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402" r:id="rId3"/>
    <p:sldId id="316" r:id="rId4"/>
    <p:sldId id="317" r:id="rId5"/>
    <p:sldId id="318" r:id="rId6"/>
    <p:sldId id="319" r:id="rId7"/>
    <p:sldId id="320" r:id="rId8"/>
    <p:sldId id="321" r:id="rId9"/>
    <p:sldId id="391" r:id="rId10"/>
    <p:sldId id="323" r:id="rId11"/>
    <p:sldId id="324" r:id="rId12"/>
    <p:sldId id="374" r:id="rId13"/>
    <p:sldId id="396" r:id="rId14"/>
    <p:sldId id="398" r:id="rId15"/>
    <p:sldId id="399" r:id="rId16"/>
    <p:sldId id="400" r:id="rId17"/>
    <p:sldId id="470" r:id="rId18"/>
    <p:sldId id="471" r:id="rId19"/>
    <p:sldId id="401" r:id="rId20"/>
    <p:sldId id="459" r:id="rId21"/>
    <p:sldId id="403" r:id="rId22"/>
    <p:sldId id="404" r:id="rId23"/>
    <p:sldId id="405" r:id="rId24"/>
    <p:sldId id="407" r:id="rId25"/>
    <p:sldId id="460" r:id="rId26"/>
    <p:sldId id="461" r:id="rId27"/>
    <p:sldId id="409" r:id="rId28"/>
    <p:sldId id="452" r:id="rId29"/>
    <p:sldId id="453" r:id="rId30"/>
    <p:sldId id="462" r:id="rId31"/>
    <p:sldId id="463" r:id="rId32"/>
    <p:sldId id="464" r:id="rId33"/>
    <p:sldId id="469" r:id="rId34"/>
    <p:sldId id="413" r:id="rId35"/>
    <p:sldId id="414" r:id="rId36"/>
    <p:sldId id="415" r:id="rId37"/>
    <p:sldId id="417" r:id="rId38"/>
    <p:sldId id="466" r:id="rId39"/>
    <p:sldId id="467" r:id="rId40"/>
    <p:sldId id="468" r:id="rId41"/>
    <p:sldId id="326" r:id="rId42"/>
    <p:sldId id="418" r:id="rId43"/>
    <p:sldId id="327" r:id="rId44"/>
    <p:sldId id="376" r:id="rId45"/>
    <p:sldId id="419" r:id="rId46"/>
    <p:sldId id="420" r:id="rId47"/>
    <p:sldId id="421" r:id="rId48"/>
    <p:sldId id="422" r:id="rId49"/>
    <p:sldId id="328" r:id="rId50"/>
    <p:sldId id="423" r:id="rId51"/>
    <p:sldId id="424" r:id="rId52"/>
    <p:sldId id="425" r:id="rId53"/>
    <p:sldId id="426" r:id="rId54"/>
    <p:sldId id="427" r:id="rId55"/>
    <p:sldId id="428" r:id="rId56"/>
    <p:sldId id="429" r:id="rId57"/>
    <p:sldId id="335" r:id="rId58"/>
    <p:sldId id="430" r:id="rId59"/>
    <p:sldId id="431" r:id="rId60"/>
    <p:sldId id="433" r:id="rId61"/>
    <p:sldId id="434" r:id="rId62"/>
    <p:sldId id="435" r:id="rId63"/>
    <p:sldId id="436" r:id="rId64"/>
    <p:sldId id="437" r:id="rId65"/>
    <p:sldId id="438" r:id="rId66"/>
    <p:sldId id="439" r:id="rId67"/>
    <p:sldId id="441" r:id="rId68"/>
    <p:sldId id="442" r:id="rId69"/>
    <p:sldId id="443" r:id="rId70"/>
    <p:sldId id="345" r:id="rId71"/>
    <p:sldId id="346" r:id="rId72"/>
    <p:sldId id="458" r:id="rId73"/>
    <p:sldId id="347" r:id="rId74"/>
    <p:sldId id="348" r:id="rId75"/>
    <p:sldId id="444" r:id="rId76"/>
    <p:sldId id="446" r:id="rId77"/>
    <p:sldId id="353" r:id="rId78"/>
    <p:sldId id="355" r:id="rId79"/>
    <p:sldId id="356" r:id="rId80"/>
    <p:sldId id="447" r:id="rId81"/>
    <p:sldId id="357" r:id="rId82"/>
    <p:sldId id="358" r:id="rId83"/>
    <p:sldId id="360" r:id="rId84"/>
    <p:sldId id="448" r:id="rId85"/>
    <p:sldId id="449" r:id="rId86"/>
    <p:sldId id="450" r:id="rId87"/>
    <p:sldId id="451" r:id="rId88"/>
    <p:sldId id="361" r:id="rId89"/>
    <p:sldId id="362" r:id="rId90"/>
    <p:sldId id="364" r:id="rId91"/>
    <p:sldId id="365" r:id="rId92"/>
    <p:sldId id="366" r:id="rId93"/>
    <p:sldId id="367" r:id="rId94"/>
    <p:sldId id="368" r:id="rId95"/>
    <p:sldId id="369" r:id="rId9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31" end="95"/>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CC"/>
    <a:srgbClr val="FF0000"/>
    <a:srgbClr val="FF0066"/>
    <a:srgbClr val="9900FF"/>
    <a:srgbClr val="0099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97" autoAdjust="0"/>
    <p:restoredTop sz="90929"/>
  </p:normalViewPr>
  <p:slideViewPr>
    <p:cSldViewPr>
      <p:cViewPr varScale="1">
        <p:scale>
          <a:sx n="86" d="100"/>
          <a:sy n="86" d="100"/>
        </p:scale>
        <p:origin x="98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11597-B8A1-4837-B57E-1F31B57AF2E9}"/>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E9F0E275-2972-40B8-BCBF-1CD946E1D58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3738BC2-DF95-48C4-86E4-6D1A4FA7735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2274867-9D57-443A-A4DF-BA8A2AD213A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7F01159-460A-4367-B7F7-AC0C8B812E4C}"/>
              </a:ext>
            </a:extLst>
          </p:cNvPr>
          <p:cNvSpPr>
            <a:spLocks noGrp="1"/>
          </p:cNvSpPr>
          <p:nvPr>
            <p:ph type="sldNum" sz="quarter" idx="12"/>
          </p:nvPr>
        </p:nvSpPr>
        <p:spPr/>
        <p:txBody>
          <a:bodyPr/>
          <a:lstStyle>
            <a:lvl1pPr>
              <a:defRPr/>
            </a:lvl1pPr>
          </a:lstStyle>
          <a:p>
            <a:fld id="{B08B4DC6-6EA0-4108-8688-66126BC79328}" type="slidenum">
              <a:rPr lang="en-US" altLang="zh-CN"/>
              <a:pPr/>
              <a:t>‹#›</a:t>
            </a:fld>
            <a:endParaRPr lang="en-US" altLang="zh-CN"/>
          </a:p>
        </p:txBody>
      </p:sp>
    </p:spTree>
    <p:extLst>
      <p:ext uri="{BB962C8B-B14F-4D97-AF65-F5344CB8AC3E}">
        <p14:creationId xmlns:p14="http://schemas.microsoft.com/office/powerpoint/2010/main" val="241886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216D5-8CD8-4185-930D-88D8D2D49FE4}"/>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08CD40EA-7A68-4020-84BC-E6F9743E297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EDA59A67-5F59-4BE2-B956-26F649CB56A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1B1EA3-2D8A-4F0D-8041-8CF1544CBEB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AB4072F-01A6-47EF-BC64-68958233F4B2}"/>
              </a:ext>
            </a:extLst>
          </p:cNvPr>
          <p:cNvSpPr>
            <a:spLocks noGrp="1"/>
          </p:cNvSpPr>
          <p:nvPr>
            <p:ph type="sldNum" sz="quarter" idx="12"/>
          </p:nvPr>
        </p:nvSpPr>
        <p:spPr/>
        <p:txBody>
          <a:bodyPr/>
          <a:lstStyle>
            <a:lvl1pPr>
              <a:defRPr/>
            </a:lvl1pPr>
          </a:lstStyle>
          <a:p>
            <a:fld id="{0B273427-B38E-46BC-86FD-944F0C8C863F}" type="slidenum">
              <a:rPr lang="en-US" altLang="zh-CN"/>
              <a:pPr/>
              <a:t>‹#›</a:t>
            </a:fld>
            <a:endParaRPr lang="en-US" altLang="zh-CN"/>
          </a:p>
        </p:txBody>
      </p:sp>
    </p:spTree>
    <p:extLst>
      <p:ext uri="{BB962C8B-B14F-4D97-AF65-F5344CB8AC3E}">
        <p14:creationId xmlns:p14="http://schemas.microsoft.com/office/powerpoint/2010/main" val="189830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BB4B25-F387-4397-932D-9F84AD7A925E}"/>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28BA2DE9-85A5-4EC6-AD6F-C6A3BA9B6621}"/>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CF7FC802-E0F7-4E97-8B4E-22CC9688000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1D677C9-D264-4298-B785-D35641E8D6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E110376-B7C8-4D43-91CF-C4C1B794055C}"/>
              </a:ext>
            </a:extLst>
          </p:cNvPr>
          <p:cNvSpPr>
            <a:spLocks noGrp="1"/>
          </p:cNvSpPr>
          <p:nvPr>
            <p:ph type="sldNum" sz="quarter" idx="12"/>
          </p:nvPr>
        </p:nvSpPr>
        <p:spPr/>
        <p:txBody>
          <a:bodyPr/>
          <a:lstStyle>
            <a:lvl1pPr>
              <a:defRPr/>
            </a:lvl1pPr>
          </a:lstStyle>
          <a:p>
            <a:fld id="{BBA3B1EC-4109-4E3E-AA1C-B7406BB96AD7}" type="slidenum">
              <a:rPr lang="en-US" altLang="zh-CN"/>
              <a:pPr/>
              <a:t>‹#›</a:t>
            </a:fld>
            <a:endParaRPr lang="en-US" altLang="zh-CN"/>
          </a:p>
        </p:txBody>
      </p:sp>
    </p:spTree>
    <p:extLst>
      <p:ext uri="{BB962C8B-B14F-4D97-AF65-F5344CB8AC3E}">
        <p14:creationId xmlns:p14="http://schemas.microsoft.com/office/powerpoint/2010/main" val="420699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FE58E-FA21-4999-BCEB-4C88127FC2D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9C27D5F3-5229-4115-97C0-5B79759369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A805E0E-26C4-4431-9F67-870BEA44089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778B64E-D6B8-4B51-8321-8513683F7CD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8657FE1-5030-45D7-A7A9-D1A018EB79AA}"/>
              </a:ext>
            </a:extLst>
          </p:cNvPr>
          <p:cNvSpPr>
            <a:spLocks noGrp="1"/>
          </p:cNvSpPr>
          <p:nvPr>
            <p:ph type="sldNum" sz="quarter" idx="12"/>
          </p:nvPr>
        </p:nvSpPr>
        <p:spPr/>
        <p:txBody>
          <a:bodyPr/>
          <a:lstStyle>
            <a:lvl1pPr>
              <a:defRPr/>
            </a:lvl1pPr>
          </a:lstStyle>
          <a:p>
            <a:fld id="{A229F339-1613-4B2E-A847-4D969157B0A8}" type="slidenum">
              <a:rPr lang="en-US" altLang="zh-CN"/>
              <a:pPr/>
              <a:t>‹#›</a:t>
            </a:fld>
            <a:endParaRPr lang="en-US" altLang="zh-CN"/>
          </a:p>
        </p:txBody>
      </p:sp>
    </p:spTree>
    <p:extLst>
      <p:ext uri="{BB962C8B-B14F-4D97-AF65-F5344CB8AC3E}">
        <p14:creationId xmlns:p14="http://schemas.microsoft.com/office/powerpoint/2010/main" val="279756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AD78B-D2FB-491E-AE14-DA16E7C890C9}"/>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8071250-7A41-4875-92F6-EA9C5590806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06B0DC-4EA4-4498-9DD6-75B62112635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467936E-D7E1-47B2-81BB-C0702EF016F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360D8D5-B5F1-4AA6-961C-9888E165DEAC}"/>
              </a:ext>
            </a:extLst>
          </p:cNvPr>
          <p:cNvSpPr>
            <a:spLocks noGrp="1"/>
          </p:cNvSpPr>
          <p:nvPr>
            <p:ph type="sldNum" sz="quarter" idx="12"/>
          </p:nvPr>
        </p:nvSpPr>
        <p:spPr/>
        <p:txBody>
          <a:bodyPr/>
          <a:lstStyle>
            <a:lvl1pPr>
              <a:defRPr/>
            </a:lvl1pPr>
          </a:lstStyle>
          <a:p>
            <a:fld id="{68005454-B200-40FF-9977-E088DC55EAD8}" type="slidenum">
              <a:rPr lang="en-US" altLang="zh-CN"/>
              <a:pPr/>
              <a:t>‹#›</a:t>
            </a:fld>
            <a:endParaRPr lang="en-US" altLang="zh-CN"/>
          </a:p>
        </p:txBody>
      </p:sp>
    </p:spTree>
    <p:extLst>
      <p:ext uri="{BB962C8B-B14F-4D97-AF65-F5344CB8AC3E}">
        <p14:creationId xmlns:p14="http://schemas.microsoft.com/office/powerpoint/2010/main" val="36592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25B91-819E-475F-BFEE-4847D051A49D}"/>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1D58279-5172-4BA1-92EE-76BC5CCB6CCE}"/>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5ECD5465-A899-4386-BFA6-F0A3D456A9AB}"/>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786341A7-E8AD-40D9-8AE1-337A0412C36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599C116-1848-45D9-8839-6BEC070A494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EFDEF83-612F-4D70-83B8-FA187486148E}"/>
              </a:ext>
            </a:extLst>
          </p:cNvPr>
          <p:cNvSpPr>
            <a:spLocks noGrp="1"/>
          </p:cNvSpPr>
          <p:nvPr>
            <p:ph type="sldNum" sz="quarter" idx="12"/>
          </p:nvPr>
        </p:nvSpPr>
        <p:spPr/>
        <p:txBody>
          <a:bodyPr/>
          <a:lstStyle>
            <a:lvl1pPr>
              <a:defRPr/>
            </a:lvl1pPr>
          </a:lstStyle>
          <a:p>
            <a:fld id="{27AA7AB7-A2AA-458A-8257-67F5A46C3109}" type="slidenum">
              <a:rPr lang="en-US" altLang="zh-CN"/>
              <a:pPr/>
              <a:t>‹#›</a:t>
            </a:fld>
            <a:endParaRPr lang="en-US" altLang="zh-CN"/>
          </a:p>
        </p:txBody>
      </p:sp>
    </p:spTree>
    <p:extLst>
      <p:ext uri="{BB962C8B-B14F-4D97-AF65-F5344CB8AC3E}">
        <p14:creationId xmlns:p14="http://schemas.microsoft.com/office/powerpoint/2010/main" val="123370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B4B4E-5988-4950-8280-9DB271901C49}"/>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356A381-5A84-4B81-BFDE-90BAFEFFF2C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D76C3B-D21B-4FA4-89A0-17D1A28DF55F}"/>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7AECCDE0-139A-4832-8341-6CFF71F9A5C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F586AE-32F3-4890-BDFB-739E32D93D5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6B89D93-F1D9-45D2-BEA2-22D06D82C84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03C5CBA1-D352-498D-ADCA-404327D9C60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0153E2EE-812D-4F22-9E19-8808D07F439A}"/>
              </a:ext>
            </a:extLst>
          </p:cNvPr>
          <p:cNvSpPr>
            <a:spLocks noGrp="1"/>
          </p:cNvSpPr>
          <p:nvPr>
            <p:ph type="sldNum" sz="quarter" idx="12"/>
          </p:nvPr>
        </p:nvSpPr>
        <p:spPr/>
        <p:txBody>
          <a:bodyPr/>
          <a:lstStyle>
            <a:lvl1pPr>
              <a:defRPr/>
            </a:lvl1pPr>
          </a:lstStyle>
          <a:p>
            <a:fld id="{A675AF78-A8A3-4568-8600-883761B51048}" type="slidenum">
              <a:rPr lang="en-US" altLang="zh-CN"/>
              <a:pPr/>
              <a:t>‹#›</a:t>
            </a:fld>
            <a:endParaRPr lang="en-US" altLang="zh-CN"/>
          </a:p>
        </p:txBody>
      </p:sp>
    </p:spTree>
    <p:extLst>
      <p:ext uri="{BB962C8B-B14F-4D97-AF65-F5344CB8AC3E}">
        <p14:creationId xmlns:p14="http://schemas.microsoft.com/office/powerpoint/2010/main" val="260613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10C45-064F-4CA9-BB66-B3E3104E0211}"/>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5FB6FAD-57F3-4862-BE3A-00931928263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1D439749-7E18-4CA6-A552-C0D322DFE22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AF33AFF-8C64-49ED-9D83-60145A090253}"/>
              </a:ext>
            </a:extLst>
          </p:cNvPr>
          <p:cNvSpPr>
            <a:spLocks noGrp="1"/>
          </p:cNvSpPr>
          <p:nvPr>
            <p:ph type="sldNum" sz="quarter" idx="12"/>
          </p:nvPr>
        </p:nvSpPr>
        <p:spPr/>
        <p:txBody>
          <a:bodyPr/>
          <a:lstStyle>
            <a:lvl1pPr>
              <a:defRPr/>
            </a:lvl1pPr>
          </a:lstStyle>
          <a:p>
            <a:fld id="{36A267F7-608F-4248-B44E-ABC113EF056E}" type="slidenum">
              <a:rPr lang="en-US" altLang="zh-CN"/>
              <a:pPr/>
              <a:t>‹#›</a:t>
            </a:fld>
            <a:endParaRPr lang="en-US" altLang="zh-CN"/>
          </a:p>
        </p:txBody>
      </p:sp>
    </p:spTree>
    <p:extLst>
      <p:ext uri="{BB962C8B-B14F-4D97-AF65-F5344CB8AC3E}">
        <p14:creationId xmlns:p14="http://schemas.microsoft.com/office/powerpoint/2010/main" val="299688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124143-B295-411A-A650-89E8488EB90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EE5CA87-6753-4FC2-8138-85411EFD9E47}"/>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7331781-1EF1-428B-9071-5056EE48807E}"/>
              </a:ext>
            </a:extLst>
          </p:cNvPr>
          <p:cNvSpPr>
            <a:spLocks noGrp="1"/>
          </p:cNvSpPr>
          <p:nvPr>
            <p:ph type="sldNum" sz="quarter" idx="12"/>
          </p:nvPr>
        </p:nvSpPr>
        <p:spPr/>
        <p:txBody>
          <a:bodyPr/>
          <a:lstStyle>
            <a:lvl1pPr>
              <a:defRPr/>
            </a:lvl1pPr>
          </a:lstStyle>
          <a:p>
            <a:fld id="{02A85CC4-404C-4426-A135-F5DFEF7795EA}" type="slidenum">
              <a:rPr lang="en-US" altLang="zh-CN"/>
              <a:pPr/>
              <a:t>‹#›</a:t>
            </a:fld>
            <a:endParaRPr lang="en-US" altLang="zh-CN"/>
          </a:p>
        </p:txBody>
      </p:sp>
    </p:spTree>
    <p:extLst>
      <p:ext uri="{BB962C8B-B14F-4D97-AF65-F5344CB8AC3E}">
        <p14:creationId xmlns:p14="http://schemas.microsoft.com/office/powerpoint/2010/main" val="225398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1278E-8C69-4307-9CCF-CF29DFADA56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049A9F4-CBF3-44B5-9431-3CC6697A6A2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BCB43F4-33A9-4999-B5A9-CAAFF28266C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6C8EF0-4CE4-4C4A-838F-76CDDF2DBD1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5622614-CA65-45C8-8A56-14E3F0D1CA8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8D96315-EE01-42D5-9CA1-A1F3430638EC}"/>
              </a:ext>
            </a:extLst>
          </p:cNvPr>
          <p:cNvSpPr>
            <a:spLocks noGrp="1"/>
          </p:cNvSpPr>
          <p:nvPr>
            <p:ph type="sldNum" sz="quarter" idx="12"/>
          </p:nvPr>
        </p:nvSpPr>
        <p:spPr/>
        <p:txBody>
          <a:bodyPr/>
          <a:lstStyle>
            <a:lvl1pPr>
              <a:defRPr/>
            </a:lvl1pPr>
          </a:lstStyle>
          <a:p>
            <a:fld id="{0E7ED8BD-9779-4D43-824D-2A2026DB57B7}" type="slidenum">
              <a:rPr lang="en-US" altLang="zh-CN"/>
              <a:pPr/>
              <a:t>‹#›</a:t>
            </a:fld>
            <a:endParaRPr lang="en-US" altLang="zh-CN"/>
          </a:p>
        </p:txBody>
      </p:sp>
    </p:spTree>
    <p:extLst>
      <p:ext uri="{BB962C8B-B14F-4D97-AF65-F5344CB8AC3E}">
        <p14:creationId xmlns:p14="http://schemas.microsoft.com/office/powerpoint/2010/main" val="166136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B5DEC-CA1F-4A0F-9FC3-2B2C1F2C600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ECE8F8D7-3A98-477B-ABB6-69EF443209D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648A8BA5-90BA-4621-8CE9-8C44405502F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9BE71F-8A17-4659-9205-6FEAE8188DD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68FC50-0776-4FEB-9BD2-D1E72E08242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A47EB31-1310-4AAB-9A15-589B7BC2EFB6}"/>
              </a:ext>
            </a:extLst>
          </p:cNvPr>
          <p:cNvSpPr>
            <a:spLocks noGrp="1"/>
          </p:cNvSpPr>
          <p:nvPr>
            <p:ph type="sldNum" sz="quarter" idx="12"/>
          </p:nvPr>
        </p:nvSpPr>
        <p:spPr/>
        <p:txBody>
          <a:bodyPr/>
          <a:lstStyle>
            <a:lvl1pPr>
              <a:defRPr/>
            </a:lvl1pPr>
          </a:lstStyle>
          <a:p>
            <a:fld id="{068A417B-8CAA-4931-9512-370E6199E935}" type="slidenum">
              <a:rPr lang="en-US" altLang="zh-CN"/>
              <a:pPr/>
              <a:t>‹#›</a:t>
            </a:fld>
            <a:endParaRPr lang="en-US" altLang="zh-CN"/>
          </a:p>
        </p:txBody>
      </p:sp>
    </p:spTree>
    <p:extLst>
      <p:ext uri="{BB962C8B-B14F-4D97-AF65-F5344CB8AC3E}">
        <p14:creationId xmlns:p14="http://schemas.microsoft.com/office/powerpoint/2010/main" val="174112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A90662-2966-4BCA-B405-793C262B16CE}"/>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D806FE4-DCDB-40BA-964F-6698D365EE0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4511E13-1A03-4929-97FA-2BBFBE5DA85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8ACAB331-3FF7-49F1-AD3F-1181F26B38C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0FF97085-859D-4144-A3A4-8CF05B172E9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1EB5FF1-C460-4E64-ABA7-FBB248F4123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645A1E1-1F23-4B4F-9DF0-F69B7FB3DD3B}"/>
              </a:ext>
            </a:extLst>
          </p:cNvPr>
          <p:cNvSpPr>
            <a:spLocks noGrp="1" noChangeArrowheads="1"/>
          </p:cNvSpPr>
          <p:nvPr>
            <p:ph type="title"/>
          </p:nvPr>
        </p:nvSpPr>
        <p:spPr>
          <a:xfrm>
            <a:off x="914400" y="609600"/>
            <a:ext cx="7772400" cy="1143000"/>
          </a:xfrm>
        </p:spPr>
        <p:txBody>
          <a:bodyPr/>
          <a:lstStyle/>
          <a:p>
            <a:r>
              <a:rPr lang="en-US" altLang="zh-CN" sz="4800">
                <a:latin typeface="华文新魏" panose="02010800040101010101" pitchFamily="2" charset="-122"/>
                <a:ea typeface="华文新魏" panose="02010800040101010101" pitchFamily="2" charset="-122"/>
              </a:rPr>
              <a:t>8.3 </a:t>
            </a:r>
            <a:r>
              <a:rPr lang="zh-CN" altLang="en-US" sz="4800">
                <a:latin typeface="华文新魏" panose="02010800040101010101" pitchFamily="2" charset="-122"/>
                <a:ea typeface="华文新魏" panose="02010800040101010101" pitchFamily="2" charset="-122"/>
              </a:rPr>
              <a:t>分布式操作系统</a:t>
            </a:r>
            <a:br>
              <a:rPr lang="zh-CN" altLang="en-US" sz="5400" i="1">
                <a:latin typeface="华文新魏" panose="02010800040101010101" pitchFamily="2" charset="-122"/>
                <a:ea typeface="华文新魏" panose="02010800040101010101" pitchFamily="2" charset="-122"/>
              </a:rPr>
            </a:br>
            <a:endParaRPr lang="zh-CN" altLang="en-US" sz="5400" i="1">
              <a:latin typeface="华文新魏" panose="02010800040101010101" pitchFamily="2" charset="-122"/>
              <a:ea typeface="华文新魏" panose="02010800040101010101" pitchFamily="2" charset="-122"/>
            </a:endParaRPr>
          </a:p>
        </p:txBody>
      </p:sp>
      <p:sp>
        <p:nvSpPr>
          <p:cNvPr id="62467" name="Rectangle 3">
            <a:extLst>
              <a:ext uri="{FF2B5EF4-FFF2-40B4-BE49-F238E27FC236}">
                <a16:creationId xmlns:a16="http://schemas.microsoft.com/office/drawing/2014/main" id="{AC5E8389-60B5-4AE5-BF51-4D7968E3B66E}"/>
              </a:ext>
            </a:extLst>
          </p:cNvPr>
          <p:cNvSpPr>
            <a:spLocks noGrp="1" noChangeArrowheads="1"/>
          </p:cNvSpPr>
          <p:nvPr>
            <p:ph type="body" idx="1"/>
          </p:nvPr>
        </p:nvSpPr>
        <p:spPr>
          <a:xfrm>
            <a:off x="1763713" y="1196975"/>
            <a:ext cx="6477000" cy="4648200"/>
          </a:xfrm>
        </p:spPr>
        <p:txBody>
          <a:bodyPr/>
          <a:lstStyle/>
          <a:p>
            <a:pPr>
              <a:buFontTx/>
              <a:buNone/>
            </a:pPr>
            <a:r>
              <a:rPr lang="en-US" altLang="zh-CN" sz="3600">
                <a:latin typeface="华文新魏" panose="02010800040101010101" pitchFamily="2" charset="-122"/>
                <a:ea typeface="华文新魏" panose="02010800040101010101" pitchFamily="2" charset="-122"/>
              </a:rPr>
              <a:t>8.3.1 </a:t>
            </a:r>
            <a:r>
              <a:rPr lang="zh-CN" altLang="en-US" sz="3600">
                <a:latin typeface="华文新魏" panose="02010800040101010101" pitchFamily="2" charset="-122"/>
                <a:ea typeface="华文新魏" panose="02010800040101010101" pitchFamily="2" charset="-122"/>
              </a:rPr>
              <a:t>分布式系统概述 </a:t>
            </a:r>
          </a:p>
          <a:p>
            <a:pPr>
              <a:buFontTx/>
              <a:buNone/>
            </a:pPr>
            <a:r>
              <a:rPr lang="en-US" altLang="zh-CN" sz="3600">
                <a:latin typeface="华文新魏" panose="02010800040101010101" pitchFamily="2" charset="-122"/>
                <a:ea typeface="华文新魏" panose="02010800040101010101" pitchFamily="2" charset="-122"/>
              </a:rPr>
              <a:t>8.3.2 </a:t>
            </a:r>
            <a:r>
              <a:rPr lang="zh-CN" altLang="en-US" sz="3600">
                <a:latin typeface="华文新魏" panose="02010800040101010101" pitchFamily="2" charset="-122"/>
                <a:ea typeface="华文新魏" panose="02010800040101010101" pitchFamily="2" charset="-122"/>
              </a:rPr>
              <a:t>分布式进程通信 </a:t>
            </a:r>
          </a:p>
          <a:p>
            <a:pPr>
              <a:buFontTx/>
              <a:buNone/>
            </a:pPr>
            <a:r>
              <a:rPr lang="en-US" altLang="zh-CN" sz="3600">
                <a:latin typeface="华文新魏" panose="02010800040101010101" pitchFamily="2" charset="-122"/>
                <a:ea typeface="华文新魏" panose="02010800040101010101" pitchFamily="2" charset="-122"/>
              </a:rPr>
              <a:t>8.3.3 </a:t>
            </a:r>
            <a:r>
              <a:rPr lang="zh-CN" altLang="en-US" sz="3600">
                <a:latin typeface="华文新魏" panose="02010800040101010101" pitchFamily="2" charset="-122"/>
                <a:ea typeface="华文新魏" panose="02010800040101010101" pitchFamily="2" charset="-122"/>
              </a:rPr>
              <a:t>分布式资源管理 </a:t>
            </a:r>
          </a:p>
          <a:p>
            <a:pPr>
              <a:buFontTx/>
              <a:buNone/>
            </a:pPr>
            <a:r>
              <a:rPr lang="en-US" altLang="zh-CN" sz="3600">
                <a:latin typeface="华文新魏" panose="02010800040101010101" pitchFamily="2" charset="-122"/>
                <a:ea typeface="华文新魏" panose="02010800040101010101" pitchFamily="2" charset="-122"/>
              </a:rPr>
              <a:t>8.3.4 </a:t>
            </a:r>
            <a:r>
              <a:rPr lang="zh-CN" altLang="en-US" sz="3600">
                <a:latin typeface="华文新魏" panose="02010800040101010101" pitchFamily="2" charset="-122"/>
                <a:ea typeface="华文新魏" panose="02010800040101010101" pitchFamily="2" charset="-122"/>
              </a:rPr>
              <a:t>分布式进程同步 </a:t>
            </a:r>
          </a:p>
          <a:p>
            <a:pPr>
              <a:buFontTx/>
              <a:buNone/>
            </a:pPr>
            <a:r>
              <a:rPr lang="en-US" altLang="zh-CN" sz="3600">
                <a:latin typeface="华文新魏" panose="02010800040101010101" pitchFamily="2" charset="-122"/>
                <a:ea typeface="华文新魏" panose="02010800040101010101" pitchFamily="2" charset="-122"/>
              </a:rPr>
              <a:t>8.3.5 </a:t>
            </a:r>
            <a:r>
              <a:rPr lang="zh-CN" altLang="en-US" sz="3600">
                <a:latin typeface="华文新魏" panose="02010800040101010101" pitchFamily="2" charset="-122"/>
                <a:ea typeface="华文新魏" panose="02010800040101010101" pitchFamily="2" charset="-122"/>
              </a:rPr>
              <a:t>分布式系统中的死锁 </a:t>
            </a:r>
          </a:p>
          <a:p>
            <a:pPr>
              <a:buFontTx/>
              <a:buNone/>
            </a:pPr>
            <a:r>
              <a:rPr lang="en-US" altLang="zh-CN" sz="3600">
                <a:latin typeface="华文新魏" panose="02010800040101010101" pitchFamily="2" charset="-122"/>
                <a:ea typeface="华文新魏" panose="02010800040101010101" pitchFamily="2" charset="-122"/>
              </a:rPr>
              <a:t>8.3.6 </a:t>
            </a:r>
            <a:r>
              <a:rPr lang="zh-CN" altLang="en-US" sz="3600">
                <a:latin typeface="华文新魏" panose="02010800040101010101" pitchFamily="2" charset="-122"/>
                <a:ea typeface="华文新魏" panose="02010800040101010101" pitchFamily="2" charset="-122"/>
              </a:rPr>
              <a:t>分布式文件系统 </a:t>
            </a:r>
          </a:p>
          <a:p>
            <a:pPr>
              <a:buFontTx/>
              <a:buNone/>
            </a:pPr>
            <a:r>
              <a:rPr lang="en-US" altLang="zh-CN" sz="3600">
                <a:latin typeface="华文新魏" panose="02010800040101010101" pitchFamily="2" charset="-122"/>
                <a:ea typeface="华文新魏" panose="02010800040101010101" pitchFamily="2" charset="-122"/>
              </a:rPr>
              <a:t>8.3.7 </a:t>
            </a:r>
            <a:r>
              <a:rPr lang="zh-CN" altLang="en-US" sz="3600">
                <a:latin typeface="华文新魏" panose="02010800040101010101" pitchFamily="2" charset="-122"/>
                <a:ea typeface="华文新魏" panose="02010800040101010101" pitchFamily="2" charset="-122"/>
              </a:rPr>
              <a:t>分布式进程迁移 </a:t>
            </a:r>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35667BE-FCE3-4540-8D70-54F6C15A3BF8}"/>
              </a:ext>
            </a:extLst>
          </p:cNvPr>
          <p:cNvSpPr>
            <a:spLocks noGrp="1" noChangeArrowheads="1"/>
          </p:cNvSpPr>
          <p:nvPr>
            <p:ph type="title"/>
          </p:nvPr>
        </p:nvSpPr>
        <p:spPr>
          <a:xfrm>
            <a:off x="762000" y="6858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2</a:t>
            </a:r>
            <a:r>
              <a:rPr lang="zh-CN" altLang="en-US" sz="3600">
                <a:solidFill>
                  <a:srgbClr val="FF0066"/>
                </a:solidFill>
                <a:latin typeface="华文新魏" panose="02010800040101010101" pitchFamily="2" charset="-122"/>
                <a:ea typeface="华文新魏" panose="02010800040101010101" pitchFamily="2" charset="-122"/>
              </a:rPr>
              <a:t>．远程过程调用</a:t>
            </a:r>
            <a:br>
              <a:rPr lang="zh-CN" altLang="en-US" sz="3600">
                <a:solidFill>
                  <a:srgbClr val="FF0066"/>
                </a:solidFill>
                <a:latin typeface="华文新魏" panose="02010800040101010101" pitchFamily="2" charset="-122"/>
                <a:ea typeface="华文新魏" panose="02010800040101010101" pitchFamily="2" charset="-122"/>
              </a:rPr>
            </a:br>
            <a:endParaRPr lang="zh-CN" altLang="en-US" sz="3600">
              <a:solidFill>
                <a:srgbClr val="FF0066"/>
              </a:solidFill>
              <a:latin typeface="华文新魏" panose="02010800040101010101" pitchFamily="2" charset="-122"/>
              <a:ea typeface="华文新魏" panose="02010800040101010101" pitchFamily="2" charset="-122"/>
            </a:endParaRPr>
          </a:p>
        </p:txBody>
      </p:sp>
      <p:sp>
        <p:nvSpPr>
          <p:cNvPr id="71683" name="Rectangle 3">
            <a:extLst>
              <a:ext uri="{FF2B5EF4-FFF2-40B4-BE49-F238E27FC236}">
                <a16:creationId xmlns:a16="http://schemas.microsoft.com/office/drawing/2014/main" id="{BB1156FD-41D2-45DE-9556-7CE8C103D4D6}"/>
              </a:ext>
            </a:extLst>
          </p:cNvPr>
          <p:cNvSpPr>
            <a:spLocks noGrp="1" noChangeArrowheads="1"/>
          </p:cNvSpPr>
          <p:nvPr>
            <p:ph type="body" idx="1"/>
          </p:nvPr>
        </p:nvSpPr>
        <p:spPr>
          <a:xfrm>
            <a:off x="1143000" y="1371600"/>
            <a:ext cx="7696200" cy="5257800"/>
          </a:xfrm>
        </p:spPr>
        <p:txBody>
          <a:bodyPr/>
          <a:lstStyle/>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grpSp>
        <p:nvGrpSpPr>
          <p:cNvPr id="71735" name="Group 55">
            <a:extLst>
              <a:ext uri="{FF2B5EF4-FFF2-40B4-BE49-F238E27FC236}">
                <a16:creationId xmlns:a16="http://schemas.microsoft.com/office/drawing/2014/main" id="{8CDAD76A-F9A8-4D94-88A5-0F8DF2347B46}"/>
              </a:ext>
            </a:extLst>
          </p:cNvPr>
          <p:cNvGrpSpPr>
            <a:grpSpLocks/>
          </p:cNvGrpSpPr>
          <p:nvPr/>
        </p:nvGrpSpPr>
        <p:grpSpPr bwMode="auto">
          <a:xfrm>
            <a:off x="1143000" y="1600200"/>
            <a:ext cx="6324600" cy="4411663"/>
            <a:chOff x="720" y="1008"/>
            <a:chExt cx="3984" cy="2779"/>
          </a:xfrm>
        </p:grpSpPr>
        <p:sp>
          <p:nvSpPr>
            <p:cNvPr id="71715" name="Rectangle 35">
              <a:extLst>
                <a:ext uri="{FF2B5EF4-FFF2-40B4-BE49-F238E27FC236}">
                  <a16:creationId xmlns:a16="http://schemas.microsoft.com/office/drawing/2014/main" id="{ACD8999E-1AE1-4CD7-8742-787DE47FA360}"/>
                </a:ext>
              </a:extLst>
            </p:cNvPr>
            <p:cNvSpPr>
              <a:spLocks noChangeArrowheads="1"/>
            </p:cNvSpPr>
            <p:nvPr/>
          </p:nvSpPr>
          <p:spPr bwMode="auto">
            <a:xfrm>
              <a:off x="3110" y="1306"/>
              <a:ext cx="1594" cy="2183"/>
            </a:xfrm>
            <a:prstGeom prst="rect">
              <a:avLst/>
            </a:prstGeom>
            <a:solidFill>
              <a:srgbClr val="FFCC66"/>
            </a:solidFill>
            <a:ln w="9525">
              <a:solidFill>
                <a:srgbClr val="000000"/>
              </a:solidFill>
              <a:miter lim="800000"/>
              <a:headEnd/>
              <a:tailEnd/>
            </a:ln>
          </p:spPr>
          <p:txBody>
            <a:bodyPr/>
            <a:lstStyle/>
            <a:p>
              <a:endParaRPr lang="en-US"/>
            </a:p>
          </p:txBody>
        </p:sp>
        <p:sp>
          <p:nvSpPr>
            <p:cNvPr id="71701" name="Rectangle 21">
              <a:extLst>
                <a:ext uri="{FF2B5EF4-FFF2-40B4-BE49-F238E27FC236}">
                  <a16:creationId xmlns:a16="http://schemas.microsoft.com/office/drawing/2014/main" id="{24729DD1-EC34-48A6-ABAB-D0822A0C1968}"/>
                </a:ext>
              </a:extLst>
            </p:cNvPr>
            <p:cNvSpPr>
              <a:spLocks noChangeArrowheads="1"/>
            </p:cNvSpPr>
            <p:nvPr/>
          </p:nvSpPr>
          <p:spPr bwMode="auto">
            <a:xfrm>
              <a:off x="720" y="1306"/>
              <a:ext cx="1594" cy="2183"/>
            </a:xfrm>
            <a:prstGeom prst="rect">
              <a:avLst/>
            </a:prstGeom>
            <a:solidFill>
              <a:srgbClr val="FFCC66"/>
            </a:solidFill>
            <a:ln w="9525">
              <a:solidFill>
                <a:srgbClr val="000000"/>
              </a:solidFill>
              <a:miter lim="800000"/>
              <a:headEnd/>
              <a:tailEnd/>
            </a:ln>
          </p:spPr>
          <p:txBody>
            <a:bodyPr/>
            <a:lstStyle/>
            <a:p>
              <a:endParaRPr lang="en-US"/>
            </a:p>
          </p:txBody>
        </p:sp>
        <p:sp>
          <p:nvSpPr>
            <p:cNvPr id="71685" name="Text Box 5">
              <a:extLst>
                <a:ext uri="{FF2B5EF4-FFF2-40B4-BE49-F238E27FC236}">
                  <a16:creationId xmlns:a16="http://schemas.microsoft.com/office/drawing/2014/main" id="{D191166D-B321-4B80-A858-048802AEE4FD}"/>
                </a:ext>
              </a:extLst>
            </p:cNvPr>
            <p:cNvSpPr txBox="1">
              <a:spLocks noChangeArrowheads="1"/>
            </p:cNvSpPr>
            <p:nvPr/>
          </p:nvSpPr>
          <p:spPr bwMode="auto">
            <a:xfrm>
              <a:off x="1289" y="1008"/>
              <a:ext cx="569" cy="19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客户机</a:t>
              </a:r>
            </a:p>
          </p:txBody>
        </p:sp>
        <p:sp>
          <p:nvSpPr>
            <p:cNvPr id="71687" name="Text Box 7">
              <a:extLst>
                <a:ext uri="{FF2B5EF4-FFF2-40B4-BE49-F238E27FC236}">
                  <a16:creationId xmlns:a16="http://schemas.microsoft.com/office/drawing/2014/main" id="{6F07B872-7A9F-46EE-8DF2-87310A923012}"/>
                </a:ext>
              </a:extLst>
            </p:cNvPr>
            <p:cNvSpPr txBox="1">
              <a:spLocks noChangeArrowheads="1"/>
            </p:cNvSpPr>
            <p:nvPr/>
          </p:nvSpPr>
          <p:spPr bwMode="auto">
            <a:xfrm>
              <a:off x="1517" y="1405"/>
              <a:ext cx="68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客户存根</a:t>
              </a:r>
            </a:p>
          </p:txBody>
        </p:sp>
        <p:sp>
          <p:nvSpPr>
            <p:cNvPr id="71688" name="Text Box 8">
              <a:extLst>
                <a:ext uri="{FF2B5EF4-FFF2-40B4-BE49-F238E27FC236}">
                  <a16:creationId xmlns:a16="http://schemas.microsoft.com/office/drawing/2014/main" id="{7D5BDAEE-59B0-486A-AF7A-2E6EB093E981}"/>
                </a:ext>
              </a:extLst>
            </p:cNvPr>
            <p:cNvSpPr txBox="1">
              <a:spLocks noChangeArrowheads="1"/>
            </p:cNvSpPr>
            <p:nvPr/>
          </p:nvSpPr>
          <p:spPr bwMode="auto">
            <a:xfrm>
              <a:off x="834" y="1405"/>
              <a:ext cx="68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客户应用</a:t>
              </a:r>
            </a:p>
          </p:txBody>
        </p:sp>
        <p:sp>
          <p:nvSpPr>
            <p:cNvPr id="71689" name="Text Box 9">
              <a:extLst>
                <a:ext uri="{FF2B5EF4-FFF2-40B4-BE49-F238E27FC236}">
                  <a16:creationId xmlns:a16="http://schemas.microsoft.com/office/drawing/2014/main" id="{6A9EF0CB-DEF6-4D0A-8DED-60B627D9DD3E}"/>
                </a:ext>
              </a:extLst>
            </p:cNvPr>
            <p:cNvSpPr txBox="1">
              <a:spLocks noChangeArrowheads="1"/>
            </p:cNvSpPr>
            <p:nvPr/>
          </p:nvSpPr>
          <p:spPr bwMode="auto">
            <a:xfrm>
              <a:off x="720" y="2497"/>
              <a:ext cx="6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900">
                  <a:solidFill>
                    <a:srgbClr val="FF0066"/>
                  </a:solidFill>
                  <a:latin typeface="华文新魏" panose="02010800040101010101" pitchFamily="2" charset="-122"/>
                  <a:ea typeface="华文新魏" panose="02010800040101010101" pitchFamily="2" charset="-122"/>
                </a:rPr>
                <a:t>客户</a:t>
              </a:r>
            </a:p>
          </p:txBody>
        </p:sp>
        <p:sp>
          <p:nvSpPr>
            <p:cNvPr id="71691" name="Rectangle 11">
              <a:extLst>
                <a:ext uri="{FF2B5EF4-FFF2-40B4-BE49-F238E27FC236}">
                  <a16:creationId xmlns:a16="http://schemas.microsoft.com/office/drawing/2014/main" id="{5F2F3981-28E5-4BAD-B531-FEF6E11FD047}"/>
                </a:ext>
              </a:extLst>
            </p:cNvPr>
            <p:cNvSpPr>
              <a:spLocks noChangeArrowheads="1"/>
            </p:cNvSpPr>
            <p:nvPr/>
          </p:nvSpPr>
          <p:spPr bwMode="auto">
            <a:xfrm>
              <a:off x="720" y="1306"/>
              <a:ext cx="1594" cy="21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692" name="Text Box 12">
              <a:extLst>
                <a:ext uri="{FF2B5EF4-FFF2-40B4-BE49-F238E27FC236}">
                  <a16:creationId xmlns:a16="http://schemas.microsoft.com/office/drawing/2014/main" id="{9377C508-5230-461E-AB1B-5C55B1648A92}"/>
                </a:ext>
              </a:extLst>
            </p:cNvPr>
            <p:cNvSpPr txBox="1">
              <a:spLocks noChangeArrowheads="1"/>
            </p:cNvSpPr>
            <p:nvPr/>
          </p:nvSpPr>
          <p:spPr bwMode="auto">
            <a:xfrm>
              <a:off x="720" y="3489"/>
              <a:ext cx="1594" cy="298"/>
            </a:xfrm>
            <a:prstGeom prst="rect">
              <a:avLst/>
            </a:prstGeom>
            <a:solidFill>
              <a:srgbClr val="FFFFFF"/>
            </a:solidFill>
            <a:ln w="9525">
              <a:solidFill>
                <a:srgbClr val="000000"/>
              </a:solidFill>
              <a:miter lim="800000"/>
              <a:headEnd/>
              <a:tailEnd/>
            </a:ln>
          </p:spPr>
          <p:txBody>
            <a:bodyPr/>
            <a:lstStyle/>
            <a:p>
              <a:pPr algn="ctr" eaLnBrk="0" hangingPunct="0"/>
              <a:r>
                <a:rPr kumimoji="0" lang="en-US" altLang="zh-CN" sz="1000">
                  <a:solidFill>
                    <a:srgbClr val="FF0066"/>
                  </a:solidFill>
                  <a:latin typeface="华文新魏" panose="02010800040101010101" pitchFamily="2" charset="-122"/>
                  <a:ea typeface="华文新魏" panose="02010800040101010101" pitchFamily="2" charset="-122"/>
                </a:rPr>
                <a:t>OS</a:t>
              </a:r>
              <a:r>
                <a:rPr kumimoji="0" lang="zh-CN" altLang="en-US" sz="1000">
                  <a:solidFill>
                    <a:srgbClr val="FF0066"/>
                  </a:solidFill>
                  <a:latin typeface="华文新魏" panose="02010800040101010101" pitchFamily="2" charset="-122"/>
                  <a:ea typeface="华文新魏" panose="02010800040101010101" pitchFamily="2" charset="-122"/>
                </a:rPr>
                <a:t>内核</a:t>
              </a:r>
            </a:p>
          </p:txBody>
        </p:sp>
        <p:sp>
          <p:nvSpPr>
            <p:cNvPr id="71693" name="Line 13">
              <a:extLst>
                <a:ext uri="{FF2B5EF4-FFF2-40B4-BE49-F238E27FC236}">
                  <a16:creationId xmlns:a16="http://schemas.microsoft.com/office/drawing/2014/main" id="{F1ED97FB-B4A0-4F17-8670-5B54A2FCACED}"/>
                </a:ext>
              </a:extLst>
            </p:cNvPr>
            <p:cNvSpPr>
              <a:spLocks noChangeShapeType="1"/>
            </p:cNvSpPr>
            <p:nvPr/>
          </p:nvSpPr>
          <p:spPr bwMode="auto">
            <a:xfrm>
              <a:off x="1517" y="1306"/>
              <a:ext cx="0" cy="21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694" name="Arc 14">
              <a:extLst>
                <a:ext uri="{FF2B5EF4-FFF2-40B4-BE49-F238E27FC236}">
                  <a16:creationId xmlns:a16="http://schemas.microsoft.com/office/drawing/2014/main" id="{18EDB1DD-0F9E-4B17-81D2-2088C3AE88AB}"/>
                </a:ext>
              </a:extLst>
            </p:cNvPr>
            <p:cNvSpPr>
              <a:spLocks/>
            </p:cNvSpPr>
            <p:nvPr/>
          </p:nvSpPr>
          <p:spPr bwMode="auto">
            <a:xfrm flipH="1" flipV="1">
              <a:off x="1061" y="2596"/>
              <a:ext cx="797" cy="497"/>
            </a:xfrm>
            <a:custGeom>
              <a:avLst/>
              <a:gdLst>
                <a:gd name="G0" fmla="+- 15424 0 0"/>
                <a:gd name="G1" fmla="+- 21600 0 0"/>
                <a:gd name="G2" fmla="+- 21600 0 0"/>
                <a:gd name="T0" fmla="*/ 0 w 35641"/>
                <a:gd name="T1" fmla="*/ 6478 h 21600"/>
                <a:gd name="T2" fmla="*/ 35641 w 35641"/>
                <a:gd name="T3" fmla="*/ 13995 h 21600"/>
                <a:gd name="T4" fmla="*/ 15424 w 35641"/>
                <a:gd name="T5" fmla="*/ 21600 h 21600"/>
              </a:gdLst>
              <a:ahLst/>
              <a:cxnLst>
                <a:cxn ang="0">
                  <a:pos x="T0" y="T1"/>
                </a:cxn>
                <a:cxn ang="0">
                  <a:pos x="T2" y="T3"/>
                </a:cxn>
                <a:cxn ang="0">
                  <a:pos x="T4" y="T5"/>
                </a:cxn>
              </a:cxnLst>
              <a:rect l="0" t="0" r="r" b="b"/>
              <a:pathLst>
                <a:path w="35641" h="21600" fill="none" extrusionOk="0">
                  <a:moveTo>
                    <a:pt x="0" y="6478"/>
                  </a:moveTo>
                  <a:cubicBezTo>
                    <a:pt x="4062" y="2334"/>
                    <a:pt x="9621" y="0"/>
                    <a:pt x="15424" y="0"/>
                  </a:cubicBezTo>
                  <a:cubicBezTo>
                    <a:pt x="24419" y="0"/>
                    <a:pt x="32473" y="5575"/>
                    <a:pt x="35640" y="13995"/>
                  </a:cubicBezTo>
                </a:path>
                <a:path w="35641" h="21600" stroke="0" extrusionOk="0">
                  <a:moveTo>
                    <a:pt x="0" y="6478"/>
                  </a:moveTo>
                  <a:cubicBezTo>
                    <a:pt x="4062" y="2334"/>
                    <a:pt x="9621" y="0"/>
                    <a:pt x="15424" y="0"/>
                  </a:cubicBezTo>
                  <a:cubicBezTo>
                    <a:pt x="24419" y="0"/>
                    <a:pt x="32473" y="5575"/>
                    <a:pt x="35640" y="13995"/>
                  </a:cubicBezTo>
                  <a:lnTo>
                    <a:pt x="15424" y="21600"/>
                  </a:lnTo>
                  <a:close/>
                </a:path>
              </a:pathLst>
            </a:custGeom>
            <a:noFill/>
            <a:ln w="9525">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696" name="Text Box 16">
              <a:extLst>
                <a:ext uri="{FF2B5EF4-FFF2-40B4-BE49-F238E27FC236}">
                  <a16:creationId xmlns:a16="http://schemas.microsoft.com/office/drawing/2014/main" id="{8E93DB61-F2C2-4960-B874-36F76A7B1E06}"/>
                </a:ext>
              </a:extLst>
            </p:cNvPr>
            <p:cNvSpPr txBox="1">
              <a:spLocks noChangeArrowheads="1"/>
            </p:cNvSpPr>
            <p:nvPr/>
          </p:nvSpPr>
          <p:spPr bwMode="auto">
            <a:xfrm>
              <a:off x="805" y="1824"/>
              <a:ext cx="68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本地调用</a:t>
              </a:r>
            </a:p>
          </p:txBody>
        </p:sp>
        <p:sp>
          <p:nvSpPr>
            <p:cNvPr id="71697" name="Text Box 17">
              <a:extLst>
                <a:ext uri="{FF2B5EF4-FFF2-40B4-BE49-F238E27FC236}">
                  <a16:creationId xmlns:a16="http://schemas.microsoft.com/office/drawing/2014/main" id="{9BBFB9E3-56EF-4B24-BAE0-775D1F6C7459}"/>
                </a:ext>
              </a:extLst>
            </p:cNvPr>
            <p:cNvSpPr txBox="1">
              <a:spLocks noChangeArrowheads="1"/>
            </p:cNvSpPr>
            <p:nvPr/>
          </p:nvSpPr>
          <p:spPr bwMode="auto">
            <a:xfrm>
              <a:off x="720" y="2497"/>
              <a:ext cx="6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客户</a:t>
              </a:r>
            </a:p>
          </p:txBody>
        </p:sp>
        <p:sp>
          <p:nvSpPr>
            <p:cNvPr id="71698" name="Text Box 18">
              <a:extLst>
                <a:ext uri="{FF2B5EF4-FFF2-40B4-BE49-F238E27FC236}">
                  <a16:creationId xmlns:a16="http://schemas.microsoft.com/office/drawing/2014/main" id="{5070B642-CF35-471A-BDB7-E6C033984E89}"/>
                </a:ext>
              </a:extLst>
            </p:cNvPr>
            <p:cNvSpPr txBox="1">
              <a:spLocks noChangeArrowheads="1"/>
            </p:cNvSpPr>
            <p:nvPr/>
          </p:nvSpPr>
          <p:spPr bwMode="auto">
            <a:xfrm>
              <a:off x="1744" y="2100"/>
              <a:ext cx="34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打包</a:t>
              </a:r>
            </a:p>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参数</a:t>
              </a:r>
            </a:p>
          </p:txBody>
        </p:sp>
        <p:sp>
          <p:nvSpPr>
            <p:cNvPr id="71699" name="Text Box 19">
              <a:extLst>
                <a:ext uri="{FF2B5EF4-FFF2-40B4-BE49-F238E27FC236}">
                  <a16:creationId xmlns:a16="http://schemas.microsoft.com/office/drawing/2014/main" id="{3845710B-FA0D-440F-AD4C-FEC8E099271C}"/>
                </a:ext>
              </a:extLst>
            </p:cNvPr>
            <p:cNvSpPr txBox="1">
              <a:spLocks noChangeArrowheads="1"/>
            </p:cNvSpPr>
            <p:nvPr/>
          </p:nvSpPr>
          <p:spPr bwMode="auto">
            <a:xfrm>
              <a:off x="1744" y="2596"/>
              <a:ext cx="34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拆包</a:t>
              </a:r>
            </a:p>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参数</a:t>
              </a:r>
            </a:p>
          </p:txBody>
        </p:sp>
        <p:sp>
          <p:nvSpPr>
            <p:cNvPr id="71700" name="Text Box 20">
              <a:extLst>
                <a:ext uri="{FF2B5EF4-FFF2-40B4-BE49-F238E27FC236}">
                  <a16:creationId xmlns:a16="http://schemas.microsoft.com/office/drawing/2014/main" id="{B49FB5FE-EBF2-4AC4-9EB2-D8447A7FD7A4}"/>
                </a:ext>
              </a:extLst>
            </p:cNvPr>
            <p:cNvSpPr txBox="1">
              <a:spLocks noChangeArrowheads="1"/>
            </p:cNvSpPr>
            <p:nvPr/>
          </p:nvSpPr>
          <p:spPr bwMode="auto">
            <a:xfrm>
              <a:off x="1141" y="3072"/>
              <a:ext cx="68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返回结果</a:t>
              </a:r>
            </a:p>
          </p:txBody>
        </p:sp>
        <p:sp>
          <p:nvSpPr>
            <p:cNvPr id="71702" name="Text Box 22">
              <a:extLst>
                <a:ext uri="{FF2B5EF4-FFF2-40B4-BE49-F238E27FC236}">
                  <a16:creationId xmlns:a16="http://schemas.microsoft.com/office/drawing/2014/main" id="{A3935B51-51AA-46C9-ACA4-E5A91077F516}"/>
                </a:ext>
              </a:extLst>
            </p:cNvPr>
            <p:cNvSpPr txBox="1">
              <a:spLocks noChangeArrowheads="1"/>
            </p:cNvSpPr>
            <p:nvPr/>
          </p:nvSpPr>
          <p:spPr bwMode="auto">
            <a:xfrm>
              <a:off x="720" y="3489"/>
              <a:ext cx="1594" cy="298"/>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OS</a:t>
              </a:r>
              <a:r>
                <a:rPr kumimoji="0" lang="zh-CN" altLang="en-US" sz="1800">
                  <a:solidFill>
                    <a:srgbClr val="FF0066"/>
                  </a:solidFill>
                  <a:latin typeface="华文新魏" panose="02010800040101010101" pitchFamily="2" charset="-122"/>
                  <a:ea typeface="华文新魏" panose="02010800040101010101" pitchFamily="2" charset="-122"/>
                </a:rPr>
                <a:t>内核</a:t>
              </a:r>
            </a:p>
          </p:txBody>
        </p:sp>
        <p:sp>
          <p:nvSpPr>
            <p:cNvPr id="71703" name="Line 23">
              <a:extLst>
                <a:ext uri="{FF2B5EF4-FFF2-40B4-BE49-F238E27FC236}">
                  <a16:creationId xmlns:a16="http://schemas.microsoft.com/office/drawing/2014/main" id="{542CB08B-C0A2-4AA5-8864-1CE5FAA593C0}"/>
                </a:ext>
              </a:extLst>
            </p:cNvPr>
            <p:cNvSpPr>
              <a:spLocks noChangeShapeType="1"/>
            </p:cNvSpPr>
            <p:nvPr/>
          </p:nvSpPr>
          <p:spPr bwMode="auto">
            <a:xfrm>
              <a:off x="1517" y="1306"/>
              <a:ext cx="0" cy="21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04" name="Arc 24">
              <a:extLst>
                <a:ext uri="{FF2B5EF4-FFF2-40B4-BE49-F238E27FC236}">
                  <a16:creationId xmlns:a16="http://schemas.microsoft.com/office/drawing/2014/main" id="{CF8818C4-704C-4759-A89D-E4AAAC42446F}"/>
                </a:ext>
              </a:extLst>
            </p:cNvPr>
            <p:cNvSpPr>
              <a:spLocks/>
            </p:cNvSpPr>
            <p:nvPr/>
          </p:nvSpPr>
          <p:spPr bwMode="auto">
            <a:xfrm flipH="1" flipV="1">
              <a:off x="1061" y="2596"/>
              <a:ext cx="797" cy="497"/>
            </a:xfrm>
            <a:custGeom>
              <a:avLst/>
              <a:gdLst>
                <a:gd name="G0" fmla="+- 15424 0 0"/>
                <a:gd name="G1" fmla="+- 21600 0 0"/>
                <a:gd name="G2" fmla="+- 21600 0 0"/>
                <a:gd name="T0" fmla="*/ 0 w 35641"/>
                <a:gd name="T1" fmla="*/ 6478 h 21600"/>
                <a:gd name="T2" fmla="*/ 35641 w 35641"/>
                <a:gd name="T3" fmla="*/ 13995 h 21600"/>
                <a:gd name="T4" fmla="*/ 15424 w 35641"/>
                <a:gd name="T5" fmla="*/ 21600 h 21600"/>
              </a:gdLst>
              <a:ahLst/>
              <a:cxnLst>
                <a:cxn ang="0">
                  <a:pos x="T0" y="T1"/>
                </a:cxn>
                <a:cxn ang="0">
                  <a:pos x="T2" y="T3"/>
                </a:cxn>
                <a:cxn ang="0">
                  <a:pos x="T4" y="T5"/>
                </a:cxn>
              </a:cxnLst>
              <a:rect l="0" t="0" r="r" b="b"/>
              <a:pathLst>
                <a:path w="35641" h="21600" fill="none" extrusionOk="0">
                  <a:moveTo>
                    <a:pt x="0" y="6478"/>
                  </a:moveTo>
                  <a:cubicBezTo>
                    <a:pt x="4062" y="2334"/>
                    <a:pt x="9621" y="0"/>
                    <a:pt x="15424" y="0"/>
                  </a:cubicBezTo>
                  <a:cubicBezTo>
                    <a:pt x="24419" y="0"/>
                    <a:pt x="32473" y="5575"/>
                    <a:pt x="35640" y="13995"/>
                  </a:cubicBezTo>
                </a:path>
                <a:path w="35641" h="21600" stroke="0" extrusionOk="0">
                  <a:moveTo>
                    <a:pt x="0" y="6478"/>
                  </a:moveTo>
                  <a:cubicBezTo>
                    <a:pt x="4062" y="2334"/>
                    <a:pt x="9621" y="0"/>
                    <a:pt x="15424" y="0"/>
                  </a:cubicBezTo>
                  <a:cubicBezTo>
                    <a:pt x="24419" y="0"/>
                    <a:pt x="32473" y="5575"/>
                    <a:pt x="35640" y="13995"/>
                  </a:cubicBezTo>
                  <a:lnTo>
                    <a:pt x="15424" y="21600"/>
                  </a:lnTo>
                  <a:close/>
                </a:path>
              </a:pathLst>
            </a:custGeom>
            <a:noFill/>
            <a:ln w="9525">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05" name="Arc 25">
              <a:extLst>
                <a:ext uri="{FF2B5EF4-FFF2-40B4-BE49-F238E27FC236}">
                  <a16:creationId xmlns:a16="http://schemas.microsoft.com/office/drawing/2014/main" id="{6021502D-6332-44D0-88DC-B4FF299996F9}"/>
                </a:ext>
              </a:extLst>
            </p:cNvPr>
            <p:cNvSpPr>
              <a:spLocks/>
            </p:cNvSpPr>
            <p:nvPr/>
          </p:nvSpPr>
          <p:spPr bwMode="auto">
            <a:xfrm flipH="1" flipV="1">
              <a:off x="1061" y="2100"/>
              <a:ext cx="723" cy="383"/>
            </a:xfrm>
            <a:custGeom>
              <a:avLst/>
              <a:gdLst>
                <a:gd name="G0" fmla="+- 13037 0 0"/>
                <a:gd name="G1" fmla="+- 0 0 0"/>
                <a:gd name="G2" fmla="+- 21600 0 0"/>
                <a:gd name="T0" fmla="*/ 34283 w 34283"/>
                <a:gd name="T1" fmla="*/ 3896 h 21600"/>
                <a:gd name="T2" fmla="*/ 0 w 34283"/>
                <a:gd name="T3" fmla="*/ 17222 h 21600"/>
                <a:gd name="T4" fmla="*/ 13037 w 34283"/>
                <a:gd name="T5" fmla="*/ 0 h 21600"/>
              </a:gdLst>
              <a:ahLst/>
              <a:cxnLst>
                <a:cxn ang="0">
                  <a:pos x="T0" y="T1"/>
                </a:cxn>
                <a:cxn ang="0">
                  <a:pos x="T2" y="T3"/>
                </a:cxn>
                <a:cxn ang="0">
                  <a:pos x="T4" y="T5"/>
                </a:cxn>
              </a:cxnLst>
              <a:rect l="0" t="0" r="r" b="b"/>
              <a:pathLst>
                <a:path w="34283" h="21600" fill="none" extrusionOk="0">
                  <a:moveTo>
                    <a:pt x="34282" y="3895"/>
                  </a:moveTo>
                  <a:cubicBezTo>
                    <a:pt x="32402" y="14151"/>
                    <a:pt x="23463" y="21599"/>
                    <a:pt x="13037" y="21599"/>
                  </a:cubicBezTo>
                  <a:cubicBezTo>
                    <a:pt x="8330" y="21599"/>
                    <a:pt x="3752" y="20062"/>
                    <a:pt x="0" y="17221"/>
                  </a:cubicBezTo>
                </a:path>
                <a:path w="34283" h="21600" stroke="0" extrusionOk="0">
                  <a:moveTo>
                    <a:pt x="34282" y="3895"/>
                  </a:moveTo>
                  <a:cubicBezTo>
                    <a:pt x="32402" y="14151"/>
                    <a:pt x="23463" y="21599"/>
                    <a:pt x="13037" y="21599"/>
                  </a:cubicBezTo>
                  <a:cubicBezTo>
                    <a:pt x="8330" y="21599"/>
                    <a:pt x="3752" y="20062"/>
                    <a:pt x="0" y="17221"/>
                  </a:cubicBezTo>
                  <a:lnTo>
                    <a:pt x="13037" y="0"/>
                  </a:lnTo>
                  <a:close/>
                </a:path>
              </a:pathLst>
            </a:custGeom>
            <a:noFill/>
            <a:ln w="9525">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07" name="Text Box 27">
              <a:extLst>
                <a:ext uri="{FF2B5EF4-FFF2-40B4-BE49-F238E27FC236}">
                  <a16:creationId xmlns:a16="http://schemas.microsoft.com/office/drawing/2014/main" id="{AA0BBAC4-EBC1-4A62-8A14-EB1250606A13}"/>
                </a:ext>
              </a:extLst>
            </p:cNvPr>
            <p:cNvSpPr txBox="1">
              <a:spLocks noChangeArrowheads="1"/>
            </p:cNvSpPr>
            <p:nvPr/>
          </p:nvSpPr>
          <p:spPr bwMode="auto">
            <a:xfrm>
              <a:off x="3679" y="1008"/>
              <a:ext cx="570" cy="19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服务器 </a:t>
              </a:r>
            </a:p>
          </p:txBody>
        </p:sp>
        <p:sp>
          <p:nvSpPr>
            <p:cNvPr id="71708" name="Text Box 28">
              <a:extLst>
                <a:ext uri="{FF2B5EF4-FFF2-40B4-BE49-F238E27FC236}">
                  <a16:creationId xmlns:a16="http://schemas.microsoft.com/office/drawing/2014/main" id="{F0979D3E-9A5E-406A-A93F-96EC7EABE085}"/>
                </a:ext>
              </a:extLst>
            </p:cNvPr>
            <p:cNvSpPr txBox="1">
              <a:spLocks noChangeArrowheads="1"/>
            </p:cNvSpPr>
            <p:nvPr/>
          </p:nvSpPr>
          <p:spPr bwMode="auto">
            <a:xfrm>
              <a:off x="3973" y="1802"/>
              <a:ext cx="68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本地调用</a:t>
              </a:r>
            </a:p>
          </p:txBody>
        </p:sp>
        <p:sp>
          <p:nvSpPr>
            <p:cNvPr id="71709" name="Text Box 29">
              <a:extLst>
                <a:ext uri="{FF2B5EF4-FFF2-40B4-BE49-F238E27FC236}">
                  <a16:creationId xmlns:a16="http://schemas.microsoft.com/office/drawing/2014/main" id="{D07B0440-3E5B-4389-9A2A-116B69F33397}"/>
                </a:ext>
              </a:extLst>
            </p:cNvPr>
            <p:cNvSpPr txBox="1">
              <a:spLocks noChangeArrowheads="1"/>
            </p:cNvSpPr>
            <p:nvPr/>
          </p:nvSpPr>
          <p:spPr bwMode="auto">
            <a:xfrm>
              <a:off x="3224" y="1405"/>
              <a:ext cx="61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服务存根</a:t>
              </a:r>
            </a:p>
          </p:txBody>
        </p:sp>
        <p:sp>
          <p:nvSpPr>
            <p:cNvPr id="71710" name="Text Box 30">
              <a:extLst>
                <a:ext uri="{FF2B5EF4-FFF2-40B4-BE49-F238E27FC236}">
                  <a16:creationId xmlns:a16="http://schemas.microsoft.com/office/drawing/2014/main" id="{A0338146-09CC-44A7-A433-E8C9F5FF74C2}"/>
                </a:ext>
              </a:extLst>
            </p:cNvPr>
            <p:cNvSpPr txBox="1">
              <a:spLocks noChangeArrowheads="1"/>
            </p:cNvSpPr>
            <p:nvPr/>
          </p:nvSpPr>
          <p:spPr bwMode="auto">
            <a:xfrm>
              <a:off x="4021" y="1405"/>
              <a:ext cx="63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服务应用</a:t>
              </a:r>
            </a:p>
          </p:txBody>
        </p:sp>
        <p:sp>
          <p:nvSpPr>
            <p:cNvPr id="71711" name="Text Box 31">
              <a:extLst>
                <a:ext uri="{FF2B5EF4-FFF2-40B4-BE49-F238E27FC236}">
                  <a16:creationId xmlns:a16="http://schemas.microsoft.com/office/drawing/2014/main" id="{06A6921F-FD30-47FA-B8FA-F5243AD0903D}"/>
                </a:ext>
              </a:extLst>
            </p:cNvPr>
            <p:cNvSpPr txBox="1">
              <a:spLocks noChangeArrowheads="1"/>
            </p:cNvSpPr>
            <p:nvPr/>
          </p:nvSpPr>
          <p:spPr bwMode="auto">
            <a:xfrm>
              <a:off x="4135" y="2398"/>
              <a:ext cx="5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服务过程</a:t>
              </a:r>
            </a:p>
          </p:txBody>
        </p:sp>
        <p:sp>
          <p:nvSpPr>
            <p:cNvPr id="71712" name="Text Box 32">
              <a:extLst>
                <a:ext uri="{FF2B5EF4-FFF2-40B4-BE49-F238E27FC236}">
                  <a16:creationId xmlns:a16="http://schemas.microsoft.com/office/drawing/2014/main" id="{CFB7D3E9-A742-4B20-990D-53669E0D9544}"/>
                </a:ext>
              </a:extLst>
            </p:cNvPr>
            <p:cNvSpPr txBox="1">
              <a:spLocks noChangeArrowheads="1"/>
            </p:cNvSpPr>
            <p:nvPr/>
          </p:nvSpPr>
          <p:spPr bwMode="auto">
            <a:xfrm>
              <a:off x="3224" y="2795"/>
              <a:ext cx="34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打包</a:t>
              </a:r>
            </a:p>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参数</a:t>
              </a:r>
            </a:p>
          </p:txBody>
        </p:sp>
        <p:sp>
          <p:nvSpPr>
            <p:cNvPr id="71713" name="Text Box 33">
              <a:extLst>
                <a:ext uri="{FF2B5EF4-FFF2-40B4-BE49-F238E27FC236}">
                  <a16:creationId xmlns:a16="http://schemas.microsoft.com/office/drawing/2014/main" id="{A2E30106-7AFA-4962-96C6-4AEFCD7E931A}"/>
                </a:ext>
              </a:extLst>
            </p:cNvPr>
            <p:cNvSpPr txBox="1">
              <a:spLocks noChangeArrowheads="1"/>
            </p:cNvSpPr>
            <p:nvPr/>
          </p:nvSpPr>
          <p:spPr bwMode="auto">
            <a:xfrm>
              <a:off x="3224" y="2100"/>
              <a:ext cx="34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拆包</a:t>
              </a:r>
            </a:p>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参数</a:t>
              </a:r>
            </a:p>
          </p:txBody>
        </p:sp>
        <p:sp>
          <p:nvSpPr>
            <p:cNvPr id="71714" name="Text Box 34">
              <a:extLst>
                <a:ext uri="{FF2B5EF4-FFF2-40B4-BE49-F238E27FC236}">
                  <a16:creationId xmlns:a16="http://schemas.microsoft.com/office/drawing/2014/main" id="{552844F1-6608-419C-9D9F-75C7F4C42AE5}"/>
                </a:ext>
              </a:extLst>
            </p:cNvPr>
            <p:cNvSpPr txBox="1">
              <a:spLocks noChangeArrowheads="1"/>
            </p:cNvSpPr>
            <p:nvPr/>
          </p:nvSpPr>
          <p:spPr bwMode="auto">
            <a:xfrm>
              <a:off x="3565" y="3093"/>
              <a:ext cx="684"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返回结果</a:t>
              </a:r>
            </a:p>
          </p:txBody>
        </p:sp>
        <p:sp>
          <p:nvSpPr>
            <p:cNvPr id="71716" name="Text Box 36">
              <a:extLst>
                <a:ext uri="{FF2B5EF4-FFF2-40B4-BE49-F238E27FC236}">
                  <a16:creationId xmlns:a16="http://schemas.microsoft.com/office/drawing/2014/main" id="{0A7B44F0-F411-40A4-AE91-C7D2ECF6C3D8}"/>
                </a:ext>
              </a:extLst>
            </p:cNvPr>
            <p:cNvSpPr txBox="1">
              <a:spLocks noChangeArrowheads="1"/>
            </p:cNvSpPr>
            <p:nvPr/>
          </p:nvSpPr>
          <p:spPr bwMode="auto">
            <a:xfrm>
              <a:off x="3110" y="3489"/>
              <a:ext cx="1594" cy="298"/>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OS</a:t>
              </a:r>
              <a:r>
                <a:rPr kumimoji="0" lang="zh-CN" altLang="en-US" sz="1800">
                  <a:solidFill>
                    <a:srgbClr val="FF0066"/>
                  </a:solidFill>
                  <a:latin typeface="华文新魏" panose="02010800040101010101" pitchFamily="2" charset="-122"/>
                  <a:ea typeface="华文新魏" panose="02010800040101010101" pitchFamily="2" charset="-122"/>
                </a:rPr>
                <a:t>内核</a:t>
              </a:r>
            </a:p>
          </p:txBody>
        </p:sp>
        <p:sp>
          <p:nvSpPr>
            <p:cNvPr id="71717" name="Line 37">
              <a:extLst>
                <a:ext uri="{FF2B5EF4-FFF2-40B4-BE49-F238E27FC236}">
                  <a16:creationId xmlns:a16="http://schemas.microsoft.com/office/drawing/2014/main" id="{324FEC8D-2BE0-46C0-B450-00E691088FD9}"/>
                </a:ext>
              </a:extLst>
            </p:cNvPr>
            <p:cNvSpPr>
              <a:spLocks noChangeShapeType="1"/>
            </p:cNvSpPr>
            <p:nvPr/>
          </p:nvSpPr>
          <p:spPr bwMode="auto">
            <a:xfrm>
              <a:off x="3907" y="1306"/>
              <a:ext cx="1" cy="218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18" name="Arc 38">
              <a:extLst>
                <a:ext uri="{FF2B5EF4-FFF2-40B4-BE49-F238E27FC236}">
                  <a16:creationId xmlns:a16="http://schemas.microsoft.com/office/drawing/2014/main" id="{7F73DB23-17E5-41F0-AD5F-2B6AC4D818DF}"/>
                </a:ext>
              </a:extLst>
            </p:cNvPr>
            <p:cNvSpPr>
              <a:spLocks/>
            </p:cNvSpPr>
            <p:nvPr/>
          </p:nvSpPr>
          <p:spPr bwMode="auto">
            <a:xfrm flipH="1" flipV="1">
              <a:off x="3578" y="2596"/>
              <a:ext cx="805" cy="497"/>
            </a:xfrm>
            <a:custGeom>
              <a:avLst/>
              <a:gdLst>
                <a:gd name="G0" fmla="+- 21490 0 0"/>
                <a:gd name="G1" fmla="+- 21600 0 0"/>
                <a:gd name="G2" fmla="+- 21600 0 0"/>
                <a:gd name="T0" fmla="*/ 0 w 36016"/>
                <a:gd name="T1" fmla="*/ 19421 h 21600"/>
                <a:gd name="T2" fmla="*/ 36016 w 36016"/>
                <a:gd name="T3" fmla="*/ 5614 h 21600"/>
                <a:gd name="T4" fmla="*/ 21490 w 36016"/>
                <a:gd name="T5" fmla="*/ 21600 h 21600"/>
              </a:gdLst>
              <a:ahLst/>
              <a:cxnLst>
                <a:cxn ang="0">
                  <a:pos x="T0" y="T1"/>
                </a:cxn>
                <a:cxn ang="0">
                  <a:pos x="T2" y="T3"/>
                </a:cxn>
                <a:cxn ang="0">
                  <a:pos x="T4" y="T5"/>
                </a:cxn>
              </a:cxnLst>
              <a:rect l="0" t="0" r="r" b="b"/>
              <a:pathLst>
                <a:path w="36016" h="21600" fill="none" extrusionOk="0">
                  <a:moveTo>
                    <a:pt x="0" y="19421"/>
                  </a:moveTo>
                  <a:cubicBezTo>
                    <a:pt x="1118" y="8391"/>
                    <a:pt x="10404" y="0"/>
                    <a:pt x="21490" y="0"/>
                  </a:cubicBezTo>
                  <a:cubicBezTo>
                    <a:pt x="26861" y="0"/>
                    <a:pt x="32040" y="2001"/>
                    <a:pt x="36016" y="5613"/>
                  </a:cubicBezTo>
                </a:path>
                <a:path w="36016" h="21600" stroke="0" extrusionOk="0">
                  <a:moveTo>
                    <a:pt x="0" y="19421"/>
                  </a:moveTo>
                  <a:cubicBezTo>
                    <a:pt x="1118" y="8391"/>
                    <a:pt x="10404" y="0"/>
                    <a:pt x="21490" y="0"/>
                  </a:cubicBezTo>
                  <a:cubicBezTo>
                    <a:pt x="26861" y="0"/>
                    <a:pt x="32040" y="2001"/>
                    <a:pt x="36016" y="5613"/>
                  </a:cubicBezTo>
                  <a:lnTo>
                    <a:pt x="21490" y="21600"/>
                  </a:lnTo>
                  <a:close/>
                </a:path>
              </a:pathLst>
            </a:custGeom>
            <a:noFill/>
            <a:ln w="9525">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9" name="Arc 39">
              <a:extLst>
                <a:ext uri="{FF2B5EF4-FFF2-40B4-BE49-F238E27FC236}">
                  <a16:creationId xmlns:a16="http://schemas.microsoft.com/office/drawing/2014/main" id="{C0ED862E-799C-401B-B9E1-46B477E4C4D3}"/>
                </a:ext>
              </a:extLst>
            </p:cNvPr>
            <p:cNvSpPr>
              <a:spLocks/>
            </p:cNvSpPr>
            <p:nvPr/>
          </p:nvSpPr>
          <p:spPr bwMode="auto">
            <a:xfrm flipH="1" flipV="1">
              <a:off x="3584" y="2001"/>
              <a:ext cx="776" cy="382"/>
            </a:xfrm>
            <a:custGeom>
              <a:avLst/>
              <a:gdLst>
                <a:gd name="G0" fmla="+- 21507 0 0"/>
                <a:gd name="G1" fmla="+- 0 0 0"/>
                <a:gd name="G2" fmla="+- 21600 0 0"/>
                <a:gd name="T0" fmla="*/ 36813 w 36813"/>
                <a:gd name="T1" fmla="*/ 15241 h 21600"/>
                <a:gd name="T2" fmla="*/ 0 w 36813"/>
                <a:gd name="T3" fmla="*/ 2007 h 21600"/>
                <a:gd name="T4" fmla="*/ 21507 w 36813"/>
                <a:gd name="T5" fmla="*/ 0 h 21600"/>
              </a:gdLst>
              <a:ahLst/>
              <a:cxnLst>
                <a:cxn ang="0">
                  <a:pos x="T0" y="T1"/>
                </a:cxn>
                <a:cxn ang="0">
                  <a:pos x="T2" y="T3"/>
                </a:cxn>
                <a:cxn ang="0">
                  <a:pos x="T4" y="T5"/>
                </a:cxn>
              </a:cxnLst>
              <a:rect l="0" t="0" r="r" b="b"/>
              <a:pathLst>
                <a:path w="36813" h="21600" fill="none" extrusionOk="0">
                  <a:moveTo>
                    <a:pt x="36812" y="15240"/>
                  </a:moveTo>
                  <a:cubicBezTo>
                    <a:pt x="32759" y="19311"/>
                    <a:pt x="27251" y="21599"/>
                    <a:pt x="21507" y="21599"/>
                  </a:cubicBezTo>
                  <a:cubicBezTo>
                    <a:pt x="10355" y="21599"/>
                    <a:pt x="1036" y="13110"/>
                    <a:pt x="0" y="2006"/>
                  </a:cubicBezTo>
                </a:path>
                <a:path w="36813" h="21600" stroke="0" extrusionOk="0">
                  <a:moveTo>
                    <a:pt x="36812" y="15240"/>
                  </a:moveTo>
                  <a:cubicBezTo>
                    <a:pt x="32759" y="19311"/>
                    <a:pt x="27251" y="21599"/>
                    <a:pt x="21507" y="21599"/>
                  </a:cubicBezTo>
                  <a:cubicBezTo>
                    <a:pt x="10355" y="21599"/>
                    <a:pt x="1036" y="13110"/>
                    <a:pt x="0" y="2006"/>
                  </a:cubicBezTo>
                  <a:lnTo>
                    <a:pt x="21507" y="0"/>
                  </a:lnTo>
                  <a:close/>
                </a:path>
              </a:pathLst>
            </a:custGeom>
            <a:noFill/>
            <a:ln w="9525">
              <a:solidFill>
                <a:srgbClr val="000000"/>
              </a:solidFill>
              <a:round/>
              <a:headEnd/>
              <a:tailEnd type="stealth"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0" name="Line 40">
              <a:extLst>
                <a:ext uri="{FF2B5EF4-FFF2-40B4-BE49-F238E27FC236}">
                  <a16:creationId xmlns:a16="http://schemas.microsoft.com/office/drawing/2014/main" id="{1E5A8903-4CC2-4498-B833-068802041DCD}"/>
                </a:ext>
              </a:extLst>
            </p:cNvPr>
            <p:cNvSpPr>
              <a:spLocks noChangeShapeType="1"/>
            </p:cNvSpPr>
            <p:nvPr/>
          </p:nvSpPr>
          <p:spPr bwMode="auto">
            <a:xfrm>
              <a:off x="2086" y="2299"/>
              <a:ext cx="114"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1" name="Line 41">
              <a:extLst>
                <a:ext uri="{FF2B5EF4-FFF2-40B4-BE49-F238E27FC236}">
                  <a16:creationId xmlns:a16="http://schemas.microsoft.com/office/drawing/2014/main" id="{A7F4B0C7-3637-43AE-B34E-E4D9186C7551}"/>
                </a:ext>
              </a:extLst>
            </p:cNvPr>
            <p:cNvSpPr>
              <a:spLocks noChangeShapeType="1"/>
            </p:cNvSpPr>
            <p:nvPr/>
          </p:nvSpPr>
          <p:spPr bwMode="auto">
            <a:xfrm>
              <a:off x="2200" y="2299"/>
              <a:ext cx="0" cy="129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2" name="Line 42">
              <a:extLst>
                <a:ext uri="{FF2B5EF4-FFF2-40B4-BE49-F238E27FC236}">
                  <a16:creationId xmlns:a16="http://schemas.microsoft.com/office/drawing/2014/main" id="{C5FB5415-AF66-4A30-9AD5-CB49BD4C5A7A}"/>
                </a:ext>
              </a:extLst>
            </p:cNvPr>
            <p:cNvSpPr>
              <a:spLocks noChangeShapeType="1"/>
            </p:cNvSpPr>
            <p:nvPr/>
          </p:nvSpPr>
          <p:spPr bwMode="auto">
            <a:xfrm>
              <a:off x="2200" y="3589"/>
              <a:ext cx="1024"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3" name="Line 43">
              <a:extLst>
                <a:ext uri="{FF2B5EF4-FFF2-40B4-BE49-F238E27FC236}">
                  <a16:creationId xmlns:a16="http://schemas.microsoft.com/office/drawing/2014/main" id="{CE1807F6-801C-4FA1-B935-2C8A7D7BD190}"/>
                </a:ext>
              </a:extLst>
            </p:cNvPr>
            <p:cNvSpPr>
              <a:spLocks noChangeShapeType="1"/>
            </p:cNvSpPr>
            <p:nvPr/>
          </p:nvSpPr>
          <p:spPr bwMode="auto">
            <a:xfrm flipV="1">
              <a:off x="3224" y="2596"/>
              <a:ext cx="0" cy="993"/>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4" name="Line 44">
              <a:extLst>
                <a:ext uri="{FF2B5EF4-FFF2-40B4-BE49-F238E27FC236}">
                  <a16:creationId xmlns:a16="http://schemas.microsoft.com/office/drawing/2014/main" id="{AD9D563E-EC08-4299-8B49-4EAC61437F73}"/>
                </a:ext>
              </a:extLst>
            </p:cNvPr>
            <p:cNvSpPr>
              <a:spLocks noChangeShapeType="1"/>
            </p:cNvSpPr>
            <p:nvPr/>
          </p:nvSpPr>
          <p:spPr bwMode="auto">
            <a:xfrm>
              <a:off x="3224" y="2596"/>
              <a:ext cx="114"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5" name="Line 45">
              <a:extLst>
                <a:ext uri="{FF2B5EF4-FFF2-40B4-BE49-F238E27FC236}">
                  <a16:creationId xmlns:a16="http://schemas.microsoft.com/office/drawing/2014/main" id="{298D7E6B-BBCB-4973-BB27-99F0A0D51C75}"/>
                </a:ext>
              </a:extLst>
            </p:cNvPr>
            <p:cNvSpPr>
              <a:spLocks noChangeShapeType="1"/>
            </p:cNvSpPr>
            <p:nvPr/>
          </p:nvSpPr>
          <p:spPr bwMode="auto">
            <a:xfrm flipV="1">
              <a:off x="3338" y="2397"/>
              <a:ext cx="0" cy="199"/>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6" name="Line 46">
              <a:extLst>
                <a:ext uri="{FF2B5EF4-FFF2-40B4-BE49-F238E27FC236}">
                  <a16:creationId xmlns:a16="http://schemas.microsoft.com/office/drawing/2014/main" id="{258CCAD6-DA95-4E2E-8080-2343C2ECFF15}"/>
                </a:ext>
              </a:extLst>
            </p:cNvPr>
            <p:cNvSpPr>
              <a:spLocks noChangeShapeType="1"/>
            </p:cNvSpPr>
            <p:nvPr/>
          </p:nvSpPr>
          <p:spPr bwMode="auto">
            <a:xfrm>
              <a:off x="3338" y="3093"/>
              <a:ext cx="0" cy="595"/>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7" name="Line 47">
              <a:extLst>
                <a:ext uri="{FF2B5EF4-FFF2-40B4-BE49-F238E27FC236}">
                  <a16:creationId xmlns:a16="http://schemas.microsoft.com/office/drawing/2014/main" id="{84A39718-FEBB-4523-825D-099221E39AE6}"/>
                </a:ext>
              </a:extLst>
            </p:cNvPr>
            <p:cNvSpPr>
              <a:spLocks noChangeShapeType="1"/>
            </p:cNvSpPr>
            <p:nvPr/>
          </p:nvSpPr>
          <p:spPr bwMode="auto">
            <a:xfrm flipH="1">
              <a:off x="1972" y="3688"/>
              <a:ext cx="1366"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8" name="Line 48">
              <a:extLst>
                <a:ext uri="{FF2B5EF4-FFF2-40B4-BE49-F238E27FC236}">
                  <a16:creationId xmlns:a16="http://schemas.microsoft.com/office/drawing/2014/main" id="{C892A4AB-4CA6-49CA-BA56-A5CFA0005A6C}"/>
                </a:ext>
              </a:extLst>
            </p:cNvPr>
            <p:cNvSpPr>
              <a:spLocks noChangeShapeType="1"/>
            </p:cNvSpPr>
            <p:nvPr/>
          </p:nvSpPr>
          <p:spPr bwMode="auto">
            <a:xfrm flipV="1">
              <a:off x="1972" y="2894"/>
              <a:ext cx="0" cy="794"/>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29" name="Text Box 49">
              <a:extLst>
                <a:ext uri="{FF2B5EF4-FFF2-40B4-BE49-F238E27FC236}">
                  <a16:creationId xmlns:a16="http://schemas.microsoft.com/office/drawing/2014/main" id="{19FB8CDB-ABC7-404E-8D27-3900E58B6C01}"/>
                </a:ext>
              </a:extLst>
            </p:cNvPr>
            <p:cNvSpPr txBox="1">
              <a:spLocks noChangeArrowheads="1"/>
            </p:cNvSpPr>
            <p:nvPr/>
          </p:nvSpPr>
          <p:spPr bwMode="auto">
            <a:xfrm>
              <a:off x="2381" y="3158"/>
              <a:ext cx="693" cy="3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网络消息传送</a:t>
              </a:r>
            </a:p>
          </p:txBody>
        </p:sp>
      </p:gr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C842FF3-E20C-476C-8575-E3D5721DDE3F}"/>
              </a:ext>
            </a:extLst>
          </p:cNvPr>
          <p:cNvSpPr>
            <a:spLocks noGrp="1" noChangeArrowheads="1"/>
          </p:cNvSpPr>
          <p:nvPr>
            <p:ph type="title"/>
          </p:nvPr>
        </p:nvSpPr>
        <p:spPr>
          <a:xfrm>
            <a:off x="762000" y="4572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RPC</a:t>
            </a:r>
            <a:r>
              <a:rPr lang="zh-CN" altLang="en-US" sz="3600">
                <a:solidFill>
                  <a:srgbClr val="FF0066"/>
                </a:solidFill>
                <a:latin typeface="华文新魏" panose="02010800040101010101" pitchFamily="2" charset="-122"/>
                <a:ea typeface="华文新魏" panose="02010800040101010101" pitchFamily="2" charset="-122"/>
              </a:rPr>
              <a:t>执行步骤总结</a:t>
            </a:r>
            <a:r>
              <a:rPr lang="en-US" altLang="zh-CN" sz="3600">
                <a:solidFill>
                  <a:srgbClr val="FF0066"/>
                </a:solidFill>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72707" name="Rectangle 3">
            <a:extLst>
              <a:ext uri="{FF2B5EF4-FFF2-40B4-BE49-F238E27FC236}">
                <a16:creationId xmlns:a16="http://schemas.microsoft.com/office/drawing/2014/main" id="{9838D864-741A-4A35-A45B-C7749C11D142}"/>
              </a:ext>
            </a:extLst>
          </p:cNvPr>
          <p:cNvSpPr>
            <a:spLocks noGrp="1" noChangeArrowheads="1"/>
          </p:cNvSpPr>
          <p:nvPr>
            <p:ph type="body" idx="1"/>
          </p:nvPr>
        </p:nvSpPr>
        <p:spPr>
          <a:xfrm>
            <a:off x="990600" y="1752600"/>
            <a:ext cx="7010400" cy="4572000"/>
          </a:xfrm>
        </p:spPr>
        <p:txBody>
          <a:bodyPr/>
          <a:lstStyle/>
          <a:p>
            <a:pPr algn="just">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）客户进程以普通方式调用客户存根</a:t>
            </a:r>
          </a:p>
          <a:p>
            <a:pPr algn="just">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）客户存根组织</a:t>
            </a:r>
            <a:r>
              <a:rPr lang="en-US" altLang="zh-CN">
                <a:latin typeface="华文新魏" panose="02010800040101010101" pitchFamily="2" charset="-122"/>
                <a:ea typeface="华文新魏" panose="02010800040101010101" pitchFamily="2" charset="-122"/>
              </a:rPr>
              <a:t>RPC</a:t>
            </a:r>
            <a:r>
              <a:rPr lang="zh-CN" altLang="en-US">
                <a:latin typeface="华文新魏" panose="02010800040101010101" pitchFamily="2" charset="-122"/>
                <a:ea typeface="华文新魏" panose="02010800040101010101" pitchFamily="2" charset="-122"/>
              </a:rPr>
              <a:t>消息并执行</a:t>
            </a:r>
            <a:r>
              <a:rPr lang="en-US" altLang="zh-CN">
                <a:latin typeface="华文新魏" panose="02010800040101010101" pitchFamily="2" charset="-122"/>
                <a:ea typeface="华文新魏" panose="02010800040101010101" pitchFamily="2" charset="-122"/>
              </a:rPr>
              <a:t>Send</a:t>
            </a:r>
            <a:r>
              <a:rPr lang="zh-CN" altLang="en-US">
                <a:latin typeface="华文新魏" panose="02010800040101010101" pitchFamily="2" charset="-122"/>
                <a:ea typeface="华文新魏" panose="02010800040101010101" pitchFamily="2" charset="-122"/>
              </a:rPr>
              <a:t>，激活内核程序</a:t>
            </a:r>
          </a:p>
          <a:p>
            <a:pPr algn="just">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）内核把消息通过网络发送到远地内核</a:t>
            </a:r>
          </a:p>
          <a:p>
            <a:pPr algn="just">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）远地内核把消息送到服务器存根</a:t>
            </a:r>
          </a:p>
          <a:p>
            <a:pPr algn="just">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）服务器存根取出消息中参数后调用服务器过程</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5CE1E80-B316-4343-9825-A8568D7D39B4}"/>
              </a:ext>
            </a:extLst>
          </p:cNvPr>
          <p:cNvSpPr>
            <a:spLocks noGrp="1" noChangeArrowheads="1"/>
          </p:cNvSpPr>
          <p:nvPr>
            <p:ph type="title"/>
          </p:nvPr>
        </p:nvSpPr>
        <p:spPr>
          <a:xfrm>
            <a:off x="533400" y="5334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RPC</a:t>
            </a:r>
            <a:r>
              <a:rPr lang="zh-CN" altLang="en-US" sz="3600">
                <a:solidFill>
                  <a:srgbClr val="FF0066"/>
                </a:solidFill>
                <a:latin typeface="华文新魏" panose="02010800040101010101" pitchFamily="2" charset="-122"/>
                <a:ea typeface="华文新魏" panose="02010800040101010101" pitchFamily="2" charset="-122"/>
              </a:rPr>
              <a:t>执行步骤总结</a:t>
            </a:r>
            <a:r>
              <a:rPr lang="en-US" altLang="zh-CN" sz="3600">
                <a:solidFill>
                  <a:srgbClr val="FF0066"/>
                </a:solidFill>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123907" name="Rectangle 3">
            <a:extLst>
              <a:ext uri="{FF2B5EF4-FFF2-40B4-BE49-F238E27FC236}">
                <a16:creationId xmlns:a16="http://schemas.microsoft.com/office/drawing/2014/main" id="{8657FD5E-38EA-4562-A70B-A4C39CF79819}"/>
              </a:ext>
            </a:extLst>
          </p:cNvPr>
          <p:cNvSpPr>
            <a:spLocks noGrp="1" noChangeArrowheads="1"/>
          </p:cNvSpPr>
          <p:nvPr>
            <p:ph type="body" idx="1"/>
          </p:nvPr>
        </p:nvSpPr>
        <p:spPr>
          <a:xfrm>
            <a:off x="762000" y="1828800"/>
            <a:ext cx="8382000" cy="5029200"/>
          </a:xfrm>
        </p:spPr>
        <p:txBody>
          <a:bodyPr/>
          <a:lstStyle/>
          <a:p>
            <a:pPr algn="just">
              <a:buFontTx/>
              <a:buNone/>
            </a:pPr>
            <a:r>
              <a:rPr lang="en-US" altLang="zh-CN" sz="2800">
                <a:latin typeface="华文新魏" panose="02010800040101010101" pitchFamily="2" charset="-122"/>
                <a:ea typeface="华文新魏" panose="02010800040101010101" pitchFamily="2" charset="-122"/>
              </a:rPr>
              <a:t>6</a:t>
            </a:r>
            <a:r>
              <a:rPr lang="zh-CN" altLang="en-US" sz="2800">
                <a:latin typeface="华文新魏" panose="02010800040101010101" pitchFamily="2" charset="-122"/>
                <a:ea typeface="华文新魏" panose="02010800040101010101" pitchFamily="2" charset="-122"/>
              </a:rPr>
              <a:t>）服务器过程执行完后把结果返回至服务器存根</a:t>
            </a:r>
          </a:p>
          <a:p>
            <a:pPr algn="just">
              <a:buFontTx/>
              <a:buNone/>
            </a:pPr>
            <a:r>
              <a:rPr lang="en-US" altLang="zh-CN" sz="2800">
                <a:latin typeface="华文新魏" panose="02010800040101010101" pitchFamily="2" charset="-122"/>
                <a:ea typeface="华文新魏" panose="02010800040101010101" pitchFamily="2" charset="-122"/>
              </a:rPr>
              <a:t>7</a:t>
            </a:r>
            <a:r>
              <a:rPr lang="zh-CN" altLang="en-US" sz="2800">
                <a:latin typeface="华文新魏" panose="02010800040101010101" pitchFamily="2" charset="-122"/>
                <a:ea typeface="华文新魏" panose="02010800040101010101" pitchFamily="2" charset="-122"/>
              </a:rPr>
              <a:t>）服务器存根进程将它打包并激活内核程序</a:t>
            </a:r>
          </a:p>
          <a:p>
            <a:pPr algn="just">
              <a:buFontTx/>
              <a:buNone/>
            </a:pPr>
            <a:r>
              <a:rPr lang="en-US" altLang="zh-CN" sz="2800">
                <a:latin typeface="华文新魏" panose="02010800040101010101" pitchFamily="2" charset="-122"/>
                <a:ea typeface="华文新魏" panose="02010800040101010101" pitchFamily="2" charset="-122"/>
              </a:rPr>
              <a:t>8</a:t>
            </a:r>
            <a:r>
              <a:rPr lang="zh-CN" altLang="en-US" sz="2800">
                <a:latin typeface="华文新魏" panose="02010800040101010101" pitchFamily="2" charset="-122"/>
                <a:ea typeface="华文新魏" panose="02010800040101010101" pitchFamily="2" charset="-122"/>
              </a:rPr>
              <a:t>）服务器内核把消息通过网络发送至客户机内核</a:t>
            </a:r>
          </a:p>
          <a:p>
            <a:pPr algn="just">
              <a:buFontTx/>
              <a:buNone/>
            </a:pPr>
            <a:r>
              <a:rPr lang="en-US" altLang="zh-CN" sz="2800">
                <a:latin typeface="华文新魏" panose="02010800040101010101" pitchFamily="2" charset="-122"/>
                <a:ea typeface="华文新魏" panose="02010800040101010101" pitchFamily="2" charset="-122"/>
              </a:rPr>
              <a:t>9</a:t>
            </a:r>
            <a:r>
              <a:rPr lang="zh-CN" altLang="en-US" sz="2800">
                <a:latin typeface="华文新魏" panose="02010800040101010101" pitchFamily="2" charset="-122"/>
                <a:ea typeface="华文新魏" panose="02010800040101010101" pitchFamily="2" charset="-122"/>
              </a:rPr>
              <a:t>）客户内核把消息交给客户存根</a:t>
            </a:r>
          </a:p>
          <a:p>
            <a:pPr algn="just">
              <a:buFontTx/>
              <a:buNone/>
            </a:pPr>
            <a:r>
              <a:rPr lang="en-US" altLang="zh-CN" sz="2800">
                <a:latin typeface="华文新魏" panose="02010800040101010101" pitchFamily="2" charset="-122"/>
                <a:ea typeface="华文新魏" panose="02010800040101010101" pitchFamily="2" charset="-122"/>
              </a:rPr>
              <a:t>10</a:t>
            </a:r>
            <a:r>
              <a:rPr lang="zh-CN" altLang="en-US" sz="2800">
                <a:latin typeface="华文新魏" panose="02010800040101010101" pitchFamily="2" charset="-122"/>
                <a:ea typeface="华文新魏" panose="02010800040101010101" pitchFamily="2" charset="-122"/>
              </a:rPr>
              <a:t>）客户存根从消息中取出结果返回给客户进程</a:t>
            </a:r>
          </a:p>
          <a:p>
            <a:pPr algn="just">
              <a:buFontTx/>
              <a:buNone/>
            </a:pPr>
            <a:r>
              <a:rPr lang="en-US" altLang="zh-CN" sz="2800">
                <a:latin typeface="华文新魏" panose="02010800040101010101" pitchFamily="2" charset="-122"/>
                <a:ea typeface="华文新魏" panose="02010800040101010101" pitchFamily="2" charset="-122"/>
              </a:rPr>
              <a:t>11) </a:t>
            </a:r>
            <a:r>
              <a:rPr lang="zh-CN" altLang="en-US" sz="2800">
                <a:latin typeface="华文新魏" panose="02010800040101010101" pitchFamily="2" charset="-122"/>
                <a:ea typeface="华文新魏" panose="02010800040101010101" pitchFamily="2" charset="-122"/>
              </a:rPr>
              <a:t>客户进程获得控制权并得到了过程调用的结果</a:t>
            </a:r>
          </a:p>
          <a:p>
            <a:pPr>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41020FC3-1056-4B49-AA60-BA9F00CFA4C7}"/>
              </a:ext>
            </a:extLst>
          </p:cNvPr>
          <p:cNvSpPr>
            <a:spLocks noGrp="1" noChangeArrowheads="1"/>
          </p:cNvSpPr>
          <p:nvPr>
            <p:ph type="title"/>
          </p:nvPr>
        </p:nvSpPr>
        <p:spPr>
          <a:xfrm>
            <a:off x="533400" y="5334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3</a:t>
            </a:r>
            <a:r>
              <a:rPr lang="zh-CN" altLang="en-US" sz="3600">
                <a:solidFill>
                  <a:srgbClr val="FF0066"/>
                </a:solidFill>
                <a:latin typeface="华文新魏" panose="02010800040101010101" pitchFamily="2" charset="-122"/>
                <a:ea typeface="华文新魏" panose="02010800040101010101" pitchFamily="2" charset="-122"/>
              </a:rPr>
              <a:t>套接字</a:t>
            </a:r>
            <a:r>
              <a:rPr lang="en-US" altLang="zh-CN" sz="3600">
                <a:solidFill>
                  <a:srgbClr val="FF0066"/>
                </a:solidFill>
                <a:latin typeface="华文新魏" panose="02010800040101010101" pitchFamily="2" charset="-122"/>
                <a:ea typeface="华文新魏" panose="02010800040101010101" pitchFamily="2" charset="-122"/>
              </a:rPr>
              <a:t>(1)</a:t>
            </a:r>
            <a:r>
              <a:rPr lang="en-US" altLang="zh-CN" sz="3600">
                <a:solidFill>
                  <a:srgbClr val="9900FF"/>
                </a:solidFill>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 </a:t>
            </a:r>
          </a:p>
        </p:txBody>
      </p:sp>
      <p:sp>
        <p:nvSpPr>
          <p:cNvPr id="147459" name="Rectangle 3">
            <a:extLst>
              <a:ext uri="{FF2B5EF4-FFF2-40B4-BE49-F238E27FC236}">
                <a16:creationId xmlns:a16="http://schemas.microsoft.com/office/drawing/2014/main" id="{1681EE96-9A54-4D87-8C1E-DEF4A4FBC9F8}"/>
              </a:ext>
            </a:extLst>
          </p:cNvPr>
          <p:cNvSpPr>
            <a:spLocks noGrp="1" noChangeArrowheads="1"/>
          </p:cNvSpPr>
          <p:nvPr>
            <p:ph type="body" idx="1"/>
          </p:nvPr>
        </p:nvSpPr>
        <p:spPr>
          <a:xfrm>
            <a:off x="1524000" y="1828800"/>
            <a:ext cx="6096000" cy="4495800"/>
          </a:xfrm>
        </p:spPr>
        <p:txBody>
          <a:bodyPr/>
          <a:lstStyle/>
          <a:p>
            <a:pPr algn="just">
              <a:buFontTx/>
              <a:buNone/>
            </a:pPr>
            <a:r>
              <a:rPr lang="en-US" altLang="zh-CN" sz="24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socket</a:t>
            </a:r>
            <a:r>
              <a:rPr lang="zh-CN" altLang="en-US" sz="3600">
                <a:latin typeface="华文新魏" panose="02010800040101010101" pitchFamily="2" charset="-122"/>
                <a:ea typeface="华文新魏" panose="02010800040101010101" pitchFamily="2" charset="-122"/>
              </a:rPr>
              <a:t>通信的基本原理</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socket</a:t>
            </a:r>
            <a:r>
              <a:rPr lang="zh-CN" altLang="en-US" sz="3600">
                <a:latin typeface="华文新魏" panose="02010800040101010101" pitchFamily="2" charset="-122"/>
                <a:ea typeface="华文新魏" panose="02010800040101010101" pitchFamily="2" charset="-122"/>
              </a:rPr>
              <a:t>通信的工作过程</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一个</a:t>
            </a:r>
            <a:r>
              <a:rPr lang="en-US" altLang="zh-CN" sz="3600">
                <a:latin typeface="华文新魏" panose="02010800040101010101" pitchFamily="2" charset="-122"/>
                <a:ea typeface="华文新魏" panose="02010800040101010101" pitchFamily="2" charset="-122"/>
              </a:rPr>
              <a:t>socket</a:t>
            </a:r>
            <a:r>
              <a:rPr lang="zh-CN" altLang="en-US" sz="3600">
                <a:latin typeface="华文新魏" panose="02010800040101010101" pitchFamily="2" charset="-122"/>
                <a:ea typeface="华文新魏" panose="02010800040101010101" pitchFamily="2" charset="-122"/>
              </a:rPr>
              <a:t>在逻辑上有三个特征</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三要素</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网域    </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类型</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规程</a:t>
            </a:r>
          </a:p>
          <a:p>
            <a:pPr algn="just">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164A7AC4-2A6F-49BA-9CDE-7D8DC951D9D9}"/>
              </a:ext>
            </a:extLst>
          </p:cNvPr>
          <p:cNvSpPr>
            <a:spLocks noGrp="1" noChangeArrowheads="1"/>
          </p:cNvSpPr>
          <p:nvPr>
            <p:ph type="title"/>
          </p:nvPr>
        </p:nvSpPr>
        <p:spPr>
          <a:xfrm>
            <a:off x="533400" y="4572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(5)</a:t>
            </a:r>
            <a:br>
              <a:rPr lang="en-US" altLang="zh-CN" sz="4800">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套接字</a:t>
            </a:r>
            <a:r>
              <a:rPr lang="en-US" altLang="zh-CN" sz="3600">
                <a:solidFill>
                  <a:srgbClr val="9900FF"/>
                </a:solidFill>
                <a:latin typeface="华文新魏" panose="02010800040101010101" pitchFamily="2" charset="-122"/>
                <a:ea typeface="华文新魏" panose="02010800040101010101" pitchFamily="2" charset="-122"/>
              </a:rPr>
              <a:t>(2) </a:t>
            </a:r>
            <a:r>
              <a:rPr lang="en-US" altLang="zh-CN">
                <a:latin typeface="华文新魏" panose="02010800040101010101" pitchFamily="2" charset="-122"/>
                <a:ea typeface="华文新魏" panose="02010800040101010101" pitchFamily="2" charset="-122"/>
              </a:rPr>
              <a:t> </a:t>
            </a:r>
          </a:p>
        </p:txBody>
      </p:sp>
      <p:sp>
        <p:nvSpPr>
          <p:cNvPr id="149507" name="Rectangle 3">
            <a:extLst>
              <a:ext uri="{FF2B5EF4-FFF2-40B4-BE49-F238E27FC236}">
                <a16:creationId xmlns:a16="http://schemas.microsoft.com/office/drawing/2014/main" id="{AC0228E1-E94E-4BB7-81B9-098B276C0C33}"/>
              </a:ext>
            </a:extLst>
          </p:cNvPr>
          <p:cNvSpPr>
            <a:spLocks noGrp="1" noChangeArrowheads="1"/>
          </p:cNvSpPr>
          <p:nvPr>
            <p:ph type="body" idx="1"/>
          </p:nvPr>
        </p:nvSpPr>
        <p:spPr>
          <a:xfrm>
            <a:off x="838200" y="1676400"/>
            <a:ext cx="7315200" cy="4572000"/>
          </a:xfrm>
        </p:spPr>
        <p:txBody>
          <a:bodyPr/>
          <a:lstStyle/>
          <a:p>
            <a:pPr algn="just">
              <a:buFontTx/>
              <a:buNone/>
            </a:pP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Socket</a:t>
            </a:r>
            <a:r>
              <a:rPr lang="zh-CN" altLang="en-US">
                <a:latin typeface="华文新魏" panose="02010800040101010101" pitchFamily="2" charset="-122"/>
                <a:ea typeface="华文新魏" panose="02010800040101010101" pitchFamily="2" charset="-122"/>
              </a:rPr>
              <a:t>的功能由系统调用体现主要有：创建</a:t>
            </a:r>
            <a:r>
              <a:rPr lang="en-US" altLang="zh-CN">
                <a:latin typeface="华文新魏" panose="02010800040101010101" pitchFamily="2" charset="-122"/>
                <a:ea typeface="华文新魏" panose="02010800040101010101" pitchFamily="2" charset="-122"/>
              </a:rPr>
              <a:t>socket()</a:t>
            </a:r>
            <a:r>
              <a:rPr lang="zh-CN" altLang="en-US">
                <a:latin typeface="华文新魏" panose="02010800040101010101" pitchFamily="2" charset="-122"/>
                <a:ea typeface="华文新魏" panose="02010800040101010101" pitchFamily="2" charset="-122"/>
              </a:rPr>
              <a:t>、指定本地地址</a:t>
            </a:r>
            <a:r>
              <a:rPr lang="en-US" altLang="zh-CN">
                <a:latin typeface="华文新魏" panose="02010800040101010101" pitchFamily="2" charset="-122"/>
                <a:ea typeface="华文新魏" panose="02010800040101010101" pitchFamily="2" charset="-122"/>
              </a:rPr>
              <a:t>bind()</a:t>
            </a:r>
            <a:r>
              <a:rPr lang="zh-CN" altLang="en-US">
                <a:latin typeface="华文新魏" panose="02010800040101010101" pitchFamily="2" charset="-122"/>
                <a:ea typeface="华文新魏" panose="02010800040101010101" pitchFamily="2" charset="-122"/>
              </a:rPr>
              <a:t>、建立</a:t>
            </a:r>
            <a:r>
              <a:rPr lang="en-US" altLang="zh-CN">
                <a:latin typeface="华文新魏" panose="02010800040101010101" pitchFamily="2" charset="-122"/>
                <a:ea typeface="华文新魏" panose="02010800040101010101" pitchFamily="2" charset="-122"/>
              </a:rPr>
              <a:t>socket</a:t>
            </a:r>
            <a:r>
              <a:rPr lang="zh-CN" altLang="en-US">
                <a:latin typeface="华文新魏" panose="02010800040101010101" pitchFamily="2" charset="-122"/>
                <a:ea typeface="华文新魏" panose="02010800040101010101" pitchFamily="2" charset="-122"/>
              </a:rPr>
              <a:t>连接</a:t>
            </a:r>
            <a:r>
              <a:rPr lang="en-US" altLang="zh-CN">
                <a:latin typeface="华文新魏" panose="02010800040101010101" pitchFamily="2" charset="-122"/>
                <a:ea typeface="华文新魏" panose="02010800040101010101" pitchFamily="2" charset="-122"/>
              </a:rPr>
              <a:t>connect()</a:t>
            </a:r>
            <a:r>
              <a:rPr lang="zh-CN" altLang="en-US">
                <a:latin typeface="华文新魏" panose="02010800040101010101" pitchFamily="2" charset="-122"/>
                <a:ea typeface="华文新魏" panose="02010800040101010101" pitchFamily="2" charset="-122"/>
              </a:rPr>
              <a:t>、愿意接收连接</a:t>
            </a:r>
            <a:r>
              <a:rPr lang="en-US" altLang="zh-CN">
                <a:latin typeface="华文新魏" panose="02010800040101010101" pitchFamily="2" charset="-122"/>
                <a:ea typeface="华文新魏" panose="02010800040101010101" pitchFamily="2" charset="-122"/>
              </a:rPr>
              <a:t>listen()</a:t>
            </a:r>
            <a:r>
              <a:rPr lang="zh-CN" altLang="en-US">
                <a:latin typeface="华文新魏" panose="02010800040101010101" pitchFamily="2" charset="-122"/>
                <a:ea typeface="华文新魏" panose="02010800040101010101" pitchFamily="2" charset="-122"/>
              </a:rPr>
              <a:t>和接收连接</a:t>
            </a:r>
            <a:r>
              <a:rPr lang="en-US" altLang="zh-CN">
                <a:latin typeface="华文新魏" panose="02010800040101010101" pitchFamily="2" charset="-122"/>
                <a:ea typeface="华文新魏" panose="02010800040101010101" pitchFamily="2" charset="-122"/>
              </a:rPr>
              <a:t>accept()</a:t>
            </a:r>
            <a:r>
              <a:rPr lang="zh-CN" altLang="en-US">
                <a:latin typeface="华文新魏" panose="02010800040101010101" pitchFamily="2" charset="-122"/>
                <a:ea typeface="华文新魏" panose="02010800040101010101" pitchFamily="2" charset="-122"/>
              </a:rPr>
              <a:t>、发送数据</a:t>
            </a:r>
            <a:r>
              <a:rPr lang="en-US" altLang="zh-CN">
                <a:latin typeface="华文新魏" panose="02010800040101010101" pitchFamily="2" charset="-122"/>
                <a:ea typeface="华文新魏" panose="02010800040101010101" pitchFamily="2" charset="-122"/>
              </a:rPr>
              <a:t>send()</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sendto()</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sendmsg()</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write()</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writev()</a:t>
            </a:r>
            <a:r>
              <a:rPr lang="zh-CN" altLang="en-US">
                <a:latin typeface="华文新魏" panose="02010800040101010101" pitchFamily="2" charset="-122"/>
                <a:ea typeface="华文新魏" panose="02010800040101010101" pitchFamily="2" charset="-122"/>
              </a:rPr>
              <a:t>和接收数据</a:t>
            </a:r>
            <a:r>
              <a:rPr lang="en-US" altLang="zh-CN">
                <a:latin typeface="华文新魏" panose="02010800040101010101" pitchFamily="2" charset="-122"/>
                <a:ea typeface="华文新魏" panose="02010800040101010101" pitchFamily="2" charset="-122"/>
              </a:rPr>
              <a:t>read()</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readv()</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recvfrom()</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recvmsg()</a:t>
            </a:r>
            <a:r>
              <a:rPr lang="zh-CN" altLang="en-US">
                <a:latin typeface="华文新魏" panose="02010800040101010101" pitchFamily="2" charset="-122"/>
                <a:ea typeface="华文新魏" panose="02010800040101010101" pitchFamily="2" charset="-122"/>
              </a:rPr>
              <a:t>。</a:t>
            </a:r>
          </a:p>
          <a:p>
            <a:pPr algn="just">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A8C13662-74E5-4DE7-BA41-C3D398DD6DFD}"/>
              </a:ext>
            </a:extLst>
          </p:cNvPr>
          <p:cNvSpPr>
            <a:spLocks noGrp="1" noChangeArrowheads="1"/>
          </p:cNvSpPr>
          <p:nvPr>
            <p:ph type="title"/>
          </p:nvPr>
        </p:nvSpPr>
        <p:spPr>
          <a:xfrm>
            <a:off x="609600" y="4572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(6)</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套接字</a:t>
            </a:r>
            <a:r>
              <a:rPr lang="en-US" altLang="zh-CN" sz="3600">
                <a:solidFill>
                  <a:srgbClr val="FF0066"/>
                </a:solidFill>
                <a:latin typeface="华文新魏" panose="02010800040101010101" pitchFamily="2" charset="-122"/>
                <a:ea typeface="华文新魏" panose="02010800040101010101" pitchFamily="2" charset="-122"/>
              </a:rPr>
              <a:t>(3)</a:t>
            </a:r>
            <a:r>
              <a:rPr lang="en-US" altLang="zh-CN" sz="3600">
                <a:solidFill>
                  <a:srgbClr val="9900FF"/>
                </a:solidFill>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 </a:t>
            </a:r>
          </a:p>
        </p:txBody>
      </p:sp>
      <p:sp>
        <p:nvSpPr>
          <p:cNvPr id="150531" name="Rectangle 3">
            <a:extLst>
              <a:ext uri="{FF2B5EF4-FFF2-40B4-BE49-F238E27FC236}">
                <a16:creationId xmlns:a16="http://schemas.microsoft.com/office/drawing/2014/main" id="{5AB65B57-2456-4A5B-BCFE-FE92BD6C2246}"/>
              </a:ext>
            </a:extLst>
          </p:cNvPr>
          <p:cNvSpPr>
            <a:spLocks noGrp="1" noChangeArrowheads="1"/>
          </p:cNvSpPr>
          <p:nvPr>
            <p:ph type="body" idx="1"/>
          </p:nvPr>
        </p:nvSpPr>
        <p:spPr>
          <a:xfrm>
            <a:off x="762000" y="1676400"/>
            <a:ext cx="7010400" cy="45720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p>
        </p:txBody>
      </p:sp>
      <p:grpSp>
        <p:nvGrpSpPr>
          <p:cNvPr id="150550" name="Group 22">
            <a:extLst>
              <a:ext uri="{FF2B5EF4-FFF2-40B4-BE49-F238E27FC236}">
                <a16:creationId xmlns:a16="http://schemas.microsoft.com/office/drawing/2014/main" id="{7C7E0FFD-3A22-425F-A499-1F7D25CE632F}"/>
              </a:ext>
            </a:extLst>
          </p:cNvPr>
          <p:cNvGrpSpPr>
            <a:grpSpLocks/>
          </p:cNvGrpSpPr>
          <p:nvPr/>
        </p:nvGrpSpPr>
        <p:grpSpPr bwMode="auto">
          <a:xfrm>
            <a:off x="990600" y="1628775"/>
            <a:ext cx="6477000" cy="4924425"/>
            <a:chOff x="624" y="1026"/>
            <a:chExt cx="4080" cy="3102"/>
          </a:xfrm>
        </p:grpSpPr>
        <p:sp>
          <p:nvSpPr>
            <p:cNvPr id="150533" name="Text Box 5">
              <a:extLst>
                <a:ext uri="{FF2B5EF4-FFF2-40B4-BE49-F238E27FC236}">
                  <a16:creationId xmlns:a16="http://schemas.microsoft.com/office/drawing/2014/main" id="{4C2B3997-D86E-4DDD-9ED5-C73D65670379}"/>
                </a:ext>
              </a:extLst>
            </p:cNvPr>
            <p:cNvSpPr txBox="1">
              <a:spLocks noChangeArrowheads="1"/>
            </p:cNvSpPr>
            <p:nvPr/>
          </p:nvSpPr>
          <p:spPr bwMode="auto">
            <a:xfrm>
              <a:off x="964" y="1026"/>
              <a:ext cx="827" cy="216"/>
            </a:xfrm>
            <a:prstGeom prst="rect">
              <a:avLst/>
            </a:prstGeom>
            <a:solidFill>
              <a:srgbClr val="FFCC66"/>
            </a:solidFill>
            <a:ln w="9525">
              <a:solidFill>
                <a:srgbClr val="FFFFFF"/>
              </a:solidFill>
              <a:miter lim="800000"/>
              <a:headEnd/>
              <a:tailEnd/>
            </a:ln>
          </p:spPr>
          <p:txBody>
            <a:bodyPr/>
            <a:lstStyle/>
            <a:p>
              <a:pPr eaLnBrk="0" hangingPunct="0"/>
              <a:r>
                <a:rPr kumimoji="0" lang="zh-CN" altLang="en-US" sz="2000">
                  <a:solidFill>
                    <a:srgbClr val="FF0066"/>
                  </a:solidFill>
                  <a:latin typeface="华文新魏" panose="02010800040101010101" pitchFamily="2" charset="-122"/>
                  <a:ea typeface="华文新魏" panose="02010800040101010101" pitchFamily="2" charset="-122"/>
                </a:rPr>
                <a:t>服务器方</a:t>
              </a:r>
            </a:p>
          </p:txBody>
        </p:sp>
        <p:sp>
          <p:nvSpPr>
            <p:cNvPr id="150534" name="Text Box 6">
              <a:extLst>
                <a:ext uri="{FF2B5EF4-FFF2-40B4-BE49-F238E27FC236}">
                  <a16:creationId xmlns:a16="http://schemas.microsoft.com/office/drawing/2014/main" id="{CDB96445-D1B6-48C3-A3BB-7B33929751DB}"/>
                </a:ext>
              </a:extLst>
            </p:cNvPr>
            <p:cNvSpPr txBox="1">
              <a:spLocks noChangeArrowheads="1"/>
            </p:cNvSpPr>
            <p:nvPr/>
          </p:nvSpPr>
          <p:spPr bwMode="auto">
            <a:xfrm>
              <a:off x="3514" y="1026"/>
              <a:ext cx="727" cy="216"/>
            </a:xfrm>
            <a:prstGeom prst="rect">
              <a:avLst/>
            </a:prstGeom>
            <a:solidFill>
              <a:srgbClr val="FFCC66"/>
            </a:solidFill>
            <a:ln w="9525">
              <a:solidFill>
                <a:srgbClr val="FFFFFF"/>
              </a:solidFill>
              <a:miter lim="800000"/>
              <a:headEnd/>
              <a:tailEnd/>
            </a:ln>
          </p:spPr>
          <p:txBody>
            <a:bodyPr/>
            <a:lstStyle/>
            <a:p>
              <a:pPr eaLnBrk="0" hangingPunct="0"/>
              <a:r>
                <a:rPr kumimoji="0" lang="zh-CN" altLang="en-US" sz="2000">
                  <a:solidFill>
                    <a:srgbClr val="FF0066"/>
                  </a:solidFill>
                  <a:latin typeface="华文新魏" panose="02010800040101010101" pitchFamily="2" charset="-122"/>
                  <a:ea typeface="华文新魏" panose="02010800040101010101" pitchFamily="2" charset="-122"/>
                </a:rPr>
                <a:t>客户方</a:t>
              </a:r>
            </a:p>
          </p:txBody>
        </p:sp>
        <p:sp>
          <p:nvSpPr>
            <p:cNvPr id="150535" name="Text Box 7">
              <a:extLst>
                <a:ext uri="{FF2B5EF4-FFF2-40B4-BE49-F238E27FC236}">
                  <a16:creationId xmlns:a16="http://schemas.microsoft.com/office/drawing/2014/main" id="{70F6C8C9-0F73-4956-AF4F-DC449CEE7CAA}"/>
                </a:ext>
              </a:extLst>
            </p:cNvPr>
            <p:cNvSpPr txBox="1">
              <a:spLocks noChangeArrowheads="1"/>
            </p:cNvSpPr>
            <p:nvPr/>
          </p:nvSpPr>
          <p:spPr bwMode="auto">
            <a:xfrm>
              <a:off x="624" y="1320"/>
              <a:ext cx="1700" cy="432"/>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socket()</a:t>
              </a:r>
              <a:r>
                <a:rPr kumimoji="0" lang="zh-CN" altLang="en-US" sz="1800">
                  <a:solidFill>
                    <a:srgbClr val="FF0066"/>
                  </a:solidFill>
                  <a:latin typeface="华文新魏" panose="02010800040101010101" pitchFamily="2" charset="-122"/>
                  <a:ea typeface="华文新魏" panose="02010800040101010101" pitchFamily="2" charset="-122"/>
                </a:rPr>
                <a:t>建立数据报式套接字，返回套接字号</a:t>
              </a:r>
            </a:p>
          </p:txBody>
        </p:sp>
        <p:sp>
          <p:nvSpPr>
            <p:cNvPr id="150536" name="Text Box 8">
              <a:extLst>
                <a:ext uri="{FF2B5EF4-FFF2-40B4-BE49-F238E27FC236}">
                  <a16:creationId xmlns:a16="http://schemas.microsoft.com/office/drawing/2014/main" id="{9753A156-9CC1-4B1F-857D-2E92FE54DD69}"/>
                </a:ext>
              </a:extLst>
            </p:cNvPr>
            <p:cNvSpPr txBox="1">
              <a:spLocks noChangeArrowheads="1"/>
            </p:cNvSpPr>
            <p:nvPr/>
          </p:nvSpPr>
          <p:spPr bwMode="auto">
            <a:xfrm>
              <a:off x="3004" y="1320"/>
              <a:ext cx="1700" cy="432"/>
            </a:xfrm>
            <a:prstGeom prst="rect">
              <a:avLst/>
            </a:prstGeom>
            <a:solidFill>
              <a:srgbClr val="FFCC66"/>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socket()</a:t>
              </a:r>
              <a:r>
                <a:rPr kumimoji="0" lang="zh-CN" altLang="en-US" sz="1800">
                  <a:solidFill>
                    <a:srgbClr val="FF0066"/>
                  </a:solidFill>
                  <a:latin typeface="华文新魏" panose="02010800040101010101" pitchFamily="2" charset="-122"/>
                  <a:ea typeface="华文新魏" panose="02010800040101010101" pitchFamily="2" charset="-122"/>
                </a:rPr>
                <a:t>建立数据报式套接字，返回套接字号</a:t>
              </a:r>
            </a:p>
          </p:txBody>
        </p:sp>
        <p:sp>
          <p:nvSpPr>
            <p:cNvPr id="150537" name="Text Box 9">
              <a:extLst>
                <a:ext uri="{FF2B5EF4-FFF2-40B4-BE49-F238E27FC236}">
                  <a16:creationId xmlns:a16="http://schemas.microsoft.com/office/drawing/2014/main" id="{52B5D609-C161-4B7C-9C2D-3A7ADD8A7ABE}"/>
                </a:ext>
              </a:extLst>
            </p:cNvPr>
            <p:cNvSpPr txBox="1">
              <a:spLocks noChangeArrowheads="1"/>
            </p:cNvSpPr>
            <p:nvPr/>
          </p:nvSpPr>
          <p:spPr bwMode="auto">
            <a:xfrm>
              <a:off x="624" y="1968"/>
              <a:ext cx="1700" cy="432"/>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bind()</a:t>
              </a:r>
              <a:r>
                <a:rPr kumimoji="0" lang="zh-CN" altLang="en-US" sz="1800">
                  <a:solidFill>
                    <a:srgbClr val="FF0066"/>
                  </a:solidFill>
                  <a:latin typeface="华文新魏" panose="02010800040101010101" pitchFamily="2" charset="-122"/>
                  <a:ea typeface="华文新魏" panose="02010800040101010101" pitchFamily="2" charset="-122"/>
                </a:rPr>
                <a:t>把套接字</a:t>
              </a:r>
              <a:r>
                <a:rPr kumimoji="0" lang="en-US" altLang="zh-CN" sz="1800">
                  <a:solidFill>
                    <a:srgbClr val="FF0066"/>
                  </a:solidFill>
                  <a:latin typeface="华文新魏" panose="02010800040101010101" pitchFamily="2" charset="-122"/>
                  <a:ea typeface="华文新魏" panose="02010800040101010101" pitchFamily="2" charset="-122"/>
                </a:rPr>
                <a:t>s</a:t>
              </a:r>
              <a:r>
                <a:rPr kumimoji="0" lang="zh-CN" altLang="en-US" sz="1800">
                  <a:solidFill>
                    <a:srgbClr val="FF0066"/>
                  </a:solidFill>
                  <a:latin typeface="华文新魏" panose="02010800040101010101" pitchFamily="2" charset="-122"/>
                  <a:ea typeface="华文新魏" panose="02010800040101010101" pitchFamily="2" charset="-122"/>
                </a:rPr>
                <a:t>与本地地址相连接</a:t>
              </a:r>
            </a:p>
          </p:txBody>
        </p:sp>
        <p:sp>
          <p:nvSpPr>
            <p:cNvPr id="150538" name="Text Box 10">
              <a:extLst>
                <a:ext uri="{FF2B5EF4-FFF2-40B4-BE49-F238E27FC236}">
                  <a16:creationId xmlns:a16="http://schemas.microsoft.com/office/drawing/2014/main" id="{6CD6694A-111A-4FC5-838F-411B18A3286D}"/>
                </a:ext>
              </a:extLst>
            </p:cNvPr>
            <p:cNvSpPr txBox="1">
              <a:spLocks noChangeArrowheads="1"/>
            </p:cNvSpPr>
            <p:nvPr/>
          </p:nvSpPr>
          <p:spPr bwMode="auto">
            <a:xfrm>
              <a:off x="3004" y="1968"/>
              <a:ext cx="1700" cy="432"/>
            </a:xfrm>
            <a:prstGeom prst="rect">
              <a:avLst/>
            </a:prstGeom>
            <a:solidFill>
              <a:srgbClr val="FFCC66"/>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bind()</a:t>
              </a:r>
              <a:r>
                <a:rPr kumimoji="0" lang="zh-CN" altLang="en-US" sz="1800">
                  <a:solidFill>
                    <a:srgbClr val="FF0066"/>
                  </a:solidFill>
                  <a:latin typeface="华文新魏" panose="02010800040101010101" pitchFamily="2" charset="-122"/>
                  <a:ea typeface="华文新魏" panose="02010800040101010101" pitchFamily="2" charset="-122"/>
                </a:rPr>
                <a:t>把套接字</a:t>
              </a:r>
              <a:r>
                <a:rPr kumimoji="0" lang="en-US" altLang="zh-CN" sz="1800">
                  <a:solidFill>
                    <a:srgbClr val="FF0066"/>
                  </a:solidFill>
                  <a:latin typeface="华文新魏" panose="02010800040101010101" pitchFamily="2" charset="-122"/>
                  <a:ea typeface="华文新魏" panose="02010800040101010101" pitchFamily="2" charset="-122"/>
                </a:rPr>
                <a:t>s</a:t>
              </a:r>
              <a:r>
                <a:rPr kumimoji="0" lang="zh-CN" altLang="en-US" sz="1800">
                  <a:solidFill>
                    <a:srgbClr val="FF0066"/>
                  </a:solidFill>
                  <a:latin typeface="华文新魏" panose="02010800040101010101" pitchFamily="2" charset="-122"/>
                  <a:ea typeface="华文新魏" panose="02010800040101010101" pitchFamily="2" charset="-122"/>
                </a:rPr>
                <a:t>与本地地址相连接</a:t>
              </a:r>
            </a:p>
          </p:txBody>
        </p:sp>
        <p:sp>
          <p:nvSpPr>
            <p:cNvPr id="150539" name="Text Box 11">
              <a:extLst>
                <a:ext uri="{FF2B5EF4-FFF2-40B4-BE49-F238E27FC236}">
                  <a16:creationId xmlns:a16="http://schemas.microsoft.com/office/drawing/2014/main" id="{E154E343-DA30-4F4B-A657-09B592017DD2}"/>
                </a:ext>
              </a:extLst>
            </p:cNvPr>
            <p:cNvSpPr txBox="1">
              <a:spLocks noChangeArrowheads="1"/>
            </p:cNvSpPr>
            <p:nvPr/>
          </p:nvSpPr>
          <p:spPr bwMode="auto">
            <a:xfrm>
              <a:off x="624" y="2616"/>
              <a:ext cx="1700" cy="432"/>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recvfrom()/sendto()</a:t>
              </a:r>
              <a:r>
                <a:rPr kumimoji="0" lang="zh-CN" altLang="en-US" sz="1800">
                  <a:solidFill>
                    <a:srgbClr val="FF0066"/>
                  </a:solidFill>
                  <a:latin typeface="华文新魏" panose="02010800040101010101" pitchFamily="2" charset="-122"/>
                  <a:ea typeface="华文新魏" panose="02010800040101010101" pitchFamily="2" charset="-122"/>
                </a:rPr>
                <a:t>在</a:t>
              </a:r>
              <a:r>
                <a:rPr kumimoji="0" lang="en-US" altLang="zh-CN" sz="1800">
                  <a:solidFill>
                    <a:srgbClr val="FF0066"/>
                  </a:solidFill>
                  <a:latin typeface="华文新魏" panose="02010800040101010101" pitchFamily="2" charset="-122"/>
                  <a:ea typeface="华文新魏" panose="02010800040101010101" pitchFamily="2" charset="-122"/>
                </a:rPr>
                <a:t>s</a:t>
              </a:r>
              <a:r>
                <a:rPr kumimoji="0" lang="zh-CN" altLang="en-US" sz="1800">
                  <a:solidFill>
                    <a:srgbClr val="FF0066"/>
                  </a:solidFill>
                  <a:latin typeface="华文新魏" panose="02010800040101010101" pitchFamily="2" charset="-122"/>
                  <a:ea typeface="华文新魏" panose="02010800040101010101" pitchFamily="2" charset="-122"/>
                </a:rPr>
                <a:t>上读写数据，直至结束</a:t>
              </a:r>
            </a:p>
          </p:txBody>
        </p:sp>
        <p:sp>
          <p:nvSpPr>
            <p:cNvPr id="150540" name="Text Box 12">
              <a:extLst>
                <a:ext uri="{FF2B5EF4-FFF2-40B4-BE49-F238E27FC236}">
                  <a16:creationId xmlns:a16="http://schemas.microsoft.com/office/drawing/2014/main" id="{8465A7A6-2502-4DA9-A769-F5748039B9A3}"/>
                </a:ext>
              </a:extLst>
            </p:cNvPr>
            <p:cNvSpPr txBox="1">
              <a:spLocks noChangeArrowheads="1"/>
            </p:cNvSpPr>
            <p:nvPr/>
          </p:nvSpPr>
          <p:spPr bwMode="auto">
            <a:xfrm>
              <a:off x="3004" y="2616"/>
              <a:ext cx="1700" cy="432"/>
            </a:xfrm>
            <a:prstGeom prst="rect">
              <a:avLst/>
            </a:prstGeom>
            <a:solidFill>
              <a:srgbClr val="FFCC66"/>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recvfrom()/sendto()</a:t>
              </a:r>
              <a:r>
                <a:rPr kumimoji="0" lang="zh-CN" altLang="en-US" sz="1800">
                  <a:solidFill>
                    <a:srgbClr val="FF0066"/>
                  </a:solidFill>
                  <a:latin typeface="华文新魏" panose="02010800040101010101" pitchFamily="2" charset="-122"/>
                  <a:ea typeface="华文新魏" panose="02010800040101010101" pitchFamily="2" charset="-122"/>
                </a:rPr>
                <a:t>在</a:t>
              </a:r>
              <a:r>
                <a:rPr kumimoji="0" lang="en-US" altLang="zh-CN" sz="1800">
                  <a:solidFill>
                    <a:srgbClr val="FF0066"/>
                  </a:solidFill>
                  <a:latin typeface="华文新魏" panose="02010800040101010101" pitchFamily="2" charset="-122"/>
                  <a:ea typeface="华文新魏" panose="02010800040101010101" pitchFamily="2" charset="-122"/>
                </a:rPr>
                <a:t>s</a:t>
              </a:r>
              <a:r>
                <a:rPr kumimoji="0" lang="zh-CN" altLang="en-US" sz="1800">
                  <a:solidFill>
                    <a:srgbClr val="FF0066"/>
                  </a:solidFill>
                  <a:latin typeface="华文新魏" panose="02010800040101010101" pitchFamily="2" charset="-122"/>
                  <a:ea typeface="华文新魏" panose="02010800040101010101" pitchFamily="2" charset="-122"/>
                </a:rPr>
                <a:t>上读写数据，直至结束</a:t>
              </a:r>
            </a:p>
          </p:txBody>
        </p:sp>
        <p:sp>
          <p:nvSpPr>
            <p:cNvPr id="150541" name="Line 13">
              <a:extLst>
                <a:ext uri="{FF2B5EF4-FFF2-40B4-BE49-F238E27FC236}">
                  <a16:creationId xmlns:a16="http://schemas.microsoft.com/office/drawing/2014/main" id="{1266B18F-D8D2-484A-A972-B048E5F37C85}"/>
                </a:ext>
              </a:extLst>
            </p:cNvPr>
            <p:cNvSpPr>
              <a:spLocks noChangeShapeType="1"/>
            </p:cNvSpPr>
            <p:nvPr/>
          </p:nvSpPr>
          <p:spPr bwMode="auto">
            <a:xfrm>
              <a:off x="1474" y="1752"/>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2" name="Line 14">
              <a:extLst>
                <a:ext uri="{FF2B5EF4-FFF2-40B4-BE49-F238E27FC236}">
                  <a16:creationId xmlns:a16="http://schemas.microsoft.com/office/drawing/2014/main" id="{0D5527CA-15D7-4494-926F-4F5B2DEFD03B}"/>
                </a:ext>
              </a:extLst>
            </p:cNvPr>
            <p:cNvSpPr>
              <a:spLocks noChangeShapeType="1"/>
            </p:cNvSpPr>
            <p:nvPr/>
          </p:nvSpPr>
          <p:spPr bwMode="auto">
            <a:xfrm>
              <a:off x="1474" y="2400"/>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3" name="Line 15">
              <a:extLst>
                <a:ext uri="{FF2B5EF4-FFF2-40B4-BE49-F238E27FC236}">
                  <a16:creationId xmlns:a16="http://schemas.microsoft.com/office/drawing/2014/main" id="{8B3FEFC0-7EC8-4BBE-B435-B716CAAB86B6}"/>
                </a:ext>
              </a:extLst>
            </p:cNvPr>
            <p:cNvSpPr>
              <a:spLocks noChangeShapeType="1"/>
            </p:cNvSpPr>
            <p:nvPr/>
          </p:nvSpPr>
          <p:spPr bwMode="auto">
            <a:xfrm>
              <a:off x="3854" y="1752"/>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4" name="Line 16">
              <a:extLst>
                <a:ext uri="{FF2B5EF4-FFF2-40B4-BE49-F238E27FC236}">
                  <a16:creationId xmlns:a16="http://schemas.microsoft.com/office/drawing/2014/main" id="{EB73046C-1AB0-4FA3-B9BE-E133A40D6809}"/>
                </a:ext>
              </a:extLst>
            </p:cNvPr>
            <p:cNvSpPr>
              <a:spLocks noChangeShapeType="1"/>
            </p:cNvSpPr>
            <p:nvPr/>
          </p:nvSpPr>
          <p:spPr bwMode="auto">
            <a:xfrm>
              <a:off x="3854" y="2400"/>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5" name="Line 17">
              <a:extLst>
                <a:ext uri="{FF2B5EF4-FFF2-40B4-BE49-F238E27FC236}">
                  <a16:creationId xmlns:a16="http://schemas.microsoft.com/office/drawing/2014/main" id="{B5F01254-AA72-41C1-83DE-9CDC572A1756}"/>
                </a:ext>
              </a:extLst>
            </p:cNvPr>
            <p:cNvSpPr>
              <a:spLocks noChangeShapeType="1"/>
            </p:cNvSpPr>
            <p:nvPr/>
          </p:nvSpPr>
          <p:spPr bwMode="auto">
            <a:xfrm>
              <a:off x="1474" y="3048"/>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6" name="Line 18">
              <a:extLst>
                <a:ext uri="{FF2B5EF4-FFF2-40B4-BE49-F238E27FC236}">
                  <a16:creationId xmlns:a16="http://schemas.microsoft.com/office/drawing/2014/main" id="{ECEA6353-D4A5-4C9A-BB23-F3199741757A}"/>
                </a:ext>
              </a:extLst>
            </p:cNvPr>
            <p:cNvSpPr>
              <a:spLocks noChangeShapeType="1"/>
            </p:cNvSpPr>
            <p:nvPr/>
          </p:nvSpPr>
          <p:spPr bwMode="auto">
            <a:xfrm>
              <a:off x="3854" y="3048"/>
              <a:ext cx="0"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0547" name="Text Box 19">
              <a:extLst>
                <a:ext uri="{FF2B5EF4-FFF2-40B4-BE49-F238E27FC236}">
                  <a16:creationId xmlns:a16="http://schemas.microsoft.com/office/drawing/2014/main" id="{6634A21A-FA94-441F-B27A-CCA314C64FF5}"/>
                </a:ext>
              </a:extLst>
            </p:cNvPr>
            <p:cNvSpPr txBox="1">
              <a:spLocks noChangeArrowheads="1"/>
            </p:cNvSpPr>
            <p:nvPr/>
          </p:nvSpPr>
          <p:spPr bwMode="auto">
            <a:xfrm>
              <a:off x="624" y="3264"/>
              <a:ext cx="1700" cy="432"/>
            </a:xfrm>
            <a:prstGeom prst="rect">
              <a:avLst/>
            </a:prstGeom>
            <a:solidFill>
              <a:schemeClr val="accent1"/>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closesocket()</a:t>
              </a:r>
              <a:r>
                <a:rPr kumimoji="0" lang="zh-CN" altLang="en-US" sz="1800">
                  <a:solidFill>
                    <a:srgbClr val="FF0066"/>
                  </a:solidFill>
                  <a:latin typeface="华文新魏" panose="02010800040101010101" pitchFamily="2" charset="-122"/>
                  <a:ea typeface="华文新魏" panose="02010800040101010101" pitchFamily="2" charset="-122"/>
                </a:rPr>
                <a:t>关闭套接字，服务结束</a:t>
              </a:r>
            </a:p>
          </p:txBody>
        </p:sp>
        <p:sp>
          <p:nvSpPr>
            <p:cNvPr id="150548" name="Text Box 20">
              <a:extLst>
                <a:ext uri="{FF2B5EF4-FFF2-40B4-BE49-F238E27FC236}">
                  <a16:creationId xmlns:a16="http://schemas.microsoft.com/office/drawing/2014/main" id="{72546C11-756B-4321-B65B-B7C130B237D9}"/>
                </a:ext>
              </a:extLst>
            </p:cNvPr>
            <p:cNvSpPr txBox="1">
              <a:spLocks noChangeArrowheads="1"/>
            </p:cNvSpPr>
            <p:nvPr/>
          </p:nvSpPr>
          <p:spPr bwMode="auto">
            <a:xfrm>
              <a:off x="3004" y="3264"/>
              <a:ext cx="1700" cy="432"/>
            </a:xfrm>
            <a:prstGeom prst="rect">
              <a:avLst/>
            </a:prstGeom>
            <a:solidFill>
              <a:srgbClr val="FFCC66"/>
            </a:solidFill>
            <a:ln w="9525">
              <a:solidFill>
                <a:srgbClr val="000000"/>
              </a:solidFill>
              <a:miter lim="800000"/>
              <a:headEnd/>
              <a:tailEnd/>
            </a:ln>
          </p:spPr>
          <p:txBody>
            <a:bodyPr/>
            <a:lstStyle/>
            <a:p>
              <a:pPr eaLnBrk="0" hangingPunct="0"/>
              <a:r>
                <a:rPr kumimoji="0" lang="en-US" altLang="zh-CN" sz="1800">
                  <a:solidFill>
                    <a:srgbClr val="FF0066"/>
                  </a:solidFill>
                  <a:latin typeface="华文新魏" panose="02010800040101010101" pitchFamily="2" charset="-122"/>
                  <a:ea typeface="华文新魏" panose="02010800040101010101" pitchFamily="2" charset="-122"/>
                </a:rPr>
                <a:t>closesocket()</a:t>
              </a:r>
              <a:r>
                <a:rPr kumimoji="0" lang="zh-CN" altLang="en-US" sz="1800">
                  <a:solidFill>
                    <a:srgbClr val="FF0066"/>
                  </a:solidFill>
                  <a:latin typeface="华文新魏" panose="02010800040101010101" pitchFamily="2" charset="-122"/>
                  <a:ea typeface="华文新魏" panose="02010800040101010101" pitchFamily="2" charset="-122"/>
                </a:rPr>
                <a:t>关闭套接字，结束对话</a:t>
              </a:r>
            </a:p>
          </p:txBody>
        </p:sp>
        <p:sp>
          <p:nvSpPr>
            <p:cNvPr id="150549" name="Text Box 21">
              <a:extLst>
                <a:ext uri="{FF2B5EF4-FFF2-40B4-BE49-F238E27FC236}">
                  <a16:creationId xmlns:a16="http://schemas.microsoft.com/office/drawing/2014/main" id="{EDF341A7-E0B0-43E4-8C80-BB4E9B854025}"/>
                </a:ext>
              </a:extLst>
            </p:cNvPr>
            <p:cNvSpPr txBox="1">
              <a:spLocks noChangeArrowheads="1"/>
            </p:cNvSpPr>
            <p:nvPr/>
          </p:nvSpPr>
          <p:spPr bwMode="auto">
            <a:xfrm>
              <a:off x="1474" y="3804"/>
              <a:ext cx="2720" cy="324"/>
            </a:xfrm>
            <a:prstGeom prst="rect">
              <a:avLst/>
            </a:prstGeom>
            <a:solidFill>
              <a:schemeClr val="accent2"/>
            </a:solidFill>
            <a:ln w="9525">
              <a:solidFill>
                <a:srgbClr val="FFFFFF"/>
              </a:solidFill>
              <a:miter lim="800000"/>
              <a:headEnd/>
              <a:tailEnd/>
            </a:ln>
          </p:spPr>
          <p:txBody>
            <a:bodyPr/>
            <a:lstStyle/>
            <a:p>
              <a:pPr eaLnBrk="0" hangingPunct="0"/>
              <a:r>
                <a:rPr kumimoji="0" lang="zh-CN" altLang="en-US">
                  <a:solidFill>
                    <a:srgbClr val="FF0066"/>
                  </a:solidFill>
                  <a:latin typeface="华文新魏" panose="02010800040101010101" pitchFamily="2" charset="-122"/>
                  <a:ea typeface="华文新魏" panose="02010800040101010101" pitchFamily="2" charset="-122"/>
                </a:rPr>
                <a:t>无连接协议的套接字调用时序</a:t>
              </a:r>
            </a:p>
            <a:p>
              <a:pPr eaLnBrk="0" hangingPunct="0"/>
              <a:endParaRPr kumimoji="0" lang="zh-CN" altLang="en-US">
                <a:solidFill>
                  <a:srgbClr val="FF0066"/>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050">
            <a:extLst>
              <a:ext uri="{FF2B5EF4-FFF2-40B4-BE49-F238E27FC236}">
                <a16:creationId xmlns:a16="http://schemas.microsoft.com/office/drawing/2014/main" id="{215AE7C5-69AE-4967-B6D7-461D9714FE43}"/>
              </a:ext>
            </a:extLst>
          </p:cNvPr>
          <p:cNvSpPr>
            <a:spLocks noGrp="1" noChangeArrowheads="1"/>
          </p:cNvSpPr>
          <p:nvPr>
            <p:ph type="title"/>
          </p:nvPr>
        </p:nvSpPr>
        <p:spPr>
          <a:xfrm>
            <a:off x="609600" y="4572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分布式进程通信</a:t>
            </a:r>
            <a:r>
              <a:rPr lang="en-US" altLang="zh-CN" sz="4800">
                <a:latin typeface="华文新魏" panose="02010800040101010101" pitchFamily="2" charset="-122"/>
                <a:ea typeface="华文新魏" panose="02010800040101010101" pitchFamily="2" charset="-122"/>
              </a:rPr>
              <a:t>(7)</a:t>
            </a:r>
            <a:br>
              <a:rPr lang="en-US" altLang="zh-CN" sz="4800">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套接字</a:t>
            </a:r>
            <a:r>
              <a:rPr lang="en-US" altLang="zh-CN" sz="3600">
                <a:solidFill>
                  <a:srgbClr val="9900FF"/>
                </a:solidFill>
                <a:latin typeface="华文新魏" panose="02010800040101010101" pitchFamily="2" charset="-122"/>
                <a:ea typeface="华文新魏" panose="02010800040101010101" pitchFamily="2" charset="-122"/>
              </a:rPr>
              <a:t>(4) </a:t>
            </a:r>
            <a:r>
              <a:rPr lang="en-US" altLang="zh-CN">
                <a:latin typeface="华文新魏" panose="02010800040101010101" pitchFamily="2" charset="-122"/>
                <a:ea typeface="华文新魏" panose="02010800040101010101" pitchFamily="2" charset="-122"/>
              </a:rPr>
              <a:t> </a:t>
            </a:r>
          </a:p>
        </p:txBody>
      </p:sp>
      <p:sp>
        <p:nvSpPr>
          <p:cNvPr id="151555" name="Rectangle 2051">
            <a:extLst>
              <a:ext uri="{FF2B5EF4-FFF2-40B4-BE49-F238E27FC236}">
                <a16:creationId xmlns:a16="http://schemas.microsoft.com/office/drawing/2014/main" id="{DAFF6C16-E45A-4C86-8ACF-94F56309C1B6}"/>
              </a:ext>
            </a:extLst>
          </p:cNvPr>
          <p:cNvSpPr>
            <a:spLocks noGrp="1" noChangeArrowheads="1"/>
          </p:cNvSpPr>
          <p:nvPr>
            <p:ph type="body" idx="1"/>
          </p:nvPr>
        </p:nvSpPr>
        <p:spPr>
          <a:xfrm>
            <a:off x="762000" y="1676400"/>
            <a:ext cx="7010400" cy="4572000"/>
          </a:xfrm>
        </p:spPr>
        <p:txBody>
          <a:bodyPr/>
          <a:lstStyle/>
          <a:p>
            <a:pPr algn="just">
              <a:buFontTx/>
              <a:buNone/>
            </a:pPr>
            <a:r>
              <a:rPr lang="en-US" altLang="zh-CN" sz="2800">
                <a:latin typeface="华文新魏" panose="02010800040101010101" pitchFamily="2" charset="-122"/>
                <a:ea typeface="华文新魏" panose="02010800040101010101" pitchFamily="2" charset="-122"/>
              </a:rPr>
              <a:t> </a:t>
            </a:r>
          </a:p>
          <a:p>
            <a:pPr algn="just">
              <a:buFontTx/>
              <a:buNone/>
            </a:pPr>
            <a:endParaRPr lang="en-US" altLang="zh-CN">
              <a:latin typeface="华文新魏" panose="02010800040101010101" pitchFamily="2" charset="-122"/>
              <a:ea typeface="华文新魏" panose="02010800040101010101" pitchFamily="2" charset="-122"/>
            </a:endParaRPr>
          </a:p>
        </p:txBody>
      </p:sp>
      <p:grpSp>
        <p:nvGrpSpPr>
          <p:cNvPr id="151624" name="Group 2120">
            <a:extLst>
              <a:ext uri="{FF2B5EF4-FFF2-40B4-BE49-F238E27FC236}">
                <a16:creationId xmlns:a16="http://schemas.microsoft.com/office/drawing/2014/main" id="{8A6D2195-8A21-4F6F-8C2E-532B0F1C7F3C}"/>
              </a:ext>
            </a:extLst>
          </p:cNvPr>
          <p:cNvGrpSpPr>
            <a:grpSpLocks/>
          </p:cNvGrpSpPr>
          <p:nvPr/>
        </p:nvGrpSpPr>
        <p:grpSpPr bwMode="auto">
          <a:xfrm>
            <a:off x="1193800" y="1196975"/>
            <a:ext cx="6578600" cy="5356225"/>
            <a:chOff x="752" y="754"/>
            <a:chExt cx="4144" cy="3374"/>
          </a:xfrm>
        </p:grpSpPr>
        <p:sp>
          <p:nvSpPr>
            <p:cNvPr id="151584" name="Text Box 2080">
              <a:extLst>
                <a:ext uri="{FF2B5EF4-FFF2-40B4-BE49-F238E27FC236}">
                  <a16:creationId xmlns:a16="http://schemas.microsoft.com/office/drawing/2014/main" id="{242481FC-3CB9-4A1C-A83E-0F6DC3154514}"/>
                </a:ext>
              </a:extLst>
            </p:cNvPr>
            <p:cNvSpPr txBox="1">
              <a:spLocks noChangeArrowheads="1"/>
            </p:cNvSpPr>
            <p:nvPr/>
          </p:nvSpPr>
          <p:spPr bwMode="auto">
            <a:xfrm>
              <a:off x="2281" y="3829"/>
              <a:ext cx="2615" cy="299"/>
            </a:xfrm>
            <a:prstGeom prst="rect">
              <a:avLst/>
            </a:prstGeom>
            <a:solidFill>
              <a:schemeClr val="accent2"/>
            </a:solidFill>
            <a:ln w="9525">
              <a:solidFill>
                <a:srgbClr val="FFFFFF"/>
              </a:solidFill>
              <a:miter lim="800000"/>
              <a:headEnd/>
              <a:tailEnd/>
            </a:ln>
          </p:spPr>
          <p:txBody>
            <a:bodyPr/>
            <a:lstStyle/>
            <a:p>
              <a:pPr eaLnBrk="0" hangingPunct="0"/>
              <a:r>
                <a:rPr kumimoji="0" lang="zh-CN" altLang="en-US">
                  <a:solidFill>
                    <a:srgbClr val="FF0066"/>
                  </a:solidFill>
                  <a:ea typeface="华文新魏" panose="02010800040101010101" pitchFamily="2" charset="-122"/>
                </a:rPr>
                <a:t>面向连接的套接字调用时序</a:t>
              </a:r>
            </a:p>
          </p:txBody>
        </p:sp>
        <p:sp>
          <p:nvSpPr>
            <p:cNvPr id="151557" name="Text Box 2053">
              <a:extLst>
                <a:ext uri="{FF2B5EF4-FFF2-40B4-BE49-F238E27FC236}">
                  <a16:creationId xmlns:a16="http://schemas.microsoft.com/office/drawing/2014/main" id="{DABC9836-F02A-4C55-8548-1C674A146420}"/>
                </a:ext>
              </a:extLst>
            </p:cNvPr>
            <p:cNvSpPr txBox="1">
              <a:spLocks noChangeArrowheads="1"/>
            </p:cNvSpPr>
            <p:nvPr/>
          </p:nvSpPr>
          <p:spPr bwMode="auto">
            <a:xfrm>
              <a:off x="1007" y="1040"/>
              <a:ext cx="1274" cy="3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socket()</a:t>
              </a:r>
              <a:r>
                <a:rPr kumimoji="0" lang="zh-CN" altLang="en-US" sz="700">
                  <a:solidFill>
                    <a:srgbClr val="FF0066"/>
                  </a:solidFill>
                  <a:latin typeface="华文新魏" panose="02010800040101010101" pitchFamily="2" charset="-122"/>
                  <a:ea typeface="华文新魏" panose="02010800040101010101" pitchFamily="2" charset="-122"/>
                </a:rPr>
                <a:t>建立流式套接字，返回套接字号</a:t>
              </a:r>
              <a:r>
                <a:rPr kumimoji="0" lang="en-US" altLang="zh-CN" sz="700">
                  <a:solidFill>
                    <a:srgbClr val="FF0066"/>
                  </a:solidFill>
                  <a:latin typeface="华文新魏" panose="02010800040101010101" pitchFamily="2" charset="-122"/>
                  <a:ea typeface="华文新魏" panose="02010800040101010101" pitchFamily="2" charset="-122"/>
                </a:rPr>
                <a:t>s</a:t>
              </a:r>
            </a:p>
          </p:txBody>
        </p:sp>
        <p:sp>
          <p:nvSpPr>
            <p:cNvPr id="151558" name="Text Box 2054">
              <a:extLst>
                <a:ext uri="{FF2B5EF4-FFF2-40B4-BE49-F238E27FC236}">
                  <a16:creationId xmlns:a16="http://schemas.microsoft.com/office/drawing/2014/main" id="{E8E76A5A-E3CF-4E81-9216-C7733F3EE2C0}"/>
                </a:ext>
              </a:extLst>
            </p:cNvPr>
            <p:cNvSpPr txBox="1">
              <a:spLocks noChangeArrowheads="1"/>
            </p:cNvSpPr>
            <p:nvPr/>
          </p:nvSpPr>
          <p:spPr bwMode="auto">
            <a:xfrm>
              <a:off x="1007" y="1489"/>
              <a:ext cx="1274"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bind()</a:t>
              </a:r>
              <a:r>
                <a:rPr kumimoji="0" lang="zh-CN" altLang="en-US" sz="700">
                  <a:solidFill>
                    <a:srgbClr val="FF0066"/>
                  </a:solidFill>
                  <a:latin typeface="华文新魏" panose="02010800040101010101" pitchFamily="2" charset="-122"/>
                  <a:ea typeface="华文新魏" panose="02010800040101010101" pitchFamily="2" charset="-122"/>
                </a:rPr>
                <a:t>把套接字</a:t>
              </a:r>
              <a:r>
                <a:rPr kumimoji="0" lang="en-US" altLang="zh-CN" sz="700">
                  <a:solidFill>
                    <a:srgbClr val="FF0066"/>
                  </a:solidFill>
                  <a:latin typeface="华文新魏" panose="02010800040101010101" pitchFamily="2" charset="-122"/>
                  <a:ea typeface="华文新魏" panose="02010800040101010101" pitchFamily="2" charset="-122"/>
                </a:rPr>
                <a:t>s</a:t>
              </a:r>
              <a:r>
                <a:rPr kumimoji="0" lang="zh-CN" altLang="en-US" sz="700">
                  <a:solidFill>
                    <a:srgbClr val="FF0066"/>
                  </a:solidFill>
                  <a:latin typeface="华文新魏" panose="02010800040101010101" pitchFamily="2" charset="-122"/>
                  <a:ea typeface="华文新魏" panose="02010800040101010101" pitchFamily="2" charset="-122"/>
                </a:rPr>
                <a:t>与本地地址相连</a:t>
              </a:r>
            </a:p>
          </p:txBody>
        </p:sp>
        <p:sp>
          <p:nvSpPr>
            <p:cNvPr id="151559" name="Text Box 2055">
              <a:extLst>
                <a:ext uri="{FF2B5EF4-FFF2-40B4-BE49-F238E27FC236}">
                  <a16:creationId xmlns:a16="http://schemas.microsoft.com/office/drawing/2014/main" id="{6B38FC99-029D-4D26-BBCD-BDEBBCD8FE70}"/>
                </a:ext>
              </a:extLst>
            </p:cNvPr>
            <p:cNvSpPr txBox="1">
              <a:spLocks noChangeArrowheads="1"/>
            </p:cNvSpPr>
            <p:nvPr/>
          </p:nvSpPr>
          <p:spPr bwMode="auto">
            <a:xfrm>
              <a:off x="1007" y="1938"/>
              <a:ext cx="1274"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listen()</a:t>
              </a:r>
              <a:r>
                <a:rPr kumimoji="0" lang="zh-CN" altLang="en-US" sz="700">
                  <a:solidFill>
                    <a:srgbClr val="FF0066"/>
                  </a:solidFill>
                  <a:latin typeface="华文新魏" panose="02010800040101010101" pitchFamily="2" charset="-122"/>
                  <a:ea typeface="华文新魏" panose="02010800040101010101" pitchFamily="2" charset="-122"/>
                </a:rPr>
                <a:t>通知</a:t>
              </a:r>
              <a:r>
                <a:rPr kumimoji="0" lang="en-US" altLang="zh-CN" sz="700">
                  <a:solidFill>
                    <a:srgbClr val="FF0066"/>
                  </a:solidFill>
                  <a:latin typeface="华文新魏" panose="02010800040101010101" pitchFamily="2" charset="-122"/>
                  <a:ea typeface="华文新魏" panose="02010800040101010101" pitchFamily="2" charset="-122"/>
                </a:rPr>
                <a:t>TCP/IP</a:t>
              </a:r>
              <a:r>
                <a:rPr kumimoji="0" lang="zh-CN" altLang="en-US" sz="700">
                  <a:solidFill>
                    <a:srgbClr val="FF0066"/>
                  </a:solidFill>
                  <a:latin typeface="华文新魏" panose="02010800040101010101" pitchFamily="2" charset="-122"/>
                  <a:ea typeface="华文新魏" panose="02010800040101010101" pitchFamily="2" charset="-122"/>
                </a:rPr>
                <a:t>，服务器准备好接收连接</a:t>
              </a:r>
            </a:p>
          </p:txBody>
        </p:sp>
        <p:sp>
          <p:nvSpPr>
            <p:cNvPr id="151560" name="Text Box 2056">
              <a:extLst>
                <a:ext uri="{FF2B5EF4-FFF2-40B4-BE49-F238E27FC236}">
                  <a16:creationId xmlns:a16="http://schemas.microsoft.com/office/drawing/2014/main" id="{127E4F1A-9D72-47DB-8DB5-03618C0AB063}"/>
                </a:ext>
              </a:extLst>
            </p:cNvPr>
            <p:cNvSpPr txBox="1">
              <a:spLocks noChangeArrowheads="1"/>
            </p:cNvSpPr>
            <p:nvPr/>
          </p:nvSpPr>
          <p:spPr bwMode="auto">
            <a:xfrm>
              <a:off x="912" y="2387"/>
              <a:ext cx="1369" cy="34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accept()</a:t>
              </a:r>
              <a:r>
                <a:rPr kumimoji="0" lang="zh-CN" altLang="en-US" sz="1600">
                  <a:solidFill>
                    <a:srgbClr val="FF0066"/>
                  </a:solidFill>
                  <a:latin typeface="华文新魏" panose="02010800040101010101" pitchFamily="2" charset="-122"/>
                  <a:ea typeface="华文新魏" panose="02010800040101010101" pitchFamily="2" charset="-122"/>
                </a:rPr>
                <a:t>接收连接，并得到第二个套接字</a:t>
              </a:r>
              <a:r>
                <a:rPr kumimoji="0" lang="en-US" altLang="zh-CN" sz="1600">
                  <a:solidFill>
                    <a:srgbClr val="FF0066"/>
                  </a:solidFill>
                  <a:latin typeface="华文新魏" panose="02010800040101010101" pitchFamily="2" charset="-122"/>
                  <a:ea typeface="华文新魏" panose="02010800040101010101" pitchFamily="2" charset="-122"/>
                </a:rPr>
                <a:t>ns</a:t>
              </a:r>
            </a:p>
          </p:txBody>
        </p:sp>
        <p:sp>
          <p:nvSpPr>
            <p:cNvPr id="151561" name="Text Box 2057">
              <a:extLst>
                <a:ext uri="{FF2B5EF4-FFF2-40B4-BE49-F238E27FC236}">
                  <a16:creationId xmlns:a16="http://schemas.microsoft.com/office/drawing/2014/main" id="{47CC5B49-F7B5-4587-9C67-5A6D819235A9}"/>
                </a:ext>
              </a:extLst>
            </p:cNvPr>
            <p:cNvSpPr txBox="1">
              <a:spLocks noChangeArrowheads="1"/>
            </p:cNvSpPr>
            <p:nvPr/>
          </p:nvSpPr>
          <p:spPr bwMode="auto">
            <a:xfrm>
              <a:off x="1007" y="2835"/>
              <a:ext cx="1274" cy="33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recev()/send()</a:t>
              </a:r>
              <a:r>
                <a:rPr kumimoji="0" lang="zh-CN" altLang="en-US" sz="1600">
                  <a:solidFill>
                    <a:srgbClr val="FF0066"/>
                  </a:solidFill>
                  <a:latin typeface="华文新魏" panose="02010800040101010101" pitchFamily="2" charset="-122"/>
                  <a:ea typeface="华文新魏" panose="02010800040101010101" pitchFamily="2" charset="-122"/>
                </a:rPr>
                <a:t>在</a:t>
              </a:r>
              <a:r>
                <a:rPr kumimoji="0" lang="en-US" altLang="zh-CN" sz="1600">
                  <a:solidFill>
                    <a:srgbClr val="FF0066"/>
                  </a:solidFill>
                  <a:latin typeface="华文新魏" panose="02010800040101010101" pitchFamily="2" charset="-122"/>
                  <a:ea typeface="华文新魏" panose="02010800040101010101" pitchFamily="2" charset="-122"/>
                </a:rPr>
                <a:t>ns</a:t>
              </a:r>
              <a:r>
                <a:rPr kumimoji="0" lang="zh-CN" altLang="en-US" sz="1600">
                  <a:solidFill>
                    <a:srgbClr val="FF0066"/>
                  </a:solidFill>
                  <a:latin typeface="华文新魏" panose="02010800040101010101" pitchFamily="2" charset="-122"/>
                  <a:ea typeface="华文新魏" panose="02010800040101010101" pitchFamily="2" charset="-122"/>
                </a:rPr>
                <a:t>上读写数据，直到结束</a:t>
              </a:r>
            </a:p>
          </p:txBody>
        </p:sp>
        <p:sp>
          <p:nvSpPr>
            <p:cNvPr id="151562" name="Text Box 2058">
              <a:extLst>
                <a:ext uri="{FF2B5EF4-FFF2-40B4-BE49-F238E27FC236}">
                  <a16:creationId xmlns:a16="http://schemas.microsoft.com/office/drawing/2014/main" id="{A7EE7242-3256-4AD9-85ED-B973D5985B86}"/>
                </a:ext>
              </a:extLst>
            </p:cNvPr>
            <p:cNvSpPr txBox="1">
              <a:spLocks noChangeArrowheads="1"/>
            </p:cNvSpPr>
            <p:nvPr/>
          </p:nvSpPr>
          <p:spPr bwMode="auto">
            <a:xfrm>
              <a:off x="1134" y="3284"/>
              <a:ext cx="1020"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Closesocket()</a:t>
              </a:r>
              <a:r>
                <a:rPr kumimoji="0" lang="zh-CN" altLang="en-US" sz="700">
                  <a:solidFill>
                    <a:srgbClr val="FF0066"/>
                  </a:solidFill>
                  <a:latin typeface="华文新魏" panose="02010800040101010101" pitchFamily="2" charset="-122"/>
                  <a:ea typeface="华文新魏" panose="02010800040101010101" pitchFamily="2" charset="-122"/>
                </a:rPr>
                <a:t>关闭套接字</a:t>
              </a:r>
              <a:r>
                <a:rPr kumimoji="0" lang="en-US" altLang="zh-CN" sz="700">
                  <a:solidFill>
                    <a:srgbClr val="FF0066"/>
                  </a:solidFill>
                  <a:latin typeface="华文新魏" panose="02010800040101010101" pitchFamily="2" charset="-122"/>
                  <a:ea typeface="华文新魏" panose="02010800040101010101" pitchFamily="2" charset="-122"/>
                </a:rPr>
                <a:t>ns</a:t>
              </a:r>
            </a:p>
          </p:txBody>
        </p:sp>
        <p:sp>
          <p:nvSpPr>
            <p:cNvPr id="151563" name="Text Box 2059">
              <a:extLst>
                <a:ext uri="{FF2B5EF4-FFF2-40B4-BE49-F238E27FC236}">
                  <a16:creationId xmlns:a16="http://schemas.microsoft.com/office/drawing/2014/main" id="{0ACEC486-8DE0-4FE1-A860-7C95790B7F32}"/>
                </a:ext>
              </a:extLst>
            </p:cNvPr>
            <p:cNvSpPr txBox="1">
              <a:spLocks noChangeArrowheads="1"/>
            </p:cNvSpPr>
            <p:nvPr/>
          </p:nvSpPr>
          <p:spPr bwMode="auto">
            <a:xfrm>
              <a:off x="1134" y="3733"/>
              <a:ext cx="1020"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Closesocket()</a:t>
              </a:r>
              <a:r>
                <a:rPr kumimoji="0" lang="zh-CN" altLang="en-US" sz="700">
                  <a:solidFill>
                    <a:srgbClr val="FF0066"/>
                  </a:solidFill>
                  <a:latin typeface="华文新魏" panose="02010800040101010101" pitchFamily="2" charset="-122"/>
                  <a:ea typeface="华文新魏" panose="02010800040101010101" pitchFamily="2" charset="-122"/>
                </a:rPr>
                <a:t>关闭最初套接字</a:t>
              </a:r>
              <a:r>
                <a:rPr kumimoji="0" lang="en-US" altLang="zh-CN" sz="700">
                  <a:solidFill>
                    <a:srgbClr val="FF0066"/>
                  </a:solidFill>
                  <a:latin typeface="华文新魏" panose="02010800040101010101" pitchFamily="2" charset="-122"/>
                  <a:ea typeface="华文新魏" panose="02010800040101010101" pitchFamily="2" charset="-122"/>
                </a:rPr>
                <a:t>s</a:t>
              </a:r>
            </a:p>
          </p:txBody>
        </p:sp>
        <p:sp>
          <p:nvSpPr>
            <p:cNvPr id="151564" name="Line 2060">
              <a:extLst>
                <a:ext uri="{FF2B5EF4-FFF2-40B4-BE49-F238E27FC236}">
                  <a16:creationId xmlns:a16="http://schemas.microsoft.com/office/drawing/2014/main" id="{CB40DA1A-6A47-4E85-9547-C833A128AD60}"/>
                </a:ext>
              </a:extLst>
            </p:cNvPr>
            <p:cNvSpPr>
              <a:spLocks noChangeShapeType="1"/>
            </p:cNvSpPr>
            <p:nvPr/>
          </p:nvSpPr>
          <p:spPr bwMode="auto">
            <a:xfrm>
              <a:off x="1644" y="1340"/>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65" name="Line 2061">
              <a:extLst>
                <a:ext uri="{FF2B5EF4-FFF2-40B4-BE49-F238E27FC236}">
                  <a16:creationId xmlns:a16="http://schemas.microsoft.com/office/drawing/2014/main" id="{DDB0945D-0152-40E2-8637-569EE99AFFEF}"/>
                </a:ext>
              </a:extLst>
            </p:cNvPr>
            <p:cNvSpPr>
              <a:spLocks noChangeShapeType="1"/>
            </p:cNvSpPr>
            <p:nvPr/>
          </p:nvSpPr>
          <p:spPr bwMode="auto">
            <a:xfrm>
              <a:off x="1644" y="1788"/>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66" name="Line 2062">
              <a:extLst>
                <a:ext uri="{FF2B5EF4-FFF2-40B4-BE49-F238E27FC236}">
                  <a16:creationId xmlns:a16="http://schemas.microsoft.com/office/drawing/2014/main" id="{8514B6DA-1549-4891-B90B-3DFE93A91D04}"/>
                </a:ext>
              </a:extLst>
            </p:cNvPr>
            <p:cNvSpPr>
              <a:spLocks noChangeShapeType="1"/>
            </p:cNvSpPr>
            <p:nvPr/>
          </p:nvSpPr>
          <p:spPr bwMode="auto">
            <a:xfrm>
              <a:off x="1644" y="2237"/>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67" name="Line 2063">
              <a:extLst>
                <a:ext uri="{FF2B5EF4-FFF2-40B4-BE49-F238E27FC236}">
                  <a16:creationId xmlns:a16="http://schemas.microsoft.com/office/drawing/2014/main" id="{9E9A3CD2-BB32-4B20-B592-5605EA7BD426}"/>
                </a:ext>
              </a:extLst>
            </p:cNvPr>
            <p:cNvSpPr>
              <a:spLocks noChangeShapeType="1"/>
            </p:cNvSpPr>
            <p:nvPr/>
          </p:nvSpPr>
          <p:spPr bwMode="auto">
            <a:xfrm>
              <a:off x="1644" y="2686"/>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68" name="Line 2064">
              <a:extLst>
                <a:ext uri="{FF2B5EF4-FFF2-40B4-BE49-F238E27FC236}">
                  <a16:creationId xmlns:a16="http://schemas.microsoft.com/office/drawing/2014/main" id="{FFAB607C-479B-42B7-82DE-C8AE8AEF46D5}"/>
                </a:ext>
              </a:extLst>
            </p:cNvPr>
            <p:cNvSpPr>
              <a:spLocks noChangeShapeType="1"/>
            </p:cNvSpPr>
            <p:nvPr/>
          </p:nvSpPr>
          <p:spPr bwMode="auto">
            <a:xfrm>
              <a:off x="1644" y="3135"/>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69" name="Line 2065">
              <a:extLst>
                <a:ext uri="{FF2B5EF4-FFF2-40B4-BE49-F238E27FC236}">
                  <a16:creationId xmlns:a16="http://schemas.microsoft.com/office/drawing/2014/main" id="{A0FFA3E6-10BF-4128-A7E7-F559CC7B2D0E}"/>
                </a:ext>
              </a:extLst>
            </p:cNvPr>
            <p:cNvSpPr>
              <a:spLocks noChangeShapeType="1"/>
            </p:cNvSpPr>
            <p:nvPr/>
          </p:nvSpPr>
          <p:spPr bwMode="auto">
            <a:xfrm>
              <a:off x="1644" y="3583"/>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70" name="Text Box 2066">
              <a:extLst>
                <a:ext uri="{FF2B5EF4-FFF2-40B4-BE49-F238E27FC236}">
                  <a16:creationId xmlns:a16="http://schemas.microsoft.com/office/drawing/2014/main" id="{90DBA04C-BED9-4B85-975F-7A1A70AA181B}"/>
                </a:ext>
              </a:extLst>
            </p:cNvPr>
            <p:cNvSpPr txBox="1">
              <a:spLocks noChangeArrowheads="1"/>
            </p:cNvSpPr>
            <p:nvPr/>
          </p:nvSpPr>
          <p:spPr bwMode="auto">
            <a:xfrm>
              <a:off x="3046" y="1938"/>
              <a:ext cx="1274"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socket()</a:t>
              </a:r>
              <a:r>
                <a:rPr kumimoji="0" lang="zh-CN" altLang="en-US" sz="700">
                  <a:solidFill>
                    <a:srgbClr val="FF0066"/>
                  </a:solidFill>
                  <a:latin typeface="华文新魏" panose="02010800040101010101" pitchFamily="2" charset="-122"/>
                  <a:ea typeface="华文新魏" panose="02010800040101010101" pitchFamily="2" charset="-122"/>
                </a:rPr>
                <a:t>建立流式套接字，返回套接字号</a:t>
              </a:r>
              <a:r>
                <a:rPr kumimoji="0" lang="en-US" altLang="zh-CN" sz="700">
                  <a:solidFill>
                    <a:srgbClr val="FF0066"/>
                  </a:solidFill>
                  <a:latin typeface="华文新魏" panose="02010800040101010101" pitchFamily="2" charset="-122"/>
                  <a:ea typeface="华文新魏" panose="02010800040101010101" pitchFamily="2" charset="-122"/>
                </a:rPr>
                <a:t>s</a:t>
              </a:r>
            </a:p>
          </p:txBody>
        </p:sp>
        <p:sp>
          <p:nvSpPr>
            <p:cNvPr id="151571" name="Text Box 2067">
              <a:extLst>
                <a:ext uri="{FF2B5EF4-FFF2-40B4-BE49-F238E27FC236}">
                  <a16:creationId xmlns:a16="http://schemas.microsoft.com/office/drawing/2014/main" id="{3B8997A6-4908-42D9-BC26-AF42ABC04EE5}"/>
                </a:ext>
              </a:extLst>
            </p:cNvPr>
            <p:cNvSpPr txBox="1">
              <a:spLocks noChangeArrowheads="1"/>
            </p:cNvSpPr>
            <p:nvPr/>
          </p:nvSpPr>
          <p:spPr bwMode="auto">
            <a:xfrm>
              <a:off x="3046" y="2387"/>
              <a:ext cx="1274" cy="299"/>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connect()</a:t>
              </a:r>
              <a:r>
                <a:rPr kumimoji="0" lang="zh-CN" altLang="en-US" sz="700">
                  <a:solidFill>
                    <a:srgbClr val="FF0066"/>
                  </a:solidFill>
                  <a:latin typeface="华文新魏" panose="02010800040101010101" pitchFamily="2" charset="-122"/>
                  <a:ea typeface="华文新魏" panose="02010800040101010101" pitchFamily="2" charset="-122"/>
                </a:rPr>
                <a:t>把套接字</a:t>
              </a:r>
              <a:r>
                <a:rPr kumimoji="0" lang="en-US" altLang="zh-CN" sz="700">
                  <a:solidFill>
                    <a:srgbClr val="FF0066"/>
                  </a:solidFill>
                  <a:latin typeface="华文新魏" panose="02010800040101010101" pitchFamily="2" charset="-122"/>
                  <a:ea typeface="华文新魏" panose="02010800040101010101" pitchFamily="2" charset="-122"/>
                </a:rPr>
                <a:t>s</a:t>
              </a:r>
              <a:r>
                <a:rPr kumimoji="0" lang="zh-CN" altLang="en-US" sz="700">
                  <a:solidFill>
                    <a:srgbClr val="FF0066"/>
                  </a:solidFill>
                  <a:latin typeface="华文新魏" panose="02010800040101010101" pitchFamily="2" charset="-122"/>
                  <a:ea typeface="华文新魏" panose="02010800040101010101" pitchFamily="2" charset="-122"/>
                </a:rPr>
                <a:t>与远程主机相连</a:t>
              </a:r>
            </a:p>
          </p:txBody>
        </p:sp>
        <p:sp>
          <p:nvSpPr>
            <p:cNvPr id="151572" name="Text Box 2068">
              <a:extLst>
                <a:ext uri="{FF2B5EF4-FFF2-40B4-BE49-F238E27FC236}">
                  <a16:creationId xmlns:a16="http://schemas.microsoft.com/office/drawing/2014/main" id="{62BB6F71-8BB1-48AE-8918-EFE9C7F0EDEB}"/>
                </a:ext>
              </a:extLst>
            </p:cNvPr>
            <p:cNvSpPr txBox="1">
              <a:spLocks noChangeArrowheads="1"/>
            </p:cNvSpPr>
            <p:nvPr/>
          </p:nvSpPr>
          <p:spPr bwMode="auto">
            <a:xfrm>
              <a:off x="3046" y="2835"/>
              <a:ext cx="1274" cy="3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700">
                  <a:solidFill>
                    <a:srgbClr val="FF0066"/>
                  </a:solidFill>
                  <a:latin typeface="华文新魏" panose="02010800040101010101" pitchFamily="2" charset="-122"/>
                  <a:ea typeface="华文新魏" panose="02010800040101010101" pitchFamily="2" charset="-122"/>
                </a:rPr>
                <a:t>Send()/recev()</a:t>
              </a:r>
              <a:r>
                <a:rPr kumimoji="0" lang="zh-CN" altLang="en-US" sz="700">
                  <a:solidFill>
                    <a:srgbClr val="FF0066"/>
                  </a:solidFill>
                  <a:latin typeface="华文新魏" panose="02010800040101010101" pitchFamily="2" charset="-122"/>
                  <a:ea typeface="华文新魏" panose="02010800040101010101" pitchFamily="2" charset="-122"/>
                </a:rPr>
                <a:t>在</a:t>
              </a:r>
              <a:r>
                <a:rPr kumimoji="0" lang="en-US" altLang="zh-CN" sz="700">
                  <a:solidFill>
                    <a:srgbClr val="FF0066"/>
                  </a:solidFill>
                  <a:latin typeface="华文新魏" panose="02010800040101010101" pitchFamily="2" charset="-122"/>
                  <a:ea typeface="华文新魏" panose="02010800040101010101" pitchFamily="2" charset="-122"/>
                </a:rPr>
                <a:t>ns</a:t>
              </a:r>
              <a:r>
                <a:rPr kumimoji="0" lang="zh-CN" altLang="en-US" sz="700">
                  <a:solidFill>
                    <a:srgbClr val="FF0066"/>
                  </a:solidFill>
                  <a:latin typeface="华文新魏" panose="02010800040101010101" pitchFamily="2" charset="-122"/>
                  <a:ea typeface="华文新魏" panose="02010800040101010101" pitchFamily="2" charset="-122"/>
                </a:rPr>
                <a:t>上读写数据，直到结束</a:t>
              </a:r>
            </a:p>
            <a:p>
              <a:pPr eaLnBrk="0" hangingPunct="0"/>
              <a:endParaRPr kumimoji="0" lang="zh-CN" altLang="en-US" sz="700">
                <a:solidFill>
                  <a:srgbClr val="FF0066"/>
                </a:solidFill>
                <a:latin typeface="华文新魏" panose="02010800040101010101" pitchFamily="2" charset="-122"/>
                <a:ea typeface="华文新魏" panose="02010800040101010101" pitchFamily="2" charset="-122"/>
              </a:endParaRPr>
            </a:p>
          </p:txBody>
        </p:sp>
        <p:sp>
          <p:nvSpPr>
            <p:cNvPr id="151573" name="Text Box 2069">
              <a:extLst>
                <a:ext uri="{FF2B5EF4-FFF2-40B4-BE49-F238E27FC236}">
                  <a16:creationId xmlns:a16="http://schemas.microsoft.com/office/drawing/2014/main" id="{5A3D32F5-8818-4F84-90D5-B23C3829E969}"/>
                </a:ext>
              </a:extLst>
            </p:cNvPr>
            <p:cNvSpPr txBox="1">
              <a:spLocks noChangeArrowheads="1"/>
            </p:cNvSpPr>
            <p:nvPr/>
          </p:nvSpPr>
          <p:spPr bwMode="auto">
            <a:xfrm>
              <a:off x="2928" y="3284"/>
              <a:ext cx="1440" cy="364"/>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Closesocket()</a:t>
              </a:r>
              <a:r>
                <a:rPr kumimoji="0" lang="zh-CN" altLang="en-US" sz="1600">
                  <a:solidFill>
                    <a:srgbClr val="FF0066"/>
                  </a:solidFill>
                  <a:latin typeface="华文新魏" panose="02010800040101010101" pitchFamily="2" charset="-122"/>
                  <a:ea typeface="华文新魏" panose="02010800040101010101" pitchFamily="2" charset="-122"/>
                </a:rPr>
                <a:t>关闭套接字</a:t>
              </a:r>
              <a:r>
                <a:rPr kumimoji="0" lang="en-US" altLang="zh-CN" sz="1600">
                  <a:solidFill>
                    <a:srgbClr val="FF0066"/>
                  </a:solidFill>
                  <a:latin typeface="华文新魏" panose="02010800040101010101" pitchFamily="2" charset="-122"/>
                  <a:ea typeface="华文新魏" panose="02010800040101010101" pitchFamily="2" charset="-122"/>
                </a:rPr>
                <a:t>s</a:t>
              </a:r>
              <a:r>
                <a:rPr kumimoji="0" lang="zh-CN" altLang="en-US" sz="1600">
                  <a:solidFill>
                    <a:srgbClr val="FF0066"/>
                  </a:solidFill>
                  <a:latin typeface="华文新魏" panose="02010800040101010101" pitchFamily="2" charset="-122"/>
                  <a:ea typeface="华文新魏" panose="02010800040101010101" pitchFamily="2" charset="-122"/>
                </a:rPr>
                <a:t>，结束</a:t>
              </a:r>
              <a:r>
                <a:rPr kumimoji="0" lang="en-US" altLang="zh-CN" sz="1600">
                  <a:solidFill>
                    <a:srgbClr val="FF0066"/>
                  </a:solidFill>
                  <a:latin typeface="华文新魏" panose="02010800040101010101" pitchFamily="2" charset="-122"/>
                  <a:ea typeface="华文新魏" panose="02010800040101010101" pitchFamily="2" charset="-122"/>
                </a:rPr>
                <a:t>TCP/IP</a:t>
              </a:r>
              <a:r>
                <a:rPr kumimoji="0" lang="zh-CN" altLang="en-US" sz="1600">
                  <a:solidFill>
                    <a:srgbClr val="FF0066"/>
                  </a:solidFill>
                  <a:latin typeface="华文新魏" panose="02010800040101010101" pitchFamily="2" charset="-122"/>
                  <a:ea typeface="华文新魏" panose="02010800040101010101" pitchFamily="2" charset="-122"/>
                </a:rPr>
                <a:t>对话</a:t>
              </a:r>
            </a:p>
          </p:txBody>
        </p:sp>
        <p:sp>
          <p:nvSpPr>
            <p:cNvPr id="151574" name="Line 2070">
              <a:extLst>
                <a:ext uri="{FF2B5EF4-FFF2-40B4-BE49-F238E27FC236}">
                  <a16:creationId xmlns:a16="http://schemas.microsoft.com/office/drawing/2014/main" id="{EA3AACBF-FA56-4396-9911-5BDECB0B2A35}"/>
                </a:ext>
              </a:extLst>
            </p:cNvPr>
            <p:cNvSpPr>
              <a:spLocks noChangeShapeType="1"/>
            </p:cNvSpPr>
            <p:nvPr/>
          </p:nvSpPr>
          <p:spPr bwMode="auto">
            <a:xfrm>
              <a:off x="3683" y="2237"/>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75" name="Line 2071">
              <a:extLst>
                <a:ext uri="{FF2B5EF4-FFF2-40B4-BE49-F238E27FC236}">
                  <a16:creationId xmlns:a16="http://schemas.microsoft.com/office/drawing/2014/main" id="{71F43027-F880-4F85-B8FB-D593D0B3589C}"/>
                </a:ext>
              </a:extLst>
            </p:cNvPr>
            <p:cNvSpPr>
              <a:spLocks noChangeShapeType="1"/>
            </p:cNvSpPr>
            <p:nvPr/>
          </p:nvSpPr>
          <p:spPr bwMode="auto">
            <a:xfrm>
              <a:off x="3683" y="2686"/>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76" name="Line 2072">
              <a:extLst>
                <a:ext uri="{FF2B5EF4-FFF2-40B4-BE49-F238E27FC236}">
                  <a16:creationId xmlns:a16="http://schemas.microsoft.com/office/drawing/2014/main" id="{A5D39013-0573-47ED-B5AD-D1FC0EBA4DA8}"/>
                </a:ext>
              </a:extLst>
            </p:cNvPr>
            <p:cNvSpPr>
              <a:spLocks noChangeShapeType="1"/>
            </p:cNvSpPr>
            <p:nvPr/>
          </p:nvSpPr>
          <p:spPr bwMode="auto">
            <a:xfrm>
              <a:off x="3683" y="3135"/>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77" name="Line 2073">
              <a:extLst>
                <a:ext uri="{FF2B5EF4-FFF2-40B4-BE49-F238E27FC236}">
                  <a16:creationId xmlns:a16="http://schemas.microsoft.com/office/drawing/2014/main" id="{044BFD27-E12D-4E96-804A-38D3F744E798}"/>
                </a:ext>
              </a:extLst>
            </p:cNvPr>
            <p:cNvSpPr>
              <a:spLocks noChangeShapeType="1"/>
            </p:cNvSpPr>
            <p:nvPr/>
          </p:nvSpPr>
          <p:spPr bwMode="auto">
            <a:xfrm>
              <a:off x="2281" y="3024"/>
              <a:ext cx="765"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78" name="Line 2074">
              <a:extLst>
                <a:ext uri="{FF2B5EF4-FFF2-40B4-BE49-F238E27FC236}">
                  <a16:creationId xmlns:a16="http://schemas.microsoft.com/office/drawing/2014/main" id="{6E137938-FEFB-417E-ADD5-FC267646632E}"/>
                </a:ext>
              </a:extLst>
            </p:cNvPr>
            <p:cNvSpPr>
              <a:spLocks noChangeShapeType="1"/>
            </p:cNvSpPr>
            <p:nvPr/>
          </p:nvSpPr>
          <p:spPr bwMode="auto">
            <a:xfrm flipH="1">
              <a:off x="1644" y="2784"/>
              <a:ext cx="8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80" name="Line 2076">
              <a:extLst>
                <a:ext uri="{FF2B5EF4-FFF2-40B4-BE49-F238E27FC236}">
                  <a16:creationId xmlns:a16="http://schemas.microsoft.com/office/drawing/2014/main" id="{5C10E2E9-5333-413A-ADE4-AB7AF7D13814}"/>
                </a:ext>
              </a:extLst>
            </p:cNvPr>
            <p:cNvSpPr>
              <a:spLocks noChangeShapeType="1"/>
            </p:cNvSpPr>
            <p:nvPr/>
          </p:nvSpPr>
          <p:spPr bwMode="auto">
            <a:xfrm>
              <a:off x="2536" y="2536"/>
              <a:ext cx="5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81" name="Line 2077">
              <a:extLst>
                <a:ext uri="{FF2B5EF4-FFF2-40B4-BE49-F238E27FC236}">
                  <a16:creationId xmlns:a16="http://schemas.microsoft.com/office/drawing/2014/main" id="{FB48771F-DF0D-419A-BAA4-53D3A7F62A42}"/>
                </a:ext>
              </a:extLst>
            </p:cNvPr>
            <p:cNvSpPr>
              <a:spLocks noChangeShapeType="1"/>
            </p:cNvSpPr>
            <p:nvPr/>
          </p:nvSpPr>
          <p:spPr bwMode="auto">
            <a:xfrm>
              <a:off x="752" y="3658"/>
              <a:ext cx="8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82" name="Line 2078">
              <a:extLst>
                <a:ext uri="{FF2B5EF4-FFF2-40B4-BE49-F238E27FC236}">
                  <a16:creationId xmlns:a16="http://schemas.microsoft.com/office/drawing/2014/main" id="{6B7B7BD7-CA43-43B5-9EC5-F38028319132}"/>
                </a:ext>
              </a:extLst>
            </p:cNvPr>
            <p:cNvSpPr>
              <a:spLocks noChangeShapeType="1"/>
            </p:cNvSpPr>
            <p:nvPr/>
          </p:nvSpPr>
          <p:spPr bwMode="auto">
            <a:xfrm flipV="1">
              <a:off x="752" y="2312"/>
              <a:ext cx="0" cy="13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83" name="Line 2079">
              <a:extLst>
                <a:ext uri="{FF2B5EF4-FFF2-40B4-BE49-F238E27FC236}">
                  <a16:creationId xmlns:a16="http://schemas.microsoft.com/office/drawing/2014/main" id="{3FA84FE8-E89A-42D7-8CA2-F8627739FD49}"/>
                </a:ext>
              </a:extLst>
            </p:cNvPr>
            <p:cNvSpPr>
              <a:spLocks noChangeShapeType="1"/>
            </p:cNvSpPr>
            <p:nvPr/>
          </p:nvSpPr>
          <p:spPr bwMode="auto">
            <a:xfrm>
              <a:off x="752" y="2312"/>
              <a:ext cx="8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85" name="Text Box 2081">
              <a:extLst>
                <a:ext uri="{FF2B5EF4-FFF2-40B4-BE49-F238E27FC236}">
                  <a16:creationId xmlns:a16="http://schemas.microsoft.com/office/drawing/2014/main" id="{0E3F23C8-49ED-42C8-9959-F90DF5BD1134}"/>
                </a:ext>
              </a:extLst>
            </p:cNvPr>
            <p:cNvSpPr txBox="1">
              <a:spLocks noChangeArrowheads="1"/>
            </p:cNvSpPr>
            <p:nvPr/>
          </p:nvSpPr>
          <p:spPr bwMode="auto">
            <a:xfrm>
              <a:off x="1262" y="754"/>
              <a:ext cx="764" cy="212"/>
            </a:xfrm>
            <a:prstGeom prst="rect">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600">
                  <a:solidFill>
                    <a:srgbClr val="FF0066"/>
                  </a:solidFill>
                  <a:latin typeface="华文新魏" panose="02010800040101010101" pitchFamily="2" charset="-122"/>
                  <a:ea typeface="华文新魏" panose="02010800040101010101" pitchFamily="2" charset="-122"/>
                </a:rPr>
                <a:t>服务器方</a:t>
              </a:r>
            </a:p>
          </p:txBody>
        </p:sp>
        <p:sp>
          <p:nvSpPr>
            <p:cNvPr id="151586" name="Text Box 2082">
              <a:extLst>
                <a:ext uri="{FF2B5EF4-FFF2-40B4-BE49-F238E27FC236}">
                  <a16:creationId xmlns:a16="http://schemas.microsoft.com/office/drawing/2014/main" id="{9FD5C53E-A385-4146-87FE-CEF6B674B5A0}"/>
                </a:ext>
              </a:extLst>
            </p:cNvPr>
            <p:cNvSpPr txBox="1">
              <a:spLocks noChangeArrowheads="1"/>
            </p:cNvSpPr>
            <p:nvPr/>
          </p:nvSpPr>
          <p:spPr bwMode="auto">
            <a:xfrm>
              <a:off x="3301" y="1570"/>
              <a:ext cx="622" cy="218"/>
            </a:xfrm>
            <a:prstGeom prst="rect">
              <a:avLst/>
            </a:prstGeom>
            <a:solidFill>
              <a:srgbClr val="FFCC66"/>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600">
                  <a:solidFill>
                    <a:srgbClr val="FF0066"/>
                  </a:solidFill>
                  <a:latin typeface="华文新魏" panose="02010800040101010101" pitchFamily="2" charset="-122"/>
                  <a:ea typeface="华文新魏" panose="02010800040101010101" pitchFamily="2" charset="-122"/>
                </a:rPr>
                <a:t>客户方</a:t>
              </a:r>
            </a:p>
          </p:txBody>
        </p:sp>
        <p:sp>
          <p:nvSpPr>
            <p:cNvPr id="151587" name="Text Box 2083">
              <a:extLst>
                <a:ext uri="{FF2B5EF4-FFF2-40B4-BE49-F238E27FC236}">
                  <a16:creationId xmlns:a16="http://schemas.microsoft.com/office/drawing/2014/main" id="{2E8B87FA-0C45-4685-94D0-4363A713F7EB}"/>
                </a:ext>
              </a:extLst>
            </p:cNvPr>
            <p:cNvSpPr txBox="1">
              <a:spLocks noChangeArrowheads="1"/>
            </p:cNvSpPr>
            <p:nvPr/>
          </p:nvSpPr>
          <p:spPr bwMode="auto">
            <a:xfrm>
              <a:off x="1007" y="1040"/>
              <a:ext cx="1345" cy="35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socket()</a:t>
              </a:r>
              <a:r>
                <a:rPr kumimoji="0" lang="zh-CN" altLang="en-US" sz="1600">
                  <a:solidFill>
                    <a:srgbClr val="FF0066"/>
                  </a:solidFill>
                  <a:latin typeface="华文新魏" panose="02010800040101010101" pitchFamily="2" charset="-122"/>
                  <a:ea typeface="华文新魏" panose="02010800040101010101" pitchFamily="2" charset="-122"/>
                </a:rPr>
                <a:t>建立流式套接字，返回套接字号</a:t>
              </a:r>
              <a:r>
                <a:rPr kumimoji="0" lang="en-US" altLang="zh-CN" sz="1600">
                  <a:solidFill>
                    <a:srgbClr val="FF0066"/>
                  </a:solidFill>
                  <a:latin typeface="华文新魏" panose="02010800040101010101" pitchFamily="2" charset="-122"/>
                  <a:ea typeface="华文新魏" panose="02010800040101010101" pitchFamily="2" charset="-122"/>
                </a:rPr>
                <a:t>s</a:t>
              </a:r>
            </a:p>
          </p:txBody>
        </p:sp>
        <p:sp>
          <p:nvSpPr>
            <p:cNvPr id="151588" name="Text Box 2084">
              <a:extLst>
                <a:ext uri="{FF2B5EF4-FFF2-40B4-BE49-F238E27FC236}">
                  <a16:creationId xmlns:a16="http://schemas.microsoft.com/office/drawing/2014/main" id="{8BEC64A0-0A9D-4B14-8B59-D5F755B979C8}"/>
                </a:ext>
              </a:extLst>
            </p:cNvPr>
            <p:cNvSpPr txBox="1">
              <a:spLocks noChangeArrowheads="1"/>
            </p:cNvSpPr>
            <p:nvPr/>
          </p:nvSpPr>
          <p:spPr bwMode="auto">
            <a:xfrm>
              <a:off x="1007" y="1489"/>
              <a:ext cx="1345" cy="383"/>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bind()</a:t>
              </a:r>
              <a:r>
                <a:rPr kumimoji="0" lang="zh-CN" altLang="en-US" sz="1600">
                  <a:solidFill>
                    <a:srgbClr val="FF0066"/>
                  </a:solidFill>
                  <a:latin typeface="华文新魏" panose="02010800040101010101" pitchFamily="2" charset="-122"/>
                  <a:ea typeface="华文新魏" panose="02010800040101010101" pitchFamily="2" charset="-122"/>
                </a:rPr>
                <a:t>把套接字</a:t>
              </a:r>
              <a:r>
                <a:rPr kumimoji="0" lang="en-US" altLang="zh-CN" sz="1600">
                  <a:solidFill>
                    <a:srgbClr val="FF0066"/>
                  </a:solidFill>
                  <a:latin typeface="华文新魏" panose="02010800040101010101" pitchFamily="2" charset="-122"/>
                  <a:ea typeface="华文新魏" panose="02010800040101010101" pitchFamily="2" charset="-122"/>
                </a:rPr>
                <a:t>s</a:t>
              </a:r>
              <a:r>
                <a:rPr kumimoji="0" lang="zh-CN" altLang="en-US" sz="1600">
                  <a:solidFill>
                    <a:srgbClr val="FF0066"/>
                  </a:solidFill>
                  <a:latin typeface="华文新魏" panose="02010800040101010101" pitchFamily="2" charset="-122"/>
                  <a:ea typeface="华文新魏" panose="02010800040101010101" pitchFamily="2" charset="-122"/>
                </a:rPr>
                <a:t>与本地地址相连</a:t>
              </a:r>
            </a:p>
          </p:txBody>
        </p:sp>
        <p:sp>
          <p:nvSpPr>
            <p:cNvPr id="151589" name="Text Box 2085">
              <a:extLst>
                <a:ext uri="{FF2B5EF4-FFF2-40B4-BE49-F238E27FC236}">
                  <a16:creationId xmlns:a16="http://schemas.microsoft.com/office/drawing/2014/main" id="{D3BCFBAC-73EF-4809-A794-F1CC1EF8482B}"/>
                </a:ext>
              </a:extLst>
            </p:cNvPr>
            <p:cNvSpPr txBox="1">
              <a:spLocks noChangeArrowheads="1"/>
            </p:cNvSpPr>
            <p:nvPr/>
          </p:nvSpPr>
          <p:spPr bwMode="auto">
            <a:xfrm>
              <a:off x="1007" y="1938"/>
              <a:ext cx="1441" cy="31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listen()</a:t>
              </a:r>
              <a:r>
                <a:rPr kumimoji="0" lang="zh-CN" altLang="en-US" sz="1600">
                  <a:solidFill>
                    <a:srgbClr val="FF0066"/>
                  </a:solidFill>
                  <a:latin typeface="华文新魏" panose="02010800040101010101" pitchFamily="2" charset="-122"/>
                  <a:ea typeface="华文新魏" panose="02010800040101010101" pitchFamily="2" charset="-122"/>
                </a:rPr>
                <a:t>通知</a:t>
              </a:r>
              <a:r>
                <a:rPr kumimoji="0" lang="en-US" altLang="zh-CN" sz="1600">
                  <a:solidFill>
                    <a:srgbClr val="FF0066"/>
                  </a:solidFill>
                  <a:latin typeface="华文新魏" panose="02010800040101010101" pitchFamily="2" charset="-122"/>
                  <a:ea typeface="华文新魏" panose="02010800040101010101" pitchFamily="2" charset="-122"/>
                </a:rPr>
                <a:t>TCP/IP</a:t>
              </a:r>
              <a:r>
                <a:rPr kumimoji="0" lang="zh-CN" altLang="en-US" sz="1600">
                  <a:solidFill>
                    <a:srgbClr val="FF0066"/>
                  </a:solidFill>
                  <a:latin typeface="华文新魏" panose="02010800040101010101" pitchFamily="2" charset="-122"/>
                  <a:ea typeface="华文新魏" panose="02010800040101010101" pitchFamily="2" charset="-122"/>
                </a:rPr>
                <a:t>，服务器准备好接收连接</a:t>
              </a:r>
            </a:p>
          </p:txBody>
        </p:sp>
        <p:sp>
          <p:nvSpPr>
            <p:cNvPr id="151592" name="Text Box 2088">
              <a:extLst>
                <a:ext uri="{FF2B5EF4-FFF2-40B4-BE49-F238E27FC236}">
                  <a16:creationId xmlns:a16="http://schemas.microsoft.com/office/drawing/2014/main" id="{542E382F-2630-4A93-9B76-4211CBA12F1F}"/>
                </a:ext>
              </a:extLst>
            </p:cNvPr>
            <p:cNvSpPr txBox="1">
              <a:spLocks noChangeArrowheads="1"/>
            </p:cNvSpPr>
            <p:nvPr/>
          </p:nvSpPr>
          <p:spPr bwMode="auto">
            <a:xfrm>
              <a:off x="1134" y="3284"/>
              <a:ext cx="1020" cy="316"/>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closesocket()</a:t>
              </a:r>
              <a:r>
                <a:rPr kumimoji="0" lang="zh-CN" altLang="en-US" sz="1600">
                  <a:solidFill>
                    <a:srgbClr val="FF0066"/>
                  </a:solidFill>
                  <a:latin typeface="华文新魏" panose="02010800040101010101" pitchFamily="2" charset="-122"/>
                  <a:ea typeface="华文新魏" panose="02010800040101010101" pitchFamily="2" charset="-122"/>
                </a:rPr>
                <a:t>关闭套接字</a:t>
              </a:r>
              <a:r>
                <a:rPr kumimoji="0" lang="en-US" altLang="zh-CN" sz="1600">
                  <a:solidFill>
                    <a:srgbClr val="FF0066"/>
                  </a:solidFill>
                  <a:latin typeface="华文新魏" panose="02010800040101010101" pitchFamily="2" charset="-122"/>
                  <a:ea typeface="华文新魏" panose="02010800040101010101" pitchFamily="2" charset="-122"/>
                </a:rPr>
                <a:t>ns</a:t>
              </a:r>
            </a:p>
          </p:txBody>
        </p:sp>
        <p:sp>
          <p:nvSpPr>
            <p:cNvPr id="151593" name="Text Box 2089">
              <a:extLst>
                <a:ext uri="{FF2B5EF4-FFF2-40B4-BE49-F238E27FC236}">
                  <a16:creationId xmlns:a16="http://schemas.microsoft.com/office/drawing/2014/main" id="{20465C6C-DE01-45C9-B0DB-13036AA7DA10}"/>
                </a:ext>
              </a:extLst>
            </p:cNvPr>
            <p:cNvSpPr txBox="1">
              <a:spLocks noChangeArrowheads="1"/>
            </p:cNvSpPr>
            <p:nvPr/>
          </p:nvSpPr>
          <p:spPr bwMode="auto">
            <a:xfrm>
              <a:off x="1134" y="3733"/>
              <a:ext cx="1020" cy="347"/>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closesocket()</a:t>
              </a:r>
              <a:r>
                <a:rPr kumimoji="0" lang="zh-CN" altLang="en-US" sz="1600">
                  <a:solidFill>
                    <a:srgbClr val="FF0066"/>
                  </a:solidFill>
                  <a:latin typeface="华文新魏" panose="02010800040101010101" pitchFamily="2" charset="-122"/>
                  <a:ea typeface="华文新魏" panose="02010800040101010101" pitchFamily="2" charset="-122"/>
                </a:rPr>
                <a:t>关闭最初套接字</a:t>
              </a:r>
              <a:r>
                <a:rPr kumimoji="0" lang="en-US" altLang="zh-CN" sz="1600">
                  <a:solidFill>
                    <a:srgbClr val="FF0066"/>
                  </a:solidFill>
                  <a:latin typeface="华文新魏" panose="02010800040101010101" pitchFamily="2" charset="-122"/>
                  <a:ea typeface="华文新魏" panose="02010800040101010101" pitchFamily="2" charset="-122"/>
                </a:rPr>
                <a:t>s</a:t>
              </a:r>
            </a:p>
          </p:txBody>
        </p:sp>
        <p:sp>
          <p:nvSpPr>
            <p:cNvPr id="151594" name="Line 2090">
              <a:extLst>
                <a:ext uri="{FF2B5EF4-FFF2-40B4-BE49-F238E27FC236}">
                  <a16:creationId xmlns:a16="http://schemas.microsoft.com/office/drawing/2014/main" id="{23637AAF-3016-474B-A91D-F09A7C2DED3E}"/>
                </a:ext>
              </a:extLst>
            </p:cNvPr>
            <p:cNvSpPr>
              <a:spLocks noChangeShapeType="1"/>
            </p:cNvSpPr>
            <p:nvPr/>
          </p:nvSpPr>
          <p:spPr bwMode="auto">
            <a:xfrm>
              <a:off x="1644" y="1340"/>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95" name="Line 2091">
              <a:extLst>
                <a:ext uri="{FF2B5EF4-FFF2-40B4-BE49-F238E27FC236}">
                  <a16:creationId xmlns:a16="http://schemas.microsoft.com/office/drawing/2014/main" id="{7C0700F1-6BC2-4593-83B6-29E1F565CBEA}"/>
                </a:ext>
              </a:extLst>
            </p:cNvPr>
            <p:cNvSpPr>
              <a:spLocks noChangeShapeType="1"/>
            </p:cNvSpPr>
            <p:nvPr/>
          </p:nvSpPr>
          <p:spPr bwMode="auto">
            <a:xfrm>
              <a:off x="1644" y="1788"/>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96" name="Line 2092">
              <a:extLst>
                <a:ext uri="{FF2B5EF4-FFF2-40B4-BE49-F238E27FC236}">
                  <a16:creationId xmlns:a16="http://schemas.microsoft.com/office/drawing/2014/main" id="{2DEF011D-6976-4EB3-89BF-34C679954868}"/>
                </a:ext>
              </a:extLst>
            </p:cNvPr>
            <p:cNvSpPr>
              <a:spLocks noChangeShapeType="1"/>
            </p:cNvSpPr>
            <p:nvPr/>
          </p:nvSpPr>
          <p:spPr bwMode="auto">
            <a:xfrm>
              <a:off x="1644" y="2237"/>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97" name="Line 2093">
              <a:extLst>
                <a:ext uri="{FF2B5EF4-FFF2-40B4-BE49-F238E27FC236}">
                  <a16:creationId xmlns:a16="http://schemas.microsoft.com/office/drawing/2014/main" id="{A71DB819-833D-4D38-A82E-A23AD4440016}"/>
                </a:ext>
              </a:extLst>
            </p:cNvPr>
            <p:cNvSpPr>
              <a:spLocks noChangeShapeType="1"/>
            </p:cNvSpPr>
            <p:nvPr/>
          </p:nvSpPr>
          <p:spPr bwMode="auto">
            <a:xfrm>
              <a:off x="1644" y="2686"/>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98" name="Line 2094">
              <a:extLst>
                <a:ext uri="{FF2B5EF4-FFF2-40B4-BE49-F238E27FC236}">
                  <a16:creationId xmlns:a16="http://schemas.microsoft.com/office/drawing/2014/main" id="{F67E53CC-0866-4AD8-BB83-9D6A412A1EBA}"/>
                </a:ext>
              </a:extLst>
            </p:cNvPr>
            <p:cNvSpPr>
              <a:spLocks noChangeShapeType="1"/>
            </p:cNvSpPr>
            <p:nvPr/>
          </p:nvSpPr>
          <p:spPr bwMode="auto">
            <a:xfrm>
              <a:off x="1644" y="3135"/>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599" name="Line 2095">
              <a:extLst>
                <a:ext uri="{FF2B5EF4-FFF2-40B4-BE49-F238E27FC236}">
                  <a16:creationId xmlns:a16="http://schemas.microsoft.com/office/drawing/2014/main" id="{F2220C99-0854-4FC4-8E8E-BFABE7B98EB8}"/>
                </a:ext>
              </a:extLst>
            </p:cNvPr>
            <p:cNvSpPr>
              <a:spLocks noChangeShapeType="1"/>
            </p:cNvSpPr>
            <p:nvPr/>
          </p:nvSpPr>
          <p:spPr bwMode="auto">
            <a:xfrm>
              <a:off x="1644" y="3583"/>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00" name="Text Box 2096">
              <a:extLst>
                <a:ext uri="{FF2B5EF4-FFF2-40B4-BE49-F238E27FC236}">
                  <a16:creationId xmlns:a16="http://schemas.microsoft.com/office/drawing/2014/main" id="{0A6368E8-EE19-4CC9-BABD-7A70C6AAFCA5}"/>
                </a:ext>
              </a:extLst>
            </p:cNvPr>
            <p:cNvSpPr txBox="1">
              <a:spLocks noChangeArrowheads="1"/>
            </p:cNvSpPr>
            <p:nvPr/>
          </p:nvSpPr>
          <p:spPr bwMode="auto">
            <a:xfrm>
              <a:off x="3046" y="1938"/>
              <a:ext cx="1274" cy="318"/>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socket()</a:t>
              </a:r>
              <a:r>
                <a:rPr kumimoji="0" lang="zh-CN" altLang="en-US" sz="1600">
                  <a:solidFill>
                    <a:srgbClr val="FF0066"/>
                  </a:solidFill>
                  <a:latin typeface="华文新魏" panose="02010800040101010101" pitchFamily="2" charset="-122"/>
                  <a:ea typeface="华文新魏" panose="02010800040101010101" pitchFamily="2" charset="-122"/>
                </a:rPr>
                <a:t>建立流式套接字，返回套接字号</a:t>
              </a:r>
              <a:r>
                <a:rPr kumimoji="0" lang="en-US" altLang="zh-CN" sz="1600">
                  <a:solidFill>
                    <a:srgbClr val="FF0066"/>
                  </a:solidFill>
                  <a:latin typeface="华文新魏" panose="02010800040101010101" pitchFamily="2" charset="-122"/>
                  <a:ea typeface="华文新魏" panose="02010800040101010101" pitchFamily="2" charset="-122"/>
                </a:rPr>
                <a:t>s</a:t>
              </a:r>
            </a:p>
          </p:txBody>
        </p:sp>
        <p:sp>
          <p:nvSpPr>
            <p:cNvPr id="151601" name="Text Box 2097">
              <a:extLst>
                <a:ext uri="{FF2B5EF4-FFF2-40B4-BE49-F238E27FC236}">
                  <a16:creationId xmlns:a16="http://schemas.microsoft.com/office/drawing/2014/main" id="{15EFEFDE-E2BE-4B5C-BF4D-6E8808831168}"/>
                </a:ext>
              </a:extLst>
            </p:cNvPr>
            <p:cNvSpPr txBox="1">
              <a:spLocks noChangeArrowheads="1"/>
            </p:cNvSpPr>
            <p:nvPr/>
          </p:nvSpPr>
          <p:spPr bwMode="auto">
            <a:xfrm>
              <a:off x="3046" y="2387"/>
              <a:ext cx="1274" cy="349"/>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connect()</a:t>
              </a:r>
              <a:r>
                <a:rPr kumimoji="0" lang="zh-CN" altLang="en-US" sz="1600">
                  <a:solidFill>
                    <a:srgbClr val="FF0066"/>
                  </a:solidFill>
                  <a:latin typeface="华文新魏" panose="02010800040101010101" pitchFamily="2" charset="-122"/>
                  <a:ea typeface="华文新魏" panose="02010800040101010101" pitchFamily="2" charset="-122"/>
                </a:rPr>
                <a:t>把套接字</a:t>
              </a:r>
              <a:r>
                <a:rPr kumimoji="0" lang="en-US" altLang="zh-CN" sz="1600">
                  <a:solidFill>
                    <a:srgbClr val="FF0066"/>
                  </a:solidFill>
                  <a:latin typeface="华文新魏" panose="02010800040101010101" pitchFamily="2" charset="-122"/>
                  <a:ea typeface="华文新魏" panose="02010800040101010101" pitchFamily="2" charset="-122"/>
                </a:rPr>
                <a:t>s</a:t>
              </a:r>
              <a:r>
                <a:rPr kumimoji="0" lang="zh-CN" altLang="en-US" sz="1600">
                  <a:solidFill>
                    <a:srgbClr val="FF0066"/>
                  </a:solidFill>
                  <a:latin typeface="华文新魏" panose="02010800040101010101" pitchFamily="2" charset="-122"/>
                  <a:ea typeface="华文新魏" panose="02010800040101010101" pitchFamily="2" charset="-122"/>
                </a:rPr>
                <a:t>与远程主机相连</a:t>
              </a:r>
            </a:p>
          </p:txBody>
        </p:sp>
        <p:sp>
          <p:nvSpPr>
            <p:cNvPr id="151602" name="Text Box 2098">
              <a:extLst>
                <a:ext uri="{FF2B5EF4-FFF2-40B4-BE49-F238E27FC236}">
                  <a16:creationId xmlns:a16="http://schemas.microsoft.com/office/drawing/2014/main" id="{C6DEA6E8-5888-4585-B7E2-0695CF0801D9}"/>
                </a:ext>
              </a:extLst>
            </p:cNvPr>
            <p:cNvSpPr txBox="1">
              <a:spLocks noChangeArrowheads="1"/>
            </p:cNvSpPr>
            <p:nvPr/>
          </p:nvSpPr>
          <p:spPr bwMode="auto">
            <a:xfrm>
              <a:off x="3046" y="2835"/>
              <a:ext cx="1274" cy="333"/>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en-US" altLang="zh-CN" sz="1600">
                  <a:solidFill>
                    <a:srgbClr val="FF0066"/>
                  </a:solidFill>
                  <a:latin typeface="华文新魏" panose="02010800040101010101" pitchFamily="2" charset="-122"/>
                  <a:ea typeface="华文新魏" panose="02010800040101010101" pitchFamily="2" charset="-122"/>
                </a:rPr>
                <a:t>send()/recev()</a:t>
              </a:r>
              <a:r>
                <a:rPr kumimoji="0" lang="zh-CN" altLang="en-US" sz="1600">
                  <a:solidFill>
                    <a:srgbClr val="FF0066"/>
                  </a:solidFill>
                  <a:latin typeface="华文新魏" panose="02010800040101010101" pitchFamily="2" charset="-122"/>
                  <a:ea typeface="华文新魏" panose="02010800040101010101" pitchFamily="2" charset="-122"/>
                </a:rPr>
                <a:t>在</a:t>
              </a:r>
              <a:r>
                <a:rPr kumimoji="0" lang="en-US" altLang="zh-CN" sz="1600">
                  <a:solidFill>
                    <a:srgbClr val="FF0066"/>
                  </a:solidFill>
                  <a:latin typeface="华文新魏" panose="02010800040101010101" pitchFamily="2" charset="-122"/>
                  <a:ea typeface="华文新魏" panose="02010800040101010101" pitchFamily="2" charset="-122"/>
                </a:rPr>
                <a:t>ns</a:t>
              </a:r>
              <a:r>
                <a:rPr kumimoji="0" lang="zh-CN" altLang="en-US" sz="1600">
                  <a:solidFill>
                    <a:srgbClr val="FF0066"/>
                  </a:solidFill>
                  <a:latin typeface="华文新魏" panose="02010800040101010101" pitchFamily="2" charset="-122"/>
                  <a:ea typeface="华文新魏" panose="02010800040101010101" pitchFamily="2" charset="-122"/>
                </a:rPr>
                <a:t>上读写数据，直到结束</a:t>
              </a:r>
            </a:p>
            <a:p>
              <a:pPr eaLnBrk="0" hangingPunct="0"/>
              <a:endParaRPr kumimoji="0" lang="zh-CN" altLang="en-US" sz="700">
                <a:solidFill>
                  <a:srgbClr val="FF0066"/>
                </a:solidFill>
                <a:latin typeface="华文新魏" panose="02010800040101010101" pitchFamily="2" charset="-122"/>
                <a:ea typeface="华文新魏" panose="02010800040101010101" pitchFamily="2" charset="-122"/>
              </a:endParaRPr>
            </a:p>
          </p:txBody>
        </p:sp>
        <p:sp>
          <p:nvSpPr>
            <p:cNvPr id="151604" name="Line 2100">
              <a:extLst>
                <a:ext uri="{FF2B5EF4-FFF2-40B4-BE49-F238E27FC236}">
                  <a16:creationId xmlns:a16="http://schemas.microsoft.com/office/drawing/2014/main" id="{A2C44F50-918F-4778-8D9D-3BF8569346AF}"/>
                </a:ext>
              </a:extLst>
            </p:cNvPr>
            <p:cNvSpPr>
              <a:spLocks noChangeShapeType="1"/>
            </p:cNvSpPr>
            <p:nvPr/>
          </p:nvSpPr>
          <p:spPr bwMode="auto">
            <a:xfrm>
              <a:off x="3683" y="2237"/>
              <a:ext cx="0" cy="1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05" name="Line 2101">
              <a:extLst>
                <a:ext uri="{FF2B5EF4-FFF2-40B4-BE49-F238E27FC236}">
                  <a16:creationId xmlns:a16="http://schemas.microsoft.com/office/drawing/2014/main" id="{74F40520-E967-4C12-BF08-1114788E7BDA}"/>
                </a:ext>
              </a:extLst>
            </p:cNvPr>
            <p:cNvSpPr>
              <a:spLocks noChangeShapeType="1"/>
            </p:cNvSpPr>
            <p:nvPr/>
          </p:nvSpPr>
          <p:spPr bwMode="auto">
            <a:xfrm>
              <a:off x="3683" y="2686"/>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06" name="Line 2102">
              <a:extLst>
                <a:ext uri="{FF2B5EF4-FFF2-40B4-BE49-F238E27FC236}">
                  <a16:creationId xmlns:a16="http://schemas.microsoft.com/office/drawing/2014/main" id="{C7042CD8-2045-490C-A60B-BCFFB73D4917}"/>
                </a:ext>
              </a:extLst>
            </p:cNvPr>
            <p:cNvSpPr>
              <a:spLocks noChangeShapeType="1"/>
            </p:cNvSpPr>
            <p:nvPr/>
          </p:nvSpPr>
          <p:spPr bwMode="auto">
            <a:xfrm>
              <a:off x="3683" y="3135"/>
              <a:ext cx="0" cy="14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09" name="Line 2105">
              <a:extLst>
                <a:ext uri="{FF2B5EF4-FFF2-40B4-BE49-F238E27FC236}">
                  <a16:creationId xmlns:a16="http://schemas.microsoft.com/office/drawing/2014/main" id="{03D38A65-CDDD-455C-B470-5B4620557859}"/>
                </a:ext>
              </a:extLst>
            </p:cNvPr>
            <p:cNvSpPr>
              <a:spLocks noChangeShapeType="1"/>
            </p:cNvSpPr>
            <p:nvPr/>
          </p:nvSpPr>
          <p:spPr bwMode="auto">
            <a:xfrm>
              <a:off x="2536" y="2536"/>
              <a:ext cx="51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0" name="Line 2106">
              <a:extLst>
                <a:ext uri="{FF2B5EF4-FFF2-40B4-BE49-F238E27FC236}">
                  <a16:creationId xmlns:a16="http://schemas.microsoft.com/office/drawing/2014/main" id="{EB8FFE52-BAC2-437D-AB86-D05E144A4134}"/>
                </a:ext>
              </a:extLst>
            </p:cNvPr>
            <p:cNvSpPr>
              <a:spLocks noChangeShapeType="1"/>
            </p:cNvSpPr>
            <p:nvPr/>
          </p:nvSpPr>
          <p:spPr bwMode="auto">
            <a:xfrm>
              <a:off x="752" y="3658"/>
              <a:ext cx="8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1" name="Line 2107">
              <a:extLst>
                <a:ext uri="{FF2B5EF4-FFF2-40B4-BE49-F238E27FC236}">
                  <a16:creationId xmlns:a16="http://schemas.microsoft.com/office/drawing/2014/main" id="{472FB04B-1767-4D9B-8F4D-3AB9C82E2A20}"/>
                </a:ext>
              </a:extLst>
            </p:cNvPr>
            <p:cNvSpPr>
              <a:spLocks noChangeShapeType="1"/>
            </p:cNvSpPr>
            <p:nvPr/>
          </p:nvSpPr>
          <p:spPr bwMode="auto">
            <a:xfrm flipV="1">
              <a:off x="752" y="2312"/>
              <a:ext cx="0" cy="13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2" name="Line 2108">
              <a:extLst>
                <a:ext uri="{FF2B5EF4-FFF2-40B4-BE49-F238E27FC236}">
                  <a16:creationId xmlns:a16="http://schemas.microsoft.com/office/drawing/2014/main" id="{87036476-2D56-44C0-B122-99EC07352A95}"/>
                </a:ext>
              </a:extLst>
            </p:cNvPr>
            <p:cNvSpPr>
              <a:spLocks noChangeShapeType="1"/>
            </p:cNvSpPr>
            <p:nvPr/>
          </p:nvSpPr>
          <p:spPr bwMode="auto">
            <a:xfrm>
              <a:off x="752" y="2312"/>
              <a:ext cx="89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3" name="Text Box 2109">
              <a:extLst>
                <a:ext uri="{FF2B5EF4-FFF2-40B4-BE49-F238E27FC236}">
                  <a16:creationId xmlns:a16="http://schemas.microsoft.com/office/drawing/2014/main" id="{42F970A4-ADBF-4095-95B8-7B9A116198C2}"/>
                </a:ext>
              </a:extLst>
            </p:cNvPr>
            <p:cNvSpPr txBox="1">
              <a:spLocks noChangeArrowheads="1"/>
            </p:cNvSpPr>
            <p:nvPr/>
          </p:nvSpPr>
          <p:spPr bwMode="auto">
            <a:xfrm>
              <a:off x="2281" y="2296"/>
              <a:ext cx="765" cy="211"/>
            </a:xfrm>
            <a:prstGeom prst="rect">
              <a:avLst/>
            </a:prstGeom>
            <a:solidFill>
              <a:schemeClr val="bg2"/>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600">
                  <a:solidFill>
                    <a:srgbClr val="FF0066"/>
                  </a:solidFill>
                  <a:latin typeface="华文新魏" panose="02010800040101010101" pitchFamily="2" charset="-122"/>
                  <a:ea typeface="华文新魏" panose="02010800040101010101" pitchFamily="2" charset="-122"/>
                </a:rPr>
                <a:t>建立连接</a:t>
              </a:r>
            </a:p>
          </p:txBody>
        </p:sp>
        <p:sp>
          <p:nvSpPr>
            <p:cNvPr id="151614" name="Text Box 2110">
              <a:extLst>
                <a:ext uri="{FF2B5EF4-FFF2-40B4-BE49-F238E27FC236}">
                  <a16:creationId xmlns:a16="http://schemas.microsoft.com/office/drawing/2014/main" id="{0E8B53C1-5708-450D-A319-F3F3C0FFC980}"/>
                </a:ext>
              </a:extLst>
            </p:cNvPr>
            <p:cNvSpPr txBox="1">
              <a:spLocks noChangeArrowheads="1"/>
            </p:cNvSpPr>
            <p:nvPr/>
          </p:nvSpPr>
          <p:spPr bwMode="auto">
            <a:xfrm>
              <a:off x="2281" y="2795"/>
              <a:ext cx="735" cy="181"/>
            </a:xfrm>
            <a:prstGeom prst="rect">
              <a:avLst/>
            </a:prstGeom>
            <a:solidFill>
              <a:schemeClr val="bg2"/>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600">
                  <a:solidFill>
                    <a:srgbClr val="FF0066"/>
                  </a:solidFill>
                  <a:latin typeface="华文新魏" panose="02010800040101010101" pitchFamily="2" charset="-122"/>
                  <a:ea typeface="华文新魏" panose="02010800040101010101" pitchFamily="2" charset="-122"/>
                </a:rPr>
                <a:t>服务请求</a:t>
              </a:r>
            </a:p>
          </p:txBody>
        </p:sp>
        <p:sp>
          <p:nvSpPr>
            <p:cNvPr id="151615" name="Text Box 2111">
              <a:extLst>
                <a:ext uri="{FF2B5EF4-FFF2-40B4-BE49-F238E27FC236}">
                  <a16:creationId xmlns:a16="http://schemas.microsoft.com/office/drawing/2014/main" id="{D1ABB1CA-1862-4334-A71D-8168BDFE0548}"/>
                </a:ext>
              </a:extLst>
            </p:cNvPr>
            <p:cNvSpPr txBox="1">
              <a:spLocks noChangeArrowheads="1"/>
            </p:cNvSpPr>
            <p:nvPr/>
          </p:nvSpPr>
          <p:spPr bwMode="auto">
            <a:xfrm>
              <a:off x="2281" y="3066"/>
              <a:ext cx="780" cy="183"/>
            </a:xfrm>
            <a:prstGeom prst="rect">
              <a:avLst/>
            </a:prstGeom>
            <a:solidFill>
              <a:schemeClr val="bg2"/>
            </a:solidFill>
            <a:ln w="9525">
              <a:solidFill>
                <a:srgbClr val="FFFFFF"/>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eaLnBrk="0" hangingPunct="0"/>
              <a:r>
                <a:rPr kumimoji="0" lang="zh-CN" altLang="en-US" sz="1600">
                  <a:solidFill>
                    <a:srgbClr val="FF0066"/>
                  </a:solidFill>
                  <a:latin typeface="华文新魏" panose="02010800040101010101" pitchFamily="2" charset="-122"/>
                  <a:ea typeface="华文新魏" panose="02010800040101010101" pitchFamily="2" charset="-122"/>
                </a:rPr>
                <a:t>服务响应</a:t>
              </a:r>
            </a:p>
          </p:txBody>
        </p:sp>
        <p:sp>
          <p:nvSpPr>
            <p:cNvPr id="151617" name="Line 2113">
              <a:extLst>
                <a:ext uri="{FF2B5EF4-FFF2-40B4-BE49-F238E27FC236}">
                  <a16:creationId xmlns:a16="http://schemas.microsoft.com/office/drawing/2014/main" id="{EE6C16A6-B6D2-4C7F-BF1A-D2D24CFC4C33}"/>
                </a:ext>
              </a:extLst>
            </p:cNvPr>
            <p:cNvSpPr>
              <a:spLocks noChangeShapeType="1"/>
            </p:cNvSpPr>
            <p:nvPr/>
          </p:nvSpPr>
          <p:spPr bwMode="auto">
            <a:xfrm>
              <a:off x="2281" y="2835"/>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8" name="Line 2114">
              <a:extLst>
                <a:ext uri="{FF2B5EF4-FFF2-40B4-BE49-F238E27FC236}">
                  <a16:creationId xmlns:a16="http://schemas.microsoft.com/office/drawing/2014/main" id="{3056E6C7-E069-4CE9-85C8-BC67F7EABB0C}"/>
                </a:ext>
              </a:extLst>
            </p:cNvPr>
            <p:cNvSpPr>
              <a:spLocks noChangeShapeType="1"/>
            </p:cNvSpPr>
            <p:nvPr/>
          </p:nvSpPr>
          <p:spPr bwMode="auto">
            <a:xfrm>
              <a:off x="3046" y="2835"/>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19" name="Line 2115">
              <a:extLst>
                <a:ext uri="{FF2B5EF4-FFF2-40B4-BE49-F238E27FC236}">
                  <a16:creationId xmlns:a16="http://schemas.microsoft.com/office/drawing/2014/main" id="{322FF4E5-A841-4BC5-A728-AF8FBBC8C807}"/>
                </a:ext>
              </a:extLst>
            </p:cNvPr>
            <p:cNvSpPr>
              <a:spLocks noChangeShapeType="1"/>
            </p:cNvSpPr>
            <p:nvPr/>
          </p:nvSpPr>
          <p:spPr bwMode="auto">
            <a:xfrm>
              <a:off x="2281" y="2387"/>
              <a:ext cx="0" cy="1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20" name="Line 2116">
              <a:extLst>
                <a:ext uri="{FF2B5EF4-FFF2-40B4-BE49-F238E27FC236}">
                  <a16:creationId xmlns:a16="http://schemas.microsoft.com/office/drawing/2014/main" id="{2CF6C7E1-8396-40EA-BF0B-ECF57475F9A5}"/>
                </a:ext>
              </a:extLst>
            </p:cNvPr>
            <p:cNvSpPr>
              <a:spLocks noChangeShapeType="1"/>
            </p:cNvSpPr>
            <p:nvPr/>
          </p:nvSpPr>
          <p:spPr bwMode="auto">
            <a:xfrm>
              <a:off x="3046" y="2387"/>
              <a:ext cx="0" cy="14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51622" name="Line 2118">
              <a:extLst>
                <a:ext uri="{FF2B5EF4-FFF2-40B4-BE49-F238E27FC236}">
                  <a16:creationId xmlns:a16="http://schemas.microsoft.com/office/drawing/2014/main" id="{ACDDADCA-3577-4E11-90E2-E60416B93ADB}"/>
                </a:ext>
              </a:extLst>
            </p:cNvPr>
            <p:cNvSpPr>
              <a:spLocks noChangeShapeType="1"/>
            </p:cNvSpPr>
            <p:nvPr/>
          </p:nvSpPr>
          <p:spPr bwMode="auto">
            <a:xfrm>
              <a:off x="2544" y="25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628919A3-B756-4DE1-8ADF-BE4AD3DBEB1A}"/>
              </a:ext>
            </a:extLst>
          </p:cNvPr>
          <p:cNvSpPr>
            <a:spLocks noGrp="1" noChangeArrowheads="1"/>
          </p:cNvSpPr>
          <p:nvPr>
            <p:ph type="title"/>
          </p:nvPr>
        </p:nvSpPr>
        <p:spPr>
          <a:xfrm>
            <a:off x="685800" y="115888"/>
            <a:ext cx="8207375" cy="1143000"/>
          </a:xfrm>
        </p:spPr>
        <p:txBody>
          <a:bodyPr/>
          <a:lstStyle/>
          <a:p>
            <a:r>
              <a:rPr lang="en-US" altLang="zh-CN">
                <a:latin typeface="华文新魏" panose="02010800040101010101" pitchFamily="2" charset="-122"/>
                <a:ea typeface="华文新魏" panose="02010800040101010101" pitchFamily="2" charset="-122"/>
              </a:rPr>
              <a:t>4 </a:t>
            </a:r>
            <a:r>
              <a:rPr lang="zh-CN" altLang="en-US">
                <a:latin typeface="华文新魏" panose="02010800040101010101" pitchFamily="2" charset="-122"/>
                <a:ea typeface="华文新魏" panose="02010800040101010101" pitchFamily="2" charset="-122"/>
              </a:rPr>
              <a:t>客户</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服务器计算模型和中间件</a:t>
            </a:r>
          </a:p>
        </p:txBody>
      </p:sp>
      <p:sp>
        <p:nvSpPr>
          <p:cNvPr id="237571" name="Rectangle 3">
            <a:extLst>
              <a:ext uri="{FF2B5EF4-FFF2-40B4-BE49-F238E27FC236}">
                <a16:creationId xmlns:a16="http://schemas.microsoft.com/office/drawing/2014/main" id="{B1E6CD13-7420-4D6A-B2B3-447D92BBDD3B}"/>
              </a:ext>
            </a:extLst>
          </p:cNvPr>
          <p:cNvSpPr>
            <a:spLocks noGrp="1" noChangeArrowheads="1"/>
          </p:cNvSpPr>
          <p:nvPr>
            <p:ph type="body" idx="1"/>
          </p:nvPr>
        </p:nvSpPr>
        <p:spPr>
          <a:xfrm>
            <a:off x="685800" y="1125538"/>
            <a:ext cx="7772400" cy="5732462"/>
          </a:xfrm>
        </p:spPr>
        <p:txBody>
          <a:bodyPr/>
          <a:lstStyle/>
          <a:p>
            <a:pPr>
              <a:buFontTx/>
              <a:buNone/>
            </a:pPr>
            <a:r>
              <a:rPr lang="en-US" altLang="zh-CN"/>
              <a:t>   </a:t>
            </a: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客户</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服务器计算模型</a:t>
            </a:r>
          </a:p>
          <a:p>
            <a:r>
              <a:rPr lang="zh-CN" altLang="en-US" sz="3600">
                <a:latin typeface="华文新魏" panose="02010800040101010101" pitchFamily="2" charset="-122"/>
                <a:ea typeface="华文新魏" panose="02010800040101010101" pitchFamily="2" charset="-122"/>
              </a:rPr>
              <a:t>二层模型</a:t>
            </a:r>
          </a:p>
          <a:p>
            <a:r>
              <a:rPr lang="zh-CN" altLang="en-US" sz="3600">
                <a:latin typeface="华文新魏" panose="02010800040101010101" pitchFamily="2" charset="-122"/>
                <a:ea typeface="华文新魏" panose="02010800040101010101" pitchFamily="2" charset="-122"/>
              </a:rPr>
              <a:t>三层模型</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中间件</a:t>
            </a:r>
          </a:p>
          <a:p>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中间件概念和实现原理</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ED0DE7D9-8440-4857-AF16-D22FCEE6908B}"/>
              </a:ext>
            </a:extLst>
          </p:cNvPr>
          <p:cNvSpPr>
            <a:spLocks noGrp="1" noChangeArrowheads="1"/>
          </p:cNvSpPr>
          <p:nvPr>
            <p:ph type="title"/>
          </p:nvPr>
        </p:nvSpPr>
        <p:spPr>
          <a:xfrm>
            <a:off x="611188" y="333375"/>
            <a:ext cx="7772400" cy="1143000"/>
          </a:xfrm>
        </p:spPr>
        <p:txBody>
          <a:bodyPr/>
          <a:lstStyle/>
          <a:p>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中间件体系结构</a:t>
            </a:r>
          </a:p>
        </p:txBody>
      </p:sp>
      <p:sp>
        <p:nvSpPr>
          <p:cNvPr id="238595" name="Rectangle 3">
            <a:extLst>
              <a:ext uri="{FF2B5EF4-FFF2-40B4-BE49-F238E27FC236}">
                <a16:creationId xmlns:a16="http://schemas.microsoft.com/office/drawing/2014/main" id="{73923592-AB22-42F7-B422-390DCD517DCC}"/>
              </a:ext>
            </a:extLst>
          </p:cNvPr>
          <p:cNvSpPr>
            <a:spLocks noGrp="1" noChangeArrowheads="1"/>
          </p:cNvSpPr>
          <p:nvPr>
            <p:ph type="body" idx="1"/>
          </p:nvPr>
        </p:nvSpPr>
        <p:spPr>
          <a:xfrm>
            <a:off x="685800" y="1341438"/>
            <a:ext cx="7772400" cy="5256212"/>
          </a:xfrm>
        </p:spPr>
        <p:txBody>
          <a:bodyPr/>
          <a:lstStyle/>
          <a:p>
            <a:pPr>
              <a:buFontTx/>
              <a:buNone/>
            </a:pPr>
            <a:r>
              <a:rPr lang="en-US" altLang="zh-CN"/>
              <a:t>  </a:t>
            </a:r>
          </a:p>
        </p:txBody>
      </p:sp>
      <p:grpSp>
        <p:nvGrpSpPr>
          <p:cNvPr id="238635" name="Group 43">
            <a:extLst>
              <a:ext uri="{FF2B5EF4-FFF2-40B4-BE49-F238E27FC236}">
                <a16:creationId xmlns:a16="http://schemas.microsoft.com/office/drawing/2014/main" id="{DFF78944-3944-41BB-8413-ED14DEC55BD8}"/>
              </a:ext>
            </a:extLst>
          </p:cNvPr>
          <p:cNvGrpSpPr>
            <a:grpSpLocks/>
          </p:cNvGrpSpPr>
          <p:nvPr/>
        </p:nvGrpSpPr>
        <p:grpSpPr bwMode="auto">
          <a:xfrm>
            <a:off x="144463" y="1052513"/>
            <a:ext cx="8964612" cy="5400675"/>
            <a:chOff x="91" y="663"/>
            <a:chExt cx="5647" cy="3402"/>
          </a:xfrm>
        </p:grpSpPr>
        <p:sp>
          <p:nvSpPr>
            <p:cNvPr id="238597" name="Text Box 5">
              <a:extLst>
                <a:ext uri="{FF2B5EF4-FFF2-40B4-BE49-F238E27FC236}">
                  <a16:creationId xmlns:a16="http://schemas.microsoft.com/office/drawing/2014/main" id="{560BC721-900A-4646-9D53-574C46E45A0D}"/>
                </a:ext>
              </a:extLst>
            </p:cNvPr>
            <p:cNvSpPr txBox="1">
              <a:spLocks noChangeArrowheads="1"/>
            </p:cNvSpPr>
            <p:nvPr/>
          </p:nvSpPr>
          <p:spPr bwMode="auto">
            <a:xfrm>
              <a:off x="91" y="963"/>
              <a:ext cx="878" cy="344"/>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表示服务</a:t>
              </a:r>
            </a:p>
          </p:txBody>
        </p:sp>
        <p:sp>
          <p:nvSpPr>
            <p:cNvPr id="238598" name="Text Box 6">
              <a:extLst>
                <a:ext uri="{FF2B5EF4-FFF2-40B4-BE49-F238E27FC236}">
                  <a16:creationId xmlns:a16="http://schemas.microsoft.com/office/drawing/2014/main" id="{0DA19211-77F2-4D7F-B013-E84954B44257}"/>
                </a:ext>
              </a:extLst>
            </p:cNvPr>
            <p:cNvSpPr txBox="1">
              <a:spLocks noChangeArrowheads="1"/>
            </p:cNvSpPr>
            <p:nvPr/>
          </p:nvSpPr>
          <p:spPr bwMode="auto">
            <a:xfrm>
              <a:off x="91" y="1307"/>
              <a:ext cx="878" cy="345"/>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应用逻辑</a:t>
              </a:r>
            </a:p>
          </p:txBody>
        </p:sp>
        <p:sp>
          <p:nvSpPr>
            <p:cNvPr id="238599" name="Text Box 7">
              <a:extLst>
                <a:ext uri="{FF2B5EF4-FFF2-40B4-BE49-F238E27FC236}">
                  <a16:creationId xmlns:a16="http://schemas.microsoft.com/office/drawing/2014/main" id="{D8C3170E-6061-49F1-AF0E-001B3FB6EF4E}"/>
                </a:ext>
              </a:extLst>
            </p:cNvPr>
            <p:cNvSpPr txBox="1">
              <a:spLocks noChangeArrowheads="1"/>
            </p:cNvSpPr>
            <p:nvPr/>
          </p:nvSpPr>
          <p:spPr bwMode="auto">
            <a:xfrm>
              <a:off x="91" y="1652"/>
              <a:ext cx="878" cy="345"/>
            </a:xfrm>
            <a:prstGeom prst="rect">
              <a:avLst/>
            </a:prstGeom>
            <a:solidFill>
              <a:srgbClr val="66FFCC"/>
            </a:solidFill>
            <a:ln w="9525">
              <a:solidFill>
                <a:srgbClr val="000000"/>
              </a:solidFill>
              <a:miter lim="800000"/>
              <a:headEnd/>
              <a:tailEnd/>
            </a:ln>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中间件</a:t>
              </a:r>
            </a:p>
          </p:txBody>
        </p:sp>
        <p:sp>
          <p:nvSpPr>
            <p:cNvPr id="238600" name="Text Box 8">
              <a:extLst>
                <a:ext uri="{FF2B5EF4-FFF2-40B4-BE49-F238E27FC236}">
                  <a16:creationId xmlns:a16="http://schemas.microsoft.com/office/drawing/2014/main" id="{E6F33145-B721-4DAB-A347-C130601983F8}"/>
                </a:ext>
              </a:extLst>
            </p:cNvPr>
            <p:cNvSpPr txBox="1">
              <a:spLocks noChangeArrowheads="1"/>
            </p:cNvSpPr>
            <p:nvPr/>
          </p:nvSpPr>
          <p:spPr bwMode="auto">
            <a:xfrm>
              <a:off x="91" y="1997"/>
              <a:ext cx="878" cy="345"/>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通信软件</a:t>
              </a:r>
            </a:p>
          </p:txBody>
        </p:sp>
        <p:sp>
          <p:nvSpPr>
            <p:cNvPr id="238601" name="Text Box 9">
              <a:extLst>
                <a:ext uri="{FF2B5EF4-FFF2-40B4-BE49-F238E27FC236}">
                  <a16:creationId xmlns:a16="http://schemas.microsoft.com/office/drawing/2014/main" id="{2EFD6AEE-43C2-4EAE-AAEB-0CA12BBE4A92}"/>
                </a:ext>
              </a:extLst>
            </p:cNvPr>
            <p:cNvSpPr txBox="1">
              <a:spLocks noChangeArrowheads="1"/>
            </p:cNvSpPr>
            <p:nvPr/>
          </p:nvSpPr>
          <p:spPr bwMode="auto">
            <a:xfrm>
              <a:off x="91" y="2342"/>
              <a:ext cx="878" cy="344"/>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操作系统</a:t>
              </a:r>
            </a:p>
          </p:txBody>
        </p:sp>
        <p:sp>
          <p:nvSpPr>
            <p:cNvPr id="238602" name="Text Box 10">
              <a:extLst>
                <a:ext uri="{FF2B5EF4-FFF2-40B4-BE49-F238E27FC236}">
                  <a16:creationId xmlns:a16="http://schemas.microsoft.com/office/drawing/2014/main" id="{A269FB79-4374-4469-8AD1-566F997B6708}"/>
                </a:ext>
              </a:extLst>
            </p:cNvPr>
            <p:cNvSpPr txBox="1">
              <a:spLocks noChangeArrowheads="1"/>
            </p:cNvSpPr>
            <p:nvPr/>
          </p:nvSpPr>
          <p:spPr bwMode="auto">
            <a:xfrm>
              <a:off x="1471" y="1652"/>
              <a:ext cx="1381" cy="345"/>
            </a:xfrm>
            <a:prstGeom prst="rect">
              <a:avLst/>
            </a:prstGeom>
            <a:solidFill>
              <a:srgbClr val="66FFCC"/>
            </a:solidFill>
            <a:ln w="9525">
              <a:solidFill>
                <a:srgbClr val="99CCFF"/>
              </a:solidFill>
              <a:miter lim="800000"/>
              <a:headEnd/>
              <a:tailEnd/>
            </a:ln>
          </p:spPr>
          <p:txBody>
            <a:bodyPr/>
            <a:lstStyle/>
            <a:p>
              <a:pPr algn="just"/>
              <a:r>
                <a:rPr lang="en-US" altLang="zh-CN" sz="900">
                  <a:solidFill>
                    <a:srgbClr val="FF0066"/>
                  </a:solidFill>
                  <a:latin typeface="华文新魏" panose="02010800040101010101" pitchFamily="2" charset="-122"/>
                  <a:ea typeface="华文新魏" panose="02010800040101010101" pitchFamily="2" charset="-122"/>
                </a:rPr>
                <a:t>              </a:t>
              </a:r>
              <a:r>
                <a:rPr lang="zh-CN" altLang="en-US">
                  <a:solidFill>
                    <a:srgbClr val="FF0066"/>
                  </a:solidFill>
                  <a:latin typeface="华文新魏" panose="02010800040101010101" pitchFamily="2" charset="-122"/>
                  <a:ea typeface="华文新魏" panose="02010800040101010101" pitchFamily="2" charset="-122"/>
                </a:rPr>
                <a:t>中间件</a:t>
              </a:r>
            </a:p>
          </p:txBody>
        </p:sp>
        <p:sp>
          <p:nvSpPr>
            <p:cNvPr id="238603" name="Text Box 11">
              <a:extLst>
                <a:ext uri="{FF2B5EF4-FFF2-40B4-BE49-F238E27FC236}">
                  <a16:creationId xmlns:a16="http://schemas.microsoft.com/office/drawing/2014/main" id="{DA0E485A-0B1A-413E-A930-0CB9177D5754}"/>
                </a:ext>
              </a:extLst>
            </p:cNvPr>
            <p:cNvSpPr txBox="1">
              <a:spLocks noChangeArrowheads="1"/>
            </p:cNvSpPr>
            <p:nvPr/>
          </p:nvSpPr>
          <p:spPr bwMode="auto">
            <a:xfrm>
              <a:off x="91" y="663"/>
              <a:ext cx="929" cy="27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客户工作站</a:t>
              </a:r>
            </a:p>
          </p:txBody>
        </p:sp>
        <p:sp>
          <p:nvSpPr>
            <p:cNvPr id="238604" name="Text Box 12">
              <a:extLst>
                <a:ext uri="{FF2B5EF4-FFF2-40B4-BE49-F238E27FC236}">
                  <a16:creationId xmlns:a16="http://schemas.microsoft.com/office/drawing/2014/main" id="{CB0EB953-FF53-4534-98E9-11CB2AD35DBB}"/>
                </a:ext>
              </a:extLst>
            </p:cNvPr>
            <p:cNvSpPr txBox="1">
              <a:spLocks noChangeArrowheads="1"/>
            </p:cNvSpPr>
            <p:nvPr/>
          </p:nvSpPr>
          <p:spPr bwMode="auto">
            <a:xfrm>
              <a:off x="1471" y="1997"/>
              <a:ext cx="1381" cy="345"/>
            </a:xfrm>
            <a:prstGeom prst="rect">
              <a:avLst/>
            </a:prstGeom>
            <a:solidFill>
              <a:schemeClr val="accent1"/>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通信软件  应用服务</a:t>
              </a:r>
            </a:p>
          </p:txBody>
        </p:sp>
        <p:sp>
          <p:nvSpPr>
            <p:cNvPr id="238605" name="Line 13">
              <a:extLst>
                <a:ext uri="{FF2B5EF4-FFF2-40B4-BE49-F238E27FC236}">
                  <a16:creationId xmlns:a16="http://schemas.microsoft.com/office/drawing/2014/main" id="{46739E04-ADA3-48B8-B30E-9D40C5DD5FC4}"/>
                </a:ext>
              </a:extLst>
            </p:cNvPr>
            <p:cNvSpPr>
              <a:spLocks noChangeShapeType="1"/>
            </p:cNvSpPr>
            <p:nvPr/>
          </p:nvSpPr>
          <p:spPr bwMode="auto">
            <a:xfrm>
              <a:off x="2099" y="1997"/>
              <a:ext cx="0" cy="3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06" name="Text Box 14">
              <a:extLst>
                <a:ext uri="{FF2B5EF4-FFF2-40B4-BE49-F238E27FC236}">
                  <a16:creationId xmlns:a16="http://schemas.microsoft.com/office/drawing/2014/main" id="{48730F45-0FB6-4475-90D7-FCF367E9E783}"/>
                </a:ext>
              </a:extLst>
            </p:cNvPr>
            <p:cNvSpPr txBox="1">
              <a:spLocks noChangeArrowheads="1"/>
            </p:cNvSpPr>
            <p:nvPr/>
          </p:nvSpPr>
          <p:spPr bwMode="auto">
            <a:xfrm>
              <a:off x="1471" y="2342"/>
              <a:ext cx="1381" cy="344"/>
            </a:xfrm>
            <a:prstGeom prst="rect">
              <a:avLst/>
            </a:prstGeom>
            <a:solidFill>
              <a:schemeClr val="accent1"/>
            </a:solidFill>
            <a:ln w="9525">
              <a:solidFill>
                <a:srgbClr val="000000"/>
              </a:solidFill>
              <a:miter lim="800000"/>
              <a:headEnd/>
              <a:tailEnd/>
            </a:ln>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操作系统</a:t>
              </a:r>
            </a:p>
          </p:txBody>
        </p:sp>
        <p:sp>
          <p:nvSpPr>
            <p:cNvPr id="238607" name="Text Box 15">
              <a:extLst>
                <a:ext uri="{FF2B5EF4-FFF2-40B4-BE49-F238E27FC236}">
                  <a16:creationId xmlns:a16="http://schemas.microsoft.com/office/drawing/2014/main" id="{2AC21EFE-DD2C-4450-BF53-7B3B63839DB0}"/>
                </a:ext>
              </a:extLst>
            </p:cNvPr>
            <p:cNvSpPr txBox="1">
              <a:spLocks noChangeArrowheads="1"/>
            </p:cNvSpPr>
            <p:nvPr/>
          </p:nvSpPr>
          <p:spPr bwMode="auto">
            <a:xfrm>
              <a:off x="1471" y="2686"/>
              <a:ext cx="1381" cy="345"/>
            </a:xfrm>
            <a:prstGeom prst="rect">
              <a:avLst/>
            </a:prstGeom>
            <a:solidFill>
              <a:schemeClr val="accent1"/>
            </a:solidFill>
            <a:ln w="9525">
              <a:solidFill>
                <a:srgbClr val="000000"/>
              </a:solidFill>
              <a:miter lim="800000"/>
              <a:headEnd/>
              <a:tailEnd/>
            </a:ln>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硬件平台</a:t>
              </a:r>
            </a:p>
          </p:txBody>
        </p:sp>
        <p:sp>
          <p:nvSpPr>
            <p:cNvPr id="238608" name="Text Box 16">
              <a:extLst>
                <a:ext uri="{FF2B5EF4-FFF2-40B4-BE49-F238E27FC236}">
                  <a16:creationId xmlns:a16="http://schemas.microsoft.com/office/drawing/2014/main" id="{B12CA367-F1B7-4B6C-8AEB-788A39A51AC6}"/>
                </a:ext>
              </a:extLst>
            </p:cNvPr>
            <p:cNvSpPr txBox="1">
              <a:spLocks noChangeArrowheads="1"/>
            </p:cNvSpPr>
            <p:nvPr/>
          </p:nvSpPr>
          <p:spPr bwMode="auto">
            <a:xfrm>
              <a:off x="91" y="2686"/>
              <a:ext cx="878" cy="345"/>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硬件平台</a:t>
              </a:r>
            </a:p>
            <a:p>
              <a:endParaRPr lang="zh-CN" altLang="en-US" sz="1800">
                <a:solidFill>
                  <a:srgbClr val="FF0066"/>
                </a:solidFill>
                <a:latin typeface="华文新魏" panose="02010800040101010101" pitchFamily="2" charset="-122"/>
                <a:ea typeface="华文新魏" panose="02010800040101010101" pitchFamily="2" charset="-122"/>
              </a:endParaRPr>
            </a:p>
          </p:txBody>
        </p:sp>
        <p:sp>
          <p:nvSpPr>
            <p:cNvPr id="238609" name="Text Box 17">
              <a:extLst>
                <a:ext uri="{FF2B5EF4-FFF2-40B4-BE49-F238E27FC236}">
                  <a16:creationId xmlns:a16="http://schemas.microsoft.com/office/drawing/2014/main" id="{4EB32C7E-3A57-40EA-84CC-A804E5FAB726}"/>
                </a:ext>
              </a:extLst>
            </p:cNvPr>
            <p:cNvSpPr txBox="1">
              <a:spLocks noChangeArrowheads="1"/>
            </p:cNvSpPr>
            <p:nvPr/>
          </p:nvSpPr>
          <p:spPr bwMode="auto">
            <a:xfrm>
              <a:off x="1813" y="1307"/>
              <a:ext cx="659" cy="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服务器</a:t>
              </a:r>
            </a:p>
          </p:txBody>
        </p:sp>
        <p:sp>
          <p:nvSpPr>
            <p:cNvPr id="238610" name="Line 18">
              <a:extLst>
                <a:ext uri="{FF2B5EF4-FFF2-40B4-BE49-F238E27FC236}">
                  <a16:creationId xmlns:a16="http://schemas.microsoft.com/office/drawing/2014/main" id="{49021BC3-91D9-4205-A868-D45804889DBA}"/>
                </a:ext>
              </a:extLst>
            </p:cNvPr>
            <p:cNvSpPr>
              <a:spLocks noChangeShapeType="1"/>
            </p:cNvSpPr>
            <p:nvPr/>
          </p:nvSpPr>
          <p:spPr bwMode="auto">
            <a:xfrm>
              <a:off x="969" y="2227"/>
              <a:ext cx="50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8611" name="Line 19">
              <a:extLst>
                <a:ext uri="{FF2B5EF4-FFF2-40B4-BE49-F238E27FC236}">
                  <a16:creationId xmlns:a16="http://schemas.microsoft.com/office/drawing/2014/main" id="{5967BD2E-C387-4167-A401-53B6D2BE57BC}"/>
                </a:ext>
              </a:extLst>
            </p:cNvPr>
            <p:cNvSpPr>
              <a:spLocks noChangeShapeType="1"/>
            </p:cNvSpPr>
            <p:nvPr/>
          </p:nvSpPr>
          <p:spPr bwMode="auto">
            <a:xfrm>
              <a:off x="969" y="1882"/>
              <a:ext cx="50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8612" name="AutoShape 20">
              <a:extLst>
                <a:ext uri="{FF2B5EF4-FFF2-40B4-BE49-F238E27FC236}">
                  <a16:creationId xmlns:a16="http://schemas.microsoft.com/office/drawing/2014/main" id="{6FD91727-F578-4E0D-920D-251A60028BAB}"/>
                </a:ext>
              </a:extLst>
            </p:cNvPr>
            <p:cNvSpPr>
              <a:spLocks noChangeArrowheads="1"/>
            </p:cNvSpPr>
            <p:nvPr/>
          </p:nvSpPr>
          <p:spPr bwMode="auto">
            <a:xfrm>
              <a:off x="969" y="3146"/>
              <a:ext cx="502" cy="459"/>
            </a:xfrm>
            <a:prstGeom prst="wedgeRectCallout">
              <a:avLst>
                <a:gd name="adj1" fmla="val 13546"/>
                <a:gd name="adj2" fmla="val -249782"/>
              </a:avLst>
            </a:prstGeom>
            <a:solidFill>
              <a:schemeClr val="bg2"/>
            </a:solidFill>
            <a:ln w="9525">
              <a:solidFill>
                <a:srgbClr val="000000"/>
              </a:solidFill>
              <a:miter lim="800000"/>
              <a:headEnd/>
              <a:tailEnd/>
            </a:ln>
          </p:spPr>
          <p:txBody>
            <a:bodyPr/>
            <a:lstStyle/>
            <a:p>
              <a:r>
                <a:rPr lang="zh-CN" altLang="en-US" sz="1800">
                  <a:solidFill>
                    <a:srgbClr val="FF0066"/>
                  </a:solidFill>
                  <a:latin typeface="华文新魏" panose="02010800040101010101" pitchFamily="2" charset="-122"/>
                  <a:ea typeface="华文新魏" panose="02010800040101010101" pitchFamily="2" charset="-122"/>
                </a:rPr>
                <a:t>协议</a:t>
              </a:r>
            </a:p>
            <a:p>
              <a:r>
                <a:rPr lang="zh-CN" altLang="en-US" sz="1800">
                  <a:solidFill>
                    <a:srgbClr val="FF0066"/>
                  </a:solidFill>
                  <a:latin typeface="华文新魏" panose="02010800040101010101" pitchFamily="2" charset="-122"/>
                  <a:ea typeface="华文新魏" panose="02010800040101010101" pitchFamily="2" charset="-122"/>
                </a:rPr>
                <a:t>交互</a:t>
              </a:r>
            </a:p>
          </p:txBody>
        </p:sp>
        <p:sp>
          <p:nvSpPr>
            <p:cNvPr id="238613" name="AutoShape 21">
              <a:extLst>
                <a:ext uri="{FF2B5EF4-FFF2-40B4-BE49-F238E27FC236}">
                  <a16:creationId xmlns:a16="http://schemas.microsoft.com/office/drawing/2014/main" id="{0FCC34B2-8D0E-4D5F-930C-79E6198A5070}"/>
                </a:ext>
              </a:extLst>
            </p:cNvPr>
            <p:cNvSpPr>
              <a:spLocks noChangeArrowheads="1"/>
            </p:cNvSpPr>
            <p:nvPr/>
          </p:nvSpPr>
          <p:spPr bwMode="auto">
            <a:xfrm>
              <a:off x="1095" y="963"/>
              <a:ext cx="627" cy="459"/>
            </a:xfrm>
            <a:prstGeom prst="wedgeRectCallout">
              <a:avLst>
                <a:gd name="adj1" fmla="val -30704"/>
                <a:gd name="adj2" fmla="val 156537"/>
              </a:avLst>
            </a:prstGeom>
            <a:solidFill>
              <a:schemeClr val="bg2"/>
            </a:solidFill>
            <a:ln w="9525">
              <a:solidFill>
                <a:srgbClr val="000000"/>
              </a:solidFill>
              <a:miter lim="800000"/>
              <a:headEnd/>
              <a:tailEnd/>
            </a:ln>
          </p:spPr>
          <p:txBody>
            <a:bodyPr/>
            <a:lstStyle/>
            <a:p>
              <a:r>
                <a:rPr lang="zh-CN" altLang="en-US" sz="1800">
                  <a:solidFill>
                    <a:srgbClr val="FF0066"/>
                  </a:solidFill>
                  <a:latin typeface="华文新魏" panose="02010800040101010101" pitchFamily="2" charset="-122"/>
                  <a:ea typeface="华文新魏" panose="02010800040101010101" pitchFamily="2" charset="-122"/>
                </a:rPr>
                <a:t>中间件</a:t>
              </a:r>
            </a:p>
            <a:p>
              <a:r>
                <a:rPr lang="zh-CN" altLang="en-US" sz="1800">
                  <a:solidFill>
                    <a:srgbClr val="FF0066"/>
                  </a:solidFill>
                  <a:latin typeface="华文新魏" panose="02010800040101010101" pitchFamily="2" charset="-122"/>
                  <a:ea typeface="华文新魏" panose="02010800040101010101" pitchFamily="2" charset="-122"/>
                </a:rPr>
                <a:t>交互</a:t>
              </a:r>
            </a:p>
          </p:txBody>
        </p:sp>
        <p:sp>
          <p:nvSpPr>
            <p:cNvPr id="238614" name="Text Box 22">
              <a:extLst>
                <a:ext uri="{FF2B5EF4-FFF2-40B4-BE49-F238E27FC236}">
                  <a16:creationId xmlns:a16="http://schemas.microsoft.com/office/drawing/2014/main" id="{FC5D154B-6130-494C-8B16-0731A94F3AD7}"/>
                </a:ext>
              </a:extLst>
            </p:cNvPr>
            <p:cNvSpPr txBox="1">
              <a:spLocks noChangeArrowheads="1"/>
            </p:cNvSpPr>
            <p:nvPr/>
          </p:nvSpPr>
          <p:spPr bwMode="auto">
            <a:xfrm>
              <a:off x="216" y="3720"/>
              <a:ext cx="2029" cy="30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FF0066"/>
                  </a:solidFill>
                  <a:latin typeface="华文新魏" panose="02010800040101010101" pitchFamily="2" charset="-122"/>
                  <a:ea typeface="华文新魏" panose="02010800040101010101" pitchFamily="2" charset="-122"/>
                </a:rPr>
                <a:t>中间件在</a:t>
              </a:r>
              <a:r>
                <a:rPr lang="en-US" altLang="zh-CN" sz="2000">
                  <a:solidFill>
                    <a:srgbClr val="FF0066"/>
                  </a:solidFill>
                  <a:latin typeface="华文新魏" panose="02010800040101010101" pitchFamily="2" charset="-122"/>
                  <a:ea typeface="华文新魏" panose="02010800040101010101" pitchFamily="2" charset="-122"/>
                </a:rPr>
                <a:t>C/S</a:t>
              </a:r>
              <a:r>
                <a:rPr lang="zh-CN" altLang="en-US" sz="2000">
                  <a:solidFill>
                    <a:srgbClr val="FF0066"/>
                  </a:solidFill>
                  <a:latin typeface="华文新魏" panose="02010800040101010101" pitchFamily="2" charset="-122"/>
                  <a:ea typeface="华文新魏" panose="02010800040101010101" pitchFamily="2" charset="-122"/>
                </a:rPr>
                <a:t>结构中的作用</a:t>
              </a:r>
            </a:p>
          </p:txBody>
        </p:sp>
        <p:sp>
          <p:nvSpPr>
            <p:cNvPr id="238615" name="Text Box 23">
              <a:extLst>
                <a:ext uri="{FF2B5EF4-FFF2-40B4-BE49-F238E27FC236}">
                  <a16:creationId xmlns:a16="http://schemas.microsoft.com/office/drawing/2014/main" id="{77B5BC50-0BD8-4929-9A15-8EFE22470C0C}"/>
                </a:ext>
              </a:extLst>
            </p:cNvPr>
            <p:cNvSpPr txBox="1">
              <a:spLocks noChangeArrowheads="1"/>
            </p:cNvSpPr>
            <p:nvPr/>
          </p:nvSpPr>
          <p:spPr bwMode="auto">
            <a:xfrm>
              <a:off x="3856" y="2571"/>
              <a:ext cx="753" cy="3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平台接口</a:t>
              </a:r>
            </a:p>
          </p:txBody>
        </p:sp>
        <p:sp>
          <p:nvSpPr>
            <p:cNvPr id="238616" name="Text Box 24">
              <a:extLst>
                <a:ext uri="{FF2B5EF4-FFF2-40B4-BE49-F238E27FC236}">
                  <a16:creationId xmlns:a16="http://schemas.microsoft.com/office/drawing/2014/main" id="{0E46A377-CD88-44B4-8852-D7085DDBF237}"/>
                </a:ext>
              </a:extLst>
            </p:cNvPr>
            <p:cNvSpPr txBox="1">
              <a:spLocks noChangeArrowheads="1"/>
            </p:cNvSpPr>
            <p:nvPr/>
          </p:nvSpPr>
          <p:spPr bwMode="auto">
            <a:xfrm>
              <a:off x="2977" y="848"/>
              <a:ext cx="753" cy="34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900">
                  <a:solidFill>
                    <a:srgbClr val="FF0066"/>
                  </a:solidFill>
                  <a:latin typeface="华文新魏" panose="02010800040101010101" pitchFamily="2" charset="-122"/>
                  <a:ea typeface="华文新魏" panose="02010800040101010101" pitchFamily="2" charset="-122"/>
                </a:rPr>
                <a:t>应用程序</a:t>
              </a:r>
              <a:endParaRPr lang="zh-CN" altLang="en-US">
                <a:solidFill>
                  <a:srgbClr val="FF0066"/>
                </a:solidFill>
                <a:latin typeface="华文新魏" panose="02010800040101010101" pitchFamily="2" charset="-122"/>
                <a:ea typeface="华文新魏" panose="02010800040101010101" pitchFamily="2" charset="-122"/>
              </a:endParaRPr>
            </a:p>
          </p:txBody>
        </p:sp>
        <p:sp>
          <p:nvSpPr>
            <p:cNvPr id="238617" name="Text Box 25">
              <a:extLst>
                <a:ext uri="{FF2B5EF4-FFF2-40B4-BE49-F238E27FC236}">
                  <a16:creationId xmlns:a16="http://schemas.microsoft.com/office/drawing/2014/main" id="{9E547525-1063-47DA-B1B0-D0CE2B603D70}"/>
                </a:ext>
              </a:extLst>
            </p:cNvPr>
            <p:cNvSpPr txBox="1">
              <a:spLocks noChangeArrowheads="1"/>
            </p:cNvSpPr>
            <p:nvPr/>
          </p:nvSpPr>
          <p:spPr bwMode="auto">
            <a:xfrm>
              <a:off x="3981" y="848"/>
              <a:ext cx="753" cy="34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000">
                  <a:solidFill>
                    <a:srgbClr val="FF0066"/>
                  </a:solidFill>
                  <a:latin typeface="华文新魏" panose="02010800040101010101" pitchFamily="2" charset="-122"/>
                  <a:ea typeface="华文新魏" panose="02010800040101010101" pitchFamily="2" charset="-122"/>
                </a:rPr>
                <a:t>           </a:t>
              </a:r>
              <a:r>
                <a:rPr lang="en-US" altLang="zh-CN">
                  <a:solidFill>
                    <a:srgbClr val="FF0066"/>
                  </a:solidFill>
                  <a:ea typeface="华文新魏" panose="02010800040101010101" pitchFamily="2" charset="-122"/>
                </a:rPr>
                <a:t>…</a:t>
              </a:r>
              <a:endParaRPr lang="en-US" altLang="zh-CN">
                <a:solidFill>
                  <a:srgbClr val="FF0066"/>
                </a:solidFill>
                <a:latin typeface="华文新魏" panose="02010800040101010101" pitchFamily="2" charset="-122"/>
                <a:ea typeface="华文新魏" panose="02010800040101010101" pitchFamily="2" charset="-122"/>
              </a:endParaRPr>
            </a:p>
          </p:txBody>
        </p:sp>
        <p:sp>
          <p:nvSpPr>
            <p:cNvPr id="238618" name="Text Box 26">
              <a:extLst>
                <a:ext uri="{FF2B5EF4-FFF2-40B4-BE49-F238E27FC236}">
                  <a16:creationId xmlns:a16="http://schemas.microsoft.com/office/drawing/2014/main" id="{991F8D33-A0DE-4880-AA3B-77117060099A}"/>
                </a:ext>
              </a:extLst>
            </p:cNvPr>
            <p:cNvSpPr txBox="1">
              <a:spLocks noChangeArrowheads="1"/>
            </p:cNvSpPr>
            <p:nvPr/>
          </p:nvSpPr>
          <p:spPr bwMode="auto">
            <a:xfrm>
              <a:off x="4985" y="848"/>
              <a:ext cx="753" cy="345"/>
            </a:xfrm>
            <a:prstGeom prst="rect">
              <a:avLst/>
            </a:prstGeom>
            <a:solidFill>
              <a:srgbClr val="FFCC66"/>
            </a:solidFill>
            <a:ln w="9525">
              <a:solidFill>
                <a:srgbClr val="000000"/>
              </a:solidFill>
              <a:miter lim="800000"/>
              <a:headEnd/>
              <a:tailEnd/>
            </a:ln>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应用程序</a:t>
              </a:r>
            </a:p>
            <a:p>
              <a:endParaRPr lang="zh-CN" altLang="en-US" sz="1800">
                <a:solidFill>
                  <a:srgbClr val="FF0066"/>
                </a:solidFill>
                <a:latin typeface="华文新魏" panose="02010800040101010101" pitchFamily="2" charset="-122"/>
                <a:ea typeface="华文新魏" panose="02010800040101010101" pitchFamily="2" charset="-122"/>
              </a:endParaRPr>
            </a:p>
          </p:txBody>
        </p:sp>
        <p:sp>
          <p:nvSpPr>
            <p:cNvPr id="238619" name="Text Box 27">
              <a:extLst>
                <a:ext uri="{FF2B5EF4-FFF2-40B4-BE49-F238E27FC236}">
                  <a16:creationId xmlns:a16="http://schemas.microsoft.com/office/drawing/2014/main" id="{8C011262-B8D2-4D74-9E5F-1AC9F141819A}"/>
                </a:ext>
              </a:extLst>
            </p:cNvPr>
            <p:cNvSpPr txBox="1">
              <a:spLocks noChangeArrowheads="1"/>
            </p:cNvSpPr>
            <p:nvPr/>
          </p:nvSpPr>
          <p:spPr bwMode="auto">
            <a:xfrm>
              <a:off x="3354" y="1422"/>
              <a:ext cx="1882" cy="345"/>
            </a:xfrm>
            <a:prstGeom prst="rect">
              <a:avLst/>
            </a:prstGeom>
            <a:solidFill>
              <a:srgbClr val="FFCC66"/>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应用编程接口</a:t>
              </a:r>
              <a:r>
                <a:rPr lang="en-US" altLang="zh-CN" sz="1800">
                  <a:solidFill>
                    <a:srgbClr val="FF0066"/>
                  </a:solidFill>
                  <a:latin typeface="华文新魏" panose="02010800040101010101" pitchFamily="2" charset="-122"/>
                  <a:ea typeface="华文新魏" panose="02010800040101010101" pitchFamily="2" charset="-122"/>
                </a:rPr>
                <a:t>API</a:t>
              </a:r>
            </a:p>
          </p:txBody>
        </p:sp>
        <p:sp>
          <p:nvSpPr>
            <p:cNvPr id="238620" name="Text Box 28">
              <a:extLst>
                <a:ext uri="{FF2B5EF4-FFF2-40B4-BE49-F238E27FC236}">
                  <a16:creationId xmlns:a16="http://schemas.microsoft.com/office/drawing/2014/main" id="{3CA65F0D-EDA0-4887-A660-5A4AA81F9B6A}"/>
                </a:ext>
              </a:extLst>
            </p:cNvPr>
            <p:cNvSpPr txBox="1">
              <a:spLocks noChangeArrowheads="1"/>
            </p:cNvSpPr>
            <p:nvPr/>
          </p:nvSpPr>
          <p:spPr bwMode="auto">
            <a:xfrm>
              <a:off x="3354" y="1997"/>
              <a:ext cx="1882" cy="345"/>
            </a:xfrm>
            <a:prstGeom prst="rect">
              <a:avLst/>
            </a:prstGeom>
            <a:solidFill>
              <a:srgbClr val="66FFCC"/>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en-US" altLang="zh-CN" sz="1800">
                  <a:solidFill>
                    <a:srgbClr val="FF0066"/>
                  </a:solidFill>
                  <a:latin typeface="华文新魏" panose="02010800040101010101" pitchFamily="2" charset="-122"/>
                  <a:ea typeface="华文新魏" panose="02010800040101010101" pitchFamily="2" charset="-122"/>
                </a:rPr>
                <a:t> </a:t>
              </a:r>
              <a:r>
                <a:rPr lang="zh-CN" altLang="en-US" sz="1800">
                  <a:solidFill>
                    <a:srgbClr val="FF0066"/>
                  </a:solidFill>
                  <a:latin typeface="华文新魏" panose="02010800040101010101" pitchFamily="2" charset="-122"/>
                  <a:ea typeface="华文新魏" panose="02010800040101010101" pitchFamily="2" charset="-122"/>
                </a:rPr>
                <a:t>中间件</a:t>
              </a:r>
              <a:r>
                <a:rPr lang="en-US" altLang="zh-CN" sz="1800">
                  <a:solidFill>
                    <a:srgbClr val="FF0066"/>
                  </a:solidFill>
                  <a:latin typeface="华文新魏" panose="02010800040101010101" pitchFamily="2" charset="-122"/>
                  <a:ea typeface="华文新魏" panose="02010800040101010101" pitchFamily="2" charset="-122"/>
                </a:rPr>
                <a:t>(</a:t>
              </a:r>
              <a:r>
                <a:rPr lang="zh-CN" altLang="en-US" sz="1800">
                  <a:solidFill>
                    <a:srgbClr val="FF0066"/>
                  </a:solidFill>
                  <a:latin typeface="华文新魏" panose="02010800040101010101" pitchFamily="2" charset="-122"/>
                  <a:ea typeface="华文新魏" panose="02010800040101010101" pitchFamily="2" charset="-122"/>
                </a:rPr>
                <a:t>分布式系统服务</a:t>
              </a:r>
              <a:r>
                <a:rPr lang="en-US" altLang="zh-CN" sz="1800">
                  <a:solidFill>
                    <a:srgbClr val="FF0066"/>
                  </a:solidFill>
                  <a:latin typeface="华文新魏" panose="02010800040101010101" pitchFamily="2" charset="-122"/>
                  <a:ea typeface="华文新魏" panose="02010800040101010101" pitchFamily="2" charset="-122"/>
                </a:rPr>
                <a:t>)</a:t>
              </a:r>
            </a:p>
          </p:txBody>
        </p:sp>
        <p:sp>
          <p:nvSpPr>
            <p:cNvPr id="238621" name="Line 29">
              <a:extLst>
                <a:ext uri="{FF2B5EF4-FFF2-40B4-BE49-F238E27FC236}">
                  <a16:creationId xmlns:a16="http://schemas.microsoft.com/office/drawing/2014/main" id="{69D08624-3861-4C4F-B760-AE64E9C1DAC0}"/>
                </a:ext>
              </a:extLst>
            </p:cNvPr>
            <p:cNvSpPr>
              <a:spLocks noChangeShapeType="1"/>
            </p:cNvSpPr>
            <p:nvPr/>
          </p:nvSpPr>
          <p:spPr bwMode="auto">
            <a:xfrm>
              <a:off x="3479" y="1193"/>
              <a:ext cx="0" cy="2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2" name="Line 30">
              <a:extLst>
                <a:ext uri="{FF2B5EF4-FFF2-40B4-BE49-F238E27FC236}">
                  <a16:creationId xmlns:a16="http://schemas.microsoft.com/office/drawing/2014/main" id="{F0F9EE4A-D1BC-4E13-8C97-2D1435780AAE}"/>
                </a:ext>
              </a:extLst>
            </p:cNvPr>
            <p:cNvSpPr>
              <a:spLocks noChangeShapeType="1"/>
            </p:cNvSpPr>
            <p:nvPr/>
          </p:nvSpPr>
          <p:spPr bwMode="auto">
            <a:xfrm>
              <a:off x="5111" y="1193"/>
              <a:ext cx="0" cy="2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3" name="Line 31">
              <a:extLst>
                <a:ext uri="{FF2B5EF4-FFF2-40B4-BE49-F238E27FC236}">
                  <a16:creationId xmlns:a16="http://schemas.microsoft.com/office/drawing/2014/main" id="{97D846B7-3DA2-4ACF-9B95-4CA82898146A}"/>
                </a:ext>
              </a:extLst>
            </p:cNvPr>
            <p:cNvSpPr>
              <a:spLocks noChangeShapeType="1"/>
            </p:cNvSpPr>
            <p:nvPr/>
          </p:nvSpPr>
          <p:spPr bwMode="auto">
            <a:xfrm>
              <a:off x="4232" y="1767"/>
              <a:ext cx="0" cy="2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4" name="Line 32">
              <a:extLst>
                <a:ext uri="{FF2B5EF4-FFF2-40B4-BE49-F238E27FC236}">
                  <a16:creationId xmlns:a16="http://schemas.microsoft.com/office/drawing/2014/main" id="{4E0A39FD-7C25-4976-B942-731412CDDE86}"/>
                </a:ext>
              </a:extLst>
            </p:cNvPr>
            <p:cNvSpPr>
              <a:spLocks noChangeShapeType="1"/>
            </p:cNvSpPr>
            <p:nvPr/>
          </p:nvSpPr>
          <p:spPr bwMode="auto">
            <a:xfrm rot="-5400000">
              <a:off x="4295" y="1253"/>
              <a:ext cx="0" cy="26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5" name="Line 33">
              <a:extLst>
                <a:ext uri="{FF2B5EF4-FFF2-40B4-BE49-F238E27FC236}">
                  <a16:creationId xmlns:a16="http://schemas.microsoft.com/office/drawing/2014/main" id="{16004586-3B51-4BF9-9D77-75EB83D35316}"/>
                </a:ext>
              </a:extLst>
            </p:cNvPr>
            <p:cNvSpPr>
              <a:spLocks noChangeShapeType="1"/>
            </p:cNvSpPr>
            <p:nvPr/>
          </p:nvSpPr>
          <p:spPr bwMode="auto">
            <a:xfrm>
              <a:off x="4232" y="2342"/>
              <a:ext cx="0" cy="2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6" name="Line 34">
              <a:extLst>
                <a:ext uri="{FF2B5EF4-FFF2-40B4-BE49-F238E27FC236}">
                  <a16:creationId xmlns:a16="http://schemas.microsoft.com/office/drawing/2014/main" id="{390CDA00-1FA6-4AC6-8029-2515390AC3CB}"/>
                </a:ext>
              </a:extLst>
            </p:cNvPr>
            <p:cNvSpPr>
              <a:spLocks noChangeShapeType="1"/>
            </p:cNvSpPr>
            <p:nvPr/>
          </p:nvSpPr>
          <p:spPr bwMode="auto">
            <a:xfrm rot="-5400000">
              <a:off x="4295" y="1598"/>
              <a:ext cx="0" cy="26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7" name="Text Box 35">
              <a:extLst>
                <a:ext uri="{FF2B5EF4-FFF2-40B4-BE49-F238E27FC236}">
                  <a16:creationId xmlns:a16="http://schemas.microsoft.com/office/drawing/2014/main" id="{D96936C4-E921-445A-9529-273524F2E2FE}"/>
                </a:ext>
              </a:extLst>
            </p:cNvPr>
            <p:cNvSpPr txBox="1">
              <a:spLocks noChangeArrowheads="1"/>
            </p:cNvSpPr>
            <p:nvPr/>
          </p:nvSpPr>
          <p:spPr bwMode="auto">
            <a:xfrm>
              <a:off x="2977" y="848"/>
              <a:ext cx="753" cy="345"/>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1800">
                  <a:solidFill>
                    <a:srgbClr val="FF0066"/>
                  </a:solidFill>
                  <a:latin typeface="华文新魏" panose="02010800040101010101" pitchFamily="2" charset="-122"/>
                  <a:ea typeface="华文新魏" panose="02010800040101010101" pitchFamily="2" charset="-122"/>
                </a:rPr>
                <a:t>应用程序</a:t>
              </a:r>
            </a:p>
          </p:txBody>
        </p:sp>
        <p:sp>
          <p:nvSpPr>
            <p:cNvPr id="238628" name="Line 36">
              <a:extLst>
                <a:ext uri="{FF2B5EF4-FFF2-40B4-BE49-F238E27FC236}">
                  <a16:creationId xmlns:a16="http://schemas.microsoft.com/office/drawing/2014/main" id="{F2A64928-BA30-4B1E-8467-5B7F8FA9C26F}"/>
                </a:ext>
              </a:extLst>
            </p:cNvPr>
            <p:cNvSpPr>
              <a:spLocks noChangeShapeType="1"/>
            </p:cNvSpPr>
            <p:nvPr/>
          </p:nvSpPr>
          <p:spPr bwMode="auto">
            <a:xfrm rot="-5400000">
              <a:off x="4295" y="1598"/>
              <a:ext cx="0" cy="26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29" name="Text Box 37">
              <a:extLst>
                <a:ext uri="{FF2B5EF4-FFF2-40B4-BE49-F238E27FC236}">
                  <a16:creationId xmlns:a16="http://schemas.microsoft.com/office/drawing/2014/main" id="{141CB346-25EF-4786-8216-53BDA21A082C}"/>
                </a:ext>
              </a:extLst>
            </p:cNvPr>
            <p:cNvSpPr txBox="1">
              <a:spLocks noChangeArrowheads="1"/>
            </p:cNvSpPr>
            <p:nvPr/>
          </p:nvSpPr>
          <p:spPr bwMode="auto">
            <a:xfrm>
              <a:off x="3103" y="3031"/>
              <a:ext cx="753" cy="46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800">
                  <a:solidFill>
                    <a:srgbClr val="FF0066"/>
                  </a:solidFill>
                  <a:latin typeface="华文新魏" panose="02010800040101010101" pitchFamily="2" charset="-122"/>
                  <a:ea typeface="华文新魏" panose="02010800040101010101" pitchFamily="2" charset="-122"/>
                </a:rPr>
                <a:t>平台：</a:t>
              </a:r>
            </a:p>
            <a:p>
              <a:r>
                <a:rPr lang="en-US" altLang="zh-CN" sz="1800">
                  <a:solidFill>
                    <a:srgbClr val="FF0066"/>
                  </a:solidFill>
                  <a:latin typeface="华文新魏" panose="02010800040101010101" pitchFamily="2" charset="-122"/>
                  <a:ea typeface="华文新魏" panose="02010800040101010101" pitchFamily="2" charset="-122"/>
                </a:rPr>
                <a:t>OS</a:t>
              </a:r>
              <a:r>
                <a:rPr lang="zh-CN" altLang="en-US" sz="1800">
                  <a:solidFill>
                    <a:srgbClr val="FF0066"/>
                  </a:solidFill>
                  <a:latin typeface="华文新魏" panose="02010800040101010101" pitchFamily="2" charset="-122"/>
                  <a:ea typeface="华文新魏" panose="02010800040101010101" pitchFamily="2" charset="-122"/>
                </a:rPr>
                <a:t>、硬件</a:t>
              </a:r>
            </a:p>
          </p:txBody>
        </p:sp>
        <p:sp>
          <p:nvSpPr>
            <p:cNvPr id="238630" name="Text Box 38">
              <a:extLst>
                <a:ext uri="{FF2B5EF4-FFF2-40B4-BE49-F238E27FC236}">
                  <a16:creationId xmlns:a16="http://schemas.microsoft.com/office/drawing/2014/main" id="{172E2778-2566-4A28-886C-716E677E9A55}"/>
                </a:ext>
              </a:extLst>
            </p:cNvPr>
            <p:cNvSpPr txBox="1">
              <a:spLocks noChangeArrowheads="1"/>
            </p:cNvSpPr>
            <p:nvPr/>
          </p:nvSpPr>
          <p:spPr bwMode="auto">
            <a:xfrm>
              <a:off x="3981" y="3146"/>
              <a:ext cx="502" cy="3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FF0066"/>
                  </a:solidFill>
                  <a:latin typeface="华文新魏" panose="02010800040101010101" pitchFamily="2" charset="-122"/>
                  <a:ea typeface="华文新魏" panose="02010800040101010101" pitchFamily="2" charset="-122"/>
                </a:rPr>
                <a:t>  </a:t>
              </a:r>
              <a:r>
                <a:rPr lang="en-US" altLang="zh-CN" sz="2000">
                  <a:solidFill>
                    <a:srgbClr val="FF0066"/>
                  </a:solidFill>
                  <a:ea typeface="华文新魏" panose="02010800040101010101" pitchFamily="2" charset="-122"/>
                </a:rPr>
                <a:t>…</a:t>
              </a:r>
              <a:endParaRPr lang="en-US" altLang="zh-CN" sz="2000">
                <a:solidFill>
                  <a:srgbClr val="FF0066"/>
                </a:solidFill>
                <a:latin typeface="华文新魏" panose="02010800040101010101" pitchFamily="2" charset="-122"/>
                <a:ea typeface="华文新魏" panose="02010800040101010101" pitchFamily="2" charset="-122"/>
              </a:endParaRPr>
            </a:p>
          </p:txBody>
        </p:sp>
        <p:sp>
          <p:nvSpPr>
            <p:cNvPr id="238631" name="Text Box 39">
              <a:extLst>
                <a:ext uri="{FF2B5EF4-FFF2-40B4-BE49-F238E27FC236}">
                  <a16:creationId xmlns:a16="http://schemas.microsoft.com/office/drawing/2014/main" id="{F715811A-775C-4DF8-AB87-A491AD3E005C}"/>
                </a:ext>
              </a:extLst>
            </p:cNvPr>
            <p:cNvSpPr txBox="1">
              <a:spLocks noChangeArrowheads="1"/>
            </p:cNvSpPr>
            <p:nvPr/>
          </p:nvSpPr>
          <p:spPr bwMode="auto">
            <a:xfrm>
              <a:off x="4734" y="3031"/>
              <a:ext cx="753" cy="46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1800">
                  <a:solidFill>
                    <a:srgbClr val="FF0066"/>
                  </a:solidFill>
                  <a:latin typeface="华文新魏" panose="02010800040101010101" pitchFamily="2" charset="-122"/>
                  <a:ea typeface="华文新魏" panose="02010800040101010101" pitchFamily="2" charset="-122"/>
                </a:rPr>
                <a:t>平台：</a:t>
              </a:r>
            </a:p>
            <a:p>
              <a:r>
                <a:rPr lang="en-US" altLang="zh-CN" sz="1800">
                  <a:solidFill>
                    <a:srgbClr val="FF0066"/>
                  </a:solidFill>
                  <a:latin typeface="华文新魏" panose="02010800040101010101" pitchFamily="2" charset="-122"/>
                  <a:ea typeface="华文新魏" panose="02010800040101010101" pitchFamily="2" charset="-122"/>
                </a:rPr>
                <a:t>OS</a:t>
              </a:r>
              <a:r>
                <a:rPr lang="zh-CN" altLang="en-US" sz="1800">
                  <a:solidFill>
                    <a:srgbClr val="FF0066"/>
                  </a:solidFill>
                  <a:latin typeface="华文新魏" panose="02010800040101010101" pitchFamily="2" charset="-122"/>
                  <a:ea typeface="华文新魏" panose="02010800040101010101" pitchFamily="2" charset="-122"/>
                </a:rPr>
                <a:t>、硬件</a:t>
              </a:r>
            </a:p>
          </p:txBody>
        </p:sp>
        <p:sp>
          <p:nvSpPr>
            <p:cNvPr id="238632" name="Text Box 40">
              <a:extLst>
                <a:ext uri="{FF2B5EF4-FFF2-40B4-BE49-F238E27FC236}">
                  <a16:creationId xmlns:a16="http://schemas.microsoft.com/office/drawing/2014/main" id="{E674B6FE-8599-4D00-A504-B6BC5F5EEF4A}"/>
                </a:ext>
              </a:extLst>
            </p:cNvPr>
            <p:cNvSpPr txBox="1">
              <a:spLocks noChangeArrowheads="1"/>
            </p:cNvSpPr>
            <p:nvPr/>
          </p:nvSpPr>
          <p:spPr bwMode="auto">
            <a:xfrm>
              <a:off x="3354" y="3720"/>
              <a:ext cx="1476" cy="34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sz="2000">
                  <a:solidFill>
                    <a:srgbClr val="FF0066"/>
                  </a:solidFill>
                  <a:latin typeface="华文新魏" panose="02010800040101010101" pitchFamily="2" charset="-122"/>
                  <a:ea typeface="华文新魏" panose="02010800040101010101" pitchFamily="2" charset="-122"/>
                </a:rPr>
                <a:t>中间件的逻辑视图</a:t>
              </a:r>
            </a:p>
          </p:txBody>
        </p:sp>
        <p:sp>
          <p:nvSpPr>
            <p:cNvPr id="238633" name="Line 41">
              <a:extLst>
                <a:ext uri="{FF2B5EF4-FFF2-40B4-BE49-F238E27FC236}">
                  <a16:creationId xmlns:a16="http://schemas.microsoft.com/office/drawing/2014/main" id="{F7D30D07-32A9-4408-8C8C-1FAB6F7E92D7}"/>
                </a:ext>
              </a:extLst>
            </p:cNvPr>
            <p:cNvSpPr>
              <a:spLocks noChangeShapeType="1"/>
            </p:cNvSpPr>
            <p:nvPr/>
          </p:nvSpPr>
          <p:spPr bwMode="auto">
            <a:xfrm>
              <a:off x="3479" y="2916"/>
              <a:ext cx="0" cy="1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8634" name="Line 42">
              <a:extLst>
                <a:ext uri="{FF2B5EF4-FFF2-40B4-BE49-F238E27FC236}">
                  <a16:creationId xmlns:a16="http://schemas.microsoft.com/office/drawing/2014/main" id="{69EE51E5-0C19-4ACF-8101-586787DD60DB}"/>
                </a:ext>
              </a:extLst>
            </p:cNvPr>
            <p:cNvSpPr>
              <a:spLocks noChangeShapeType="1"/>
            </p:cNvSpPr>
            <p:nvPr/>
          </p:nvSpPr>
          <p:spPr bwMode="auto">
            <a:xfrm>
              <a:off x="5111" y="2916"/>
              <a:ext cx="0" cy="1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B7F104A0-94E5-4DBA-A54D-A72EF8CEA7A1}"/>
              </a:ext>
            </a:extLst>
          </p:cNvPr>
          <p:cNvSpPr>
            <a:spLocks noGrp="1" noChangeArrowheads="1"/>
          </p:cNvSpPr>
          <p:nvPr>
            <p:ph type="title"/>
          </p:nvPr>
        </p:nvSpPr>
        <p:spPr>
          <a:xfrm>
            <a:off x="914400" y="228600"/>
            <a:ext cx="7772400" cy="1143000"/>
          </a:xfrm>
        </p:spPr>
        <p:txBody>
          <a:bodyPr/>
          <a:lstStyle/>
          <a:p>
            <a:r>
              <a:rPr lang="en-US" altLang="zh-CN" sz="5400">
                <a:latin typeface="华文新魏" panose="02010800040101010101" pitchFamily="2" charset="-122"/>
                <a:ea typeface="华文新魏" panose="02010800040101010101" pitchFamily="2" charset="-122"/>
              </a:rPr>
              <a:t>8.3.3 </a:t>
            </a:r>
            <a:r>
              <a:rPr lang="zh-CN" altLang="en-US" sz="5400">
                <a:latin typeface="华文新魏" panose="02010800040101010101" pitchFamily="2" charset="-122"/>
                <a:ea typeface="华文新魏" panose="02010800040101010101" pitchFamily="2" charset="-122"/>
              </a:rPr>
              <a:t>分布式资源管理</a:t>
            </a:r>
            <a:r>
              <a:rPr lang="en-US" altLang="zh-CN" sz="5400">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152579" name="Rectangle 3">
            <a:extLst>
              <a:ext uri="{FF2B5EF4-FFF2-40B4-BE49-F238E27FC236}">
                <a16:creationId xmlns:a16="http://schemas.microsoft.com/office/drawing/2014/main" id="{DFF462BA-567F-41A2-96E5-5D76342EA6BE}"/>
              </a:ext>
            </a:extLst>
          </p:cNvPr>
          <p:cNvSpPr>
            <a:spLocks noGrp="1" noChangeArrowheads="1"/>
          </p:cNvSpPr>
          <p:nvPr>
            <p:ph type="body" idx="1"/>
          </p:nvPr>
        </p:nvSpPr>
        <p:spPr>
          <a:xfrm>
            <a:off x="990600" y="1295400"/>
            <a:ext cx="7315200" cy="4953000"/>
          </a:xfrm>
        </p:spPr>
        <p:txBody>
          <a:bodyPr/>
          <a:lstStyle/>
          <a:p>
            <a:r>
              <a:rPr lang="zh-CN" altLang="en-US" sz="2800">
                <a:latin typeface="华文新魏" panose="02010800040101010101" pitchFamily="2" charset="-122"/>
                <a:ea typeface="华文新魏" panose="02010800040101010101" pitchFamily="2" charset="-122"/>
              </a:rPr>
              <a:t>单机操作系统采用一类资源由一个资源管理者来管的集中式管理方式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图</a:t>
            </a:r>
            <a:r>
              <a:rPr lang="en-US" altLang="zh-CN" sz="2800">
                <a:latin typeface="华文新魏" panose="02010800040101010101" pitchFamily="2" charset="-122"/>
                <a:ea typeface="华文新魏" panose="02010800040101010101" pitchFamily="2" charset="-122"/>
              </a:rPr>
              <a:t>1)</a:t>
            </a:r>
          </a:p>
          <a:p>
            <a:r>
              <a:rPr lang="zh-CN" altLang="en-US" sz="2800">
                <a:latin typeface="华文新魏" panose="02010800040101010101" pitchFamily="2" charset="-122"/>
                <a:ea typeface="华文新魏" panose="02010800040101010101" pitchFamily="2" charset="-122"/>
              </a:rPr>
              <a:t>分布式操作系统采用一类资源多个管理者的方式，可以分成两种：</a:t>
            </a:r>
          </a:p>
          <a:p>
            <a:pPr>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 </a:t>
            </a:r>
            <a:r>
              <a:rPr lang="zh-CN" altLang="en-US" sz="2800">
                <a:latin typeface="华文新魏" panose="02010800040101010101" pitchFamily="2" charset="-122"/>
                <a:ea typeface="华文新魏" panose="02010800040101010101" pitchFamily="2" charset="-122"/>
              </a:rPr>
              <a:t>集中分布管理</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图</a:t>
            </a:r>
            <a:r>
              <a:rPr lang="en-US" altLang="zh-CN" sz="2800">
                <a:latin typeface="华文新魏" panose="02010800040101010101" pitchFamily="2" charset="-122"/>
                <a:ea typeface="华文新魏" panose="02010800040101010101" pitchFamily="2" charset="-122"/>
              </a:rPr>
              <a:t>2)</a:t>
            </a:r>
          </a:p>
          <a:p>
            <a:pPr>
              <a:buFontTx/>
              <a:buNone/>
            </a:pPr>
            <a:r>
              <a:rPr lang="en-US" altLang="zh-CN" sz="2800">
                <a:latin typeface="华文新魏" panose="02010800040101010101" pitchFamily="2" charset="-122"/>
                <a:ea typeface="华文新魏" panose="02010800040101010101" pitchFamily="2" charset="-122"/>
              </a:rPr>
              <a:t>     2 </a:t>
            </a:r>
            <a:r>
              <a:rPr lang="zh-CN" altLang="en-US" sz="2800">
                <a:latin typeface="华文新魏" panose="02010800040101010101" pitchFamily="2" charset="-122"/>
                <a:ea typeface="华文新魏" panose="02010800040101010101" pitchFamily="2" charset="-122"/>
              </a:rPr>
              <a:t>完全分布管理 </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图</a:t>
            </a:r>
            <a:r>
              <a:rPr lang="en-US" altLang="zh-CN" sz="2800">
                <a:latin typeface="华文新魏" panose="02010800040101010101" pitchFamily="2" charset="-122"/>
                <a:ea typeface="华文新魏" panose="02010800040101010101" pitchFamily="2" charset="-122"/>
              </a:rPr>
              <a:t>3)</a:t>
            </a:r>
          </a:p>
          <a:p>
            <a:pPr>
              <a:buFontTx/>
              <a:buNone/>
            </a:pPr>
            <a:r>
              <a:rPr lang="en-US" altLang="zh-CN" sz="2800">
                <a:latin typeface="华文新魏" panose="02010800040101010101" pitchFamily="2" charset="-122"/>
                <a:ea typeface="华文新魏" panose="02010800040101010101" pitchFamily="2" charset="-122"/>
              </a:rPr>
              <a:t> </a:t>
            </a:r>
          </a:p>
          <a:p>
            <a:pPr>
              <a:buFontTx/>
              <a:buNone/>
            </a:pPr>
            <a:endParaRPr lang="en-US" altLang="zh-CN" sz="2800">
              <a:latin typeface="华文新魏" panose="02010800040101010101" pitchFamily="2" charset="-122"/>
              <a:ea typeface="华文新魏" panose="02010800040101010101" pitchFamily="2" charset="-122"/>
            </a:endParaRPr>
          </a:p>
        </p:txBody>
      </p:sp>
      <p:grpSp>
        <p:nvGrpSpPr>
          <p:cNvPr id="152606" name="Group 30">
            <a:extLst>
              <a:ext uri="{FF2B5EF4-FFF2-40B4-BE49-F238E27FC236}">
                <a16:creationId xmlns:a16="http://schemas.microsoft.com/office/drawing/2014/main" id="{92F2B60E-5E31-4109-983E-953B6A867689}"/>
              </a:ext>
            </a:extLst>
          </p:cNvPr>
          <p:cNvGrpSpPr>
            <a:grpSpLocks/>
          </p:cNvGrpSpPr>
          <p:nvPr/>
        </p:nvGrpSpPr>
        <p:grpSpPr bwMode="auto">
          <a:xfrm>
            <a:off x="1143000" y="4419600"/>
            <a:ext cx="1447800" cy="1600200"/>
            <a:chOff x="720" y="2784"/>
            <a:chExt cx="912" cy="1008"/>
          </a:xfrm>
        </p:grpSpPr>
        <p:sp>
          <p:nvSpPr>
            <p:cNvPr id="152580" name="Oval 4">
              <a:extLst>
                <a:ext uri="{FF2B5EF4-FFF2-40B4-BE49-F238E27FC236}">
                  <a16:creationId xmlns:a16="http://schemas.microsoft.com/office/drawing/2014/main" id="{86A9B08B-7FDF-4FE1-8913-486A5A622F8F}"/>
                </a:ext>
              </a:extLst>
            </p:cNvPr>
            <p:cNvSpPr>
              <a:spLocks noChangeArrowheads="1"/>
            </p:cNvSpPr>
            <p:nvPr/>
          </p:nvSpPr>
          <p:spPr bwMode="auto">
            <a:xfrm>
              <a:off x="816" y="2784"/>
              <a:ext cx="768" cy="7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1" name="Oval 5">
              <a:extLst>
                <a:ext uri="{FF2B5EF4-FFF2-40B4-BE49-F238E27FC236}">
                  <a16:creationId xmlns:a16="http://schemas.microsoft.com/office/drawing/2014/main" id="{DA4F74C0-C6BB-45C3-BA8B-F3EAE653C08D}"/>
                </a:ext>
              </a:extLst>
            </p:cNvPr>
            <p:cNvSpPr>
              <a:spLocks noChangeArrowheads="1"/>
            </p:cNvSpPr>
            <p:nvPr/>
          </p:nvSpPr>
          <p:spPr bwMode="auto">
            <a:xfrm>
              <a:off x="960" y="3024"/>
              <a:ext cx="144" cy="144"/>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66"/>
                </a:solidFill>
              </a:endParaRPr>
            </a:p>
          </p:txBody>
        </p:sp>
        <p:sp>
          <p:nvSpPr>
            <p:cNvPr id="152582" name="Oval 6">
              <a:extLst>
                <a:ext uri="{FF2B5EF4-FFF2-40B4-BE49-F238E27FC236}">
                  <a16:creationId xmlns:a16="http://schemas.microsoft.com/office/drawing/2014/main" id="{883FA782-B074-41F9-9FC9-062D7D7E0172}"/>
                </a:ext>
              </a:extLst>
            </p:cNvPr>
            <p:cNvSpPr>
              <a:spLocks noChangeArrowheads="1"/>
            </p:cNvSpPr>
            <p:nvPr/>
          </p:nvSpPr>
          <p:spPr bwMode="auto">
            <a:xfrm>
              <a:off x="1296" y="3024"/>
              <a:ext cx="144" cy="144"/>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66"/>
                </a:solidFill>
              </a:endParaRPr>
            </a:p>
          </p:txBody>
        </p:sp>
        <p:sp>
          <p:nvSpPr>
            <p:cNvPr id="152583" name="Oval 7">
              <a:extLst>
                <a:ext uri="{FF2B5EF4-FFF2-40B4-BE49-F238E27FC236}">
                  <a16:creationId xmlns:a16="http://schemas.microsoft.com/office/drawing/2014/main" id="{7F7A1965-A4EC-468F-832D-A798F98A841C}"/>
                </a:ext>
              </a:extLst>
            </p:cNvPr>
            <p:cNvSpPr>
              <a:spLocks noChangeArrowheads="1"/>
            </p:cNvSpPr>
            <p:nvPr/>
          </p:nvSpPr>
          <p:spPr bwMode="auto">
            <a:xfrm>
              <a:off x="1104" y="3264"/>
              <a:ext cx="144" cy="144"/>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66"/>
                </a:solidFill>
              </a:endParaRPr>
            </a:p>
          </p:txBody>
        </p:sp>
        <p:sp>
          <p:nvSpPr>
            <p:cNvPr id="152600" name="Text Box 24">
              <a:extLst>
                <a:ext uri="{FF2B5EF4-FFF2-40B4-BE49-F238E27FC236}">
                  <a16:creationId xmlns:a16="http://schemas.microsoft.com/office/drawing/2014/main" id="{514FFC9F-E705-473B-B0B0-D9AEEAA3CAFA}"/>
                </a:ext>
              </a:extLst>
            </p:cNvPr>
            <p:cNvSpPr txBox="1">
              <a:spLocks noChangeArrowheads="1"/>
            </p:cNvSpPr>
            <p:nvPr/>
          </p:nvSpPr>
          <p:spPr bwMode="auto">
            <a:xfrm>
              <a:off x="720" y="3600"/>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图</a:t>
              </a:r>
              <a:r>
                <a:rPr lang="en-US" altLang="zh-CN" sz="1400"/>
                <a:t>1 </a:t>
              </a:r>
              <a:r>
                <a:rPr lang="en-US" altLang="zh-CN" sz="1400">
                  <a:latin typeface="" pitchFamily="18" charset="-70"/>
                </a:rPr>
                <a:t>centralized</a:t>
              </a:r>
            </a:p>
          </p:txBody>
        </p:sp>
      </p:grpSp>
      <p:grpSp>
        <p:nvGrpSpPr>
          <p:cNvPr id="152607" name="Group 31">
            <a:extLst>
              <a:ext uri="{FF2B5EF4-FFF2-40B4-BE49-F238E27FC236}">
                <a16:creationId xmlns:a16="http://schemas.microsoft.com/office/drawing/2014/main" id="{6CBC1978-A2A2-4B1A-ACC8-88F5E40A1F26}"/>
              </a:ext>
            </a:extLst>
          </p:cNvPr>
          <p:cNvGrpSpPr>
            <a:grpSpLocks/>
          </p:cNvGrpSpPr>
          <p:nvPr/>
        </p:nvGrpSpPr>
        <p:grpSpPr bwMode="auto">
          <a:xfrm>
            <a:off x="3505200" y="4343400"/>
            <a:ext cx="1600200" cy="2041525"/>
            <a:chOff x="2208" y="2736"/>
            <a:chExt cx="1008" cy="1286"/>
          </a:xfrm>
        </p:grpSpPr>
        <p:sp>
          <p:nvSpPr>
            <p:cNvPr id="152585" name="Oval 9">
              <a:extLst>
                <a:ext uri="{FF2B5EF4-FFF2-40B4-BE49-F238E27FC236}">
                  <a16:creationId xmlns:a16="http://schemas.microsoft.com/office/drawing/2014/main" id="{909550FD-D28A-47CF-97EB-11CA167DF290}"/>
                </a:ext>
              </a:extLst>
            </p:cNvPr>
            <p:cNvSpPr>
              <a:spLocks noChangeArrowheads="1"/>
            </p:cNvSpPr>
            <p:nvPr/>
          </p:nvSpPr>
          <p:spPr bwMode="auto">
            <a:xfrm>
              <a:off x="2208" y="273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6" name="Oval 10">
              <a:extLst>
                <a:ext uri="{FF2B5EF4-FFF2-40B4-BE49-F238E27FC236}">
                  <a16:creationId xmlns:a16="http://schemas.microsoft.com/office/drawing/2014/main" id="{01198606-E6BF-4619-A0FC-A9D67D409247}"/>
                </a:ext>
              </a:extLst>
            </p:cNvPr>
            <p:cNvSpPr>
              <a:spLocks noChangeArrowheads="1"/>
            </p:cNvSpPr>
            <p:nvPr/>
          </p:nvSpPr>
          <p:spPr bwMode="auto">
            <a:xfrm>
              <a:off x="2784" y="2736"/>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7" name="Oval 11">
              <a:extLst>
                <a:ext uri="{FF2B5EF4-FFF2-40B4-BE49-F238E27FC236}">
                  <a16:creationId xmlns:a16="http://schemas.microsoft.com/office/drawing/2014/main" id="{087CA1B5-8D5A-43B7-9C14-0AA4F54F0551}"/>
                </a:ext>
              </a:extLst>
            </p:cNvPr>
            <p:cNvSpPr>
              <a:spLocks noChangeArrowheads="1"/>
            </p:cNvSpPr>
            <p:nvPr/>
          </p:nvSpPr>
          <p:spPr bwMode="auto">
            <a:xfrm>
              <a:off x="2448" y="3168"/>
              <a:ext cx="432" cy="43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8" name="Oval 12">
              <a:extLst>
                <a:ext uri="{FF2B5EF4-FFF2-40B4-BE49-F238E27FC236}">
                  <a16:creationId xmlns:a16="http://schemas.microsoft.com/office/drawing/2014/main" id="{64263531-096C-438C-8F9B-FC26B043EBDF}"/>
                </a:ext>
              </a:extLst>
            </p:cNvPr>
            <p:cNvSpPr>
              <a:spLocks noChangeArrowheads="1"/>
            </p:cNvSpPr>
            <p:nvPr/>
          </p:nvSpPr>
          <p:spPr bwMode="auto">
            <a:xfrm>
              <a:off x="2352" y="2832"/>
              <a:ext cx="96" cy="96"/>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89" name="Oval 13">
              <a:extLst>
                <a:ext uri="{FF2B5EF4-FFF2-40B4-BE49-F238E27FC236}">
                  <a16:creationId xmlns:a16="http://schemas.microsoft.com/office/drawing/2014/main" id="{77B67888-E0F0-48BC-8D9D-DCBA85ACC1FD}"/>
                </a:ext>
              </a:extLst>
            </p:cNvPr>
            <p:cNvSpPr>
              <a:spLocks noChangeArrowheads="1"/>
            </p:cNvSpPr>
            <p:nvPr/>
          </p:nvSpPr>
          <p:spPr bwMode="auto">
            <a:xfrm>
              <a:off x="2352" y="2976"/>
              <a:ext cx="96" cy="96"/>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0" name="Oval 14">
              <a:extLst>
                <a:ext uri="{FF2B5EF4-FFF2-40B4-BE49-F238E27FC236}">
                  <a16:creationId xmlns:a16="http://schemas.microsoft.com/office/drawing/2014/main" id="{98C3C59D-FE71-4BA2-9AA1-F3E14B5E4FCB}"/>
                </a:ext>
              </a:extLst>
            </p:cNvPr>
            <p:cNvSpPr>
              <a:spLocks noChangeArrowheads="1"/>
            </p:cNvSpPr>
            <p:nvPr/>
          </p:nvSpPr>
          <p:spPr bwMode="auto">
            <a:xfrm>
              <a:off x="2928" y="2880"/>
              <a:ext cx="96" cy="96"/>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1" name="Oval 15">
              <a:extLst>
                <a:ext uri="{FF2B5EF4-FFF2-40B4-BE49-F238E27FC236}">
                  <a16:creationId xmlns:a16="http://schemas.microsoft.com/office/drawing/2014/main" id="{06544131-7155-4124-A8EC-E48ECD733F1B}"/>
                </a:ext>
              </a:extLst>
            </p:cNvPr>
            <p:cNvSpPr>
              <a:spLocks noChangeArrowheads="1"/>
            </p:cNvSpPr>
            <p:nvPr/>
          </p:nvSpPr>
          <p:spPr bwMode="auto">
            <a:xfrm>
              <a:off x="2640" y="3264"/>
              <a:ext cx="96" cy="96"/>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2" name="Oval 16">
              <a:extLst>
                <a:ext uri="{FF2B5EF4-FFF2-40B4-BE49-F238E27FC236}">
                  <a16:creationId xmlns:a16="http://schemas.microsoft.com/office/drawing/2014/main" id="{1A5C0B14-2B97-45C8-92DA-7E8DD9A1C534}"/>
                </a:ext>
              </a:extLst>
            </p:cNvPr>
            <p:cNvSpPr>
              <a:spLocks noChangeArrowheads="1"/>
            </p:cNvSpPr>
            <p:nvPr/>
          </p:nvSpPr>
          <p:spPr bwMode="auto">
            <a:xfrm>
              <a:off x="2640" y="3456"/>
              <a:ext cx="96" cy="96"/>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601" name="Text Box 25">
              <a:extLst>
                <a:ext uri="{FF2B5EF4-FFF2-40B4-BE49-F238E27FC236}">
                  <a16:creationId xmlns:a16="http://schemas.microsoft.com/office/drawing/2014/main" id="{FF92FC7E-4B0E-43EB-8AB5-953A84E5E29B}"/>
                </a:ext>
              </a:extLst>
            </p:cNvPr>
            <p:cNvSpPr txBox="1">
              <a:spLocks noChangeArrowheads="1"/>
            </p:cNvSpPr>
            <p:nvPr/>
          </p:nvSpPr>
          <p:spPr bwMode="auto">
            <a:xfrm>
              <a:off x="2304" y="3696"/>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图</a:t>
              </a:r>
              <a:r>
                <a:rPr lang="en-US" altLang="zh-CN" sz="1400"/>
                <a:t>2 </a:t>
              </a:r>
              <a:r>
                <a:rPr lang="en-US" altLang="zh-CN" sz="1400">
                  <a:latin typeface="" pitchFamily="18" charset="-70"/>
                </a:rPr>
                <a:t>distributed centralized</a:t>
              </a:r>
            </a:p>
          </p:txBody>
        </p:sp>
      </p:grpSp>
      <p:grpSp>
        <p:nvGrpSpPr>
          <p:cNvPr id="152608" name="Group 32">
            <a:extLst>
              <a:ext uri="{FF2B5EF4-FFF2-40B4-BE49-F238E27FC236}">
                <a16:creationId xmlns:a16="http://schemas.microsoft.com/office/drawing/2014/main" id="{1CD5ECFC-ABCA-4838-8968-EF9C32DB1137}"/>
              </a:ext>
            </a:extLst>
          </p:cNvPr>
          <p:cNvGrpSpPr>
            <a:grpSpLocks/>
          </p:cNvGrpSpPr>
          <p:nvPr/>
        </p:nvGrpSpPr>
        <p:grpSpPr bwMode="auto">
          <a:xfrm>
            <a:off x="5562600" y="3962400"/>
            <a:ext cx="2057400" cy="2286000"/>
            <a:chOff x="3504" y="2496"/>
            <a:chExt cx="1296" cy="1440"/>
          </a:xfrm>
        </p:grpSpPr>
        <p:sp>
          <p:nvSpPr>
            <p:cNvPr id="152597" name="Oval 21">
              <a:extLst>
                <a:ext uri="{FF2B5EF4-FFF2-40B4-BE49-F238E27FC236}">
                  <a16:creationId xmlns:a16="http://schemas.microsoft.com/office/drawing/2014/main" id="{68AB47A4-3156-4F73-95DE-42DC733F2181}"/>
                </a:ext>
              </a:extLst>
            </p:cNvPr>
            <p:cNvSpPr>
              <a:spLocks noChangeArrowheads="1"/>
            </p:cNvSpPr>
            <p:nvPr/>
          </p:nvSpPr>
          <p:spPr bwMode="auto">
            <a:xfrm>
              <a:off x="3888" y="2496"/>
              <a:ext cx="816" cy="8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6" name="Oval 20">
              <a:extLst>
                <a:ext uri="{FF2B5EF4-FFF2-40B4-BE49-F238E27FC236}">
                  <a16:creationId xmlns:a16="http://schemas.microsoft.com/office/drawing/2014/main" id="{00C3BD07-071A-4F4D-AEC5-7900F824DFEA}"/>
                </a:ext>
              </a:extLst>
            </p:cNvPr>
            <p:cNvSpPr>
              <a:spLocks noChangeArrowheads="1"/>
            </p:cNvSpPr>
            <p:nvPr/>
          </p:nvSpPr>
          <p:spPr bwMode="auto">
            <a:xfrm>
              <a:off x="3984" y="2832"/>
              <a:ext cx="816" cy="81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3" name="Oval 17">
              <a:extLst>
                <a:ext uri="{FF2B5EF4-FFF2-40B4-BE49-F238E27FC236}">
                  <a16:creationId xmlns:a16="http://schemas.microsoft.com/office/drawing/2014/main" id="{0E754D99-7926-415E-A0CF-4133C46A01BD}"/>
                </a:ext>
              </a:extLst>
            </p:cNvPr>
            <p:cNvSpPr>
              <a:spLocks noChangeArrowheads="1"/>
            </p:cNvSpPr>
            <p:nvPr/>
          </p:nvSpPr>
          <p:spPr bwMode="auto">
            <a:xfrm>
              <a:off x="3504" y="2688"/>
              <a:ext cx="864" cy="9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594" name="Oval 18">
              <a:extLst>
                <a:ext uri="{FF2B5EF4-FFF2-40B4-BE49-F238E27FC236}">
                  <a16:creationId xmlns:a16="http://schemas.microsoft.com/office/drawing/2014/main" id="{56554A82-416E-4F23-A8F3-BD1A19C5A46B}"/>
                </a:ext>
              </a:extLst>
            </p:cNvPr>
            <p:cNvSpPr>
              <a:spLocks noChangeArrowheads="1"/>
            </p:cNvSpPr>
            <p:nvPr/>
          </p:nvSpPr>
          <p:spPr bwMode="auto">
            <a:xfrm>
              <a:off x="4128" y="2928"/>
              <a:ext cx="144" cy="144"/>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66"/>
                </a:solidFill>
              </a:endParaRPr>
            </a:p>
          </p:txBody>
        </p:sp>
        <p:sp>
          <p:nvSpPr>
            <p:cNvPr id="152595" name="Oval 19">
              <a:extLst>
                <a:ext uri="{FF2B5EF4-FFF2-40B4-BE49-F238E27FC236}">
                  <a16:creationId xmlns:a16="http://schemas.microsoft.com/office/drawing/2014/main" id="{C75EE048-DA46-4755-ACA3-D42039806898}"/>
                </a:ext>
              </a:extLst>
            </p:cNvPr>
            <p:cNvSpPr>
              <a:spLocks noChangeArrowheads="1"/>
            </p:cNvSpPr>
            <p:nvPr/>
          </p:nvSpPr>
          <p:spPr bwMode="auto">
            <a:xfrm>
              <a:off x="4080" y="3168"/>
              <a:ext cx="144" cy="144"/>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FF0066"/>
                </a:solidFill>
              </a:endParaRPr>
            </a:p>
          </p:txBody>
        </p:sp>
        <p:sp>
          <p:nvSpPr>
            <p:cNvPr id="152602" name="Text Box 26">
              <a:extLst>
                <a:ext uri="{FF2B5EF4-FFF2-40B4-BE49-F238E27FC236}">
                  <a16:creationId xmlns:a16="http://schemas.microsoft.com/office/drawing/2014/main" id="{50FB6B0B-6374-4163-8A2A-5DDB4C303F44}"/>
                </a:ext>
              </a:extLst>
            </p:cNvPr>
            <p:cNvSpPr txBox="1">
              <a:spLocks noChangeArrowheads="1"/>
            </p:cNvSpPr>
            <p:nvPr/>
          </p:nvSpPr>
          <p:spPr bwMode="auto">
            <a:xfrm>
              <a:off x="3696" y="3744"/>
              <a:ext cx="91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a:t>图</a:t>
              </a:r>
              <a:r>
                <a:rPr lang="en-US" altLang="zh-CN" sz="1400"/>
                <a:t>3 </a:t>
              </a:r>
              <a:r>
                <a:rPr lang="en-US" altLang="zh-CN" sz="1400">
                  <a:latin typeface="" pitchFamily="18" charset="-70"/>
                </a:rPr>
                <a:t>distributed</a:t>
              </a:r>
            </a:p>
          </p:txBody>
        </p:sp>
      </p:gr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33BCD668-A1D3-4765-A534-8D2CFCFFE97E}"/>
              </a:ext>
            </a:extLst>
          </p:cNvPr>
          <p:cNvSpPr>
            <a:spLocks noGrp="1" noChangeArrowheads="1"/>
          </p:cNvSpPr>
          <p:nvPr>
            <p:ph type="title"/>
          </p:nvPr>
        </p:nvSpPr>
        <p:spPr>
          <a:xfrm>
            <a:off x="838200" y="762000"/>
            <a:ext cx="7772400" cy="1143000"/>
          </a:xfrm>
        </p:spPr>
        <p:txBody>
          <a:bodyPr/>
          <a:lstStyle/>
          <a:p>
            <a:r>
              <a:rPr lang="en-US" altLang="zh-CN" sz="4800">
                <a:latin typeface="华文新魏" panose="02010800040101010101" pitchFamily="2" charset="-122"/>
                <a:ea typeface="华文新魏" panose="02010800040101010101" pitchFamily="2" charset="-122"/>
              </a:rPr>
              <a:t>8.3.1</a:t>
            </a:r>
            <a:r>
              <a:rPr lang="zh-CN" altLang="en-US" sz="4800">
                <a:latin typeface="华文新魏" panose="02010800040101010101" pitchFamily="2" charset="-122"/>
                <a:ea typeface="华文新魏" panose="02010800040101010101" pitchFamily="2" charset="-122"/>
              </a:rPr>
              <a:t>分布式操作系统</a:t>
            </a:r>
            <a:br>
              <a:rPr lang="zh-CN" altLang="en-US" sz="5400" i="1">
                <a:latin typeface="华文新魏" panose="02010800040101010101" pitchFamily="2" charset="-122"/>
                <a:ea typeface="华文新魏" panose="02010800040101010101" pitchFamily="2" charset="-122"/>
              </a:rPr>
            </a:br>
            <a:endParaRPr lang="zh-CN" altLang="en-US" sz="5400" i="1">
              <a:latin typeface="华文新魏" panose="02010800040101010101" pitchFamily="2" charset="-122"/>
              <a:ea typeface="华文新魏" panose="02010800040101010101" pitchFamily="2" charset="-122"/>
            </a:endParaRPr>
          </a:p>
        </p:txBody>
      </p:sp>
      <p:sp>
        <p:nvSpPr>
          <p:cNvPr id="153603" name="Rectangle 3">
            <a:extLst>
              <a:ext uri="{FF2B5EF4-FFF2-40B4-BE49-F238E27FC236}">
                <a16:creationId xmlns:a16="http://schemas.microsoft.com/office/drawing/2014/main" id="{2EE70DE0-DC10-4B2E-8C77-FEE11C1E3B1E}"/>
              </a:ext>
            </a:extLst>
          </p:cNvPr>
          <p:cNvSpPr>
            <a:spLocks noGrp="1" noChangeArrowheads="1"/>
          </p:cNvSpPr>
          <p:nvPr>
            <p:ph type="body" idx="1"/>
          </p:nvPr>
        </p:nvSpPr>
        <p:spPr>
          <a:xfrm>
            <a:off x="762000" y="1371600"/>
            <a:ext cx="7391400" cy="4648200"/>
          </a:xfrm>
        </p:spPr>
        <p:txBody>
          <a:bodyPr/>
          <a:lstStyle/>
          <a:p>
            <a:r>
              <a:rPr lang="zh-CN" altLang="en-US" sz="4000">
                <a:latin typeface="华文新魏" panose="02010800040101010101" pitchFamily="2" charset="-122"/>
                <a:ea typeface="华文新魏" panose="02010800040101010101" pitchFamily="2" charset="-122"/>
              </a:rPr>
              <a:t>分布式计算机系统是由一组松散的计算机系统，经互连网络连接而成的</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单计算机系统映像</a:t>
            </a:r>
            <a:r>
              <a:rPr lang="zh-CN" altLang="en-US"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(Single Computer System Image)</a:t>
            </a:r>
            <a:r>
              <a:rPr lang="zh-CN" altLang="en-US" sz="4000">
                <a:latin typeface="华文新魏" panose="02010800040101010101" pitchFamily="2" charset="-122"/>
                <a:ea typeface="华文新魏" panose="02010800040101010101" pitchFamily="2" charset="-122"/>
              </a:rPr>
              <a:t>。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26">
            <a:extLst>
              <a:ext uri="{FF2B5EF4-FFF2-40B4-BE49-F238E27FC236}">
                <a16:creationId xmlns:a16="http://schemas.microsoft.com/office/drawing/2014/main" id="{3D1668F2-F7B5-42C1-A401-F9FE02717F00}"/>
              </a:ext>
            </a:extLst>
          </p:cNvPr>
          <p:cNvSpPr>
            <a:spLocks noGrp="1" noChangeArrowheads="1"/>
          </p:cNvSpPr>
          <p:nvPr>
            <p:ph type="title"/>
          </p:nvPr>
        </p:nvSpPr>
        <p:spPr>
          <a:xfrm>
            <a:off x="914400" y="228600"/>
            <a:ext cx="7772400" cy="1143000"/>
          </a:xfrm>
        </p:spPr>
        <p:txBody>
          <a:bodyPr/>
          <a:lstStyle/>
          <a:p>
            <a:r>
              <a:rPr lang="en-US" altLang="zh-CN" sz="5400">
                <a:latin typeface="华文新魏" panose="02010800040101010101" pitchFamily="2" charset="-122"/>
                <a:ea typeface="华文新魏" panose="02010800040101010101" pitchFamily="2" charset="-122"/>
              </a:rPr>
              <a:t> </a:t>
            </a:r>
            <a:r>
              <a:rPr lang="zh-CN" altLang="en-US" sz="5400">
                <a:latin typeface="华文新魏" panose="02010800040101010101" pitchFamily="2" charset="-122"/>
                <a:ea typeface="华文新魏" panose="02010800040101010101" pitchFamily="2" charset="-122"/>
              </a:rPr>
              <a:t>分布式资源管理</a:t>
            </a:r>
            <a:r>
              <a:rPr lang="en-US" altLang="zh-CN" sz="54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226307" name="Rectangle 1027">
            <a:extLst>
              <a:ext uri="{FF2B5EF4-FFF2-40B4-BE49-F238E27FC236}">
                <a16:creationId xmlns:a16="http://schemas.microsoft.com/office/drawing/2014/main" id="{644ED179-4604-47B0-9227-52856D9F86E3}"/>
              </a:ext>
            </a:extLst>
          </p:cNvPr>
          <p:cNvSpPr>
            <a:spLocks noGrp="1" noChangeArrowheads="1"/>
          </p:cNvSpPr>
          <p:nvPr>
            <p:ph type="body" idx="1"/>
          </p:nvPr>
        </p:nvSpPr>
        <p:spPr>
          <a:xfrm>
            <a:off x="990600" y="1295400"/>
            <a:ext cx="7315200" cy="4953000"/>
          </a:xfrm>
        </p:spPr>
        <p:txBody>
          <a:bodyPr/>
          <a:lstStyle/>
          <a:p>
            <a:pPr>
              <a:buFontTx/>
              <a:buNone/>
            </a:pPr>
            <a:endParaRPr lang="en-US" altLang="zh-CN" sz="2800">
              <a:latin typeface="华文新魏" panose="02010800040101010101" pitchFamily="2" charset="-122"/>
              <a:ea typeface="华文新魏" panose="02010800040101010101" pitchFamily="2" charset="-122"/>
            </a:endParaRPr>
          </a:p>
          <a:p>
            <a:pPr>
              <a:buFontTx/>
              <a:buNone/>
            </a:pPr>
            <a:endParaRPr lang="en-US" altLang="zh-CN" sz="2800">
              <a:latin typeface="华文新魏" panose="02010800040101010101" pitchFamily="2" charset="-122"/>
              <a:ea typeface="华文新魏" panose="02010800040101010101" pitchFamily="2" charset="-122"/>
            </a:endParaRPr>
          </a:p>
        </p:txBody>
      </p:sp>
      <p:grpSp>
        <p:nvGrpSpPr>
          <p:cNvPr id="226347" name="Group 1067">
            <a:extLst>
              <a:ext uri="{FF2B5EF4-FFF2-40B4-BE49-F238E27FC236}">
                <a16:creationId xmlns:a16="http://schemas.microsoft.com/office/drawing/2014/main" id="{7BCC0733-D572-478E-B348-1BA6914CDF0E}"/>
              </a:ext>
            </a:extLst>
          </p:cNvPr>
          <p:cNvGrpSpPr>
            <a:grpSpLocks/>
          </p:cNvGrpSpPr>
          <p:nvPr/>
        </p:nvGrpSpPr>
        <p:grpSpPr bwMode="auto">
          <a:xfrm>
            <a:off x="1066800" y="1447800"/>
            <a:ext cx="7772400" cy="3581400"/>
            <a:chOff x="672" y="912"/>
            <a:chExt cx="4896" cy="2256"/>
          </a:xfrm>
        </p:grpSpPr>
        <p:sp>
          <p:nvSpPr>
            <p:cNvPr id="226339" name="Text Box 1059">
              <a:extLst>
                <a:ext uri="{FF2B5EF4-FFF2-40B4-BE49-F238E27FC236}">
                  <a16:creationId xmlns:a16="http://schemas.microsoft.com/office/drawing/2014/main" id="{1E0F3A5E-FDE4-457D-A7D5-580719CF5019}"/>
                </a:ext>
              </a:extLst>
            </p:cNvPr>
            <p:cNvSpPr txBox="1">
              <a:spLocks noChangeArrowheads="1"/>
            </p:cNvSpPr>
            <p:nvPr/>
          </p:nvSpPr>
          <p:spPr bwMode="auto">
            <a:xfrm>
              <a:off x="672" y="912"/>
              <a:ext cx="4896" cy="2256"/>
            </a:xfrm>
            <a:prstGeom prst="rect">
              <a:avLst/>
            </a:prstGeom>
            <a:solidFill>
              <a:srgbClr val="FFFFFF"/>
            </a:solidFill>
            <a:ln w="9525">
              <a:solidFill>
                <a:srgbClr val="000000"/>
              </a:solidFill>
              <a:miter lim="800000"/>
              <a:headEnd/>
              <a:tailEnd/>
            </a:ln>
          </p:spPr>
          <p:txBody>
            <a:bodyPr/>
            <a:lstStyle/>
            <a:p>
              <a:pPr algn="just" eaLnBrk="0" hangingPunct="0"/>
              <a:r>
                <a:rPr kumimoji="0" lang="en-US" altLang="zh-CN" sz="2000">
                  <a:solidFill>
                    <a:srgbClr val="FF0066"/>
                  </a:solidFill>
                  <a:latin typeface="华文新魏" panose="02010800040101010101" pitchFamily="2" charset="-122"/>
                  <a:ea typeface="华文新魏" panose="02010800040101010101" pitchFamily="2" charset="-122"/>
                </a:rPr>
                <a:t>        </a:t>
              </a:r>
              <a:r>
                <a:rPr kumimoji="0" lang="zh-CN" altLang="en-US" sz="2000">
                  <a:solidFill>
                    <a:srgbClr val="FF0066"/>
                  </a:solidFill>
                  <a:latin typeface="华文新魏" panose="02010800040101010101" pitchFamily="2" charset="-122"/>
                  <a:ea typeface="华文新魏" panose="02010800040101010101" pitchFamily="2" charset="-122"/>
                </a:rPr>
                <a:t>分类                            一类资源的               一类资源中的一个物理 </a:t>
              </a:r>
            </a:p>
            <a:p>
              <a:pPr algn="just" eaLnBrk="0" hangingPunct="0"/>
              <a:r>
                <a:rPr kumimoji="0" lang="zh-CN" altLang="en-US" sz="2000">
                  <a:solidFill>
                    <a:srgbClr val="FF0066"/>
                  </a:solidFill>
                  <a:latin typeface="华文新魏" panose="02010800040101010101" pitchFamily="2" charset="-122"/>
                  <a:ea typeface="华文新魏" panose="02010800040101010101" pitchFamily="2" charset="-122"/>
                </a:rPr>
                <a:t>                                              管理者个数                 资源管理者个数</a:t>
              </a:r>
            </a:p>
            <a:p>
              <a:pPr algn="just" eaLnBrk="0" hangingPunct="0"/>
              <a:endParaRPr kumimoji="0" lang="zh-CN" altLang="en-US" sz="2000">
                <a:solidFill>
                  <a:srgbClr val="FF0066"/>
                </a:solidFill>
                <a:latin typeface="华文新魏" panose="02010800040101010101" pitchFamily="2" charset="-122"/>
                <a:ea typeface="华文新魏" panose="02010800040101010101" pitchFamily="2" charset="-122"/>
              </a:endParaRPr>
            </a:p>
            <a:p>
              <a:pPr algn="just" eaLnBrk="0" hangingPunct="0"/>
              <a:r>
                <a:rPr kumimoji="0" lang="zh-CN" altLang="en-US" sz="2000">
                  <a:solidFill>
                    <a:srgbClr val="FF0066"/>
                  </a:solidFill>
                  <a:latin typeface="华文新魏" panose="02010800040101010101" pitchFamily="2" charset="-122"/>
                  <a:ea typeface="华文新魏" panose="02010800040101010101" pitchFamily="2" charset="-122"/>
                </a:rPr>
                <a:t>完全集中管理                               </a:t>
              </a:r>
              <a:r>
                <a:rPr kumimoji="0" lang="en-US" altLang="zh-CN" sz="2000">
                  <a:solidFill>
                    <a:srgbClr val="FF0066"/>
                  </a:solidFill>
                  <a:latin typeface="华文新魏" panose="02010800040101010101" pitchFamily="2" charset="-122"/>
                  <a:ea typeface="华文新魏" panose="02010800040101010101" pitchFamily="2" charset="-122"/>
                </a:rPr>
                <a:t>1                                       1</a:t>
              </a:r>
            </a:p>
            <a:p>
              <a:pPr algn="just" eaLnBrk="0" hangingPunct="0"/>
              <a:r>
                <a:rPr kumimoji="0" lang="en-US" altLang="zh-CN" sz="2000">
                  <a:solidFill>
                    <a:srgbClr val="FF0066"/>
                  </a:solidFill>
                  <a:latin typeface="华文新魏" panose="02010800040101010101" pitchFamily="2" charset="-122"/>
                  <a:ea typeface="华文新魏" panose="02010800040101010101" pitchFamily="2" charset="-122"/>
                </a:rPr>
                <a:t>(certralized)</a:t>
              </a:r>
            </a:p>
            <a:p>
              <a:pPr algn="just" eaLnBrk="0" hangingPunct="0"/>
              <a:endParaRPr kumimoji="0" lang="en-US" altLang="zh-CN" sz="2000">
                <a:solidFill>
                  <a:srgbClr val="FF0066"/>
                </a:solidFill>
                <a:latin typeface="华文新魏" panose="02010800040101010101" pitchFamily="2" charset="-122"/>
                <a:ea typeface="华文新魏" panose="02010800040101010101" pitchFamily="2" charset="-122"/>
              </a:endParaRPr>
            </a:p>
            <a:p>
              <a:pPr algn="just" eaLnBrk="0" hangingPunct="0"/>
              <a:r>
                <a:rPr kumimoji="0" lang="zh-CN" altLang="en-US" sz="2000">
                  <a:solidFill>
                    <a:srgbClr val="FF0066"/>
                  </a:solidFill>
                  <a:latin typeface="华文新魏" panose="02010800040101010101" pitchFamily="2" charset="-122"/>
                  <a:ea typeface="华文新魏" panose="02010800040101010101" pitchFamily="2" charset="-122"/>
                </a:rPr>
                <a:t>集中分布管理                              </a:t>
              </a:r>
              <a:r>
                <a:rPr kumimoji="0" lang="en-US" altLang="zh-CN" sz="2000">
                  <a:solidFill>
                    <a:srgbClr val="FF0066"/>
                  </a:solidFill>
                  <a:latin typeface="华文新魏" panose="02010800040101010101" pitchFamily="2" charset="-122"/>
                  <a:ea typeface="华文新魏" panose="02010800040101010101" pitchFamily="2" charset="-122"/>
                </a:rPr>
                <a:t>k                                        1</a:t>
              </a:r>
            </a:p>
            <a:p>
              <a:pPr algn="just" eaLnBrk="0" hangingPunct="0"/>
              <a:r>
                <a:rPr kumimoji="0" lang="en-US" altLang="zh-CN" sz="2000">
                  <a:solidFill>
                    <a:srgbClr val="FF0066"/>
                  </a:solidFill>
                  <a:latin typeface="华文新魏" panose="02010800040101010101" pitchFamily="2" charset="-122"/>
                  <a:ea typeface="华文新魏" panose="02010800040101010101" pitchFamily="2" charset="-122"/>
                </a:rPr>
                <a:t>(distributed certralized)</a:t>
              </a:r>
            </a:p>
            <a:p>
              <a:pPr algn="just" eaLnBrk="0" hangingPunct="0"/>
              <a:endParaRPr kumimoji="0" lang="en-US" altLang="zh-CN" sz="2000">
                <a:solidFill>
                  <a:srgbClr val="FF0066"/>
                </a:solidFill>
                <a:latin typeface="华文新魏" panose="02010800040101010101" pitchFamily="2" charset="-122"/>
                <a:ea typeface="华文新魏" panose="02010800040101010101" pitchFamily="2" charset="-122"/>
              </a:endParaRPr>
            </a:p>
            <a:p>
              <a:pPr algn="just" eaLnBrk="0" hangingPunct="0"/>
              <a:r>
                <a:rPr kumimoji="0" lang="zh-CN" altLang="en-US" sz="2000">
                  <a:solidFill>
                    <a:srgbClr val="FF0066"/>
                  </a:solidFill>
                  <a:latin typeface="华文新魏" panose="02010800040101010101" pitchFamily="2" charset="-122"/>
                  <a:ea typeface="华文新魏" panose="02010800040101010101" pitchFamily="2" charset="-122"/>
                </a:rPr>
                <a:t>完全分布管理                             </a:t>
              </a:r>
              <a:r>
                <a:rPr kumimoji="0" lang="en-US" altLang="zh-CN" sz="2000">
                  <a:solidFill>
                    <a:srgbClr val="FF0066"/>
                  </a:solidFill>
                  <a:latin typeface="华文新魏" panose="02010800040101010101" pitchFamily="2" charset="-122"/>
                  <a:ea typeface="华文新魏" panose="02010800040101010101" pitchFamily="2" charset="-122"/>
                </a:rPr>
                <a:t>m                                        k</a:t>
              </a:r>
            </a:p>
            <a:p>
              <a:pPr algn="just" eaLnBrk="0" hangingPunct="0"/>
              <a:r>
                <a:rPr kumimoji="0" lang="en-US" altLang="zh-CN" sz="2000">
                  <a:solidFill>
                    <a:srgbClr val="FF0066"/>
                  </a:solidFill>
                  <a:latin typeface="华文新魏" panose="02010800040101010101" pitchFamily="2" charset="-122"/>
                  <a:ea typeface="华文新魏" panose="02010800040101010101" pitchFamily="2" charset="-122"/>
                </a:rPr>
                <a:t>(distributed )</a:t>
              </a:r>
            </a:p>
          </p:txBody>
        </p:sp>
        <p:sp>
          <p:nvSpPr>
            <p:cNvPr id="226340" name="Line 1060">
              <a:extLst>
                <a:ext uri="{FF2B5EF4-FFF2-40B4-BE49-F238E27FC236}">
                  <a16:creationId xmlns:a16="http://schemas.microsoft.com/office/drawing/2014/main" id="{C9434EBA-6826-4748-88F4-788F1A3AB008}"/>
                </a:ext>
              </a:extLst>
            </p:cNvPr>
            <p:cNvSpPr>
              <a:spLocks noChangeShapeType="1"/>
            </p:cNvSpPr>
            <p:nvPr/>
          </p:nvSpPr>
          <p:spPr bwMode="auto">
            <a:xfrm>
              <a:off x="672" y="1392"/>
              <a:ext cx="48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2" name="Line 1062">
              <a:extLst>
                <a:ext uri="{FF2B5EF4-FFF2-40B4-BE49-F238E27FC236}">
                  <a16:creationId xmlns:a16="http://schemas.microsoft.com/office/drawing/2014/main" id="{3552C632-39B5-453F-9C0B-3D66BC284AE3}"/>
                </a:ext>
              </a:extLst>
            </p:cNvPr>
            <p:cNvSpPr>
              <a:spLocks noChangeShapeType="1"/>
            </p:cNvSpPr>
            <p:nvPr/>
          </p:nvSpPr>
          <p:spPr bwMode="auto">
            <a:xfrm>
              <a:off x="2304" y="912"/>
              <a:ext cx="0" cy="22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3" name="Line 1063">
              <a:extLst>
                <a:ext uri="{FF2B5EF4-FFF2-40B4-BE49-F238E27FC236}">
                  <a16:creationId xmlns:a16="http://schemas.microsoft.com/office/drawing/2014/main" id="{E711BCDD-BE91-455D-822E-C059E168754A}"/>
                </a:ext>
              </a:extLst>
            </p:cNvPr>
            <p:cNvSpPr>
              <a:spLocks noChangeShapeType="1"/>
            </p:cNvSpPr>
            <p:nvPr/>
          </p:nvSpPr>
          <p:spPr bwMode="auto">
            <a:xfrm>
              <a:off x="672" y="1920"/>
              <a:ext cx="48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4" name="Line 1064">
              <a:extLst>
                <a:ext uri="{FF2B5EF4-FFF2-40B4-BE49-F238E27FC236}">
                  <a16:creationId xmlns:a16="http://schemas.microsoft.com/office/drawing/2014/main" id="{625ED0A6-5458-45EF-862E-1B7945E5B324}"/>
                </a:ext>
              </a:extLst>
            </p:cNvPr>
            <p:cNvSpPr>
              <a:spLocks noChangeShapeType="1"/>
            </p:cNvSpPr>
            <p:nvPr/>
          </p:nvSpPr>
          <p:spPr bwMode="auto">
            <a:xfrm>
              <a:off x="672" y="2592"/>
              <a:ext cx="48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6" name="Line 1066">
              <a:extLst>
                <a:ext uri="{FF2B5EF4-FFF2-40B4-BE49-F238E27FC236}">
                  <a16:creationId xmlns:a16="http://schemas.microsoft.com/office/drawing/2014/main" id="{E886A03E-D394-427F-946E-BF13B5FBD3DF}"/>
                </a:ext>
              </a:extLst>
            </p:cNvPr>
            <p:cNvSpPr>
              <a:spLocks noChangeShapeType="1"/>
            </p:cNvSpPr>
            <p:nvPr/>
          </p:nvSpPr>
          <p:spPr bwMode="auto">
            <a:xfrm>
              <a:off x="3792" y="912"/>
              <a:ext cx="0" cy="2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8E7D533B-96BB-4B73-AEE8-9479B814C800}"/>
              </a:ext>
            </a:extLst>
          </p:cNvPr>
          <p:cNvSpPr>
            <a:spLocks noGrp="1" noChangeArrowheads="1"/>
          </p:cNvSpPr>
          <p:nvPr>
            <p:ph type="title"/>
          </p:nvPr>
        </p:nvSpPr>
        <p:spPr>
          <a:xfrm>
            <a:off x="762000" y="457200"/>
            <a:ext cx="7772400" cy="1143000"/>
          </a:xfrm>
        </p:spPr>
        <p:txBody>
          <a:bodyPr/>
          <a:lstStyle/>
          <a:p>
            <a:r>
              <a:rPr lang="zh-CN" altLang="en-US" sz="4800">
                <a:latin typeface="华文新魏" panose="02010800040101010101" pitchFamily="2" charset="-122"/>
                <a:ea typeface="华文新魏" panose="02010800040101010101" pitchFamily="2" charset="-122"/>
              </a:rPr>
              <a:t>分布式资源管理</a:t>
            </a:r>
            <a:r>
              <a:rPr lang="en-US" altLang="zh-CN" sz="4800">
                <a:latin typeface="华文新魏" panose="02010800040101010101" pitchFamily="2" charset="-122"/>
                <a:ea typeface="华文新魏" panose="02010800040101010101" pitchFamily="2" charset="-122"/>
              </a:rPr>
              <a:t>(3)</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集中分布管理</a:t>
            </a:r>
          </a:p>
        </p:txBody>
      </p:sp>
      <p:sp>
        <p:nvSpPr>
          <p:cNvPr id="154627" name="Rectangle 3">
            <a:extLst>
              <a:ext uri="{FF2B5EF4-FFF2-40B4-BE49-F238E27FC236}">
                <a16:creationId xmlns:a16="http://schemas.microsoft.com/office/drawing/2014/main" id="{C83478CA-6D70-4CC9-92B8-AAE418907A60}"/>
              </a:ext>
            </a:extLst>
          </p:cNvPr>
          <p:cNvSpPr>
            <a:spLocks noGrp="1" noChangeArrowheads="1"/>
          </p:cNvSpPr>
          <p:nvPr>
            <p:ph type="body" idx="1"/>
          </p:nvPr>
        </p:nvSpPr>
        <p:spPr>
          <a:xfrm>
            <a:off x="914400" y="1676400"/>
            <a:ext cx="7543800" cy="49530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一类资源有多个管理者，但每个具体资源仅有一个管理者负责，如尽管系统有多个文件管理，但每个文件只依属于一个文件管理者。</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集中分布管理下，使用某个文件必须也仅须通过其相应的某个文件管理者。</a:t>
            </a:r>
          </a:p>
        </p:txBody>
      </p:sp>
    </p:spTree>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E32B071-3D8E-4E5C-B266-9CB6A9601CA0}"/>
              </a:ext>
            </a:extLst>
          </p:cNvPr>
          <p:cNvSpPr>
            <a:spLocks noGrp="1" noChangeArrowheads="1"/>
          </p:cNvSpPr>
          <p:nvPr>
            <p:ph type="title"/>
          </p:nvPr>
        </p:nvSpPr>
        <p:spPr>
          <a:xfrm>
            <a:off x="762000" y="381000"/>
            <a:ext cx="7772400" cy="1143000"/>
          </a:xfrm>
        </p:spPr>
        <p:txBody>
          <a:bodyPr/>
          <a:lstStyle/>
          <a:p>
            <a:r>
              <a:rPr lang="zh-CN" altLang="en-US" sz="4800">
                <a:latin typeface="华文新魏" panose="02010800040101010101" pitchFamily="2" charset="-122"/>
                <a:ea typeface="华文新魏" panose="02010800040101010101" pitchFamily="2" charset="-122"/>
              </a:rPr>
              <a:t>分布式资源管理</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完全分布管理</a:t>
            </a:r>
          </a:p>
        </p:txBody>
      </p:sp>
      <p:sp>
        <p:nvSpPr>
          <p:cNvPr id="155651" name="Rectangle 3">
            <a:extLst>
              <a:ext uri="{FF2B5EF4-FFF2-40B4-BE49-F238E27FC236}">
                <a16:creationId xmlns:a16="http://schemas.microsoft.com/office/drawing/2014/main" id="{F274D7D7-27D3-453A-814D-6D73DFCB9788}"/>
              </a:ext>
            </a:extLst>
          </p:cNvPr>
          <p:cNvSpPr>
            <a:spLocks noGrp="1" noChangeArrowheads="1"/>
          </p:cNvSpPr>
          <p:nvPr>
            <p:ph type="body" idx="1"/>
          </p:nvPr>
        </p:nvSpPr>
        <p:spPr>
          <a:xfrm>
            <a:off x="762000" y="1524000"/>
            <a:ext cx="7620000" cy="49530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3600">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假如一个文件有若干副本，分别受管于不同的文件管理。为保证文件副本的一致性，当一份副本正被修改时，其他各副本应禁止使用。</a:t>
            </a:r>
          </a:p>
          <a:p>
            <a:pPr>
              <a:buFontTx/>
              <a:buNone/>
            </a:pPr>
            <a:r>
              <a:rPr lang="zh-CN" altLang="en-US">
                <a:latin typeface="华文新魏" panose="02010800040101010101" pitchFamily="2" charset="-122"/>
                <a:ea typeface="华文新魏" panose="02010800040101010101" pitchFamily="2" charset="-122"/>
              </a:rPr>
              <a:t> </a:t>
            </a:r>
            <a:r>
              <a:rPr lang="en-US" altLang="zh-CN" sz="3600">
                <a:cs typeface="Times New Roman" panose="02020603050405020304" pitchFamily="18" charset="0"/>
              </a:rPr>
              <a:t>•</a:t>
            </a:r>
            <a:r>
              <a:rPr lang="zh-CN" altLang="en-US">
                <a:latin typeface="华文新魏" panose="02010800040101010101" pitchFamily="2" charset="-122"/>
                <a:ea typeface="华文新魏" panose="02010800040101010101" pitchFamily="2" charset="-122"/>
              </a:rPr>
              <a:t>当一个文件管理接收到使用文件的申请时，只有在和管理该文件其他副本的管理者协商后，才能决定是否让申请者使用文件。一个具有多副本的文件资源由多个文件管理者共同管理。</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224C5438-FC13-4786-9968-FD3DEEC7F516}"/>
              </a:ext>
            </a:extLst>
          </p:cNvPr>
          <p:cNvSpPr>
            <a:spLocks noGrp="1" noChangeArrowheads="1"/>
          </p:cNvSpPr>
          <p:nvPr>
            <p:ph type="title"/>
          </p:nvPr>
        </p:nvSpPr>
        <p:spPr>
          <a:xfrm>
            <a:off x="838200" y="533400"/>
            <a:ext cx="7772400" cy="1143000"/>
          </a:xfrm>
        </p:spPr>
        <p:txBody>
          <a:bodyPr/>
          <a:lstStyle/>
          <a:p>
            <a:r>
              <a:rPr lang="zh-CN" altLang="en-US" sz="4800">
                <a:latin typeface="华文新魏" panose="02010800040101010101" pitchFamily="2" charset="-122"/>
                <a:ea typeface="华文新魏" panose="02010800040101010101" pitchFamily="2" charset="-122"/>
              </a:rPr>
              <a:t>分布式资源管理</a:t>
            </a:r>
            <a:r>
              <a:rPr lang="en-US" altLang="zh-CN" sz="4800">
                <a:latin typeface="华文新魏" panose="02010800040101010101" pitchFamily="2" charset="-122"/>
                <a:ea typeface="华文新魏" panose="02010800040101010101" pitchFamily="2" charset="-122"/>
              </a:rPr>
              <a:t>(5)</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分布式资源搜索算法</a:t>
            </a:r>
            <a:r>
              <a:rPr lang="en-US" altLang="zh-CN" sz="3600">
                <a:solidFill>
                  <a:srgbClr val="FF0066"/>
                </a:solidFill>
                <a:latin typeface="华文新魏" panose="02010800040101010101" pitchFamily="2" charset="-122"/>
                <a:ea typeface="华文新魏" panose="02010800040101010101" pitchFamily="2" charset="-122"/>
              </a:rPr>
              <a:t>(1)</a:t>
            </a: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56675" name="Rectangle 3">
            <a:extLst>
              <a:ext uri="{FF2B5EF4-FFF2-40B4-BE49-F238E27FC236}">
                <a16:creationId xmlns:a16="http://schemas.microsoft.com/office/drawing/2014/main" id="{808C095D-7E9B-4BFD-9A72-AE5820292276}"/>
              </a:ext>
            </a:extLst>
          </p:cNvPr>
          <p:cNvSpPr>
            <a:spLocks noGrp="1" noChangeArrowheads="1"/>
          </p:cNvSpPr>
          <p:nvPr>
            <p:ph type="body" idx="1"/>
          </p:nvPr>
        </p:nvSpPr>
        <p:spPr>
          <a:xfrm>
            <a:off x="914400" y="1752600"/>
            <a:ext cx="7010400" cy="49530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集中分布管理应具有向其他资源管理者提交资源申请和接受其他资源管理者转来的申请的功能。由于资源管理者分布在不同计算机上，系统必须制定一个资源搜索算法，使得资源管理者按此算法帮助用户找到所需资源。分布式资源搜索算法有三种</a:t>
            </a:r>
            <a:r>
              <a:rPr lang="en-US" altLang="zh-CN" sz="2800">
                <a:latin typeface="华文新魏" panose="02010800040101010101" pitchFamily="2" charset="-122"/>
                <a:ea typeface="华文新魏" panose="02010800040101010101" pitchFamily="2" charset="-122"/>
              </a:rPr>
              <a:t>:</a:t>
            </a:r>
          </a:p>
          <a:p>
            <a:pPr>
              <a:buFontTx/>
              <a:buNone/>
            </a:pPr>
            <a:r>
              <a:rPr lang="en-US" altLang="zh-CN" sz="2800" b="1">
                <a:latin typeface="华文新魏" panose="02010800040101010101" pitchFamily="2" charset="-122"/>
                <a:ea typeface="华文新魏" panose="02010800040101010101" pitchFamily="2" charset="-122"/>
              </a:rPr>
              <a:t>        1  </a:t>
            </a:r>
            <a:r>
              <a:rPr lang="zh-CN" altLang="en-US" sz="2800" b="1">
                <a:latin typeface="华文新魏" panose="02010800040101010101" pitchFamily="2" charset="-122"/>
                <a:ea typeface="华文新魏" panose="02010800040101010101" pitchFamily="2" charset="-122"/>
              </a:rPr>
              <a:t>投标算法</a:t>
            </a:r>
            <a:r>
              <a:rPr lang="zh-CN" altLang="en-US" sz="2800">
                <a:latin typeface="华文新魏" panose="02010800040101010101" pitchFamily="2" charset="-122"/>
                <a:ea typeface="华文新魏" panose="02010800040101010101" pitchFamily="2" charset="-122"/>
              </a:rPr>
              <a:t> </a:t>
            </a:r>
          </a:p>
          <a:p>
            <a:pPr>
              <a:buFontTx/>
              <a:buNone/>
            </a:pPr>
            <a:r>
              <a:rPr lang="zh-CN" altLang="en-US" sz="2800" b="1">
                <a:latin typeface="华文新魏" panose="02010800040101010101" pitchFamily="2" charset="-122"/>
                <a:ea typeface="华文新魏" panose="02010800040101010101" pitchFamily="2" charset="-122"/>
              </a:rPr>
              <a:t>        </a:t>
            </a:r>
            <a:r>
              <a:rPr lang="en-US" altLang="zh-CN" sz="2800" b="1">
                <a:latin typeface="华文新魏" panose="02010800040101010101" pitchFamily="2" charset="-122"/>
                <a:ea typeface="华文新魏" panose="02010800040101010101" pitchFamily="2" charset="-122"/>
              </a:rPr>
              <a:t>2 </a:t>
            </a:r>
            <a:r>
              <a:rPr lang="zh-CN" altLang="en-US" sz="2800" b="1">
                <a:latin typeface="华文新魏" panose="02010800040101010101" pitchFamily="2" charset="-122"/>
                <a:ea typeface="华文新魏" panose="02010800040101010101" pitchFamily="2" charset="-122"/>
              </a:rPr>
              <a:t>由近及远算法</a:t>
            </a:r>
            <a:r>
              <a:rPr lang="zh-CN" altLang="en-US" sz="2800">
                <a:latin typeface="华文新魏" panose="02010800040101010101" pitchFamily="2" charset="-122"/>
                <a:ea typeface="华文新魏" panose="02010800040101010101" pitchFamily="2" charset="-122"/>
              </a:rPr>
              <a:t> </a:t>
            </a:r>
          </a:p>
          <a:p>
            <a:pPr>
              <a:buFontTx/>
              <a:buNone/>
            </a:pPr>
            <a:r>
              <a:rPr lang="zh-CN" altLang="en-US" sz="2800" b="1">
                <a:latin typeface="华文新魏" panose="02010800040101010101" pitchFamily="2" charset="-122"/>
                <a:ea typeface="华文新魏" panose="02010800040101010101" pitchFamily="2" charset="-122"/>
              </a:rPr>
              <a:t>        </a:t>
            </a:r>
            <a:r>
              <a:rPr lang="en-US" altLang="zh-CN" sz="2800" b="1">
                <a:latin typeface="华文新魏" panose="02010800040101010101" pitchFamily="2" charset="-122"/>
                <a:ea typeface="华文新魏" panose="02010800040101010101" pitchFamily="2" charset="-122"/>
              </a:rPr>
              <a:t>3 </a:t>
            </a:r>
            <a:r>
              <a:rPr lang="zh-CN" altLang="en-US" sz="2800" b="1">
                <a:latin typeface="华文新魏" panose="02010800040101010101" pitchFamily="2" charset="-122"/>
                <a:ea typeface="华文新魏" panose="02010800040101010101" pitchFamily="2" charset="-122"/>
              </a:rPr>
              <a:t>回声算法</a:t>
            </a:r>
            <a:r>
              <a:rPr lang="zh-CN" altLang="en-US" sz="2800">
                <a:latin typeface="华文新魏" panose="02010800040101010101" pitchFamily="2" charset="-122"/>
                <a:ea typeface="华文新魏" panose="02010800040101010101" pitchFamily="2" charset="-122"/>
              </a:rPr>
              <a:t> </a:t>
            </a:r>
          </a:p>
          <a:p>
            <a:pPr>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2B8F580D-5DF9-485B-9F4E-1C60F60E36B1}"/>
              </a:ext>
            </a:extLst>
          </p:cNvPr>
          <p:cNvSpPr>
            <a:spLocks noGrp="1" noChangeArrowheads="1"/>
          </p:cNvSpPr>
          <p:nvPr>
            <p:ph type="title"/>
          </p:nvPr>
        </p:nvSpPr>
        <p:spPr>
          <a:xfrm>
            <a:off x="-76200" y="457200"/>
            <a:ext cx="7772400" cy="1143000"/>
          </a:xfrm>
        </p:spPr>
        <p:txBody>
          <a:bodyPr/>
          <a:lstStyle/>
          <a:p>
            <a:r>
              <a:rPr lang="en-US" altLang="zh-CN" sz="4800">
                <a:latin typeface="华文新魏" panose="02010800040101010101" pitchFamily="2" charset="-122"/>
                <a:ea typeface="华文新魏" panose="02010800040101010101" pitchFamily="2" charset="-122"/>
              </a:rPr>
              <a:t>1 </a:t>
            </a:r>
            <a:r>
              <a:rPr lang="zh-CN" altLang="en-US" sz="4800">
                <a:latin typeface="华文新魏" panose="02010800040101010101" pitchFamily="2" charset="-122"/>
                <a:ea typeface="华文新魏" panose="02010800040101010101" pitchFamily="2" charset="-122"/>
              </a:rPr>
              <a:t>投标算法</a:t>
            </a:r>
            <a:br>
              <a:rPr lang="zh-CN" altLang="en-US" sz="4800">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 </a:t>
            </a:r>
          </a:p>
        </p:txBody>
      </p:sp>
      <p:sp>
        <p:nvSpPr>
          <p:cNvPr id="158723" name="Rectangle 3">
            <a:extLst>
              <a:ext uri="{FF2B5EF4-FFF2-40B4-BE49-F238E27FC236}">
                <a16:creationId xmlns:a16="http://schemas.microsoft.com/office/drawing/2014/main" id="{2C1B389C-B8AC-4B9A-84FA-F044A7EFC132}"/>
              </a:ext>
            </a:extLst>
          </p:cNvPr>
          <p:cNvSpPr>
            <a:spLocks noGrp="1" noChangeArrowheads="1"/>
          </p:cNvSpPr>
          <p:nvPr>
            <p:ph type="body" idx="1"/>
          </p:nvPr>
        </p:nvSpPr>
        <p:spPr>
          <a:xfrm>
            <a:off x="685800" y="914400"/>
            <a:ext cx="7848600" cy="5791200"/>
          </a:xfrm>
        </p:spPr>
        <p:txBody>
          <a:bodyPr/>
          <a:lstStyle/>
          <a:p>
            <a:pPr>
              <a:lnSpc>
                <a:spcPct val="90000"/>
              </a:lnSpc>
              <a:buFontTx/>
              <a:buNone/>
            </a:pPr>
            <a:r>
              <a:rPr lang="en-US" altLang="zh-CN" sz="3600" b="1">
                <a:ea typeface="华文新魏" panose="02010800040101010101" pitchFamily="2" charset="-122"/>
              </a:rPr>
              <a:t>   </a:t>
            </a:r>
            <a:r>
              <a:rPr lang="en-US" altLang="zh-CN" sz="2800" b="1">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资源管理者欲向它机资源管理者申请资源时，先广播招标消息，向网络中位于其他结点的每个资源管理者发招标消息。</a:t>
            </a:r>
            <a:r>
              <a:rPr lang="zh-CN" altLang="en-US" sz="2800">
                <a:ea typeface="华文新魏" panose="02010800040101010101" pitchFamily="2" charset="-122"/>
              </a:rPr>
              <a:t>     </a:t>
            </a:r>
            <a:endParaRPr lang="zh-CN" altLang="en-US" sz="2800">
              <a:latin typeface="华文新魏" panose="02010800040101010101" pitchFamily="2" charset="-122"/>
              <a:ea typeface="华文新魏" panose="02010800040101010101" pitchFamily="2" charset="-122"/>
            </a:endParaRPr>
          </a:p>
          <a:p>
            <a:pPr>
              <a:lnSpc>
                <a:spcPct val="90000"/>
              </a:lnSpc>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当一个资源管理者接到招标消息时，如果该结点上有所需资源，则根据一定策略计算出</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标数</a:t>
            </a:r>
            <a:r>
              <a:rPr lang="zh-CN" altLang="en-US"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，发一个投标消息给申请者，否则回一个拒绝消息。</a:t>
            </a:r>
            <a:endParaRPr lang="zh-CN" altLang="en-US" sz="2800">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sz="2800">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申请者收到所有回答消息后，根据一定策略选出一个投标者，并向它发一个申请消息。</a:t>
            </a:r>
            <a:endParaRPr lang="zh-CN" altLang="en-US" sz="2800">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sz="2800">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接到申请消息后，将申请者的名字登记入册，并在可以分配资源时发消息通知申请者。</a:t>
            </a:r>
            <a:endParaRPr lang="zh-CN" altLang="en-US" sz="2800">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sz="2800">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资源使用完毕后，向分配资源的资源管理者归还资源。</a:t>
            </a:r>
          </a:p>
          <a:p>
            <a:pPr>
              <a:lnSpc>
                <a:spcPct val="90000"/>
              </a:lnSpc>
              <a:buFontTx/>
              <a:buNone/>
            </a:pPr>
            <a:r>
              <a:rPr lang="zh-CN" altLang="en-US" sz="2800">
                <a:ea typeface="华文新魏" panose="02010800040101010101" pitchFamily="2" charset="-122"/>
              </a:rPr>
              <a:t>   </a:t>
            </a: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A33EEEE0-1208-4D8F-AB94-E32552AC3C02}"/>
              </a:ext>
            </a:extLst>
          </p:cNvPr>
          <p:cNvSpPr>
            <a:spLocks noGrp="1" noChangeArrowheads="1"/>
          </p:cNvSpPr>
          <p:nvPr>
            <p:ph type="title"/>
          </p:nvPr>
        </p:nvSpPr>
        <p:spPr>
          <a:xfrm>
            <a:off x="228600" y="381000"/>
            <a:ext cx="7772400" cy="1143000"/>
          </a:xfrm>
        </p:spPr>
        <p:txBody>
          <a:bodyPr/>
          <a:lstStyle/>
          <a:p>
            <a:r>
              <a:rPr lang="en-US" altLang="zh-CN" sz="4800" b="1">
                <a:solidFill>
                  <a:srgbClr val="9900FF"/>
                </a:solidFill>
                <a:latin typeface="华文新魏" panose="02010800040101010101" pitchFamily="2" charset="-122"/>
                <a:ea typeface="华文新魏" panose="02010800040101010101" pitchFamily="2" charset="-122"/>
              </a:rPr>
              <a:t>  </a:t>
            </a:r>
            <a:r>
              <a:rPr lang="zh-CN" altLang="en-US" sz="4800" b="1">
                <a:solidFill>
                  <a:srgbClr val="9900FF"/>
                </a:solidFill>
                <a:latin typeface="华文新魏" panose="02010800040101010101" pitchFamily="2" charset="-122"/>
                <a:ea typeface="华文新魏" panose="02010800040101010101" pitchFamily="2" charset="-122"/>
              </a:rPr>
              <a:t>投标算法</a:t>
            </a:r>
            <a:r>
              <a:rPr lang="en-US" altLang="zh-CN" sz="4800" b="1">
                <a:solidFill>
                  <a:srgbClr val="9900FF"/>
                </a:solidFill>
                <a:latin typeface="华文新魏" panose="02010800040101010101" pitchFamily="2" charset="-122"/>
                <a:ea typeface="华文新魏" panose="02010800040101010101" pitchFamily="2" charset="-122"/>
              </a:rPr>
              <a:t>--</a:t>
            </a:r>
            <a:r>
              <a:rPr lang="zh-CN" altLang="en-US" sz="4800" b="1">
                <a:solidFill>
                  <a:srgbClr val="9900FF"/>
                </a:solidFill>
                <a:latin typeface="华文新魏" panose="02010800040101010101" pitchFamily="2" charset="-122"/>
                <a:ea typeface="华文新魏" panose="02010800040101010101" pitchFamily="2" charset="-122"/>
              </a:rPr>
              <a:t>确定标书</a:t>
            </a:r>
            <a:br>
              <a:rPr lang="zh-CN" altLang="en-US" sz="4800">
                <a:solidFill>
                  <a:srgbClr val="9900FF"/>
                </a:solidFill>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 </a:t>
            </a:r>
          </a:p>
        </p:txBody>
      </p:sp>
      <p:sp>
        <p:nvSpPr>
          <p:cNvPr id="227331" name="Rectangle 3">
            <a:extLst>
              <a:ext uri="{FF2B5EF4-FFF2-40B4-BE49-F238E27FC236}">
                <a16:creationId xmlns:a16="http://schemas.microsoft.com/office/drawing/2014/main" id="{97C519B6-F133-420C-B483-5738C0261A4F}"/>
              </a:ext>
            </a:extLst>
          </p:cNvPr>
          <p:cNvSpPr>
            <a:spLocks noGrp="1" noChangeArrowheads="1"/>
          </p:cNvSpPr>
          <p:nvPr>
            <p:ph type="body" idx="1"/>
          </p:nvPr>
        </p:nvSpPr>
        <p:spPr>
          <a:xfrm>
            <a:off x="685800" y="914400"/>
            <a:ext cx="7848600" cy="5791200"/>
          </a:xfrm>
        </p:spPr>
        <p:txBody>
          <a:bodyPr/>
          <a:lstStyle/>
          <a:p>
            <a:pPr>
              <a:lnSpc>
                <a:spcPct val="90000"/>
              </a:lnSpc>
              <a:buFontTx/>
              <a:buNone/>
            </a:pPr>
            <a:r>
              <a:rPr lang="en-US" altLang="zh-CN" sz="4000" b="1">
                <a:ea typeface="华文新魏" panose="02010800040101010101" pitchFamily="2" charset="-122"/>
              </a:rPr>
              <a:t> </a:t>
            </a:r>
            <a:r>
              <a:rPr lang="en-US" altLang="zh-CN" b="1">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投标与招标的策略</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如可用排队等待申请者的个数、投标与招标者距离的远近等作标数来投标，选择标数最小的投标者中标。</a:t>
            </a:r>
          </a:p>
          <a:p>
            <a:pPr>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b="1">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设在某个结点上，资源管理者它管理某种具体的资源，当有申请到达并且不能满足该申请者的要求时，便记录</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排队等待申请者的个数</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，设为</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；投标者结点至招标者所在结点的距离设为</a:t>
            </a:r>
            <a:r>
              <a:rPr lang="en-US" altLang="zh-CN">
                <a:latin typeface="华文新魏" panose="02010800040101010101" pitchFamily="2" charset="-122"/>
                <a:ea typeface="华文新魏" panose="02010800040101010101" pitchFamily="2" charset="-122"/>
              </a:rPr>
              <a:t>d</a:t>
            </a:r>
            <a:r>
              <a:rPr lang="zh-CN" altLang="en-US">
                <a:latin typeface="华文新魏" panose="02010800040101010101" pitchFamily="2" charset="-122"/>
                <a:ea typeface="华文新魏" panose="02010800040101010101" pitchFamily="2" charset="-122"/>
              </a:rPr>
              <a:t>，则标书</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可定义为：</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b=w1×a+w2×d</a:t>
            </a:r>
          </a:p>
          <a:p>
            <a:pPr algn="just">
              <a:lnSpc>
                <a:spcPct val="90000"/>
              </a:lnSpc>
              <a:buFontTx/>
              <a:buNone/>
            </a:pPr>
            <a:r>
              <a:rPr lang="zh-CN" altLang="en-US">
                <a:latin typeface="华文新魏" panose="02010800040101010101" pitchFamily="2" charset="-122"/>
                <a:ea typeface="华文新魏" panose="02010800040101010101" pitchFamily="2" charset="-122"/>
              </a:rPr>
              <a:t>其中，</a:t>
            </a:r>
            <a:r>
              <a:rPr lang="en-US" altLang="zh-CN">
                <a:latin typeface="华文新魏" panose="02010800040101010101" pitchFamily="2" charset="-122"/>
                <a:ea typeface="华文新魏" panose="02010800040101010101" pitchFamily="2" charset="-122"/>
              </a:rPr>
              <a:t>w1</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w2</a:t>
            </a:r>
            <a:r>
              <a:rPr lang="zh-CN" altLang="en-US">
                <a:latin typeface="华文新魏" panose="02010800040101010101" pitchFamily="2" charset="-122"/>
                <a:ea typeface="华文新魏" panose="02010800040101010101" pitchFamily="2" charset="-122"/>
              </a:rPr>
              <a:t>为权重系数，通常，</a:t>
            </a:r>
            <a:r>
              <a:rPr lang="en-US" altLang="zh-CN">
                <a:latin typeface="华文新魏" panose="02010800040101010101" pitchFamily="2" charset="-122"/>
                <a:ea typeface="华文新魏" panose="02010800040101010101" pitchFamily="2" charset="-122"/>
              </a:rPr>
              <a:t>w2</a:t>
            </a:r>
            <a:r>
              <a:rPr lang="zh-CN" altLang="en-US">
                <a:latin typeface="华文新魏" panose="02010800040101010101" pitchFamily="2" charset="-122"/>
                <a:ea typeface="华文新魏" panose="02010800040101010101" pitchFamily="2" charset="-122"/>
              </a:rPr>
              <a:t>取</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w1</a:t>
            </a:r>
            <a:r>
              <a:rPr lang="zh-CN" altLang="en-US">
                <a:latin typeface="华文新魏" panose="02010800040101010101" pitchFamily="2" charset="-122"/>
                <a:ea typeface="华文新魏" panose="02010800040101010101" pitchFamily="2" charset="-122"/>
              </a:rPr>
              <a:t>取一正整数。</a:t>
            </a:r>
          </a:p>
          <a:p>
            <a:pPr algn="just">
              <a:lnSpc>
                <a:spcPct val="90000"/>
              </a:lnSpc>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D28910E-54BD-46FF-9224-C5075CE5CE51}"/>
              </a:ext>
            </a:extLst>
          </p:cNvPr>
          <p:cNvSpPr>
            <a:spLocks noGrp="1" noChangeArrowheads="1"/>
          </p:cNvSpPr>
          <p:nvPr>
            <p:ph type="title"/>
          </p:nvPr>
        </p:nvSpPr>
        <p:spPr>
          <a:xfrm>
            <a:off x="228600" y="381000"/>
            <a:ext cx="7772400" cy="1143000"/>
          </a:xfrm>
        </p:spPr>
        <p:txBody>
          <a:bodyPr/>
          <a:lstStyle/>
          <a:p>
            <a:r>
              <a:rPr lang="en-US" altLang="zh-CN" sz="4800" b="1">
                <a:solidFill>
                  <a:srgbClr val="9900FF"/>
                </a:solidFill>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投标算法</a:t>
            </a:r>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一个例子</a:t>
            </a:r>
            <a:br>
              <a:rPr lang="zh-CN" altLang="en-US" sz="4800">
                <a:solidFill>
                  <a:srgbClr val="9900FF"/>
                </a:solidFill>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 </a:t>
            </a:r>
          </a:p>
        </p:txBody>
      </p:sp>
      <p:sp>
        <p:nvSpPr>
          <p:cNvPr id="228355" name="Rectangle 3">
            <a:extLst>
              <a:ext uri="{FF2B5EF4-FFF2-40B4-BE49-F238E27FC236}">
                <a16:creationId xmlns:a16="http://schemas.microsoft.com/office/drawing/2014/main" id="{6598A5E0-9D5A-48E6-8756-81FEEEC29145}"/>
              </a:ext>
            </a:extLst>
          </p:cNvPr>
          <p:cNvSpPr>
            <a:spLocks noGrp="1" noChangeArrowheads="1"/>
          </p:cNvSpPr>
          <p:nvPr>
            <p:ph type="body" idx="1"/>
          </p:nvPr>
        </p:nvSpPr>
        <p:spPr>
          <a:xfrm>
            <a:off x="685800" y="914400"/>
            <a:ext cx="7848600" cy="5791200"/>
          </a:xfrm>
        </p:spPr>
        <p:txBody>
          <a:bodyPr/>
          <a:lstStyle/>
          <a:p>
            <a:pPr>
              <a:buFontTx/>
              <a:buNone/>
            </a:pPr>
            <a:r>
              <a:rPr lang="en-US" altLang="zh-CN" sz="4000" b="1">
                <a:ea typeface="华文新魏" panose="02010800040101010101" pitchFamily="2" charset="-122"/>
              </a:rPr>
              <a:t> </a:t>
            </a:r>
            <a:r>
              <a:rPr lang="en-US" altLang="zh-CN" b="1">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下例中，</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结点上某进程发出申请打印机资源要求，采用投标算法应获得</a:t>
            </a:r>
            <a:r>
              <a:rPr lang="en-US" altLang="zh-CN" sz="2800">
                <a:latin typeface="华文新魏" panose="02010800040101010101" pitchFamily="2" charset="-122"/>
                <a:ea typeface="华文新魏" panose="02010800040101010101" pitchFamily="2" charset="-122"/>
              </a:rPr>
              <a:t>F</a:t>
            </a:r>
            <a:r>
              <a:rPr lang="zh-CN" altLang="en-US" sz="2800">
                <a:latin typeface="华文新魏" panose="02010800040101010101" pitchFamily="2" charset="-122"/>
                <a:ea typeface="华文新魏" panose="02010800040101010101" pitchFamily="2" charset="-122"/>
              </a:rPr>
              <a:t>结点的资源。</a:t>
            </a:r>
          </a:p>
          <a:p>
            <a:pPr>
              <a:buFontTx/>
              <a:buNone/>
            </a:pPr>
            <a:endParaRPr lang="zh-CN" altLang="en-US" sz="2800">
              <a:latin typeface="华文新魏" panose="02010800040101010101" pitchFamily="2" charset="-122"/>
              <a:ea typeface="华文新魏" panose="02010800040101010101" pitchFamily="2" charset="-122"/>
            </a:endParaRPr>
          </a:p>
        </p:txBody>
      </p:sp>
      <p:grpSp>
        <p:nvGrpSpPr>
          <p:cNvPr id="228386" name="Group 34">
            <a:extLst>
              <a:ext uri="{FF2B5EF4-FFF2-40B4-BE49-F238E27FC236}">
                <a16:creationId xmlns:a16="http://schemas.microsoft.com/office/drawing/2014/main" id="{4B499139-39E6-443A-81CF-F738C3B0D996}"/>
              </a:ext>
            </a:extLst>
          </p:cNvPr>
          <p:cNvGrpSpPr>
            <a:grpSpLocks/>
          </p:cNvGrpSpPr>
          <p:nvPr/>
        </p:nvGrpSpPr>
        <p:grpSpPr bwMode="auto">
          <a:xfrm>
            <a:off x="1143000" y="2057400"/>
            <a:ext cx="6096000" cy="4495800"/>
            <a:chOff x="720" y="1296"/>
            <a:chExt cx="3840" cy="2832"/>
          </a:xfrm>
        </p:grpSpPr>
        <p:sp>
          <p:nvSpPr>
            <p:cNvPr id="228357" name="Text Box 5">
              <a:extLst>
                <a:ext uri="{FF2B5EF4-FFF2-40B4-BE49-F238E27FC236}">
                  <a16:creationId xmlns:a16="http://schemas.microsoft.com/office/drawing/2014/main" id="{99ED0064-DA30-4780-A760-DAA9439A6A88}"/>
                </a:ext>
              </a:extLst>
            </p:cNvPr>
            <p:cNvSpPr txBox="1">
              <a:spLocks noChangeArrowheads="1"/>
            </p:cNvSpPr>
            <p:nvPr/>
          </p:nvSpPr>
          <p:spPr bwMode="auto">
            <a:xfrm>
              <a:off x="720" y="2880"/>
              <a:ext cx="720" cy="544"/>
            </a:xfrm>
            <a:prstGeom prst="rect">
              <a:avLst/>
            </a:prstGeom>
            <a:solidFill>
              <a:srgbClr val="FFCC66"/>
            </a:solidFill>
            <a:ln w="9525">
              <a:solidFill>
                <a:srgbClr val="000000"/>
              </a:solidFill>
              <a:miter lim="800000"/>
              <a:headEnd/>
              <a:tailEnd/>
            </a:ln>
          </p:spPr>
          <p:txBody>
            <a:bodyPr/>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打印机</a:t>
              </a:r>
            </a:p>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等待：</a:t>
              </a:r>
              <a:r>
                <a:rPr kumimoji="0" lang="en-US" altLang="zh-CN" sz="2000">
                  <a:solidFill>
                    <a:srgbClr val="FF0000"/>
                  </a:solidFill>
                  <a:latin typeface="华文新魏" panose="02010800040101010101" pitchFamily="2" charset="-122"/>
                  <a:ea typeface="华文新魏" panose="02010800040101010101" pitchFamily="2" charset="-122"/>
                </a:rPr>
                <a:t>2</a:t>
              </a:r>
            </a:p>
          </p:txBody>
        </p:sp>
        <p:sp>
          <p:nvSpPr>
            <p:cNvPr id="228360" name="Oval 8">
              <a:extLst>
                <a:ext uri="{FF2B5EF4-FFF2-40B4-BE49-F238E27FC236}">
                  <a16:creationId xmlns:a16="http://schemas.microsoft.com/office/drawing/2014/main" id="{41459694-11B3-442E-A989-5C0C2765D5C4}"/>
                </a:ext>
              </a:extLst>
            </p:cNvPr>
            <p:cNvSpPr>
              <a:spLocks noChangeArrowheads="1"/>
            </p:cNvSpPr>
            <p:nvPr/>
          </p:nvSpPr>
          <p:spPr bwMode="auto">
            <a:xfrm>
              <a:off x="3000" y="1296"/>
              <a:ext cx="480" cy="436"/>
            </a:xfrm>
            <a:prstGeom prst="ellipse">
              <a:avLst/>
            </a:prstGeom>
            <a:solidFill>
              <a:schemeClr val="accent1"/>
            </a:solidFill>
            <a:ln w="9525">
              <a:solidFill>
                <a:srgbClr val="000000"/>
              </a:solidFill>
              <a:round/>
              <a:headEnd/>
              <a:tailEnd/>
            </a:ln>
          </p:spPr>
          <p:txBody>
            <a:bodyPr/>
            <a:lstStyle/>
            <a:p>
              <a:endParaRPr lang="en-US"/>
            </a:p>
          </p:txBody>
        </p:sp>
        <p:sp>
          <p:nvSpPr>
            <p:cNvPr id="228361" name="Text Box 9">
              <a:extLst>
                <a:ext uri="{FF2B5EF4-FFF2-40B4-BE49-F238E27FC236}">
                  <a16:creationId xmlns:a16="http://schemas.microsoft.com/office/drawing/2014/main" id="{DFAD690C-AF5E-4924-B62C-0F36F90517EB}"/>
                </a:ext>
              </a:extLst>
            </p:cNvPr>
            <p:cNvSpPr txBox="1">
              <a:spLocks noChangeArrowheads="1"/>
            </p:cNvSpPr>
            <p:nvPr/>
          </p:nvSpPr>
          <p:spPr bwMode="auto">
            <a:xfrm>
              <a:off x="3120" y="1344"/>
              <a:ext cx="214" cy="279"/>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A</a:t>
              </a:r>
            </a:p>
          </p:txBody>
        </p:sp>
        <p:sp>
          <p:nvSpPr>
            <p:cNvPr id="228363" name="Oval 11">
              <a:extLst>
                <a:ext uri="{FF2B5EF4-FFF2-40B4-BE49-F238E27FC236}">
                  <a16:creationId xmlns:a16="http://schemas.microsoft.com/office/drawing/2014/main" id="{46A6A29B-FAB9-420F-937B-A2CEE7A1110F}"/>
                </a:ext>
              </a:extLst>
            </p:cNvPr>
            <p:cNvSpPr>
              <a:spLocks noChangeArrowheads="1"/>
            </p:cNvSpPr>
            <p:nvPr/>
          </p:nvSpPr>
          <p:spPr bwMode="auto">
            <a:xfrm>
              <a:off x="2160" y="2058"/>
              <a:ext cx="497" cy="439"/>
            </a:xfrm>
            <a:prstGeom prst="ellipse">
              <a:avLst/>
            </a:prstGeom>
            <a:solidFill>
              <a:schemeClr val="accent1"/>
            </a:solidFill>
            <a:ln w="9525">
              <a:solidFill>
                <a:srgbClr val="000000"/>
              </a:solidFill>
              <a:round/>
              <a:headEnd/>
              <a:tailEnd/>
            </a:ln>
          </p:spPr>
          <p:txBody>
            <a:bodyPr/>
            <a:lstStyle/>
            <a:p>
              <a:endParaRPr lang="en-US"/>
            </a:p>
          </p:txBody>
        </p:sp>
        <p:sp>
          <p:nvSpPr>
            <p:cNvPr id="228364" name="Text Box 12">
              <a:extLst>
                <a:ext uri="{FF2B5EF4-FFF2-40B4-BE49-F238E27FC236}">
                  <a16:creationId xmlns:a16="http://schemas.microsoft.com/office/drawing/2014/main" id="{40DF3727-1C1C-44E7-AD23-C837ABF18E14}"/>
                </a:ext>
              </a:extLst>
            </p:cNvPr>
            <p:cNvSpPr txBox="1">
              <a:spLocks noChangeArrowheads="1"/>
            </p:cNvSpPr>
            <p:nvPr/>
          </p:nvSpPr>
          <p:spPr bwMode="auto">
            <a:xfrm>
              <a:off x="2280" y="2160"/>
              <a:ext cx="282" cy="227"/>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B</a:t>
              </a:r>
            </a:p>
          </p:txBody>
        </p:sp>
        <p:sp>
          <p:nvSpPr>
            <p:cNvPr id="228366" name="Oval 14">
              <a:extLst>
                <a:ext uri="{FF2B5EF4-FFF2-40B4-BE49-F238E27FC236}">
                  <a16:creationId xmlns:a16="http://schemas.microsoft.com/office/drawing/2014/main" id="{404F2F83-A6BA-4617-A346-B31806191686}"/>
                </a:ext>
              </a:extLst>
            </p:cNvPr>
            <p:cNvSpPr>
              <a:spLocks noChangeArrowheads="1"/>
            </p:cNvSpPr>
            <p:nvPr/>
          </p:nvSpPr>
          <p:spPr bwMode="auto">
            <a:xfrm>
              <a:off x="3600" y="2058"/>
              <a:ext cx="480" cy="436"/>
            </a:xfrm>
            <a:prstGeom prst="ellipse">
              <a:avLst/>
            </a:prstGeom>
            <a:solidFill>
              <a:schemeClr val="accent1"/>
            </a:solidFill>
            <a:ln w="9525">
              <a:solidFill>
                <a:srgbClr val="000000"/>
              </a:solidFill>
              <a:round/>
              <a:headEnd/>
              <a:tailEnd/>
            </a:ln>
          </p:spPr>
          <p:txBody>
            <a:bodyPr/>
            <a:lstStyle/>
            <a:p>
              <a:endParaRPr lang="en-US"/>
            </a:p>
          </p:txBody>
        </p:sp>
        <p:sp>
          <p:nvSpPr>
            <p:cNvPr id="228367" name="Text Box 15">
              <a:extLst>
                <a:ext uri="{FF2B5EF4-FFF2-40B4-BE49-F238E27FC236}">
                  <a16:creationId xmlns:a16="http://schemas.microsoft.com/office/drawing/2014/main" id="{FC18D869-F11A-4536-90E5-21CAEF96BB49}"/>
                </a:ext>
              </a:extLst>
            </p:cNvPr>
            <p:cNvSpPr txBox="1">
              <a:spLocks noChangeArrowheads="1"/>
            </p:cNvSpPr>
            <p:nvPr/>
          </p:nvSpPr>
          <p:spPr bwMode="auto">
            <a:xfrm>
              <a:off x="3720" y="2115"/>
              <a:ext cx="294" cy="270"/>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C</a:t>
              </a:r>
            </a:p>
          </p:txBody>
        </p:sp>
        <p:sp>
          <p:nvSpPr>
            <p:cNvPr id="228369" name="Oval 17">
              <a:extLst>
                <a:ext uri="{FF2B5EF4-FFF2-40B4-BE49-F238E27FC236}">
                  <a16:creationId xmlns:a16="http://schemas.microsoft.com/office/drawing/2014/main" id="{11348940-4B5A-450C-BF77-ABCB2D23D00E}"/>
                </a:ext>
              </a:extLst>
            </p:cNvPr>
            <p:cNvSpPr>
              <a:spLocks noChangeArrowheads="1"/>
            </p:cNvSpPr>
            <p:nvPr/>
          </p:nvSpPr>
          <p:spPr bwMode="auto">
            <a:xfrm>
              <a:off x="1560" y="2930"/>
              <a:ext cx="480" cy="436"/>
            </a:xfrm>
            <a:prstGeom prst="ellipse">
              <a:avLst/>
            </a:prstGeom>
            <a:solidFill>
              <a:schemeClr val="accent1"/>
            </a:solidFill>
            <a:ln w="9525">
              <a:solidFill>
                <a:srgbClr val="000000"/>
              </a:solidFill>
              <a:round/>
              <a:headEnd/>
              <a:tailEnd/>
            </a:ln>
          </p:spPr>
          <p:txBody>
            <a:bodyPr/>
            <a:lstStyle/>
            <a:p>
              <a:endParaRPr lang="en-US"/>
            </a:p>
          </p:txBody>
        </p:sp>
        <p:sp>
          <p:nvSpPr>
            <p:cNvPr id="228370" name="Text Box 18">
              <a:extLst>
                <a:ext uri="{FF2B5EF4-FFF2-40B4-BE49-F238E27FC236}">
                  <a16:creationId xmlns:a16="http://schemas.microsoft.com/office/drawing/2014/main" id="{E5D93121-37B7-452D-A68B-BF8207E2BF65}"/>
                </a:ext>
              </a:extLst>
            </p:cNvPr>
            <p:cNvSpPr txBox="1">
              <a:spLocks noChangeArrowheads="1"/>
            </p:cNvSpPr>
            <p:nvPr/>
          </p:nvSpPr>
          <p:spPr bwMode="auto">
            <a:xfrm>
              <a:off x="1680" y="2976"/>
              <a:ext cx="293" cy="281"/>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D</a:t>
              </a:r>
            </a:p>
          </p:txBody>
        </p:sp>
        <p:sp>
          <p:nvSpPr>
            <p:cNvPr id="228372" name="Oval 20">
              <a:extLst>
                <a:ext uri="{FF2B5EF4-FFF2-40B4-BE49-F238E27FC236}">
                  <a16:creationId xmlns:a16="http://schemas.microsoft.com/office/drawing/2014/main" id="{266FC28E-9E6C-4155-AE4A-535C5F75EB29}"/>
                </a:ext>
              </a:extLst>
            </p:cNvPr>
            <p:cNvSpPr>
              <a:spLocks noChangeArrowheads="1"/>
            </p:cNvSpPr>
            <p:nvPr/>
          </p:nvSpPr>
          <p:spPr bwMode="auto">
            <a:xfrm>
              <a:off x="2760" y="2821"/>
              <a:ext cx="480" cy="436"/>
            </a:xfrm>
            <a:prstGeom prst="ellipse">
              <a:avLst/>
            </a:prstGeom>
            <a:solidFill>
              <a:schemeClr val="accent1"/>
            </a:solidFill>
            <a:ln w="9525">
              <a:solidFill>
                <a:srgbClr val="000000"/>
              </a:solidFill>
              <a:round/>
              <a:headEnd/>
              <a:tailEnd/>
            </a:ln>
          </p:spPr>
          <p:txBody>
            <a:bodyPr/>
            <a:lstStyle/>
            <a:p>
              <a:endParaRPr lang="en-US"/>
            </a:p>
          </p:txBody>
        </p:sp>
        <p:sp>
          <p:nvSpPr>
            <p:cNvPr id="228373" name="Text Box 21">
              <a:extLst>
                <a:ext uri="{FF2B5EF4-FFF2-40B4-BE49-F238E27FC236}">
                  <a16:creationId xmlns:a16="http://schemas.microsoft.com/office/drawing/2014/main" id="{5C349B2A-2AF0-4AF7-8B48-D17BCC527DB6}"/>
                </a:ext>
              </a:extLst>
            </p:cNvPr>
            <p:cNvSpPr txBox="1">
              <a:spLocks noChangeArrowheads="1"/>
            </p:cNvSpPr>
            <p:nvPr/>
          </p:nvSpPr>
          <p:spPr bwMode="auto">
            <a:xfrm>
              <a:off x="2880" y="2886"/>
              <a:ext cx="272" cy="262"/>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E</a:t>
              </a:r>
            </a:p>
          </p:txBody>
        </p:sp>
        <p:sp>
          <p:nvSpPr>
            <p:cNvPr id="228375" name="Oval 23">
              <a:extLst>
                <a:ext uri="{FF2B5EF4-FFF2-40B4-BE49-F238E27FC236}">
                  <a16:creationId xmlns:a16="http://schemas.microsoft.com/office/drawing/2014/main" id="{DA984AE4-C88E-458B-84FA-E8A4D43199A5}"/>
                </a:ext>
              </a:extLst>
            </p:cNvPr>
            <p:cNvSpPr>
              <a:spLocks noChangeArrowheads="1"/>
            </p:cNvSpPr>
            <p:nvPr/>
          </p:nvSpPr>
          <p:spPr bwMode="auto">
            <a:xfrm>
              <a:off x="3240" y="3583"/>
              <a:ext cx="480" cy="436"/>
            </a:xfrm>
            <a:prstGeom prst="ellipse">
              <a:avLst/>
            </a:prstGeom>
            <a:solidFill>
              <a:schemeClr val="accent1"/>
            </a:solidFill>
            <a:ln w="9525">
              <a:solidFill>
                <a:srgbClr val="000000"/>
              </a:solidFill>
              <a:round/>
              <a:headEnd/>
              <a:tailEnd/>
            </a:ln>
          </p:spPr>
          <p:txBody>
            <a:bodyPr/>
            <a:lstStyle/>
            <a:p>
              <a:endParaRPr lang="en-US"/>
            </a:p>
          </p:txBody>
        </p:sp>
        <p:sp>
          <p:nvSpPr>
            <p:cNvPr id="228376" name="Text Box 24">
              <a:extLst>
                <a:ext uri="{FF2B5EF4-FFF2-40B4-BE49-F238E27FC236}">
                  <a16:creationId xmlns:a16="http://schemas.microsoft.com/office/drawing/2014/main" id="{98A72B5B-5820-4246-A3DA-FA86074E25DC}"/>
                </a:ext>
              </a:extLst>
            </p:cNvPr>
            <p:cNvSpPr txBox="1">
              <a:spLocks noChangeArrowheads="1"/>
            </p:cNvSpPr>
            <p:nvPr/>
          </p:nvSpPr>
          <p:spPr bwMode="auto">
            <a:xfrm>
              <a:off x="3360" y="3657"/>
              <a:ext cx="246" cy="253"/>
            </a:xfrm>
            <a:prstGeom prst="rect">
              <a:avLst/>
            </a:prstGeom>
            <a:solidFill>
              <a:schemeClr val="accent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latin typeface="华文新魏" panose="02010800040101010101" pitchFamily="2" charset="-122"/>
                  <a:ea typeface="华文新魏" panose="02010800040101010101" pitchFamily="2" charset="-122"/>
                </a:rPr>
                <a:t>F</a:t>
              </a:r>
            </a:p>
          </p:txBody>
        </p:sp>
        <p:sp>
          <p:nvSpPr>
            <p:cNvPr id="228377" name="Line 25">
              <a:extLst>
                <a:ext uri="{FF2B5EF4-FFF2-40B4-BE49-F238E27FC236}">
                  <a16:creationId xmlns:a16="http://schemas.microsoft.com/office/drawing/2014/main" id="{702D4C15-0338-4717-933E-B730BD6E23EF}"/>
                </a:ext>
              </a:extLst>
            </p:cNvPr>
            <p:cNvSpPr>
              <a:spLocks noChangeShapeType="1"/>
            </p:cNvSpPr>
            <p:nvPr/>
          </p:nvSpPr>
          <p:spPr bwMode="auto">
            <a:xfrm flipH="1">
              <a:off x="2520" y="1623"/>
              <a:ext cx="48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78" name="Line 26">
              <a:extLst>
                <a:ext uri="{FF2B5EF4-FFF2-40B4-BE49-F238E27FC236}">
                  <a16:creationId xmlns:a16="http://schemas.microsoft.com/office/drawing/2014/main" id="{E89B4EA8-9C32-4DDB-9761-C7ED534D245E}"/>
                </a:ext>
              </a:extLst>
            </p:cNvPr>
            <p:cNvSpPr>
              <a:spLocks noChangeShapeType="1"/>
            </p:cNvSpPr>
            <p:nvPr/>
          </p:nvSpPr>
          <p:spPr bwMode="auto">
            <a:xfrm flipH="1">
              <a:off x="1800" y="2494"/>
              <a:ext cx="480" cy="4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79" name="Line 27">
              <a:extLst>
                <a:ext uri="{FF2B5EF4-FFF2-40B4-BE49-F238E27FC236}">
                  <a16:creationId xmlns:a16="http://schemas.microsoft.com/office/drawing/2014/main" id="{DA2BB3E9-AEB6-4A96-9610-1CAC68687E69}"/>
                </a:ext>
              </a:extLst>
            </p:cNvPr>
            <p:cNvSpPr>
              <a:spLocks noChangeShapeType="1"/>
            </p:cNvSpPr>
            <p:nvPr/>
          </p:nvSpPr>
          <p:spPr bwMode="auto">
            <a:xfrm>
              <a:off x="3360" y="1732"/>
              <a:ext cx="36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80" name="Line 28">
              <a:extLst>
                <a:ext uri="{FF2B5EF4-FFF2-40B4-BE49-F238E27FC236}">
                  <a16:creationId xmlns:a16="http://schemas.microsoft.com/office/drawing/2014/main" id="{0EBA6BCA-08E5-4261-B415-D167D95182A6}"/>
                </a:ext>
              </a:extLst>
            </p:cNvPr>
            <p:cNvSpPr>
              <a:spLocks noChangeShapeType="1"/>
            </p:cNvSpPr>
            <p:nvPr/>
          </p:nvSpPr>
          <p:spPr bwMode="auto">
            <a:xfrm>
              <a:off x="2520" y="2494"/>
              <a:ext cx="360" cy="3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81" name="Line 29">
              <a:extLst>
                <a:ext uri="{FF2B5EF4-FFF2-40B4-BE49-F238E27FC236}">
                  <a16:creationId xmlns:a16="http://schemas.microsoft.com/office/drawing/2014/main" id="{4ADF24CE-E27F-4A45-AFF4-74D824D0E836}"/>
                </a:ext>
              </a:extLst>
            </p:cNvPr>
            <p:cNvSpPr>
              <a:spLocks noChangeShapeType="1"/>
            </p:cNvSpPr>
            <p:nvPr/>
          </p:nvSpPr>
          <p:spPr bwMode="auto">
            <a:xfrm>
              <a:off x="3120" y="3257"/>
              <a:ext cx="360" cy="3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82" name="Line 30">
              <a:extLst>
                <a:ext uri="{FF2B5EF4-FFF2-40B4-BE49-F238E27FC236}">
                  <a16:creationId xmlns:a16="http://schemas.microsoft.com/office/drawing/2014/main" id="{F560DEF1-A369-42B1-9826-CFAF304ECA65}"/>
                </a:ext>
              </a:extLst>
            </p:cNvPr>
            <p:cNvSpPr>
              <a:spLocks noChangeShapeType="1"/>
            </p:cNvSpPr>
            <p:nvPr/>
          </p:nvSpPr>
          <p:spPr bwMode="auto">
            <a:xfrm flipH="1">
              <a:off x="3120" y="2385"/>
              <a:ext cx="480" cy="5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8383" name="Text Box 31">
              <a:extLst>
                <a:ext uri="{FF2B5EF4-FFF2-40B4-BE49-F238E27FC236}">
                  <a16:creationId xmlns:a16="http://schemas.microsoft.com/office/drawing/2014/main" id="{B829AAFB-E66F-4CA2-8E4B-D6B9F50414DB}"/>
                </a:ext>
              </a:extLst>
            </p:cNvPr>
            <p:cNvSpPr txBox="1">
              <a:spLocks noChangeArrowheads="1"/>
            </p:cNvSpPr>
            <p:nvPr/>
          </p:nvSpPr>
          <p:spPr bwMode="auto">
            <a:xfrm>
              <a:off x="1320" y="1841"/>
              <a:ext cx="720" cy="544"/>
            </a:xfrm>
            <a:prstGeom prst="rect">
              <a:avLst/>
            </a:prstGeom>
            <a:solidFill>
              <a:srgbClr val="FFCC66"/>
            </a:solidFill>
            <a:ln w="9525">
              <a:solidFill>
                <a:srgbClr val="000000"/>
              </a:solidFill>
              <a:miter lim="800000"/>
              <a:headEnd/>
              <a:tailEnd/>
            </a:ln>
          </p:spPr>
          <p:txBody>
            <a:bodyPr/>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打印机</a:t>
              </a:r>
            </a:p>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等待：</a:t>
              </a:r>
              <a:r>
                <a:rPr kumimoji="0" lang="en-US" altLang="zh-CN" sz="2000">
                  <a:solidFill>
                    <a:srgbClr val="FF0000"/>
                  </a:solidFill>
                  <a:latin typeface="华文新魏" panose="02010800040101010101" pitchFamily="2" charset="-122"/>
                  <a:ea typeface="华文新魏" panose="02010800040101010101" pitchFamily="2" charset="-122"/>
                </a:rPr>
                <a:t>3</a:t>
              </a:r>
            </a:p>
          </p:txBody>
        </p:sp>
        <p:sp>
          <p:nvSpPr>
            <p:cNvPr id="228384" name="Text Box 32">
              <a:extLst>
                <a:ext uri="{FF2B5EF4-FFF2-40B4-BE49-F238E27FC236}">
                  <a16:creationId xmlns:a16="http://schemas.microsoft.com/office/drawing/2014/main" id="{06D1C9CB-A4C6-44A7-AFD3-7A05ABA1810C}"/>
                </a:ext>
              </a:extLst>
            </p:cNvPr>
            <p:cNvSpPr txBox="1">
              <a:spLocks noChangeArrowheads="1"/>
            </p:cNvSpPr>
            <p:nvPr/>
          </p:nvSpPr>
          <p:spPr bwMode="auto">
            <a:xfrm>
              <a:off x="3840" y="3583"/>
              <a:ext cx="720" cy="545"/>
            </a:xfrm>
            <a:prstGeom prst="rect">
              <a:avLst/>
            </a:prstGeom>
            <a:solidFill>
              <a:srgbClr val="FFCC66"/>
            </a:solidFill>
            <a:ln w="9525">
              <a:solidFill>
                <a:srgbClr val="000000"/>
              </a:solidFill>
              <a:miter lim="800000"/>
              <a:headEnd/>
              <a:tailEnd/>
            </a:ln>
          </p:spPr>
          <p:txBody>
            <a:bodyPr/>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打印机</a:t>
              </a:r>
            </a:p>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等待：</a:t>
              </a:r>
              <a:r>
                <a:rPr kumimoji="0" lang="en-US" altLang="zh-CN" sz="2000">
                  <a:solidFill>
                    <a:srgbClr val="FF0000"/>
                  </a:solidFill>
                  <a:latin typeface="华文新魏" panose="02010800040101010101" pitchFamily="2" charset="-122"/>
                  <a:ea typeface="华文新魏" panose="02010800040101010101" pitchFamily="2" charset="-122"/>
                </a:rPr>
                <a:t>0</a:t>
              </a:r>
            </a:p>
          </p:txBody>
        </p:sp>
        <p:sp>
          <p:nvSpPr>
            <p:cNvPr id="228385" name="Text Box 33">
              <a:extLst>
                <a:ext uri="{FF2B5EF4-FFF2-40B4-BE49-F238E27FC236}">
                  <a16:creationId xmlns:a16="http://schemas.microsoft.com/office/drawing/2014/main" id="{15F61994-0EF1-4410-8554-0C6B969F41A7}"/>
                </a:ext>
              </a:extLst>
            </p:cNvPr>
            <p:cNvSpPr txBox="1">
              <a:spLocks noChangeArrowheads="1"/>
            </p:cNvSpPr>
            <p:nvPr/>
          </p:nvSpPr>
          <p:spPr bwMode="auto">
            <a:xfrm>
              <a:off x="3360" y="2880"/>
              <a:ext cx="720" cy="544"/>
            </a:xfrm>
            <a:prstGeom prst="rect">
              <a:avLst/>
            </a:prstGeom>
            <a:solidFill>
              <a:srgbClr val="FFCC66"/>
            </a:solidFill>
            <a:ln w="9525">
              <a:solidFill>
                <a:srgbClr val="000000"/>
              </a:solidFill>
              <a:miter lim="800000"/>
              <a:headEnd/>
              <a:tailEnd/>
            </a:ln>
          </p:spPr>
          <p:txBody>
            <a:bodyPr/>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打印机</a:t>
              </a:r>
            </a:p>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等待：</a:t>
              </a:r>
              <a:r>
                <a:rPr kumimoji="0" lang="en-US" altLang="zh-CN" sz="2000">
                  <a:solidFill>
                    <a:srgbClr val="FF0000"/>
                  </a:solidFill>
                  <a:latin typeface="华文新魏" panose="02010800040101010101" pitchFamily="2" charset="-122"/>
                  <a:ea typeface="华文新魏" panose="02010800040101010101" pitchFamily="2" charset="-122"/>
                </a:rPr>
                <a:t>2</a:t>
              </a:r>
            </a:p>
          </p:txBody>
        </p:sp>
      </p:gr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820A9D7E-A93B-4A7F-B489-7001C29C9871}"/>
              </a:ext>
            </a:extLst>
          </p:cNvPr>
          <p:cNvSpPr>
            <a:spLocks noGrp="1" noChangeArrowheads="1"/>
          </p:cNvSpPr>
          <p:nvPr>
            <p:ph type="title"/>
          </p:nvPr>
        </p:nvSpPr>
        <p:spPr>
          <a:xfrm>
            <a:off x="457200" y="457200"/>
            <a:ext cx="7772400" cy="1143000"/>
          </a:xfrm>
        </p:spPr>
        <p:txBody>
          <a:bodyPr/>
          <a:lstStyle/>
          <a:p>
            <a:r>
              <a:rPr lang="en-US" altLang="zh-CN" sz="4800">
                <a:latin typeface="华文新魏" panose="02010800040101010101" pitchFamily="2" charset="-122"/>
                <a:ea typeface="华文新魏" panose="02010800040101010101" pitchFamily="2" charset="-122"/>
              </a:rPr>
              <a:t>2 </a:t>
            </a:r>
            <a:r>
              <a:rPr lang="zh-CN" altLang="en-US" sz="4800">
                <a:latin typeface="华文新魏" panose="02010800040101010101" pitchFamily="2" charset="-122"/>
                <a:ea typeface="华文新魏" panose="02010800040101010101" pitchFamily="2" charset="-122"/>
              </a:rPr>
              <a:t>由近及远算法</a:t>
            </a:r>
            <a:r>
              <a:rPr lang="en-US" altLang="zh-CN" sz="4800">
                <a:latin typeface="华文新魏" panose="02010800040101010101" pitchFamily="2" charset="-122"/>
                <a:ea typeface="华文新魏" panose="02010800040101010101" pitchFamily="2" charset="-122"/>
              </a:rPr>
              <a:t>(1)  </a:t>
            </a:r>
            <a:br>
              <a:rPr lang="en-US" altLang="zh-CN" sz="48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60771" name="Rectangle 3">
            <a:extLst>
              <a:ext uri="{FF2B5EF4-FFF2-40B4-BE49-F238E27FC236}">
                <a16:creationId xmlns:a16="http://schemas.microsoft.com/office/drawing/2014/main" id="{C955230F-68F1-4218-87CE-83FDC48AC363}"/>
              </a:ext>
            </a:extLst>
          </p:cNvPr>
          <p:cNvSpPr>
            <a:spLocks noGrp="1" noChangeArrowheads="1"/>
          </p:cNvSpPr>
          <p:nvPr>
            <p:ph type="body" idx="1"/>
          </p:nvPr>
        </p:nvSpPr>
        <p:spPr>
          <a:xfrm>
            <a:off x="838200" y="990600"/>
            <a:ext cx="7467600" cy="5867400"/>
          </a:xfrm>
        </p:spPr>
        <p:txBody>
          <a:bodyPr/>
          <a:lstStyle/>
          <a:p>
            <a:pPr>
              <a:buFontTx/>
              <a:buNone/>
            </a:pPr>
            <a:r>
              <a:rPr lang="en-US" altLang="zh-CN" sz="4000" b="1">
                <a:ea typeface="华文新魏" panose="02010800040101010101" pitchFamily="2" charset="-122"/>
              </a:rPr>
              <a:t>  </a:t>
            </a:r>
            <a:r>
              <a:rPr lang="en-US" altLang="zh-CN">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申请者向它的某个邻结点发一个搜索消息，信中附上对资源的需求及参数</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，其值为申请者编号。</a:t>
            </a:r>
            <a:endParaRPr lang="zh-CN" altLang="en-US">
              <a:solidFill>
                <a:srgbClr val="FF0000"/>
              </a:solidFill>
              <a:latin typeface="华文新魏" panose="02010800040101010101" pitchFamily="2" charset="-122"/>
              <a:ea typeface="华文新魏" panose="02010800040101010101" pitchFamily="2" charset="-122"/>
            </a:endParaRPr>
          </a:p>
          <a:p>
            <a:pPr>
              <a:buFontTx/>
              <a:buNone/>
            </a:pPr>
            <a:r>
              <a:rPr lang="zh-CN" altLang="en-US" b="1">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接搜索消息后，将发来消息的结点编号和参数</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登记下来，前者定义为它的上邻结点，后者定义为它的前结点。</a:t>
            </a:r>
          </a:p>
          <a:p>
            <a:pPr>
              <a:buFontTx/>
              <a:buNone/>
            </a:pPr>
            <a:r>
              <a:rPr lang="zh-CN" altLang="en-US">
                <a:latin typeface="华文新魏" panose="02010800040101010101" pitchFamily="2" charset="-122"/>
                <a:ea typeface="华文新魏" panose="02010800040101010101" pitchFamily="2" charset="-122"/>
              </a:rPr>
              <a:t>   </a:t>
            </a:r>
            <a:r>
              <a:rPr lang="zh-CN" altLang="en-US">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如果接搜索消息的结点具有消息中所要求的资源，它就向它的上邻结点发一个成功消息，并将自己的编号附上；</a:t>
            </a: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29004E90-BCE5-498F-99AB-246EC8BDD4F8}"/>
              </a:ext>
            </a:extLst>
          </p:cNvPr>
          <p:cNvSpPr>
            <a:spLocks noGrp="1" noChangeArrowheads="1"/>
          </p:cNvSpPr>
          <p:nvPr>
            <p:ph type="title"/>
          </p:nvPr>
        </p:nvSpPr>
        <p:spPr>
          <a:xfrm>
            <a:off x="381000" y="457200"/>
            <a:ext cx="7772400" cy="1143000"/>
          </a:xfrm>
        </p:spPr>
        <p:txBody>
          <a:bodyPr/>
          <a:lstStyle/>
          <a:p>
            <a:r>
              <a:rPr lang="zh-CN" altLang="en-US" sz="4800">
                <a:latin typeface="华文新魏" panose="02010800040101010101" pitchFamily="2" charset="-122"/>
                <a:ea typeface="华文新魏" panose="02010800040101010101" pitchFamily="2" charset="-122"/>
              </a:rPr>
              <a:t>由近及远算法</a:t>
            </a:r>
            <a:r>
              <a:rPr lang="en-US" altLang="zh-CN" sz="4800">
                <a:latin typeface="华文新魏" panose="02010800040101010101" pitchFamily="2" charset="-122"/>
                <a:ea typeface="华文新魏" panose="02010800040101010101" pitchFamily="2" charset="-122"/>
              </a:rPr>
              <a:t>(2)</a:t>
            </a:r>
            <a:r>
              <a:rPr lang="en-US" altLang="zh-CN" sz="4800" b="1">
                <a:solidFill>
                  <a:srgbClr val="9900FF"/>
                </a:solidFill>
                <a:latin typeface="华文新魏" panose="02010800040101010101" pitchFamily="2" charset="-122"/>
                <a:ea typeface="华文新魏" panose="02010800040101010101" pitchFamily="2" charset="-122"/>
              </a:rPr>
              <a:t> </a:t>
            </a:r>
            <a:r>
              <a:rPr lang="en-US" altLang="zh-CN" sz="4800">
                <a:solidFill>
                  <a:srgbClr val="9900FF"/>
                </a:solidFill>
                <a:latin typeface="华文新魏" panose="02010800040101010101" pitchFamily="2" charset="-122"/>
                <a:ea typeface="华文新魏" panose="02010800040101010101" pitchFamily="2" charset="-122"/>
              </a:rPr>
              <a:t> </a:t>
            </a:r>
            <a:br>
              <a:rPr lang="en-US" altLang="zh-CN" sz="4800">
                <a:solidFill>
                  <a:srgbClr val="9900FF"/>
                </a:solidFill>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06851" name="Rectangle 3">
            <a:extLst>
              <a:ext uri="{FF2B5EF4-FFF2-40B4-BE49-F238E27FC236}">
                <a16:creationId xmlns:a16="http://schemas.microsoft.com/office/drawing/2014/main" id="{9BC8B983-F59F-4247-9CB9-CC0396549132}"/>
              </a:ext>
            </a:extLst>
          </p:cNvPr>
          <p:cNvSpPr>
            <a:spLocks noGrp="1" noChangeArrowheads="1"/>
          </p:cNvSpPr>
          <p:nvPr>
            <p:ph type="body" idx="1"/>
          </p:nvPr>
        </p:nvSpPr>
        <p:spPr>
          <a:xfrm>
            <a:off x="1066800" y="1143000"/>
            <a:ext cx="7086600" cy="5334000"/>
          </a:xfrm>
        </p:spPr>
        <p:txBody>
          <a:bodyPr/>
          <a:lstStyle/>
          <a:p>
            <a:pPr>
              <a:lnSpc>
                <a:spcPct val="90000"/>
              </a:lnSpc>
              <a:buFontTx/>
              <a:buNone/>
            </a:pPr>
            <a:r>
              <a:rPr lang="en-US" altLang="zh-CN" sz="3600" b="1">
                <a:ea typeface="华文新魏" panose="02010800040101010101" pitchFamily="2" charset="-122"/>
              </a:rPr>
              <a:t>  </a:t>
            </a:r>
            <a:r>
              <a:rPr lang="en-US" altLang="zh-CN" sz="3600" b="1">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否则它先发一个消息给它的前结点告知自己是它的后结点。然后，发消息给上邻结点，请继续搜索，消息中带上参数</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，其值为自己的编号。</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b="1">
                <a:ea typeface="华文新魏" panose="02010800040101010101" pitchFamily="2" charset="-122"/>
              </a:rPr>
              <a:t>  </a:t>
            </a:r>
            <a:r>
              <a:rPr lang="zh-CN" altLang="en-US">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接继续搜索消息后，如果还有未被搜索的下邻结点，那么，就发搜索消息给它，消息中附上的参数</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是从继续搜索消息中取得的。</a:t>
            </a:r>
            <a:r>
              <a:rPr lang="zh-CN" altLang="en-US">
                <a:ea typeface="华文新魏" panose="02010800040101010101" pitchFamily="2" charset="-122"/>
              </a:rPr>
              <a:t> </a:t>
            </a:r>
            <a:endParaRPr lang="zh-CN" altLang="en-US">
              <a:latin typeface="华文新魏" panose="02010800040101010101" pitchFamily="2" charset="-122"/>
              <a:ea typeface="华文新魏" panose="02010800040101010101" pitchFamily="2" charset="-122"/>
            </a:endParaRPr>
          </a:p>
          <a:p>
            <a:pPr>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如果所有下邻结点都已搜索过，但它有后结点，则把继续搜索消息转给它的后结点。</a:t>
            </a:r>
          </a:p>
          <a:p>
            <a:pPr>
              <a:lnSpc>
                <a:spcPct val="90000"/>
              </a:lnSpc>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C199E395-DE73-4865-A5AD-EBB1B607C863}"/>
              </a:ext>
            </a:extLst>
          </p:cNvPr>
          <p:cNvSpPr>
            <a:spLocks noGrp="1" noChangeArrowheads="1"/>
          </p:cNvSpPr>
          <p:nvPr>
            <p:ph type="title"/>
          </p:nvPr>
        </p:nvSpPr>
        <p:spPr>
          <a:xfrm>
            <a:off x="228600" y="381000"/>
            <a:ext cx="7772400" cy="1143000"/>
          </a:xfrm>
        </p:spPr>
        <p:txBody>
          <a:bodyPr/>
          <a:lstStyle/>
          <a:p>
            <a:r>
              <a:rPr lang="zh-CN" altLang="en-US" sz="4800">
                <a:latin typeface="华文新魏" panose="02010800040101010101" pitchFamily="2" charset="-122"/>
                <a:ea typeface="华文新魏" panose="02010800040101010101" pitchFamily="2" charset="-122"/>
              </a:rPr>
              <a:t>由近及远算法</a:t>
            </a:r>
            <a:r>
              <a:rPr lang="en-US" altLang="zh-CN" sz="4800">
                <a:latin typeface="华文新魏" panose="02010800040101010101" pitchFamily="2" charset="-122"/>
                <a:ea typeface="华文新魏" panose="02010800040101010101" pitchFamily="2" charset="-122"/>
              </a:rPr>
              <a:t>(3)  </a:t>
            </a:r>
            <a:br>
              <a:rPr lang="en-US" altLang="zh-CN" sz="48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07875" name="Rectangle 3">
            <a:extLst>
              <a:ext uri="{FF2B5EF4-FFF2-40B4-BE49-F238E27FC236}">
                <a16:creationId xmlns:a16="http://schemas.microsoft.com/office/drawing/2014/main" id="{F3D625A0-E9BC-4085-BBE7-0C458AC14E18}"/>
              </a:ext>
            </a:extLst>
          </p:cNvPr>
          <p:cNvSpPr>
            <a:spLocks noGrp="1" noChangeArrowheads="1"/>
          </p:cNvSpPr>
          <p:nvPr>
            <p:ph type="body" idx="1"/>
          </p:nvPr>
        </p:nvSpPr>
        <p:spPr>
          <a:xfrm>
            <a:off x="762000" y="990600"/>
            <a:ext cx="7543800" cy="5638800"/>
          </a:xfrm>
        </p:spPr>
        <p:txBody>
          <a:bodyPr/>
          <a:lstStyle/>
          <a:p>
            <a:pPr>
              <a:buFontTx/>
              <a:buNone/>
            </a:pPr>
            <a:r>
              <a:rPr lang="en-US" altLang="zh-CN" sz="3600" b="1">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如果既没有未被搜索的下邻结点，又没有后结点，则说明全部结点己被搜索过，这时它将向上邻结点发一个失败消息。</a:t>
            </a:r>
            <a:endParaRPr lang="zh-CN" altLang="en-US" sz="2800">
              <a:solidFill>
                <a:srgbClr val="FF0000"/>
              </a:solidFill>
              <a:latin typeface="华文新魏" panose="02010800040101010101" pitchFamily="2" charset="-122"/>
              <a:ea typeface="华文新魏" panose="02010800040101010101" pitchFamily="2" charset="-122"/>
            </a:endParaRPr>
          </a:p>
          <a:p>
            <a:pPr>
              <a:buFontTx/>
              <a:buNone/>
            </a:pPr>
            <a:r>
              <a:rPr lang="zh-CN" altLang="en-US" sz="2800">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接成功消息或失败消息后，若接消息者非申请者，则将消息转发给它的上邻结点，否则搜索就此结束。</a:t>
            </a:r>
          </a:p>
          <a:p>
            <a:pPr>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申请者或获得最近能提供所要资源的结点地址，或被告之系统中没有这样的资源。</a:t>
            </a:r>
            <a:endParaRPr lang="zh-CN" altLang="en-US" sz="2800">
              <a:solidFill>
                <a:srgbClr val="FF0000"/>
              </a:solidFill>
              <a:latin typeface="华文新魏" panose="02010800040101010101" pitchFamily="2" charset="-122"/>
              <a:ea typeface="华文新魏" panose="02010800040101010101" pitchFamily="2" charset="-122"/>
            </a:endParaRPr>
          </a:p>
          <a:p>
            <a:pPr>
              <a:buFontTx/>
              <a:buNone/>
            </a:pPr>
            <a:r>
              <a:rPr lang="zh-CN" altLang="en-US" sz="2800">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如果一个己被搜索过的结点又收到搜索消息，则将原消息退回，发搜索消息的结点就认为该下邻结点不存在。</a:t>
            </a:r>
            <a:endParaRPr lang="zh-CN" altLang="en-US" sz="2800">
              <a:solidFill>
                <a:srgbClr val="FF0000"/>
              </a:solidFill>
              <a:latin typeface="华文新魏" panose="02010800040101010101" pitchFamily="2" charset="-122"/>
              <a:ea typeface="华文新魏" panose="02010800040101010101" pitchFamily="2" charset="-122"/>
            </a:endParaRPr>
          </a:p>
          <a:p>
            <a:pPr>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1057DD2-789C-474A-A5EF-C39904C9DC0C}"/>
              </a:ext>
            </a:extLst>
          </p:cNvPr>
          <p:cNvSpPr>
            <a:spLocks noGrp="1" noChangeArrowheads="1"/>
          </p:cNvSpPr>
          <p:nvPr>
            <p:ph type="title"/>
          </p:nvPr>
        </p:nvSpPr>
        <p:spPr>
          <a:xfrm>
            <a:off x="762000" y="457200"/>
            <a:ext cx="8458200" cy="1066800"/>
          </a:xfrm>
        </p:spPr>
        <p:txBody>
          <a:bodyPr/>
          <a:lstStyle/>
          <a:p>
            <a:r>
              <a:rPr lang="zh-CN" altLang="en-US" sz="4800">
                <a:latin typeface="华文新魏" panose="02010800040101010101" pitchFamily="2" charset="-122"/>
                <a:ea typeface="华文新魏" panose="02010800040101010101" pitchFamily="2" charset="-122"/>
              </a:rPr>
              <a:t>分布式计算机系统满足条件</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64515" name="Rectangle 3">
            <a:extLst>
              <a:ext uri="{FF2B5EF4-FFF2-40B4-BE49-F238E27FC236}">
                <a16:creationId xmlns:a16="http://schemas.microsoft.com/office/drawing/2014/main" id="{F324CD56-127F-4A14-8280-2DDF922F26A4}"/>
              </a:ext>
            </a:extLst>
          </p:cNvPr>
          <p:cNvSpPr>
            <a:spLocks noGrp="1" noChangeArrowheads="1"/>
          </p:cNvSpPr>
          <p:nvPr>
            <p:ph type="body" idx="1"/>
          </p:nvPr>
        </p:nvSpPr>
        <p:spPr>
          <a:xfrm>
            <a:off x="609600" y="914400"/>
            <a:ext cx="8077200" cy="5638800"/>
          </a:xfrm>
        </p:spPr>
        <p:txBody>
          <a:bodyPr/>
          <a:lstStyle/>
          <a:p>
            <a:pPr algn="just">
              <a:lnSpc>
                <a:spcPct val="90000"/>
              </a:lnSpc>
              <a:buFontTx/>
              <a:buNone/>
            </a:pPr>
            <a:r>
              <a:rPr lang="en-US" altLang="zh-CN" sz="28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 </a:t>
            </a:r>
            <a:r>
              <a:rPr lang="zh-CN" altLang="en-US">
                <a:latin typeface="华文新魏" panose="02010800040101010101" pitchFamily="2" charset="-122"/>
                <a:ea typeface="华文新魏" panose="02010800040101010101" pitchFamily="2" charset="-122"/>
              </a:rPr>
              <a:t>系统中任意两台计算机可通过系统的安全通信机制来交换信息。</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 </a:t>
            </a:r>
            <a:r>
              <a:rPr lang="zh-CN" altLang="en-US">
                <a:latin typeface="华文新魏" panose="02010800040101010101" pitchFamily="2" charset="-122"/>
                <a:ea typeface="华文新魏" panose="02010800040101010101" pitchFamily="2" charset="-122"/>
              </a:rPr>
              <a:t>系统中的资源为所有用户共享，用户无需考虑资源在哪台计算机上，为用户提供对资源的透明访问。</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系统中的若干机器可互相协作完成同一个任务，即程序可分布于几台计算机上并行运行。</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系统中的一个结点出错不影响其它结点运行，具有较好的容错性和健壮性。</a:t>
            </a:r>
          </a:p>
          <a:p>
            <a:pPr algn="just">
              <a:lnSpc>
                <a:spcPct val="90000"/>
              </a:lnSpc>
            </a:pPr>
            <a:endParaRPr lang="zh-CN" altLang="en-US">
              <a:latin typeface="华文新魏" panose="02010800040101010101" pitchFamily="2" charset="-122"/>
              <a:ea typeface="华文新魏" panose="02010800040101010101" pitchFamily="2" charset="-122"/>
            </a:endParaRP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A43ED477-FE08-4125-9A37-3E3FC9445A67}"/>
              </a:ext>
            </a:extLst>
          </p:cNvPr>
          <p:cNvSpPr>
            <a:spLocks noGrp="1" noChangeArrowheads="1"/>
          </p:cNvSpPr>
          <p:nvPr>
            <p:ph type="title"/>
          </p:nvPr>
        </p:nvSpPr>
        <p:spPr>
          <a:xfrm>
            <a:off x="381000" y="381000"/>
            <a:ext cx="7772400" cy="1143000"/>
          </a:xfrm>
        </p:spPr>
        <p:txBody>
          <a:bodyPr/>
          <a:lstStyle/>
          <a:p>
            <a:r>
              <a:rPr lang="zh-CN" altLang="en-US">
                <a:latin typeface="华文新魏" panose="02010800040101010101" pitchFamily="2" charset="-122"/>
                <a:ea typeface="华文新魏" panose="02010800040101010101" pitchFamily="2" charset="-122"/>
              </a:rPr>
              <a:t>由近及远算法</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一个例子</a:t>
            </a:r>
            <a:r>
              <a:rPr lang="en-US" altLang="zh-CN">
                <a:latin typeface="华文新魏" panose="02010800040101010101" pitchFamily="2" charset="-122"/>
                <a:ea typeface="华文新魏" panose="02010800040101010101" pitchFamily="2" charset="-122"/>
              </a:rPr>
              <a:t>(1)</a:t>
            </a:r>
            <a:r>
              <a:rPr lang="en-US" altLang="zh-CN" b="1">
                <a:solidFill>
                  <a:srgbClr val="9900FF"/>
                </a:solidFill>
                <a:latin typeface="华文新魏" panose="02010800040101010101" pitchFamily="2" charset="-122"/>
                <a:ea typeface="华文新魏" panose="02010800040101010101" pitchFamily="2" charset="-122"/>
              </a:rPr>
              <a:t> </a:t>
            </a:r>
            <a:r>
              <a:rPr lang="en-US" altLang="zh-CN">
                <a:solidFill>
                  <a:srgbClr val="9900FF"/>
                </a:solidFill>
                <a:latin typeface="华文新魏" panose="02010800040101010101" pitchFamily="2" charset="-122"/>
                <a:ea typeface="华文新魏" panose="02010800040101010101" pitchFamily="2" charset="-122"/>
              </a:rPr>
              <a:t> </a:t>
            </a:r>
            <a:br>
              <a:rPr lang="en-US" altLang="zh-CN">
                <a:solidFill>
                  <a:srgbClr val="9900FF"/>
                </a:solidFill>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29379" name="Rectangle 3">
            <a:extLst>
              <a:ext uri="{FF2B5EF4-FFF2-40B4-BE49-F238E27FC236}">
                <a16:creationId xmlns:a16="http://schemas.microsoft.com/office/drawing/2014/main" id="{BC20E966-E3A1-4347-8538-1A9CD5A95D69}"/>
              </a:ext>
            </a:extLst>
          </p:cNvPr>
          <p:cNvSpPr>
            <a:spLocks noGrp="1" noChangeArrowheads="1"/>
          </p:cNvSpPr>
          <p:nvPr>
            <p:ph type="body" idx="1"/>
          </p:nvPr>
        </p:nvSpPr>
        <p:spPr>
          <a:xfrm>
            <a:off x="762000" y="990600"/>
            <a:ext cx="7848600" cy="5867400"/>
          </a:xfrm>
        </p:spPr>
        <p:txBody>
          <a:bodyPr/>
          <a:lstStyle/>
          <a:p>
            <a:pPr>
              <a:buFontTx/>
              <a:buNone/>
            </a:pPr>
            <a:r>
              <a:rPr lang="en-US" altLang="zh-CN" sz="2400" b="1">
                <a:ea typeface="华文新魏" panose="02010800040101010101" pitchFamily="2" charset="-122"/>
              </a:rPr>
              <a:t> </a:t>
            </a:r>
            <a:r>
              <a:rPr lang="en-US" altLang="zh-CN" sz="2400">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使用上图网络结构的系统中，结点</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是申请者，若只有结点</a:t>
            </a:r>
            <a:r>
              <a:rPr lang="en-US" altLang="zh-CN" sz="2400">
                <a:latin typeface="华文新魏" panose="02010800040101010101" pitchFamily="2" charset="-122"/>
                <a:ea typeface="华文新魏" panose="02010800040101010101" pitchFamily="2" charset="-122"/>
              </a:rPr>
              <a:t>F</a:t>
            </a:r>
            <a:r>
              <a:rPr lang="zh-CN" altLang="en-US" sz="2400">
                <a:latin typeface="华文新魏" panose="02010800040101010101" pitchFamily="2" charset="-122"/>
                <a:ea typeface="华文新魏" panose="02010800040101010101" pitchFamily="2" charset="-122"/>
              </a:rPr>
              <a:t>具有</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要的资源，按由近及远算法，搜索过程为：</a:t>
            </a:r>
            <a:endParaRPr lang="zh-CN" altLang="en-US" sz="2400">
              <a:solidFill>
                <a:srgbClr val="FF0000"/>
              </a:solidFill>
              <a:latin typeface="华文新魏" panose="02010800040101010101" pitchFamily="2" charset="-122"/>
              <a:ea typeface="华文新魏" panose="02010800040101010101" pitchFamily="2" charset="-122"/>
            </a:endParaRPr>
          </a:p>
          <a:p>
            <a:pPr>
              <a:buFontTx/>
              <a:buNone/>
            </a:pPr>
            <a:r>
              <a:rPr lang="zh-CN" altLang="en-US" sz="24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(1)</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(p=A)</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1)</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(2)</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B</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发信告知，</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的后结点是</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(3)</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B</a:t>
            </a:r>
            <a:r>
              <a:rPr lang="zh-CN" altLang="en-US" sz="2400">
                <a:latin typeface="华文新魏" panose="02010800040101010101" pitchFamily="2" charset="-122"/>
                <a:ea typeface="华文新魏" panose="02010800040101010101" pitchFamily="2" charset="-122"/>
              </a:rPr>
              <a:t>向上邻结点</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发信</a:t>
            </a:r>
            <a:r>
              <a:rPr lang="en-US" altLang="zh-CN" sz="2400">
                <a:latin typeface="华文新魏" panose="02010800040101010101" pitchFamily="2" charset="-122"/>
                <a:ea typeface="华文新魏" panose="02010800040101010101" pitchFamily="2" charset="-122"/>
              </a:rPr>
              <a:t>(p=B)</a:t>
            </a:r>
            <a:r>
              <a:rPr lang="zh-CN" altLang="en-US" sz="2400">
                <a:latin typeface="华文新魏" panose="02010800040101010101" pitchFamily="2" charset="-122"/>
                <a:ea typeface="华文新魏" panose="02010800040101010101" pitchFamily="2" charset="-122"/>
              </a:rPr>
              <a:t>，请继续搜索；</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(4)</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a:t>
            </a:r>
            <a:r>
              <a:rPr lang="zh-CN" altLang="en-US" sz="2400">
                <a:latin typeface="华文新魏" panose="02010800040101010101" pitchFamily="2" charset="-122"/>
                <a:ea typeface="华文新魏" panose="02010800040101010101" pitchFamily="2" charset="-122"/>
              </a:rPr>
              <a:t>向下邻结点</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(p=B)</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(5)</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C</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发信告知，</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的后结点是</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(6)</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C</a:t>
            </a:r>
            <a:r>
              <a:rPr lang="zh-CN" altLang="en-US" sz="2400">
                <a:latin typeface="华文新魏" panose="02010800040101010101" pitchFamily="2" charset="-122"/>
                <a:ea typeface="华文新魏" panose="02010800040101010101" pitchFamily="2" charset="-122"/>
              </a:rPr>
              <a:t>向上邻结点</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发信</a:t>
            </a:r>
            <a:r>
              <a:rPr lang="en-US" altLang="zh-CN" sz="2400">
                <a:latin typeface="华文新魏" panose="02010800040101010101" pitchFamily="2" charset="-122"/>
                <a:ea typeface="华文新魏" panose="02010800040101010101" pitchFamily="2" charset="-122"/>
              </a:rPr>
              <a:t>(p=C)</a:t>
            </a:r>
            <a:r>
              <a:rPr lang="zh-CN" altLang="en-US" sz="2400">
                <a:latin typeface="华文新魏" panose="02010800040101010101" pitchFamily="2" charset="-122"/>
                <a:ea typeface="华文新魏" panose="02010800040101010101" pitchFamily="2" charset="-122"/>
              </a:rPr>
              <a:t>，请继续搜索；</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(7)</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A</a:t>
            </a:r>
            <a:r>
              <a:rPr lang="zh-CN" altLang="en-US" sz="2400">
                <a:latin typeface="华文新魏" panose="02010800040101010101" pitchFamily="2" charset="-122"/>
                <a:ea typeface="华文新魏" panose="02010800040101010101" pitchFamily="2" charset="-122"/>
              </a:rPr>
              <a:t>将继续搜索信转给它的后结点</a:t>
            </a:r>
            <a:r>
              <a:rPr lang="en-US" altLang="zh-CN" sz="2400">
                <a:latin typeface="华文新魏" panose="02010800040101010101" pitchFamily="2" charset="-122"/>
                <a:ea typeface="华文新魏" panose="02010800040101010101" pitchFamily="2" charset="-122"/>
              </a:rPr>
              <a:t>B(p=C)</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(8)</a:t>
            </a:r>
            <a:r>
              <a:rPr lang="en-US" altLang="zh-CN" sz="2400">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 B</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(p=C)</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rPr>
              <a:t>    (9)</a:t>
            </a:r>
            <a:r>
              <a:rPr lang="en-US" altLang="zh-CN" sz="2400">
                <a:cs typeface="Times New Roman" panose="02020603050405020304" pitchFamily="18" charset="0"/>
              </a:rPr>
              <a:t>    </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发信告知，</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的后结点是</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(10)  D</a:t>
            </a:r>
            <a:r>
              <a:rPr lang="zh-CN" altLang="en-US" sz="2400">
                <a:latin typeface="华文新魏" panose="02010800040101010101" pitchFamily="2" charset="-122"/>
                <a:ea typeface="华文新魏" panose="02010800040101010101" pitchFamily="2" charset="-122"/>
              </a:rPr>
              <a:t>向上邻结点</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发信</a:t>
            </a:r>
            <a:r>
              <a:rPr lang="en-US" altLang="zh-CN" sz="2400">
                <a:latin typeface="华文新魏" panose="02010800040101010101" pitchFamily="2" charset="-122"/>
                <a:ea typeface="华文新魏" panose="02010800040101010101" pitchFamily="2" charset="-122"/>
              </a:rPr>
              <a:t>(p=D)</a:t>
            </a:r>
            <a:r>
              <a:rPr lang="zh-CN" altLang="en-US" sz="2400">
                <a:latin typeface="华文新魏" panose="02010800040101010101" pitchFamily="2" charset="-122"/>
                <a:ea typeface="华文新魏" panose="02010800040101010101" pitchFamily="2" charset="-122"/>
              </a:rPr>
              <a:t>，请继续搜索；</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endParaRPr lang="en-US" altLang="zh-CN" sz="2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E332233A-A43E-4B1B-BF7D-8517619A7A3F}"/>
              </a:ext>
            </a:extLst>
          </p:cNvPr>
          <p:cNvSpPr>
            <a:spLocks noGrp="1" noChangeArrowheads="1"/>
          </p:cNvSpPr>
          <p:nvPr>
            <p:ph type="title"/>
          </p:nvPr>
        </p:nvSpPr>
        <p:spPr>
          <a:xfrm>
            <a:off x="381000" y="381000"/>
            <a:ext cx="7772400" cy="1143000"/>
          </a:xfrm>
        </p:spPr>
        <p:txBody>
          <a:bodyPr/>
          <a:lstStyle/>
          <a:p>
            <a:r>
              <a:rPr lang="zh-CN" altLang="en-US">
                <a:latin typeface="华文新魏" panose="02010800040101010101" pitchFamily="2" charset="-122"/>
                <a:ea typeface="华文新魏" panose="02010800040101010101" pitchFamily="2" charset="-122"/>
              </a:rPr>
              <a:t>由近及远算法</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一个例子</a:t>
            </a:r>
            <a:r>
              <a:rPr lang="en-US" altLang="zh-CN">
                <a:latin typeface="华文新魏" panose="02010800040101010101" pitchFamily="2" charset="-122"/>
                <a:ea typeface="华文新魏" panose="02010800040101010101" pitchFamily="2" charset="-122"/>
              </a:rPr>
              <a:t>(2)</a:t>
            </a:r>
            <a:r>
              <a:rPr lang="en-US" altLang="zh-CN" b="1">
                <a:solidFill>
                  <a:srgbClr val="9900FF"/>
                </a:solidFill>
                <a:latin typeface="华文新魏" panose="02010800040101010101" pitchFamily="2" charset="-122"/>
                <a:ea typeface="华文新魏" panose="02010800040101010101" pitchFamily="2" charset="-122"/>
              </a:rPr>
              <a:t> </a:t>
            </a:r>
            <a:r>
              <a:rPr lang="en-US" altLang="zh-CN">
                <a:solidFill>
                  <a:srgbClr val="9900FF"/>
                </a:solidFill>
                <a:latin typeface="华文新魏" panose="02010800040101010101" pitchFamily="2" charset="-122"/>
                <a:ea typeface="华文新魏" panose="02010800040101010101" pitchFamily="2" charset="-122"/>
              </a:rPr>
              <a:t> </a:t>
            </a:r>
            <a:br>
              <a:rPr lang="en-US" altLang="zh-CN">
                <a:solidFill>
                  <a:srgbClr val="9900FF"/>
                </a:solidFill>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30403" name="Rectangle 3">
            <a:extLst>
              <a:ext uri="{FF2B5EF4-FFF2-40B4-BE49-F238E27FC236}">
                <a16:creationId xmlns:a16="http://schemas.microsoft.com/office/drawing/2014/main" id="{F57845C8-F444-4B5C-9506-FE68B851DAE6}"/>
              </a:ext>
            </a:extLst>
          </p:cNvPr>
          <p:cNvSpPr>
            <a:spLocks noGrp="1" noChangeArrowheads="1"/>
          </p:cNvSpPr>
          <p:nvPr>
            <p:ph type="body" idx="1"/>
          </p:nvPr>
        </p:nvSpPr>
        <p:spPr>
          <a:xfrm>
            <a:off x="685800" y="990600"/>
            <a:ext cx="7543800" cy="5867400"/>
          </a:xfrm>
        </p:spPr>
        <p:txBody>
          <a:bodyPr/>
          <a:lstStyle/>
          <a:p>
            <a:pPr>
              <a:buFontTx/>
              <a:buNone/>
            </a:pPr>
            <a:r>
              <a:rPr lang="en-US" altLang="zh-CN" sz="2400">
                <a:latin typeface="华文新魏" panose="02010800040101010101" pitchFamily="2" charset="-122"/>
                <a:ea typeface="华文新魏" panose="02010800040101010101" pitchFamily="2" charset="-122"/>
              </a:rPr>
              <a:t>   (11)B</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E</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(p=D)</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(12)E</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发信告知，</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的后结点是</a:t>
            </a:r>
            <a:r>
              <a:rPr lang="en-US" altLang="zh-CN" sz="2400">
                <a:latin typeface="华文新魏" panose="02010800040101010101" pitchFamily="2" charset="-122"/>
                <a:ea typeface="华文新魏" panose="02010800040101010101" pitchFamily="2" charset="-122"/>
              </a:rPr>
              <a:t>E</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(13)E</a:t>
            </a:r>
            <a:r>
              <a:rPr lang="zh-CN" altLang="en-US" sz="2400">
                <a:latin typeface="华文新魏" panose="02010800040101010101" pitchFamily="2" charset="-122"/>
                <a:ea typeface="华文新魏" panose="02010800040101010101" pitchFamily="2" charset="-122"/>
              </a:rPr>
              <a:t>向上邻结点</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发信</a:t>
            </a:r>
            <a:r>
              <a:rPr lang="en-US" altLang="zh-CN" sz="2400">
                <a:latin typeface="华文新魏" panose="02010800040101010101" pitchFamily="2" charset="-122"/>
                <a:ea typeface="华文新魏" panose="02010800040101010101" pitchFamily="2" charset="-122"/>
              </a:rPr>
              <a:t>(p=E)</a:t>
            </a:r>
            <a:r>
              <a:rPr lang="zh-CN" altLang="en-US" sz="2400">
                <a:latin typeface="华文新魏" panose="02010800040101010101" pitchFamily="2" charset="-122"/>
                <a:ea typeface="华文新魏" panose="02010800040101010101" pitchFamily="2" charset="-122"/>
              </a:rPr>
              <a:t>，请继续搜索；</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(14)B</a:t>
            </a:r>
            <a:r>
              <a:rPr lang="zh-CN" altLang="en-US" sz="2400">
                <a:latin typeface="华文新魏" panose="02010800040101010101" pitchFamily="2" charset="-122"/>
                <a:ea typeface="华文新魏" panose="02010800040101010101" pitchFamily="2" charset="-122"/>
              </a:rPr>
              <a:t>将继续搜索信转给它的后结点</a:t>
            </a:r>
            <a:r>
              <a:rPr lang="en-US" altLang="zh-CN" sz="2400">
                <a:latin typeface="华文新魏" panose="02010800040101010101" pitchFamily="2" charset="-122"/>
                <a:ea typeface="华文新魏" panose="02010800040101010101" pitchFamily="2" charset="-122"/>
              </a:rPr>
              <a:t>C(p=E)</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(15)C</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E</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(p=E)</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(16)E</a:t>
            </a:r>
            <a:r>
              <a:rPr lang="zh-CN" altLang="en-US" sz="2400">
                <a:latin typeface="华文新魏" panose="02010800040101010101" pitchFamily="2" charset="-122"/>
                <a:ea typeface="华文新魏" panose="02010800040101010101" pitchFamily="2" charset="-122"/>
              </a:rPr>
              <a:t>将搜索信退回给</a:t>
            </a:r>
            <a:r>
              <a:rPr lang="en-US" altLang="zh-CN" sz="2400">
                <a:latin typeface="华文新魏" panose="02010800040101010101" pitchFamily="2" charset="-122"/>
                <a:ea typeface="华文新魏" panose="02010800040101010101" pitchFamily="2" charset="-122"/>
              </a:rPr>
              <a:t>C</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5)</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(17)C</a:t>
            </a:r>
            <a:r>
              <a:rPr lang="zh-CN" altLang="en-US" sz="2400">
                <a:latin typeface="华文新魏" panose="02010800040101010101" pitchFamily="2" charset="-122"/>
                <a:ea typeface="华文新魏" panose="02010800040101010101" pitchFamily="2" charset="-122"/>
              </a:rPr>
              <a:t>将继续搜索信转给它的后结点</a:t>
            </a:r>
            <a:r>
              <a:rPr lang="en-US" altLang="zh-CN" sz="2400">
                <a:latin typeface="华文新魏" panose="02010800040101010101" pitchFamily="2" charset="-122"/>
                <a:ea typeface="华文新魏" panose="02010800040101010101" pitchFamily="2" charset="-122"/>
              </a:rPr>
              <a:t>D</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(18)D</a:t>
            </a:r>
            <a:r>
              <a:rPr lang="zh-CN" altLang="en-US" sz="2400">
                <a:latin typeface="华文新魏" panose="02010800040101010101" pitchFamily="2" charset="-122"/>
                <a:ea typeface="华文新魏" panose="02010800040101010101" pitchFamily="2" charset="-122"/>
              </a:rPr>
              <a:t>将继续搜索信转给它的后结点</a:t>
            </a:r>
            <a:r>
              <a:rPr lang="en-US" altLang="zh-CN" sz="2400">
                <a:latin typeface="华文新魏" panose="02010800040101010101" pitchFamily="2" charset="-122"/>
                <a:ea typeface="华文新魏" panose="02010800040101010101" pitchFamily="2" charset="-122"/>
              </a:rPr>
              <a:t>E</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(19)E</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F</a:t>
            </a:r>
            <a:r>
              <a:rPr lang="zh-CN" altLang="en-US" sz="2400">
                <a:latin typeface="华文新魏" panose="02010800040101010101" pitchFamily="2" charset="-122"/>
                <a:ea typeface="华文新魏" panose="02010800040101010101" pitchFamily="2" charset="-122"/>
              </a:rPr>
              <a:t>发搜索信</a:t>
            </a:r>
            <a:r>
              <a:rPr lang="en-US" altLang="zh-CN" sz="2400">
                <a:latin typeface="华文新魏" panose="02010800040101010101" pitchFamily="2" charset="-122"/>
                <a:ea typeface="华文新魏" panose="02010800040101010101" pitchFamily="2" charset="-122"/>
              </a:rPr>
              <a:t>(p=E)</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3)</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(20)F</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E</a:t>
            </a:r>
            <a:r>
              <a:rPr lang="zh-CN" altLang="en-US" sz="2400">
                <a:latin typeface="华文新魏" panose="02010800040101010101" pitchFamily="2" charset="-122"/>
                <a:ea typeface="华文新魏" panose="02010800040101010101" pitchFamily="2" charset="-122"/>
              </a:rPr>
              <a:t>发成功信</a:t>
            </a:r>
            <a:r>
              <a:rPr lang="en-US" altLang="zh-CN" sz="2400">
                <a:latin typeface="华文新魏" panose="02010800040101010101" pitchFamily="2" charset="-122"/>
                <a:ea typeface="华文新魏" panose="02010800040101010101" pitchFamily="2" charset="-122"/>
              </a:rPr>
              <a:t>(p=F)</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2)</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(21)E</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B</a:t>
            </a:r>
            <a:r>
              <a:rPr lang="zh-CN" altLang="en-US" sz="2400">
                <a:latin typeface="华文新魏" panose="02010800040101010101" pitchFamily="2" charset="-122"/>
                <a:ea typeface="华文新魏" panose="02010800040101010101" pitchFamily="2" charset="-122"/>
              </a:rPr>
              <a:t>转发成功信</a:t>
            </a:r>
            <a:r>
              <a:rPr lang="en-US" altLang="zh-CN" sz="2400">
                <a:latin typeface="华文新魏" panose="02010800040101010101" pitchFamily="2" charset="-122"/>
                <a:ea typeface="华文新魏" panose="02010800040101010101" pitchFamily="2" charset="-122"/>
              </a:rPr>
              <a:t>(p=F)</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4)</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(22)B</a:t>
            </a:r>
            <a:r>
              <a:rPr lang="zh-CN" altLang="en-US" sz="2400">
                <a:latin typeface="华文新魏" panose="02010800040101010101" pitchFamily="2" charset="-122"/>
                <a:ea typeface="华文新魏" panose="02010800040101010101" pitchFamily="2" charset="-122"/>
              </a:rPr>
              <a:t>向</a:t>
            </a:r>
            <a:r>
              <a:rPr lang="en-US" altLang="zh-CN" sz="2400">
                <a:latin typeface="华文新魏" panose="02010800040101010101" pitchFamily="2" charset="-122"/>
                <a:ea typeface="华文新魏" panose="02010800040101010101" pitchFamily="2" charset="-122"/>
              </a:rPr>
              <a:t>A</a:t>
            </a:r>
            <a:r>
              <a:rPr lang="zh-CN" altLang="en-US" sz="2400">
                <a:latin typeface="华文新魏" panose="02010800040101010101" pitchFamily="2" charset="-122"/>
                <a:ea typeface="华文新魏" panose="02010800040101010101" pitchFamily="2" charset="-122"/>
              </a:rPr>
              <a:t>转发成功信</a:t>
            </a:r>
            <a:r>
              <a:rPr lang="en-US" altLang="zh-CN" sz="2400">
                <a:latin typeface="华文新魏" panose="02010800040101010101" pitchFamily="2" charset="-122"/>
                <a:ea typeface="华文新魏" panose="02010800040101010101" pitchFamily="2" charset="-122"/>
              </a:rPr>
              <a:t>(p=F)</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4)</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r>
              <a:rPr lang="en-US" altLang="zh-CN" sz="2400">
                <a:latin typeface="华文新魏" panose="02010800040101010101" pitchFamily="2" charset="-122"/>
                <a:ea typeface="华文新魏" panose="02010800040101010101" pitchFamily="2" charset="-122"/>
              </a:rPr>
              <a:t>   (23)A</a:t>
            </a:r>
            <a:r>
              <a:rPr lang="zh-CN" altLang="en-US" sz="2400">
                <a:latin typeface="华文新魏" panose="02010800040101010101" pitchFamily="2" charset="-122"/>
                <a:ea typeface="华文新魏" panose="02010800040101010101" pitchFamily="2" charset="-122"/>
              </a:rPr>
              <a:t>收到来自</a:t>
            </a:r>
            <a:r>
              <a:rPr lang="en-US" altLang="zh-CN" sz="2400">
                <a:latin typeface="华文新魏" panose="02010800040101010101" pitchFamily="2" charset="-122"/>
                <a:ea typeface="华文新魏" panose="02010800040101010101" pitchFamily="2" charset="-122"/>
              </a:rPr>
              <a:t>F</a:t>
            </a:r>
            <a:r>
              <a:rPr lang="zh-CN" altLang="en-US" sz="2400">
                <a:latin typeface="华文新魏" panose="02010800040101010101" pitchFamily="2" charset="-122"/>
                <a:ea typeface="华文新魏" panose="02010800040101010101" pitchFamily="2" charset="-122"/>
              </a:rPr>
              <a:t>的成功信</a:t>
            </a:r>
            <a:r>
              <a:rPr lang="en-US" altLang="zh-CN" sz="2400">
                <a:latin typeface="华文新魏" panose="02010800040101010101" pitchFamily="2" charset="-122"/>
                <a:ea typeface="华文新魏" panose="02010800040101010101" pitchFamily="2" charset="-122"/>
              </a:rPr>
              <a:t>(p=F)</a:t>
            </a:r>
            <a:r>
              <a:rPr lang="zh-CN" altLang="en-US" sz="2400">
                <a:latin typeface="华文新魏" panose="02010800040101010101" pitchFamily="2" charset="-122"/>
                <a:ea typeface="华文新魏" panose="02010800040101010101" pitchFamily="2" charset="-122"/>
              </a:rPr>
              <a:t>；</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规则</a:t>
            </a:r>
            <a:r>
              <a:rPr lang="en-US" altLang="zh-CN" sz="2400">
                <a:latin typeface="华文新魏" panose="02010800040101010101" pitchFamily="2" charset="-122"/>
                <a:ea typeface="华文新魏" panose="02010800040101010101" pitchFamily="2" charset="-122"/>
              </a:rPr>
              <a:t>4)</a:t>
            </a:r>
            <a:endParaRPr lang="en-US" altLang="zh-CN" sz="2400">
              <a:solidFill>
                <a:srgbClr val="FF0000"/>
              </a:solidFill>
              <a:latin typeface="华文新魏" panose="02010800040101010101" pitchFamily="2" charset="-122"/>
              <a:ea typeface="华文新魏" panose="02010800040101010101" pitchFamily="2" charset="-122"/>
            </a:endParaRPr>
          </a:p>
          <a:p>
            <a:pPr>
              <a:buFontTx/>
              <a:buNone/>
            </a:pPr>
            <a:endParaRPr lang="en-US" altLang="zh-CN" sz="2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FA43DC4B-18AE-4698-9648-09D22D511C68}"/>
              </a:ext>
            </a:extLst>
          </p:cNvPr>
          <p:cNvSpPr>
            <a:spLocks noGrp="1" noChangeArrowheads="1"/>
          </p:cNvSpPr>
          <p:nvPr>
            <p:ph type="title"/>
          </p:nvPr>
        </p:nvSpPr>
        <p:spPr>
          <a:xfrm>
            <a:off x="381000" y="381000"/>
            <a:ext cx="7772400" cy="1143000"/>
          </a:xfrm>
        </p:spPr>
        <p:txBody>
          <a:bodyPr/>
          <a:lstStyle/>
          <a:p>
            <a:r>
              <a:rPr lang="zh-CN" altLang="en-US">
                <a:latin typeface="华文新魏" panose="02010800040101010101" pitchFamily="2" charset="-122"/>
                <a:ea typeface="华文新魏" panose="02010800040101010101" pitchFamily="2" charset="-122"/>
              </a:rPr>
              <a:t>由近及远算法</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一个例子</a:t>
            </a:r>
            <a:r>
              <a:rPr lang="en-US" altLang="zh-CN">
                <a:latin typeface="华文新魏" panose="02010800040101010101" pitchFamily="2" charset="-122"/>
                <a:ea typeface="华文新魏" panose="02010800040101010101" pitchFamily="2" charset="-122"/>
              </a:rPr>
              <a:t>(3)</a:t>
            </a:r>
            <a:r>
              <a:rPr lang="en-US" altLang="zh-CN" b="1">
                <a:solidFill>
                  <a:srgbClr val="9900FF"/>
                </a:solidFill>
                <a:latin typeface="华文新魏" panose="02010800040101010101" pitchFamily="2" charset="-122"/>
                <a:ea typeface="华文新魏" panose="02010800040101010101" pitchFamily="2" charset="-122"/>
              </a:rPr>
              <a:t> </a:t>
            </a:r>
            <a:r>
              <a:rPr lang="en-US" altLang="zh-CN">
                <a:solidFill>
                  <a:srgbClr val="9900FF"/>
                </a:solidFill>
                <a:latin typeface="华文新魏" panose="02010800040101010101" pitchFamily="2" charset="-122"/>
                <a:ea typeface="华文新魏" panose="02010800040101010101" pitchFamily="2" charset="-122"/>
              </a:rPr>
              <a:t> </a:t>
            </a:r>
            <a:br>
              <a:rPr lang="en-US" altLang="zh-CN">
                <a:solidFill>
                  <a:srgbClr val="9900FF"/>
                </a:solidFill>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31427" name="Rectangle 3">
            <a:extLst>
              <a:ext uri="{FF2B5EF4-FFF2-40B4-BE49-F238E27FC236}">
                <a16:creationId xmlns:a16="http://schemas.microsoft.com/office/drawing/2014/main" id="{5E854625-AF6F-4239-A423-5A3B153D7B0D}"/>
              </a:ext>
            </a:extLst>
          </p:cNvPr>
          <p:cNvSpPr>
            <a:spLocks noGrp="1" noChangeArrowheads="1"/>
          </p:cNvSpPr>
          <p:nvPr>
            <p:ph type="body" idx="1"/>
          </p:nvPr>
        </p:nvSpPr>
        <p:spPr>
          <a:xfrm>
            <a:off x="685800" y="990600"/>
            <a:ext cx="7772400" cy="5867400"/>
          </a:xfrm>
        </p:spPr>
        <p:txBody>
          <a:bodyPr/>
          <a:lstStyle/>
          <a:p>
            <a:pPr>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如果</a:t>
            </a:r>
            <a:r>
              <a:rPr lang="en-US" altLang="zh-CN" sz="2800">
                <a:latin typeface="华文新魏" panose="02010800040101010101" pitchFamily="2" charset="-122"/>
                <a:ea typeface="华文新魏" panose="02010800040101010101" pitchFamily="2" charset="-122"/>
              </a:rPr>
              <a:t>F</a:t>
            </a:r>
            <a:r>
              <a:rPr lang="zh-CN" altLang="en-US" sz="2800">
                <a:latin typeface="华文新魏" panose="02010800040101010101" pitchFamily="2" charset="-122"/>
                <a:ea typeface="华文新魏" panose="02010800040101010101" pitchFamily="2" charset="-122"/>
              </a:rPr>
              <a:t>也没有</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所要的资源，则</a:t>
            </a:r>
            <a:r>
              <a:rPr lang="en-US" altLang="zh-CN" sz="2800">
                <a:latin typeface="华文新魏" panose="02010800040101010101" pitchFamily="2" charset="-122"/>
                <a:ea typeface="华文新魏" panose="02010800040101010101" pitchFamily="2" charset="-122"/>
              </a:rPr>
              <a:t>(19)</a:t>
            </a:r>
            <a:r>
              <a:rPr lang="zh-CN" altLang="en-US" sz="2800">
                <a:latin typeface="华文新魏" panose="02010800040101010101" pitchFamily="2" charset="-122"/>
                <a:ea typeface="华文新魏" panose="02010800040101010101" pitchFamily="2" charset="-122"/>
              </a:rPr>
              <a:t>步后的过程为：</a:t>
            </a:r>
            <a:endParaRPr lang="zh-CN" altLang="en-US" sz="2800">
              <a:solidFill>
                <a:srgbClr val="FF0000"/>
              </a:solidFill>
              <a:latin typeface="华文新魏" panose="02010800040101010101" pitchFamily="2" charset="-122"/>
              <a:ea typeface="华文新魏" panose="02010800040101010101" pitchFamily="2" charset="-122"/>
            </a:endParaRPr>
          </a:p>
          <a:p>
            <a:pPr>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(20)</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F</a:t>
            </a:r>
            <a:r>
              <a:rPr lang="zh-CN" altLang="en-US" sz="2800">
                <a:latin typeface="华文新魏" panose="02010800040101010101" pitchFamily="2" charset="-122"/>
                <a:ea typeface="华文新魏" panose="02010800040101010101" pitchFamily="2" charset="-122"/>
              </a:rPr>
              <a:t>向</a:t>
            </a:r>
            <a:r>
              <a:rPr lang="en-US" altLang="zh-CN" sz="2800">
                <a:latin typeface="华文新魏" panose="02010800040101010101" pitchFamily="2" charset="-122"/>
                <a:ea typeface="华文新魏" panose="02010800040101010101" pitchFamily="2" charset="-122"/>
              </a:rPr>
              <a:t>E</a:t>
            </a:r>
            <a:r>
              <a:rPr lang="zh-CN" altLang="en-US" sz="2800">
                <a:latin typeface="华文新魏" panose="02010800040101010101" pitchFamily="2" charset="-122"/>
                <a:ea typeface="华文新魏" panose="02010800040101010101" pitchFamily="2" charset="-122"/>
              </a:rPr>
              <a:t>告知，</a:t>
            </a:r>
            <a:r>
              <a:rPr lang="en-US" altLang="zh-CN" sz="2800">
                <a:latin typeface="华文新魏" panose="02010800040101010101" pitchFamily="2" charset="-122"/>
                <a:ea typeface="华文新魏" panose="02010800040101010101" pitchFamily="2" charset="-122"/>
              </a:rPr>
              <a:t>E</a:t>
            </a:r>
            <a:r>
              <a:rPr lang="zh-CN" altLang="en-US" sz="2800">
                <a:latin typeface="华文新魏" panose="02010800040101010101" pitchFamily="2" charset="-122"/>
                <a:ea typeface="华文新魏" panose="02010800040101010101" pitchFamily="2" charset="-122"/>
              </a:rPr>
              <a:t>的后结点是</a:t>
            </a:r>
            <a:r>
              <a:rPr lang="en-US" altLang="zh-CN" sz="2800">
                <a:latin typeface="华文新魏" panose="02010800040101010101" pitchFamily="2" charset="-122"/>
                <a:ea typeface="华文新魏" panose="02010800040101010101" pitchFamily="2" charset="-122"/>
              </a:rPr>
              <a:t>F</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2)</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(21)</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F</a:t>
            </a:r>
            <a:r>
              <a:rPr lang="zh-CN" altLang="en-US" sz="2800">
                <a:latin typeface="华文新魏" panose="02010800040101010101" pitchFamily="2" charset="-122"/>
                <a:ea typeface="华文新魏" panose="02010800040101010101" pitchFamily="2" charset="-122"/>
              </a:rPr>
              <a:t>向</a:t>
            </a:r>
            <a:r>
              <a:rPr lang="en-US" altLang="zh-CN" sz="2800">
                <a:latin typeface="华文新魏" panose="02010800040101010101" pitchFamily="2" charset="-122"/>
                <a:ea typeface="华文新魏" panose="02010800040101010101" pitchFamily="2" charset="-122"/>
              </a:rPr>
              <a:t>E</a:t>
            </a:r>
            <a:r>
              <a:rPr lang="zh-CN" altLang="en-US" sz="2800">
                <a:latin typeface="华文新魏" panose="02010800040101010101" pitchFamily="2" charset="-122"/>
                <a:ea typeface="华文新魏" panose="02010800040101010101" pitchFamily="2" charset="-122"/>
              </a:rPr>
              <a:t>发信请继续搜索</a:t>
            </a:r>
            <a:r>
              <a:rPr lang="en-US" altLang="zh-CN" sz="2800">
                <a:latin typeface="华文新魏" panose="02010800040101010101" pitchFamily="2" charset="-122"/>
                <a:ea typeface="华文新魏" panose="02010800040101010101" pitchFamily="2" charset="-122"/>
              </a:rPr>
              <a:t>(p=F)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2)</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(22)</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E</a:t>
            </a:r>
            <a:r>
              <a:rPr lang="zh-CN" altLang="en-US" sz="2800">
                <a:latin typeface="华文新魏" panose="02010800040101010101" pitchFamily="2" charset="-122"/>
                <a:ea typeface="华文新魏" panose="02010800040101010101" pitchFamily="2" charset="-122"/>
              </a:rPr>
              <a:t>将继续搜索信转给它的后结点</a:t>
            </a:r>
            <a:r>
              <a:rPr lang="en-US" altLang="zh-CN" sz="2800">
                <a:latin typeface="华文新魏" panose="02010800040101010101" pitchFamily="2" charset="-122"/>
                <a:ea typeface="华文新魏" panose="02010800040101010101" pitchFamily="2" charset="-122"/>
              </a:rPr>
              <a:t>F(p=F) </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3)</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(23)</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F</a:t>
            </a:r>
            <a:r>
              <a:rPr lang="zh-CN" altLang="en-US" sz="2800">
                <a:latin typeface="华文新魏" panose="02010800040101010101" pitchFamily="2" charset="-122"/>
                <a:ea typeface="华文新魏" panose="02010800040101010101" pitchFamily="2" charset="-122"/>
              </a:rPr>
              <a:t>既无资源又无后结点，</a:t>
            </a:r>
            <a:r>
              <a:rPr lang="en-US" altLang="zh-CN" sz="2800">
                <a:latin typeface="华文新魏" panose="02010800040101010101" pitchFamily="2" charset="-122"/>
                <a:ea typeface="华文新魏" panose="02010800040101010101" pitchFamily="2" charset="-122"/>
              </a:rPr>
              <a:t>F</a:t>
            </a:r>
            <a:r>
              <a:rPr lang="zh-CN" altLang="en-US" sz="2800">
                <a:latin typeface="华文新魏" panose="02010800040101010101" pitchFamily="2" charset="-122"/>
                <a:ea typeface="华文新魏" panose="02010800040101010101" pitchFamily="2" charset="-122"/>
              </a:rPr>
              <a:t>发失败信给上邻接点</a:t>
            </a:r>
            <a:r>
              <a:rPr lang="en-US" altLang="zh-CN" sz="2800">
                <a:latin typeface="华文新魏" panose="02010800040101010101" pitchFamily="2" charset="-122"/>
                <a:ea typeface="华文新魏" panose="02010800040101010101" pitchFamily="2" charset="-122"/>
              </a:rPr>
              <a:t>E</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3)</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(24)</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E</a:t>
            </a:r>
            <a:r>
              <a:rPr lang="zh-CN" altLang="en-US" sz="2800">
                <a:latin typeface="华文新魏" panose="02010800040101010101" pitchFamily="2" charset="-122"/>
                <a:ea typeface="华文新魏" panose="02010800040101010101" pitchFamily="2" charset="-122"/>
              </a:rPr>
              <a:t>向</a:t>
            </a:r>
            <a:r>
              <a:rPr lang="en-US" altLang="zh-CN" sz="2800">
                <a:latin typeface="华文新魏" panose="02010800040101010101" pitchFamily="2" charset="-122"/>
                <a:ea typeface="华文新魏" panose="02010800040101010101" pitchFamily="2" charset="-122"/>
              </a:rPr>
              <a:t>B</a:t>
            </a:r>
            <a:r>
              <a:rPr lang="zh-CN" altLang="en-US" sz="2800">
                <a:latin typeface="华文新魏" panose="02010800040101010101" pitchFamily="2" charset="-122"/>
                <a:ea typeface="华文新魏" panose="02010800040101010101" pitchFamily="2" charset="-122"/>
              </a:rPr>
              <a:t>转发失败信；</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4)</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(25)</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B</a:t>
            </a:r>
            <a:r>
              <a:rPr lang="zh-CN" altLang="en-US" sz="2800">
                <a:latin typeface="华文新魏" panose="02010800040101010101" pitchFamily="2" charset="-122"/>
                <a:ea typeface="华文新魏" panose="02010800040101010101" pitchFamily="2" charset="-122"/>
              </a:rPr>
              <a:t>向</a:t>
            </a:r>
            <a:r>
              <a:rPr lang="en-US" altLang="zh-CN" sz="2800">
                <a:latin typeface="华文新魏" panose="02010800040101010101" pitchFamily="2" charset="-122"/>
                <a:ea typeface="华文新魏" panose="02010800040101010101" pitchFamily="2" charset="-122"/>
              </a:rPr>
              <a:t>A</a:t>
            </a:r>
            <a:r>
              <a:rPr lang="zh-CN" altLang="en-US" sz="2800">
                <a:latin typeface="华文新魏" panose="02010800040101010101" pitchFamily="2" charset="-122"/>
                <a:ea typeface="华文新魏" panose="02010800040101010101" pitchFamily="2" charset="-122"/>
              </a:rPr>
              <a:t>转发失败信；</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4)</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r>
              <a:rPr lang="en-US" altLang="zh-CN" sz="2800">
                <a:latin typeface="华文新魏" panose="02010800040101010101" pitchFamily="2" charset="-122"/>
                <a:ea typeface="华文新魏" panose="02010800040101010101" pitchFamily="2" charset="-122"/>
              </a:rPr>
              <a:t>   (26)</a:t>
            </a:r>
            <a:r>
              <a:rPr lang="en-US" altLang="zh-CN" sz="2800">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 A</a:t>
            </a:r>
            <a:r>
              <a:rPr lang="zh-CN" altLang="en-US" sz="2800">
                <a:latin typeface="华文新魏" panose="02010800040101010101" pitchFamily="2" charset="-122"/>
                <a:ea typeface="华文新魏" panose="02010800040101010101" pitchFamily="2" charset="-122"/>
              </a:rPr>
              <a:t>收到失败信，搜索失败；</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规则</a:t>
            </a:r>
            <a:r>
              <a:rPr lang="en-US" altLang="zh-CN" sz="2800">
                <a:latin typeface="华文新魏" panose="02010800040101010101" pitchFamily="2" charset="-122"/>
                <a:ea typeface="华文新魏" panose="02010800040101010101" pitchFamily="2" charset="-122"/>
              </a:rPr>
              <a:t>4)</a:t>
            </a:r>
            <a:endParaRPr lang="en-US" altLang="zh-CN" sz="2800">
              <a:solidFill>
                <a:srgbClr val="FF0000"/>
              </a:solidFill>
              <a:latin typeface="华文新魏" panose="02010800040101010101" pitchFamily="2" charset="-122"/>
              <a:ea typeface="华文新魏" panose="02010800040101010101" pitchFamily="2" charset="-122"/>
            </a:endParaRPr>
          </a:p>
          <a:p>
            <a:pPr>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625" name="Group 1105">
            <a:extLst>
              <a:ext uri="{FF2B5EF4-FFF2-40B4-BE49-F238E27FC236}">
                <a16:creationId xmlns:a16="http://schemas.microsoft.com/office/drawing/2014/main" id="{655954FC-33C9-4942-A5C6-4D54F3FA4274}"/>
              </a:ext>
            </a:extLst>
          </p:cNvPr>
          <p:cNvGrpSpPr>
            <a:grpSpLocks/>
          </p:cNvGrpSpPr>
          <p:nvPr/>
        </p:nvGrpSpPr>
        <p:grpSpPr bwMode="auto">
          <a:xfrm>
            <a:off x="5489575" y="5751513"/>
            <a:ext cx="862013" cy="725487"/>
            <a:chOff x="3458" y="3623"/>
            <a:chExt cx="543" cy="457"/>
          </a:xfrm>
        </p:grpSpPr>
        <p:sp>
          <p:nvSpPr>
            <p:cNvPr id="236563" name="Oval 1043">
              <a:extLst>
                <a:ext uri="{FF2B5EF4-FFF2-40B4-BE49-F238E27FC236}">
                  <a16:creationId xmlns:a16="http://schemas.microsoft.com/office/drawing/2014/main" id="{3DC2B36A-3A13-4CD2-8543-BCDD1D891787}"/>
                </a:ext>
              </a:extLst>
            </p:cNvPr>
            <p:cNvSpPr>
              <a:spLocks noChangeArrowheads="1"/>
            </p:cNvSpPr>
            <p:nvPr/>
          </p:nvSpPr>
          <p:spPr bwMode="auto">
            <a:xfrm>
              <a:off x="3458" y="3623"/>
              <a:ext cx="543" cy="457"/>
            </a:xfrm>
            <a:prstGeom prst="ellipse">
              <a:avLst/>
            </a:prstGeom>
            <a:solidFill>
              <a:schemeClr val="bg1"/>
            </a:solidFill>
            <a:ln w="9525">
              <a:solidFill>
                <a:srgbClr val="000000"/>
              </a:solidFill>
              <a:round/>
              <a:headEnd/>
              <a:tailEnd/>
            </a:ln>
          </p:spPr>
          <p:txBody>
            <a:bodyPr/>
            <a:lstStyle/>
            <a:p>
              <a:endParaRPr lang="en-US"/>
            </a:p>
          </p:txBody>
        </p:sp>
        <p:sp>
          <p:nvSpPr>
            <p:cNvPr id="236564" name="Text Box 1044">
              <a:extLst>
                <a:ext uri="{FF2B5EF4-FFF2-40B4-BE49-F238E27FC236}">
                  <a16:creationId xmlns:a16="http://schemas.microsoft.com/office/drawing/2014/main" id="{A784DA8F-8FE5-4B71-AEA7-894DB0A3BC25}"/>
                </a:ext>
              </a:extLst>
            </p:cNvPr>
            <p:cNvSpPr txBox="1">
              <a:spLocks noChangeArrowheads="1"/>
            </p:cNvSpPr>
            <p:nvPr/>
          </p:nvSpPr>
          <p:spPr bwMode="auto">
            <a:xfrm>
              <a:off x="3594" y="3702"/>
              <a:ext cx="23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F</a:t>
              </a:r>
            </a:p>
          </p:txBody>
        </p:sp>
      </p:grpSp>
      <p:grpSp>
        <p:nvGrpSpPr>
          <p:cNvPr id="236626" name="Group 1106">
            <a:extLst>
              <a:ext uri="{FF2B5EF4-FFF2-40B4-BE49-F238E27FC236}">
                <a16:creationId xmlns:a16="http://schemas.microsoft.com/office/drawing/2014/main" id="{557F13F8-6D33-49D4-973A-C7B9ECED28A5}"/>
              </a:ext>
            </a:extLst>
          </p:cNvPr>
          <p:cNvGrpSpPr>
            <a:grpSpLocks/>
          </p:cNvGrpSpPr>
          <p:nvPr/>
        </p:nvGrpSpPr>
        <p:grpSpPr bwMode="auto">
          <a:xfrm>
            <a:off x="1395413" y="304800"/>
            <a:ext cx="5805487" cy="5861050"/>
            <a:chOff x="879" y="192"/>
            <a:chExt cx="3657" cy="3692"/>
          </a:xfrm>
        </p:grpSpPr>
        <p:grpSp>
          <p:nvGrpSpPr>
            <p:cNvPr id="236619" name="Group 1099">
              <a:extLst>
                <a:ext uri="{FF2B5EF4-FFF2-40B4-BE49-F238E27FC236}">
                  <a16:creationId xmlns:a16="http://schemas.microsoft.com/office/drawing/2014/main" id="{2656288B-CB6D-4AB5-B6EC-925A8096B0E5}"/>
                </a:ext>
              </a:extLst>
            </p:cNvPr>
            <p:cNvGrpSpPr>
              <a:grpSpLocks/>
            </p:cNvGrpSpPr>
            <p:nvPr/>
          </p:nvGrpSpPr>
          <p:grpSpPr bwMode="auto">
            <a:xfrm>
              <a:off x="2824" y="192"/>
              <a:ext cx="543" cy="457"/>
              <a:chOff x="2824" y="192"/>
              <a:chExt cx="543" cy="457"/>
            </a:xfrm>
          </p:grpSpPr>
          <p:sp>
            <p:nvSpPr>
              <p:cNvPr id="236548" name="Oval 1028">
                <a:extLst>
                  <a:ext uri="{FF2B5EF4-FFF2-40B4-BE49-F238E27FC236}">
                    <a16:creationId xmlns:a16="http://schemas.microsoft.com/office/drawing/2014/main" id="{5C7CB409-239B-4D2E-98C5-B9B8A62947FA}"/>
                  </a:ext>
                </a:extLst>
              </p:cNvPr>
              <p:cNvSpPr>
                <a:spLocks noChangeArrowheads="1"/>
              </p:cNvSpPr>
              <p:nvPr/>
            </p:nvSpPr>
            <p:spPr bwMode="auto">
              <a:xfrm>
                <a:off x="2824" y="192"/>
                <a:ext cx="543" cy="457"/>
              </a:xfrm>
              <a:prstGeom prst="ellipse">
                <a:avLst/>
              </a:prstGeom>
              <a:solidFill>
                <a:schemeClr val="bg1"/>
              </a:solidFill>
              <a:ln w="9525">
                <a:solidFill>
                  <a:srgbClr val="000000"/>
                </a:solidFill>
                <a:round/>
                <a:headEnd/>
                <a:tailEnd/>
              </a:ln>
            </p:spPr>
            <p:txBody>
              <a:bodyPr/>
              <a:lstStyle/>
              <a:p>
                <a:endParaRPr lang="en-US"/>
              </a:p>
            </p:txBody>
          </p:sp>
          <p:sp>
            <p:nvSpPr>
              <p:cNvPr id="236549" name="Text Box 1029">
                <a:extLst>
                  <a:ext uri="{FF2B5EF4-FFF2-40B4-BE49-F238E27FC236}">
                    <a16:creationId xmlns:a16="http://schemas.microsoft.com/office/drawing/2014/main" id="{2EFB00B1-F397-4216-8D49-9CDFA692CB13}"/>
                  </a:ext>
                </a:extLst>
              </p:cNvPr>
              <p:cNvSpPr txBox="1">
                <a:spLocks noChangeArrowheads="1"/>
              </p:cNvSpPr>
              <p:nvPr/>
            </p:nvSpPr>
            <p:spPr bwMode="auto">
              <a:xfrm>
                <a:off x="2960" y="300"/>
                <a:ext cx="283" cy="235"/>
              </a:xfrm>
              <a:prstGeom prst="rect">
                <a:avLst/>
              </a:prstGeom>
              <a:solidFill>
                <a:schemeClr val="bg1"/>
              </a:soli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A</a:t>
                </a:r>
              </a:p>
            </p:txBody>
          </p:sp>
        </p:grpSp>
        <p:grpSp>
          <p:nvGrpSpPr>
            <p:cNvPr id="236620" name="Group 1100">
              <a:extLst>
                <a:ext uri="{FF2B5EF4-FFF2-40B4-BE49-F238E27FC236}">
                  <a16:creationId xmlns:a16="http://schemas.microsoft.com/office/drawing/2014/main" id="{77652E79-E793-4B1B-B7F3-F376A04EFDDB}"/>
                </a:ext>
              </a:extLst>
            </p:cNvPr>
            <p:cNvGrpSpPr>
              <a:grpSpLocks/>
            </p:cNvGrpSpPr>
            <p:nvPr/>
          </p:nvGrpSpPr>
          <p:grpSpPr bwMode="auto">
            <a:xfrm>
              <a:off x="1693" y="1450"/>
              <a:ext cx="543" cy="457"/>
              <a:chOff x="1693" y="1450"/>
              <a:chExt cx="543" cy="457"/>
            </a:xfrm>
          </p:grpSpPr>
          <p:sp>
            <p:nvSpPr>
              <p:cNvPr id="236551" name="Oval 1031">
                <a:extLst>
                  <a:ext uri="{FF2B5EF4-FFF2-40B4-BE49-F238E27FC236}">
                    <a16:creationId xmlns:a16="http://schemas.microsoft.com/office/drawing/2014/main" id="{9849A532-D625-43C3-AB62-DC9A3DCEA2F3}"/>
                  </a:ext>
                </a:extLst>
              </p:cNvPr>
              <p:cNvSpPr>
                <a:spLocks noChangeArrowheads="1"/>
              </p:cNvSpPr>
              <p:nvPr/>
            </p:nvSpPr>
            <p:spPr bwMode="auto">
              <a:xfrm>
                <a:off x="1693" y="1450"/>
                <a:ext cx="543" cy="457"/>
              </a:xfrm>
              <a:prstGeom prst="ellipse">
                <a:avLst/>
              </a:prstGeom>
              <a:solidFill>
                <a:schemeClr val="bg1"/>
              </a:solidFill>
              <a:ln w="9525">
                <a:solidFill>
                  <a:srgbClr val="000000"/>
                </a:solidFill>
                <a:round/>
                <a:headEnd/>
                <a:tailEnd/>
              </a:ln>
            </p:spPr>
            <p:txBody>
              <a:bodyPr/>
              <a:lstStyle/>
              <a:p>
                <a:endParaRPr lang="en-US"/>
              </a:p>
            </p:txBody>
          </p:sp>
          <p:sp>
            <p:nvSpPr>
              <p:cNvPr id="236552" name="Text Box 1032">
                <a:extLst>
                  <a:ext uri="{FF2B5EF4-FFF2-40B4-BE49-F238E27FC236}">
                    <a16:creationId xmlns:a16="http://schemas.microsoft.com/office/drawing/2014/main" id="{9DC8CF74-7AD5-466D-8F50-4676FDD06897}"/>
                  </a:ext>
                </a:extLst>
              </p:cNvPr>
              <p:cNvSpPr txBox="1">
                <a:spLocks noChangeArrowheads="1"/>
              </p:cNvSpPr>
              <p:nvPr/>
            </p:nvSpPr>
            <p:spPr bwMode="auto">
              <a:xfrm>
                <a:off x="1829" y="1525"/>
                <a:ext cx="32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B</a:t>
                </a:r>
              </a:p>
            </p:txBody>
          </p:sp>
        </p:grpSp>
        <p:grpSp>
          <p:nvGrpSpPr>
            <p:cNvPr id="236621" name="Group 1101">
              <a:extLst>
                <a:ext uri="{FF2B5EF4-FFF2-40B4-BE49-F238E27FC236}">
                  <a16:creationId xmlns:a16="http://schemas.microsoft.com/office/drawing/2014/main" id="{9669F445-EC25-4FC1-A203-62FE826F7896}"/>
                </a:ext>
              </a:extLst>
            </p:cNvPr>
            <p:cNvGrpSpPr>
              <a:grpSpLocks/>
            </p:cNvGrpSpPr>
            <p:nvPr/>
          </p:nvGrpSpPr>
          <p:grpSpPr bwMode="auto">
            <a:xfrm>
              <a:off x="3729" y="1450"/>
              <a:ext cx="543" cy="457"/>
              <a:chOff x="3729" y="1450"/>
              <a:chExt cx="543" cy="457"/>
            </a:xfrm>
          </p:grpSpPr>
          <p:sp>
            <p:nvSpPr>
              <p:cNvPr id="236554" name="Oval 1034">
                <a:extLst>
                  <a:ext uri="{FF2B5EF4-FFF2-40B4-BE49-F238E27FC236}">
                    <a16:creationId xmlns:a16="http://schemas.microsoft.com/office/drawing/2014/main" id="{D98512D2-326F-4AF2-B460-BED32CD8242B}"/>
                  </a:ext>
                </a:extLst>
              </p:cNvPr>
              <p:cNvSpPr>
                <a:spLocks noChangeArrowheads="1"/>
              </p:cNvSpPr>
              <p:nvPr/>
            </p:nvSpPr>
            <p:spPr bwMode="auto">
              <a:xfrm>
                <a:off x="3729" y="1450"/>
                <a:ext cx="543" cy="457"/>
              </a:xfrm>
              <a:prstGeom prst="ellipse">
                <a:avLst/>
              </a:prstGeom>
              <a:solidFill>
                <a:schemeClr val="bg1"/>
              </a:solidFill>
              <a:ln w="9525">
                <a:solidFill>
                  <a:srgbClr val="000000"/>
                </a:solidFill>
                <a:round/>
                <a:headEnd/>
                <a:tailEnd/>
              </a:ln>
            </p:spPr>
            <p:txBody>
              <a:bodyPr/>
              <a:lstStyle/>
              <a:p>
                <a:endParaRPr lang="en-US"/>
              </a:p>
            </p:txBody>
          </p:sp>
          <p:sp>
            <p:nvSpPr>
              <p:cNvPr id="236555" name="Text Box 1035">
                <a:extLst>
                  <a:ext uri="{FF2B5EF4-FFF2-40B4-BE49-F238E27FC236}">
                    <a16:creationId xmlns:a16="http://schemas.microsoft.com/office/drawing/2014/main" id="{C192C6B0-0BA2-476F-BB65-209191EC3C97}"/>
                  </a:ext>
                </a:extLst>
              </p:cNvPr>
              <p:cNvSpPr txBox="1">
                <a:spLocks noChangeArrowheads="1"/>
              </p:cNvSpPr>
              <p:nvPr/>
            </p:nvSpPr>
            <p:spPr bwMode="auto">
              <a:xfrm>
                <a:off x="3865" y="1525"/>
                <a:ext cx="285"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C</a:t>
                </a:r>
              </a:p>
            </p:txBody>
          </p:sp>
        </p:grpSp>
        <p:grpSp>
          <p:nvGrpSpPr>
            <p:cNvPr id="236622" name="Group 1102">
              <a:extLst>
                <a:ext uri="{FF2B5EF4-FFF2-40B4-BE49-F238E27FC236}">
                  <a16:creationId xmlns:a16="http://schemas.microsoft.com/office/drawing/2014/main" id="{AFF42566-A8D1-4C50-9448-E545625956BD}"/>
                </a:ext>
              </a:extLst>
            </p:cNvPr>
            <p:cNvGrpSpPr>
              <a:grpSpLocks/>
            </p:cNvGrpSpPr>
            <p:nvPr/>
          </p:nvGrpSpPr>
          <p:grpSpPr bwMode="auto">
            <a:xfrm>
              <a:off x="879" y="2593"/>
              <a:ext cx="543" cy="458"/>
              <a:chOff x="879" y="2593"/>
              <a:chExt cx="543" cy="458"/>
            </a:xfrm>
          </p:grpSpPr>
          <p:sp>
            <p:nvSpPr>
              <p:cNvPr id="236557" name="Oval 1037">
                <a:extLst>
                  <a:ext uri="{FF2B5EF4-FFF2-40B4-BE49-F238E27FC236}">
                    <a16:creationId xmlns:a16="http://schemas.microsoft.com/office/drawing/2014/main" id="{9A5C6A25-117D-4AD2-84EE-E328278F1414}"/>
                  </a:ext>
                </a:extLst>
              </p:cNvPr>
              <p:cNvSpPr>
                <a:spLocks noChangeArrowheads="1"/>
              </p:cNvSpPr>
              <p:nvPr/>
            </p:nvSpPr>
            <p:spPr bwMode="auto">
              <a:xfrm>
                <a:off x="879" y="2593"/>
                <a:ext cx="543" cy="458"/>
              </a:xfrm>
              <a:prstGeom prst="ellipse">
                <a:avLst/>
              </a:prstGeom>
              <a:solidFill>
                <a:schemeClr val="bg1"/>
              </a:solidFill>
              <a:ln w="9525">
                <a:solidFill>
                  <a:srgbClr val="000000"/>
                </a:solidFill>
                <a:round/>
                <a:headEnd/>
                <a:tailEnd/>
              </a:ln>
            </p:spPr>
            <p:txBody>
              <a:bodyPr/>
              <a:lstStyle/>
              <a:p>
                <a:endParaRPr lang="en-US"/>
              </a:p>
            </p:txBody>
          </p:sp>
          <p:sp>
            <p:nvSpPr>
              <p:cNvPr id="236558" name="Text Box 1038">
                <a:extLst>
                  <a:ext uri="{FF2B5EF4-FFF2-40B4-BE49-F238E27FC236}">
                    <a16:creationId xmlns:a16="http://schemas.microsoft.com/office/drawing/2014/main" id="{1404A175-5FA1-4CCC-ABF2-C2A6C286EB1E}"/>
                  </a:ext>
                </a:extLst>
              </p:cNvPr>
              <p:cNvSpPr txBox="1">
                <a:spLocks noChangeArrowheads="1"/>
              </p:cNvSpPr>
              <p:nvPr/>
            </p:nvSpPr>
            <p:spPr bwMode="auto">
              <a:xfrm>
                <a:off x="1015" y="2704"/>
                <a:ext cx="32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D</a:t>
                </a:r>
              </a:p>
            </p:txBody>
          </p:sp>
        </p:grpSp>
        <p:grpSp>
          <p:nvGrpSpPr>
            <p:cNvPr id="236623" name="Group 1103">
              <a:extLst>
                <a:ext uri="{FF2B5EF4-FFF2-40B4-BE49-F238E27FC236}">
                  <a16:creationId xmlns:a16="http://schemas.microsoft.com/office/drawing/2014/main" id="{72C38FEA-8DCF-4708-A5FB-6C72F769F46B}"/>
                </a:ext>
              </a:extLst>
            </p:cNvPr>
            <p:cNvGrpSpPr>
              <a:grpSpLocks/>
            </p:cNvGrpSpPr>
            <p:nvPr/>
          </p:nvGrpSpPr>
          <p:grpSpPr bwMode="auto">
            <a:xfrm>
              <a:off x="2643" y="2708"/>
              <a:ext cx="543" cy="457"/>
              <a:chOff x="2643" y="2708"/>
              <a:chExt cx="543" cy="457"/>
            </a:xfrm>
          </p:grpSpPr>
          <p:sp>
            <p:nvSpPr>
              <p:cNvPr id="236560" name="Oval 1040">
                <a:extLst>
                  <a:ext uri="{FF2B5EF4-FFF2-40B4-BE49-F238E27FC236}">
                    <a16:creationId xmlns:a16="http://schemas.microsoft.com/office/drawing/2014/main" id="{2101E134-0A53-487E-8438-268769EE7FBF}"/>
                  </a:ext>
                </a:extLst>
              </p:cNvPr>
              <p:cNvSpPr>
                <a:spLocks noChangeArrowheads="1"/>
              </p:cNvSpPr>
              <p:nvPr/>
            </p:nvSpPr>
            <p:spPr bwMode="auto">
              <a:xfrm>
                <a:off x="2643" y="2708"/>
                <a:ext cx="543" cy="457"/>
              </a:xfrm>
              <a:prstGeom prst="ellipse">
                <a:avLst/>
              </a:prstGeom>
              <a:solidFill>
                <a:schemeClr val="bg1"/>
              </a:solidFill>
              <a:ln w="9525">
                <a:solidFill>
                  <a:srgbClr val="000000"/>
                </a:solidFill>
                <a:round/>
                <a:headEnd/>
                <a:tailEnd/>
              </a:ln>
            </p:spPr>
            <p:txBody>
              <a:bodyPr/>
              <a:lstStyle/>
              <a:p>
                <a:endParaRPr lang="en-US"/>
              </a:p>
            </p:txBody>
          </p:sp>
          <p:sp>
            <p:nvSpPr>
              <p:cNvPr id="236561" name="Text Box 1041">
                <a:extLst>
                  <a:ext uri="{FF2B5EF4-FFF2-40B4-BE49-F238E27FC236}">
                    <a16:creationId xmlns:a16="http://schemas.microsoft.com/office/drawing/2014/main" id="{CEA4CEDF-DFAE-44DE-8131-80D645C71167}"/>
                  </a:ext>
                </a:extLst>
              </p:cNvPr>
              <p:cNvSpPr txBox="1">
                <a:spLocks noChangeArrowheads="1"/>
              </p:cNvSpPr>
              <p:nvPr/>
            </p:nvSpPr>
            <p:spPr bwMode="auto">
              <a:xfrm>
                <a:off x="2779" y="2795"/>
                <a:ext cx="32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1600" b="1"/>
                  <a:t>E</a:t>
                </a:r>
              </a:p>
            </p:txBody>
          </p:sp>
        </p:grpSp>
        <p:sp>
          <p:nvSpPr>
            <p:cNvPr id="236565" name="Text Box 1045">
              <a:extLst>
                <a:ext uri="{FF2B5EF4-FFF2-40B4-BE49-F238E27FC236}">
                  <a16:creationId xmlns:a16="http://schemas.microsoft.com/office/drawing/2014/main" id="{74262715-DE84-4655-BE9E-A44B9BC7F7FE}"/>
                </a:ext>
              </a:extLst>
            </p:cNvPr>
            <p:cNvSpPr txBox="1">
              <a:spLocks noChangeArrowheads="1"/>
            </p:cNvSpPr>
            <p:nvPr/>
          </p:nvSpPr>
          <p:spPr bwMode="auto">
            <a:xfrm>
              <a:off x="4103" y="3689"/>
              <a:ext cx="433" cy="195"/>
            </a:xfrm>
            <a:prstGeom prst="rect">
              <a:avLst/>
            </a:prstGeom>
            <a:solidFill>
              <a:srgbClr val="FFCC66"/>
            </a:solidFill>
            <a:ln w="9525">
              <a:solidFill>
                <a:srgbClr val="000000"/>
              </a:solidFill>
              <a:miter lim="800000"/>
              <a:headEnd/>
              <a:tailEnd/>
            </a:ln>
          </p:spPr>
          <p:txBody>
            <a:bodyPr/>
            <a:lstStyle/>
            <a:p>
              <a:pPr algn="just" eaLnBrk="0" hangingPunct="0"/>
              <a:r>
                <a:rPr kumimoji="0" lang="zh-CN" altLang="en-US" sz="1200"/>
                <a:t>打印机</a:t>
              </a:r>
            </a:p>
          </p:txBody>
        </p:sp>
        <p:grpSp>
          <p:nvGrpSpPr>
            <p:cNvPr id="236566" name="Group 1046">
              <a:extLst>
                <a:ext uri="{FF2B5EF4-FFF2-40B4-BE49-F238E27FC236}">
                  <a16:creationId xmlns:a16="http://schemas.microsoft.com/office/drawing/2014/main" id="{E80A8A8A-62BB-47E1-8B9A-92EA3B30AA22}"/>
                </a:ext>
              </a:extLst>
            </p:cNvPr>
            <p:cNvGrpSpPr>
              <a:grpSpLocks/>
            </p:cNvGrpSpPr>
            <p:nvPr/>
          </p:nvGrpSpPr>
          <p:grpSpPr bwMode="auto">
            <a:xfrm>
              <a:off x="1886" y="514"/>
              <a:ext cx="946" cy="936"/>
              <a:chOff x="1862" y="480"/>
              <a:chExt cx="1018" cy="922"/>
            </a:xfrm>
          </p:grpSpPr>
          <p:sp>
            <p:nvSpPr>
              <p:cNvPr id="236567" name="Line 1047">
                <a:extLst>
                  <a:ext uri="{FF2B5EF4-FFF2-40B4-BE49-F238E27FC236}">
                    <a16:creationId xmlns:a16="http://schemas.microsoft.com/office/drawing/2014/main" id="{786E77A4-2FE1-433C-9411-0771AB6231A5}"/>
                  </a:ext>
                </a:extLst>
              </p:cNvPr>
              <p:cNvSpPr>
                <a:spLocks noChangeShapeType="1"/>
              </p:cNvSpPr>
              <p:nvPr/>
            </p:nvSpPr>
            <p:spPr bwMode="auto">
              <a:xfrm flipH="1">
                <a:off x="1862" y="480"/>
                <a:ext cx="1018" cy="9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68" name="Text Box 1048">
                <a:extLst>
                  <a:ext uri="{FF2B5EF4-FFF2-40B4-BE49-F238E27FC236}">
                    <a16:creationId xmlns:a16="http://schemas.microsoft.com/office/drawing/2014/main" id="{CCEC9B4E-F59D-4DCF-93C3-8CCA5276ECC4}"/>
                  </a:ext>
                </a:extLst>
              </p:cNvPr>
              <p:cNvSpPr txBox="1">
                <a:spLocks noChangeArrowheads="1"/>
              </p:cNvSpPr>
              <p:nvPr/>
            </p:nvSpPr>
            <p:spPr bwMode="auto">
              <a:xfrm>
                <a:off x="2014" y="830"/>
                <a:ext cx="290" cy="178"/>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900"/>
                  <a:t>P=A</a:t>
                </a:r>
              </a:p>
            </p:txBody>
          </p:sp>
        </p:grpSp>
        <p:sp>
          <p:nvSpPr>
            <p:cNvPr id="236569" name="Line 1049">
              <a:extLst>
                <a:ext uri="{FF2B5EF4-FFF2-40B4-BE49-F238E27FC236}">
                  <a16:creationId xmlns:a16="http://schemas.microsoft.com/office/drawing/2014/main" id="{37DF936E-CA86-4958-B351-4CBEBE143E5C}"/>
                </a:ext>
              </a:extLst>
            </p:cNvPr>
            <p:cNvSpPr>
              <a:spLocks noChangeShapeType="1"/>
            </p:cNvSpPr>
            <p:nvPr/>
          </p:nvSpPr>
          <p:spPr bwMode="auto">
            <a:xfrm flipV="1">
              <a:off x="2184" y="601"/>
              <a:ext cx="924" cy="97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6570" name="Group 1050">
              <a:extLst>
                <a:ext uri="{FF2B5EF4-FFF2-40B4-BE49-F238E27FC236}">
                  <a16:creationId xmlns:a16="http://schemas.microsoft.com/office/drawing/2014/main" id="{63DA70CA-9686-4B69-A996-A1552F2E8993}"/>
                </a:ext>
              </a:extLst>
            </p:cNvPr>
            <p:cNvGrpSpPr>
              <a:grpSpLocks/>
            </p:cNvGrpSpPr>
            <p:nvPr/>
          </p:nvGrpSpPr>
          <p:grpSpPr bwMode="auto">
            <a:xfrm>
              <a:off x="2256" y="639"/>
              <a:ext cx="936" cy="977"/>
              <a:chOff x="2269" y="601"/>
              <a:chExt cx="950" cy="915"/>
            </a:xfrm>
          </p:grpSpPr>
          <p:sp>
            <p:nvSpPr>
              <p:cNvPr id="236571" name="Text Box 1051">
                <a:extLst>
                  <a:ext uri="{FF2B5EF4-FFF2-40B4-BE49-F238E27FC236}">
                    <a16:creationId xmlns:a16="http://schemas.microsoft.com/office/drawing/2014/main" id="{1BD4E130-9B23-496F-B30F-BD9CA416F52B}"/>
                  </a:ext>
                </a:extLst>
              </p:cNvPr>
              <p:cNvSpPr txBox="1">
                <a:spLocks noChangeArrowheads="1"/>
              </p:cNvSpPr>
              <p:nvPr/>
            </p:nvSpPr>
            <p:spPr bwMode="auto">
              <a:xfrm>
                <a:off x="2541" y="1173"/>
                <a:ext cx="291" cy="171"/>
              </a:xfrm>
              <a:prstGeom prst="rect">
                <a:avLst/>
              </a:prstGeom>
              <a:solidFill>
                <a:srgbClr val="FFFFFF"/>
              </a:solidFill>
              <a:ln w="9525">
                <a:solidFill>
                  <a:schemeClr val="accent2"/>
                </a:solidFill>
                <a:miter lim="800000"/>
                <a:headEnd/>
                <a:tailEnd/>
              </a:ln>
            </p:spPr>
            <p:txBody>
              <a:bodyPr/>
              <a:lstStyle/>
              <a:p>
                <a:pPr algn="just" eaLnBrk="0" hangingPunct="0"/>
                <a:r>
                  <a:rPr kumimoji="0" lang="en-US" altLang="zh-CN" sz="1000">
                    <a:solidFill>
                      <a:schemeClr val="accent2"/>
                    </a:solidFill>
                  </a:rPr>
                  <a:t>P=B</a:t>
                </a:r>
              </a:p>
            </p:txBody>
          </p:sp>
          <p:sp>
            <p:nvSpPr>
              <p:cNvPr id="236572" name="Line 1052">
                <a:extLst>
                  <a:ext uri="{FF2B5EF4-FFF2-40B4-BE49-F238E27FC236}">
                    <a16:creationId xmlns:a16="http://schemas.microsoft.com/office/drawing/2014/main" id="{DC0E2188-CDF5-4D87-B5C7-793F3F66C3AF}"/>
                  </a:ext>
                </a:extLst>
              </p:cNvPr>
              <p:cNvSpPr>
                <a:spLocks noChangeShapeType="1"/>
              </p:cNvSpPr>
              <p:nvPr/>
            </p:nvSpPr>
            <p:spPr bwMode="auto">
              <a:xfrm flipV="1">
                <a:off x="2269" y="601"/>
                <a:ext cx="950"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36573" name="Group 1053">
              <a:extLst>
                <a:ext uri="{FF2B5EF4-FFF2-40B4-BE49-F238E27FC236}">
                  <a16:creationId xmlns:a16="http://schemas.microsoft.com/office/drawing/2014/main" id="{52CC8326-A162-41B0-B4B8-0C8D0ECE6CE9}"/>
                </a:ext>
              </a:extLst>
            </p:cNvPr>
            <p:cNvGrpSpPr>
              <a:grpSpLocks/>
            </p:cNvGrpSpPr>
            <p:nvPr/>
          </p:nvGrpSpPr>
          <p:grpSpPr bwMode="auto">
            <a:xfrm>
              <a:off x="3192" y="639"/>
              <a:ext cx="594" cy="877"/>
              <a:chOff x="7920" y="1596"/>
              <a:chExt cx="1485" cy="2194"/>
            </a:xfrm>
          </p:grpSpPr>
          <p:sp>
            <p:nvSpPr>
              <p:cNvPr id="236574" name="Text Box 1054">
                <a:extLst>
                  <a:ext uri="{FF2B5EF4-FFF2-40B4-BE49-F238E27FC236}">
                    <a16:creationId xmlns:a16="http://schemas.microsoft.com/office/drawing/2014/main" id="{6710CF11-40DC-4E39-A45B-6D9AE16D63F9}"/>
                  </a:ext>
                </a:extLst>
              </p:cNvPr>
              <p:cNvSpPr txBox="1">
                <a:spLocks noChangeArrowheads="1"/>
              </p:cNvSpPr>
              <p:nvPr/>
            </p:nvSpPr>
            <p:spPr bwMode="auto">
              <a:xfrm>
                <a:off x="8245" y="2968"/>
                <a:ext cx="755" cy="410"/>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900"/>
                  <a:t>P=B</a:t>
                </a:r>
              </a:p>
            </p:txBody>
          </p:sp>
          <p:sp>
            <p:nvSpPr>
              <p:cNvPr id="236575" name="Line 1055">
                <a:extLst>
                  <a:ext uri="{FF2B5EF4-FFF2-40B4-BE49-F238E27FC236}">
                    <a16:creationId xmlns:a16="http://schemas.microsoft.com/office/drawing/2014/main" id="{FBF1A8BF-5AD6-46A7-A131-BDDDB6DA610D}"/>
                  </a:ext>
                </a:extLst>
              </p:cNvPr>
              <p:cNvSpPr>
                <a:spLocks noChangeShapeType="1"/>
              </p:cNvSpPr>
              <p:nvPr/>
            </p:nvSpPr>
            <p:spPr bwMode="auto">
              <a:xfrm>
                <a:off x="7920" y="1596"/>
                <a:ext cx="1485" cy="21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6576" name="Line 1056">
              <a:extLst>
                <a:ext uri="{FF2B5EF4-FFF2-40B4-BE49-F238E27FC236}">
                  <a16:creationId xmlns:a16="http://schemas.microsoft.com/office/drawing/2014/main" id="{BFAEA645-7015-45DB-919D-FFBF5A92412C}"/>
                </a:ext>
              </a:extLst>
            </p:cNvPr>
            <p:cNvSpPr>
              <a:spLocks noChangeShapeType="1"/>
            </p:cNvSpPr>
            <p:nvPr/>
          </p:nvSpPr>
          <p:spPr bwMode="auto">
            <a:xfrm flipH="1">
              <a:off x="2293" y="1516"/>
              <a:ext cx="1493" cy="11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78" name="Text Box 1058">
              <a:extLst>
                <a:ext uri="{FF2B5EF4-FFF2-40B4-BE49-F238E27FC236}">
                  <a16:creationId xmlns:a16="http://schemas.microsoft.com/office/drawing/2014/main" id="{293A1E31-28D0-4C8B-B79F-84721D632E5E}"/>
                </a:ext>
              </a:extLst>
            </p:cNvPr>
            <p:cNvSpPr txBox="1">
              <a:spLocks noChangeArrowheads="1"/>
            </p:cNvSpPr>
            <p:nvPr/>
          </p:nvSpPr>
          <p:spPr bwMode="auto">
            <a:xfrm>
              <a:off x="3824" y="1086"/>
              <a:ext cx="326" cy="141"/>
            </a:xfrm>
            <a:prstGeom prst="rect">
              <a:avLst/>
            </a:prstGeom>
            <a:solidFill>
              <a:srgbClr val="FFFFFF"/>
            </a:solidFill>
            <a:ln w="9525">
              <a:solidFill>
                <a:schemeClr val="accent2"/>
              </a:solidFill>
              <a:miter lim="800000"/>
              <a:headEnd/>
              <a:tailEnd/>
            </a:ln>
          </p:spPr>
          <p:txBody>
            <a:bodyPr/>
            <a:lstStyle/>
            <a:p>
              <a:pPr algn="just" eaLnBrk="0" hangingPunct="0"/>
              <a:r>
                <a:rPr kumimoji="0" lang="en-US" altLang="zh-CN" sz="1200">
                  <a:solidFill>
                    <a:schemeClr val="accent2"/>
                  </a:solidFill>
                </a:rPr>
                <a:t>P=C</a:t>
              </a:r>
            </a:p>
          </p:txBody>
        </p:sp>
        <p:sp>
          <p:nvSpPr>
            <p:cNvPr id="236579" name="Line 1059">
              <a:extLst>
                <a:ext uri="{FF2B5EF4-FFF2-40B4-BE49-F238E27FC236}">
                  <a16:creationId xmlns:a16="http://schemas.microsoft.com/office/drawing/2014/main" id="{9A69A6ED-4AFE-4F51-9495-FD6864AB6856}"/>
                </a:ext>
              </a:extLst>
            </p:cNvPr>
            <p:cNvSpPr>
              <a:spLocks noChangeShapeType="1"/>
            </p:cNvSpPr>
            <p:nvPr/>
          </p:nvSpPr>
          <p:spPr bwMode="auto">
            <a:xfrm flipH="1" flipV="1">
              <a:off x="3336" y="514"/>
              <a:ext cx="651"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6580" name="Group 1060">
              <a:extLst>
                <a:ext uri="{FF2B5EF4-FFF2-40B4-BE49-F238E27FC236}">
                  <a16:creationId xmlns:a16="http://schemas.microsoft.com/office/drawing/2014/main" id="{8D1F1E72-8DE9-401E-BDF0-DCF81FFAAC97}"/>
                </a:ext>
              </a:extLst>
            </p:cNvPr>
            <p:cNvGrpSpPr>
              <a:grpSpLocks/>
            </p:cNvGrpSpPr>
            <p:nvPr/>
          </p:nvGrpSpPr>
          <p:grpSpPr bwMode="auto">
            <a:xfrm>
              <a:off x="1032" y="1752"/>
              <a:ext cx="669" cy="883"/>
              <a:chOff x="1048" y="1745"/>
              <a:chExt cx="678" cy="800"/>
            </a:xfrm>
          </p:grpSpPr>
          <p:sp>
            <p:nvSpPr>
              <p:cNvPr id="236581" name="Line 1061">
                <a:extLst>
                  <a:ext uri="{FF2B5EF4-FFF2-40B4-BE49-F238E27FC236}">
                    <a16:creationId xmlns:a16="http://schemas.microsoft.com/office/drawing/2014/main" id="{376F8576-5C83-4DE0-BEFE-7916F3D4F7D6}"/>
                  </a:ext>
                </a:extLst>
              </p:cNvPr>
              <p:cNvSpPr>
                <a:spLocks noChangeShapeType="1"/>
              </p:cNvSpPr>
              <p:nvPr/>
            </p:nvSpPr>
            <p:spPr bwMode="auto">
              <a:xfrm flipH="1">
                <a:off x="1048" y="1745"/>
                <a:ext cx="678" cy="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82" name="Text Box 1062">
                <a:extLst>
                  <a:ext uri="{FF2B5EF4-FFF2-40B4-BE49-F238E27FC236}">
                    <a16:creationId xmlns:a16="http://schemas.microsoft.com/office/drawing/2014/main" id="{5BCECC64-73BE-463B-8FE1-04E0CA3575DA}"/>
                  </a:ext>
                </a:extLst>
              </p:cNvPr>
              <p:cNvSpPr txBox="1">
                <a:spLocks noChangeArrowheads="1"/>
              </p:cNvSpPr>
              <p:nvPr/>
            </p:nvSpPr>
            <p:spPr bwMode="auto">
              <a:xfrm>
                <a:off x="1248" y="1859"/>
                <a:ext cx="288" cy="205"/>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900"/>
                  <a:t>P=C</a:t>
                </a:r>
              </a:p>
            </p:txBody>
          </p:sp>
        </p:grpSp>
        <p:sp>
          <p:nvSpPr>
            <p:cNvPr id="236583" name="Line 1063">
              <a:extLst>
                <a:ext uri="{FF2B5EF4-FFF2-40B4-BE49-F238E27FC236}">
                  <a16:creationId xmlns:a16="http://schemas.microsoft.com/office/drawing/2014/main" id="{42189966-F1A8-4C94-BC6A-51669BDA063D}"/>
                </a:ext>
              </a:extLst>
            </p:cNvPr>
            <p:cNvSpPr>
              <a:spLocks noChangeShapeType="1"/>
            </p:cNvSpPr>
            <p:nvPr/>
          </p:nvSpPr>
          <p:spPr bwMode="auto">
            <a:xfrm flipV="1">
              <a:off x="1176" y="1631"/>
              <a:ext cx="2610" cy="942"/>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85" name="Text Box 1065">
              <a:extLst>
                <a:ext uri="{FF2B5EF4-FFF2-40B4-BE49-F238E27FC236}">
                  <a16:creationId xmlns:a16="http://schemas.microsoft.com/office/drawing/2014/main" id="{70AB505D-73AA-4F9A-A8D9-E96E977F2BEF}"/>
                </a:ext>
              </a:extLst>
            </p:cNvPr>
            <p:cNvSpPr txBox="1">
              <a:spLocks noChangeArrowheads="1"/>
            </p:cNvSpPr>
            <p:nvPr/>
          </p:nvSpPr>
          <p:spPr bwMode="auto">
            <a:xfrm>
              <a:off x="1680" y="2115"/>
              <a:ext cx="293" cy="131"/>
            </a:xfrm>
            <a:prstGeom prst="rect">
              <a:avLst/>
            </a:prstGeom>
            <a:solidFill>
              <a:srgbClr val="FFFFFF"/>
            </a:solidFill>
            <a:ln w="9525">
              <a:solidFill>
                <a:schemeClr val="accent2"/>
              </a:solidFill>
              <a:miter lim="800000"/>
              <a:headEnd/>
              <a:tailEnd/>
            </a:ln>
          </p:spPr>
          <p:txBody>
            <a:bodyPr/>
            <a:lstStyle/>
            <a:p>
              <a:pPr eaLnBrk="0" hangingPunct="0"/>
              <a:r>
                <a:rPr kumimoji="0" lang="en-US" altLang="zh-CN" sz="1000">
                  <a:solidFill>
                    <a:schemeClr val="accent2"/>
                  </a:solidFill>
                </a:rPr>
                <a:t>P=d</a:t>
              </a:r>
            </a:p>
          </p:txBody>
        </p:sp>
        <p:sp>
          <p:nvSpPr>
            <p:cNvPr id="236586" name="Line 1066">
              <a:extLst>
                <a:ext uri="{FF2B5EF4-FFF2-40B4-BE49-F238E27FC236}">
                  <a16:creationId xmlns:a16="http://schemas.microsoft.com/office/drawing/2014/main" id="{DDEC8EAD-91F0-40EA-A843-7045FB9F212B}"/>
                </a:ext>
              </a:extLst>
            </p:cNvPr>
            <p:cNvSpPr>
              <a:spLocks noChangeShapeType="1"/>
            </p:cNvSpPr>
            <p:nvPr/>
          </p:nvSpPr>
          <p:spPr bwMode="auto">
            <a:xfrm flipV="1">
              <a:off x="1320" y="1887"/>
              <a:ext cx="566" cy="7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88" name="Line 1068">
              <a:extLst>
                <a:ext uri="{FF2B5EF4-FFF2-40B4-BE49-F238E27FC236}">
                  <a16:creationId xmlns:a16="http://schemas.microsoft.com/office/drawing/2014/main" id="{966CDFCC-63AB-4A85-AFC3-686BB67FB33B}"/>
                </a:ext>
              </a:extLst>
            </p:cNvPr>
            <p:cNvSpPr>
              <a:spLocks noChangeShapeType="1"/>
            </p:cNvSpPr>
            <p:nvPr/>
          </p:nvSpPr>
          <p:spPr bwMode="auto">
            <a:xfrm>
              <a:off x="2040" y="1887"/>
              <a:ext cx="678"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89" name="Text Box 1069">
              <a:extLst>
                <a:ext uri="{FF2B5EF4-FFF2-40B4-BE49-F238E27FC236}">
                  <a16:creationId xmlns:a16="http://schemas.microsoft.com/office/drawing/2014/main" id="{614B23BA-6A6C-4831-B95E-69EC39748A0B}"/>
                </a:ext>
              </a:extLst>
            </p:cNvPr>
            <p:cNvSpPr txBox="1">
              <a:spLocks noChangeArrowheads="1"/>
            </p:cNvSpPr>
            <p:nvPr/>
          </p:nvSpPr>
          <p:spPr bwMode="auto">
            <a:xfrm>
              <a:off x="2018" y="2453"/>
              <a:ext cx="306" cy="161"/>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900"/>
                <a:t>P=d</a:t>
              </a:r>
            </a:p>
          </p:txBody>
        </p:sp>
        <p:sp>
          <p:nvSpPr>
            <p:cNvPr id="236590" name="Line 1070">
              <a:extLst>
                <a:ext uri="{FF2B5EF4-FFF2-40B4-BE49-F238E27FC236}">
                  <a16:creationId xmlns:a16="http://schemas.microsoft.com/office/drawing/2014/main" id="{38673EBF-CE31-4867-AAF5-6ADD19ABD61A}"/>
                </a:ext>
              </a:extLst>
            </p:cNvPr>
            <p:cNvSpPr>
              <a:spLocks noChangeShapeType="1"/>
            </p:cNvSpPr>
            <p:nvPr/>
          </p:nvSpPr>
          <p:spPr bwMode="auto">
            <a:xfrm flipH="1">
              <a:off x="1383" y="2774"/>
              <a:ext cx="1317" cy="2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592" name="Text Box 1072">
              <a:extLst>
                <a:ext uri="{FF2B5EF4-FFF2-40B4-BE49-F238E27FC236}">
                  <a16:creationId xmlns:a16="http://schemas.microsoft.com/office/drawing/2014/main" id="{1DF83CC9-D829-4633-8FDE-21621B3E7714}"/>
                </a:ext>
              </a:extLst>
            </p:cNvPr>
            <p:cNvSpPr txBox="1">
              <a:spLocks noChangeArrowheads="1"/>
            </p:cNvSpPr>
            <p:nvPr/>
          </p:nvSpPr>
          <p:spPr bwMode="auto">
            <a:xfrm>
              <a:off x="2416" y="1797"/>
              <a:ext cx="283" cy="157"/>
            </a:xfrm>
            <a:prstGeom prst="rect">
              <a:avLst/>
            </a:prstGeom>
            <a:solidFill>
              <a:srgbClr val="FFFFFF"/>
            </a:solidFill>
            <a:ln w="9525">
              <a:solidFill>
                <a:schemeClr val="accent2"/>
              </a:solidFill>
              <a:miter lim="800000"/>
              <a:headEnd/>
              <a:tailEnd/>
            </a:ln>
          </p:spPr>
          <p:txBody>
            <a:bodyPr/>
            <a:lstStyle/>
            <a:p>
              <a:pPr algn="just" eaLnBrk="0" hangingPunct="0"/>
              <a:r>
                <a:rPr kumimoji="0" lang="en-US" altLang="zh-CN" sz="900">
                  <a:solidFill>
                    <a:schemeClr val="accent2"/>
                  </a:solidFill>
                </a:rPr>
                <a:t>P=E</a:t>
              </a:r>
            </a:p>
          </p:txBody>
        </p:sp>
        <p:sp>
          <p:nvSpPr>
            <p:cNvPr id="236593" name="Line 1073">
              <a:extLst>
                <a:ext uri="{FF2B5EF4-FFF2-40B4-BE49-F238E27FC236}">
                  <a16:creationId xmlns:a16="http://schemas.microsoft.com/office/drawing/2014/main" id="{3FFD909B-E909-4B41-A234-0ECBB0557FAE}"/>
                </a:ext>
              </a:extLst>
            </p:cNvPr>
            <p:cNvSpPr>
              <a:spLocks noChangeShapeType="1"/>
            </p:cNvSpPr>
            <p:nvPr/>
          </p:nvSpPr>
          <p:spPr bwMode="auto">
            <a:xfrm flipH="1" flipV="1">
              <a:off x="2256" y="1745"/>
              <a:ext cx="679"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6594" name="Group 1074">
              <a:extLst>
                <a:ext uri="{FF2B5EF4-FFF2-40B4-BE49-F238E27FC236}">
                  <a16:creationId xmlns:a16="http://schemas.microsoft.com/office/drawing/2014/main" id="{A1E12EC3-7CBD-49C1-8AA4-13C51A11BEC8}"/>
                </a:ext>
              </a:extLst>
            </p:cNvPr>
            <p:cNvGrpSpPr>
              <a:grpSpLocks/>
            </p:cNvGrpSpPr>
            <p:nvPr/>
          </p:nvGrpSpPr>
          <p:grpSpPr bwMode="auto">
            <a:xfrm>
              <a:off x="2245" y="1631"/>
              <a:ext cx="1541" cy="241"/>
              <a:chOff x="2269" y="1631"/>
              <a:chExt cx="1493" cy="241"/>
            </a:xfrm>
          </p:grpSpPr>
          <p:sp>
            <p:nvSpPr>
              <p:cNvPr id="236595" name="Text Box 1075">
                <a:extLst>
                  <a:ext uri="{FF2B5EF4-FFF2-40B4-BE49-F238E27FC236}">
                    <a16:creationId xmlns:a16="http://schemas.microsoft.com/office/drawing/2014/main" id="{3B31880C-8BC6-49BF-A486-FF057CE63B84}"/>
                  </a:ext>
                </a:extLst>
              </p:cNvPr>
              <p:cNvSpPr txBox="1">
                <a:spLocks noChangeArrowheads="1"/>
              </p:cNvSpPr>
              <p:nvPr/>
            </p:nvSpPr>
            <p:spPr bwMode="auto">
              <a:xfrm>
                <a:off x="2948" y="1679"/>
                <a:ext cx="316" cy="193"/>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1200"/>
                  <a:t>P=E</a:t>
                </a:r>
              </a:p>
            </p:txBody>
          </p:sp>
          <p:sp>
            <p:nvSpPr>
              <p:cNvPr id="236596" name="Line 1076">
                <a:extLst>
                  <a:ext uri="{FF2B5EF4-FFF2-40B4-BE49-F238E27FC236}">
                    <a16:creationId xmlns:a16="http://schemas.microsoft.com/office/drawing/2014/main" id="{96A966C7-1228-472A-BA86-9727E554E9C9}"/>
                  </a:ext>
                </a:extLst>
              </p:cNvPr>
              <p:cNvSpPr>
                <a:spLocks noChangeShapeType="1"/>
              </p:cNvSpPr>
              <p:nvPr/>
            </p:nvSpPr>
            <p:spPr bwMode="auto">
              <a:xfrm flipV="1">
                <a:off x="2269" y="1631"/>
                <a:ext cx="1493" cy="1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36597" name="Group 1077">
              <a:extLst>
                <a:ext uri="{FF2B5EF4-FFF2-40B4-BE49-F238E27FC236}">
                  <a16:creationId xmlns:a16="http://schemas.microsoft.com/office/drawing/2014/main" id="{2DD9BACB-6C6A-4C6E-85E7-2BA0594742C0}"/>
                </a:ext>
              </a:extLst>
            </p:cNvPr>
            <p:cNvGrpSpPr>
              <a:grpSpLocks/>
            </p:cNvGrpSpPr>
            <p:nvPr/>
          </p:nvGrpSpPr>
          <p:grpSpPr bwMode="auto">
            <a:xfrm>
              <a:off x="2904" y="1824"/>
              <a:ext cx="960" cy="874"/>
              <a:chOff x="2948" y="1824"/>
              <a:chExt cx="892" cy="836"/>
            </a:xfrm>
          </p:grpSpPr>
          <p:sp>
            <p:nvSpPr>
              <p:cNvPr id="236598" name="Text Box 1078">
                <a:extLst>
                  <a:ext uri="{FF2B5EF4-FFF2-40B4-BE49-F238E27FC236}">
                    <a16:creationId xmlns:a16="http://schemas.microsoft.com/office/drawing/2014/main" id="{DE8C1246-4487-4093-AB04-74C57481962A}"/>
                  </a:ext>
                </a:extLst>
              </p:cNvPr>
              <p:cNvSpPr txBox="1">
                <a:spLocks noChangeArrowheads="1"/>
              </p:cNvSpPr>
              <p:nvPr/>
            </p:nvSpPr>
            <p:spPr bwMode="auto">
              <a:xfrm>
                <a:off x="3219" y="2088"/>
                <a:ext cx="285" cy="168"/>
              </a:xfrm>
              <a:prstGeom prst="rect">
                <a:avLst/>
              </a:prstGeom>
              <a:solidFill>
                <a:srgbClr val="FFFFFF"/>
              </a:solidFill>
              <a:ln w="9525">
                <a:solidFill>
                  <a:schemeClr val="accent2"/>
                </a:solidFill>
                <a:miter lim="800000"/>
                <a:headEnd/>
                <a:tailEnd/>
              </a:ln>
            </p:spPr>
            <p:txBody>
              <a:bodyPr/>
              <a:lstStyle/>
              <a:p>
                <a:pPr algn="just" eaLnBrk="0" hangingPunct="0"/>
                <a:r>
                  <a:rPr kumimoji="0" lang="en-US" altLang="zh-CN" sz="1200">
                    <a:solidFill>
                      <a:schemeClr val="accent2"/>
                    </a:solidFill>
                  </a:rPr>
                  <a:t>P=E</a:t>
                </a:r>
              </a:p>
            </p:txBody>
          </p:sp>
          <p:sp>
            <p:nvSpPr>
              <p:cNvPr id="236599" name="Line 1079">
                <a:extLst>
                  <a:ext uri="{FF2B5EF4-FFF2-40B4-BE49-F238E27FC236}">
                    <a16:creationId xmlns:a16="http://schemas.microsoft.com/office/drawing/2014/main" id="{EA23D92E-855F-4644-A0EC-2CC9D80F4EBB}"/>
                  </a:ext>
                </a:extLst>
              </p:cNvPr>
              <p:cNvSpPr>
                <a:spLocks noChangeShapeType="1"/>
              </p:cNvSpPr>
              <p:nvPr/>
            </p:nvSpPr>
            <p:spPr bwMode="auto">
              <a:xfrm flipH="1">
                <a:off x="2948" y="1824"/>
                <a:ext cx="892" cy="8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36600" name="Group 1080">
              <a:extLst>
                <a:ext uri="{FF2B5EF4-FFF2-40B4-BE49-F238E27FC236}">
                  <a16:creationId xmlns:a16="http://schemas.microsoft.com/office/drawing/2014/main" id="{2957E29B-FC2F-435A-856C-D6B1ECB42CB0}"/>
                </a:ext>
              </a:extLst>
            </p:cNvPr>
            <p:cNvGrpSpPr>
              <a:grpSpLocks/>
            </p:cNvGrpSpPr>
            <p:nvPr/>
          </p:nvGrpSpPr>
          <p:grpSpPr bwMode="auto">
            <a:xfrm>
              <a:off x="3120" y="1859"/>
              <a:ext cx="1128" cy="901"/>
              <a:chOff x="3219" y="1859"/>
              <a:chExt cx="1005" cy="915"/>
            </a:xfrm>
          </p:grpSpPr>
          <p:sp>
            <p:nvSpPr>
              <p:cNvPr id="236601" name="Text Box 1081">
                <a:extLst>
                  <a:ext uri="{FF2B5EF4-FFF2-40B4-BE49-F238E27FC236}">
                    <a16:creationId xmlns:a16="http://schemas.microsoft.com/office/drawing/2014/main" id="{43800FB4-3F31-4E74-A72E-F70D5D642E60}"/>
                  </a:ext>
                </a:extLst>
              </p:cNvPr>
              <p:cNvSpPr txBox="1">
                <a:spLocks noChangeArrowheads="1"/>
              </p:cNvSpPr>
              <p:nvPr/>
            </p:nvSpPr>
            <p:spPr bwMode="auto">
              <a:xfrm>
                <a:off x="3898" y="2088"/>
                <a:ext cx="326" cy="216"/>
              </a:xfrm>
              <a:prstGeom prst="rect">
                <a:avLst/>
              </a:prstGeom>
              <a:solidFill>
                <a:srgbClr val="FFFFFF"/>
              </a:solidFill>
              <a:ln w="9525">
                <a:solidFill>
                  <a:schemeClr val="tx1"/>
                </a:solidFill>
                <a:miter lim="800000"/>
                <a:headEnd/>
                <a:tailEnd/>
              </a:ln>
            </p:spPr>
            <p:txBody>
              <a:bodyPr/>
              <a:lstStyle/>
              <a:p>
                <a:pPr algn="just" eaLnBrk="0" hangingPunct="0"/>
                <a:r>
                  <a:rPr kumimoji="0" lang="zh-CN" altLang="en-US" sz="1200"/>
                  <a:t>退回</a:t>
                </a:r>
              </a:p>
            </p:txBody>
          </p:sp>
          <p:sp>
            <p:nvSpPr>
              <p:cNvPr id="236602" name="Line 1082">
                <a:extLst>
                  <a:ext uri="{FF2B5EF4-FFF2-40B4-BE49-F238E27FC236}">
                    <a16:creationId xmlns:a16="http://schemas.microsoft.com/office/drawing/2014/main" id="{4C4D8881-84C6-4623-BC04-A1F46FCA9E5E}"/>
                  </a:ext>
                </a:extLst>
              </p:cNvPr>
              <p:cNvSpPr>
                <a:spLocks noChangeShapeType="1"/>
              </p:cNvSpPr>
              <p:nvPr/>
            </p:nvSpPr>
            <p:spPr bwMode="auto">
              <a:xfrm flipV="1">
                <a:off x="3219" y="1859"/>
                <a:ext cx="815" cy="9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6604" name="Text Box 1084">
              <a:extLst>
                <a:ext uri="{FF2B5EF4-FFF2-40B4-BE49-F238E27FC236}">
                  <a16:creationId xmlns:a16="http://schemas.microsoft.com/office/drawing/2014/main" id="{2D9521F1-297B-4D94-8B48-F85D2558F4E3}"/>
                </a:ext>
              </a:extLst>
            </p:cNvPr>
            <p:cNvSpPr txBox="1">
              <a:spLocks noChangeArrowheads="1"/>
            </p:cNvSpPr>
            <p:nvPr/>
          </p:nvSpPr>
          <p:spPr bwMode="auto">
            <a:xfrm>
              <a:off x="2789" y="2174"/>
              <a:ext cx="338" cy="167"/>
            </a:xfrm>
            <a:prstGeom prst="rect">
              <a:avLst/>
            </a:prstGeom>
            <a:solidFill>
              <a:srgbClr val="FFFFFF"/>
            </a:solidFill>
            <a:ln w="9525">
              <a:solidFill>
                <a:schemeClr val="tx1"/>
              </a:solidFill>
              <a:miter lim="800000"/>
              <a:headEnd/>
              <a:tailEnd/>
            </a:ln>
          </p:spPr>
          <p:txBody>
            <a:bodyPr/>
            <a:lstStyle/>
            <a:p>
              <a:pPr algn="just" eaLnBrk="0" hangingPunct="0"/>
              <a:r>
                <a:rPr kumimoji="0" lang="zh-CN" altLang="en-US" sz="1200"/>
                <a:t>转信</a:t>
              </a:r>
            </a:p>
          </p:txBody>
        </p:sp>
        <p:sp>
          <p:nvSpPr>
            <p:cNvPr id="236605" name="Line 1085">
              <a:extLst>
                <a:ext uri="{FF2B5EF4-FFF2-40B4-BE49-F238E27FC236}">
                  <a16:creationId xmlns:a16="http://schemas.microsoft.com/office/drawing/2014/main" id="{78BE76F8-4AF5-4292-BA98-3DC6CC332029}"/>
                </a:ext>
              </a:extLst>
            </p:cNvPr>
            <p:cNvSpPr>
              <a:spLocks noChangeShapeType="1"/>
            </p:cNvSpPr>
            <p:nvPr/>
          </p:nvSpPr>
          <p:spPr bwMode="auto">
            <a:xfrm flipH="1">
              <a:off x="1392" y="1752"/>
              <a:ext cx="2394" cy="9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607" name="Text Box 1087">
              <a:extLst>
                <a:ext uri="{FF2B5EF4-FFF2-40B4-BE49-F238E27FC236}">
                  <a16:creationId xmlns:a16="http://schemas.microsoft.com/office/drawing/2014/main" id="{5D7470FD-76D1-4F4F-A141-845354950D2D}"/>
                </a:ext>
              </a:extLst>
            </p:cNvPr>
            <p:cNvSpPr txBox="1">
              <a:spLocks noChangeArrowheads="1"/>
            </p:cNvSpPr>
            <p:nvPr/>
          </p:nvSpPr>
          <p:spPr bwMode="auto">
            <a:xfrm>
              <a:off x="1896" y="2918"/>
              <a:ext cx="336" cy="195"/>
            </a:xfrm>
            <a:prstGeom prst="rect">
              <a:avLst/>
            </a:prstGeom>
            <a:solidFill>
              <a:srgbClr val="FFFFFF"/>
            </a:solidFill>
            <a:ln w="9525">
              <a:solidFill>
                <a:schemeClr val="tx1"/>
              </a:solidFill>
              <a:miter lim="800000"/>
              <a:headEnd/>
              <a:tailEnd/>
            </a:ln>
          </p:spPr>
          <p:txBody>
            <a:bodyPr/>
            <a:lstStyle/>
            <a:p>
              <a:pPr algn="just" eaLnBrk="0" hangingPunct="0"/>
              <a:r>
                <a:rPr kumimoji="0" lang="zh-CN" altLang="en-US" sz="1200"/>
                <a:t>转信</a:t>
              </a:r>
            </a:p>
          </p:txBody>
        </p:sp>
        <p:sp>
          <p:nvSpPr>
            <p:cNvPr id="236608" name="Line 1088">
              <a:extLst>
                <a:ext uri="{FF2B5EF4-FFF2-40B4-BE49-F238E27FC236}">
                  <a16:creationId xmlns:a16="http://schemas.microsoft.com/office/drawing/2014/main" id="{7E7A441A-2CD0-4387-AC56-E1382CFE57E7}"/>
                </a:ext>
              </a:extLst>
            </p:cNvPr>
            <p:cNvSpPr>
              <a:spLocks noChangeShapeType="1"/>
            </p:cNvSpPr>
            <p:nvPr/>
          </p:nvSpPr>
          <p:spPr bwMode="auto">
            <a:xfrm flipV="1">
              <a:off x="1383" y="2888"/>
              <a:ext cx="1317" cy="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610" name="Text Box 1090">
              <a:extLst>
                <a:ext uri="{FF2B5EF4-FFF2-40B4-BE49-F238E27FC236}">
                  <a16:creationId xmlns:a16="http://schemas.microsoft.com/office/drawing/2014/main" id="{90CA0966-EE5B-446D-9C37-DA39C4B9E951}"/>
                </a:ext>
              </a:extLst>
            </p:cNvPr>
            <p:cNvSpPr txBox="1">
              <a:spLocks noChangeArrowheads="1"/>
            </p:cNvSpPr>
            <p:nvPr/>
          </p:nvSpPr>
          <p:spPr bwMode="auto">
            <a:xfrm>
              <a:off x="2892" y="3416"/>
              <a:ext cx="300" cy="205"/>
            </a:xfrm>
            <a:prstGeom prst="rect">
              <a:avLst/>
            </a:prstGeom>
            <a:solidFill>
              <a:srgbClr val="FFFFFF"/>
            </a:solidFill>
            <a:ln w="9525">
              <a:solidFill>
                <a:schemeClr val="tx1"/>
              </a:solidFill>
              <a:miter lim="800000"/>
              <a:headEnd/>
              <a:tailEnd/>
            </a:ln>
          </p:spPr>
          <p:txBody>
            <a:bodyPr/>
            <a:lstStyle/>
            <a:p>
              <a:pPr algn="just" eaLnBrk="0" hangingPunct="0"/>
              <a:r>
                <a:rPr kumimoji="0" lang="en-US" altLang="zh-CN" sz="1000"/>
                <a:t>P=E</a:t>
              </a:r>
            </a:p>
          </p:txBody>
        </p:sp>
        <p:sp>
          <p:nvSpPr>
            <p:cNvPr id="236611" name="Line 1091">
              <a:extLst>
                <a:ext uri="{FF2B5EF4-FFF2-40B4-BE49-F238E27FC236}">
                  <a16:creationId xmlns:a16="http://schemas.microsoft.com/office/drawing/2014/main" id="{E4481502-F53F-4196-A011-E08191A3520C}"/>
                </a:ext>
              </a:extLst>
            </p:cNvPr>
            <p:cNvSpPr>
              <a:spLocks noChangeShapeType="1"/>
            </p:cNvSpPr>
            <p:nvPr/>
          </p:nvSpPr>
          <p:spPr bwMode="auto">
            <a:xfrm>
              <a:off x="2925" y="3158"/>
              <a:ext cx="590" cy="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36612" name="Group 1092">
              <a:extLst>
                <a:ext uri="{FF2B5EF4-FFF2-40B4-BE49-F238E27FC236}">
                  <a16:creationId xmlns:a16="http://schemas.microsoft.com/office/drawing/2014/main" id="{8AF91132-937E-439B-A016-A528EE5E28FA}"/>
                </a:ext>
              </a:extLst>
            </p:cNvPr>
            <p:cNvGrpSpPr>
              <a:grpSpLocks/>
            </p:cNvGrpSpPr>
            <p:nvPr/>
          </p:nvGrpSpPr>
          <p:grpSpPr bwMode="auto">
            <a:xfrm>
              <a:off x="3107" y="3067"/>
              <a:ext cx="949" cy="571"/>
              <a:chOff x="3219" y="3003"/>
              <a:chExt cx="813" cy="572"/>
            </a:xfrm>
          </p:grpSpPr>
          <p:sp>
            <p:nvSpPr>
              <p:cNvPr id="236613" name="Text Box 1093">
                <a:extLst>
                  <a:ext uri="{FF2B5EF4-FFF2-40B4-BE49-F238E27FC236}">
                    <a16:creationId xmlns:a16="http://schemas.microsoft.com/office/drawing/2014/main" id="{FAD45131-B8F7-405A-9005-0F02C84D0890}"/>
                  </a:ext>
                </a:extLst>
              </p:cNvPr>
              <p:cNvSpPr txBox="1">
                <a:spLocks noChangeArrowheads="1"/>
              </p:cNvSpPr>
              <p:nvPr/>
            </p:nvSpPr>
            <p:spPr bwMode="auto">
              <a:xfrm>
                <a:off x="3491" y="3117"/>
                <a:ext cx="541" cy="195"/>
              </a:xfrm>
              <a:prstGeom prst="rect">
                <a:avLst/>
              </a:prstGeom>
              <a:solidFill>
                <a:srgbClr val="FFFFFF"/>
              </a:solidFill>
              <a:ln w="9525">
                <a:solidFill>
                  <a:schemeClr val="accent2"/>
                </a:solidFill>
                <a:miter lim="800000"/>
                <a:headEnd/>
                <a:tailEnd/>
              </a:ln>
            </p:spPr>
            <p:txBody>
              <a:bodyPr/>
              <a:lstStyle/>
              <a:p>
                <a:pPr algn="just" eaLnBrk="0" hangingPunct="0"/>
                <a:r>
                  <a:rPr kumimoji="0" lang="zh-CN" altLang="en-US" sz="1200">
                    <a:solidFill>
                      <a:schemeClr val="accent2"/>
                    </a:solidFill>
                  </a:rPr>
                  <a:t>成功，</a:t>
                </a:r>
                <a:r>
                  <a:rPr kumimoji="0" lang="en-US" altLang="zh-CN" sz="1200">
                    <a:solidFill>
                      <a:schemeClr val="accent2"/>
                    </a:solidFill>
                  </a:rPr>
                  <a:t>P=F</a:t>
                </a:r>
              </a:p>
            </p:txBody>
          </p:sp>
          <p:sp>
            <p:nvSpPr>
              <p:cNvPr id="236614" name="Line 1094">
                <a:extLst>
                  <a:ext uri="{FF2B5EF4-FFF2-40B4-BE49-F238E27FC236}">
                    <a16:creationId xmlns:a16="http://schemas.microsoft.com/office/drawing/2014/main" id="{5E8D639B-6054-4DAB-8888-4593F1FB558F}"/>
                  </a:ext>
                </a:extLst>
              </p:cNvPr>
              <p:cNvSpPr>
                <a:spLocks noChangeShapeType="1"/>
              </p:cNvSpPr>
              <p:nvPr/>
            </p:nvSpPr>
            <p:spPr bwMode="auto">
              <a:xfrm flipH="1" flipV="1">
                <a:off x="3219" y="3003"/>
                <a:ext cx="543" cy="57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6615" name="Line 1095">
              <a:extLst>
                <a:ext uri="{FF2B5EF4-FFF2-40B4-BE49-F238E27FC236}">
                  <a16:creationId xmlns:a16="http://schemas.microsoft.com/office/drawing/2014/main" id="{0738C3AB-CC89-4963-B7E7-827ACB73E85B}"/>
                </a:ext>
              </a:extLst>
            </p:cNvPr>
            <p:cNvSpPr>
              <a:spLocks noChangeShapeType="1"/>
            </p:cNvSpPr>
            <p:nvPr/>
          </p:nvSpPr>
          <p:spPr bwMode="auto">
            <a:xfrm flipH="1" flipV="1">
              <a:off x="2184" y="1824"/>
              <a:ext cx="648" cy="9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616" name="Line 1096">
              <a:extLst>
                <a:ext uri="{FF2B5EF4-FFF2-40B4-BE49-F238E27FC236}">
                  <a16:creationId xmlns:a16="http://schemas.microsoft.com/office/drawing/2014/main" id="{8981413E-2A9E-4B33-ADCF-1B93790214B3}"/>
                </a:ext>
              </a:extLst>
            </p:cNvPr>
            <p:cNvSpPr>
              <a:spLocks noChangeShapeType="1"/>
            </p:cNvSpPr>
            <p:nvPr/>
          </p:nvSpPr>
          <p:spPr bwMode="auto">
            <a:xfrm flipV="1">
              <a:off x="2040" y="576"/>
              <a:ext cx="864" cy="87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36617" name="Rectangle 1097">
            <a:extLst>
              <a:ext uri="{FF2B5EF4-FFF2-40B4-BE49-F238E27FC236}">
                <a16:creationId xmlns:a16="http://schemas.microsoft.com/office/drawing/2014/main" id="{6A627C07-73FB-487E-958F-CCA2CF86D6F7}"/>
              </a:ext>
            </a:extLst>
          </p:cNvPr>
          <p:cNvSpPr>
            <a:spLocks noGrp="1" noChangeArrowheads="1"/>
          </p:cNvSpPr>
          <p:nvPr>
            <p:ph type="title"/>
          </p:nvPr>
        </p:nvSpPr>
        <p:spPr>
          <a:xfrm>
            <a:off x="685800" y="228600"/>
            <a:ext cx="1524000" cy="2362200"/>
          </a:xfrm>
        </p:spPr>
        <p:txBody>
          <a:bodyPr/>
          <a:lstStyle/>
          <a:p>
            <a:r>
              <a:rPr lang="en-US" altLang="zh-CN"/>
              <a:t>   </a:t>
            </a:r>
          </a:p>
        </p:txBody>
      </p:sp>
      <p:sp>
        <p:nvSpPr>
          <p:cNvPr id="236618" name="Text Box 1098">
            <a:extLst>
              <a:ext uri="{FF2B5EF4-FFF2-40B4-BE49-F238E27FC236}">
                <a16:creationId xmlns:a16="http://schemas.microsoft.com/office/drawing/2014/main" id="{2BB76DC1-983B-4C44-BC60-B36895100360}"/>
              </a:ext>
            </a:extLst>
          </p:cNvPr>
          <p:cNvSpPr txBox="1">
            <a:spLocks noChangeArrowheads="1"/>
          </p:cNvSpPr>
          <p:nvPr/>
        </p:nvSpPr>
        <p:spPr bwMode="auto">
          <a:xfrm>
            <a:off x="7086600" y="533400"/>
            <a:ext cx="17526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a:solidFill>
                  <a:schemeClr val="accent2"/>
                </a:solidFill>
                <a:latin typeface="华文新魏" panose="02010800040101010101" pitchFamily="2" charset="-122"/>
                <a:ea typeface="华文新魏" panose="02010800040101010101" pitchFamily="2" charset="-122"/>
              </a:rPr>
              <a:t>由近及远算法</a:t>
            </a:r>
          </a:p>
          <a:p>
            <a:pPr>
              <a:spcBef>
                <a:spcPct val="50000"/>
              </a:spcBef>
            </a:pPr>
            <a:r>
              <a:rPr lang="en-US" altLang="zh-CN" sz="4000">
                <a:solidFill>
                  <a:schemeClr val="accent2"/>
                </a:solidFill>
                <a:ea typeface="华文新魏" panose="02010800040101010101" pitchFamily="2" charset="-122"/>
              </a:rPr>
              <a:t>—</a:t>
            </a:r>
            <a:r>
              <a:rPr lang="zh-CN" altLang="en-US" sz="4000">
                <a:solidFill>
                  <a:schemeClr val="accent2"/>
                </a:solidFill>
                <a:latin typeface="华文新魏" panose="02010800040101010101" pitchFamily="2" charset="-122"/>
                <a:ea typeface="华文新魏" panose="02010800040101010101" pitchFamily="2" charset="-122"/>
              </a:rPr>
              <a:t>一个例子</a:t>
            </a:r>
            <a:r>
              <a:rPr lang="en-US" altLang="zh-CN" sz="4000">
                <a:solidFill>
                  <a:schemeClr val="accent2"/>
                </a:solidFill>
                <a:latin typeface="华文新魏" panose="02010800040101010101" pitchFamily="2" charset="-122"/>
                <a:ea typeface="华文新魏" panose="02010800040101010101" pitchFamily="2" charset="-122"/>
              </a:rPr>
              <a:t>(4)</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E878DD5E-1320-454D-9CAB-ABBD02B9A70F}"/>
              </a:ext>
            </a:extLst>
          </p:cNvPr>
          <p:cNvSpPr>
            <a:spLocks noGrp="1" noChangeArrowheads="1"/>
          </p:cNvSpPr>
          <p:nvPr>
            <p:ph type="title"/>
          </p:nvPr>
        </p:nvSpPr>
        <p:spPr>
          <a:xfrm>
            <a:off x="0" y="457200"/>
            <a:ext cx="7772400" cy="1143000"/>
          </a:xfrm>
        </p:spPr>
        <p:txBody>
          <a:bodyPr/>
          <a:lstStyle/>
          <a:p>
            <a:r>
              <a:rPr lang="en-US" altLang="zh-CN" sz="4800">
                <a:latin typeface="华文新魏" panose="02010800040101010101" pitchFamily="2" charset="-122"/>
                <a:ea typeface="华文新魏" panose="02010800040101010101" pitchFamily="2" charset="-122"/>
              </a:rPr>
              <a:t>3 </a:t>
            </a:r>
            <a:r>
              <a:rPr lang="zh-CN" altLang="en-US" sz="4800">
                <a:latin typeface="华文新魏" panose="02010800040101010101" pitchFamily="2" charset="-122"/>
                <a:ea typeface="华文新魏" panose="02010800040101010101" pitchFamily="2" charset="-122"/>
              </a:rPr>
              <a:t>回声算法</a:t>
            </a:r>
            <a:r>
              <a:rPr lang="en-US" altLang="zh-CN" sz="4800">
                <a:latin typeface="华文新魏" panose="02010800040101010101" pitchFamily="2" charset="-122"/>
                <a:ea typeface="华文新魏" panose="02010800040101010101" pitchFamily="2" charset="-122"/>
              </a:rPr>
              <a:t>(1)  </a:t>
            </a:r>
            <a:br>
              <a:rPr lang="en-US" altLang="zh-CN" sz="48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64867" name="Rectangle 3">
            <a:extLst>
              <a:ext uri="{FF2B5EF4-FFF2-40B4-BE49-F238E27FC236}">
                <a16:creationId xmlns:a16="http://schemas.microsoft.com/office/drawing/2014/main" id="{921666B5-3D9D-4704-A84D-536FA6E5627E}"/>
              </a:ext>
            </a:extLst>
          </p:cNvPr>
          <p:cNvSpPr>
            <a:spLocks noGrp="1" noChangeArrowheads="1"/>
          </p:cNvSpPr>
          <p:nvPr>
            <p:ph type="body" idx="1"/>
          </p:nvPr>
        </p:nvSpPr>
        <p:spPr>
          <a:xfrm>
            <a:off x="838200" y="1143000"/>
            <a:ext cx="7239000" cy="5105400"/>
          </a:xfrm>
        </p:spPr>
        <p:txBody>
          <a:bodyPr/>
          <a:lstStyle/>
          <a:p>
            <a:pPr>
              <a:lnSpc>
                <a:spcPct val="90000"/>
              </a:lnSpc>
              <a:buFontTx/>
              <a:buNone/>
            </a:pPr>
            <a:r>
              <a:rPr lang="en-US" altLang="zh-CN" sz="3600" b="1">
                <a:ea typeface="华文新魏" panose="02010800040101010101" pitchFamily="2" charset="-122"/>
              </a:rPr>
              <a:t>   </a:t>
            </a:r>
            <a:r>
              <a:rPr lang="en-US" altLang="zh-CN" b="1">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资源申请者向它的每一个邻结点发探查消息，消息中附上对资源的需求。</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b="1">
                <a:latin typeface="华文新魏" panose="02010800040101010101" pitchFamily="2" charset="-122"/>
                <a:ea typeface="华文新魏" panose="02010800040101010101" pitchFamily="2" charset="-122"/>
              </a:rPr>
              <a:t> </a:t>
            </a:r>
            <a:r>
              <a:rPr lang="zh-CN" altLang="en-US" b="1">
                <a:ea typeface="华文新魏" panose="02010800040101010101" pitchFamily="2" charset="-122"/>
              </a:rPr>
              <a:t>   </a:t>
            </a:r>
            <a:r>
              <a:rPr lang="en-US" altLang="zh-CN" b="1">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若接探查消息的结点是第一次接到这样的探查消息，就把传来探查消息的邻结点定义为它的对该探查而言的上邻结点，而把其余的邻结点定义为它的下邻结点。若接探查消息的结点不是第一次接到这样的探查消息，就向传来探查消息的邻结点发一回声消息，消息中参数值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4E54789-A70E-46E1-85F5-9651ADBF73A5}"/>
              </a:ext>
            </a:extLst>
          </p:cNvPr>
          <p:cNvSpPr>
            <a:spLocks noGrp="1" noChangeArrowheads="1"/>
          </p:cNvSpPr>
          <p:nvPr>
            <p:ph type="title"/>
          </p:nvPr>
        </p:nvSpPr>
        <p:spPr>
          <a:xfrm>
            <a:off x="0" y="3810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latin typeface="华文新魏" panose="02010800040101010101" pitchFamily="2" charset="-122"/>
                <a:ea typeface="华文新魏" panose="02010800040101010101" pitchFamily="2" charset="-122"/>
              </a:rPr>
              <a:t>(2)</a:t>
            </a:r>
            <a:r>
              <a:rPr lang="en-US" altLang="zh-CN" sz="4800" b="1">
                <a:solidFill>
                  <a:srgbClr val="9900FF"/>
                </a:solidFill>
                <a:latin typeface="华文新魏" panose="02010800040101010101" pitchFamily="2" charset="-122"/>
                <a:ea typeface="华文新魏" panose="02010800040101010101" pitchFamily="2" charset="-122"/>
              </a:rPr>
              <a:t> </a:t>
            </a:r>
            <a:r>
              <a:rPr lang="en-US" altLang="zh-CN" sz="4800">
                <a:solidFill>
                  <a:srgbClr val="9900FF"/>
                </a:solidFill>
                <a:latin typeface="华文新魏" panose="02010800040101010101" pitchFamily="2" charset="-122"/>
                <a:ea typeface="华文新魏" panose="02010800040101010101" pitchFamily="2" charset="-122"/>
              </a:rPr>
              <a:t> </a:t>
            </a:r>
            <a:br>
              <a:rPr lang="en-US" altLang="zh-CN" sz="4800">
                <a:solidFill>
                  <a:srgbClr val="9900FF"/>
                </a:solidFill>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65891" name="Rectangle 3">
            <a:extLst>
              <a:ext uri="{FF2B5EF4-FFF2-40B4-BE49-F238E27FC236}">
                <a16:creationId xmlns:a16="http://schemas.microsoft.com/office/drawing/2014/main" id="{0D20FB03-2785-4E33-8DFF-A1CF0FED0667}"/>
              </a:ext>
            </a:extLst>
          </p:cNvPr>
          <p:cNvSpPr>
            <a:spLocks noGrp="1" noChangeArrowheads="1"/>
          </p:cNvSpPr>
          <p:nvPr>
            <p:ph type="body" idx="1"/>
          </p:nvPr>
        </p:nvSpPr>
        <p:spPr>
          <a:xfrm>
            <a:off x="1219200" y="1066800"/>
            <a:ext cx="6934200" cy="5562600"/>
          </a:xfrm>
        </p:spPr>
        <p:txBody>
          <a:bodyPr/>
          <a:lstStyle/>
          <a:p>
            <a:pPr>
              <a:buFontTx/>
              <a:buNone/>
            </a:pPr>
            <a:r>
              <a:rPr lang="en-US" altLang="zh-CN" sz="3600" b="1">
                <a:ea typeface="华文新魏" panose="02010800040101010101" pitchFamily="2" charset="-122"/>
              </a:rPr>
              <a:t>   </a:t>
            </a:r>
            <a:r>
              <a:rPr lang="en-US" altLang="zh-CN" b="1">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接上邻结点传来的探查消息后，若有下邻结点，则将探查消息复制后分发给各下邻结点，否则向上邻结点发一回声消息，消息中参数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称资源参数</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取下列值：</a:t>
            </a:r>
            <a:endParaRPr lang="zh-CN" altLang="en-US">
              <a:solidFill>
                <a:srgbClr val="FF0000"/>
              </a:solidFill>
              <a:latin typeface="华文新魏" panose="02010800040101010101" pitchFamily="2" charset="-122"/>
              <a:ea typeface="华文新魏" panose="02010800040101010101" pitchFamily="2" charset="-122"/>
            </a:endParaRP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S=0       </a:t>
            </a:r>
            <a:r>
              <a:rPr lang="zh-CN" altLang="en-US">
                <a:latin typeface="华文新魏" panose="02010800040101010101" pitchFamily="2" charset="-122"/>
                <a:ea typeface="华文新魏" panose="02010800040101010101" pitchFamily="2" charset="-122"/>
              </a:rPr>
              <a:t>当结点不具备所需资源时</a:t>
            </a:r>
            <a:endParaRPr lang="zh-CN" altLang="en-US">
              <a:solidFill>
                <a:srgbClr val="FF0000"/>
              </a:solidFill>
              <a:latin typeface="华文新魏" panose="02010800040101010101" pitchFamily="2" charset="-122"/>
              <a:ea typeface="华文新魏" panose="02010800040101010101" pitchFamily="2" charset="-122"/>
            </a:endParaRP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S=w*a+1  </a:t>
            </a:r>
            <a:r>
              <a:rPr lang="zh-CN" altLang="en-US">
                <a:latin typeface="华文新魏" panose="02010800040101010101" pitchFamily="2" charset="-122"/>
                <a:ea typeface="华文新魏" panose="02010800040101010101" pitchFamily="2" charset="-122"/>
              </a:rPr>
              <a:t>当有</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个申请者在等待资源时式中</a:t>
            </a:r>
            <a:r>
              <a:rPr lang="en-US" altLang="zh-CN">
                <a:latin typeface="华文新魏" panose="02010800040101010101" pitchFamily="2" charset="-122"/>
                <a:ea typeface="华文新魏" panose="02010800040101010101" pitchFamily="2" charset="-122"/>
              </a:rPr>
              <a:t>w</a:t>
            </a:r>
            <a:r>
              <a:rPr lang="zh-CN" altLang="en-US">
                <a:latin typeface="华文新魏" panose="02010800040101010101" pitchFamily="2" charset="-122"/>
                <a:ea typeface="华文新魏" panose="02010800040101010101" pitchFamily="2" charset="-122"/>
              </a:rPr>
              <a:t>是一个常数。</a:t>
            </a:r>
            <a:endParaRPr lang="zh-CN" altLang="en-US">
              <a:solidFill>
                <a:srgbClr val="FF0000"/>
              </a:solidFill>
              <a:latin typeface="华文新魏" panose="02010800040101010101" pitchFamily="2" charset="-122"/>
              <a:ea typeface="华文新魏" panose="02010800040101010101" pitchFamily="2" charset="-122"/>
            </a:endParaRPr>
          </a:p>
          <a:p>
            <a:pPr>
              <a:buFontTx/>
              <a:buNone/>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ED475E1E-88C3-4FE9-A981-91041EC6C744}"/>
              </a:ext>
            </a:extLst>
          </p:cNvPr>
          <p:cNvSpPr>
            <a:spLocks noGrp="1" noChangeArrowheads="1"/>
          </p:cNvSpPr>
          <p:nvPr>
            <p:ph type="title"/>
          </p:nvPr>
        </p:nvSpPr>
        <p:spPr>
          <a:xfrm>
            <a:off x="76200" y="4572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latin typeface="华文新魏" panose="02010800040101010101" pitchFamily="2" charset="-122"/>
                <a:ea typeface="华文新魏" panose="02010800040101010101" pitchFamily="2" charset="-122"/>
              </a:rPr>
              <a:t>(3)  </a:t>
            </a:r>
            <a:br>
              <a:rPr lang="en-US" altLang="zh-CN" sz="48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66915" name="Rectangle 3">
            <a:extLst>
              <a:ext uri="{FF2B5EF4-FFF2-40B4-BE49-F238E27FC236}">
                <a16:creationId xmlns:a16="http://schemas.microsoft.com/office/drawing/2014/main" id="{C88E1040-BFF2-4CC9-A41F-6B26A9E26718}"/>
              </a:ext>
            </a:extLst>
          </p:cNvPr>
          <p:cNvSpPr>
            <a:spLocks noGrp="1" noChangeArrowheads="1"/>
          </p:cNvSpPr>
          <p:nvPr>
            <p:ph type="body" idx="1"/>
          </p:nvPr>
        </p:nvSpPr>
        <p:spPr>
          <a:xfrm>
            <a:off x="1066800" y="1143000"/>
            <a:ext cx="7696200" cy="5410200"/>
          </a:xfrm>
        </p:spPr>
        <p:txBody>
          <a:bodyPr/>
          <a:lstStyle/>
          <a:p>
            <a:pPr>
              <a:lnSpc>
                <a:spcPct val="90000"/>
              </a:lnSpc>
              <a:buFontTx/>
              <a:buNone/>
            </a:pPr>
            <a:r>
              <a:rPr lang="en-US" altLang="zh-CN" sz="3600" b="1">
                <a:ea typeface="华文新魏" panose="02010800040101010101" pitchFamily="2" charset="-122"/>
              </a:rPr>
              <a:t>   </a:t>
            </a:r>
            <a:r>
              <a:rPr lang="en-US" altLang="zh-CN" sz="2000" b="1">
                <a:ea typeface="华文新魏" panose="02010800040101010101" pitchFamily="2" charset="-122"/>
              </a:rPr>
              <a:t> </a:t>
            </a:r>
            <a:r>
              <a:rPr lang="en-US" altLang="zh-CN" sz="2800" b="1">
                <a:ea typeface="华文新魏" panose="02010800040101010101" pitchFamily="2" charset="-122"/>
              </a:rPr>
              <a:t>•</a:t>
            </a:r>
            <a:r>
              <a:rPr lang="zh-CN" altLang="en-US" sz="2800" b="1">
                <a:latin typeface="华文新魏" panose="02010800040101010101" pitchFamily="2" charset="-122"/>
                <a:ea typeface="华文新魏" panose="02010800040101010101" pitchFamily="2" charset="-122"/>
              </a:rPr>
              <a:t>当一个结点接到它的所有下邻结点发来的回声消息后，它就向它的上邻结点发一回声消息，消息中附上参数</a:t>
            </a:r>
            <a:r>
              <a:rPr lang="en-US" altLang="zh-CN" sz="2800" b="1">
                <a:latin typeface="华文新魏" panose="02010800040101010101" pitchFamily="2" charset="-122"/>
                <a:ea typeface="华文新魏" panose="02010800040101010101" pitchFamily="2" charset="-122"/>
              </a:rPr>
              <a:t>S</a:t>
            </a:r>
            <a:r>
              <a:rPr lang="zh-CN" altLang="en-US" sz="2800" b="1">
                <a:latin typeface="华文新魏" panose="02010800040101010101" pitchFamily="2" charset="-122"/>
                <a:ea typeface="华文新魏" panose="02010800040101010101" pitchFamily="2" charset="-122"/>
              </a:rPr>
              <a:t>及与之对应的结点编号。参数</a:t>
            </a:r>
            <a:r>
              <a:rPr lang="en-US" altLang="zh-CN" sz="2800" b="1">
                <a:latin typeface="华文新魏" panose="02010800040101010101" pitchFamily="2" charset="-122"/>
                <a:ea typeface="华文新魏" panose="02010800040101010101" pitchFamily="2" charset="-122"/>
              </a:rPr>
              <a:t>S</a:t>
            </a:r>
            <a:r>
              <a:rPr lang="zh-CN" altLang="en-US" sz="2800" b="1">
                <a:latin typeface="华文新魏" panose="02010800040101010101" pitchFamily="2" charset="-122"/>
                <a:ea typeface="华文新魏" panose="02010800040101010101" pitchFamily="2" charset="-122"/>
              </a:rPr>
              <a:t>取下列值：</a:t>
            </a:r>
            <a:endParaRPr lang="zh-CN" altLang="en-US" sz="2800" b="1">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sz="2800" b="1">
                <a:latin typeface="华文新魏" panose="02010800040101010101" pitchFamily="2" charset="-122"/>
                <a:ea typeface="华文新魏" panose="02010800040101010101" pitchFamily="2" charset="-122"/>
              </a:rPr>
              <a:t> </a:t>
            </a:r>
            <a:r>
              <a:rPr lang="en-US" altLang="zh-CN" sz="2800" b="1">
                <a:latin typeface="华文新魏" panose="02010800040101010101" pitchFamily="2" charset="-122"/>
                <a:ea typeface="华文新魏" panose="02010800040101010101" pitchFamily="2" charset="-122"/>
              </a:rPr>
              <a:t>S=0                     </a:t>
            </a:r>
            <a:r>
              <a:rPr lang="zh-CN" altLang="en-US" sz="2000">
                <a:latin typeface="华文新魏" panose="02010800040101010101" pitchFamily="2" charset="-122"/>
                <a:ea typeface="华文新魏" panose="02010800040101010101" pitchFamily="2" charset="-122"/>
              </a:rPr>
              <a:t>若</a:t>
            </a:r>
            <a:r>
              <a:rPr lang="en-US" altLang="zh-CN" sz="2000">
                <a:latin typeface="华文新魏" panose="02010800040101010101" pitchFamily="2" charset="-122"/>
                <a:ea typeface="华文新魏" panose="02010800040101010101" pitchFamily="2" charset="-122"/>
              </a:rPr>
              <a:t>Sr=0</a:t>
            </a:r>
            <a:r>
              <a:rPr lang="zh-CN" altLang="en-US" sz="2000">
                <a:latin typeface="华文新魏" panose="02010800040101010101" pitchFamily="2" charset="-122"/>
                <a:ea typeface="华文新魏" panose="02010800040101010101" pitchFamily="2" charset="-122"/>
              </a:rPr>
              <a:t>且所有回声消息中所附参数为</a:t>
            </a:r>
            <a:r>
              <a:rPr lang="en-US" altLang="zh-CN" sz="2000">
                <a:latin typeface="华文新魏" panose="02010800040101010101" pitchFamily="2" charset="-122"/>
                <a:ea typeface="华文新魏" panose="02010800040101010101" pitchFamily="2" charset="-122"/>
              </a:rPr>
              <a:t>0</a:t>
            </a:r>
            <a:endParaRPr lang="en-US" altLang="zh-CN" sz="2000">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en-US" altLang="zh-CN" sz="2800" b="1">
                <a:latin typeface="华文新魏" panose="02010800040101010101" pitchFamily="2" charset="-122"/>
                <a:ea typeface="华文新魏" panose="02010800040101010101" pitchFamily="2" charset="-122"/>
              </a:rPr>
              <a:t>  S=min(Sr1+1,</a:t>
            </a:r>
            <a:r>
              <a:rPr lang="en-US" altLang="zh-CN" sz="2800" b="1">
                <a:ea typeface="华文新魏" panose="02010800040101010101" pitchFamily="2" charset="-122"/>
              </a:rPr>
              <a:t>…</a:t>
            </a:r>
            <a:r>
              <a:rPr lang="en-US" altLang="zh-CN" sz="2800" b="1">
                <a:latin typeface="华文新魏" panose="02010800040101010101" pitchFamily="2" charset="-122"/>
                <a:ea typeface="华文新魏" panose="02010800040101010101" pitchFamily="2" charset="-122"/>
              </a:rPr>
              <a:t>,Sre+1,Sr)              </a:t>
            </a:r>
            <a:r>
              <a:rPr lang="zh-CN" altLang="en-US" sz="2000">
                <a:latin typeface="华文新魏" panose="02010800040101010101" pitchFamily="2" charset="-122"/>
                <a:ea typeface="华文新魏" panose="02010800040101010101" pitchFamily="2" charset="-122"/>
              </a:rPr>
              <a:t>否则</a:t>
            </a:r>
            <a:endParaRPr lang="zh-CN" altLang="en-US" sz="2000">
              <a:solidFill>
                <a:srgbClr val="FF0000"/>
              </a:solidFill>
              <a:latin typeface="华文新魏" panose="02010800040101010101" pitchFamily="2" charset="-122"/>
              <a:ea typeface="华文新魏" panose="02010800040101010101" pitchFamily="2" charset="-122"/>
            </a:endParaRPr>
          </a:p>
          <a:p>
            <a:pPr>
              <a:lnSpc>
                <a:spcPct val="90000"/>
              </a:lnSpc>
              <a:buFontTx/>
              <a:buNone/>
            </a:pPr>
            <a:r>
              <a:rPr lang="zh-CN" altLang="en-US" sz="2800" b="1">
                <a:latin typeface="华文新魏" panose="02010800040101010101" pitchFamily="2" charset="-122"/>
                <a:ea typeface="华文新魏" panose="02010800040101010101" pitchFamily="2" charset="-122"/>
              </a:rPr>
              <a:t>  式中</a:t>
            </a:r>
            <a:r>
              <a:rPr lang="en-US" altLang="zh-CN" sz="2800" b="1">
                <a:latin typeface="华文新魏" panose="02010800040101010101" pitchFamily="2" charset="-122"/>
                <a:ea typeface="华文新魏" panose="02010800040101010101" pitchFamily="2" charset="-122"/>
              </a:rPr>
              <a:t>,Sr</a:t>
            </a:r>
            <a:r>
              <a:rPr lang="zh-CN" altLang="en-US" sz="2800" b="1">
                <a:latin typeface="华文新魏" panose="02010800040101010101" pitchFamily="2" charset="-122"/>
                <a:ea typeface="华文新魏" panose="02010800040101010101" pitchFamily="2" charset="-122"/>
              </a:rPr>
              <a:t>为本结点的资源参数；</a:t>
            </a:r>
            <a:r>
              <a:rPr lang="en-US" altLang="zh-CN" sz="2800" b="1">
                <a:latin typeface="华文新魏" panose="02010800040101010101" pitchFamily="2" charset="-122"/>
                <a:ea typeface="华文新魏" panose="02010800040101010101" pitchFamily="2" charset="-122"/>
              </a:rPr>
              <a:t>Sr1,</a:t>
            </a:r>
            <a:r>
              <a:rPr lang="en-US" altLang="zh-CN" sz="2800" b="1">
                <a:ea typeface="华文新魏" panose="02010800040101010101" pitchFamily="2" charset="-122"/>
              </a:rPr>
              <a:t>…</a:t>
            </a:r>
            <a:r>
              <a:rPr lang="en-US" altLang="zh-CN" sz="2800" b="1">
                <a:latin typeface="华文新魏" panose="02010800040101010101" pitchFamily="2" charset="-122"/>
                <a:ea typeface="华文新魏" panose="02010800040101010101" pitchFamily="2" charset="-122"/>
              </a:rPr>
              <a:t>,Sre</a:t>
            </a:r>
            <a:r>
              <a:rPr lang="zh-CN" altLang="en-US" sz="2800" b="1">
                <a:latin typeface="华文新魏" panose="02010800040101010101" pitchFamily="2" charset="-122"/>
                <a:ea typeface="华文新魏" panose="02010800040101010101" pitchFamily="2" charset="-122"/>
              </a:rPr>
              <a:t>为所有回声中所附的非零资源参数。若</a:t>
            </a:r>
            <a:r>
              <a:rPr lang="en-US" altLang="zh-CN" sz="2800" b="1">
                <a:latin typeface="华文新魏" panose="02010800040101010101" pitchFamily="2" charset="-122"/>
                <a:ea typeface="华文新魏" panose="02010800040101010101" pitchFamily="2" charset="-122"/>
              </a:rPr>
              <a:t>S</a:t>
            </a:r>
            <a:r>
              <a:rPr lang="zh-CN" altLang="en-US" sz="2800" b="1">
                <a:latin typeface="华文新魏" panose="02010800040101010101" pitchFamily="2" charset="-122"/>
                <a:ea typeface="华文新魏" panose="02010800040101010101" pitchFamily="2" charset="-122"/>
              </a:rPr>
              <a:t>值被选为</a:t>
            </a:r>
            <a:r>
              <a:rPr lang="en-US" altLang="zh-CN" sz="2800" b="1">
                <a:latin typeface="华文新魏" panose="02010800040101010101" pitchFamily="2" charset="-122"/>
                <a:ea typeface="华文新魏" panose="02010800040101010101" pitchFamily="2" charset="-122"/>
              </a:rPr>
              <a:t>Sre+1</a:t>
            </a:r>
            <a:r>
              <a:rPr lang="zh-CN" altLang="en-US" sz="2800" b="1">
                <a:latin typeface="华文新魏" panose="02010800040101010101" pitchFamily="2" charset="-122"/>
                <a:ea typeface="华文新魏" panose="02010800040101010101" pitchFamily="2" charset="-122"/>
              </a:rPr>
              <a:t>，那么回声消息中所附结点编号就是附有资源参数</a:t>
            </a:r>
            <a:r>
              <a:rPr lang="en-US" altLang="zh-CN" sz="2800" b="1">
                <a:latin typeface="华文新魏" panose="02010800040101010101" pitchFamily="2" charset="-122"/>
                <a:ea typeface="华文新魏" panose="02010800040101010101" pitchFamily="2" charset="-122"/>
              </a:rPr>
              <a:t>Sre</a:t>
            </a:r>
            <a:r>
              <a:rPr lang="zh-CN" altLang="en-US" sz="2800" b="1">
                <a:latin typeface="华文新魏" panose="02010800040101010101" pitchFamily="2" charset="-122"/>
                <a:ea typeface="华文新魏" panose="02010800040101010101" pitchFamily="2" charset="-122"/>
              </a:rPr>
              <a:t>的回声中所附的结点编号。若</a:t>
            </a:r>
            <a:r>
              <a:rPr lang="en-US" altLang="zh-CN" sz="2800" b="1">
                <a:latin typeface="华文新魏" panose="02010800040101010101" pitchFamily="2" charset="-122"/>
                <a:ea typeface="华文新魏" panose="02010800040101010101" pitchFamily="2" charset="-122"/>
              </a:rPr>
              <a:t>S</a:t>
            </a:r>
            <a:r>
              <a:rPr lang="zh-CN" altLang="en-US" sz="2800" b="1">
                <a:latin typeface="华文新魏" panose="02010800040101010101" pitchFamily="2" charset="-122"/>
                <a:ea typeface="华文新魏" panose="02010800040101010101" pitchFamily="2" charset="-122"/>
              </a:rPr>
              <a:t>值被选为</a:t>
            </a:r>
            <a:r>
              <a:rPr lang="en-US" altLang="zh-CN" sz="2800" b="1">
                <a:latin typeface="华文新魏" panose="02010800040101010101" pitchFamily="2" charset="-122"/>
                <a:ea typeface="华文新魏" panose="02010800040101010101" pitchFamily="2" charset="-122"/>
              </a:rPr>
              <a:t>Sr</a:t>
            </a:r>
            <a:r>
              <a:rPr lang="zh-CN" altLang="en-US" sz="2800" b="1">
                <a:latin typeface="华文新魏" panose="02010800040101010101" pitchFamily="2" charset="-122"/>
                <a:ea typeface="华文新魏" panose="02010800040101010101" pitchFamily="2" charset="-122"/>
              </a:rPr>
              <a:t>，则回声消息中所附结点编号就是本结点的编号。</a:t>
            </a:r>
            <a:endParaRPr lang="zh-CN" altLang="en-US" sz="2800" b="1">
              <a:solidFill>
                <a:srgbClr val="FF0000"/>
              </a:solidFill>
              <a:latin typeface="华文新魏" panose="02010800040101010101" pitchFamily="2" charset="-122"/>
              <a:ea typeface="华文新魏" panose="02010800040101010101" pitchFamily="2" charset="-122"/>
            </a:endParaRPr>
          </a:p>
          <a:p>
            <a:pPr>
              <a:lnSpc>
                <a:spcPct val="90000"/>
              </a:lnSpc>
              <a:buFontTx/>
              <a:buNone/>
            </a:pPr>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26">
            <a:extLst>
              <a:ext uri="{FF2B5EF4-FFF2-40B4-BE49-F238E27FC236}">
                <a16:creationId xmlns:a16="http://schemas.microsoft.com/office/drawing/2014/main" id="{4FCBB4F5-E4C6-4432-9A8E-79C6288B21F1}"/>
              </a:ext>
            </a:extLst>
          </p:cNvPr>
          <p:cNvSpPr>
            <a:spLocks noGrp="1" noChangeArrowheads="1"/>
          </p:cNvSpPr>
          <p:nvPr>
            <p:ph type="title"/>
          </p:nvPr>
        </p:nvSpPr>
        <p:spPr>
          <a:xfrm>
            <a:off x="76200" y="1524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latin typeface="华文新魏" panose="02010800040101010101" pitchFamily="2" charset="-122"/>
                <a:ea typeface="华文新魏" panose="02010800040101010101" pitchFamily="2" charset="-122"/>
              </a:rPr>
              <a:t>(4)</a:t>
            </a:r>
            <a:r>
              <a:rPr lang="en-US" altLang="zh-CN" sz="3600" b="1">
                <a:solidFill>
                  <a:srgbClr val="9900FF"/>
                </a:solidFill>
                <a:latin typeface="华文新魏" panose="02010800040101010101" pitchFamily="2" charset="-122"/>
                <a:ea typeface="华文新魏" panose="02010800040101010101" pitchFamily="2" charset="-122"/>
              </a:rPr>
              <a:t> </a:t>
            </a: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168963" name="Rectangle 1027">
            <a:extLst>
              <a:ext uri="{FF2B5EF4-FFF2-40B4-BE49-F238E27FC236}">
                <a16:creationId xmlns:a16="http://schemas.microsoft.com/office/drawing/2014/main" id="{34D69335-07B1-4282-8545-48660ECBADCA}"/>
              </a:ext>
            </a:extLst>
          </p:cNvPr>
          <p:cNvSpPr>
            <a:spLocks noGrp="1" noChangeArrowheads="1"/>
          </p:cNvSpPr>
          <p:nvPr>
            <p:ph type="body" idx="1"/>
          </p:nvPr>
        </p:nvSpPr>
        <p:spPr>
          <a:xfrm>
            <a:off x="914400" y="1196975"/>
            <a:ext cx="7315200" cy="5181600"/>
          </a:xfrm>
        </p:spPr>
        <p:txBody>
          <a:bodyPr/>
          <a:lstStyle/>
          <a:p>
            <a:pPr>
              <a:buFontTx/>
              <a:buNone/>
            </a:pPr>
            <a:r>
              <a:rPr lang="en-US" altLang="zh-CN" sz="4000" b="1">
                <a:ea typeface="华文新魏" panose="02010800040101010101" pitchFamily="2" charset="-122"/>
              </a:rPr>
              <a:t> </a:t>
            </a:r>
            <a:r>
              <a:rPr lang="en-US" altLang="zh-CN" sz="3600" b="1">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申请者获得所有邻结点发来的回声消息后，将按上一条规则选定</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的方法选中一个资源提供者，然后，向它发申请消息。</a:t>
            </a:r>
            <a:endParaRPr lang="zh-CN" altLang="en-US" sz="3600">
              <a:solidFill>
                <a:srgbClr val="FF0000"/>
              </a:solidFill>
              <a:latin typeface="华文新魏" panose="02010800040101010101" pitchFamily="2" charset="-122"/>
              <a:ea typeface="华文新魏" panose="02010800040101010101" pitchFamily="2" charset="-122"/>
            </a:endParaRPr>
          </a:p>
          <a:p>
            <a:pPr>
              <a:buFontTx/>
              <a:buNone/>
            </a:pPr>
            <a:r>
              <a:rPr lang="zh-CN" altLang="en-US" sz="3600">
                <a:ea typeface="华文新魏" panose="02010800040101010101" pitchFamily="2" charset="-122"/>
              </a:rPr>
              <a:t> </a:t>
            </a:r>
            <a:r>
              <a:rPr lang="en-US" altLang="zh-CN" sz="3600" b="1">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当一个结点接到申请消息后，就把申请消息登记下，并在可能时将资源分配给它。</a:t>
            </a:r>
            <a:endParaRPr lang="zh-CN" altLang="en-US" sz="3600">
              <a:solidFill>
                <a:srgbClr val="FF0000"/>
              </a:solidFill>
              <a:latin typeface="华文新魏" panose="02010800040101010101" pitchFamily="2" charset="-122"/>
              <a:ea typeface="华文新魏" panose="02010800040101010101" pitchFamily="2" charset="-122"/>
            </a:endParaRPr>
          </a:p>
          <a:p>
            <a:pPr>
              <a:buFontTx/>
              <a:buNone/>
            </a:pPr>
            <a:r>
              <a:rPr lang="zh-CN" altLang="en-US" sz="3600">
                <a:ea typeface="华文新魏" panose="02010800040101010101" pitchFamily="2" charset="-122"/>
              </a:rPr>
              <a:t> </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使用完毕后通知资源分配者去配。</a:t>
            </a:r>
            <a:endParaRPr lang="zh-CN" altLang="en-US" sz="3600">
              <a:solidFill>
                <a:srgbClr val="FF0000"/>
              </a:solidFill>
              <a:latin typeface="华文新魏" panose="02010800040101010101" pitchFamily="2" charset="-122"/>
              <a:ea typeface="华文新魏" panose="02010800040101010101" pitchFamily="2" charset="-122"/>
            </a:endParaRPr>
          </a:p>
          <a:p>
            <a:pPr>
              <a:buFontTx/>
              <a:buNone/>
            </a:pPr>
            <a:endParaRPr lang="zh-CN" altLang="en-US" sz="3600">
              <a:solidFill>
                <a:srgbClr val="FF0000"/>
              </a:solidFill>
              <a:latin typeface="华文新魏" panose="02010800040101010101" pitchFamily="2" charset="-122"/>
              <a:ea typeface="华文新魏" panose="02010800040101010101" pitchFamily="2" charset="-122"/>
            </a:endParaRPr>
          </a:p>
          <a:p>
            <a:pPr>
              <a:buFontTx/>
              <a:buNone/>
            </a:pPr>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26">
            <a:extLst>
              <a:ext uri="{FF2B5EF4-FFF2-40B4-BE49-F238E27FC236}">
                <a16:creationId xmlns:a16="http://schemas.microsoft.com/office/drawing/2014/main" id="{6DA3D32D-6C0F-4F16-9DEE-ECEA9B1D04A0}"/>
              </a:ext>
            </a:extLst>
          </p:cNvPr>
          <p:cNvSpPr>
            <a:spLocks noGrp="1" noChangeArrowheads="1"/>
          </p:cNvSpPr>
          <p:nvPr>
            <p:ph type="title"/>
          </p:nvPr>
        </p:nvSpPr>
        <p:spPr>
          <a:xfrm>
            <a:off x="381000" y="1524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一个例子</a:t>
            </a:r>
            <a:r>
              <a:rPr lang="en-US" altLang="zh-CN" sz="4800">
                <a:latin typeface="华文新魏" panose="02010800040101010101" pitchFamily="2" charset="-122"/>
                <a:ea typeface="华文新魏" panose="02010800040101010101" pitchFamily="2" charset="-122"/>
              </a:rPr>
              <a:t>(1)</a:t>
            </a:r>
            <a:r>
              <a:rPr lang="en-US" altLang="zh-CN" sz="3600" b="1">
                <a:solidFill>
                  <a:srgbClr val="9900FF"/>
                </a:solidFill>
                <a:latin typeface="华文新魏" panose="02010800040101010101" pitchFamily="2" charset="-122"/>
                <a:ea typeface="华文新魏" panose="02010800040101010101" pitchFamily="2" charset="-122"/>
              </a:rPr>
              <a:t> </a:t>
            </a: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33475" name="Rectangle 1027">
            <a:extLst>
              <a:ext uri="{FF2B5EF4-FFF2-40B4-BE49-F238E27FC236}">
                <a16:creationId xmlns:a16="http://schemas.microsoft.com/office/drawing/2014/main" id="{9328F916-58B9-4FF3-8875-461FDD5E513B}"/>
              </a:ext>
            </a:extLst>
          </p:cNvPr>
          <p:cNvSpPr>
            <a:spLocks noGrp="1" noChangeArrowheads="1"/>
          </p:cNvSpPr>
          <p:nvPr>
            <p:ph type="body" idx="1"/>
          </p:nvPr>
        </p:nvSpPr>
        <p:spPr>
          <a:xfrm>
            <a:off x="914400" y="1219200"/>
            <a:ext cx="7315200" cy="5181600"/>
          </a:xfrm>
        </p:spPr>
        <p:txBody>
          <a:bodyPr/>
          <a:lstStyle/>
          <a:p>
            <a:pPr>
              <a:buFontTx/>
              <a:buNone/>
            </a:pPr>
            <a:r>
              <a:rPr lang="en-US" altLang="zh-CN" sz="2400" b="1">
                <a:ea typeface="华文新魏" panose="02010800040101010101" pitchFamily="2" charset="-122"/>
              </a:rPr>
              <a:t> •</a:t>
            </a:r>
            <a:r>
              <a:rPr lang="zh-CN" altLang="en-US" sz="2400" b="1">
                <a:latin typeface="华文新魏" panose="02010800040101010101" pitchFamily="2" charset="-122"/>
                <a:ea typeface="华文新魏" panose="02010800040101010101" pitchFamily="2" charset="-122"/>
              </a:rPr>
              <a:t>仍用上例，采用回声算法的搜索过程如下：</a:t>
            </a:r>
          </a:p>
          <a:p>
            <a:pPr algn="just">
              <a:buFontTx/>
              <a:buNone/>
            </a:pPr>
            <a:r>
              <a:rPr lang="zh-CN" altLang="en-US" sz="2400" b="1">
                <a:latin typeface="华文新魏" panose="02010800040101010101" pitchFamily="2" charset="-122"/>
                <a:ea typeface="华文新魏" panose="02010800040101010101" pitchFamily="2" charset="-122"/>
              </a:rPr>
              <a:t>    </a:t>
            </a:r>
            <a:r>
              <a:rPr lang="en-US" altLang="zh-CN" sz="2400" b="1">
                <a:latin typeface="华文新魏" panose="02010800040101010101" pitchFamily="2" charset="-122"/>
                <a:ea typeface="华文新魏" panose="02010800040101010101" pitchFamily="2" charset="-122"/>
              </a:rPr>
              <a:t>(1)</a:t>
            </a:r>
            <a:r>
              <a:rPr lang="zh-CN" altLang="en-US" sz="2400" b="1">
                <a:latin typeface="华文新魏" panose="02010800040101010101" pitchFamily="2" charset="-122"/>
                <a:ea typeface="华文新魏" panose="02010800040101010101" pitchFamily="2" charset="-122"/>
              </a:rPr>
              <a:t>申请者结点</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向结点</a:t>
            </a:r>
            <a:r>
              <a:rPr lang="en-US" altLang="zh-CN" sz="2400" b="1">
                <a:latin typeface="华文新魏" panose="02010800040101010101" pitchFamily="2" charset="-122"/>
                <a:ea typeface="华文新魏" panose="02010800040101010101" pitchFamily="2" charset="-122"/>
              </a:rPr>
              <a:t>B</a:t>
            </a:r>
            <a:r>
              <a:rPr lang="zh-CN" altLang="en-US" sz="2400" b="1">
                <a:latin typeface="华文新魏" panose="02010800040101010101" pitchFamily="2" charset="-122"/>
                <a:ea typeface="华文新魏" panose="02010800040101010101" pitchFamily="2" charset="-122"/>
              </a:rPr>
              <a:t>和</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发探查信，信中附上资源要求</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打印机</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1)</a:t>
            </a:r>
          </a:p>
          <a:p>
            <a:pPr algn="just">
              <a:buFontTx/>
              <a:buNone/>
            </a:pPr>
            <a:r>
              <a:rPr lang="en-US" altLang="zh-CN" sz="2400" b="1">
                <a:latin typeface="华文新魏" panose="02010800040101010101" pitchFamily="2" charset="-122"/>
                <a:ea typeface="华文新魏" panose="02010800040101010101" pitchFamily="2" charset="-122"/>
              </a:rPr>
              <a:t>    (2)A</a:t>
            </a:r>
            <a:r>
              <a:rPr lang="zh-CN" altLang="en-US" sz="2400" b="1">
                <a:latin typeface="华文新魏" panose="02010800040101010101" pitchFamily="2" charset="-122"/>
                <a:ea typeface="华文新魏" panose="02010800040101010101" pitchFamily="2" charset="-122"/>
              </a:rPr>
              <a:t>为</a:t>
            </a:r>
            <a:r>
              <a:rPr lang="en-US" altLang="zh-CN" sz="2400" b="1">
                <a:latin typeface="华文新魏" panose="02010800040101010101" pitchFamily="2" charset="-122"/>
                <a:ea typeface="华文新魏" panose="02010800040101010101" pitchFamily="2" charset="-122"/>
              </a:rPr>
              <a:t>B</a:t>
            </a:r>
            <a:r>
              <a:rPr lang="zh-CN" altLang="en-US" sz="2400" b="1">
                <a:latin typeface="华文新魏" panose="02010800040101010101" pitchFamily="2" charset="-122"/>
                <a:ea typeface="华文新魏" panose="02010800040101010101" pitchFamily="2" charset="-122"/>
              </a:rPr>
              <a:t>的上邻结点，</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为</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的上邻结点；</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2)</a:t>
            </a:r>
          </a:p>
          <a:p>
            <a:pPr algn="just">
              <a:buFontTx/>
              <a:buNone/>
            </a:pPr>
            <a:r>
              <a:rPr lang="en-US" altLang="zh-CN" sz="2400" b="1">
                <a:latin typeface="华文新魏" panose="02010800040101010101" pitchFamily="2" charset="-122"/>
                <a:ea typeface="华文新魏" panose="02010800040101010101" pitchFamily="2" charset="-122"/>
              </a:rPr>
              <a:t>    (3)B</a:t>
            </a:r>
            <a:r>
              <a:rPr lang="zh-CN" altLang="en-US" sz="2400" b="1">
                <a:latin typeface="华文新魏" panose="02010800040101010101" pitchFamily="2" charset="-122"/>
                <a:ea typeface="华文新魏" panose="02010800040101010101" pitchFamily="2" charset="-122"/>
              </a:rPr>
              <a:t>有下邻结点，分发探查信给结点</a:t>
            </a:r>
            <a:r>
              <a:rPr lang="en-US" altLang="zh-CN" sz="2400" b="1">
                <a:latin typeface="华文新魏" panose="02010800040101010101" pitchFamily="2" charset="-122"/>
                <a:ea typeface="华文新魏" panose="02010800040101010101" pitchFamily="2" charset="-122"/>
              </a:rPr>
              <a:t>D</a:t>
            </a:r>
            <a:r>
              <a:rPr lang="zh-CN" altLang="en-US" sz="2400" b="1">
                <a:latin typeface="华文新魏" panose="02010800040101010101" pitchFamily="2" charset="-122"/>
                <a:ea typeface="华文新魏" panose="02010800040101010101" pitchFamily="2" charset="-122"/>
              </a:rPr>
              <a:t>和</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3)</a:t>
            </a:r>
          </a:p>
          <a:p>
            <a:pPr algn="just">
              <a:buFontTx/>
              <a:buNone/>
            </a:pPr>
            <a:r>
              <a:rPr lang="en-US" altLang="zh-CN" sz="2400" b="1">
                <a:latin typeface="华文新魏" panose="02010800040101010101" pitchFamily="2" charset="-122"/>
                <a:ea typeface="华文新魏" panose="02010800040101010101" pitchFamily="2" charset="-122"/>
              </a:rPr>
              <a:t>    (4)C</a:t>
            </a:r>
            <a:r>
              <a:rPr lang="zh-CN" altLang="en-US" sz="2400" b="1">
                <a:latin typeface="华文新魏" panose="02010800040101010101" pitchFamily="2" charset="-122"/>
                <a:ea typeface="华文新魏" panose="02010800040101010101" pitchFamily="2" charset="-122"/>
              </a:rPr>
              <a:t>有下邻结点，分发探查信给结点</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3)</a:t>
            </a:r>
          </a:p>
          <a:p>
            <a:pPr algn="just">
              <a:buFontTx/>
              <a:buNone/>
            </a:pPr>
            <a:r>
              <a:rPr lang="en-US" altLang="zh-CN" sz="2400" b="1">
                <a:latin typeface="华文新魏" panose="02010800040101010101" pitchFamily="2" charset="-122"/>
                <a:ea typeface="华文新魏" panose="02010800040101010101" pitchFamily="2" charset="-122"/>
              </a:rPr>
              <a:t>    (5)</a:t>
            </a:r>
            <a:r>
              <a:rPr lang="zh-CN" altLang="en-US" sz="2400" b="1">
                <a:latin typeface="华文新魏" panose="02010800040101010101" pitchFamily="2" charset="-122"/>
                <a:ea typeface="华文新魏" panose="02010800040101010101" pitchFamily="2" charset="-122"/>
              </a:rPr>
              <a:t>结点</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第二次收到探查信，向上邻结点</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发回声信，其参数</a:t>
            </a:r>
            <a:r>
              <a:rPr lang="en-US" altLang="zh-CN" sz="2400" b="1">
                <a:latin typeface="华文新魏" panose="02010800040101010101" pitchFamily="2" charset="-122"/>
                <a:ea typeface="华文新魏" panose="02010800040101010101" pitchFamily="2" charset="-122"/>
              </a:rPr>
              <a:t>S=0(</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2)</a:t>
            </a:r>
          </a:p>
          <a:p>
            <a:pPr algn="just">
              <a:buFontTx/>
              <a:buNone/>
            </a:pPr>
            <a:r>
              <a:rPr lang="en-US" altLang="zh-CN" sz="2400" b="1">
                <a:latin typeface="华文新魏" panose="02010800040101010101" pitchFamily="2" charset="-122"/>
                <a:ea typeface="华文新魏" panose="02010800040101010101" pitchFamily="2" charset="-122"/>
              </a:rPr>
              <a:t>    (6)</a:t>
            </a:r>
            <a:r>
              <a:rPr lang="en-US" altLang="zh-CN" sz="2400" b="1">
                <a:ea typeface="华文新魏" panose="02010800040101010101" pitchFamily="2" charset="-122"/>
              </a:rPr>
              <a:t> </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有下邻结点，分发探查信给结点</a:t>
            </a:r>
            <a:r>
              <a:rPr lang="en-US" altLang="zh-CN" sz="2400" b="1">
                <a:latin typeface="华文新魏" panose="02010800040101010101" pitchFamily="2" charset="-122"/>
                <a:ea typeface="华文新魏" panose="02010800040101010101" pitchFamily="2" charset="-122"/>
              </a:rPr>
              <a:t>F</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3)</a:t>
            </a:r>
          </a:p>
          <a:p>
            <a:pPr algn="just">
              <a:buFontTx/>
              <a:buNone/>
            </a:pPr>
            <a:r>
              <a:rPr lang="en-US" altLang="zh-CN" sz="2400" b="1">
                <a:latin typeface="华文新魏" panose="02010800040101010101" pitchFamily="2" charset="-122"/>
                <a:ea typeface="华文新魏" panose="02010800040101010101" pitchFamily="2" charset="-122"/>
              </a:rPr>
              <a:t>    (7)F</a:t>
            </a:r>
            <a:r>
              <a:rPr lang="zh-CN" altLang="en-US" sz="2400" b="1">
                <a:latin typeface="华文新魏" panose="02010800040101010101" pitchFamily="2" charset="-122"/>
                <a:ea typeface="华文新魏" panose="02010800040101010101" pitchFamily="2" charset="-122"/>
              </a:rPr>
              <a:t>无下邻结点，向上邻结点</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发回声信，并且，参数</a:t>
            </a:r>
            <a:r>
              <a:rPr lang="en-US" altLang="zh-CN" sz="2400" b="1">
                <a:latin typeface="华文新魏" panose="02010800040101010101" pitchFamily="2" charset="-122"/>
                <a:ea typeface="华文新魏" panose="02010800040101010101" pitchFamily="2" charset="-122"/>
              </a:rPr>
              <a:t>S=w*a+1=w*0+1=1/F</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3)</a:t>
            </a:r>
          </a:p>
          <a:p>
            <a:pPr algn="just">
              <a:buFontTx/>
              <a:buNone/>
            </a:pPr>
            <a:endParaRPr lang="en-US" altLang="zh-CN" sz="2400">
              <a:latin typeface="华文新魏" panose="02010800040101010101" pitchFamily="2" charset="-122"/>
              <a:ea typeface="华文新魏" panose="02010800040101010101" pitchFamily="2" charset="-122"/>
            </a:endParaRPr>
          </a:p>
          <a:p>
            <a:endParaRPr lang="en-US" altLang="zh-CN" sz="2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1026">
            <a:extLst>
              <a:ext uri="{FF2B5EF4-FFF2-40B4-BE49-F238E27FC236}">
                <a16:creationId xmlns:a16="http://schemas.microsoft.com/office/drawing/2014/main" id="{E0012EE8-2FA8-4C27-935A-96846F4F884A}"/>
              </a:ext>
            </a:extLst>
          </p:cNvPr>
          <p:cNvSpPr>
            <a:spLocks noGrp="1" noChangeArrowheads="1"/>
          </p:cNvSpPr>
          <p:nvPr>
            <p:ph type="title"/>
          </p:nvPr>
        </p:nvSpPr>
        <p:spPr>
          <a:xfrm>
            <a:off x="457200" y="1524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一个例子</a:t>
            </a:r>
            <a:r>
              <a:rPr lang="en-US" altLang="zh-CN" sz="4800">
                <a:latin typeface="华文新魏" panose="02010800040101010101" pitchFamily="2" charset="-122"/>
                <a:ea typeface="华文新魏" panose="02010800040101010101" pitchFamily="2" charset="-122"/>
              </a:rPr>
              <a:t>(2)</a:t>
            </a:r>
            <a:r>
              <a:rPr lang="en-US" altLang="zh-CN" sz="3600" b="1">
                <a:solidFill>
                  <a:srgbClr val="9900FF"/>
                </a:solidFill>
                <a:latin typeface="华文新魏" panose="02010800040101010101" pitchFamily="2" charset="-122"/>
                <a:ea typeface="华文新魏" panose="02010800040101010101" pitchFamily="2" charset="-122"/>
              </a:rPr>
              <a:t> </a:t>
            </a: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34499" name="Rectangle 1027">
            <a:extLst>
              <a:ext uri="{FF2B5EF4-FFF2-40B4-BE49-F238E27FC236}">
                <a16:creationId xmlns:a16="http://schemas.microsoft.com/office/drawing/2014/main" id="{ED73DF23-5BC6-48CE-A0F5-4323EDA6667F}"/>
              </a:ext>
            </a:extLst>
          </p:cNvPr>
          <p:cNvSpPr>
            <a:spLocks noGrp="1" noChangeArrowheads="1"/>
          </p:cNvSpPr>
          <p:nvPr>
            <p:ph type="body" idx="1"/>
          </p:nvPr>
        </p:nvSpPr>
        <p:spPr>
          <a:xfrm>
            <a:off x="838200" y="1219200"/>
            <a:ext cx="7772400" cy="5181600"/>
          </a:xfrm>
        </p:spPr>
        <p:txBody>
          <a:bodyPr/>
          <a:lstStyle/>
          <a:p>
            <a:pPr>
              <a:lnSpc>
                <a:spcPct val="90000"/>
              </a:lnSpc>
              <a:buFontTx/>
              <a:buNone/>
            </a:pPr>
            <a:r>
              <a:rPr lang="en-US" altLang="zh-CN" sz="2400" b="1">
                <a:latin typeface="华文新魏" panose="02010800040101010101" pitchFamily="2" charset="-122"/>
                <a:ea typeface="华文新魏" panose="02010800040101010101" pitchFamily="2" charset="-122"/>
              </a:rPr>
              <a:t>    (8)D</a:t>
            </a:r>
            <a:r>
              <a:rPr lang="zh-CN" altLang="en-US" sz="2400" b="1">
                <a:latin typeface="华文新魏" panose="02010800040101010101" pitchFamily="2" charset="-122"/>
                <a:ea typeface="华文新魏" panose="02010800040101010101" pitchFamily="2" charset="-122"/>
              </a:rPr>
              <a:t>无下邻结点，向上邻结点</a:t>
            </a:r>
            <a:r>
              <a:rPr lang="en-US" altLang="zh-CN" sz="2400" b="1">
                <a:latin typeface="华文新魏" panose="02010800040101010101" pitchFamily="2" charset="-122"/>
                <a:ea typeface="华文新魏" panose="02010800040101010101" pitchFamily="2" charset="-122"/>
              </a:rPr>
              <a:t>B</a:t>
            </a:r>
            <a:r>
              <a:rPr lang="zh-CN" altLang="en-US" sz="2400" b="1">
                <a:latin typeface="华文新魏" panose="02010800040101010101" pitchFamily="2" charset="-122"/>
                <a:ea typeface="华文新魏" panose="02010800040101010101" pitchFamily="2" charset="-122"/>
              </a:rPr>
              <a:t>发回声信，并且，参数</a:t>
            </a:r>
            <a:r>
              <a:rPr lang="en-US" altLang="zh-CN" sz="2400" b="1">
                <a:latin typeface="华文新魏" panose="02010800040101010101" pitchFamily="2" charset="-122"/>
                <a:ea typeface="华文新魏" panose="02010800040101010101" pitchFamily="2" charset="-122"/>
              </a:rPr>
              <a:t>S=w*a+1=w*2+1/D</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4)</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(9)E</a:t>
            </a:r>
            <a:r>
              <a:rPr lang="zh-CN" altLang="en-US" sz="2400" b="1">
                <a:latin typeface="华文新魏" panose="02010800040101010101" pitchFamily="2" charset="-122"/>
                <a:ea typeface="华文新魏" panose="02010800040101010101" pitchFamily="2" charset="-122"/>
              </a:rPr>
              <a:t>收到全部下邻结点</a:t>
            </a:r>
            <a:r>
              <a:rPr lang="en-US" altLang="zh-CN" sz="2400" b="1">
                <a:latin typeface="华文新魏" panose="02010800040101010101" pitchFamily="2" charset="-122"/>
                <a:ea typeface="华文新魏" panose="02010800040101010101" pitchFamily="2" charset="-122"/>
              </a:rPr>
              <a:t>F</a:t>
            </a:r>
            <a:r>
              <a:rPr lang="zh-CN" altLang="en-US" sz="2400" b="1">
                <a:latin typeface="华文新魏" panose="02010800040101010101" pitchFamily="2" charset="-122"/>
                <a:ea typeface="华文新魏" panose="02010800040101010101" pitchFamily="2" charset="-122"/>
              </a:rPr>
              <a:t>的回声信，向上邻结点</a:t>
            </a:r>
            <a:r>
              <a:rPr lang="en-US" altLang="zh-CN" sz="2400" b="1">
                <a:latin typeface="华文新魏" panose="02010800040101010101" pitchFamily="2" charset="-122"/>
                <a:ea typeface="华文新魏" panose="02010800040101010101" pitchFamily="2" charset="-122"/>
              </a:rPr>
              <a:t>B</a:t>
            </a:r>
            <a:r>
              <a:rPr lang="zh-CN" altLang="en-US" sz="2400" b="1">
                <a:latin typeface="华文新魏" panose="02010800040101010101" pitchFamily="2" charset="-122"/>
                <a:ea typeface="华文新魏" panose="02010800040101010101" pitchFamily="2" charset="-122"/>
              </a:rPr>
              <a:t>和</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发回声信，并且，</a:t>
            </a:r>
            <a:r>
              <a:rPr lang="en-US" altLang="zh-CN" sz="2400" b="1">
                <a:latin typeface="华文新魏" panose="02010800040101010101" pitchFamily="2" charset="-122"/>
                <a:ea typeface="华文新魏" panose="02010800040101010101" pitchFamily="2" charset="-122"/>
              </a:rPr>
              <a:t>S=min(1+1/F,w*2+1)=2/F</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4)</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(10)B</a:t>
            </a:r>
            <a:r>
              <a:rPr lang="zh-CN" altLang="en-US" sz="2400" b="1">
                <a:latin typeface="华文新魏" panose="02010800040101010101" pitchFamily="2" charset="-122"/>
                <a:ea typeface="华文新魏" panose="02010800040101010101" pitchFamily="2" charset="-122"/>
              </a:rPr>
              <a:t>收到全部下邻结点</a:t>
            </a:r>
            <a:r>
              <a:rPr lang="en-US" altLang="zh-CN" sz="2400" b="1">
                <a:latin typeface="华文新魏" panose="02010800040101010101" pitchFamily="2" charset="-122"/>
                <a:ea typeface="华文新魏" panose="02010800040101010101" pitchFamily="2" charset="-122"/>
              </a:rPr>
              <a:t>D</a:t>
            </a:r>
            <a:r>
              <a:rPr lang="zh-CN" altLang="en-US" sz="2400" b="1">
                <a:latin typeface="华文新魏" panose="02010800040101010101" pitchFamily="2" charset="-122"/>
                <a:ea typeface="华文新魏" panose="02010800040101010101" pitchFamily="2" charset="-122"/>
              </a:rPr>
              <a:t>和</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的回声信，向上邻结点</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发回声信，并且，</a:t>
            </a:r>
            <a:r>
              <a:rPr lang="en-US" altLang="zh-CN" sz="2400" b="1">
                <a:latin typeface="华文新魏" panose="02010800040101010101" pitchFamily="2" charset="-122"/>
                <a:ea typeface="华文新魏" panose="02010800040101010101" pitchFamily="2" charset="-122"/>
              </a:rPr>
              <a:t>S=min(w*2+1+1/D,2+1/F,w*3+1/B)=3/F</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4)</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(11)C</a:t>
            </a:r>
            <a:r>
              <a:rPr lang="zh-CN" altLang="en-US" sz="2400" b="1">
                <a:latin typeface="华文新魏" panose="02010800040101010101" pitchFamily="2" charset="-122"/>
                <a:ea typeface="华文新魏" panose="02010800040101010101" pitchFamily="2" charset="-122"/>
              </a:rPr>
              <a:t>收到全部下邻结点</a:t>
            </a:r>
            <a:r>
              <a:rPr lang="en-US" altLang="zh-CN" sz="2400" b="1">
                <a:latin typeface="华文新魏" panose="02010800040101010101" pitchFamily="2" charset="-122"/>
                <a:ea typeface="华文新魏" panose="02010800040101010101" pitchFamily="2" charset="-122"/>
              </a:rPr>
              <a:t>E</a:t>
            </a:r>
            <a:r>
              <a:rPr lang="zh-CN" altLang="en-US" sz="2400" b="1">
                <a:latin typeface="华文新魏" panose="02010800040101010101" pitchFamily="2" charset="-122"/>
                <a:ea typeface="华文新魏" panose="02010800040101010101" pitchFamily="2" charset="-122"/>
              </a:rPr>
              <a:t>的回声信，向上邻结点</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发回声信，并且，由于</a:t>
            </a:r>
            <a:r>
              <a:rPr lang="en-US" altLang="zh-CN" sz="2400" b="1">
                <a:latin typeface="华文新魏" panose="02010800040101010101" pitchFamily="2" charset="-122"/>
                <a:ea typeface="华文新魏" panose="02010800040101010101" pitchFamily="2" charset="-122"/>
              </a:rPr>
              <a:t>C</a:t>
            </a:r>
            <a:r>
              <a:rPr lang="zh-CN" altLang="en-US" sz="2400" b="1">
                <a:latin typeface="华文新魏" panose="02010800040101010101" pitchFamily="2" charset="-122"/>
                <a:ea typeface="华文新魏" panose="02010800040101010101" pitchFamily="2" charset="-122"/>
              </a:rPr>
              <a:t>本身无资源故应取回声信中最小参数</a:t>
            </a:r>
            <a:r>
              <a:rPr lang="en-US" altLang="zh-CN" sz="2400" b="1">
                <a:latin typeface="华文新魏" panose="02010800040101010101" pitchFamily="2" charset="-122"/>
                <a:ea typeface="华文新魏" panose="02010800040101010101" pitchFamily="2" charset="-122"/>
              </a:rPr>
              <a:t>S==2+1/F=3/F</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4)</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(12)A</a:t>
            </a:r>
            <a:r>
              <a:rPr lang="zh-CN" altLang="en-US" sz="2400" b="1">
                <a:latin typeface="华文新魏" panose="02010800040101010101" pitchFamily="2" charset="-122"/>
                <a:ea typeface="华文新魏" panose="02010800040101010101" pitchFamily="2" charset="-122"/>
              </a:rPr>
              <a:t>向</a:t>
            </a:r>
            <a:r>
              <a:rPr lang="en-US" altLang="zh-CN" sz="2400" b="1">
                <a:latin typeface="华文新魏" panose="02010800040101010101" pitchFamily="2" charset="-122"/>
                <a:ea typeface="华文新魏" panose="02010800040101010101" pitchFamily="2" charset="-122"/>
              </a:rPr>
              <a:t>F</a:t>
            </a:r>
            <a:r>
              <a:rPr lang="zh-CN" altLang="en-US" sz="2400" b="1">
                <a:latin typeface="华文新魏" panose="02010800040101010101" pitchFamily="2" charset="-122"/>
                <a:ea typeface="华文新魏" panose="02010800040101010101" pitchFamily="2" charset="-122"/>
              </a:rPr>
              <a:t>发申请信；</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5)</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(13)F</a:t>
            </a:r>
            <a:r>
              <a:rPr lang="zh-CN" altLang="en-US" sz="2400" b="1">
                <a:latin typeface="华文新魏" panose="02010800040101010101" pitchFamily="2" charset="-122"/>
                <a:ea typeface="华文新魏" panose="02010800040101010101" pitchFamily="2" charset="-122"/>
              </a:rPr>
              <a:t>登记申请要求，并可把打印机资源分给</a:t>
            </a:r>
            <a:r>
              <a:rPr lang="en-US" altLang="zh-CN" sz="2400" b="1">
                <a:latin typeface="华文新魏" panose="02010800040101010101" pitchFamily="2" charset="-122"/>
                <a:ea typeface="华文新魏" panose="02010800040101010101" pitchFamily="2" charset="-122"/>
              </a:rPr>
              <a:t>A</a:t>
            </a:r>
            <a:r>
              <a:rPr lang="zh-CN" altLang="en-US" sz="2400" b="1">
                <a:latin typeface="华文新魏" panose="02010800040101010101" pitchFamily="2" charset="-122"/>
                <a:ea typeface="华文新魏" panose="02010800040101010101" pitchFamily="2" charset="-122"/>
              </a:rPr>
              <a:t>；</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6)</a:t>
            </a:r>
          </a:p>
          <a:p>
            <a:pPr algn="just">
              <a:lnSpc>
                <a:spcPct val="90000"/>
              </a:lnSpc>
              <a:buFontTx/>
              <a:buNone/>
            </a:pPr>
            <a:r>
              <a:rPr lang="en-US" altLang="zh-CN" sz="2400" b="1">
                <a:latin typeface="华文新魏" panose="02010800040101010101" pitchFamily="2" charset="-122"/>
                <a:ea typeface="华文新魏" panose="02010800040101010101" pitchFamily="2" charset="-122"/>
              </a:rPr>
              <a:t>   (14)A</a:t>
            </a:r>
            <a:r>
              <a:rPr lang="zh-CN" altLang="en-US" sz="2400" b="1">
                <a:latin typeface="华文新魏" panose="02010800040101010101" pitchFamily="2" charset="-122"/>
                <a:ea typeface="华文新魏" panose="02010800040101010101" pitchFamily="2" charset="-122"/>
              </a:rPr>
              <a:t>使用完毕通知</a:t>
            </a:r>
            <a:r>
              <a:rPr lang="en-US" altLang="zh-CN" sz="2400" b="1">
                <a:latin typeface="华文新魏" panose="02010800040101010101" pitchFamily="2" charset="-122"/>
                <a:ea typeface="华文新魏" panose="02010800040101010101" pitchFamily="2" charset="-122"/>
              </a:rPr>
              <a:t>F</a:t>
            </a:r>
            <a:r>
              <a:rPr lang="zh-CN" altLang="en-US" sz="2400" b="1">
                <a:latin typeface="华文新魏" panose="02010800040101010101" pitchFamily="2" charset="-122"/>
                <a:ea typeface="华文新魏" panose="02010800040101010101" pitchFamily="2" charset="-122"/>
              </a:rPr>
              <a:t>去配；</a:t>
            </a:r>
            <a:r>
              <a:rPr lang="en-US" altLang="zh-CN" sz="2400" b="1">
                <a:latin typeface="华文新魏" panose="02010800040101010101" pitchFamily="2" charset="-122"/>
                <a:ea typeface="华文新魏" panose="02010800040101010101" pitchFamily="2" charset="-122"/>
              </a:rPr>
              <a:t>(</a:t>
            </a:r>
            <a:r>
              <a:rPr lang="zh-CN" altLang="en-US" sz="2400" b="1">
                <a:latin typeface="华文新魏" panose="02010800040101010101" pitchFamily="2" charset="-122"/>
                <a:ea typeface="华文新魏" panose="02010800040101010101" pitchFamily="2" charset="-122"/>
              </a:rPr>
              <a:t>规则</a:t>
            </a:r>
            <a:r>
              <a:rPr lang="en-US" altLang="zh-CN" sz="2400" b="1">
                <a:latin typeface="华文新魏" panose="02010800040101010101" pitchFamily="2" charset="-122"/>
                <a:ea typeface="华文新魏" panose="02010800040101010101" pitchFamily="2" charset="-122"/>
              </a:rPr>
              <a:t>7)</a:t>
            </a:r>
          </a:p>
          <a:p>
            <a:pPr algn="just">
              <a:lnSpc>
                <a:spcPct val="90000"/>
              </a:lnSpc>
              <a:buFontTx/>
              <a:buNone/>
            </a:pPr>
            <a:endParaRPr lang="en-US" altLang="zh-CN" sz="2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91220D7-7F4F-41EA-8B4E-27BFA4E9AC14}"/>
              </a:ext>
            </a:extLst>
          </p:cNvPr>
          <p:cNvSpPr>
            <a:spLocks noGrp="1" noChangeArrowheads="1"/>
          </p:cNvSpPr>
          <p:nvPr>
            <p:ph type="title"/>
          </p:nvPr>
        </p:nvSpPr>
        <p:spPr>
          <a:xfrm>
            <a:off x="533400" y="304800"/>
            <a:ext cx="8610600" cy="1143000"/>
          </a:xfrm>
        </p:spPr>
        <p:txBody>
          <a:bodyPr/>
          <a:lstStyle/>
          <a:p>
            <a:r>
              <a:rPr lang="zh-CN" altLang="en-US">
                <a:latin typeface="华文新魏" panose="02010800040101010101" pitchFamily="2" charset="-122"/>
                <a:ea typeface="华文新魏" panose="02010800040101010101" pitchFamily="2" charset="-122"/>
              </a:rPr>
              <a:t>如何实现</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单计算机系统映像</a:t>
            </a:r>
            <a:r>
              <a:rPr lang="zh-CN" altLang="en-US">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a:t>
            </a:r>
          </a:p>
        </p:txBody>
      </p:sp>
      <p:sp>
        <p:nvSpPr>
          <p:cNvPr id="65539" name="Rectangle 3">
            <a:extLst>
              <a:ext uri="{FF2B5EF4-FFF2-40B4-BE49-F238E27FC236}">
                <a16:creationId xmlns:a16="http://schemas.microsoft.com/office/drawing/2014/main" id="{20F915D8-934A-48BC-AF5E-04A9F8AA19F2}"/>
              </a:ext>
            </a:extLst>
          </p:cNvPr>
          <p:cNvSpPr>
            <a:spLocks noGrp="1" noChangeArrowheads="1"/>
          </p:cNvSpPr>
          <p:nvPr>
            <p:ph type="body" idx="1"/>
          </p:nvPr>
        </p:nvSpPr>
        <p:spPr>
          <a:xfrm>
            <a:off x="914400" y="1295400"/>
            <a:ext cx="8229600" cy="5257800"/>
          </a:xfrm>
        </p:spPr>
        <p:txBody>
          <a:bodyPr/>
          <a:lstStyle/>
          <a:p>
            <a:pPr algn="just">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实现分布式系统的技术称透明性：</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位置透明性</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迁移透明性</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复制透明性</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并发透明性</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并行透明性</a:t>
            </a:r>
          </a:p>
        </p:txBody>
      </p:sp>
    </p:spTree>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8D3CBBC0-E7CC-4E13-A736-BB248AE1549B}"/>
              </a:ext>
            </a:extLst>
          </p:cNvPr>
          <p:cNvSpPr>
            <a:spLocks noGrp="1" noChangeArrowheads="1"/>
          </p:cNvSpPr>
          <p:nvPr>
            <p:ph type="title"/>
          </p:nvPr>
        </p:nvSpPr>
        <p:spPr>
          <a:xfrm>
            <a:off x="457200" y="152400"/>
            <a:ext cx="7772400" cy="1143000"/>
          </a:xfrm>
        </p:spPr>
        <p:txBody>
          <a:bodyPr/>
          <a:lstStyle/>
          <a:p>
            <a:r>
              <a:rPr lang="zh-CN" altLang="en-US" sz="4800">
                <a:latin typeface="华文新魏" panose="02010800040101010101" pitchFamily="2" charset="-122"/>
                <a:ea typeface="华文新魏" panose="02010800040101010101" pitchFamily="2" charset="-122"/>
              </a:rPr>
              <a:t>回声算法</a:t>
            </a:r>
            <a:r>
              <a:rPr lang="en-US" altLang="zh-CN" sz="4800">
                <a:ea typeface="华文新魏" panose="02010800040101010101" pitchFamily="2" charset="-122"/>
              </a:rPr>
              <a:t>—</a:t>
            </a:r>
            <a:r>
              <a:rPr lang="zh-CN" altLang="en-US" sz="4800">
                <a:latin typeface="华文新魏" panose="02010800040101010101" pitchFamily="2" charset="-122"/>
                <a:ea typeface="华文新魏" panose="02010800040101010101" pitchFamily="2" charset="-122"/>
              </a:rPr>
              <a:t>一个例子</a:t>
            </a:r>
            <a:r>
              <a:rPr lang="en-US" altLang="zh-CN" sz="4800">
                <a:latin typeface="华文新魏" panose="02010800040101010101" pitchFamily="2" charset="-122"/>
                <a:ea typeface="华文新魏" panose="02010800040101010101" pitchFamily="2" charset="-122"/>
              </a:rPr>
              <a:t>(3)</a:t>
            </a:r>
            <a:r>
              <a:rPr lang="en-US" altLang="zh-CN" sz="3600" b="1">
                <a:solidFill>
                  <a:srgbClr val="9900FF"/>
                </a:solidFill>
                <a:latin typeface="华文新魏" panose="02010800040101010101" pitchFamily="2" charset="-122"/>
                <a:ea typeface="华文新魏" panose="02010800040101010101" pitchFamily="2" charset="-122"/>
              </a:rPr>
              <a:t> </a:t>
            </a:r>
            <a:r>
              <a:rPr lang="en-US" altLang="zh-CN" sz="3600">
                <a:solidFill>
                  <a:srgbClr val="9900FF"/>
                </a:solidFill>
                <a:latin typeface="华文新魏" panose="02010800040101010101" pitchFamily="2" charset="-122"/>
                <a:ea typeface="华文新魏" panose="02010800040101010101" pitchFamily="2" charset="-122"/>
              </a:rPr>
              <a:t> </a:t>
            </a:r>
          </a:p>
        </p:txBody>
      </p:sp>
      <p:sp>
        <p:nvSpPr>
          <p:cNvPr id="235523" name="Rectangle 3">
            <a:extLst>
              <a:ext uri="{FF2B5EF4-FFF2-40B4-BE49-F238E27FC236}">
                <a16:creationId xmlns:a16="http://schemas.microsoft.com/office/drawing/2014/main" id="{C73BAD3C-B262-465F-ADCA-B5C629813FC5}"/>
              </a:ext>
            </a:extLst>
          </p:cNvPr>
          <p:cNvSpPr>
            <a:spLocks noGrp="1" noChangeArrowheads="1"/>
          </p:cNvSpPr>
          <p:nvPr>
            <p:ph type="body" idx="1"/>
          </p:nvPr>
        </p:nvSpPr>
        <p:spPr>
          <a:xfrm>
            <a:off x="838200" y="1219200"/>
            <a:ext cx="7772400" cy="5181600"/>
          </a:xfrm>
        </p:spPr>
        <p:txBody>
          <a:bodyPr/>
          <a:lstStyle/>
          <a:p>
            <a:pPr>
              <a:buFontTx/>
              <a:buNone/>
            </a:pPr>
            <a:r>
              <a:rPr lang="en-US" altLang="zh-CN" sz="2800">
                <a:latin typeface="华文新魏" panose="02010800040101010101" pitchFamily="2" charset="-122"/>
                <a:ea typeface="华文新魏" panose="02010800040101010101" pitchFamily="2" charset="-122"/>
              </a:rPr>
              <a:t>  </a:t>
            </a:r>
          </a:p>
        </p:txBody>
      </p:sp>
      <p:grpSp>
        <p:nvGrpSpPr>
          <p:cNvPr id="235550" name="Group 30">
            <a:extLst>
              <a:ext uri="{FF2B5EF4-FFF2-40B4-BE49-F238E27FC236}">
                <a16:creationId xmlns:a16="http://schemas.microsoft.com/office/drawing/2014/main" id="{83686B9F-9926-449E-897D-62D8E2ADB839}"/>
              </a:ext>
            </a:extLst>
          </p:cNvPr>
          <p:cNvGrpSpPr>
            <a:grpSpLocks/>
          </p:cNvGrpSpPr>
          <p:nvPr/>
        </p:nvGrpSpPr>
        <p:grpSpPr bwMode="auto">
          <a:xfrm>
            <a:off x="947738" y="1571625"/>
            <a:ext cx="7440612" cy="5133975"/>
            <a:chOff x="597" y="990"/>
            <a:chExt cx="4687" cy="3234"/>
          </a:xfrm>
        </p:grpSpPr>
        <p:sp>
          <p:nvSpPr>
            <p:cNvPr id="235525" name="Text Box 5">
              <a:extLst>
                <a:ext uri="{FF2B5EF4-FFF2-40B4-BE49-F238E27FC236}">
                  <a16:creationId xmlns:a16="http://schemas.microsoft.com/office/drawing/2014/main" id="{D37C69B2-2C76-4508-A74F-5450040F2AC3}"/>
                </a:ext>
              </a:extLst>
            </p:cNvPr>
            <p:cNvSpPr txBox="1">
              <a:spLocks noChangeArrowheads="1"/>
            </p:cNvSpPr>
            <p:nvPr/>
          </p:nvSpPr>
          <p:spPr bwMode="auto">
            <a:xfrm>
              <a:off x="597" y="2884"/>
              <a:ext cx="786" cy="455"/>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S=w*2+1</a:t>
              </a:r>
            </a:p>
          </p:txBody>
        </p:sp>
        <p:sp>
          <p:nvSpPr>
            <p:cNvPr id="235526" name="Oval 6">
              <a:extLst>
                <a:ext uri="{FF2B5EF4-FFF2-40B4-BE49-F238E27FC236}">
                  <a16:creationId xmlns:a16="http://schemas.microsoft.com/office/drawing/2014/main" id="{4584FBA0-2033-4EE9-A337-19B79E28EC17}"/>
                </a:ext>
              </a:extLst>
            </p:cNvPr>
            <p:cNvSpPr>
              <a:spLocks noChangeArrowheads="1"/>
            </p:cNvSpPr>
            <p:nvPr/>
          </p:nvSpPr>
          <p:spPr bwMode="auto">
            <a:xfrm>
              <a:off x="2971" y="999"/>
              <a:ext cx="524" cy="526"/>
            </a:xfrm>
            <a:prstGeom prst="ellipse">
              <a:avLst/>
            </a:prstGeom>
            <a:solidFill>
              <a:schemeClr val="accent1"/>
            </a:solidFill>
            <a:ln w="9525">
              <a:solidFill>
                <a:srgbClr val="000000"/>
              </a:solidFill>
              <a:round/>
              <a:headEnd/>
              <a:tailEnd/>
            </a:ln>
          </p:spPr>
          <p:txBody>
            <a:bodyPr/>
            <a:lstStyle/>
            <a:p>
              <a:endParaRPr lang="en-US"/>
            </a:p>
          </p:txBody>
        </p:sp>
        <p:sp>
          <p:nvSpPr>
            <p:cNvPr id="235527" name="Text Box 7">
              <a:extLst>
                <a:ext uri="{FF2B5EF4-FFF2-40B4-BE49-F238E27FC236}">
                  <a16:creationId xmlns:a16="http://schemas.microsoft.com/office/drawing/2014/main" id="{5274347B-666B-4F7B-A075-030EB407544A}"/>
                </a:ext>
              </a:extLst>
            </p:cNvPr>
            <p:cNvSpPr txBox="1">
              <a:spLocks noChangeArrowheads="1"/>
            </p:cNvSpPr>
            <p:nvPr/>
          </p:nvSpPr>
          <p:spPr bwMode="auto">
            <a:xfrm>
              <a:off x="3149" y="1071"/>
              <a:ext cx="23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A</a:t>
              </a:r>
            </a:p>
          </p:txBody>
        </p:sp>
        <p:sp>
          <p:nvSpPr>
            <p:cNvPr id="235528" name="Oval 8">
              <a:extLst>
                <a:ext uri="{FF2B5EF4-FFF2-40B4-BE49-F238E27FC236}">
                  <a16:creationId xmlns:a16="http://schemas.microsoft.com/office/drawing/2014/main" id="{E6AD28DB-DF5E-4055-8246-F5685E2DFEE4}"/>
                </a:ext>
              </a:extLst>
            </p:cNvPr>
            <p:cNvSpPr>
              <a:spLocks noChangeArrowheads="1"/>
            </p:cNvSpPr>
            <p:nvPr/>
          </p:nvSpPr>
          <p:spPr bwMode="auto">
            <a:xfrm>
              <a:off x="2100" y="1856"/>
              <a:ext cx="524" cy="526"/>
            </a:xfrm>
            <a:prstGeom prst="ellipse">
              <a:avLst/>
            </a:prstGeom>
            <a:solidFill>
              <a:schemeClr val="accent1"/>
            </a:solidFill>
            <a:ln w="9525">
              <a:solidFill>
                <a:srgbClr val="000000"/>
              </a:solidFill>
              <a:round/>
              <a:headEnd/>
              <a:tailEnd/>
            </a:ln>
          </p:spPr>
          <p:txBody>
            <a:bodyPr/>
            <a:lstStyle/>
            <a:p>
              <a:endParaRPr lang="en-US"/>
            </a:p>
          </p:txBody>
        </p:sp>
        <p:sp>
          <p:nvSpPr>
            <p:cNvPr id="235529" name="Text Box 9">
              <a:extLst>
                <a:ext uri="{FF2B5EF4-FFF2-40B4-BE49-F238E27FC236}">
                  <a16:creationId xmlns:a16="http://schemas.microsoft.com/office/drawing/2014/main" id="{275350F3-5C4F-465E-A19A-99F3F7B928EE}"/>
                </a:ext>
              </a:extLst>
            </p:cNvPr>
            <p:cNvSpPr txBox="1">
              <a:spLocks noChangeArrowheads="1"/>
            </p:cNvSpPr>
            <p:nvPr/>
          </p:nvSpPr>
          <p:spPr bwMode="auto">
            <a:xfrm>
              <a:off x="2231" y="1933"/>
              <a:ext cx="28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B</a:t>
              </a:r>
            </a:p>
          </p:txBody>
        </p:sp>
        <p:sp>
          <p:nvSpPr>
            <p:cNvPr id="235530" name="Oval 10">
              <a:extLst>
                <a:ext uri="{FF2B5EF4-FFF2-40B4-BE49-F238E27FC236}">
                  <a16:creationId xmlns:a16="http://schemas.microsoft.com/office/drawing/2014/main" id="{2DAC5DE2-E923-4856-825C-CDEF312D77FA}"/>
                </a:ext>
              </a:extLst>
            </p:cNvPr>
            <p:cNvSpPr>
              <a:spLocks noChangeArrowheads="1"/>
            </p:cNvSpPr>
            <p:nvPr/>
          </p:nvSpPr>
          <p:spPr bwMode="auto">
            <a:xfrm>
              <a:off x="3673" y="1856"/>
              <a:ext cx="524" cy="526"/>
            </a:xfrm>
            <a:prstGeom prst="ellipse">
              <a:avLst/>
            </a:prstGeom>
            <a:solidFill>
              <a:schemeClr val="accent1"/>
            </a:solidFill>
            <a:ln w="9525">
              <a:solidFill>
                <a:srgbClr val="000000"/>
              </a:solidFill>
              <a:round/>
              <a:headEnd/>
              <a:tailEnd/>
            </a:ln>
          </p:spPr>
          <p:txBody>
            <a:bodyPr/>
            <a:lstStyle/>
            <a:p>
              <a:endParaRPr lang="en-US"/>
            </a:p>
          </p:txBody>
        </p:sp>
        <p:sp>
          <p:nvSpPr>
            <p:cNvPr id="235531" name="Text Box 11">
              <a:extLst>
                <a:ext uri="{FF2B5EF4-FFF2-40B4-BE49-F238E27FC236}">
                  <a16:creationId xmlns:a16="http://schemas.microsoft.com/office/drawing/2014/main" id="{EB750B2C-925E-40D0-83D4-E27E9F795E91}"/>
                </a:ext>
              </a:extLst>
            </p:cNvPr>
            <p:cNvSpPr txBox="1">
              <a:spLocks noChangeArrowheads="1"/>
            </p:cNvSpPr>
            <p:nvPr/>
          </p:nvSpPr>
          <p:spPr bwMode="auto">
            <a:xfrm>
              <a:off x="3804" y="1856"/>
              <a:ext cx="39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C</a:t>
              </a:r>
            </a:p>
          </p:txBody>
        </p:sp>
        <p:sp>
          <p:nvSpPr>
            <p:cNvPr id="235532" name="Oval 12">
              <a:extLst>
                <a:ext uri="{FF2B5EF4-FFF2-40B4-BE49-F238E27FC236}">
                  <a16:creationId xmlns:a16="http://schemas.microsoft.com/office/drawing/2014/main" id="{5D5F196A-CCD7-4684-A81F-73FC78576F26}"/>
                </a:ext>
              </a:extLst>
            </p:cNvPr>
            <p:cNvSpPr>
              <a:spLocks noChangeArrowheads="1"/>
            </p:cNvSpPr>
            <p:nvPr/>
          </p:nvSpPr>
          <p:spPr bwMode="auto">
            <a:xfrm>
              <a:off x="1445" y="2908"/>
              <a:ext cx="524" cy="527"/>
            </a:xfrm>
            <a:prstGeom prst="ellipse">
              <a:avLst/>
            </a:prstGeom>
            <a:solidFill>
              <a:schemeClr val="accent1"/>
            </a:solidFill>
            <a:ln w="9525">
              <a:solidFill>
                <a:srgbClr val="000000"/>
              </a:solidFill>
              <a:round/>
              <a:headEnd/>
              <a:tailEnd/>
            </a:ln>
          </p:spPr>
          <p:txBody>
            <a:bodyPr/>
            <a:lstStyle/>
            <a:p>
              <a:endParaRPr lang="en-US"/>
            </a:p>
          </p:txBody>
        </p:sp>
        <p:sp>
          <p:nvSpPr>
            <p:cNvPr id="235533" name="Text Box 13">
              <a:extLst>
                <a:ext uri="{FF2B5EF4-FFF2-40B4-BE49-F238E27FC236}">
                  <a16:creationId xmlns:a16="http://schemas.microsoft.com/office/drawing/2014/main" id="{3BC9380D-2FD0-4D46-BDE6-7194598C3E8C}"/>
                </a:ext>
              </a:extLst>
            </p:cNvPr>
            <p:cNvSpPr txBox="1">
              <a:spLocks noChangeArrowheads="1"/>
            </p:cNvSpPr>
            <p:nvPr/>
          </p:nvSpPr>
          <p:spPr bwMode="auto">
            <a:xfrm>
              <a:off x="1576" y="2908"/>
              <a:ext cx="39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D</a:t>
              </a:r>
            </a:p>
          </p:txBody>
        </p:sp>
        <p:sp>
          <p:nvSpPr>
            <p:cNvPr id="235534" name="Oval 14">
              <a:extLst>
                <a:ext uri="{FF2B5EF4-FFF2-40B4-BE49-F238E27FC236}">
                  <a16:creationId xmlns:a16="http://schemas.microsoft.com/office/drawing/2014/main" id="{2633AA77-FB11-47F1-8F27-62DF1A0C8076}"/>
                </a:ext>
              </a:extLst>
            </p:cNvPr>
            <p:cNvSpPr>
              <a:spLocks noChangeArrowheads="1"/>
            </p:cNvSpPr>
            <p:nvPr/>
          </p:nvSpPr>
          <p:spPr bwMode="auto">
            <a:xfrm>
              <a:off x="2755" y="2777"/>
              <a:ext cx="525" cy="526"/>
            </a:xfrm>
            <a:prstGeom prst="ellipse">
              <a:avLst/>
            </a:prstGeom>
            <a:solidFill>
              <a:schemeClr val="accent1"/>
            </a:solidFill>
            <a:ln w="9525">
              <a:solidFill>
                <a:srgbClr val="000000"/>
              </a:solidFill>
              <a:round/>
              <a:headEnd/>
              <a:tailEnd/>
            </a:ln>
          </p:spPr>
          <p:txBody>
            <a:bodyPr/>
            <a:lstStyle/>
            <a:p>
              <a:endParaRPr lang="en-US"/>
            </a:p>
          </p:txBody>
        </p:sp>
        <p:sp>
          <p:nvSpPr>
            <p:cNvPr id="235535" name="Text Box 15">
              <a:extLst>
                <a:ext uri="{FF2B5EF4-FFF2-40B4-BE49-F238E27FC236}">
                  <a16:creationId xmlns:a16="http://schemas.microsoft.com/office/drawing/2014/main" id="{9E7BFF5E-4E2C-4EA0-8197-F13B2C251302}"/>
                </a:ext>
              </a:extLst>
            </p:cNvPr>
            <p:cNvSpPr txBox="1">
              <a:spLocks noChangeArrowheads="1"/>
            </p:cNvSpPr>
            <p:nvPr/>
          </p:nvSpPr>
          <p:spPr bwMode="auto">
            <a:xfrm>
              <a:off x="2886" y="2777"/>
              <a:ext cx="394"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E</a:t>
              </a:r>
            </a:p>
          </p:txBody>
        </p:sp>
        <p:sp>
          <p:nvSpPr>
            <p:cNvPr id="235536" name="Oval 16">
              <a:extLst>
                <a:ext uri="{FF2B5EF4-FFF2-40B4-BE49-F238E27FC236}">
                  <a16:creationId xmlns:a16="http://schemas.microsoft.com/office/drawing/2014/main" id="{15A3E465-781D-477E-9165-73C95D37F49B}"/>
                </a:ext>
              </a:extLst>
            </p:cNvPr>
            <p:cNvSpPr>
              <a:spLocks noChangeArrowheads="1"/>
            </p:cNvSpPr>
            <p:nvPr/>
          </p:nvSpPr>
          <p:spPr bwMode="auto">
            <a:xfrm>
              <a:off x="3280" y="3698"/>
              <a:ext cx="524" cy="526"/>
            </a:xfrm>
            <a:prstGeom prst="ellipse">
              <a:avLst/>
            </a:prstGeom>
            <a:solidFill>
              <a:schemeClr val="accent1"/>
            </a:solidFill>
            <a:ln w="9525">
              <a:solidFill>
                <a:srgbClr val="000000"/>
              </a:solidFill>
              <a:round/>
              <a:headEnd/>
              <a:tailEnd/>
            </a:ln>
          </p:spPr>
          <p:txBody>
            <a:bodyPr/>
            <a:lstStyle/>
            <a:p>
              <a:endParaRPr lang="en-US"/>
            </a:p>
          </p:txBody>
        </p:sp>
        <p:sp>
          <p:nvSpPr>
            <p:cNvPr id="235537" name="Text Box 17">
              <a:extLst>
                <a:ext uri="{FF2B5EF4-FFF2-40B4-BE49-F238E27FC236}">
                  <a16:creationId xmlns:a16="http://schemas.microsoft.com/office/drawing/2014/main" id="{F6C322C5-3E83-4F9A-8179-F0CD5BA6B69F}"/>
                </a:ext>
              </a:extLst>
            </p:cNvPr>
            <p:cNvSpPr txBox="1">
              <a:spLocks noChangeArrowheads="1"/>
            </p:cNvSpPr>
            <p:nvPr/>
          </p:nvSpPr>
          <p:spPr bwMode="auto">
            <a:xfrm>
              <a:off x="3411" y="3698"/>
              <a:ext cx="39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a:lstStyle/>
            <a:p>
              <a:pPr algn="just" eaLnBrk="0" hangingPunct="0"/>
              <a:r>
                <a:rPr kumimoji="0" lang="en-US" altLang="zh-CN" sz="2000" b="1">
                  <a:solidFill>
                    <a:srgbClr val="FF0000"/>
                  </a:solidFill>
                </a:rPr>
                <a:t>F</a:t>
              </a:r>
            </a:p>
          </p:txBody>
        </p:sp>
        <p:sp>
          <p:nvSpPr>
            <p:cNvPr id="235538" name="Line 18">
              <a:extLst>
                <a:ext uri="{FF2B5EF4-FFF2-40B4-BE49-F238E27FC236}">
                  <a16:creationId xmlns:a16="http://schemas.microsoft.com/office/drawing/2014/main" id="{7EFED15F-30F9-4521-A43F-4B5EF7EFA5C8}"/>
                </a:ext>
              </a:extLst>
            </p:cNvPr>
            <p:cNvSpPr>
              <a:spLocks noChangeShapeType="1"/>
            </p:cNvSpPr>
            <p:nvPr/>
          </p:nvSpPr>
          <p:spPr bwMode="auto">
            <a:xfrm flipH="1">
              <a:off x="2472" y="1344"/>
              <a:ext cx="499" cy="5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39" name="Line 19">
              <a:extLst>
                <a:ext uri="{FF2B5EF4-FFF2-40B4-BE49-F238E27FC236}">
                  <a16:creationId xmlns:a16="http://schemas.microsoft.com/office/drawing/2014/main" id="{AF8F453E-2711-48A9-A5DC-69D4B4827DF6}"/>
                </a:ext>
              </a:extLst>
            </p:cNvPr>
            <p:cNvSpPr>
              <a:spLocks noChangeShapeType="1"/>
            </p:cNvSpPr>
            <p:nvPr/>
          </p:nvSpPr>
          <p:spPr bwMode="auto">
            <a:xfrm flipH="1">
              <a:off x="1707" y="2341"/>
              <a:ext cx="493" cy="5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40" name="Line 20">
              <a:extLst>
                <a:ext uri="{FF2B5EF4-FFF2-40B4-BE49-F238E27FC236}">
                  <a16:creationId xmlns:a16="http://schemas.microsoft.com/office/drawing/2014/main" id="{35176BF1-CAC1-49A9-B0AD-3C8C5699494F}"/>
                </a:ext>
              </a:extLst>
            </p:cNvPr>
            <p:cNvSpPr>
              <a:spLocks noChangeShapeType="1"/>
            </p:cNvSpPr>
            <p:nvPr/>
          </p:nvSpPr>
          <p:spPr bwMode="auto">
            <a:xfrm>
              <a:off x="3411" y="1461"/>
              <a:ext cx="393" cy="3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41" name="Line 21">
              <a:extLst>
                <a:ext uri="{FF2B5EF4-FFF2-40B4-BE49-F238E27FC236}">
                  <a16:creationId xmlns:a16="http://schemas.microsoft.com/office/drawing/2014/main" id="{8099B923-1649-49F8-B1FC-7D1C2D3A0B08}"/>
                </a:ext>
              </a:extLst>
            </p:cNvPr>
            <p:cNvSpPr>
              <a:spLocks noChangeShapeType="1"/>
            </p:cNvSpPr>
            <p:nvPr/>
          </p:nvSpPr>
          <p:spPr bwMode="auto">
            <a:xfrm>
              <a:off x="2472" y="2341"/>
              <a:ext cx="408" cy="4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42" name="Line 22">
              <a:extLst>
                <a:ext uri="{FF2B5EF4-FFF2-40B4-BE49-F238E27FC236}">
                  <a16:creationId xmlns:a16="http://schemas.microsoft.com/office/drawing/2014/main" id="{2474C591-F3AA-4B33-9443-574701E9EEE4}"/>
                </a:ext>
              </a:extLst>
            </p:cNvPr>
            <p:cNvSpPr>
              <a:spLocks noChangeShapeType="1"/>
            </p:cNvSpPr>
            <p:nvPr/>
          </p:nvSpPr>
          <p:spPr bwMode="auto">
            <a:xfrm>
              <a:off x="3152" y="3249"/>
              <a:ext cx="272" cy="4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43" name="Line 23">
              <a:extLst>
                <a:ext uri="{FF2B5EF4-FFF2-40B4-BE49-F238E27FC236}">
                  <a16:creationId xmlns:a16="http://schemas.microsoft.com/office/drawing/2014/main" id="{E31B95DB-58CB-4784-8F96-6ECF3B65E992}"/>
                </a:ext>
              </a:extLst>
            </p:cNvPr>
            <p:cNvSpPr>
              <a:spLocks noChangeShapeType="1"/>
            </p:cNvSpPr>
            <p:nvPr/>
          </p:nvSpPr>
          <p:spPr bwMode="auto">
            <a:xfrm flipH="1">
              <a:off x="3198" y="2251"/>
              <a:ext cx="544" cy="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45" name="Text Box 25">
              <a:extLst>
                <a:ext uri="{FF2B5EF4-FFF2-40B4-BE49-F238E27FC236}">
                  <a16:creationId xmlns:a16="http://schemas.microsoft.com/office/drawing/2014/main" id="{AED66748-2DDC-4608-BF8E-8F0D31E67712}"/>
                </a:ext>
              </a:extLst>
            </p:cNvPr>
            <p:cNvSpPr txBox="1">
              <a:spLocks noChangeArrowheads="1"/>
            </p:cNvSpPr>
            <p:nvPr/>
          </p:nvSpPr>
          <p:spPr bwMode="auto">
            <a:xfrm>
              <a:off x="3878" y="3829"/>
              <a:ext cx="524" cy="327"/>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S=1</a:t>
              </a:r>
            </a:p>
          </p:txBody>
        </p:sp>
        <p:sp>
          <p:nvSpPr>
            <p:cNvPr id="235546" name="Text Box 26">
              <a:extLst>
                <a:ext uri="{FF2B5EF4-FFF2-40B4-BE49-F238E27FC236}">
                  <a16:creationId xmlns:a16="http://schemas.microsoft.com/office/drawing/2014/main" id="{EBC80D19-604C-4CA7-B991-9BBF884664CF}"/>
                </a:ext>
              </a:extLst>
            </p:cNvPr>
            <p:cNvSpPr txBox="1">
              <a:spLocks noChangeArrowheads="1"/>
            </p:cNvSpPr>
            <p:nvPr/>
          </p:nvSpPr>
          <p:spPr bwMode="auto">
            <a:xfrm>
              <a:off x="3334" y="2867"/>
              <a:ext cx="1048" cy="472"/>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S=min(w*2+1,1+1)</a:t>
              </a:r>
            </a:p>
          </p:txBody>
        </p:sp>
        <p:sp>
          <p:nvSpPr>
            <p:cNvPr id="235547" name="Text Box 27">
              <a:extLst>
                <a:ext uri="{FF2B5EF4-FFF2-40B4-BE49-F238E27FC236}">
                  <a16:creationId xmlns:a16="http://schemas.microsoft.com/office/drawing/2014/main" id="{6C508DD0-F02C-40E2-A483-875BF846F56C}"/>
                </a:ext>
              </a:extLst>
            </p:cNvPr>
            <p:cNvSpPr txBox="1">
              <a:spLocks noChangeArrowheads="1"/>
            </p:cNvSpPr>
            <p:nvPr/>
          </p:nvSpPr>
          <p:spPr bwMode="auto">
            <a:xfrm>
              <a:off x="4236" y="1819"/>
              <a:ext cx="1048" cy="522"/>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S=min(w*2+2,2+1,NO)</a:t>
              </a:r>
            </a:p>
          </p:txBody>
        </p:sp>
        <p:sp>
          <p:nvSpPr>
            <p:cNvPr id="235548" name="Text Box 28">
              <a:extLst>
                <a:ext uri="{FF2B5EF4-FFF2-40B4-BE49-F238E27FC236}">
                  <a16:creationId xmlns:a16="http://schemas.microsoft.com/office/drawing/2014/main" id="{7D4D9581-7E1D-4D5D-99E6-26D41124CBED}"/>
                </a:ext>
              </a:extLst>
            </p:cNvPr>
            <p:cNvSpPr txBox="1">
              <a:spLocks noChangeArrowheads="1"/>
            </p:cNvSpPr>
            <p:nvPr/>
          </p:nvSpPr>
          <p:spPr bwMode="auto">
            <a:xfrm>
              <a:off x="885" y="1638"/>
              <a:ext cx="1179" cy="658"/>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S=min(w*2+2,w*2+2,2+1,w*3+1)</a:t>
              </a:r>
            </a:p>
          </p:txBody>
        </p:sp>
        <p:sp>
          <p:nvSpPr>
            <p:cNvPr id="235549" name="Text Box 29">
              <a:extLst>
                <a:ext uri="{FF2B5EF4-FFF2-40B4-BE49-F238E27FC236}">
                  <a16:creationId xmlns:a16="http://schemas.microsoft.com/office/drawing/2014/main" id="{007D3667-290E-4B7F-8A2F-ED5F03B7F8D0}"/>
                </a:ext>
              </a:extLst>
            </p:cNvPr>
            <p:cNvSpPr txBox="1">
              <a:spLocks noChangeArrowheads="1"/>
            </p:cNvSpPr>
            <p:nvPr/>
          </p:nvSpPr>
          <p:spPr bwMode="auto">
            <a:xfrm>
              <a:off x="3515" y="990"/>
              <a:ext cx="655" cy="354"/>
            </a:xfrm>
            <a:prstGeom prst="rect">
              <a:avLst/>
            </a:prstGeom>
            <a:solidFill>
              <a:srgbClr val="FFCC66"/>
            </a:solidFill>
            <a:ln w="9525">
              <a:solidFill>
                <a:srgbClr val="000000"/>
              </a:solidFill>
              <a:miter lim="800000"/>
              <a:headEnd/>
              <a:tailEnd/>
            </a:ln>
          </p:spPr>
          <p:txBody>
            <a:bodyPr/>
            <a:lstStyle/>
            <a:p>
              <a:pPr algn="just" eaLnBrk="0" hangingPunct="0"/>
              <a:r>
                <a:rPr kumimoji="0" lang="en-US" altLang="zh-CN" sz="2000">
                  <a:solidFill>
                    <a:srgbClr val="FF0000"/>
                  </a:solidFill>
                </a:rPr>
                <a:t>S=3/F</a:t>
              </a:r>
            </a:p>
          </p:txBody>
        </p:sp>
      </p:grpSp>
    </p:spTree>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6073A87-D4E9-4850-B0B9-268905E0532E}"/>
              </a:ext>
            </a:extLst>
          </p:cNvPr>
          <p:cNvSpPr>
            <a:spLocks noGrp="1" noChangeArrowheads="1"/>
          </p:cNvSpPr>
          <p:nvPr>
            <p:ph type="title"/>
          </p:nvPr>
        </p:nvSpPr>
        <p:spPr>
          <a:xfrm>
            <a:off x="990600" y="609600"/>
            <a:ext cx="7772400" cy="1143000"/>
          </a:xfrm>
        </p:spPr>
        <p:txBody>
          <a:bodyPr/>
          <a:lstStyle/>
          <a:p>
            <a:r>
              <a:rPr lang="en-US" altLang="zh-CN" sz="5400">
                <a:latin typeface="华文新魏" panose="02010800040101010101" pitchFamily="2" charset="-122"/>
                <a:ea typeface="华文新魏" panose="02010800040101010101" pitchFamily="2" charset="-122"/>
              </a:rPr>
              <a:t>8.3.4</a:t>
            </a:r>
            <a:r>
              <a:rPr lang="zh-CN" altLang="en-US" sz="5400">
                <a:latin typeface="华文新魏" panose="02010800040101010101" pitchFamily="2" charset="-122"/>
                <a:ea typeface="华文新魏" panose="02010800040101010101" pitchFamily="2" charset="-122"/>
              </a:rPr>
              <a:t>分布式进程同步</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74755" name="Rectangle 3">
            <a:extLst>
              <a:ext uri="{FF2B5EF4-FFF2-40B4-BE49-F238E27FC236}">
                <a16:creationId xmlns:a16="http://schemas.microsoft.com/office/drawing/2014/main" id="{7FAB57E1-79ED-4065-B04A-4105B097260C}"/>
              </a:ext>
            </a:extLst>
          </p:cNvPr>
          <p:cNvSpPr>
            <a:spLocks noGrp="1" noChangeArrowheads="1"/>
          </p:cNvSpPr>
          <p:nvPr>
            <p:ph type="body" idx="1"/>
          </p:nvPr>
        </p:nvSpPr>
        <p:spPr>
          <a:xfrm>
            <a:off x="990600" y="1219200"/>
            <a:ext cx="7543800" cy="5105400"/>
          </a:xfrm>
        </p:spPr>
        <p:txBody>
          <a:bodyPr/>
          <a:lstStyle/>
          <a:p>
            <a:pPr algn="just"/>
            <a:r>
              <a:rPr lang="zh-CN" altLang="en-US" sz="3600">
                <a:latin typeface="华文新魏" panose="02010800040101010101" pitchFamily="2" charset="-122"/>
                <a:ea typeface="华文新魏" panose="02010800040101010101" pitchFamily="2" charset="-122"/>
              </a:rPr>
              <a:t>分布式系统中各计算机没有共享主存储区，进程间无法通过传统公共变量，如锁变量或信号量进行通信。</a:t>
            </a:r>
          </a:p>
          <a:p>
            <a:pPr algn="just"/>
            <a:r>
              <a:rPr lang="zh-CN" altLang="en-US" sz="3600">
                <a:latin typeface="华文新魏" panose="02010800040101010101" pitchFamily="2" charset="-122"/>
                <a:ea typeface="华文新魏" panose="02010800040101010101" pitchFamily="2" charset="-122"/>
              </a:rPr>
              <a:t>进程分散在不同计算机上，只能根据本地可用信息做出决策，系统中没有公共的时钟和全局时间。</a:t>
            </a:r>
          </a:p>
          <a:p>
            <a:pPr algn="just"/>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26">
            <a:extLst>
              <a:ext uri="{FF2B5EF4-FFF2-40B4-BE49-F238E27FC236}">
                <a16:creationId xmlns:a16="http://schemas.microsoft.com/office/drawing/2014/main" id="{83B478E9-2CC7-4E28-8B04-75E9B039EA3C}"/>
              </a:ext>
            </a:extLst>
          </p:cNvPr>
          <p:cNvSpPr>
            <a:spLocks noGrp="1" noChangeArrowheads="1"/>
          </p:cNvSpPr>
          <p:nvPr>
            <p:ph type="title"/>
          </p:nvPr>
        </p:nvSpPr>
        <p:spPr>
          <a:xfrm>
            <a:off x="762000" y="609600"/>
            <a:ext cx="7772400" cy="1143000"/>
          </a:xfrm>
        </p:spPr>
        <p:txBody>
          <a:bodyPr/>
          <a:lstStyle/>
          <a:p>
            <a:r>
              <a:rPr lang="zh-CN" altLang="en-US" sz="4800">
                <a:latin typeface="华文新魏" panose="02010800040101010101" pitchFamily="2" charset="-122"/>
                <a:ea typeface="华文新魏" panose="02010800040101010101" pitchFamily="2" charset="-122"/>
              </a:rPr>
              <a:t>分布式进程同步</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71011" name="Rectangle 1027">
            <a:extLst>
              <a:ext uri="{FF2B5EF4-FFF2-40B4-BE49-F238E27FC236}">
                <a16:creationId xmlns:a16="http://schemas.microsoft.com/office/drawing/2014/main" id="{97BDF660-65E1-46BA-94AE-DDA110A7C723}"/>
              </a:ext>
            </a:extLst>
          </p:cNvPr>
          <p:cNvSpPr>
            <a:spLocks noGrp="1" noChangeArrowheads="1"/>
          </p:cNvSpPr>
          <p:nvPr>
            <p:ph type="body" idx="1"/>
          </p:nvPr>
        </p:nvSpPr>
        <p:spPr>
          <a:xfrm>
            <a:off x="1143000" y="1219200"/>
            <a:ext cx="6781800" cy="4953000"/>
          </a:xfrm>
        </p:spPr>
        <p:txBody>
          <a:bodyPr/>
          <a:lstStyle/>
          <a:p>
            <a:pPr algn="just"/>
            <a:r>
              <a:rPr lang="zh-CN" altLang="en-US" sz="3600">
                <a:latin typeface="华文新魏" panose="02010800040101010101" pitchFamily="2" charset="-122"/>
                <a:ea typeface="华文新魏" panose="02010800040101010101" pitchFamily="2" charset="-122"/>
              </a:rPr>
              <a:t>采用完全分布式管理时，每个资源由位于不同结点上的资源管理共同来管，每个资源管理在决定分配它管理的资源以前，必须和其他资源管理者协商。必须设计一个算法，各资源管理者按此算法共同协商资源的分配。</a:t>
            </a:r>
          </a:p>
          <a:p>
            <a:pPr algn="just">
              <a:buFontTx/>
              <a:buNone/>
            </a:pPr>
            <a:endParaRPr lang="zh-CN" altLang="en-US" sz="3600">
              <a:latin typeface="华文新魏" panose="02010800040101010101" pitchFamily="2" charset="-122"/>
              <a:ea typeface="华文新魏" panose="02010800040101010101" pitchFamily="2" charset="-122"/>
            </a:endParaRP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A0E8AF1-3588-47DE-AA59-7A941E53F0D9}"/>
              </a:ext>
            </a:extLst>
          </p:cNvPr>
          <p:cNvSpPr>
            <a:spLocks noGrp="1" noChangeArrowheads="1"/>
          </p:cNvSpPr>
          <p:nvPr>
            <p:ph type="title"/>
          </p:nvPr>
        </p:nvSpPr>
        <p:spPr>
          <a:xfrm>
            <a:off x="685800" y="228600"/>
            <a:ext cx="7772400" cy="1143000"/>
          </a:xfrm>
        </p:spPr>
        <p:txBody>
          <a:bodyPr/>
          <a:lstStyle/>
          <a:p>
            <a:r>
              <a:rPr lang="en-US" altLang="zh-CN" sz="5400">
                <a:latin typeface="华文新魏" panose="02010800040101010101" pitchFamily="2" charset="-122"/>
                <a:ea typeface="华文新魏" panose="02010800040101010101" pitchFamily="2" charset="-122"/>
              </a:rPr>
              <a:t>1</a:t>
            </a:r>
            <a:r>
              <a:rPr lang="en-US" altLang="zh-CN" sz="5400">
                <a:ea typeface="华文新魏" panose="02010800040101010101" pitchFamily="2" charset="-122"/>
              </a:rPr>
              <a:t> </a:t>
            </a:r>
            <a:r>
              <a:rPr lang="zh-CN" altLang="en-US" sz="5400">
                <a:latin typeface="华文新魏" panose="02010800040101010101" pitchFamily="2" charset="-122"/>
                <a:ea typeface="华文新魏" panose="02010800040101010101" pitchFamily="2" charset="-122"/>
              </a:rPr>
              <a:t>事件排序</a:t>
            </a:r>
            <a:r>
              <a:rPr lang="en-US" altLang="zh-CN" sz="5400">
                <a:latin typeface="华文新魏" panose="02010800040101010101" pitchFamily="2" charset="-122"/>
                <a:ea typeface="华文新魏" panose="02010800040101010101" pitchFamily="2" charset="-122"/>
              </a:rPr>
              <a:t>(1)</a:t>
            </a:r>
            <a:endParaRPr lang="en-US" altLang="zh-CN">
              <a:latin typeface="华文新魏" panose="02010800040101010101" pitchFamily="2" charset="-122"/>
              <a:ea typeface="华文新魏" panose="02010800040101010101" pitchFamily="2" charset="-122"/>
            </a:endParaRPr>
          </a:p>
        </p:txBody>
      </p:sp>
      <p:sp>
        <p:nvSpPr>
          <p:cNvPr id="75779" name="Rectangle 3">
            <a:extLst>
              <a:ext uri="{FF2B5EF4-FFF2-40B4-BE49-F238E27FC236}">
                <a16:creationId xmlns:a16="http://schemas.microsoft.com/office/drawing/2014/main" id="{01DB3C04-6614-42D1-819F-DC7E9BED5173}"/>
              </a:ext>
            </a:extLst>
          </p:cNvPr>
          <p:cNvSpPr>
            <a:spLocks noGrp="1" noChangeArrowheads="1"/>
          </p:cNvSpPr>
          <p:nvPr>
            <p:ph type="body" idx="1"/>
          </p:nvPr>
        </p:nvSpPr>
        <p:spPr>
          <a:xfrm>
            <a:off x="827088" y="1219200"/>
            <a:ext cx="7921625" cy="5410200"/>
          </a:xfrm>
        </p:spPr>
        <p:txBody>
          <a:bodyPr/>
          <a:lstStyle/>
          <a:p>
            <a:r>
              <a:rPr lang="zh-CN" altLang="en-US" sz="4000">
                <a:latin typeface="华文新魏" panose="02010800040101010101" pitchFamily="2" charset="-122"/>
                <a:ea typeface="华文新魏" panose="02010800040101010101" pitchFamily="2" charset="-122"/>
              </a:rPr>
              <a:t>进程同步实质是对多个进程在执行顺序上的规定，为此，应对系统中所发生的事件进行排序。 </a:t>
            </a:r>
          </a:p>
          <a:p>
            <a:pPr algn="just"/>
            <a:r>
              <a:rPr lang="zh-CN" altLang="en-US" sz="4000">
                <a:latin typeface="华文新魏" panose="02010800040101010101" pitchFamily="2" charset="-122"/>
                <a:ea typeface="华文新魏" panose="02010800040101010101" pitchFamily="2" charset="-122"/>
              </a:rPr>
              <a:t>定义一个关系称作</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先发生</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，表达为</a:t>
            </a:r>
            <a:r>
              <a:rPr lang="zh-CN" altLang="en-US"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a→b</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读作</a:t>
            </a:r>
            <a:r>
              <a:rPr lang="zh-CN" altLang="en-US"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在</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之前发生</a:t>
            </a:r>
            <a:r>
              <a:rPr lang="zh-CN" altLang="en-US"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，意思是指系统中所有进程认为事件</a:t>
            </a:r>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先于事件</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发生。</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a:extLst>
              <a:ext uri="{FF2B5EF4-FFF2-40B4-BE49-F238E27FC236}">
                <a16:creationId xmlns:a16="http://schemas.microsoft.com/office/drawing/2014/main" id="{EF7F27EC-BF21-4817-8F06-FC34AC758824}"/>
              </a:ext>
            </a:extLst>
          </p:cNvPr>
          <p:cNvSpPr>
            <a:spLocks noGrp="1" noChangeArrowheads="1"/>
          </p:cNvSpPr>
          <p:nvPr>
            <p:ph type="title"/>
          </p:nvPr>
        </p:nvSpPr>
        <p:spPr>
          <a:xfrm>
            <a:off x="762000" y="8382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三种情况会产生先发生关系</a:t>
            </a:r>
            <a:br>
              <a:rPr lang="zh-CN" altLang="en-US" sz="36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25955" name="Rectangle 1027">
            <a:extLst>
              <a:ext uri="{FF2B5EF4-FFF2-40B4-BE49-F238E27FC236}">
                <a16:creationId xmlns:a16="http://schemas.microsoft.com/office/drawing/2014/main" id="{E0E0F4E3-EF88-46CA-BA79-0154D532836E}"/>
              </a:ext>
            </a:extLst>
          </p:cNvPr>
          <p:cNvSpPr>
            <a:spLocks noGrp="1" noChangeArrowheads="1"/>
          </p:cNvSpPr>
          <p:nvPr>
            <p:ph type="body" idx="1"/>
          </p:nvPr>
        </p:nvSpPr>
        <p:spPr>
          <a:xfrm>
            <a:off x="838200" y="1676400"/>
            <a:ext cx="7543800" cy="4648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情况</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是同一进程中的两个事件，且</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发生在</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之前，则</a:t>
            </a:r>
            <a:r>
              <a:rPr lang="en-US" altLang="zh-CN">
                <a:latin typeface="华文新魏" panose="02010800040101010101" pitchFamily="2" charset="-122"/>
                <a:ea typeface="华文新魏" panose="02010800040101010101" pitchFamily="2" charset="-122"/>
              </a:rPr>
              <a:t>a→b</a:t>
            </a:r>
            <a:r>
              <a:rPr lang="zh-CN" altLang="en-US">
                <a:latin typeface="华文新魏" panose="02010800040101010101" pitchFamily="2" charset="-122"/>
                <a:ea typeface="华文新魏" panose="02010800040101010101" pitchFamily="2" charset="-122"/>
              </a:rPr>
              <a:t>为真；</a:t>
            </a:r>
          </a:p>
          <a:p>
            <a:pPr algn="just">
              <a:buFontTx/>
              <a:buNone/>
            </a:pPr>
            <a:r>
              <a:rPr lang="zh-CN" altLang="en-US">
                <a:latin typeface="华文新魏" panose="02010800040101010101" pitchFamily="2" charset="-122"/>
                <a:ea typeface="华文新魏" panose="02010800040101010101" pitchFamily="2" charset="-122"/>
              </a:rPr>
              <a:t>   情况</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a:t>
            </a:r>
            <a:r>
              <a:rPr lang="en-US" altLang="zh-CN">
                <a:latin typeface="华文新魏" panose="02010800040101010101" pitchFamily="2" charset="-122"/>
                <a:ea typeface="华文新魏" panose="02010800040101010101" pitchFamily="2" charset="-122"/>
              </a:rPr>
              <a:t>a</a:t>
            </a:r>
            <a:r>
              <a:rPr lang="zh-CN" altLang="en-US">
                <a:latin typeface="华文新魏" panose="02010800040101010101" pitchFamily="2" charset="-122"/>
                <a:ea typeface="华文新魏" panose="02010800040101010101" pitchFamily="2" charset="-122"/>
              </a:rPr>
              <a:t>是一个进程发送消息事件，</a:t>
            </a:r>
            <a:r>
              <a:rPr lang="en-US" altLang="zh-CN">
                <a:latin typeface="华文新魏" panose="02010800040101010101" pitchFamily="2" charset="-122"/>
                <a:ea typeface="华文新魏" panose="02010800040101010101" pitchFamily="2" charset="-122"/>
              </a:rPr>
              <a:t>b</a:t>
            </a:r>
            <a:r>
              <a:rPr lang="zh-CN" altLang="en-US">
                <a:latin typeface="华文新魏" panose="02010800040101010101" pitchFamily="2" charset="-122"/>
                <a:ea typeface="华文新魏" panose="02010800040101010101" pitchFamily="2" charset="-122"/>
              </a:rPr>
              <a:t>为另一个进程接收该消息事件，则</a:t>
            </a:r>
            <a:r>
              <a:rPr lang="en-US" altLang="zh-CN">
                <a:latin typeface="华文新魏" panose="02010800040101010101" pitchFamily="2" charset="-122"/>
                <a:ea typeface="华文新魏" panose="02010800040101010101" pitchFamily="2" charset="-122"/>
              </a:rPr>
              <a:t>a→b</a:t>
            </a:r>
            <a:r>
              <a:rPr lang="zh-CN" altLang="en-US">
                <a:latin typeface="华文新魏" panose="02010800040101010101" pitchFamily="2" charset="-122"/>
                <a:ea typeface="华文新魏" panose="02010800040101010101" pitchFamily="2" charset="-122"/>
              </a:rPr>
              <a:t>为真；</a:t>
            </a:r>
          </a:p>
          <a:p>
            <a:pPr algn="just">
              <a:buFontTx/>
              <a:buNone/>
            </a:pPr>
            <a:r>
              <a:rPr lang="zh-CN" altLang="en-US">
                <a:latin typeface="华文新魏" panose="02010800040101010101" pitchFamily="2" charset="-122"/>
                <a:ea typeface="华文新魏" panose="02010800040101010101" pitchFamily="2" charset="-122"/>
              </a:rPr>
              <a:t>   情况</a:t>
            </a: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：存在某个事件</a:t>
            </a:r>
            <a:r>
              <a:rPr lang="en-US" altLang="zh-CN">
                <a:latin typeface="华文新魏" panose="02010800040101010101" pitchFamily="2" charset="-122"/>
                <a:ea typeface="华文新魏" panose="02010800040101010101" pitchFamily="2" charset="-122"/>
              </a:rPr>
              <a:t>c</a:t>
            </a:r>
            <a:r>
              <a:rPr lang="zh-CN" altLang="en-US">
                <a:latin typeface="华文新魏" panose="02010800040101010101" pitchFamily="2" charset="-122"/>
                <a:ea typeface="华文新魏" panose="02010800040101010101" pitchFamily="2" charset="-122"/>
              </a:rPr>
              <a:t>，若有</a:t>
            </a:r>
            <a:r>
              <a:rPr lang="en-US" altLang="zh-CN">
                <a:latin typeface="华文新魏" panose="02010800040101010101" pitchFamily="2" charset="-122"/>
                <a:ea typeface="华文新魏" panose="02010800040101010101" pitchFamily="2" charset="-122"/>
              </a:rPr>
              <a:t>a→c</a:t>
            </a:r>
            <a:r>
              <a:rPr lang="zh-CN" altLang="en-US">
                <a:latin typeface="华文新魏" panose="02010800040101010101" pitchFamily="2" charset="-122"/>
                <a:ea typeface="华文新魏" panose="02010800040101010101" pitchFamily="2" charset="-122"/>
              </a:rPr>
              <a:t>并且</a:t>
            </a:r>
            <a:r>
              <a:rPr lang="en-US" altLang="zh-CN">
                <a:latin typeface="华文新魏" panose="02010800040101010101" pitchFamily="2" charset="-122"/>
                <a:ea typeface="华文新魏" panose="02010800040101010101" pitchFamily="2" charset="-122"/>
              </a:rPr>
              <a:t>c→b</a:t>
            </a:r>
            <a:r>
              <a:rPr lang="zh-CN" altLang="en-US">
                <a:latin typeface="华文新魏" panose="02010800040101010101" pitchFamily="2" charset="-122"/>
                <a:ea typeface="华文新魏" panose="02010800040101010101" pitchFamily="2" charset="-122"/>
              </a:rPr>
              <a:t>，则</a:t>
            </a:r>
            <a:r>
              <a:rPr lang="en-US" altLang="zh-CN">
                <a:latin typeface="华文新魏" panose="02010800040101010101" pitchFamily="2" charset="-122"/>
                <a:ea typeface="华文新魏" panose="02010800040101010101" pitchFamily="2" charset="-122"/>
              </a:rPr>
              <a:t>a→b</a:t>
            </a:r>
            <a:r>
              <a:rPr lang="zh-CN" altLang="en-US">
                <a:latin typeface="华文新魏" panose="02010800040101010101" pitchFamily="2" charset="-122"/>
                <a:ea typeface="华文新魏" panose="02010800040101010101" pitchFamily="2" charset="-122"/>
              </a:rPr>
              <a:t>为真。</a:t>
            </a:r>
          </a:p>
          <a:p>
            <a:pPr algn="just"/>
            <a:endParaRPr lang="zh-CN" altLang="en-US">
              <a:latin typeface="华文新魏" panose="02010800040101010101" pitchFamily="2" charset="-122"/>
              <a:ea typeface="华文新魏" panose="02010800040101010101" pitchFamily="2" charset="-122"/>
            </a:endParaRP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26">
            <a:extLst>
              <a:ext uri="{FF2B5EF4-FFF2-40B4-BE49-F238E27FC236}">
                <a16:creationId xmlns:a16="http://schemas.microsoft.com/office/drawing/2014/main" id="{55846054-D32B-4F45-A025-56AE4276C632}"/>
              </a:ext>
            </a:extLst>
          </p:cNvPr>
          <p:cNvSpPr>
            <a:spLocks noGrp="1" noChangeArrowheads="1"/>
          </p:cNvSpPr>
          <p:nvPr>
            <p:ph type="title"/>
          </p:nvPr>
        </p:nvSpPr>
        <p:spPr>
          <a:xfrm>
            <a:off x="762000" y="685800"/>
            <a:ext cx="7772400" cy="1143000"/>
          </a:xfrm>
        </p:spPr>
        <p:txBody>
          <a:bodyPr/>
          <a:lstStyle/>
          <a:p>
            <a:r>
              <a:rPr lang="zh-CN" altLang="en-US" sz="5400">
                <a:latin typeface="华文新魏" panose="02010800040101010101" pitchFamily="2" charset="-122"/>
                <a:ea typeface="华文新魏" panose="02010800040101010101" pitchFamily="2" charset="-122"/>
              </a:rPr>
              <a:t>事件排序</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72035" name="Rectangle 1027">
            <a:extLst>
              <a:ext uri="{FF2B5EF4-FFF2-40B4-BE49-F238E27FC236}">
                <a16:creationId xmlns:a16="http://schemas.microsoft.com/office/drawing/2014/main" id="{7A34D391-DA8B-4805-992D-73D7F9EAC34F}"/>
              </a:ext>
            </a:extLst>
          </p:cNvPr>
          <p:cNvSpPr>
            <a:spLocks noGrp="1" noChangeArrowheads="1"/>
          </p:cNvSpPr>
          <p:nvPr>
            <p:ph type="body" idx="1"/>
          </p:nvPr>
        </p:nvSpPr>
        <p:spPr>
          <a:xfrm>
            <a:off x="838200" y="1295400"/>
            <a:ext cx="7543800" cy="46482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定义事件的</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先发生</a:t>
            </a:r>
            <a:r>
              <a:rPr lang="zh-CN" altLang="en-US"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关系后，</a:t>
            </a:r>
          </a:p>
          <a:p>
            <a:r>
              <a:rPr lang="zh-CN" altLang="en-US" sz="3600">
                <a:latin typeface="华文新魏" panose="02010800040101010101" pitchFamily="2" charset="-122"/>
                <a:ea typeface="华文新魏" panose="02010800040101010101" pitchFamily="2" charset="-122"/>
              </a:rPr>
              <a:t>同一进程中两个事件的先后关系可以被明确确定，</a:t>
            </a:r>
          </a:p>
          <a:p>
            <a:r>
              <a:rPr lang="zh-CN" altLang="en-US" sz="3600">
                <a:latin typeface="华文新魏" panose="02010800040101010101" pitchFamily="2" charset="-122"/>
                <a:ea typeface="华文新魏" panose="02010800040101010101" pitchFamily="2" charset="-122"/>
              </a:rPr>
              <a:t>不同进程中发生的事件间的先后关系，有一部分可以被确定，而另一部分则不能确定。</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4AB32443-9245-4A95-BCC6-A2F59C589387}"/>
              </a:ext>
            </a:extLst>
          </p:cNvPr>
          <p:cNvSpPr>
            <a:spLocks noGrp="1" noChangeArrowheads="1"/>
          </p:cNvSpPr>
          <p:nvPr>
            <p:ph type="title"/>
          </p:nvPr>
        </p:nvSpPr>
        <p:spPr>
          <a:xfrm>
            <a:off x="762000" y="685800"/>
            <a:ext cx="7772400" cy="1143000"/>
          </a:xfrm>
        </p:spPr>
        <p:txBody>
          <a:bodyPr/>
          <a:lstStyle/>
          <a:p>
            <a:r>
              <a:rPr lang="zh-CN" altLang="en-US" sz="5400">
                <a:latin typeface="华文新魏" panose="02010800040101010101" pitchFamily="2" charset="-122"/>
                <a:ea typeface="华文新魏" panose="02010800040101010101" pitchFamily="2" charset="-122"/>
              </a:rPr>
              <a:t>事件排序</a:t>
            </a:r>
            <a:r>
              <a:rPr lang="en-US" altLang="zh-CN" sz="5400">
                <a:latin typeface="华文新魏" panose="02010800040101010101" pitchFamily="2" charset="-122"/>
                <a:ea typeface="华文新魏" panose="02010800040101010101" pitchFamily="2" charset="-122"/>
              </a:rPr>
              <a:t>(4)</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73059" name="Rectangle 3">
            <a:extLst>
              <a:ext uri="{FF2B5EF4-FFF2-40B4-BE49-F238E27FC236}">
                <a16:creationId xmlns:a16="http://schemas.microsoft.com/office/drawing/2014/main" id="{C4658109-63E9-4531-9BDE-5ECF3E378AED}"/>
              </a:ext>
            </a:extLst>
          </p:cNvPr>
          <p:cNvSpPr>
            <a:spLocks noGrp="1" noChangeArrowheads="1"/>
          </p:cNvSpPr>
          <p:nvPr>
            <p:ph type="body" idx="1"/>
          </p:nvPr>
        </p:nvSpPr>
        <p:spPr>
          <a:xfrm>
            <a:off x="1066800" y="1295400"/>
            <a:ext cx="7315200" cy="49530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例如，三个进程</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，分别发生以下事件：</a:t>
            </a:r>
          </a:p>
          <a:p>
            <a:pPr>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事件</a:t>
            </a:r>
            <a:r>
              <a:rPr lang="en-US" altLang="zh-CN" sz="3600">
                <a:latin typeface="华文新魏" panose="02010800040101010101" pitchFamily="2" charset="-122"/>
                <a:ea typeface="华文新魏" panose="02010800040101010101" pitchFamily="2" charset="-122"/>
              </a:rPr>
              <a:t>a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1</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发送消息给</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a:t>
            </a:r>
          </a:p>
          <a:p>
            <a:pPr>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事件</a:t>
            </a:r>
            <a:r>
              <a:rPr lang="en-US" altLang="zh-CN" sz="3600">
                <a:latin typeface="华文新魏" panose="02010800040101010101" pitchFamily="2" charset="-122"/>
                <a:ea typeface="华文新魏" panose="02010800040101010101" pitchFamily="2" charset="-122"/>
              </a:rPr>
              <a:t>b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2</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接收来自</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的消息；</a:t>
            </a:r>
          </a:p>
          <a:p>
            <a:pPr>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事件</a:t>
            </a:r>
            <a:r>
              <a:rPr lang="en-US" altLang="zh-CN" sz="3600">
                <a:latin typeface="华文新魏" panose="02010800040101010101" pitchFamily="2" charset="-122"/>
                <a:ea typeface="华文新魏" panose="02010800040101010101" pitchFamily="2" charset="-122"/>
              </a:rPr>
              <a:t>c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2</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接收到</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的消息后发消息给</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a:t>
            </a:r>
          </a:p>
          <a:p>
            <a:pPr>
              <a:buFontTx/>
              <a:buNone/>
            </a:pPr>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事件</a:t>
            </a:r>
            <a:r>
              <a:rPr lang="en-US" altLang="zh-CN" sz="3600">
                <a:latin typeface="华文新魏" panose="02010800040101010101" pitchFamily="2" charset="-122"/>
                <a:ea typeface="华文新魏" panose="02010800040101010101" pitchFamily="2" charset="-122"/>
              </a:rPr>
              <a:t>d </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3</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接收来自</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的消息；</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F74D7397-7896-421B-A696-CB89C29050BA}"/>
              </a:ext>
            </a:extLst>
          </p:cNvPr>
          <p:cNvSpPr>
            <a:spLocks noGrp="1" noChangeArrowheads="1"/>
          </p:cNvSpPr>
          <p:nvPr>
            <p:ph type="title"/>
          </p:nvPr>
        </p:nvSpPr>
        <p:spPr/>
        <p:txBody>
          <a:bodyPr/>
          <a:lstStyle/>
          <a:p>
            <a:r>
              <a:rPr lang="zh-CN" altLang="en-US" sz="5400">
                <a:latin typeface="华文新魏" panose="02010800040101010101" pitchFamily="2" charset="-122"/>
                <a:ea typeface="华文新魏" panose="02010800040101010101" pitchFamily="2" charset="-122"/>
              </a:rPr>
              <a:t>事件排序</a:t>
            </a:r>
            <a:r>
              <a:rPr lang="en-US" altLang="zh-CN" sz="5400">
                <a:latin typeface="华文新魏" panose="02010800040101010101" pitchFamily="2" charset="-122"/>
                <a:ea typeface="华文新魏" panose="02010800040101010101" pitchFamily="2" charset="-122"/>
              </a:rPr>
              <a:t>(5)</a:t>
            </a:r>
            <a:br>
              <a:rPr lang="en-US" altLang="zh-CN" sz="36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74083" name="Rectangle 3">
            <a:extLst>
              <a:ext uri="{FF2B5EF4-FFF2-40B4-BE49-F238E27FC236}">
                <a16:creationId xmlns:a16="http://schemas.microsoft.com/office/drawing/2014/main" id="{195729BD-DCC2-4F0E-B7EE-FF933EB7ED59}"/>
              </a:ext>
            </a:extLst>
          </p:cNvPr>
          <p:cNvSpPr>
            <a:spLocks noGrp="1" noChangeArrowheads="1"/>
          </p:cNvSpPr>
          <p:nvPr>
            <p:ph type="body" idx="1"/>
          </p:nvPr>
        </p:nvSpPr>
        <p:spPr>
          <a:xfrm>
            <a:off x="1066800" y="1295400"/>
            <a:ext cx="7467600" cy="48768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显然有： </a:t>
            </a:r>
            <a:r>
              <a:rPr lang="en-US" altLang="zh-CN" sz="4000">
                <a:latin typeface="华文新魏" panose="02010800040101010101" pitchFamily="2" charset="-122"/>
                <a:ea typeface="华文新魏" panose="02010800040101010101" pitchFamily="2" charset="-122"/>
              </a:rPr>
              <a:t>a→b→c→d</a:t>
            </a:r>
            <a:r>
              <a:rPr lang="zh-CN" altLang="en-US" sz="4000">
                <a:latin typeface="华文新魏" panose="02010800040101010101" pitchFamily="2" charset="-122"/>
                <a:ea typeface="华文新魏" panose="02010800040101010101" pitchFamily="2" charset="-122"/>
              </a:rPr>
              <a:t>；</a:t>
            </a:r>
          </a:p>
          <a:p>
            <a:pPr>
              <a:buFontTx/>
              <a:buNone/>
            </a:pPr>
            <a:r>
              <a:rPr lang="zh-CN" altLang="en-US" sz="4000">
                <a:latin typeface="华文新魏" panose="02010800040101010101" pitchFamily="2" charset="-122"/>
                <a:ea typeface="华文新魏" panose="02010800040101010101" pitchFamily="2" charset="-122"/>
              </a:rPr>
              <a:t>   然而，如果</a:t>
            </a:r>
            <a:r>
              <a:rPr lang="en-US" altLang="zh-CN" sz="4000">
                <a:latin typeface="华文新魏" panose="02010800040101010101" pitchFamily="2" charset="-122"/>
                <a:ea typeface="华文新魏" panose="02010800040101010101" pitchFamily="2" charset="-122"/>
              </a:rPr>
              <a:t>P</a:t>
            </a:r>
            <a:r>
              <a:rPr lang="en-US" altLang="zh-CN" sz="4000" baseline="-30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在事件</a:t>
            </a:r>
            <a:r>
              <a:rPr lang="en-US" altLang="zh-CN" sz="4000">
                <a:latin typeface="华文新魏" panose="02010800040101010101" pitchFamily="2" charset="-122"/>
                <a:ea typeface="华文新魏" panose="02010800040101010101" pitchFamily="2" charset="-122"/>
              </a:rPr>
              <a:t>b</a:t>
            </a:r>
            <a:r>
              <a:rPr lang="zh-CN" altLang="en-US" sz="4000">
                <a:latin typeface="华文新魏" panose="02010800040101010101" pitchFamily="2" charset="-122"/>
                <a:ea typeface="华文新魏" panose="02010800040101010101" pitchFamily="2" charset="-122"/>
              </a:rPr>
              <a:t>之前发生过某事件</a:t>
            </a:r>
            <a:r>
              <a:rPr lang="en-US" altLang="zh-CN" sz="4000">
                <a:latin typeface="华文新魏" panose="02010800040101010101" pitchFamily="2" charset="-122"/>
                <a:ea typeface="华文新魏" panose="02010800040101010101" pitchFamily="2" charset="-122"/>
              </a:rPr>
              <a:t>f</a:t>
            </a:r>
            <a:r>
              <a:rPr lang="zh-CN" altLang="en-US" sz="4000">
                <a:latin typeface="华文新魏" panose="02010800040101010101" pitchFamily="2" charset="-122"/>
                <a:ea typeface="华文新魏" panose="02010800040101010101" pitchFamily="2" charset="-122"/>
              </a:rPr>
              <a:t>，例如，打印输出，尽管可以确定：  </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f→b</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f→c</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f→d</a:t>
            </a:r>
          </a:p>
          <a:p>
            <a:pPr>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但</a:t>
            </a:r>
            <a:r>
              <a:rPr lang="en-US" altLang="zh-CN" sz="4000">
                <a:latin typeface="华文新魏" panose="02010800040101010101" pitchFamily="2" charset="-122"/>
                <a:ea typeface="华文新魏" panose="02010800040101010101" pitchFamily="2" charset="-122"/>
              </a:rPr>
              <a:t>a</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f</a:t>
            </a:r>
            <a:r>
              <a:rPr lang="zh-CN" altLang="en-US" sz="4000">
                <a:latin typeface="华文新魏" panose="02010800040101010101" pitchFamily="2" charset="-122"/>
                <a:ea typeface="华文新魏" panose="02010800040101010101" pitchFamily="2" charset="-122"/>
              </a:rPr>
              <a:t>间的先后关系无法确定。</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C2938B83-5BFB-4961-BCCC-BE89DC64A2BE}"/>
              </a:ext>
            </a:extLst>
          </p:cNvPr>
          <p:cNvSpPr>
            <a:spLocks noGrp="1" noChangeArrowheads="1"/>
          </p:cNvSpPr>
          <p:nvPr>
            <p:ph type="title"/>
          </p:nvPr>
        </p:nvSpPr>
        <p:spPr/>
        <p:txBody>
          <a:bodyPr/>
          <a:lstStyle/>
          <a:p>
            <a:r>
              <a:rPr lang="zh-CN" altLang="en-US" sz="5400">
                <a:latin typeface="华文新魏" panose="02010800040101010101" pitchFamily="2" charset="-122"/>
                <a:ea typeface="华文新魏" panose="02010800040101010101" pitchFamily="2" charset="-122"/>
              </a:rPr>
              <a:t>事件排序</a:t>
            </a:r>
            <a:r>
              <a:rPr lang="en-US" altLang="zh-CN" sz="5400">
                <a:latin typeface="华文新魏" panose="02010800040101010101" pitchFamily="2" charset="-122"/>
                <a:ea typeface="华文新魏" panose="02010800040101010101" pitchFamily="2" charset="-122"/>
              </a:rPr>
              <a:t>(6</a:t>
            </a:r>
            <a:r>
              <a:rPr lang="en-US" altLang="zh-CN">
                <a:latin typeface="华文新魏" panose="02010800040101010101" pitchFamily="2" charset="-122"/>
                <a:ea typeface="华文新魏" panose="02010800040101010101" pitchFamily="2" charset="-122"/>
              </a:rPr>
              <a:t>)</a:t>
            </a:r>
            <a:br>
              <a:rPr lang="en-US" altLang="zh-CN" sz="36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75107" name="Rectangle 3">
            <a:extLst>
              <a:ext uri="{FF2B5EF4-FFF2-40B4-BE49-F238E27FC236}">
                <a16:creationId xmlns:a16="http://schemas.microsoft.com/office/drawing/2014/main" id="{C7D97750-273E-4470-986A-04273209884A}"/>
              </a:ext>
            </a:extLst>
          </p:cNvPr>
          <p:cNvSpPr>
            <a:spLocks noGrp="1" noChangeArrowheads="1"/>
          </p:cNvSpPr>
          <p:nvPr>
            <p:ph type="body" idx="1"/>
          </p:nvPr>
        </p:nvSpPr>
        <p:spPr>
          <a:xfrm>
            <a:off x="990600" y="1295400"/>
            <a:ext cx="6934200" cy="4876800"/>
          </a:xfrm>
        </p:spPr>
        <p:txBody>
          <a:bodyPr/>
          <a:lstStyle/>
          <a:p>
            <a:pPr>
              <a:buFontTx/>
              <a:buNone/>
            </a:pPr>
            <a:r>
              <a:rPr lang="en-US" altLang="zh-CN" sz="36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如果两个事件</a:t>
            </a:r>
            <a:r>
              <a:rPr lang="en-US" altLang="zh-CN" sz="4000">
                <a:latin typeface="华文新魏" panose="02010800040101010101" pitchFamily="2" charset="-122"/>
                <a:ea typeface="华文新魏" panose="02010800040101010101" pitchFamily="2" charset="-122"/>
              </a:rPr>
              <a:t>x</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y</a:t>
            </a:r>
            <a:r>
              <a:rPr lang="zh-CN" altLang="en-US" sz="4000">
                <a:latin typeface="华文新魏" panose="02010800040101010101" pitchFamily="2" charset="-122"/>
                <a:ea typeface="华文新魏" panose="02010800040101010101" pitchFamily="2" charset="-122"/>
              </a:rPr>
              <a:t>发生在不同进程中，且这两个进程也不交换信息，那么</a:t>
            </a:r>
            <a:r>
              <a:rPr lang="en-US" altLang="zh-CN" sz="4000">
                <a:latin typeface="华文新魏" panose="02010800040101010101" pitchFamily="2" charset="-122"/>
                <a:ea typeface="华文新魏" panose="02010800040101010101" pitchFamily="2" charset="-122"/>
              </a:rPr>
              <a:t>x→y</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y→x</a:t>
            </a:r>
            <a:r>
              <a:rPr lang="zh-CN" altLang="en-US" sz="4000">
                <a:latin typeface="华文新魏" panose="02010800040101010101" pitchFamily="2" charset="-122"/>
                <a:ea typeface="华文新魏" panose="02010800040101010101" pitchFamily="2" charset="-122"/>
              </a:rPr>
              <a:t>都不成立，这两个事件就称为并发事件，无法确定这两个事件谁先谁后。</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52C5A16-F747-41F5-BFD4-C110C891328E}"/>
              </a:ext>
            </a:extLst>
          </p:cNvPr>
          <p:cNvSpPr>
            <a:spLocks noGrp="1" noChangeArrowheads="1"/>
          </p:cNvSpPr>
          <p:nvPr>
            <p:ph type="title"/>
          </p:nvPr>
        </p:nvSpPr>
        <p:spPr>
          <a:xfrm>
            <a:off x="762000" y="5334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(7)</a:t>
            </a:r>
            <a:r>
              <a:rPr lang="en-US" altLang="zh-CN" i="1">
                <a:latin typeface="华文新魏" panose="02010800040101010101" pitchFamily="2" charset="-122"/>
                <a:ea typeface="华文新魏" panose="02010800040101010101" pitchFamily="2" charset="-122"/>
              </a:rPr>
              <a:t> </a:t>
            </a:r>
            <a:br>
              <a:rPr lang="en-US" altLang="zh-CN" i="1">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定义逻辑时钟</a:t>
            </a:r>
            <a:r>
              <a:rPr lang="en-US" altLang="zh-CN" sz="3600">
                <a:solidFill>
                  <a:srgbClr val="FF0066"/>
                </a:solidFill>
                <a:latin typeface="华文新魏" panose="02010800040101010101" pitchFamily="2" charset="-122"/>
                <a:ea typeface="华文新魏" panose="02010800040101010101" pitchFamily="2" charset="-122"/>
              </a:rPr>
              <a:t>(</a:t>
            </a:r>
            <a:r>
              <a:rPr lang="zh-CN" altLang="en-US" sz="3600">
                <a:solidFill>
                  <a:srgbClr val="FF0066"/>
                </a:solidFill>
                <a:latin typeface="华文新魏" panose="02010800040101010101" pitchFamily="2" charset="-122"/>
                <a:ea typeface="华文新魏" panose="02010800040101010101" pitchFamily="2" charset="-122"/>
              </a:rPr>
              <a:t>时间戳</a:t>
            </a:r>
            <a:r>
              <a:rPr lang="en-US" altLang="zh-CN" sz="3600">
                <a:solidFill>
                  <a:srgbClr val="FF0066"/>
                </a:solidFill>
                <a:latin typeface="华文新魏" panose="02010800040101010101" pitchFamily="2" charset="-122"/>
                <a:ea typeface="华文新魏" panose="02010800040101010101" pitchFamily="2" charset="-122"/>
              </a:rPr>
              <a:t>)(1)</a:t>
            </a:r>
          </a:p>
        </p:txBody>
      </p:sp>
      <p:sp>
        <p:nvSpPr>
          <p:cNvPr id="76803" name="Rectangle 3">
            <a:extLst>
              <a:ext uri="{FF2B5EF4-FFF2-40B4-BE49-F238E27FC236}">
                <a16:creationId xmlns:a16="http://schemas.microsoft.com/office/drawing/2014/main" id="{4C22058F-15D5-469C-91D8-473BF990362C}"/>
              </a:ext>
            </a:extLst>
          </p:cNvPr>
          <p:cNvSpPr>
            <a:spLocks noGrp="1" noChangeArrowheads="1"/>
          </p:cNvSpPr>
          <p:nvPr>
            <p:ph type="body" idx="1"/>
          </p:nvPr>
        </p:nvSpPr>
        <p:spPr>
          <a:xfrm>
            <a:off x="914400" y="1752600"/>
            <a:ext cx="7010400" cy="4495800"/>
          </a:xfrm>
        </p:spPr>
        <p:txBody>
          <a:bodyPr/>
          <a:lstStyle/>
          <a:p>
            <a:pPr algn="just"/>
            <a:r>
              <a:rPr lang="zh-CN" altLang="en-US" sz="3600">
                <a:latin typeface="华文新魏" panose="02010800040101010101" pitchFamily="2" charset="-122"/>
                <a:ea typeface="华文新魏" panose="02010800040101010101" pitchFamily="2" charset="-122"/>
              </a:rPr>
              <a:t>定义逻辑时钟的实质是把一个系统中的事件映射到一个正整数集合上的一个函数</a:t>
            </a:r>
            <a:r>
              <a:rPr lang="en-US" altLang="zh-CN" sz="3600">
                <a:latin typeface="华文新魏" panose="02010800040101010101" pitchFamily="2" charset="-122"/>
                <a:ea typeface="华文新魏" panose="02010800040101010101" pitchFamily="2" charset="-122"/>
              </a:rPr>
              <a:t>C</a:t>
            </a:r>
            <a:r>
              <a:rPr lang="zh-CN" altLang="en-US" sz="3600">
                <a:latin typeface="华文新魏" panose="02010800040101010101" pitchFamily="2" charset="-122"/>
                <a:ea typeface="华文新魏" panose="02010800040101010101" pitchFamily="2" charset="-122"/>
              </a:rPr>
              <a:t>，并满足：若事件</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先发生于事件</a:t>
            </a:r>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，则</a:t>
            </a:r>
            <a:r>
              <a:rPr lang="en-US" altLang="zh-CN" sz="3600">
                <a:latin typeface="华文新魏" panose="02010800040101010101" pitchFamily="2" charset="-122"/>
                <a:ea typeface="华文新魏" panose="02010800040101010101" pitchFamily="2" charset="-122"/>
              </a:rPr>
              <a:t>C(a)</a:t>
            </a:r>
            <a:r>
              <a:rPr lang="zh-CN" altLang="en-US" sz="3600">
                <a:latin typeface="华文新魏" panose="02010800040101010101" pitchFamily="2" charset="-122"/>
                <a:ea typeface="华文新魏" panose="02010800040101010101" pitchFamily="2" charset="-122"/>
              </a:rPr>
              <a:t>小于</a:t>
            </a:r>
            <a:r>
              <a:rPr lang="en-US" altLang="zh-CN" sz="3600">
                <a:latin typeface="华文新魏" panose="02010800040101010101" pitchFamily="2" charset="-122"/>
                <a:ea typeface="华文新魏" panose="02010800040101010101" pitchFamily="2" charset="-122"/>
              </a:rPr>
              <a:t>C(b)</a:t>
            </a:r>
            <a:r>
              <a:rPr lang="zh-CN" altLang="en-US" sz="3600">
                <a:latin typeface="华文新魏" panose="02010800040101010101" pitchFamily="2" charset="-122"/>
                <a:ea typeface="华文新魏" panose="02010800040101010101" pitchFamily="2" charset="-122"/>
              </a:rPr>
              <a:t>。系统中的每个进程都拥有自己的逻辑时钟。</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63C6F0D-DD49-47E8-BB4B-282CE8E1951F}"/>
              </a:ext>
            </a:extLst>
          </p:cNvPr>
          <p:cNvSpPr>
            <a:spLocks noGrp="1" noChangeArrowheads="1"/>
          </p:cNvSpPr>
          <p:nvPr>
            <p:ph type="title"/>
          </p:nvPr>
        </p:nvSpPr>
        <p:spPr>
          <a:xfrm>
            <a:off x="685800" y="304800"/>
            <a:ext cx="8763000" cy="1219200"/>
          </a:xfrm>
        </p:spPr>
        <p:txBody>
          <a:bodyPr/>
          <a:lstStyle/>
          <a:p>
            <a:r>
              <a:rPr lang="zh-CN" altLang="en-US" sz="4800">
                <a:latin typeface="华文新魏" panose="02010800040101010101" pitchFamily="2" charset="-122"/>
                <a:ea typeface="华文新魏" panose="02010800040101010101" pitchFamily="2" charset="-122"/>
              </a:rPr>
              <a:t>分布式操作系统基本功能</a:t>
            </a:r>
          </a:p>
        </p:txBody>
      </p:sp>
      <p:sp>
        <p:nvSpPr>
          <p:cNvPr id="66563" name="Rectangle 3">
            <a:extLst>
              <a:ext uri="{FF2B5EF4-FFF2-40B4-BE49-F238E27FC236}">
                <a16:creationId xmlns:a16="http://schemas.microsoft.com/office/drawing/2014/main" id="{180A2108-A266-4723-B98E-A2EA99895D23}"/>
              </a:ext>
            </a:extLst>
          </p:cNvPr>
          <p:cNvSpPr>
            <a:spLocks noGrp="1" noChangeArrowheads="1"/>
          </p:cNvSpPr>
          <p:nvPr>
            <p:ph type="body" idx="1"/>
          </p:nvPr>
        </p:nvSpPr>
        <p:spPr>
          <a:xfrm>
            <a:off x="2514600" y="1371600"/>
            <a:ext cx="4191000" cy="4343400"/>
          </a:xfrm>
        </p:spPr>
        <p:txBody>
          <a:bodyPr/>
          <a:lstStyle/>
          <a:p>
            <a:pPr algn="just">
              <a:buFontTx/>
              <a:buNone/>
            </a:pP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进程通信。</a:t>
            </a:r>
          </a:p>
          <a:p>
            <a:pPr algn="just">
              <a:buFontTx/>
              <a:buNone/>
            </a:pP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资源共享。</a:t>
            </a:r>
          </a:p>
          <a:p>
            <a:pPr algn="just">
              <a:buFontTx/>
              <a:buNone/>
            </a:pPr>
            <a:r>
              <a:rPr lang="en-US" altLang="zh-CN" sz="4400">
                <a:latin typeface="华文新魏" panose="02010800040101010101" pitchFamily="2" charset="-122"/>
                <a:ea typeface="华文新魏" panose="02010800040101010101" pitchFamily="2" charset="-122"/>
              </a:rPr>
              <a:t>3</a:t>
            </a:r>
            <a:r>
              <a:rPr lang="zh-CN" altLang="en-US" sz="4400">
                <a:latin typeface="华文新魏" panose="02010800040101010101" pitchFamily="2" charset="-122"/>
                <a:ea typeface="华文新魏" panose="02010800040101010101" pitchFamily="2" charset="-122"/>
              </a:rPr>
              <a:t>并行运算。</a:t>
            </a:r>
          </a:p>
          <a:p>
            <a:pPr algn="just">
              <a:buFontTx/>
              <a:buNone/>
            </a:pPr>
            <a:r>
              <a:rPr lang="en-US" altLang="zh-CN" sz="4400">
                <a:latin typeface="华文新魏" panose="02010800040101010101" pitchFamily="2" charset="-122"/>
                <a:ea typeface="华文新魏" panose="02010800040101010101" pitchFamily="2" charset="-122"/>
              </a:rPr>
              <a:t>4</a:t>
            </a:r>
            <a:r>
              <a:rPr lang="zh-CN" altLang="en-US" sz="4400">
                <a:latin typeface="华文新魏" panose="02010800040101010101" pitchFamily="2" charset="-122"/>
                <a:ea typeface="华文新魏" panose="02010800040101010101" pitchFamily="2" charset="-122"/>
              </a:rPr>
              <a:t>网络管理。</a:t>
            </a:r>
          </a:p>
        </p:txBody>
      </p:sp>
    </p:spTree>
  </p:cSld>
  <p:clrMapOvr>
    <a:masterClrMapping/>
  </p:clrMapOvr>
  <p:transition>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1026">
            <a:extLst>
              <a:ext uri="{FF2B5EF4-FFF2-40B4-BE49-F238E27FC236}">
                <a16:creationId xmlns:a16="http://schemas.microsoft.com/office/drawing/2014/main" id="{26D75239-5520-413D-8BED-FFAB0B1F9852}"/>
              </a:ext>
            </a:extLst>
          </p:cNvPr>
          <p:cNvSpPr>
            <a:spLocks noGrp="1" noChangeArrowheads="1"/>
          </p:cNvSpPr>
          <p:nvPr>
            <p:ph type="title"/>
          </p:nvPr>
        </p:nvSpPr>
        <p:spPr>
          <a:xfrm>
            <a:off x="685800" y="5334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(8)</a:t>
            </a:r>
            <a:r>
              <a:rPr lang="en-US" altLang="zh-CN" sz="4800" i="1">
                <a:latin typeface="华文新魏" panose="02010800040101010101" pitchFamily="2" charset="-122"/>
                <a:ea typeface="华文新魏" panose="02010800040101010101" pitchFamily="2" charset="-122"/>
              </a:rPr>
              <a:t> </a:t>
            </a:r>
            <a:br>
              <a:rPr lang="en-US" altLang="zh-CN" sz="4800" i="1">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定义逻辑时钟</a:t>
            </a:r>
            <a:r>
              <a:rPr lang="en-US" altLang="zh-CN" sz="3600">
                <a:solidFill>
                  <a:srgbClr val="FF0066"/>
                </a:solidFill>
                <a:latin typeface="华文新魏" panose="02010800040101010101" pitchFamily="2" charset="-122"/>
                <a:ea typeface="华文新魏" panose="02010800040101010101" pitchFamily="2" charset="-122"/>
              </a:rPr>
              <a:t>(</a:t>
            </a:r>
            <a:r>
              <a:rPr lang="zh-CN" altLang="en-US" sz="3600">
                <a:solidFill>
                  <a:srgbClr val="FF0066"/>
                </a:solidFill>
                <a:latin typeface="华文新魏" panose="02010800040101010101" pitchFamily="2" charset="-122"/>
                <a:ea typeface="华文新魏" panose="02010800040101010101" pitchFamily="2" charset="-122"/>
              </a:rPr>
              <a:t>时间戳</a:t>
            </a:r>
            <a:r>
              <a:rPr lang="en-US" altLang="zh-CN" sz="3600">
                <a:solidFill>
                  <a:srgbClr val="FF0066"/>
                </a:solidFill>
                <a:latin typeface="华文新魏" panose="02010800040101010101" pitchFamily="2" charset="-122"/>
                <a:ea typeface="华文新魏" panose="02010800040101010101" pitchFamily="2" charset="-122"/>
              </a:rPr>
              <a:t>)(2)</a:t>
            </a:r>
          </a:p>
        </p:txBody>
      </p:sp>
      <p:sp>
        <p:nvSpPr>
          <p:cNvPr id="176131" name="Rectangle 1027">
            <a:extLst>
              <a:ext uri="{FF2B5EF4-FFF2-40B4-BE49-F238E27FC236}">
                <a16:creationId xmlns:a16="http://schemas.microsoft.com/office/drawing/2014/main" id="{0861CB31-31E7-4F39-9BD1-AF4E07E7EA2D}"/>
              </a:ext>
            </a:extLst>
          </p:cNvPr>
          <p:cNvSpPr>
            <a:spLocks noGrp="1" noChangeArrowheads="1"/>
          </p:cNvSpPr>
          <p:nvPr>
            <p:ph type="body" idx="1"/>
          </p:nvPr>
        </p:nvSpPr>
        <p:spPr>
          <a:xfrm>
            <a:off x="838200" y="1828800"/>
            <a:ext cx="7010400" cy="4495800"/>
          </a:xfrm>
        </p:spPr>
        <p:txBody>
          <a:bodyPr/>
          <a:lstStyle/>
          <a:p>
            <a:pPr algn="just"/>
            <a:r>
              <a:rPr lang="zh-CN" altLang="en-US" sz="3600">
                <a:latin typeface="华文新魏" panose="02010800040101010101" pitchFamily="2" charset="-122"/>
                <a:ea typeface="华文新魏" panose="02010800040101010101" pitchFamily="2" charset="-122"/>
              </a:rPr>
              <a:t>逻辑时钟的定义指出，如果事件</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先发生于事件</a:t>
            </a:r>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，则</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的逻辑时钟小于</a:t>
            </a:r>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的逻辑时钟。反之不然，因为，两个并发事件的逻辑时钟的大小没有定义，所以，逻辑时小的事件不见得先发生。</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a:extLst>
              <a:ext uri="{FF2B5EF4-FFF2-40B4-BE49-F238E27FC236}">
                <a16:creationId xmlns:a16="http://schemas.microsoft.com/office/drawing/2014/main" id="{C1365BDC-2A98-4422-B88C-D54C454A968B}"/>
              </a:ext>
            </a:extLst>
          </p:cNvPr>
          <p:cNvSpPr>
            <a:spLocks noGrp="1" noChangeArrowheads="1"/>
          </p:cNvSpPr>
          <p:nvPr>
            <p:ph type="title"/>
          </p:nvPr>
        </p:nvSpPr>
        <p:spPr>
          <a:xfrm>
            <a:off x="533400" y="4572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(9)</a:t>
            </a:r>
            <a:br>
              <a:rPr lang="en-US" altLang="zh-CN">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逻辑时钟函数的构造</a:t>
            </a:r>
            <a:r>
              <a:rPr lang="en-US" altLang="zh-CN" sz="3600">
                <a:solidFill>
                  <a:srgbClr val="9900FF"/>
                </a:solidFill>
                <a:latin typeface="华文新魏" panose="02010800040101010101" pitchFamily="2" charset="-122"/>
                <a:ea typeface="华文新魏" panose="02010800040101010101" pitchFamily="2" charset="-122"/>
              </a:rPr>
              <a:t>(1)</a:t>
            </a:r>
          </a:p>
        </p:txBody>
      </p:sp>
      <p:sp>
        <p:nvSpPr>
          <p:cNvPr id="177155" name="Rectangle 1027">
            <a:extLst>
              <a:ext uri="{FF2B5EF4-FFF2-40B4-BE49-F238E27FC236}">
                <a16:creationId xmlns:a16="http://schemas.microsoft.com/office/drawing/2014/main" id="{D3FA6249-B935-45B5-8DC3-48BDAAB68170}"/>
              </a:ext>
            </a:extLst>
          </p:cNvPr>
          <p:cNvSpPr>
            <a:spLocks noGrp="1" noChangeArrowheads="1"/>
          </p:cNvSpPr>
          <p:nvPr>
            <p:ph type="body" idx="1"/>
          </p:nvPr>
        </p:nvSpPr>
        <p:spPr>
          <a:xfrm>
            <a:off x="914400" y="1676400"/>
            <a:ext cx="7162800" cy="4724400"/>
          </a:xfrm>
        </p:spPr>
        <p:txBody>
          <a:bodyPr/>
          <a:lstStyle/>
          <a:p>
            <a:pPr algn="just">
              <a:lnSpc>
                <a:spcPct val="90000"/>
              </a:lnSpc>
            </a:pPr>
            <a:r>
              <a:rPr lang="zh-CN" altLang="en-US" sz="3600">
                <a:latin typeface="华文新魏" panose="02010800040101010101" pitchFamily="2" charset="-122"/>
                <a:ea typeface="华文新魏" panose="02010800040101010101" pitchFamily="2" charset="-122"/>
              </a:rPr>
              <a:t>定义在某系统集合上的逻辑时钟函数</a:t>
            </a:r>
            <a:r>
              <a:rPr lang="en-US" altLang="zh-CN" sz="3600">
                <a:latin typeface="华文新魏" panose="02010800040101010101" pitchFamily="2" charset="-122"/>
                <a:ea typeface="华文新魏" panose="02010800040101010101" pitchFamily="2" charset="-122"/>
              </a:rPr>
              <a:t>C</a:t>
            </a:r>
            <a:r>
              <a:rPr lang="zh-CN" altLang="en-US" sz="3600">
                <a:latin typeface="华文新魏" panose="02010800040101010101" pitchFamily="2" charset="-122"/>
                <a:ea typeface="华文新魏" panose="02010800040101010101" pitchFamily="2" charset="-122"/>
              </a:rPr>
              <a:t>如下：</a:t>
            </a:r>
          </a:p>
          <a:p>
            <a:pPr algn="just">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对任一进程</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中的非接收消息事件</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j</a:t>
            </a:r>
            <a:r>
              <a:rPr lang="zh-CN" altLang="en-US" sz="3600">
                <a:latin typeface="华文新魏" panose="02010800040101010101" pitchFamily="2" charset="-122"/>
                <a:ea typeface="华文新魏" panose="02010800040101010101" pitchFamily="2" charset="-122"/>
              </a:rPr>
              <a:t>，若</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j </a:t>
            </a:r>
            <a:r>
              <a:rPr lang="zh-CN" altLang="en-US" sz="3600">
                <a:latin typeface="华文新魏" panose="02010800040101010101" pitchFamily="2" charset="-122"/>
                <a:ea typeface="华文新魏" panose="02010800040101010101" pitchFamily="2" charset="-122"/>
              </a:rPr>
              <a:t>是</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的第</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个事件，则   </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j</a:t>
            </a:r>
            <a:r>
              <a:rPr lang="en-US" altLang="zh-CN" sz="3600">
                <a:latin typeface="华文新魏" panose="02010800040101010101" pitchFamily="2" charset="-122"/>
                <a:ea typeface="华文新魏" panose="02010800040101010101" pitchFamily="2" charset="-122"/>
              </a:rPr>
              <a:t>)=1</a:t>
            </a:r>
          </a:p>
          <a:p>
            <a:pPr algn="just">
              <a:lnSpc>
                <a:spcPct val="90000"/>
              </a:lnSpc>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若</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j</a:t>
            </a:r>
            <a:r>
              <a:rPr lang="zh-CN" altLang="en-US" sz="3600">
                <a:latin typeface="华文新魏" panose="02010800040101010101" pitchFamily="2" charset="-122"/>
                <a:ea typeface="华文新魏" panose="02010800040101010101" pitchFamily="2" charset="-122"/>
              </a:rPr>
              <a:t>是</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的第</a:t>
            </a:r>
            <a:r>
              <a:rPr lang="en-US" altLang="zh-CN" sz="3600">
                <a:latin typeface="华文新魏" panose="02010800040101010101" pitchFamily="2" charset="-122"/>
                <a:ea typeface="华文新魏" panose="02010800040101010101" pitchFamily="2" charset="-122"/>
              </a:rPr>
              <a:t>j</a:t>
            </a:r>
            <a:r>
              <a:rPr lang="zh-CN" altLang="en-US" sz="3600">
                <a:latin typeface="华文新魏" panose="02010800040101010101" pitchFamily="2" charset="-122"/>
                <a:ea typeface="华文新魏" panose="02010800040101010101" pitchFamily="2" charset="-122"/>
              </a:rPr>
              <a:t>个事件，而第</a:t>
            </a:r>
            <a:r>
              <a:rPr lang="en-US" altLang="zh-CN" sz="3600">
                <a:latin typeface="华文新魏" panose="02010800040101010101" pitchFamily="2" charset="-122"/>
                <a:ea typeface="华文新魏" panose="02010800040101010101" pitchFamily="2" charset="-122"/>
              </a:rPr>
              <a:t>j-1</a:t>
            </a:r>
            <a:r>
              <a:rPr lang="zh-CN" altLang="en-US" sz="3600">
                <a:latin typeface="华文新魏" panose="02010800040101010101" pitchFamily="2" charset="-122"/>
                <a:ea typeface="华文新魏" panose="02010800040101010101" pitchFamily="2" charset="-122"/>
              </a:rPr>
              <a:t>个事件是</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j-1 </a:t>
            </a:r>
            <a:r>
              <a:rPr lang="zh-CN" altLang="en-US" sz="3600">
                <a:latin typeface="华文新魏" panose="02010800040101010101" pitchFamily="2" charset="-122"/>
                <a:ea typeface="华文新魏" panose="02010800040101010101" pitchFamily="2" charset="-122"/>
              </a:rPr>
              <a:t>，则</a:t>
            </a:r>
          </a:p>
          <a:p>
            <a:pPr algn="just">
              <a:lnSpc>
                <a:spcPct val="90000"/>
              </a:lnSpc>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j</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j-1</a:t>
            </a:r>
            <a:r>
              <a:rPr lang="en-US" altLang="zh-CN" sz="3600">
                <a:latin typeface="华文新魏" panose="02010800040101010101" pitchFamily="2" charset="-122"/>
                <a:ea typeface="华文新魏" panose="02010800040101010101" pitchFamily="2" charset="-122"/>
              </a:rPr>
              <a:t>)+1</a:t>
            </a:r>
          </a:p>
          <a:p>
            <a:pPr algn="just">
              <a:lnSpc>
                <a:spcPct val="90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04A5F7AC-EB31-4642-96FA-1F57FD7BBCC4}"/>
              </a:ext>
            </a:extLst>
          </p:cNvPr>
          <p:cNvSpPr>
            <a:spLocks noGrp="1" noChangeArrowheads="1"/>
          </p:cNvSpPr>
          <p:nvPr>
            <p:ph type="title"/>
          </p:nvPr>
        </p:nvSpPr>
        <p:spPr>
          <a:xfrm>
            <a:off x="381000" y="4572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(10)</a:t>
            </a:r>
            <a:br>
              <a:rPr lang="en-US" altLang="zh-CN" sz="4800">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逻辑时钟函数的构造</a:t>
            </a:r>
            <a:r>
              <a:rPr lang="en-US" altLang="zh-CN" sz="3600">
                <a:solidFill>
                  <a:srgbClr val="9900FF"/>
                </a:solidFill>
                <a:latin typeface="华文新魏" panose="02010800040101010101" pitchFamily="2" charset="-122"/>
                <a:ea typeface="华文新魏" panose="02010800040101010101" pitchFamily="2" charset="-122"/>
              </a:rPr>
              <a:t>(2)</a:t>
            </a:r>
          </a:p>
        </p:txBody>
      </p:sp>
      <p:sp>
        <p:nvSpPr>
          <p:cNvPr id="178179" name="Rectangle 3">
            <a:extLst>
              <a:ext uri="{FF2B5EF4-FFF2-40B4-BE49-F238E27FC236}">
                <a16:creationId xmlns:a16="http://schemas.microsoft.com/office/drawing/2014/main" id="{F5630FEF-6DC2-4027-BE56-B4D0FED6755C}"/>
              </a:ext>
            </a:extLst>
          </p:cNvPr>
          <p:cNvSpPr>
            <a:spLocks noGrp="1" noChangeArrowheads="1"/>
          </p:cNvSpPr>
          <p:nvPr>
            <p:ph type="body" idx="1"/>
          </p:nvPr>
        </p:nvSpPr>
        <p:spPr>
          <a:xfrm>
            <a:off x="990600" y="1676400"/>
            <a:ext cx="7010400" cy="4648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对任一进程</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中的接收消息事件</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r </a:t>
            </a:r>
            <a:r>
              <a:rPr lang="zh-CN" altLang="en-US" sz="3600">
                <a:latin typeface="华文新魏" panose="02010800040101010101" pitchFamily="2" charset="-122"/>
                <a:ea typeface="华文新魏" panose="02010800040101010101" pitchFamily="2" charset="-122"/>
              </a:rPr>
              <a:t>，若</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r </a:t>
            </a:r>
            <a:r>
              <a:rPr lang="zh-CN" altLang="en-US" sz="3600">
                <a:latin typeface="华文新魏" panose="02010800040101010101" pitchFamily="2" charset="-122"/>
                <a:ea typeface="华文新魏" panose="02010800040101010101" pitchFamily="2" charset="-122"/>
              </a:rPr>
              <a:t>是</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的笫</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个事件，则</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r</a:t>
            </a:r>
            <a:r>
              <a:rPr lang="en-US" altLang="zh-CN" sz="3600">
                <a:latin typeface="华文新魏" panose="02010800040101010101" pitchFamily="2" charset="-122"/>
                <a:ea typeface="华文新魏" panose="02010800040101010101" pitchFamily="2" charset="-122"/>
              </a:rPr>
              <a:t>)=1+C(e</a:t>
            </a:r>
            <a:r>
              <a:rPr lang="en-US" altLang="zh-CN" sz="3600" baseline="-30000">
                <a:latin typeface="华文新魏" panose="02010800040101010101" pitchFamily="2" charset="-122"/>
                <a:ea typeface="华文新魏" panose="02010800040101010101" pitchFamily="2" charset="-122"/>
              </a:rPr>
              <a:t>s</a:t>
            </a:r>
            <a:r>
              <a:rPr lang="en-US" altLang="zh-CN" sz="3600" baseline="30000">
                <a:ea typeface="华文新魏" panose="02010800040101010101" pitchFamily="2" charset="-122"/>
              </a:rPr>
              <a:t>’</a:t>
            </a:r>
            <a:r>
              <a:rPr lang="en-US" altLang="zh-CN" sz="3600" baseline="300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a:t>
            </a:r>
          </a:p>
          <a:p>
            <a:pPr algn="just">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此处，</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s</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是进程</a:t>
            </a:r>
            <a:r>
              <a:rPr lang="en-US" altLang="zh-CN" sz="3600">
                <a:latin typeface="华文新魏" panose="02010800040101010101" pitchFamily="2" charset="-122"/>
                <a:ea typeface="华文新魏" panose="02010800040101010101" pitchFamily="2" charset="-122"/>
              </a:rPr>
              <a:t>P</a:t>
            </a: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发送这个消息的事件。若</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是</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的笫</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个事件，而第</a:t>
            </a:r>
            <a:r>
              <a:rPr lang="en-US" altLang="zh-CN" sz="3600">
                <a:latin typeface="华文新魏" panose="02010800040101010101" pitchFamily="2" charset="-122"/>
                <a:ea typeface="华文新魏" panose="02010800040101010101" pitchFamily="2" charset="-122"/>
              </a:rPr>
              <a:t>r-1</a:t>
            </a:r>
            <a:r>
              <a:rPr lang="zh-CN" altLang="en-US" sz="3600">
                <a:latin typeface="华文新魏" panose="02010800040101010101" pitchFamily="2" charset="-122"/>
                <a:ea typeface="华文新魏" panose="02010800040101010101" pitchFamily="2" charset="-122"/>
              </a:rPr>
              <a:t>个事件是</a:t>
            </a:r>
            <a:r>
              <a:rPr lang="en-US" altLang="zh-CN" sz="3600">
                <a:latin typeface="华文新魏" panose="02010800040101010101" pitchFamily="2" charset="-122"/>
                <a:ea typeface="华文新魏" panose="02010800040101010101" pitchFamily="2" charset="-122"/>
              </a:rPr>
              <a:t>e</a:t>
            </a:r>
            <a:r>
              <a:rPr lang="en-US" altLang="zh-CN" sz="3600" baseline="-30000">
                <a:latin typeface="华文新魏" panose="02010800040101010101" pitchFamily="2" charset="-122"/>
                <a:ea typeface="华文新魏" panose="02010800040101010101" pitchFamily="2" charset="-122"/>
              </a:rPr>
              <a:t>r-1</a:t>
            </a:r>
            <a:r>
              <a:rPr lang="zh-CN" altLang="en-US" sz="3600">
                <a:latin typeface="华文新魏" panose="02010800040101010101" pitchFamily="2" charset="-122"/>
                <a:ea typeface="华文新魏" panose="02010800040101010101" pitchFamily="2" charset="-122"/>
              </a:rPr>
              <a:t>，则</a:t>
            </a:r>
          </a:p>
          <a:p>
            <a:pPr algn="just">
              <a:buFontTx/>
              <a:buNone/>
            </a:pPr>
            <a:r>
              <a:rPr lang="zh-CN" altLang="en-US" sz="3600">
                <a:solidFill>
                  <a:srgbClr val="FF0000"/>
                </a:solidFill>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r</a:t>
            </a:r>
            <a:r>
              <a:rPr lang="en-US" altLang="zh-CN" sz="3600">
                <a:latin typeface="华文新魏" panose="02010800040101010101" pitchFamily="2" charset="-122"/>
                <a:ea typeface="华文新魏" panose="02010800040101010101" pitchFamily="2" charset="-122"/>
              </a:rPr>
              <a:t>)=1+max[c(e</a:t>
            </a:r>
            <a:r>
              <a:rPr lang="en-US" altLang="zh-CN" sz="3600" baseline="-30000">
                <a:latin typeface="华文新魏" panose="02010800040101010101" pitchFamily="2" charset="-122"/>
                <a:ea typeface="华文新魏" panose="02010800040101010101" pitchFamily="2" charset="-122"/>
              </a:rPr>
              <a:t>r-1</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C(e</a:t>
            </a:r>
            <a:r>
              <a:rPr lang="en-US" altLang="zh-CN" sz="3600" baseline="-30000">
                <a:latin typeface="华文新魏" panose="02010800040101010101" pitchFamily="2" charset="-122"/>
                <a:ea typeface="华文新魏" panose="02010800040101010101" pitchFamily="2" charset="-122"/>
              </a:rPr>
              <a:t>s</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t>
            </a:r>
            <a:endParaRPr lang="en-US" altLang="zh-CN" sz="3600">
              <a:solidFill>
                <a:srgbClr val="FF0000"/>
              </a:solidFill>
              <a:latin typeface="华文新魏" panose="02010800040101010101" pitchFamily="2" charset="-122"/>
              <a:ea typeface="华文新魏" panose="02010800040101010101" pitchFamily="2" charset="-122"/>
            </a:endParaRPr>
          </a:p>
          <a:p>
            <a:pPr algn="just"/>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26">
            <a:extLst>
              <a:ext uri="{FF2B5EF4-FFF2-40B4-BE49-F238E27FC236}">
                <a16:creationId xmlns:a16="http://schemas.microsoft.com/office/drawing/2014/main" id="{6E98E25C-0835-4F59-B68D-89025F0C3C27}"/>
              </a:ext>
            </a:extLst>
          </p:cNvPr>
          <p:cNvSpPr>
            <a:spLocks noGrp="1" noChangeArrowheads="1"/>
          </p:cNvSpPr>
          <p:nvPr>
            <p:ph type="title"/>
          </p:nvPr>
        </p:nvSpPr>
        <p:spPr>
          <a:xfrm>
            <a:off x="457200" y="3048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(11)</a:t>
            </a:r>
            <a:endParaRPr lang="en-US" altLang="zh-CN" sz="4800">
              <a:solidFill>
                <a:srgbClr val="9900FF"/>
              </a:solidFill>
              <a:latin typeface="华文新魏" panose="02010800040101010101" pitchFamily="2" charset="-122"/>
              <a:ea typeface="华文新魏" panose="02010800040101010101" pitchFamily="2" charset="-122"/>
            </a:endParaRPr>
          </a:p>
        </p:txBody>
      </p:sp>
      <p:sp>
        <p:nvSpPr>
          <p:cNvPr id="179203" name="Rectangle 1027">
            <a:extLst>
              <a:ext uri="{FF2B5EF4-FFF2-40B4-BE49-F238E27FC236}">
                <a16:creationId xmlns:a16="http://schemas.microsoft.com/office/drawing/2014/main" id="{F392693A-FFDC-49C9-9032-A27357376291}"/>
              </a:ext>
            </a:extLst>
          </p:cNvPr>
          <p:cNvSpPr>
            <a:spLocks noGrp="1" noChangeArrowheads="1"/>
          </p:cNvSpPr>
          <p:nvPr>
            <p:ph type="body" idx="1"/>
          </p:nvPr>
        </p:nvSpPr>
        <p:spPr>
          <a:xfrm>
            <a:off x="914400" y="1371600"/>
            <a:ext cx="6781800" cy="4648200"/>
          </a:xfrm>
        </p:spPr>
        <p:txBody>
          <a:bodyPr/>
          <a:lstStyle/>
          <a:p>
            <a:pPr algn="just"/>
            <a:endParaRPr lang="en-US" altLang="zh-CN">
              <a:solidFill>
                <a:srgbClr val="FF0000"/>
              </a:solidFill>
              <a:latin typeface="华文新魏" panose="02010800040101010101" pitchFamily="2" charset="-122"/>
              <a:ea typeface="华文新魏" panose="02010800040101010101" pitchFamily="2" charset="-122"/>
            </a:endParaRPr>
          </a:p>
          <a:p>
            <a:pPr algn="just"/>
            <a:endParaRPr lang="en-US" altLang="zh-CN">
              <a:latin typeface="华文新魏" panose="02010800040101010101" pitchFamily="2" charset="-122"/>
              <a:ea typeface="华文新魏" panose="02010800040101010101" pitchFamily="2" charset="-122"/>
            </a:endParaRPr>
          </a:p>
        </p:txBody>
      </p:sp>
      <p:sp>
        <p:nvSpPr>
          <p:cNvPr id="179204" name="Rectangle 1028">
            <a:extLst>
              <a:ext uri="{FF2B5EF4-FFF2-40B4-BE49-F238E27FC236}">
                <a16:creationId xmlns:a16="http://schemas.microsoft.com/office/drawing/2014/main" id="{47DEDDCF-51E7-462B-9295-4018FB20656D}"/>
              </a:ext>
            </a:extLst>
          </p:cNvPr>
          <p:cNvSpPr>
            <a:spLocks noChangeArrowheads="1"/>
          </p:cNvSpPr>
          <p:nvPr/>
        </p:nvSpPr>
        <p:spPr bwMode="auto">
          <a:xfrm>
            <a:off x="1143000" y="1295400"/>
            <a:ext cx="72390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由</a:t>
            </a:r>
            <a:r>
              <a:rPr lang="en-US" altLang="zh-CN" sz="3600">
                <a:latin typeface="华文新魏" panose="02010800040101010101" pitchFamily="2" charset="-122"/>
                <a:ea typeface="华文新魏" panose="02010800040101010101" pitchFamily="2" charset="-122"/>
              </a:rPr>
              <a:t>n</a:t>
            </a:r>
            <a:r>
              <a:rPr lang="zh-CN" altLang="en-US" sz="3600">
                <a:latin typeface="华文新魏" panose="02010800040101010101" pitchFamily="2" charset="-122"/>
                <a:ea typeface="华文新魏" panose="02010800040101010101" pitchFamily="2" charset="-122"/>
              </a:rPr>
              <a:t>个进程组成的网络系统，逻辑时钟可用于对由消息传输所组成的事件进行排序。</a:t>
            </a:r>
          </a:p>
          <a:p>
            <a:r>
              <a:rPr lang="en-US" altLang="zh-CN" sz="3600">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事件排序规则：对来自站点</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的消息</a:t>
            </a:r>
            <a:r>
              <a:rPr lang="en-US" altLang="zh-CN" sz="3600">
                <a:latin typeface="华文新魏" panose="02010800040101010101" pitchFamily="2" charset="-122"/>
                <a:ea typeface="华文新魏" panose="02010800040101010101" pitchFamily="2" charset="-122"/>
              </a:rPr>
              <a:t>x</a:t>
            </a:r>
            <a:r>
              <a:rPr lang="zh-CN" altLang="en-US" sz="3600">
                <a:latin typeface="华文新魏" panose="02010800040101010101" pitchFamily="2" charset="-122"/>
                <a:ea typeface="华文新魏" panose="02010800040101010101" pitchFamily="2" charset="-122"/>
              </a:rPr>
              <a:t>和来自站点</a:t>
            </a:r>
            <a:r>
              <a:rPr lang="en-US" altLang="zh-CN" sz="3600">
                <a:latin typeface="华文新魏" panose="02010800040101010101" pitchFamily="2" charset="-122"/>
                <a:ea typeface="华文新魏" panose="02010800040101010101" pitchFamily="2" charset="-122"/>
              </a:rPr>
              <a:t>j</a:t>
            </a:r>
            <a:r>
              <a:rPr lang="zh-CN" altLang="en-US" sz="3600">
                <a:latin typeface="华文新魏" panose="02010800040101010101" pitchFamily="2" charset="-122"/>
                <a:ea typeface="华文新魏" panose="02010800040101010101" pitchFamily="2" charset="-122"/>
              </a:rPr>
              <a:t>的消息</a:t>
            </a:r>
            <a:r>
              <a:rPr lang="en-US" altLang="zh-CN" sz="3600">
                <a:latin typeface="华文新魏" panose="02010800040101010101" pitchFamily="2" charset="-122"/>
                <a:ea typeface="华文新魏" panose="02010800040101010101" pitchFamily="2" charset="-122"/>
              </a:rPr>
              <a:t>y</a:t>
            </a:r>
            <a:r>
              <a:rPr lang="zh-CN" altLang="en-US" sz="3600">
                <a:latin typeface="华文新魏" panose="02010800040101010101" pitchFamily="2" charset="-122"/>
                <a:ea typeface="华文新魏" panose="02010800040101010101" pitchFamily="2" charset="-122"/>
              </a:rPr>
              <a:t>，说事件</a:t>
            </a:r>
            <a:r>
              <a:rPr lang="en-US" altLang="zh-CN" sz="3600">
                <a:latin typeface="华文新魏" panose="02010800040101010101" pitchFamily="2" charset="-122"/>
                <a:ea typeface="华文新魏" panose="02010800040101010101" pitchFamily="2" charset="-122"/>
              </a:rPr>
              <a:t>x</a:t>
            </a:r>
            <a:r>
              <a:rPr lang="zh-CN" altLang="en-US" sz="3600">
                <a:latin typeface="华文新魏" panose="02010800040101010101" pitchFamily="2" charset="-122"/>
                <a:ea typeface="华文新魏" panose="02010800040101010101" pitchFamily="2" charset="-122"/>
              </a:rPr>
              <a:t>先发生于事件</a:t>
            </a:r>
            <a:r>
              <a:rPr lang="en-US" altLang="zh-CN" sz="3600">
                <a:latin typeface="华文新魏" panose="02010800040101010101" pitchFamily="2" charset="-122"/>
                <a:ea typeface="华文新魏" panose="02010800040101010101" pitchFamily="2" charset="-122"/>
              </a:rPr>
              <a:t>y</a:t>
            </a:r>
            <a:r>
              <a:rPr lang="zh-CN" altLang="en-US" sz="3600">
                <a:latin typeface="华文新魏" panose="02010800040101010101" pitchFamily="2" charset="-122"/>
                <a:ea typeface="华文新魏" panose="02010800040101010101" pitchFamily="2" charset="-122"/>
              </a:rPr>
              <a:t>，如果：</a:t>
            </a:r>
          </a:p>
          <a:p>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(1)T</a:t>
            </a:r>
            <a:r>
              <a:rPr lang="en-US" altLang="zh-CN" sz="3600" baseline="-30000">
                <a:latin typeface="华文新魏" panose="02010800040101010101" pitchFamily="2" charset="-122"/>
                <a:ea typeface="华文新魏" panose="02010800040101010101" pitchFamily="2" charset="-122"/>
              </a:rPr>
              <a:t>i </a:t>
            </a:r>
            <a:r>
              <a:rPr lang="en-US" altLang="zh-CN" sz="3600">
                <a:latin typeface="华文新魏" panose="02010800040101010101" pitchFamily="2" charset="-122"/>
                <a:ea typeface="华文新魏" panose="02010800040101010101" pitchFamily="2" charset="-122"/>
              </a:rPr>
              <a:t>&lt; T</a:t>
            </a:r>
            <a:r>
              <a:rPr lang="en-US" altLang="zh-CN" sz="3600" baseline="-30000">
                <a:latin typeface="华文新魏" panose="02010800040101010101" pitchFamily="2" charset="-122"/>
                <a:ea typeface="华文新魏" panose="02010800040101010101" pitchFamily="2" charset="-122"/>
              </a:rPr>
              <a:t>j         </a:t>
            </a:r>
            <a:r>
              <a:rPr lang="zh-CN" altLang="en-US" sz="3600">
                <a:latin typeface="华文新魏" panose="02010800040101010101" pitchFamily="2" charset="-122"/>
                <a:ea typeface="华文新魏" panose="02010800040101010101" pitchFamily="2" charset="-122"/>
              </a:rPr>
              <a:t>或</a:t>
            </a:r>
          </a:p>
          <a:p>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如果</a:t>
            </a:r>
            <a:r>
              <a:rPr lang="en-US" altLang="zh-CN" sz="3600">
                <a:latin typeface="华文新魏" panose="02010800040101010101" pitchFamily="2" charset="-122"/>
                <a:ea typeface="华文新魏" panose="02010800040101010101" pitchFamily="2" charset="-122"/>
              </a:rPr>
              <a:t>T</a:t>
            </a:r>
            <a:r>
              <a:rPr lang="en-US" altLang="zh-CN" sz="3600" baseline="-30000">
                <a:latin typeface="华文新魏" panose="02010800040101010101" pitchFamily="2" charset="-122"/>
                <a:ea typeface="华文新魏" panose="02010800040101010101" pitchFamily="2" charset="-122"/>
              </a:rPr>
              <a:t>i </a:t>
            </a:r>
            <a:r>
              <a:rPr lang="en-US" altLang="zh-CN" sz="3600">
                <a:latin typeface="华文新魏" panose="02010800040101010101" pitchFamily="2" charset="-122"/>
                <a:ea typeface="华文新魏" panose="02010800040101010101" pitchFamily="2" charset="-122"/>
              </a:rPr>
              <a:t>= T</a:t>
            </a:r>
            <a:r>
              <a:rPr lang="en-US" altLang="zh-CN" sz="3600" baseline="-30000">
                <a:latin typeface="华文新魏" panose="02010800040101010101" pitchFamily="2" charset="-122"/>
                <a:ea typeface="华文新魏" panose="02010800040101010101" pitchFamily="2" charset="-122"/>
              </a:rPr>
              <a:t>j  </a:t>
            </a:r>
            <a:r>
              <a:rPr lang="zh-CN" altLang="en-US" sz="3600">
                <a:latin typeface="华文新魏" panose="02010800040101010101" pitchFamily="2" charset="-122"/>
                <a:ea typeface="华文新魏" panose="02010800040101010101" pitchFamily="2" charset="-122"/>
              </a:rPr>
              <a:t>并且 </a:t>
            </a:r>
            <a:r>
              <a:rPr lang="en-US" altLang="zh-CN" sz="3600">
                <a:latin typeface="华文新魏" panose="02010800040101010101" pitchFamily="2" charset="-122"/>
                <a:ea typeface="华文新魏" panose="02010800040101010101" pitchFamily="2" charset="-122"/>
              </a:rPr>
              <a:t>i &lt; j</a:t>
            </a:r>
          </a:p>
          <a:p>
            <a:r>
              <a:rPr lang="en-US" altLang="zh-CN" sz="3600">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26">
            <a:extLst>
              <a:ext uri="{FF2B5EF4-FFF2-40B4-BE49-F238E27FC236}">
                <a16:creationId xmlns:a16="http://schemas.microsoft.com/office/drawing/2014/main" id="{B4E7DF9B-76B3-4CCA-BD4A-AADAAC60D2C3}"/>
              </a:ext>
            </a:extLst>
          </p:cNvPr>
          <p:cNvSpPr>
            <a:spLocks noGrp="1" noChangeArrowheads="1"/>
          </p:cNvSpPr>
          <p:nvPr>
            <p:ph type="title"/>
          </p:nvPr>
        </p:nvSpPr>
        <p:spPr>
          <a:xfrm>
            <a:off x="304800" y="3810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(12)</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算法校正时钟</a:t>
            </a:r>
            <a:r>
              <a:rPr lang="zh-CN" altLang="en-US" sz="3600">
                <a:solidFill>
                  <a:srgbClr val="9900FF"/>
                </a:solidFill>
                <a:latin typeface="华文新魏" panose="02010800040101010101" pitchFamily="2" charset="-122"/>
                <a:ea typeface="华文新魏" panose="02010800040101010101" pitchFamily="2" charset="-122"/>
              </a:rPr>
              <a:t> </a:t>
            </a:r>
          </a:p>
        </p:txBody>
      </p:sp>
      <p:sp>
        <p:nvSpPr>
          <p:cNvPr id="180227" name="Rectangle 1027">
            <a:extLst>
              <a:ext uri="{FF2B5EF4-FFF2-40B4-BE49-F238E27FC236}">
                <a16:creationId xmlns:a16="http://schemas.microsoft.com/office/drawing/2014/main" id="{06B8F0E8-3849-43CE-8F76-5F3B35A5381A}"/>
              </a:ext>
            </a:extLst>
          </p:cNvPr>
          <p:cNvSpPr>
            <a:spLocks noGrp="1" noChangeArrowheads="1"/>
          </p:cNvSpPr>
          <p:nvPr>
            <p:ph type="body" idx="1"/>
          </p:nvPr>
        </p:nvSpPr>
        <p:spPr>
          <a:xfrm>
            <a:off x="838200" y="1600200"/>
            <a:ext cx="6781800" cy="4648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p>
        </p:txBody>
      </p:sp>
      <p:grpSp>
        <p:nvGrpSpPr>
          <p:cNvPr id="180289" name="Group 1089">
            <a:extLst>
              <a:ext uri="{FF2B5EF4-FFF2-40B4-BE49-F238E27FC236}">
                <a16:creationId xmlns:a16="http://schemas.microsoft.com/office/drawing/2014/main" id="{26A6D03C-6C79-40E7-813E-241B7E6FD54B}"/>
              </a:ext>
            </a:extLst>
          </p:cNvPr>
          <p:cNvGrpSpPr>
            <a:grpSpLocks/>
          </p:cNvGrpSpPr>
          <p:nvPr/>
        </p:nvGrpSpPr>
        <p:grpSpPr bwMode="auto">
          <a:xfrm>
            <a:off x="228600" y="1752600"/>
            <a:ext cx="8534400" cy="4724400"/>
            <a:chOff x="144" y="1104"/>
            <a:chExt cx="5376" cy="2976"/>
          </a:xfrm>
        </p:grpSpPr>
        <p:sp>
          <p:nvSpPr>
            <p:cNvPr id="180229" name="Text Box 1029">
              <a:extLst>
                <a:ext uri="{FF2B5EF4-FFF2-40B4-BE49-F238E27FC236}">
                  <a16:creationId xmlns:a16="http://schemas.microsoft.com/office/drawing/2014/main" id="{F79D7FA8-FC84-47D9-BFD3-D16106149FB6}"/>
                </a:ext>
              </a:extLst>
            </p:cNvPr>
            <p:cNvSpPr txBox="1">
              <a:spLocks noChangeArrowheads="1"/>
            </p:cNvSpPr>
            <p:nvPr/>
          </p:nvSpPr>
          <p:spPr bwMode="auto">
            <a:xfrm>
              <a:off x="618" y="1364"/>
              <a:ext cx="350"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54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60</a:t>
              </a:r>
            </a:p>
          </p:txBody>
        </p:sp>
        <p:sp>
          <p:nvSpPr>
            <p:cNvPr id="180230" name="Text Box 1030">
              <a:extLst>
                <a:ext uri="{FF2B5EF4-FFF2-40B4-BE49-F238E27FC236}">
                  <a16:creationId xmlns:a16="http://schemas.microsoft.com/office/drawing/2014/main" id="{76C53EA1-6052-46AD-9578-8D956EC38E6D}"/>
                </a:ext>
              </a:extLst>
            </p:cNvPr>
            <p:cNvSpPr txBox="1">
              <a:spLocks noChangeArrowheads="1"/>
            </p:cNvSpPr>
            <p:nvPr/>
          </p:nvSpPr>
          <p:spPr bwMode="auto">
            <a:xfrm>
              <a:off x="1434" y="1364"/>
              <a:ext cx="349"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56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80</a:t>
              </a:r>
            </a:p>
          </p:txBody>
        </p:sp>
        <p:sp>
          <p:nvSpPr>
            <p:cNvPr id="180231" name="Text Box 1031">
              <a:extLst>
                <a:ext uri="{FF2B5EF4-FFF2-40B4-BE49-F238E27FC236}">
                  <a16:creationId xmlns:a16="http://schemas.microsoft.com/office/drawing/2014/main" id="{C54CB3A1-3CC0-4B82-BFA5-D6EF5F970EFD}"/>
                </a:ext>
              </a:extLst>
            </p:cNvPr>
            <p:cNvSpPr txBox="1">
              <a:spLocks noChangeArrowheads="1"/>
            </p:cNvSpPr>
            <p:nvPr/>
          </p:nvSpPr>
          <p:spPr bwMode="auto">
            <a:xfrm>
              <a:off x="2249" y="1364"/>
              <a:ext cx="350"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50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90</a:t>
              </a:r>
            </a:p>
            <a:p>
              <a:pPr algn="ctr" eaLnBrk="0" hangingPunct="0"/>
              <a:r>
                <a:rPr kumimoji="0" lang="en-US" altLang="zh-CN" sz="1600">
                  <a:solidFill>
                    <a:srgbClr val="FF0066"/>
                  </a:solidFill>
                  <a:latin typeface="华文新魏" panose="02010800040101010101" pitchFamily="2" charset="-122"/>
                  <a:ea typeface="华文新魏" panose="02010800040101010101" pitchFamily="2" charset="-122"/>
                </a:rPr>
                <a:t>100</a:t>
              </a:r>
            </a:p>
          </p:txBody>
        </p:sp>
        <p:sp>
          <p:nvSpPr>
            <p:cNvPr id="180232" name="Line 1032">
              <a:extLst>
                <a:ext uri="{FF2B5EF4-FFF2-40B4-BE49-F238E27FC236}">
                  <a16:creationId xmlns:a16="http://schemas.microsoft.com/office/drawing/2014/main" id="{5FD4C0BB-A446-488F-AF22-112DD6FF594F}"/>
                </a:ext>
              </a:extLst>
            </p:cNvPr>
            <p:cNvSpPr>
              <a:spLocks noChangeShapeType="1"/>
            </p:cNvSpPr>
            <p:nvPr/>
          </p:nvSpPr>
          <p:spPr bwMode="auto">
            <a:xfrm>
              <a:off x="618" y="2256"/>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33" name="Line 1033">
              <a:extLst>
                <a:ext uri="{FF2B5EF4-FFF2-40B4-BE49-F238E27FC236}">
                  <a16:creationId xmlns:a16="http://schemas.microsoft.com/office/drawing/2014/main" id="{AB8D6191-AFAB-40EB-BB7A-7F8E2BAC9580}"/>
                </a:ext>
              </a:extLst>
            </p:cNvPr>
            <p:cNvSpPr>
              <a:spLocks noChangeShapeType="1"/>
            </p:cNvSpPr>
            <p:nvPr/>
          </p:nvSpPr>
          <p:spPr bwMode="auto">
            <a:xfrm>
              <a:off x="618" y="3120"/>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34" name="Text Box 1034">
              <a:extLst>
                <a:ext uri="{FF2B5EF4-FFF2-40B4-BE49-F238E27FC236}">
                  <a16:creationId xmlns:a16="http://schemas.microsoft.com/office/drawing/2014/main" id="{A2DF2B24-7173-4CF1-9FEB-ADDC0C7EB5FD}"/>
                </a:ext>
              </a:extLst>
            </p:cNvPr>
            <p:cNvSpPr txBox="1">
              <a:spLocks noChangeArrowheads="1"/>
            </p:cNvSpPr>
            <p:nvPr/>
          </p:nvSpPr>
          <p:spPr bwMode="auto">
            <a:xfrm>
              <a:off x="1084" y="2751"/>
              <a:ext cx="350"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D</a:t>
              </a:r>
            </a:p>
          </p:txBody>
        </p:sp>
        <p:sp>
          <p:nvSpPr>
            <p:cNvPr id="180235" name="Text Box 1035">
              <a:extLst>
                <a:ext uri="{FF2B5EF4-FFF2-40B4-BE49-F238E27FC236}">
                  <a16:creationId xmlns:a16="http://schemas.microsoft.com/office/drawing/2014/main" id="{620E471E-72EB-48A3-B968-285CE42ADBEC}"/>
                </a:ext>
              </a:extLst>
            </p:cNvPr>
            <p:cNvSpPr txBox="1">
              <a:spLocks noChangeArrowheads="1"/>
            </p:cNvSpPr>
            <p:nvPr/>
          </p:nvSpPr>
          <p:spPr bwMode="auto">
            <a:xfrm>
              <a:off x="1084" y="1570"/>
              <a:ext cx="299" cy="141"/>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A</a:t>
              </a:r>
            </a:p>
          </p:txBody>
        </p:sp>
        <p:sp>
          <p:nvSpPr>
            <p:cNvPr id="180236" name="Text Box 1036">
              <a:extLst>
                <a:ext uri="{FF2B5EF4-FFF2-40B4-BE49-F238E27FC236}">
                  <a16:creationId xmlns:a16="http://schemas.microsoft.com/office/drawing/2014/main" id="{9AB9E8BD-200C-4920-94A8-D2016C12E539}"/>
                </a:ext>
              </a:extLst>
            </p:cNvPr>
            <p:cNvSpPr txBox="1">
              <a:spLocks noChangeArrowheads="1"/>
            </p:cNvSpPr>
            <p:nvPr/>
          </p:nvSpPr>
          <p:spPr bwMode="auto">
            <a:xfrm>
              <a:off x="1900" y="1824"/>
              <a:ext cx="349"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B</a:t>
              </a:r>
            </a:p>
          </p:txBody>
        </p:sp>
        <p:sp>
          <p:nvSpPr>
            <p:cNvPr id="180237" name="Text Box 1037">
              <a:extLst>
                <a:ext uri="{FF2B5EF4-FFF2-40B4-BE49-F238E27FC236}">
                  <a16:creationId xmlns:a16="http://schemas.microsoft.com/office/drawing/2014/main" id="{A5D1D084-7A8D-4985-A40F-23FE67EF4A4A}"/>
                </a:ext>
              </a:extLst>
            </p:cNvPr>
            <p:cNvSpPr txBox="1">
              <a:spLocks noChangeArrowheads="1"/>
            </p:cNvSpPr>
            <p:nvPr/>
          </p:nvSpPr>
          <p:spPr bwMode="auto">
            <a:xfrm>
              <a:off x="1883" y="2352"/>
              <a:ext cx="353" cy="188"/>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C</a:t>
              </a:r>
            </a:p>
          </p:txBody>
        </p:sp>
        <p:sp>
          <p:nvSpPr>
            <p:cNvPr id="180238" name="Text Box 1038">
              <a:extLst>
                <a:ext uri="{FF2B5EF4-FFF2-40B4-BE49-F238E27FC236}">
                  <a16:creationId xmlns:a16="http://schemas.microsoft.com/office/drawing/2014/main" id="{988F66E4-531B-4295-9110-55FF291C6A99}"/>
                </a:ext>
              </a:extLst>
            </p:cNvPr>
            <p:cNvSpPr txBox="1">
              <a:spLocks noChangeArrowheads="1"/>
            </p:cNvSpPr>
            <p:nvPr/>
          </p:nvSpPr>
          <p:spPr bwMode="auto">
            <a:xfrm>
              <a:off x="618" y="1104"/>
              <a:ext cx="350"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P0</a:t>
              </a:r>
            </a:p>
          </p:txBody>
        </p:sp>
        <p:sp>
          <p:nvSpPr>
            <p:cNvPr id="180239" name="Text Box 1039">
              <a:extLst>
                <a:ext uri="{FF2B5EF4-FFF2-40B4-BE49-F238E27FC236}">
                  <a16:creationId xmlns:a16="http://schemas.microsoft.com/office/drawing/2014/main" id="{07E8ABEA-9D43-4741-89ED-ED0BF18E2972}"/>
                </a:ext>
              </a:extLst>
            </p:cNvPr>
            <p:cNvSpPr txBox="1">
              <a:spLocks noChangeArrowheads="1"/>
            </p:cNvSpPr>
            <p:nvPr/>
          </p:nvSpPr>
          <p:spPr bwMode="auto">
            <a:xfrm>
              <a:off x="1434" y="1104"/>
              <a:ext cx="349"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P1</a:t>
              </a:r>
            </a:p>
          </p:txBody>
        </p:sp>
        <p:sp>
          <p:nvSpPr>
            <p:cNvPr id="180240" name="Text Box 1040">
              <a:extLst>
                <a:ext uri="{FF2B5EF4-FFF2-40B4-BE49-F238E27FC236}">
                  <a16:creationId xmlns:a16="http://schemas.microsoft.com/office/drawing/2014/main" id="{D0A94FD8-76A7-47C5-B174-1B378D20B1BF}"/>
                </a:ext>
              </a:extLst>
            </p:cNvPr>
            <p:cNvSpPr txBox="1">
              <a:spLocks noChangeArrowheads="1"/>
            </p:cNvSpPr>
            <p:nvPr/>
          </p:nvSpPr>
          <p:spPr bwMode="auto">
            <a:xfrm>
              <a:off x="2249" y="1104"/>
              <a:ext cx="350"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P2</a:t>
              </a:r>
            </a:p>
          </p:txBody>
        </p:sp>
        <p:sp>
          <p:nvSpPr>
            <p:cNvPr id="180241" name="Line 1041">
              <a:extLst>
                <a:ext uri="{FF2B5EF4-FFF2-40B4-BE49-F238E27FC236}">
                  <a16:creationId xmlns:a16="http://schemas.microsoft.com/office/drawing/2014/main" id="{7093F5B6-7BA8-4D8D-AF7D-3F82D6851FB1}"/>
                </a:ext>
              </a:extLst>
            </p:cNvPr>
            <p:cNvSpPr>
              <a:spLocks noChangeShapeType="1"/>
            </p:cNvSpPr>
            <p:nvPr/>
          </p:nvSpPr>
          <p:spPr bwMode="auto">
            <a:xfrm>
              <a:off x="618" y="158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2" name="Line 1042">
              <a:extLst>
                <a:ext uri="{FF2B5EF4-FFF2-40B4-BE49-F238E27FC236}">
                  <a16:creationId xmlns:a16="http://schemas.microsoft.com/office/drawing/2014/main" id="{74AF5132-A782-47A5-88E9-1492D94E6207}"/>
                </a:ext>
              </a:extLst>
            </p:cNvPr>
            <p:cNvSpPr>
              <a:spLocks noChangeShapeType="1"/>
            </p:cNvSpPr>
            <p:nvPr/>
          </p:nvSpPr>
          <p:spPr bwMode="auto">
            <a:xfrm>
              <a:off x="618" y="1728"/>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3" name="Line 1043">
              <a:extLst>
                <a:ext uri="{FF2B5EF4-FFF2-40B4-BE49-F238E27FC236}">
                  <a16:creationId xmlns:a16="http://schemas.microsoft.com/office/drawing/2014/main" id="{506D5A78-C57D-4D4A-8E50-1F3D0D535100}"/>
                </a:ext>
              </a:extLst>
            </p:cNvPr>
            <p:cNvSpPr>
              <a:spLocks noChangeShapeType="1"/>
            </p:cNvSpPr>
            <p:nvPr/>
          </p:nvSpPr>
          <p:spPr bwMode="auto">
            <a:xfrm>
              <a:off x="618" y="188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4" name="Line 1044">
              <a:extLst>
                <a:ext uri="{FF2B5EF4-FFF2-40B4-BE49-F238E27FC236}">
                  <a16:creationId xmlns:a16="http://schemas.microsoft.com/office/drawing/2014/main" id="{1EBCEBBF-E27E-41C4-AFCC-8A43C673DE8D}"/>
                </a:ext>
              </a:extLst>
            </p:cNvPr>
            <p:cNvSpPr>
              <a:spLocks noChangeShapeType="1"/>
            </p:cNvSpPr>
            <p:nvPr/>
          </p:nvSpPr>
          <p:spPr bwMode="auto">
            <a:xfrm>
              <a:off x="968" y="1624"/>
              <a:ext cx="466" cy="1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45" name="Line 1045">
              <a:extLst>
                <a:ext uri="{FF2B5EF4-FFF2-40B4-BE49-F238E27FC236}">
                  <a16:creationId xmlns:a16="http://schemas.microsoft.com/office/drawing/2014/main" id="{9A344AA4-E712-4BE1-B670-B4FCCBCA1957}"/>
                </a:ext>
              </a:extLst>
            </p:cNvPr>
            <p:cNvSpPr>
              <a:spLocks noChangeShapeType="1"/>
            </p:cNvSpPr>
            <p:nvPr/>
          </p:nvSpPr>
          <p:spPr bwMode="auto">
            <a:xfrm>
              <a:off x="1783" y="1971"/>
              <a:ext cx="466" cy="1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46" name="Line 1046">
              <a:extLst>
                <a:ext uri="{FF2B5EF4-FFF2-40B4-BE49-F238E27FC236}">
                  <a16:creationId xmlns:a16="http://schemas.microsoft.com/office/drawing/2014/main" id="{6B01B9A4-529D-4B3F-939E-20BF39AB7487}"/>
                </a:ext>
              </a:extLst>
            </p:cNvPr>
            <p:cNvSpPr>
              <a:spLocks noChangeShapeType="1"/>
            </p:cNvSpPr>
            <p:nvPr/>
          </p:nvSpPr>
          <p:spPr bwMode="auto">
            <a:xfrm>
              <a:off x="618" y="2448"/>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7" name="Line 1047">
              <a:extLst>
                <a:ext uri="{FF2B5EF4-FFF2-40B4-BE49-F238E27FC236}">
                  <a16:creationId xmlns:a16="http://schemas.microsoft.com/office/drawing/2014/main" id="{DCBFA228-B142-4913-AE69-B280E3909D6A}"/>
                </a:ext>
              </a:extLst>
            </p:cNvPr>
            <p:cNvSpPr>
              <a:spLocks noChangeShapeType="1"/>
            </p:cNvSpPr>
            <p:nvPr/>
          </p:nvSpPr>
          <p:spPr bwMode="auto">
            <a:xfrm>
              <a:off x="618" y="2640"/>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8" name="Line 1048">
              <a:extLst>
                <a:ext uri="{FF2B5EF4-FFF2-40B4-BE49-F238E27FC236}">
                  <a16:creationId xmlns:a16="http://schemas.microsoft.com/office/drawing/2014/main" id="{D64B46BD-CCF4-4B30-A277-2BFFE40F2917}"/>
                </a:ext>
              </a:extLst>
            </p:cNvPr>
            <p:cNvSpPr>
              <a:spLocks noChangeShapeType="1"/>
            </p:cNvSpPr>
            <p:nvPr/>
          </p:nvSpPr>
          <p:spPr bwMode="auto">
            <a:xfrm>
              <a:off x="618" y="278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49" name="Line 1049">
              <a:extLst>
                <a:ext uri="{FF2B5EF4-FFF2-40B4-BE49-F238E27FC236}">
                  <a16:creationId xmlns:a16="http://schemas.microsoft.com/office/drawing/2014/main" id="{049C3B7A-3D60-4484-B3EF-B6E1A14B651B}"/>
                </a:ext>
              </a:extLst>
            </p:cNvPr>
            <p:cNvSpPr>
              <a:spLocks noChangeShapeType="1"/>
            </p:cNvSpPr>
            <p:nvPr/>
          </p:nvSpPr>
          <p:spPr bwMode="auto">
            <a:xfrm>
              <a:off x="618" y="2976"/>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50" name="Line 1050">
              <a:extLst>
                <a:ext uri="{FF2B5EF4-FFF2-40B4-BE49-F238E27FC236}">
                  <a16:creationId xmlns:a16="http://schemas.microsoft.com/office/drawing/2014/main" id="{2C5BE746-701E-407E-BA66-B7827DFB3932}"/>
                </a:ext>
              </a:extLst>
            </p:cNvPr>
            <p:cNvSpPr>
              <a:spLocks noChangeShapeType="1"/>
            </p:cNvSpPr>
            <p:nvPr/>
          </p:nvSpPr>
          <p:spPr bwMode="auto">
            <a:xfrm>
              <a:off x="1434" y="1537"/>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51" name="Line 1051">
              <a:extLst>
                <a:ext uri="{FF2B5EF4-FFF2-40B4-BE49-F238E27FC236}">
                  <a16:creationId xmlns:a16="http://schemas.microsoft.com/office/drawing/2014/main" id="{F76BB128-BE3A-4B4B-8367-DBF0B83638E4}"/>
                </a:ext>
              </a:extLst>
            </p:cNvPr>
            <p:cNvSpPr>
              <a:spLocks noChangeShapeType="1"/>
            </p:cNvSpPr>
            <p:nvPr/>
          </p:nvSpPr>
          <p:spPr bwMode="auto">
            <a:xfrm>
              <a:off x="1434" y="2751"/>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52" name="Line 1052">
              <a:extLst>
                <a:ext uri="{FF2B5EF4-FFF2-40B4-BE49-F238E27FC236}">
                  <a16:creationId xmlns:a16="http://schemas.microsoft.com/office/drawing/2014/main" id="{6EA60711-17E7-44B0-B673-04273336E80C}"/>
                </a:ext>
              </a:extLst>
            </p:cNvPr>
            <p:cNvSpPr>
              <a:spLocks noChangeShapeType="1"/>
            </p:cNvSpPr>
            <p:nvPr/>
          </p:nvSpPr>
          <p:spPr bwMode="auto">
            <a:xfrm>
              <a:off x="2249" y="2404"/>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53" name="Line 1053">
              <a:extLst>
                <a:ext uri="{FF2B5EF4-FFF2-40B4-BE49-F238E27FC236}">
                  <a16:creationId xmlns:a16="http://schemas.microsoft.com/office/drawing/2014/main" id="{AD7A7315-7090-4D01-AD37-AB6D1102D74E}"/>
                </a:ext>
              </a:extLst>
            </p:cNvPr>
            <p:cNvSpPr>
              <a:spLocks noChangeShapeType="1"/>
            </p:cNvSpPr>
            <p:nvPr/>
          </p:nvSpPr>
          <p:spPr bwMode="auto">
            <a:xfrm>
              <a:off x="2249" y="1884"/>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54" name="Line 1054">
              <a:extLst>
                <a:ext uri="{FF2B5EF4-FFF2-40B4-BE49-F238E27FC236}">
                  <a16:creationId xmlns:a16="http://schemas.microsoft.com/office/drawing/2014/main" id="{9B438FA0-4532-4644-AAE9-629A7A83522C}"/>
                </a:ext>
              </a:extLst>
            </p:cNvPr>
            <p:cNvSpPr>
              <a:spLocks noChangeShapeType="1"/>
            </p:cNvSpPr>
            <p:nvPr/>
          </p:nvSpPr>
          <p:spPr bwMode="auto">
            <a:xfrm>
              <a:off x="618" y="2112"/>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55" name="Line 1055">
              <a:extLst>
                <a:ext uri="{FF2B5EF4-FFF2-40B4-BE49-F238E27FC236}">
                  <a16:creationId xmlns:a16="http://schemas.microsoft.com/office/drawing/2014/main" id="{DEC27CFA-737E-4910-834A-EE31D0E67058}"/>
                </a:ext>
              </a:extLst>
            </p:cNvPr>
            <p:cNvSpPr>
              <a:spLocks noChangeShapeType="1"/>
            </p:cNvSpPr>
            <p:nvPr/>
          </p:nvSpPr>
          <p:spPr bwMode="auto">
            <a:xfrm flipH="1">
              <a:off x="1720" y="2491"/>
              <a:ext cx="529" cy="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56" name="Text Box 1056">
              <a:extLst>
                <a:ext uri="{FF2B5EF4-FFF2-40B4-BE49-F238E27FC236}">
                  <a16:creationId xmlns:a16="http://schemas.microsoft.com/office/drawing/2014/main" id="{8E2F4DE4-9CD3-4EDD-9306-C189D3CE530C}"/>
                </a:ext>
              </a:extLst>
            </p:cNvPr>
            <p:cNvSpPr txBox="1">
              <a:spLocks noChangeArrowheads="1"/>
            </p:cNvSpPr>
            <p:nvPr/>
          </p:nvSpPr>
          <p:spPr bwMode="auto">
            <a:xfrm>
              <a:off x="1434" y="3444"/>
              <a:ext cx="349"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(a)</a:t>
              </a:r>
            </a:p>
          </p:txBody>
        </p:sp>
        <p:sp>
          <p:nvSpPr>
            <p:cNvPr id="180257" name="Text Box 1057">
              <a:extLst>
                <a:ext uri="{FF2B5EF4-FFF2-40B4-BE49-F238E27FC236}">
                  <a16:creationId xmlns:a16="http://schemas.microsoft.com/office/drawing/2014/main" id="{94AB2506-A523-47B2-A131-3C5BD89DCB36}"/>
                </a:ext>
              </a:extLst>
            </p:cNvPr>
            <p:cNvSpPr txBox="1">
              <a:spLocks noChangeArrowheads="1"/>
            </p:cNvSpPr>
            <p:nvPr/>
          </p:nvSpPr>
          <p:spPr bwMode="auto">
            <a:xfrm>
              <a:off x="3065" y="1364"/>
              <a:ext cx="350"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76</a:t>
              </a:r>
            </a:p>
          </p:txBody>
        </p:sp>
        <p:sp>
          <p:nvSpPr>
            <p:cNvPr id="180258" name="Text Box 1058">
              <a:extLst>
                <a:ext uri="{FF2B5EF4-FFF2-40B4-BE49-F238E27FC236}">
                  <a16:creationId xmlns:a16="http://schemas.microsoft.com/office/drawing/2014/main" id="{B080BEDC-5696-4587-A323-129D2D57B8EA}"/>
                </a:ext>
              </a:extLst>
            </p:cNvPr>
            <p:cNvSpPr txBox="1">
              <a:spLocks noChangeArrowheads="1"/>
            </p:cNvSpPr>
            <p:nvPr/>
          </p:nvSpPr>
          <p:spPr bwMode="auto">
            <a:xfrm>
              <a:off x="3881" y="1364"/>
              <a:ext cx="349"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16</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24</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32</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48</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61</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69</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77</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85</a:t>
              </a:r>
            </a:p>
          </p:txBody>
        </p:sp>
        <p:sp>
          <p:nvSpPr>
            <p:cNvPr id="180259" name="Text Box 1059">
              <a:extLst>
                <a:ext uri="{FF2B5EF4-FFF2-40B4-BE49-F238E27FC236}">
                  <a16:creationId xmlns:a16="http://schemas.microsoft.com/office/drawing/2014/main" id="{987327AC-0670-4C87-B7A5-E0F729948AF2}"/>
                </a:ext>
              </a:extLst>
            </p:cNvPr>
            <p:cNvSpPr txBox="1">
              <a:spLocks noChangeArrowheads="1"/>
            </p:cNvSpPr>
            <p:nvPr/>
          </p:nvSpPr>
          <p:spPr bwMode="auto">
            <a:xfrm>
              <a:off x="4696" y="1364"/>
              <a:ext cx="350" cy="1993"/>
            </a:xfrm>
            <a:prstGeom prst="rect">
              <a:avLst/>
            </a:prstGeom>
            <a:solidFill>
              <a:schemeClr val="accent1"/>
            </a:solidFill>
            <a:ln w="9525">
              <a:solidFill>
                <a:srgbClr val="000000"/>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10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20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30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40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50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60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70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80</a:t>
              </a:r>
            </a:p>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90</a:t>
              </a:r>
            </a:p>
            <a:p>
              <a:pPr algn="ctr" eaLnBrk="0" hangingPunct="0"/>
              <a:r>
                <a:rPr kumimoji="0" lang="en-US" altLang="zh-CN" sz="1600">
                  <a:solidFill>
                    <a:srgbClr val="FF0066"/>
                  </a:solidFill>
                  <a:latin typeface="华文新魏" panose="02010800040101010101" pitchFamily="2" charset="-122"/>
                  <a:ea typeface="华文新魏" panose="02010800040101010101" pitchFamily="2" charset="-122"/>
                </a:rPr>
                <a:t>100</a:t>
              </a:r>
            </a:p>
          </p:txBody>
        </p:sp>
        <p:sp>
          <p:nvSpPr>
            <p:cNvPr id="180260" name="Line 1060">
              <a:extLst>
                <a:ext uri="{FF2B5EF4-FFF2-40B4-BE49-F238E27FC236}">
                  <a16:creationId xmlns:a16="http://schemas.microsoft.com/office/drawing/2014/main" id="{148DAA27-884A-4288-8C46-A3720495D195}"/>
                </a:ext>
              </a:extLst>
            </p:cNvPr>
            <p:cNvSpPr>
              <a:spLocks noChangeShapeType="1"/>
            </p:cNvSpPr>
            <p:nvPr/>
          </p:nvSpPr>
          <p:spPr bwMode="auto">
            <a:xfrm>
              <a:off x="3065" y="2231"/>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61" name="Line 1061">
              <a:extLst>
                <a:ext uri="{FF2B5EF4-FFF2-40B4-BE49-F238E27FC236}">
                  <a16:creationId xmlns:a16="http://schemas.microsoft.com/office/drawing/2014/main" id="{76BFA8CE-D19E-4D97-A020-D6B146D31DD9}"/>
                </a:ext>
              </a:extLst>
            </p:cNvPr>
            <p:cNvSpPr>
              <a:spLocks noChangeShapeType="1"/>
            </p:cNvSpPr>
            <p:nvPr/>
          </p:nvSpPr>
          <p:spPr bwMode="auto">
            <a:xfrm>
              <a:off x="3065" y="3120"/>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62" name="Text Box 1062">
              <a:extLst>
                <a:ext uri="{FF2B5EF4-FFF2-40B4-BE49-F238E27FC236}">
                  <a16:creationId xmlns:a16="http://schemas.microsoft.com/office/drawing/2014/main" id="{A828E420-B655-44DE-B9C8-FC4BE7AC9D55}"/>
                </a:ext>
              </a:extLst>
            </p:cNvPr>
            <p:cNvSpPr txBox="1">
              <a:spLocks noChangeArrowheads="1"/>
            </p:cNvSpPr>
            <p:nvPr/>
          </p:nvSpPr>
          <p:spPr bwMode="auto">
            <a:xfrm>
              <a:off x="3531" y="2688"/>
              <a:ext cx="302"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D</a:t>
              </a:r>
            </a:p>
          </p:txBody>
        </p:sp>
        <p:sp>
          <p:nvSpPr>
            <p:cNvPr id="180263" name="Text Box 1063">
              <a:extLst>
                <a:ext uri="{FF2B5EF4-FFF2-40B4-BE49-F238E27FC236}">
                  <a16:creationId xmlns:a16="http://schemas.microsoft.com/office/drawing/2014/main" id="{CBCE7EED-76D4-4687-AEDA-7C20D3C05267}"/>
                </a:ext>
              </a:extLst>
            </p:cNvPr>
            <p:cNvSpPr txBox="1">
              <a:spLocks noChangeArrowheads="1"/>
            </p:cNvSpPr>
            <p:nvPr/>
          </p:nvSpPr>
          <p:spPr bwMode="auto">
            <a:xfrm>
              <a:off x="3531" y="1537"/>
              <a:ext cx="302" cy="174"/>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A</a:t>
              </a:r>
            </a:p>
          </p:txBody>
        </p:sp>
        <p:sp>
          <p:nvSpPr>
            <p:cNvPr id="180264" name="Text Box 1064">
              <a:extLst>
                <a:ext uri="{FF2B5EF4-FFF2-40B4-BE49-F238E27FC236}">
                  <a16:creationId xmlns:a16="http://schemas.microsoft.com/office/drawing/2014/main" id="{5977B016-0092-4ED5-B229-CDA007D498A8}"/>
                </a:ext>
              </a:extLst>
            </p:cNvPr>
            <p:cNvSpPr txBox="1">
              <a:spLocks noChangeArrowheads="1"/>
            </p:cNvSpPr>
            <p:nvPr/>
          </p:nvSpPr>
          <p:spPr bwMode="auto">
            <a:xfrm>
              <a:off x="4346" y="1884"/>
              <a:ext cx="303"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B</a:t>
              </a:r>
            </a:p>
          </p:txBody>
        </p:sp>
        <p:sp>
          <p:nvSpPr>
            <p:cNvPr id="180265" name="Text Box 1065">
              <a:extLst>
                <a:ext uri="{FF2B5EF4-FFF2-40B4-BE49-F238E27FC236}">
                  <a16:creationId xmlns:a16="http://schemas.microsoft.com/office/drawing/2014/main" id="{FEFA725C-4C3B-4577-829C-1F7D1914D4C3}"/>
                </a:ext>
              </a:extLst>
            </p:cNvPr>
            <p:cNvSpPr txBox="1">
              <a:spLocks noChangeArrowheads="1"/>
            </p:cNvSpPr>
            <p:nvPr/>
          </p:nvSpPr>
          <p:spPr bwMode="auto">
            <a:xfrm>
              <a:off x="4346" y="2352"/>
              <a:ext cx="303"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C</a:t>
              </a:r>
            </a:p>
          </p:txBody>
        </p:sp>
        <p:sp>
          <p:nvSpPr>
            <p:cNvPr id="180266" name="Text Box 1066">
              <a:extLst>
                <a:ext uri="{FF2B5EF4-FFF2-40B4-BE49-F238E27FC236}">
                  <a16:creationId xmlns:a16="http://schemas.microsoft.com/office/drawing/2014/main" id="{38E201BE-091A-481C-9940-490FABA604EC}"/>
                </a:ext>
              </a:extLst>
            </p:cNvPr>
            <p:cNvSpPr txBox="1">
              <a:spLocks noChangeArrowheads="1"/>
            </p:cNvSpPr>
            <p:nvPr/>
          </p:nvSpPr>
          <p:spPr bwMode="auto">
            <a:xfrm>
              <a:off x="3065" y="1104"/>
              <a:ext cx="350"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P0</a:t>
              </a:r>
            </a:p>
          </p:txBody>
        </p:sp>
        <p:sp>
          <p:nvSpPr>
            <p:cNvPr id="180267" name="Text Box 1067">
              <a:extLst>
                <a:ext uri="{FF2B5EF4-FFF2-40B4-BE49-F238E27FC236}">
                  <a16:creationId xmlns:a16="http://schemas.microsoft.com/office/drawing/2014/main" id="{483BE954-CCF2-4CF8-B832-99630939B84E}"/>
                </a:ext>
              </a:extLst>
            </p:cNvPr>
            <p:cNvSpPr txBox="1">
              <a:spLocks noChangeArrowheads="1"/>
            </p:cNvSpPr>
            <p:nvPr/>
          </p:nvSpPr>
          <p:spPr bwMode="auto">
            <a:xfrm>
              <a:off x="3881" y="1104"/>
              <a:ext cx="349"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P1</a:t>
              </a:r>
            </a:p>
          </p:txBody>
        </p:sp>
        <p:sp>
          <p:nvSpPr>
            <p:cNvPr id="180268" name="Text Box 1068">
              <a:extLst>
                <a:ext uri="{FF2B5EF4-FFF2-40B4-BE49-F238E27FC236}">
                  <a16:creationId xmlns:a16="http://schemas.microsoft.com/office/drawing/2014/main" id="{1F30649B-1846-4D2C-BF2B-B57C1FAC1447}"/>
                </a:ext>
              </a:extLst>
            </p:cNvPr>
            <p:cNvSpPr txBox="1">
              <a:spLocks noChangeArrowheads="1"/>
            </p:cNvSpPr>
            <p:nvPr/>
          </p:nvSpPr>
          <p:spPr bwMode="auto">
            <a:xfrm>
              <a:off x="4696" y="1104"/>
              <a:ext cx="350"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P2</a:t>
              </a:r>
            </a:p>
          </p:txBody>
        </p:sp>
        <p:sp>
          <p:nvSpPr>
            <p:cNvPr id="180269" name="Line 1069">
              <a:extLst>
                <a:ext uri="{FF2B5EF4-FFF2-40B4-BE49-F238E27FC236}">
                  <a16:creationId xmlns:a16="http://schemas.microsoft.com/office/drawing/2014/main" id="{62B418E1-77E3-4B50-BFF0-EDB1A0754695}"/>
                </a:ext>
              </a:extLst>
            </p:cNvPr>
            <p:cNvSpPr>
              <a:spLocks noChangeShapeType="1"/>
            </p:cNvSpPr>
            <p:nvPr/>
          </p:nvSpPr>
          <p:spPr bwMode="auto">
            <a:xfrm>
              <a:off x="3065" y="1537"/>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0" name="Line 1070">
              <a:extLst>
                <a:ext uri="{FF2B5EF4-FFF2-40B4-BE49-F238E27FC236}">
                  <a16:creationId xmlns:a16="http://schemas.microsoft.com/office/drawing/2014/main" id="{FAC02BCF-B520-43AD-8C95-24E594E956ED}"/>
                </a:ext>
              </a:extLst>
            </p:cNvPr>
            <p:cNvSpPr>
              <a:spLocks noChangeShapeType="1"/>
            </p:cNvSpPr>
            <p:nvPr/>
          </p:nvSpPr>
          <p:spPr bwMode="auto">
            <a:xfrm>
              <a:off x="3065" y="1711"/>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1" name="Line 1071">
              <a:extLst>
                <a:ext uri="{FF2B5EF4-FFF2-40B4-BE49-F238E27FC236}">
                  <a16:creationId xmlns:a16="http://schemas.microsoft.com/office/drawing/2014/main" id="{561022A6-1D56-4324-AE6B-442F7A79FCFA}"/>
                </a:ext>
              </a:extLst>
            </p:cNvPr>
            <p:cNvSpPr>
              <a:spLocks noChangeShapeType="1"/>
            </p:cNvSpPr>
            <p:nvPr/>
          </p:nvSpPr>
          <p:spPr bwMode="auto">
            <a:xfrm>
              <a:off x="3065" y="188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2" name="Line 1072">
              <a:extLst>
                <a:ext uri="{FF2B5EF4-FFF2-40B4-BE49-F238E27FC236}">
                  <a16:creationId xmlns:a16="http://schemas.microsoft.com/office/drawing/2014/main" id="{01CA418F-5A2A-4701-8C20-0E42B029E98A}"/>
                </a:ext>
              </a:extLst>
            </p:cNvPr>
            <p:cNvSpPr>
              <a:spLocks noChangeShapeType="1"/>
            </p:cNvSpPr>
            <p:nvPr/>
          </p:nvSpPr>
          <p:spPr bwMode="auto">
            <a:xfrm>
              <a:off x="3415" y="1624"/>
              <a:ext cx="466" cy="1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73" name="Line 1073">
              <a:extLst>
                <a:ext uri="{FF2B5EF4-FFF2-40B4-BE49-F238E27FC236}">
                  <a16:creationId xmlns:a16="http://schemas.microsoft.com/office/drawing/2014/main" id="{BA4A5C74-C5D0-4055-AB6C-5301E83A0293}"/>
                </a:ext>
              </a:extLst>
            </p:cNvPr>
            <p:cNvSpPr>
              <a:spLocks noChangeShapeType="1"/>
            </p:cNvSpPr>
            <p:nvPr/>
          </p:nvSpPr>
          <p:spPr bwMode="auto">
            <a:xfrm>
              <a:off x="4230" y="1971"/>
              <a:ext cx="466" cy="1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74" name="Line 1074">
              <a:extLst>
                <a:ext uri="{FF2B5EF4-FFF2-40B4-BE49-F238E27FC236}">
                  <a16:creationId xmlns:a16="http://schemas.microsoft.com/office/drawing/2014/main" id="{6C7A6BD2-40B5-4467-B89B-5FE9867AB5FE}"/>
                </a:ext>
              </a:extLst>
            </p:cNvPr>
            <p:cNvSpPr>
              <a:spLocks noChangeShapeType="1"/>
            </p:cNvSpPr>
            <p:nvPr/>
          </p:nvSpPr>
          <p:spPr bwMode="auto">
            <a:xfrm>
              <a:off x="3065" y="240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5" name="Line 1075">
              <a:extLst>
                <a:ext uri="{FF2B5EF4-FFF2-40B4-BE49-F238E27FC236}">
                  <a16:creationId xmlns:a16="http://schemas.microsoft.com/office/drawing/2014/main" id="{EA93ECAB-7BB3-4A64-A120-85B41DCA175A}"/>
                </a:ext>
              </a:extLst>
            </p:cNvPr>
            <p:cNvSpPr>
              <a:spLocks noChangeShapeType="1"/>
            </p:cNvSpPr>
            <p:nvPr/>
          </p:nvSpPr>
          <p:spPr bwMode="auto">
            <a:xfrm>
              <a:off x="3065" y="2577"/>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6" name="Line 1076">
              <a:extLst>
                <a:ext uri="{FF2B5EF4-FFF2-40B4-BE49-F238E27FC236}">
                  <a16:creationId xmlns:a16="http://schemas.microsoft.com/office/drawing/2014/main" id="{E418611A-D8C5-4074-A553-F1D176B36D93}"/>
                </a:ext>
              </a:extLst>
            </p:cNvPr>
            <p:cNvSpPr>
              <a:spLocks noChangeShapeType="1"/>
            </p:cNvSpPr>
            <p:nvPr/>
          </p:nvSpPr>
          <p:spPr bwMode="auto">
            <a:xfrm>
              <a:off x="3065" y="278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7" name="Line 1077">
              <a:extLst>
                <a:ext uri="{FF2B5EF4-FFF2-40B4-BE49-F238E27FC236}">
                  <a16:creationId xmlns:a16="http://schemas.microsoft.com/office/drawing/2014/main" id="{3509EED5-2B95-4651-A944-681507F2C2C9}"/>
                </a:ext>
              </a:extLst>
            </p:cNvPr>
            <p:cNvSpPr>
              <a:spLocks noChangeShapeType="1"/>
            </p:cNvSpPr>
            <p:nvPr/>
          </p:nvSpPr>
          <p:spPr bwMode="auto">
            <a:xfrm>
              <a:off x="3065" y="2924"/>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78" name="Line 1078">
              <a:extLst>
                <a:ext uri="{FF2B5EF4-FFF2-40B4-BE49-F238E27FC236}">
                  <a16:creationId xmlns:a16="http://schemas.microsoft.com/office/drawing/2014/main" id="{5ED01D33-A06B-48B8-A331-1859D614FD33}"/>
                </a:ext>
              </a:extLst>
            </p:cNvPr>
            <p:cNvSpPr>
              <a:spLocks noChangeShapeType="1"/>
            </p:cNvSpPr>
            <p:nvPr/>
          </p:nvSpPr>
          <p:spPr bwMode="auto">
            <a:xfrm>
              <a:off x="3881" y="1537"/>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79" name="Line 1079">
              <a:extLst>
                <a:ext uri="{FF2B5EF4-FFF2-40B4-BE49-F238E27FC236}">
                  <a16:creationId xmlns:a16="http://schemas.microsoft.com/office/drawing/2014/main" id="{74324018-B63A-4B8E-A535-7B622E43841D}"/>
                </a:ext>
              </a:extLst>
            </p:cNvPr>
            <p:cNvSpPr>
              <a:spLocks noChangeShapeType="1"/>
            </p:cNvSpPr>
            <p:nvPr/>
          </p:nvSpPr>
          <p:spPr bwMode="auto">
            <a:xfrm>
              <a:off x="3881" y="2751"/>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80" name="Line 1080">
              <a:extLst>
                <a:ext uri="{FF2B5EF4-FFF2-40B4-BE49-F238E27FC236}">
                  <a16:creationId xmlns:a16="http://schemas.microsoft.com/office/drawing/2014/main" id="{82BC65D0-3E08-415D-86F1-2BFB9C481C5C}"/>
                </a:ext>
              </a:extLst>
            </p:cNvPr>
            <p:cNvSpPr>
              <a:spLocks noChangeShapeType="1"/>
            </p:cNvSpPr>
            <p:nvPr/>
          </p:nvSpPr>
          <p:spPr bwMode="auto">
            <a:xfrm>
              <a:off x="4696" y="2404"/>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81" name="Line 1081">
              <a:extLst>
                <a:ext uri="{FF2B5EF4-FFF2-40B4-BE49-F238E27FC236}">
                  <a16:creationId xmlns:a16="http://schemas.microsoft.com/office/drawing/2014/main" id="{B2FAAC61-795E-4AE1-84FB-6815D25ABB63}"/>
                </a:ext>
              </a:extLst>
            </p:cNvPr>
            <p:cNvSpPr>
              <a:spLocks noChangeShapeType="1"/>
            </p:cNvSpPr>
            <p:nvPr/>
          </p:nvSpPr>
          <p:spPr bwMode="auto">
            <a:xfrm>
              <a:off x="4696" y="1884"/>
              <a:ext cx="0" cy="1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0282" name="Line 1082">
              <a:extLst>
                <a:ext uri="{FF2B5EF4-FFF2-40B4-BE49-F238E27FC236}">
                  <a16:creationId xmlns:a16="http://schemas.microsoft.com/office/drawing/2014/main" id="{D7EBC281-7D5A-4D80-8560-8E95EB5F1B07}"/>
                </a:ext>
              </a:extLst>
            </p:cNvPr>
            <p:cNvSpPr>
              <a:spLocks noChangeShapeType="1"/>
            </p:cNvSpPr>
            <p:nvPr/>
          </p:nvSpPr>
          <p:spPr bwMode="auto">
            <a:xfrm>
              <a:off x="3065" y="2057"/>
              <a:ext cx="1981"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80283" name="Line 1083">
              <a:extLst>
                <a:ext uri="{FF2B5EF4-FFF2-40B4-BE49-F238E27FC236}">
                  <a16:creationId xmlns:a16="http://schemas.microsoft.com/office/drawing/2014/main" id="{6820CFFA-1F17-4189-A363-D44C42DA6374}"/>
                </a:ext>
              </a:extLst>
            </p:cNvPr>
            <p:cNvSpPr>
              <a:spLocks noChangeShapeType="1"/>
            </p:cNvSpPr>
            <p:nvPr/>
          </p:nvSpPr>
          <p:spPr bwMode="auto">
            <a:xfrm flipH="1">
              <a:off x="3415" y="2837"/>
              <a:ext cx="466" cy="1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84" name="Line 1084">
              <a:extLst>
                <a:ext uri="{FF2B5EF4-FFF2-40B4-BE49-F238E27FC236}">
                  <a16:creationId xmlns:a16="http://schemas.microsoft.com/office/drawing/2014/main" id="{C8E6F057-7611-4CF2-9EC5-F5C6882E5121}"/>
                </a:ext>
              </a:extLst>
            </p:cNvPr>
            <p:cNvSpPr>
              <a:spLocks noChangeShapeType="1"/>
            </p:cNvSpPr>
            <p:nvPr/>
          </p:nvSpPr>
          <p:spPr bwMode="auto">
            <a:xfrm flipH="1">
              <a:off x="4230" y="2491"/>
              <a:ext cx="466" cy="1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0285" name="Text Box 1085">
              <a:extLst>
                <a:ext uri="{FF2B5EF4-FFF2-40B4-BE49-F238E27FC236}">
                  <a16:creationId xmlns:a16="http://schemas.microsoft.com/office/drawing/2014/main" id="{1650D3B9-AB55-4DBA-9A27-1C96235A1DCD}"/>
                </a:ext>
              </a:extLst>
            </p:cNvPr>
            <p:cNvSpPr txBox="1">
              <a:spLocks noChangeArrowheads="1"/>
            </p:cNvSpPr>
            <p:nvPr/>
          </p:nvSpPr>
          <p:spPr bwMode="auto">
            <a:xfrm>
              <a:off x="3881" y="3444"/>
              <a:ext cx="349" cy="173"/>
            </a:xfrm>
            <a:prstGeom prst="rect">
              <a:avLst/>
            </a:prstGeom>
            <a:solidFill>
              <a:srgbClr val="FFCC66"/>
            </a:solidFill>
            <a:ln w="9525">
              <a:solidFill>
                <a:srgbClr val="FFFFFF"/>
              </a:solidFill>
              <a:miter lim="800000"/>
              <a:headEnd/>
              <a:tailEnd/>
            </a:ln>
          </p:spPr>
          <p:txBody>
            <a:bodyPr/>
            <a:lstStyle/>
            <a:p>
              <a:pPr algn="ctr" eaLnBrk="0" hangingPunct="0"/>
              <a:r>
                <a:rPr kumimoji="0" lang="en-US" altLang="zh-CN" sz="2000">
                  <a:solidFill>
                    <a:srgbClr val="FF0066"/>
                  </a:solidFill>
                  <a:latin typeface="华文新魏" panose="02010800040101010101" pitchFamily="2" charset="-122"/>
                  <a:ea typeface="华文新魏" panose="02010800040101010101" pitchFamily="2" charset="-122"/>
                </a:rPr>
                <a:t>(b)</a:t>
              </a:r>
            </a:p>
          </p:txBody>
        </p:sp>
        <p:sp>
          <p:nvSpPr>
            <p:cNvPr id="180286" name="Text Box 1086">
              <a:extLst>
                <a:ext uri="{FF2B5EF4-FFF2-40B4-BE49-F238E27FC236}">
                  <a16:creationId xmlns:a16="http://schemas.microsoft.com/office/drawing/2014/main" id="{ECE45140-1006-4BCA-9374-05BC9C7A0CAC}"/>
                </a:ext>
              </a:extLst>
            </p:cNvPr>
            <p:cNvSpPr txBox="1">
              <a:spLocks noChangeArrowheads="1"/>
            </p:cNvSpPr>
            <p:nvPr/>
          </p:nvSpPr>
          <p:spPr bwMode="auto">
            <a:xfrm>
              <a:off x="144" y="3744"/>
              <a:ext cx="5376" cy="336"/>
            </a:xfrm>
            <a:prstGeom prst="rect">
              <a:avLst/>
            </a:prstGeom>
            <a:solidFill>
              <a:srgbClr val="FFCC66"/>
            </a:solidFill>
            <a:ln w="9525">
              <a:solidFill>
                <a:srgbClr val="FFFFFF"/>
              </a:solidFill>
              <a:miter lim="800000"/>
              <a:headEnd/>
              <a:tailEnd/>
            </a:ln>
          </p:spPr>
          <p:txBody>
            <a:bodyPr/>
            <a:lstStyle/>
            <a:p>
              <a:pPr algn="just" eaLnBrk="0" hangingPunct="0"/>
              <a:r>
                <a:rPr kumimoji="0" lang="en-US" altLang="zh-CN" sz="2000">
                  <a:solidFill>
                    <a:srgbClr val="FF0066"/>
                  </a:solidFill>
                  <a:latin typeface="华文新魏" panose="02010800040101010101" pitchFamily="2" charset="-122"/>
                  <a:ea typeface="华文新魏" panose="02010800040101010101" pitchFamily="2" charset="-122"/>
                </a:rPr>
                <a:t> </a:t>
              </a:r>
              <a:r>
                <a:rPr kumimoji="0" lang="en-US" altLang="zh-CN">
                  <a:solidFill>
                    <a:srgbClr val="FF0066"/>
                  </a:solidFill>
                  <a:latin typeface="华文新魏" panose="02010800040101010101" pitchFamily="2" charset="-122"/>
                  <a:ea typeface="华文新魏" panose="02010800040101010101" pitchFamily="2" charset="-122"/>
                </a:rPr>
                <a:t>(a)</a:t>
              </a:r>
              <a:r>
                <a:rPr kumimoji="0" lang="zh-CN" altLang="en-US">
                  <a:solidFill>
                    <a:srgbClr val="FF0066"/>
                  </a:solidFill>
                  <a:latin typeface="华文新魏" panose="02010800040101010101" pitchFamily="2" charset="-122"/>
                  <a:ea typeface="华文新魏" panose="02010800040101010101" pitchFamily="2" charset="-122"/>
                </a:rPr>
                <a:t>三个进程，各有自己的时钟</a:t>
              </a:r>
              <a:r>
                <a:rPr kumimoji="0" lang="en-US" altLang="zh-CN">
                  <a:solidFill>
                    <a:srgbClr val="FF0066"/>
                  </a:solidFill>
                  <a:latin typeface="华文新魏" panose="02010800040101010101" pitchFamily="2" charset="-122"/>
                  <a:ea typeface="华文新魏" panose="02010800040101010101" pitchFamily="2" charset="-122"/>
                </a:rPr>
                <a:t>(b)Lamport</a:t>
              </a:r>
              <a:r>
                <a:rPr kumimoji="0" lang="zh-CN" altLang="en-US">
                  <a:solidFill>
                    <a:srgbClr val="FF0066"/>
                  </a:solidFill>
                  <a:latin typeface="华文新魏" panose="02010800040101010101" pitchFamily="2" charset="-122"/>
                  <a:ea typeface="华文新魏" panose="02010800040101010101" pitchFamily="2" charset="-122"/>
                </a:rPr>
                <a:t>算法校正时钟</a:t>
              </a:r>
            </a:p>
          </p:txBody>
        </p:sp>
        <p:sp>
          <p:nvSpPr>
            <p:cNvPr id="180287" name="Line 1087">
              <a:extLst>
                <a:ext uri="{FF2B5EF4-FFF2-40B4-BE49-F238E27FC236}">
                  <a16:creationId xmlns:a16="http://schemas.microsoft.com/office/drawing/2014/main" id="{4D9007DB-6720-4043-A719-080F389F5C87}"/>
                </a:ext>
              </a:extLst>
            </p:cNvPr>
            <p:cNvSpPr>
              <a:spLocks noChangeShapeType="1"/>
            </p:cNvSpPr>
            <p:nvPr/>
          </p:nvSpPr>
          <p:spPr bwMode="auto">
            <a:xfrm flipH="1">
              <a:off x="1020" y="2837"/>
              <a:ext cx="466" cy="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26">
            <a:extLst>
              <a:ext uri="{FF2B5EF4-FFF2-40B4-BE49-F238E27FC236}">
                <a16:creationId xmlns:a16="http://schemas.microsoft.com/office/drawing/2014/main" id="{44727C35-0B44-4CE4-80C8-9ED796FED790}"/>
              </a:ext>
            </a:extLst>
          </p:cNvPr>
          <p:cNvSpPr>
            <a:spLocks noGrp="1" noChangeArrowheads="1"/>
          </p:cNvSpPr>
          <p:nvPr>
            <p:ph type="title"/>
          </p:nvPr>
        </p:nvSpPr>
        <p:spPr>
          <a:xfrm>
            <a:off x="228600" y="3810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(13)</a:t>
            </a:r>
            <a:br>
              <a:rPr lang="en-US" altLang="zh-CN" sz="4800">
                <a:latin typeface="华文新魏" panose="02010800040101010101" pitchFamily="2" charset="-122"/>
                <a:ea typeface="华文新魏" panose="02010800040101010101" pitchFamily="2" charset="-122"/>
              </a:rPr>
            </a:br>
            <a:r>
              <a:rPr kumimoji="0" lang="en-US" altLang="zh-CN" sz="1000">
                <a:solidFill>
                  <a:schemeClr val="tx1"/>
                </a:solidFill>
                <a:latin typeface="华文新魏" panose="02010800040101010101" pitchFamily="2" charset="-122"/>
                <a:ea typeface="华文新魏" panose="02010800040101010101" pitchFamily="2" charset="-122"/>
              </a:rPr>
              <a:t>   </a:t>
            </a:r>
            <a:r>
              <a:rPr kumimoji="0" lang="zh-CN" altLang="en-US" sz="3600">
                <a:solidFill>
                  <a:srgbClr val="FF0066"/>
                </a:solidFill>
                <a:latin typeface="华文新魏" panose="02010800040101010101" pitchFamily="2" charset="-122"/>
                <a:ea typeface="华文新魏" panose="02010800040101010101" pitchFamily="2" charset="-122"/>
              </a:rPr>
              <a:t>时间戳算法的操作例子</a:t>
            </a:r>
          </a:p>
        </p:txBody>
      </p:sp>
      <p:sp>
        <p:nvSpPr>
          <p:cNvPr id="181251" name="Rectangle 1027">
            <a:extLst>
              <a:ext uri="{FF2B5EF4-FFF2-40B4-BE49-F238E27FC236}">
                <a16:creationId xmlns:a16="http://schemas.microsoft.com/office/drawing/2014/main" id="{83F95A8C-B1E3-4DAF-89C0-1B6D24A38F5E}"/>
              </a:ext>
            </a:extLst>
          </p:cNvPr>
          <p:cNvSpPr>
            <a:spLocks noGrp="1" noChangeArrowheads="1"/>
          </p:cNvSpPr>
          <p:nvPr>
            <p:ph type="body" idx="1"/>
          </p:nvPr>
        </p:nvSpPr>
        <p:spPr>
          <a:xfrm>
            <a:off x="914400" y="1600200"/>
            <a:ext cx="6781800" cy="4648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p>
        </p:txBody>
      </p:sp>
      <p:grpSp>
        <p:nvGrpSpPr>
          <p:cNvPr id="181287" name="Group 1063">
            <a:extLst>
              <a:ext uri="{FF2B5EF4-FFF2-40B4-BE49-F238E27FC236}">
                <a16:creationId xmlns:a16="http://schemas.microsoft.com/office/drawing/2014/main" id="{00A706CA-4219-4FB4-86B7-64376E40AAC3}"/>
              </a:ext>
            </a:extLst>
          </p:cNvPr>
          <p:cNvGrpSpPr>
            <a:grpSpLocks/>
          </p:cNvGrpSpPr>
          <p:nvPr/>
        </p:nvGrpSpPr>
        <p:grpSpPr bwMode="auto">
          <a:xfrm>
            <a:off x="1295400" y="1676400"/>
            <a:ext cx="5562600" cy="4046538"/>
            <a:chOff x="816" y="1056"/>
            <a:chExt cx="3504" cy="2549"/>
          </a:xfrm>
        </p:grpSpPr>
        <p:sp>
          <p:nvSpPr>
            <p:cNvPr id="181253" name="Text Box 1029">
              <a:extLst>
                <a:ext uri="{FF2B5EF4-FFF2-40B4-BE49-F238E27FC236}">
                  <a16:creationId xmlns:a16="http://schemas.microsoft.com/office/drawing/2014/main" id="{1DA8FC03-5CCE-4257-93ED-1A0DA01B345A}"/>
                </a:ext>
              </a:extLst>
            </p:cNvPr>
            <p:cNvSpPr txBox="1">
              <a:spLocks noChangeArrowheads="1"/>
            </p:cNvSpPr>
            <p:nvPr/>
          </p:nvSpPr>
          <p:spPr bwMode="auto">
            <a:xfrm>
              <a:off x="1849" y="1056"/>
              <a:ext cx="20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1</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1254" name="Text Box 1030">
              <a:extLst>
                <a:ext uri="{FF2B5EF4-FFF2-40B4-BE49-F238E27FC236}">
                  <a16:creationId xmlns:a16="http://schemas.microsoft.com/office/drawing/2014/main" id="{7E2B1696-A5C3-4E63-AB2D-48DB65D0EFC3}"/>
                </a:ext>
              </a:extLst>
            </p:cNvPr>
            <p:cNvSpPr txBox="1">
              <a:spLocks noChangeArrowheads="1"/>
            </p:cNvSpPr>
            <p:nvPr/>
          </p:nvSpPr>
          <p:spPr bwMode="auto">
            <a:xfrm>
              <a:off x="816" y="1056"/>
              <a:ext cx="31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zh-CN" altLang="en-US" sz="1800">
                  <a:solidFill>
                    <a:srgbClr val="FF0066"/>
                  </a:solidFill>
                  <a:latin typeface="华文新魏" panose="02010800040101010101" pitchFamily="2" charset="-122"/>
                  <a:ea typeface="华文新魏" panose="02010800040101010101" pitchFamily="2" charset="-122"/>
                </a:rPr>
                <a:t>时间</a:t>
              </a:r>
            </a:p>
          </p:txBody>
        </p:sp>
        <p:sp>
          <p:nvSpPr>
            <p:cNvPr id="181256" name="Text Box 1032">
              <a:extLst>
                <a:ext uri="{FF2B5EF4-FFF2-40B4-BE49-F238E27FC236}">
                  <a16:creationId xmlns:a16="http://schemas.microsoft.com/office/drawing/2014/main" id="{D5396653-8185-49EF-A5F7-3ACE3F2F5E2D}"/>
                </a:ext>
              </a:extLst>
            </p:cNvPr>
            <p:cNvSpPr txBox="1">
              <a:spLocks noChangeArrowheads="1"/>
            </p:cNvSpPr>
            <p:nvPr/>
          </p:nvSpPr>
          <p:spPr bwMode="auto">
            <a:xfrm>
              <a:off x="2881" y="1056"/>
              <a:ext cx="20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2</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1257" name="Text Box 1033">
              <a:extLst>
                <a:ext uri="{FF2B5EF4-FFF2-40B4-BE49-F238E27FC236}">
                  <a16:creationId xmlns:a16="http://schemas.microsoft.com/office/drawing/2014/main" id="{74C24C17-6E89-45C3-923E-B330D9574AF0}"/>
                </a:ext>
              </a:extLst>
            </p:cNvPr>
            <p:cNvSpPr txBox="1">
              <a:spLocks noChangeArrowheads="1"/>
            </p:cNvSpPr>
            <p:nvPr/>
          </p:nvSpPr>
          <p:spPr bwMode="auto">
            <a:xfrm>
              <a:off x="3708" y="1056"/>
              <a:ext cx="20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3</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1258" name="Line 1034">
              <a:extLst>
                <a:ext uri="{FF2B5EF4-FFF2-40B4-BE49-F238E27FC236}">
                  <a16:creationId xmlns:a16="http://schemas.microsoft.com/office/drawing/2014/main" id="{5198CFF0-DE2E-48F3-8638-C230CBB4F5F6}"/>
                </a:ext>
              </a:extLst>
            </p:cNvPr>
            <p:cNvSpPr>
              <a:spLocks noChangeShapeType="1"/>
            </p:cNvSpPr>
            <p:nvPr/>
          </p:nvSpPr>
          <p:spPr bwMode="auto">
            <a:xfrm>
              <a:off x="1952" y="1245"/>
              <a:ext cx="0" cy="236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en-US"/>
            </a:p>
          </p:txBody>
        </p:sp>
        <p:sp>
          <p:nvSpPr>
            <p:cNvPr id="181259" name="Line 1035">
              <a:extLst>
                <a:ext uri="{FF2B5EF4-FFF2-40B4-BE49-F238E27FC236}">
                  <a16:creationId xmlns:a16="http://schemas.microsoft.com/office/drawing/2014/main" id="{AA858F0E-85E0-4351-ABBB-EF8EAB89EE44}"/>
                </a:ext>
              </a:extLst>
            </p:cNvPr>
            <p:cNvSpPr>
              <a:spLocks noChangeShapeType="1"/>
            </p:cNvSpPr>
            <p:nvPr/>
          </p:nvSpPr>
          <p:spPr bwMode="auto">
            <a:xfrm>
              <a:off x="2985" y="1245"/>
              <a:ext cx="0" cy="236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en-US"/>
            </a:p>
          </p:txBody>
        </p:sp>
        <p:sp>
          <p:nvSpPr>
            <p:cNvPr id="181260" name="Line 1036">
              <a:extLst>
                <a:ext uri="{FF2B5EF4-FFF2-40B4-BE49-F238E27FC236}">
                  <a16:creationId xmlns:a16="http://schemas.microsoft.com/office/drawing/2014/main" id="{190CB8EC-821C-4558-968F-B2C783D5F4B4}"/>
                </a:ext>
              </a:extLst>
            </p:cNvPr>
            <p:cNvSpPr>
              <a:spLocks noChangeShapeType="1"/>
            </p:cNvSpPr>
            <p:nvPr/>
          </p:nvSpPr>
          <p:spPr bwMode="auto">
            <a:xfrm>
              <a:off x="3811" y="1245"/>
              <a:ext cx="0" cy="236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a:lstStyle/>
            <a:p>
              <a:endParaRPr lang="en-US"/>
            </a:p>
          </p:txBody>
        </p:sp>
        <p:sp>
          <p:nvSpPr>
            <p:cNvPr id="181261" name="Text Box 1037">
              <a:extLst>
                <a:ext uri="{FF2B5EF4-FFF2-40B4-BE49-F238E27FC236}">
                  <a16:creationId xmlns:a16="http://schemas.microsoft.com/office/drawing/2014/main" id="{392FCC35-3B9F-47AA-A898-1586A775A427}"/>
                </a:ext>
              </a:extLst>
            </p:cNvPr>
            <p:cNvSpPr txBox="1">
              <a:spLocks noChangeArrowheads="1"/>
            </p:cNvSpPr>
            <p:nvPr/>
          </p:nvSpPr>
          <p:spPr bwMode="auto">
            <a:xfrm>
              <a:off x="1849" y="1339"/>
              <a:ext cx="10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1</a:t>
              </a:r>
            </a:p>
          </p:txBody>
        </p:sp>
        <p:sp>
          <p:nvSpPr>
            <p:cNvPr id="181262" name="Text Box 1038">
              <a:extLst>
                <a:ext uri="{FF2B5EF4-FFF2-40B4-BE49-F238E27FC236}">
                  <a16:creationId xmlns:a16="http://schemas.microsoft.com/office/drawing/2014/main" id="{9C142190-3E75-42C4-86F5-48BC359BB010}"/>
                </a:ext>
              </a:extLst>
            </p:cNvPr>
            <p:cNvSpPr txBox="1">
              <a:spLocks noChangeArrowheads="1"/>
            </p:cNvSpPr>
            <p:nvPr/>
          </p:nvSpPr>
          <p:spPr bwMode="auto">
            <a:xfrm>
              <a:off x="1872" y="2304"/>
              <a:ext cx="8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4</a:t>
              </a:r>
            </a:p>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5</a:t>
              </a:r>
            </a:p>
          </p:txBody>
        </p:sp>
        <p:sp>
          <p:nvSpPr>
            <p:cNvPr id="181263" name="Text Box 1039">
              <a:extLst>
                <a:ext uri="{FF2B5EF4-FFF2-40B4-BE49-F238E27FC236}">
                  <a16:creationId xmlns:a16="http://schemas.microsoft.com/office/drawing/2014/main" id="{BE33D8F6-0943-4128-BDAD-DAA82C2CE621}"/>
                </a:ext>
              </a:extLst>
            </p:cNvPr>
            <p:cNvSpPr txBox="1">
              <a:spLocks noChangeArrowheads="1"/>
            </p:cNvSpPr>
            <p:nvPr/>
          </p:nvSpPr>
          <p:spPr bwMode="auto">
            <a:xfrm>
              <a:off x="2985" y="1811"/>
              <a:ext cx="206"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3</a:t>
              </a:r>
            </a:p>
          </p:txBody>
        </p:sp>
        <p:sp>
          <p:nvSpPr>
            <p:cNvPr id="181264" name="Text Box 1040">
              <a:extLst>
                <a:ext uri="{FF2B5EF4-FFF2-40B4-BE49-F238E27FC236}">
                  <a16:creationId xmlns:a16="http://schemas.microsoft.com/office/drawing/2014/main" id="{EF1EE80E-6DE0-43D1-B1A3-58525CFB5535}"/>
                </a:ext>
              </a:extLst>
            </p:cNvPr>
            <p:cNvSpPr txBox="1">
              <a:spLocks noChangeArrowheads="1"/>
            </p:cNvSpPr>
            <p:nvPr/>
          </p:nvSpPr>
          <p:spPr bwMode="auto">
            <a:xfrm>
              <a:off x="1849" y="3227"/>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6</a:t>
              </a:r>
            </a:p>
          </p:txBody>
        </p:sp>
        <p:sp>
          <p:nvSpPr>
            <p:cNvPr id="181265" name="Text Box 1041">
              <a:extLst>
                <a:ext uri="{FF2B5EF4-FFF2-40B4-BE49-F238E27FC236}">
                  <a16:creationId xmlns:a16="http://schemas.microsoft.com/office/drawing/2014/main" id="{2905C187-0856-454D-803D-F4C045B16FD7}"/>
                </a:ext>
              </a:extLst>
            </p:cNvPr>
            <p:cNvSpPr txBox="1">
              <a:spLocks noChangeArrowheads="1"/>
            </p:cNvSpPr>
            <p:nvPr/>
          </p:nvSpPr>
          <p:spPr bwMode="auto">
            <a:xfrm>
              <a:off x="2881" y="1339"/>
              <a:ext cx="10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1</a:t>
              </a:r>
            </a:p>
          </p:txBody>
        </p:sp>
        <p:sp>
          <p:nvSpPr>
            <p:cNvPr id="181266" name="Text Box 1042">
              <a:extLst>
                <a:ext uri="{FF2B5EF4-FFF2-40B4-BE49-F238E27FC236}">
                  <a16:creationId xmlns:a16="http://schemas.microsoft.com/office/drawing/2014/main" id="{2F76CFA4-E88E-45FB-A725-842912B899B0}"/>
                </a:ext>
              </a:extLst>
            </p:cNvPr>
            <p:cNvSpPr txBox="1">
              <a:spLocks noChangeArrowheads="1"/>
            </p:cNvSpPr>
            <p:nvPr/>
          </p:nvSpPr>
          <p:spPr bwMode="auto">
            <a:xfrm>
              <a:off x="2985" y="2661"/>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6</a:t>
              </a:r>
            </a:p>
          </p:txBody>
        </p:sp>
        <p:sp>
          <p:nvSpPr>
            <p:cNvPr id="181267" name="Text Box 1043">
              <a:extLst>
                <a:ext uri="{FF2B5EF4-FFF2-40B4-BE49-F238E27FC236}">
                  <a16:creationId xmlns:a16="http://schemas.microsoft.com/office/drawing/2014/main" id="{6A5BB455-7613-46FC-827C-664CC303E81D}"/>
                </a:ext>
              </a:extLst>
            </p:cNvPr>
            <p:cNvSpPr txBox="1">
              <a:spLocks noChangeArrowheads="1"/>
            </p:cNvSpPr>
            <p:nvPr/>
          </p:nvSpPr>
          <p:spPr bwMode="auto">
            <a:xfrm>
              <a:off x="2985" y="3416"/>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7</a:t>
              </a:r>
            </a:p>
          </p:txBody>
        </p:sp>
        <p:sp>
          <p:nvSpPr>
            <p:cNvPr id="181268" name="Text Box 1044">
              <a:extLst>
                <a:ext uri="{FF2B5EF4-FFF2-40B4-BE49-F238E27FC236}">
                  <a16:creationId xmlns:a16="http://schemas.microsoft.com/office/drawing/2014/main" id="{EA9FA190-4934-4B95-A34A-994F3AFC46D4}"/>
                </a:ext>
              </a:extLst>
            </p:cNvPr>
            <p:cNvSpPr txBox="1">
              <a:spLocks noChangeArrowheads="1"/>
            </p:cNvSpPr>
            <p:nvPr/>
          </p:nvSpPr>
          <p:spPr bwMode="auto">
            <a:xfrm>
              <a:off x="3708" y="1347"/>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p:txBody>
        </p:sp>
        <p:sp>
          <p:nvSpPr>
            <p:cNvPr id="181269" name="Text Box 1045">
              <a:extLst>
                <a:ext uri="{FF2B5EF4-FFF2-40B4-BE49-F238E27FC236}">
                  <a16:creationId xmlns:a16="http://schemas.microsoft.com/office/drawing/2014/main" id="{CE4E65D6-D831-43F2-80BA-AD1C866C8ED3}"/>
                </a:ext>
              </a:extLst>
            </p:cNvPr>
            <p:cNvSpPr txBox="1">
              <a:spLocks noChangeArrowheads="1"/>
            </p:cNvSpPr>
            <p:nvPr/>
          </p:nvSpPr>
          <p:spPr bwMode="auto">
            <a:xfrm>
              <a:off x="3811" y="2189"/>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4</a:t>
              </a:r>
            </a:p>
          </p:txBody>
        </p:sp>
        <p:sp>
          <p:nvSpPr>
            <p:cNvPr id="181270" name="Text Box 1046">
              <a:extLst>
                <a:ext uri="{FF2B5EF4-FFF2-40B4-BE49-F238E27FC236}">
                  <a16:creationId xmlns:a16="http://schemas.microsoft.com/office/drawing/2014/main" id="{D0D4AD64-9C94-46B0-AE6F-CFA1849ECA89}"/>
                </a:ext>
              </a:extLst>
            </p:cNvPr>
            <p:cNvSpPr txBox="1">
              <a:spLocks noChangeArrowheads="1"/>
            </p:cNvSpPr>
            <p:nvPr/>
          </p:nvSpPr>
          <p:spPr bwMode="auto">
            <a:xfrm>
              <a:off x="3811" y="1717"/>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p:txBody>
        </p:sp>
        <p:sp>
          <p:nvSpPr>
            <p:cNvPr id="181271" name="Text Box 1047">
              <a:extLst>
                <a:ext uri="{FF2B5EF4-FFF2-40B4-BE49-F238E27FC236}">
                  <a16:creationId xmlns:a16="http://schemas.microsoft.com/office/drawing/2014/main" id="{955EC9D9-0B06-4A89-9F04-AD943A4A3224}"/>
                </a:ext>
              </a:extLst>
            </p:cNvPr>
            <p:cNvSpPr txBox="1">
              <a:spLocks noChangeArrowheads="1"/>
            </p:cNvSpPr>
            <p:nvPr/>
          </p:nvSpPr>
          <p:spPr bwMode="auto">
            <a:xfrm>
              <a:off x="3811" y="2566"/>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5</a:t>
              </a:r>
            </a:p>
          </p:txBody>
        </p:sp>
        <p:sp>
          <p:nvSpPr>
            <p:cNvPr id="181272" name="Text Box 1048">
              <a:extLst>
                <a:ext uri="{FF2B5EF4-FFF2-40B4-BE49-F238E27FC236}">
                  <a16:creationId xmlns:a16="http://schemas.microsoft.com/office/drawing/2014/main" id="{FE728E8A-3280-495B-90EB-E9C86FBF14C7}"/>
                </a:ext>
              </a:extLst>
            </p:cNvPr>
            <p:cNvSpPr txBox="1">
              <a:spLocks noChangeArrowheads="1"/>
            </p:cNvSpPr>
            <p:nvPr/>
          </p:nvSpPr>
          <p:spPr bwMode="auto">
            <a:xfrm>
              <a:off x="3811" y="3133"/>
              <a:ext cx="10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6</a:t>
              </a:r>
            </a:p>
          </p:txBody>
        </p:sp>
        <p:sp>
          <p:nvSpPr>
            <p:cNvPr id="181273" name="Text Box 1049">
              <a:extLst>
                <a:ext uri="{FF2B5EF4-FFF2-40B4-BE49-F238E27FC236}">
                  <a16:creationId xmlns:a16="http://schemas.microsoft.com/office/drawing/2014/main" id="{1296C751-FC86-4126-A5E1-1DC632B9330E}"/>
                </a:ext>
              </a:extLst>
            </p:cNvPr>
            <p:cNvSpPr txBox="1">
              <a:spLocks noChangeArrowheads="1"/>
            </p:cNvSpPr>
            <p:nvPr/>
          </p:nvSpPr>
          <p:spPr bwMode="auto">
            <a:xfrm>
              <a:off x="2055" y="1339"/>
              <a:ext cx="4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600">
                  <a:solidFill>
                    <a:srgbClr val="FF0066"/>
                  </a:solidFill>
                  <a:latin typeface="华文新魏" panose="02010800040101010101" pitchFamily="2" charset="-122"/>
                  <a:ea typeface="华文新魏" panose="02010800040101010101" pitchFamily="2" charset="-122"/>
                </a:rPr>
                <a:t>(a, 1, 1)</a:t>
              </a:r>
            </a:p>
          </p:txBody>
        </p:sp>
        <p:sp>
          <p:nvSpPr>
            <p:cNvPr id="181274" name="Text Box 1050">
              <a:extLst>
                <a:ext uri="{FF2B5EF4-FFF2-40B4-BE49-F238E27FC236}">
                  <a16:creationId xmlns:a16="http://schemas.microsoft.com/office/drawing/2014/main" id="{4A187503-99F4-499F-9A8A-B17EFD0C3080}"/>
                </a:ext>
              </a:extLst>
            </p:cNvPr>
            <p:cNvSpPr txBox="1">
              <a:spLocks noChangeArrowheads="1"/>
            </p:cNvSpPr>
            <p:nvPr/>
          </p:nvSpPr>
          <p:spPr bwMode="auto">
            <a:xfrm>
              <a:off x="1952" y="2378"/>
              <a:ext cx="41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a:solidFill>
                    <a:srgbClr val="FF0066"/>
                  </a:solidFill>
                  <a:latin typeface="华文新魏" panose="02010800040101010101" pitchFamily="2" charset="-122"/>
                  <a:ea typeface="华文新魏" panose="02010800040101010101" pitchFamily="2" charset="-122"/>
                </a:rPr>
                <a:t>(b, 5, 1)</a:t>
              </a:r>
            </a:p>
          </p:txBody>
        </p:sp>
        <p:sp>
          <p:nvSpPr>
            <p:cNvPr id="181275" name="Text Box 1051">
              <a:extLst>
                <a:ext uri="{FF2B5EF4-FFF2-40B4-BE49-F238E27FC236}">
                  <a16:creationId xmlns:a16="http://schemas.microsoft.com/office/drawing/2014/main" id="{74D58A90-13BF-44C1-AD4A-CF93FE584EE9}"/>
                </a:ext>
              </a:extLst>
            </p:cNvPr>
            <p:cNvSpPr txBox="1">
              <a:spLocks noChangeArrowheads="1"/>
            </p:cNvSpPr>
            <p:nvPr/>
          </p:nvSpPr>
          <p:spPr bwMode="auto">
            <a:xfrm>
              <a:off x="3914" y="2566"/>
              <a:ext cx="40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a:solidFill>
                    <a:srgbClr val="FF0066"/>
                  </a:solidFill>
                  <a:latin typeface="华文新魏" panose="02010800040101010101" pitchFamily="2" charset="-122"/>
                  <a:ea typeface="华文新魏" panose="02010800040101010101" pitchFamily="2" charset="-122"/>
                </a:rPr>
                <a:t>(j, 5, 3)</a:t>
              </a:r>
            </a:p>
          </p:txBody>
        </p:sp>
        <p:sp>
          <p:nvSpPr>
            <p:cNvPr id="181276" name="Text Box 1052">
              <a:extLst>
                <a:ext uri="{FF2B5EF4-FFF2-40B4-BE49-F238E27FC236}">
                  <a16:creationId xmlns:a16="http://schemas.microsoft.com/office/drawing/2014/main" id="{D060477B-7C4F-4B72-AE8E-17D0CCE4691D}"/>
                </a:ext>
              </a:extLst>
            </p:cNvPr>
            <p:cNvSpPr txBox="1">
              <a:spLocks noChangeArrowheads="1"/>
            </p:cNvSpPr>
            <p:nvPr/>
          </p:nvSpPr>
          <p:spPr bwMode="auto">
            <a:xfrm>
              <a:off x="3088" y="2000"/>
              <a:ext cx="41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600">
                  <a:solidFill>
                    <a:srgbClr val="FF0066"/>
                  </a:solidFill>
                  <a:latin typeface="华文新魏" panose="02010800040101010101" pitchFamily="2" charset="-122"/>
                  <a:ea typeface="华文新魏" panose="02010800040101010101" pitchFamily="2" charset="-122"/>
                </a:rPr>
                <a:t>(x,3,2)</a:t>
              </a:r>
            </a:p>
          </p:txBody>
        </p:sp>
        <p:sp>
          <p:nvSpPr>
            <p:cNvPr id="181277" name="Line 1053">
              <a:extLst>
                <a:ext uri="{FF2B5EF4-FFF2-40B4-BE49-F238E27FC236}">
                  <a16:creationId xmlns:a16="http://schemas.microsoft.com/office/drawing/2014/main" id="{69999F2F-A277-43F3-94DD-D1F118E1B958}"/>
                </a:ext>
              </a:extLst>
            </p:cNvPr>
            <p:cNvSpPr>
              <a:spLocks noChangeShapeType="1"/>
            </p:cNvSpPr>
            <p:nvPr/>
          </p:nvSpPr>
          <p:spPr bwMode="auto">
            <a:xfrm>
              <a:off x="1952" y="1622"/>
              <a:ext cx="1033" cy="28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78" name="Line 1054">
              <a:extLst>
                <a:ext uri="{FF2B5EF4-FFF2-40B4-BE49-F238E27FC236}">
                  <a16:creationId xmlns:a16="http://schemas.microsoft.com/office/drawing/2014/main" id="{36FC98C9-8329-4109-A76A-C88D3EB01D14}"/>
                </a:ext>
              </a:extLst>
            </p:cNvPr>
            <p:cNvSpPr>
              <a:spLocks noChangeShapeType="1"/>
            </p:cNvSpPr>
            <p:nvPr/>
          </p:nvSpPr>
          <p:spPr bwMode="auto">
            <a:xfrm>
              <a:off x="1952" y="1622"/>
              <a:ext cx="1859" cy="18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79" name="Line 1055">
              <a:extLst>
                <a:ext uri="{FF2B5EF4-FFF2-40B4-BE49-F238E27FC236}">
                  <a16:creationId xmlns:a16="http://schemas.microsoft.com/office/drawing/2014/main" id="{2823350C-7A14-4BC1-AFF3-D398C5097E90}"/>
                </a:ext>
              </a:extLst>
            </p:cNvPr>
            <p:cNvSpPr>
              <a:spLocks noChangeShapeType="1"/>
            </p:cNvSpPr>
            <p:nvPr/>
          </p:nvSpPr>
          <p:spPr bwMode="auto">
            <a:xfrm flipH="1">
              <a:off x="1952" y="2094"/>
              <a:ext cx="1033" cy="28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0" name="Line 1056">
              <a:extLst>
                <a:ext uri="{FF2B5EF4-FFF2-40B4-BE49-F238E27FC236}">
                  <a16:creationId xmlns:a16="http://schemas.microsoft.com/office/drawing/2014/main" id="{544D1210-F6CA-4CE6-82ED-6DA290DC3788}"/>
                </a:ext>
              </a:extLst>
            </p:cNvPr>
            <p:cNvSpPr>
              <a:spLocks noChangeShapeType="1"/>
            </p:cNvSpPr>
            <p:nvPr/>
          </p:nvSpPr>
          <p:spPr bwMode="auto">
            <a:xfrm>
              <a:off x="2985" y="2094"/>
              <a:ext cx="826" cy="18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1" name="Line 1057">
              <a:extLst>
                <a:ext uri="{FF2B5EF4-FFF2-40B4-BE49-F238E27FC236}">
                  <a16:creationId xmlns:a16="http://schemas.microsoft.com/office/drawing/2014/main" id="{B6F855F7-BC5E-46A7-824D-523BD5FA273A}"/>
                </a:ext>
              </a:extLst>
            </p:cNvPr>
            <p:cNvSpPr>
              <a:spLocks noChangeShapeType="1"/>
            </p:cNvSpPr>
            <p:nvPr/>
          </p:nvSpPr>
          <p:spPr bwMode="auto">
            <a:xfrm>
              <a:off x="1952" y="2566"/>
              <a:ext cx="1859" cy="66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2" name="Line 1058">
              <a:extLst>
                <a:ext uri="{FF2B5EF4-FFF2-40B4-BE49-F238E27FC236}">
                  <a16:creationId xmlns:a16="http://schemas.microsoft.com/office/drawing/2014/main" id="{824C2DF6-A44E-4109-9991-79A7BCDF496F}"/>
                </a:ext>
              </a:extLst>
            </p:cNvPr>
            <p:cNvSpPr>
              <a:spLocks noChangeShapeType="1"/>
            </p:cNvSpPr>
            <p:nvPr/>
          </p:nvSpPr>
          <p:spPr bwMode="auto">
            <a:xfrm flipH="1">
              <a:off x="2985" y="2661"/>
              <a:ext cx="826" cy="75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3" name="Line 1059">
              <a:extLst>
                <a:ext uri="{FF2B5EF4-FFF2-40B4-BE49-F238E27FC236}">
                  <a16:creationId xmlns:a16="http://schemas.microsoft.com/office/drawing/2014/main" id="{84EEC2A7-07F1-4D8E-813D-D378DFC4D57F}"/>
                </a:ext>
              </a:extLst>
            </p:cNvPr>
            <p:cNvSpPr>
              <a:spLocks noChangeShapeType="1"/>
            </p:cNvSpPr>
            <p:nvPr/>
          </p:nvSpPr>
          <p:spPr bwMode="auto">
            <a:xfrm flipH="1">
              <a:off x="1952" y="2661"/>
              <a:ext cx="1859" cy="661"/>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4" name="Line 1060">
              <a:extLst>
                <a:ext uri="{FF2B5EF4-FFF2-40B4-BE49-F238E27FC236}">
                  <a16:creationId xmlns:a16="http://schemas.microsoft.com/office/drawing/2014/main" id="{30661311-4A78-4F66-A57F-F3F9AAFF6D71}"/>
                </a:ext>
              </a:extLst>
            </p:cNvPr>
            <p:cNvSpPr>
              <a:spLocks noChangeShapeType="1"/>
            </p:cNvSpPr>
            <p:nvPr/>
          </p:nvSpPr>
          <p:spPr bwMode="auto">
            <a:xfrm>
              <a:off x="1952" y="2566"/>
              <a:ext cx="1033" cy="189"/>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en-US"/>
            </a:p>
          </p:txBody>
        </p:sp>
        <p:sp>
          <p:nvSpPr>
            <p:cNvPr id="181286" name="Line 1062">
              <a:extLst>
                <a:ext uri="{FF2B5EF4-FFF2-40B4-BE49-F238E27FC236}">
                  <a16:creationId xmlns:a16="http://schemas.microsoft.com/office/drawing/2014/main" id="{7405A356-86E4-44F9-A265-DECEA0C3B7D8}"/>
                </a:ext>
              </a:extLst>
            </p:cNvPr>
            <p:cNvSpPr>
              <a:spLocks noChangeShapeType="1"/>
            </p:cNvSpPr>
            <p:nvPr/>
          </p:nvSpPr>
          <p:spPr bwMode="auto">
            <a:xfrm>
              <a:off x="960" y="1200"/>
              <a:ext cx="0" cy="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99D6B848-EE9F-48D6-9BDE-FA31C9CA6C4C}"/>
              </a:ext>
            </a:extLst>
          </p:cNvPr>
          <p:cNvSpPr>
            <a:spLocks noGrp="1" noChangeArrowheads="1"/>
          </p:cNvSpPr>
          <p:nvPr>
            <p:ph type="title"/>
          </p:nvPr>
        </p:nvSpPr>
        <p:spPr>
          <a:xfrm>
            <a:off x="457200" y="304800"/>
            <a:ext cx="7772400" cy="1143000"/>
          </a:xfrm>
        </p:spPr>
        <p:txBody>
          <a:bodyPr/>
          <a:lstStyle/>
          <a:p>
            <a:r>
              <a:rPr lang="zh-CN" altLang="en-US" sz="4800">
                <a:latin typeface="华文新魏" panose="02010800040101010101" pitchFamily="2" charset="-122"/>
                <a:ea typeface="华文新魏" panose="02010800040101010101" pitchFamily="2" charset="-122"/>
              </a:rPr>
              <a:t>事件排序</a:t>
            </a:r>
            <a:r>
              <a:rPr lang="en-US" altLang="zh-CN" sz="4800">
                <a:latin typeface="华文新魏" panose="02010800040101010101" pitchFamily="2" charset="-122"/>
                <a:ea typeface="华文新魏" panose="02010800040101010101" pitchFamily="2" charset="-122"/>
              </a:rPr>
              <a:t>(14)</a:t>
            </a:r>
            <a:br>
              <a:rPr lang="en-US" altLang="zh-CN" sz="4800">
                <a:latin typeface="华文新魏" panose="02010800040101010101" pitchFamily="2" charset="-122"/>
                <a:ea typeface="华文新魏" panose="02010800040101010101" pitchFamily="2" charset="-122"/>
              </a:rPr>
            </a:br>
            <a:r>
              <a:rPr kumimoji="0" lang="en-US" altLang="zh-CN" sz="1000">
                <a:solidFill>
                  <a:schemeClr val="tx1"/>
                </a:solidFill>
                <a:latin typeface="华文新魏" panose="02010800040101010101" pitchFamily="2" charset="-122"/>
                <a:ea typeface="华文新魏" panose="02010800040101010101" pitchFamily="2" charset="-122"/>
              </a:rPr>
              <a:t>             </a:t>
            </a:r>
            <a:r>
              <a:rPr kumimoji="0" lang="zh-CN" altLang="en-US" sz="3600">
                <a:solidFill>
                  <a:srgbClr val="FF0066"/>
                </a:solidFill>
                <a:latin typeface="华文新魏" panose="02010800040101010101" pitchFamily="2" charset="-122"/>
                <a:ea typeface="华文新魏" panose="02010800040101010101" pitchFamily="2" charset="-122"/>
              </a:rPr>
              <a:t>时间戳算法的操作另一个例子</a:t>
            </a:r>
          </a:p>
        </p:txBody>
      </p:sp>
      <p:sp>
        <p:nvSpPr>
          <p:cNvPr id="182275" name="Rectangle 3">
            <a:extLst>
              <a:ext uri="{FF2B5EF4-FFF2-40B4-BE49-F238E27FC236}">
                <a16:creationId xmlns:a16="http://schemas.microsoft.com/office/drawing/2014/main" id="{3F15D853-F539-412A-9C2C-FD4D38E661E3}"/>
              </a:ext>
            </a:extLst>
          </p:cNvPr>
          <p:cNvSpPr>
            <a:spLocks noGrp="1" noChangeArrowheads="1"/>
          </p:cNvSpPr>
          <p:nvPr>
            <p:ph type="body" idx="1"/>
          </p:nvPr>
        </p:nvSpPr>
        <p:spPr>
          <a:xfrm>
            <a:off x="914400" y="1600200"/>
            <a:ext cx="6781800" cy="4648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p>
        </p:txBody>
      </p:sp>
      <p:sp>
        <p:nvSpPr>
          <p:cNvPr id="182276" name="Text Box 4">
            <a:extLst>
              <a:ext uri="{FF2B5EF4-FFF2-40B4-BE49-F238E27FC236}">
                <a16:creationId xmlns:a16="http://schemas.microsoft.com/office/drawing/2014/main" id="{244EA00D-FCE1-475B-A3A9-A5E049D62871}"/>
              </a:ext>
            </a:extLst>
          </p:cNvPr>
          <p:cNvSpPr txBox="1">
            <a:spLocks noChangeArrowheads="1"/>
          </p:cNvSpPr>
          <p:nvPr/>
        </p:nvSpPr>
        <p:spPr bwMode="auto">
          <a:xfrm>
            <a:off x="2606675" y="5872163"/>
            <a:ext cx="40989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kumimoji="0" lang="en-US" altLang="en-US" sz="1000"/>
          </a:p>
        </p:txBody>
      </p:sp>
      <p:grpSp>
        <p:nvGrpSpPr>
          <p:cNvPr id="182342" name="Group 70">
            <a:extLst>
              <a:ext uri="{FF2B5EF4-FFF2-40B4-BE49-F238E27FC236}">
                <a16:creationId xmlns:a16="http://schemas.microsoft.com/office/drawing/2014/main" id="{5DBF0313-ED7D-4C53-8728-22791CB62026}"/>
              </a:ext>
            </a:extLst>
          </p:cNvPr>
          <p:cNvGrpSpPr>
            <a:grpSpLocks/>
          </p:cNvGrpSpPr>
          <p:nvPr/>
        </p:nvGrpSpPr>
        <p:grpSpPr bwMode="auto">
          <a:xfrm>
            <a:off x="1295400" y="1901825"/>
            <a:ext cx="6553200" cy="3508375"/>
            <a:chOff x="576" y="1104"/>
            <a:chExt cx="4128" cy="2210"/>
          </a:xfrm>
        </p:grpSpPr>
        <p:sp>
          <p:nvSpPr>
            <p:cNvPr id="182311" name="Text Box 39">
              <a:extLst>
                <a:ext uri="{FF2B5EF4-FFF2-40B4-BE49-F238E27FC236}">
                  <a16:creationId xmlns:a16="http://schemas.microsoft.com/office/drawing/2014/main" id="{EBD03BBA-F146-4B3B-A539-189A63875495}"/>
                </a:ext>
              </a:extLst>
            </p:cNvPr>
            <p:cNvSpPr txBox="1">
              <a:spLocks noChangeArrowheads="1"/>
            </p:cNvSpPr>
            <p:nvPr/>
          </p:nvSpPr>
          <p:spPr bwMode="auto">
            <a:xfrm>
              <a:off x="1402" y="11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1</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2312" name="Text Box 40">
              <a:extLst>
                <a:ext uri="{FF2B5EF4-FFF2-40B4-BE49-F238E27FC236}">
                  <a16:creationId xmlns:a16="http://schemas.microsoft.com/office/drawing/2014/main" id="{A1C989B3-54CA-4B86-B631-C0401CB9B2F0}"/>
                </a:ext>
              </a:extLst>
            </p:cNvPr>
            <p:cNvSpPr txBox="1">
              <a:spLocks noChangeArrowheads="1"/>
            </p:cNvSpPr>
            <p:nvPr/>
          </p:nvSpPr>
          <p:spPr bwMode="auto">
            <a:xfrm>
              <a:off x="576" y="1209"/>
              <a:ext cx="31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时间</a:t>
              </a:r>
            </a:p>
          </p:txBody>
        </p:sp>
        <p:sp>
          <p:nvSpPr>
            <p:cNvPr id="182314" name="Text Box 42">
              <a:extLst>
                <a:ext uri="{FF2B5EF4-FFF2-40B4-BE49-F238E27FC236}">
                  <a16:creationId xmlns:a16="http://schemas.microsoft.com/office/drawing/2014/main" id="{8A776F95-DA04-40F8-A0CE-86D9D931221D}"/>
                </a:ext>
              </a:extLst>
            </p:cNvPr>
            <p:cNvSpPr txBox="1">
              <a:spLocks noChangeArrowheads="1"/>
            </p:cNvSpPr>
            <p:nvPr/>
          </p:nvSpPr>
          <p:spPr bwMode="auto">
            <a:xfrm>
              <a:off x="2434" y="1104"/>
              <a:ext cx="2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2</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2315" name="Text Box 43">
              <a:extLst>
                <a:ext uri="{FF2B5EF4-FFF2-40B4-BE49-F238E27FC236}">
                  <a16:creationId xmlns:a16="http://schemas.microsoft.com/office/drawing/2014/main" id="{6BAE0F8E-DFA7-4522-9032-D7E192BDF293}"/>
                </a:ext>
              </a:extLst>
            </p:cNvPr>
            <p:cNvSpPr txBox="1">
              <a:spLocks noChangeArrowheads="1"/>
            </p:cNvSpPr>
            <p:nvPr/>
          </p:nvSpPr>
          <p:spPr bwMode="auto">
            <a:xfrm>
              <a:off x="3259" y="1104"/>
              <a:ext cx="20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600">
                  <a:solidFill>
                    <a:srgbClr val="FF0066"/>
                  </a:solidFill>
                  <a:latin typeface="华文新魏" panose="02010800040101010101" pitchFamily="2" charset="-122"/>
                  <a:ea typeface="华文新魏" panose="02010800040101010101" pitchFamily="2" charset="-122"/>
                </a:rPr>
                <a:t>P</a:t>
              </a:r>
              <a:r>
                <a:rPr kumimoji="0" lang="en-US" altLang="zh-CN" sz="1600" baseline="-25000">
                  <a:solidFill>
                    <a:srgbClr val="FF0066"/>
                  </a:solidFill>
                  <a:latin typeface="华文新魏" panose="02010800040101010101" pitchFamily="2" charset="-122"/>
                  <a:ea typeface="华文新魏" panose="02010800040101010101" pitchFamily="2" charset="-122"/>
                </a:rPr>
                <a:t>3</a:t>
              </a:r>
              <a:endParaRPr kumimoji="0" lang="en-US" altLang="zh-CN" sz="1600">
                <a:solidFill>
                  <a:srgbClr val="FF0066"/>
                </a:solidFill>
                <a:latin typeface="华文新魏" panose="02010800040101010101" pitchFamily="2" charset="-122"/>
                <a:ea typeface="华文新魏" panose="02010800040101010101" pitchFamily="2" charset="-122"/>
              </a:endParaRPr>
            </a:p>
          </p:txBody>
        </p:sp>
        <p:sp>
          <p:nvSpPr>
            <p:cNvPr id="182316" name="Line 44">
              <a:extLst>
                <a:ext uri="{FF2B5EF4-FFF2-40B4-BE49-F238E27FC236}">
                  <a16:creationId xmlns:a16="http://schemas.microsoft.com/office/drawing/2014/main" id="{2D736BA3-5440-481C-A26B-BD46021C2730}"/>
                </a:ext>
              </a:extLst>
            </p:cNvPr>
            <p:cNvSpPr>
              <a:spLocks noChangeShapeType="1"/>
            </p:cNvSpPr>
            <p:nvPr/>
          </p:nvSpPr>
          <p:spPr bwMode="auto">
            <a:xfrm>
              <a:off x="1505" y="1314"/>
              <a:ext cx="0" cy="200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17" name="Line 45">
              <a:extLst>
                <a:ext uri="{FF2B5EF4-FFF2-40B4-BE49-F238E27FC236}">
                  <a16:creationId xmlns:a16="http://schemas.microsoft.com/office/drawing/2014/main" id="{D81036CF-D3BA-4836-A03E-7E7B0DB91491}"/>
                </a:ext>
              </a:extLst>
            </p:cNvPr>
            <p:cNvSpPr>
              <a:spLocks noChangeShapeType="1"/>
            </p:cNvSpPr>
            <p:nvPr/>
          </p:nvSpPr>
          <p:spPr bwMode="auto">
            <a:xfrm>
              <a:off x="2537" y="1314"/>
              <a:ext cx="0" cy="200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18" name="Line 46">
              <a:extLst>
                <a:ext uri="{FF2B5EF4-FFF2-40B4-BE49-F238E27FC236}">
                  <a16:creationId xmlns:a16="http://schemas.microsoft.com/office/drawing/2014/main" id="{311F4D17-F146-4B48-B885-224107873580}"/>
                </a:ext>
              </a:extLst>
            </p:cNvPr>
            <p:cNvSpPr>
              <a:spLocks noChangeShapeType="1"/>
            </p:cNvSpPr>
            <p:nvPr/>
          </p:nvSpPr>
          <p:spPr bwMode="auto">
            <a:xfrm>
              <a:off x="3362" y="1314"/>
              <a:ext cx="0" cy="200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19" name="Text Box 47">
              <a:extLst>
                <a:ext uri="{FF2B5EF4-FFF2-40B4-BE49-F238E27FC236}">
                  <a16:creationId xmlns:a16="http://schemas.microsoft.com/office/drawing/2014/main" id="{55F943D5-3277-4F98-9B40-EF23977F0B4A}"/>
                </a:ext>
              </a:extLst>
            </p:cNvPr>
            <p:cNvSpPr txBox="1">
              <a:spLocks noChangeArrowheads="1"/>
            </p:cNvSpPr>
            <p:nvPr/>
          </p:nvSpPr>
          <p:spPr bwMode="auto">
            <a:xfrm>
              <a:off x="1402" y="1420"/>
              <a:ext cx="10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1</a:t>
              </a:r>
            </a:p>
          </p:txBody>
        </p:sp>
        <p:sp>
          <p:nvSpPr>
            <p:cNvPr id="182320" name="Text Box 48">
              <a:extLst>
                <a:ext uri="{FF2B5EF4-FFF2-40B4-BE49-F238E27FC236}">
                  <a16:creationId xmlns:a16="http://schemas.microsoft.com/office/drawing/2014/main" id="{6A11EEED-B6A5-40FF-9E3D-74CEC7A19F78}"/>
                </a:ext>
              </a:extLst>
            </p:cNvPr>
            <p:cNvSpPr txBox="1">
              <a:spLocks noChangeArrowheads="1"/>
            </p:cNvSpPr>
            <p:nvPr/>
          </p:nvSpPr>
          <p:spPr bwMode="auto">
            <a:xfrm>
              <a:off x="4188" y="1841"/>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900">
                  <a:solidFill>
                    <a:srgbClr val="FF0066"/>
                  </a:solidFill>
                  <a:latin typeface="华文新魏" panose="02010800040101010101" pitchFamily="2" charset="-122"/>
                  <a:ea typeface="华文新魏" panose="02010800040101010101" pitchFamily="2" charset="-122"/>
                </a:rPr>
                <a:t>1</a:t>
              </a:r>
            </a:p>
          </p:txBody>
        </p:sp>
        <p:sp>
          <p:nvSpPr>
            <p:cNvPr id="182321" name="Text Box 49">
              <a:extLst>
                <a:ext uri="{FF2B5EF4-FFF2-40B4-BE49-F238E27FC236}">
                  <a16:creationId xmlns:a16="http://schemas.microsoft.com/office/drawing/2014/main" id="{E59B7692-D148-49A8-9593-F3A50EA37BE2}"/>
                </a:ext>
              </a:extLst>
            </p:cNvPr>
            <p:cNvSpPr txBox="1">
              <a:spLocks noChangeArrowheads="1"/>
            </p:cNvSpPr>
            <p:nvPr/>
          </p:nvSpPr>
          <p:spPr bwMode="auto">
            <a:xfrm>
              <a:off x="2537" y="1841"/>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p:txBody>
        </p:sp>
        <p:sp>
          <p:nvSpPr>
            <p:cNvPr id="182322" name="Text Box 50">
              <a:extLst>
                <a:ext uri="{FF2B5EF4-FFF2-40B4-BE49-F238E27FC236}">
                  <a16:creationId xmlns:a16="http://schemas.microsoft.com/office/drawing/2014/main" id="{EEAB76BE-1C9A-4C21-A631-837DE8BB50EF}"/>
                </a:ext>
              </a:extLst>
            </p:cNvPr>
            <p:cNvSpPr txBox="1">
              <a:spLocks noChangeArrowheads="1"/>
            </p:cNvSpPr>
            <p:nvPr/>
          </p:nvSpPr>
          <p:spPr bwMode="auto">
            <a:xfrm>
              <a:off x="1402" y="2893"/>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p:txBody>
        </p:sp>
        <p:sp>
          <p:nvSpPr>
            <p:cNvPr id="182323" name="Text Box 51">
              <a:extLst>
                <a:ext uri="{FF2B5EF4-FFF2-40B4-BE49-F238E27FC236}">
                  <a16:creationId xmlns:a16="http://schemas.microsoft.com/office/drawing/2014/main" id="{008528BB-9D67-42A8-B5A4-4545155980BE}"/>
                </a:ext>
              </a:extLst>
            </p:cNvPr>
            <p:cNvSpPr txBox="1">
              <a:spLocks noChangeArrowheads="1"/>
            </p:cNvSpPr>
            <p:nvPr/>
          </p:nvSpPr>
          <p:spPr bwMode="auto">
            <a:xfrm>
              <a:off x="2434" y="1420"/>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p:txBody>
        </p:sp>
        <p:sp>
          <p:nvSpPr>
            <p:cNvPr id="182324" name="Text Box 52">
              <a:extLst>
                <a:ext uri="{FF2B5EF4-FFF2-40B4-BE49-F238E27FC236}">
                  <a16:creationId xmlns:a16="http://schemas.microsoft.com/office/drawing/2014/main" id="{17BE583E-447F-457A-86D0-B1EBDC3C23E6}"/>
                </a:ext>
              </a:extLst>
            </p:cNvPr>
            <p:cNvSpPr txBox="1">
              <a:spLocks noChangeArrowheads="1"/>
            </p:cNvSpPr>
            <p:nvPr/>
          </p:nvSpPr>
          <p:spPr bwMode="auto">
            <a:xfrm>
              <a:off x="4085" y="1420"/>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p:txBody>
        </p:sp>
        <p:sp>
          <p:nvSpPr>
            <p:cNvPr id="182325" name="Text Box 53">
              <a:extLst>
                <a:ext uri="{FF2B5EF4-FFF2-40B4-BE49-F238E27FC236}">
                  <a16:creationId xmlns:a16="http://schemas.microsoft.com/office/drawing/2014/main" id="{C63A6B87-270D-440A-BDC3-A62793921FB6}"/>
                </a:ext>
              </a:extLst>
            </p:cNvPr>
            <p:cNvSpPr txBox="1">
              <a:spLocks noChangeArrowheads="1"/>
            </p:cNvSpPr>
            <p:nvPr/>
          </p:nvSpPr>
          <p:spPr bwMode="auto">
            <a:xfrm>
              <a:off x="3259" y="2682"/>
              <a:ext cx="10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p:txBody>
        </p:sp>
        <p:sp>
          <p:nvSpPr>
            <p:cNvPr id="182326" name="Text Box 54">
              <a:extLst>
                <a:ext uri="{FF2B5EF4-FFF2-40B4-BE49-F238E27FC236}">
                  <a16:creationId xmlns:a16="http://schemas.microsoft.com/office/drawing/2014/main" id="{6FBC122C-1BEA-4777-9328-25D410BA0959}"/>
                </a:ext>
              </a:extLst>
            </p:cNvPr>
            <p:cNvSpPr txBox="1">
              <a:spLocks noChangeArrowheads="1"/>
            </p:cNvSpPr>
            <p:nvPr/>
          </p:nvSpPr>
          <p:spPr bwMode="auto">
            <a:xfrm>
              <a:off x="3362" y="2998"/>
              <a:ext cx="1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kumimoji="0" lang="en-US" altLang="zh-CN" sz="1400">
                  <a:solidFill>
                    <a:srgbClr val="FF0066"/>
                  </a:solidFill>
                  <a:latin typeface="华文新魏" panose="02010800040101010101" pitchFamily="2" charset="-122"/>
                  <a:ea typeface="华文新魏" panose="02010800040101010101" pitchFamily="2" charset="-122"/>
                </a:rPr>
                <a:t>3</a:t>
              </a:r>
            </a:p>
          </p:txBody>
        </p:sp>
        <p:sp>
          <p:nvSpPr>
            <p:cNvPr id="182327" name="Text Box 55">
              <a:extLst>
                <a:ext uri="{FF2B5EF4-FFF2-40B4-BE49-F238E27FC236}">
                  <a16:creationId xmlns:a16="http://schemas.microsoft.com/office/drawing/2014/main" id="{DAF887E9-357E-4979-A08B-F9E58DED0937}"/>
                </a:ext>
              </a:extLst>
            </p:cNvPr>
            <p:cNvSpPr txBox="1">
              <a:spLocks noChangeArrowheads="1"/>
            </p:cNvSpPr>
            <p:nvPr/>
          </p:nvSpPr>
          <p:spPr bwMode="auto">
            <a:xfrm>
              <a:off x="1608" y="1420"/>
              <a:ext cx="4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600">
                  <a:solidFill>
                    <a:srgbClr val="FF0066"/>
                  </a:solidFill>
                  <a:latin typeface="华文新魏" panose="02010800040101010101" pitchFamily="2" charset="-122"/>
                  <a:ea typeface="华文新魏" panose="02010800040101010101" pitchFamily="2" charset="-122"/>
                </a:rPr>
                <a:t>(a, 1, 1)</a:t>
              </a:r>
            </a:p>
          </p:txBody>
        </p:sp>
        <p:sp>
          <p:nvSpPr>
            <p:cNvPr id="182328" name="Text Box 56">
              <a:extLst>
                <a:ext uri="{FF2B5EF4-FFF2-40B4-BE49-F238E27FC236}">
                  <a16:creationId xmlns:a16="http://schemas.microsoft.com/office/drawing/2014/main" id="{FF0931B8-6025-4983-B79A-381ADC869E20}"/>
                </a:ext>
              </a:extLst>
            </p:cNvPr>
            <p:cNvSpPr txBox="1">
              <a:spLocks noChangeArrowheads="1"/>
            </p:cNvSpPr>
            <p:nvPr/>
          </p:nvSpPr>
          <p:spPr bwMode="auto">
            <a:xfrm>
              <a:off x="4291" y="1841"/>
              <a:ext cx="41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spcBef>
                  <a:spcPts val="150"/>
                </a:spcBef>
              </a:pPr>
              <a:r>
                <a:rPr kumimoji="0" lang="en-US" altLang="zh-CN" sz="1600">
                  <a:solidFill>
                    <a:srgbClr val="FF0066"/>
                  </a:solidFill>
                  <a:latin typeface="华文新魏" panose="02010800040101010101" pitchFamily="2" charset="-122"/>
                  <a:ea typeface="华文新魏" panose="02010800040101010101" pitchFamily="2" charset="-122"/>
                </a:rPr>
                <a:t>(q, 1, 4)</a:t>
              </a:r>
            </a:p>
          </p:txBody>
        </p:sp>
        <p:sp>
          <p:nvSpPr>
            <p:cNvPr id="182329" name="Line 57">
              <a:extLst>
                <a:ext uri="{FF2B5EF4-FFF2-40B4-BE49-F238E27FC236}">
                  <a16:creationId xmlns:a16="http://schemas.microsoft.com/office/drawing/2014/main" id="{A0D6CCB0-C956-495C-9B9B-A77866E27178}"/>
                </a:ext>
              </a:extLst>
            </p:cNvPr>
            <p:cNvSpPr>
              <a:spLocks noChangeShapeType="1"/>
            </p:cNvSpPr>
            <p:nvPr/>
          </p:nvSpPr>
          <p:spPr bwMode="auto">
            <a:xfrm>
              <a:off x="1505" y="1735"/>
              <a:ext cx="1032" cy="211"/>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0" name="Line 58">
              <a:extLst>
                <a:ext uri="{FF2B5EF4-FFF2-40B4-BE49-F238E27FC236}">
                  <a16:creationId xmlns:a16="http://schemas.microsoft.com/office/drawing/2014/main" id="{8C350342-7389-408D-AFF3-35CC2AD4D49A}"/>
                </a:ext>
              </a:extLst>
            </p:cNvPr>
            <p:cNvSpPr>
              <a:spLocks noChangeShapeType="1"/>
            </p:cNvSpPr>
            <p:nvPr/>
          </p:nvSpPr>
          <p:spPr bwMode="auto">
            <a:xfrm>
              <a:off x="1505" y="1735"/>
              <a:ext cx="2683" cy="1053"/>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1" name="Line 59">
              <a:extLst>
                <a:ext uri="{FF2B5EF4-FFF2-40B4-BE49-F238E27FC236}">
                  <a16:creationId xmlns:a16="http://schemas.microsoft.com/office/drawing/2014/main" id="{CB9BB454-A693-4441-9C8C-20EE4A61F236}"/>
                </a:ext>
              </a:extLst>
            </p:cNvPr>
            <p:cNvSpPr>
              <a:spLocks noChangeShapeType="1"/>
            </p:cNvSpPr>
            <p:nvPr/>
          </p:nvSpPr>
          <p:spPr bwMode="auto">
            <a:xfrm>
              <a:off x="1505" y="1735"/>
              <a:ext cx="1857" cy="136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2" name="Line 60">
              <a:extLst>
                <a:ext uri="{FF2B5EF4-FFF2-40B4-BE49-F238E27FC236}">
                  <a16:creationId xmlns:a16="http://schemas.microsoft.com/office/drawing/2014/main" id="{206AB4C6-D94C-44AC-BEDF-B4877E1F93A5}"/>
                </a:ext>
              </a:extLst>
            </p:cNvPr>
            <p:cNvSpPr>
              <a:spLocks noChangeShapeType="1"/>
            </p:cNvSpPr>
            <p:nvPr/>
          </p:nvSpPr>
          <p:spPr bwMode="auto">
            <a:xfrm flipH="1">
              <a:off x="3362" y="1946"/>
              <a:ext cx="826" cy="84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3" name="Line 61">
              <a:extLst>
                <a:ext uri="{FF2B5EF4-FFF2-40B4-BE49-F238E27FC236}">
                  <a16:creationId xmlns:a16="http://schemas.microsoft.com/office/drawing/2014/main" id="{C9E2B07B-A862-46F6-ADA4-57E50191A133}"/>
                </a:ext>
              </a:extLst>
            </p:cNvPr>
            <p:cNvSpPr>
              <a:spLocks noChangeShapeType="1"/>
            </p:cNvSpPr>
            <p:nvPr/>
          </p:nvSpPr>
          <p:spPr bwMode="auto">
            <a:xfrm flipH="1">
              <a:off x="1505" y="1946"/>
              <a:ext cx="2683" cy="105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4" name="Line 62">
              <a:extLst>
                <a:ext uri="{FF2B5EF4-FFF2-40B4-BE49-F238E27FC236}">
                  <a16:creationId xmlns:a16="http://schemas.microsoft.com/office/drawing/2014/main" id="{53984F87-A046-45A8-86D8-F8E9282E00D7}"/>
                </a:ext>
              </a:extLst>
            </p:cNvPr>
            <p:cNvSpPr>
              <a:spLocks noChangeShapeType="1"/>
            </p:cNvSpPr>
            <p:nvPr/>
          </p:nvSpPr>
          <p:spPr bwMode="auto">
            <a:xfrm flipH="1">
              <a:off x="2537" y="1946"/>
              <a:ext cx="1651" cy="421"/>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6" name="Text Box 64">
              <a:extLst>
                <a:ext uri="{FF2B5EF4-FFF2-40B4-BE49-F238E27FC236}">
                  <a16:creationId xmlns:a16="http://schemas.microsoft.com/office/drawing/2014/main" id="{FE4AEE18-8B76-41EB-AFFB-F3B22EE5E8C3}"/>
                </a:ext>
              </a:extLst>
            </p:cNvPr>
            <p:cNvSpPr txBox="1">
              <a:spLocks noChangeArrowheads="1"/>
            </p:cNvSpPr>
            <p:nvPr/>
          </p:nvSpPr>
          <p:spPr bwMode="auto">
            <a:xfrm>
              <a:off x="2434" y="2262"/>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kumimoji="0" lang="en-US" altLang="zh-CN" sz="1400">
                  <a:solidFill>
                    <a:srgbClr val="FF0066"/>
                  </a:solidFill>
                  <a:latin typeface="华文新魏" panose="02010800040101010101" pitchFamily="2" charset="-122"/>
                  <a:ea typeface="华文新魏" panose="02010800040101010101" pitchFamily="2" charset="-122"/>
                </a:rPr>
                <a:t>3</a:t>
              </a:r>
            </a:p>
          </p:txBody>
        </p:sp>
        <p:sp>
          <p:nvSpPr>
            <p:cNvPr id="182337" name="Line 65">
              <a:extLst>
                <a:ext uri="{FF2B5EF4-FFF2-40B4-BE49-F238E27FC236}">
                  <a16:creationId xmlns:a16="http://schemas.microsoft.com/office/drawing/2014/main" id="{36B80797-CE8A-46D6-9C5A-B846A2F9B33C}"/>
                </a:ext>
              </a:extLst>
            </p:cNvPr>
            <p:cNvSpPr>
              <a:spLocks noChangeShapeType="1"/>
            </p:cNvSpPr>
            <p:nvPr/>
          </p:nvSpPr>
          <p:spPr bwMode="auto">
            <a:xfrm>
              <a:off x="4188" y="1314"/>
              <a:ext cx="0" cy="200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2338" name="Text Box 66">
              <a:extLst>
                <a:ext uri="{FF2B5EF4-FFF2-40B4-BE49-F238E27FC236}">
                  <a16:creationId xmlns:a16="http://schemas.microsoft.com/office/drawing/2014/main" id="{11D7BE1A-9828-45D0-82F9-73E2F8EA8A80}"/>
                </a:ext>
              </a:extLst>
            </p:cNvPr>
            <p:cNvSpPr txBox="1">
              <a:spLocks noChangeArrowheads="1"/>
            </p:cNvSpPr>
            <p:nvPr/>
          </p:nvSpPr>
          <p:spPr bwMode="auto">
            <a:xfrm>
              <a:off x="4085" y="1104"/>
              <a:ext cx="2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r>
                <a:rPr kumimoji="0" lang="en-US" altLang="zh-CN" sz="1800">
                  <a:solidFill>
                    <a:srgbClr val="FF0066"/>
                  </a:solidFill>
                  <a:latin typeface="华文新魏" panose="02010800040101010101" pitchFamily="2" charset="-122"/>
                  <a:ea typeface="华文新魏" panose="02010800040101010101" pitchFamily="2" charset="-122"/>
                </a:rPr>
                <a:t>P</a:t>
              </a:r>
              <a:r>
                <a:rPr kumimoji="0" lang="en-US" altLang="zh-CN" sz="1800" baseline="-25000">
                  <a:solidFill>
                    <a:srgbClr val="FF0066"/>
                  </a:solidFill>
                  <a:latin typeface="华文新魏" panose="02010800040101010101" pitchFamily="2" charset="-122"/>
                  <a:ea typeface="华文新魏" panose="02010800040101010101" pitchFamily="2" charset="-122"/>
                </a:rPr>
                <a:t>4</a:t>
              </a:r>
              <a:endParaRPr kumimoji="0" lang="en-US" altLang="zh-CN" sz="1800">
                <a:solidFill>
                  <a:srgbClr val="FF0066"/>
                </a:solidFill>
                <a:latin typeface="华文新魏" panose="02010800040101010101" pitchFamily="2" charset="-122"/>
                <a:ea typeface="华文新魏" panose="02010800040101010101" pitchFamily="2" charset="-122"/>
              </a:endParaRPr>
            </a:p>
          </p:txBody>
        </p:sp>
        <p:sp>
          <p:nvSpPr>
            <p:cNvPr id="182339" name="Text Box 67">
              <a:extLst>
                <a:ext uri="{FF2B5EF4-FFF2-40B4-BE49-F238E27FC236}">
                  <a16:creationId xmlns:a16="http://schemas.microsoft.com/office/drawing/2014/main" id="{76DF33B0-60AA-413B-BC7A-B52B2820A9D5}"/>
                </a:ext>
              </a:extLst>
            </p:cNvPr>
            <p:cNvSpPr txBox="1">
              <a:spLocks noChangeArrowheads="1"/>
            </p:cNvSpPr>
            <p:nvPr/>
          </p:nvSpPr>
          <p:spPr bwMode="auto">
            <a:xfrm>
              <a:off x="3259" y="1420"/>
              <a:ext cx="10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r>
                <a:rPr kumimoji="0" lang="en-US" altLang="zh-CN" sz="1400">
                  <a:solidFill>
                    <a:srgbClr val="FF0066"/>
                  </a:solidFill>
                  <a:latin typeface="华文新魏" panose="02010800040101010101" pitchFamily="2" charset="-122"/>
                  <a:ea typeface="华文新魏" panose="02010800040101010101" pitchFamily="2" charset="-122"/>
                </a:rPr>
                <a:t>0</a:t>
              </a:r>
            </a:p>
          </p:txBody>
        </p:sp>
        <p:sp>
          <p:nvSpPr>
            <p:cNvPr id="182340" name="Text Box 68">
              <a:extLst>
                <a:ext uri="{FF2B5EF4-FFF2-40B4-BE49-F238E27FC236}">
                  <a16:creationId xmlns:a16="http://schemas.microsoft.com/office/drawing/2014/main" id="{43E71696-503D-44BA-969B-31B94221F548}"/>
                </a:ext>
              </a:extLst>
            </p:cNvPr>
            <p:cNvSpPr txBox="1">
              <a:spLocks noChangeArrowheads="1"/>
            </p:cNvSpPr>
            <p:nvPr/>
          </p:nvSpPr>
          <p:spPr bwMode="auto">
            <a:xfrm>
              <a:off x="4188" y="2682"/>
              <a:ext cx="10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eaLnBrk="0" hangingPunct="0"/>
              <a:r>
                <a:rPr kumimoji="0" lang="en-US" altLang="zh-CN" sz="1400">
                  <a:solidFill>
                    <a:srgbClr val="FF0066"/>
                  </a:solidFill>
                  <a:latin typeface="华文新魏" panose="02010800040101010101" pitchFamily="2" charset="-122"/>
                  <a:ea typeface="华文新魏" panose="02010800040101010101" pitchFamily="2" charset="-122"/>
                </a:rPr>
                <a:t>2</a:t>
              </a:r>
            </a:p>
          </p:txBody>
        </p:sp>
        <p:sp>
          <p:nvSpPr>
            <p:cNvPr id="182341" name="Line 69">
              <a:extLst>
                <a:ext uri="{FF2B5EF4-FFF2-40B4-BE49-F238E27FC236}">
                  <a16:creationId xmlns:a16="http://schemas.microsoft.com/office/drawing/2014/main" id="{5741B217-B097-4AAD-88A6-A2461743B62D}"/>
                </a:ext>
              </a:extLst>
            </p:cNvPr>
            <p:cNvSpPr>
              <a:spLocks noChangeShapeType="1"/>
            </p:cNvSpPr>
            <p:nvPr/>
          </p:nvSpPr>
          <p:spPr bwMode="auto">
            <a:xfrm>
              <a:off x="672" y="1392"/>
              <a:ext cx="0" cy="18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1620913C-E72C-415D-A9BC-F9455B77C290}"/>
              </a:ext>
            </a:extLst>
          </p:cNvPr>
          <p:cNvSpPr>
            <a:spLocks noGrp="1" noChangeArrowheads="1"/>
          </p:cNvSpPr>
          <p:nvPr>
            <p:ph type="title"/>
          </p:nvPr>
        </p:nvSpPr>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(1) </a:t>
            </a:r>
            <a:br>
              <a:rPr lang="en-US" altLang="zh-CN" sz="4800">
                <a:latin typeface="华文新魏" panose="02010800040101010101" pitchFamily="2" charset="-122"/>
                <a:ea typeface="华文新魏" panose="02010800040101010101" pitchFamily="2" charset="-122"/>
              </a:rPr>
            </a:br>
            <a:r>
              <a:rPr lang="en-US" altLang="zh-CN">
                <a:solidFill>
                  <a:srgbClr val="FF0066"/>
                </a:solidFill>
                <a:latin typeface="华文新魏" panose="02010800040101010101" pitchFamily="2" charset="-122"/>
                <a:ea typeface="华文新魏" panose="02010800040101010101" pitchFamily="2" charset="-122"/>
              </a:rPr>
              <a:t>(1)</a:t>
            </a: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a:t>
            </a:r>
            <a:r>
              <a:rPr lang="en-US" altLang="zh-CN" sz="3600">
                <a:solidFill>
                  <a:srgbClr val="FF0066"/>
                </a:solidFill>
                <a:latin typeface="华文新魏" panose="02010800040101010101" pitchFamily="2" charset="-122"/>
                <a:ea typeface="华文新魏" panose="02010800040101010101" pitchFamily="2" charset="-122"/>
              </a:rPr>
              <a:t>(1)</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83971" name="Rectangle 3">
            <a:extLst>
              <a:ext uri="{FF2B5EF4-FFF2-40B4-BE49-F238E27FC236}">
                <a16:creationId xmlns:a16="http://schemas.microsoft.com/office/drawing/2014/main" id="{90EF7B79-9FE1-418B-8E93-303859EB7CB0}"/>
              </a:ext>
            </a:extLst>
          </p:cNvPr>
          <p:cNvSpPr>
            <a:spLocks noGrp="1" noChangeArrowheads="1"/>
          </p:cNvSpPr>
          <p:nvPr>
            <p:ph type="body" idx="1"/>
          </p:nvPr>
        </p:nvSpPr>
        <p:spPr>
          <a:xfrm>
            <a:off x="609600" y="1676400"/>
            <a:ext cx="8077200" cy="4648200"/>
          </a:xfrm>
        </p:spPr>
        <p:txBody>
          <a:bodyPr/>
          <a:lstStyle/>
          <a:p>
            <a:r>
              <a:rPr lang="zh-CN" altLang="en-US">
                <a:latin typeface="华文新魏" panose="02010800040101010101" pitchFamily="2" charset="-122"/>
                <a:ea typeface="华文新魏" panose="02010800040101010101" pitchFamily="2" charset="-122"/>
              </a:rPr>
              <a:t>分布式系统由</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个结点组成，每个结点建立数据结构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一个数组，也叫队列</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，用来记录该结点最近收到的消息和该结点自己产生的消息。假定每个结点只有一个进程和仅负责控制一种临界资源，并处理那些同时到达的请求。数组的下标也就是结点编号（</a:t>
            </a:r>
            <a:r>
              <a:rPr lang="en-US" altLang="zh-CN">
                <a:latin typeface="华文新魏" panose="02010800040101010101" pitchFamily="2" charset="-122"/>
                <a:ea typeface="华文新魏" panose="02010800040101010101" pitchFamily="2" charset="-122"/>
              </a:rPr>
              <a:t>1∽N</a:t>
            </a:r>
            <a:r>
              <a:rPr lang="zh-CN" altLang="en-US">
                <a:latin typeface="华文新魏" panose="02010800040101010101" pitchFamily="2" charset="-122"/>
                <a:ea typeface="华文新魏" panose="02010800040101010101" pitchFamily="2" charset="-122"/>
              </a:rPr>
              <a:t>），该数组被初始化为：</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applicationstack =(release</a:t>
            </a:r>
            <a:r>
              <a:rPr lang="en-GB" altLang="zh-CN">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0</a:t>
            </a:r>
            <a:r>
              <a:rPr lang="en-GB" altLang="zh-CN">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      </a:t>
            </a:r>
          </a:p>
          <a:p>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026">
            <a:extLst>
              <a:ext uri="{FF2B5EF4-FFF2-40B4-BE49-F238E27FC236}">
                <a16:creationId xmlns:a16="http://schemas.microsoft.com/office/drawing/2014/main" id="{AF4D5DEB-33EC-40B8-A339-84ADFBD907F0}"/>
              </a:ext>
            </a:extLst>
          </p:cNvPr>
          <p:cNvSpPr>
            <a:spLocks noGrp="1" noChangeArrowheads="1"/>
          </p:cNvSpPr>
          <p:nvPr>
            <p:ph type="title"/>
          </p:nvPr>
        </p:nvSpPr>
        <p:spPr>
          <a:xfrm>
            <a:off x="762000" y="6858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br>
              <a:rPr lang="en-US" altLang="zh-CN">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a:t>
            </a:r>
            <a:r>
              <a:rPr lang="en-US" altLang="zh-CN" sz="3600">
                <a:solidFill>
                  <a:srgbClr val="FF0066"/>
                </a:solidFill>
                <a:latin typeface="华文新魏" panose="02010800040101010101" pitchFamily="2" charset="-122"/>
                <a:ea typeface="华文新魏" panose="02010800040101010101" pitchFamily="2" charset="-122"/>
              </a:rPr>
              <a:t>(2)</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83299" name="Rectangle 1027">
            <a:extLst>
              <a:ext uri="{FF2B5EF4-FFF2-40B4-BE49-F238E27FC236}">
                <a16:creationId xmlns:a16="http://schemas.microsoft.com/office/drawing/2014/main" id="{695F7793-0C96-4043-8100-591C46BCC70B}"/>
              </a:ext>
            </a:extLst>
          </p:cNvPr>
          <p:cNvSpPr>
            <a:spLocks noGrp="1" noChangeArrowheads="1"/>
          </p:cNvSpPr>
          <p:nvPr>
            <p:ph type="body" idx="1"/>
          </p:nvPr>
        </p:nvSpPr>
        <p:spPr>
          <a:xfrm>
            <a:off x="609600" y="1600200"/>
            <a:ext cx="7620000" cy="4800600"/>
          </a:xfrm>
        </p:spPr>
        <p:txBody>
          <a:bodyPr/>
          <a:lstStyle/>
          <a:p>
            <a:pPr>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算法用到三种类型消息：</a:t>
            </a:r>
          </a:p>
          <a:p>
            <a:pPr>
              <a:lnSpc>
                <a:spcPct val="90000"/>
              </a:lnSpc>
            </a:pPr>
            <a:r>
              <a:rPr lang="en-US" altLang="zh-CN">
                <a:latin typeface="华文新魏" panose="02010800040101010101" pitchFamily="2" charset="-122"/>
                <a:ea typeface="华文新魏" panose="02010800040101010101" pitchFamily="2" charset="-122"/>
              </a:rPr>
              <a:t>( request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Ti </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发出的访问资源的请求消息</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en-US" altLang="zh-CN">
                <a:latin typeface="华文新魏" panose="02010800040101010101" pitchFamily="2" charset="-122"/>
                <a:ea typeface="华文新魏" panose="02010800040101010101" pitchFamily="2" charset="-122"/>
              </a:rPr>
              <a:t>( reply</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Tj </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j)  </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Pj</a:t>
            </a:r>
            <a:r>
              <a:rPr lang="zh-CN" altLang="en-US">
                <a:latin typeface="华文新魏" panose="02010800040101010101" pitchFamily="2" charset="-122"/>
                <a:ea typeface="华文新魏" panose="02010800040101010101" pitchFamily="2" charset="-122"/>
              </a:rPr>
              <a:t>同意请求进程访问其控制的资源的回答消息</a:t>
            </a:r>
            <a:endParaRPr lang="zh-CN" altLang="en-US">
              <a:solidFill>
                <a:srgbClr val="FF0000"/>
              </a:solidFill>
              <a:latin typeface="华文新魏" panose="02010800040101010101" pitchFamily="2" charset="-122"/>
              <a:ea typeface="华文新魏" panose="02010800040101010101" pitchFamily="2" charset="-122"/>
            </a:endParaRPr>
          </a:p>
          <a:p>
            <a:pPr>
              <a:lnSpc>
                <a:spcPct val="90000"/>
              </a:lnSpc>
            </a:pPr>
            <a:r>
              <a:rPr lang="en-US" altLang="zh-CN">
                <a:latin typeface="华文新魏" panose="02010800040101010101" pitchFamily="2" charset="-122"/>
                <a:ea typeface="华文新魏" panose="02010800040101010101" pitchFamily="2" charset="-122"/>
              </a:rPr>
              <a:t>( release</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Tk </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k) </a:t>
            </a:r>
            <a:r>
              <a:rPr lang="zh-CN" altLang="en-US">
                <a:latin typeface="华文新魏" panose="02010800040101010101" pitchFamily="2" charset="-122"/>
                <a:ea typeface="华文新魏" panose="02010800040101010101" pitchFamily="2" charset="-122"/>
              </a:rPr>
              <a:t>占有资源的进程</a:t>
            </a:r>
            <a:r>
              <a:rPr lang="en-US" altLang="zh-CN">
                <a:latin typeface="华文新魏" panose="02010800040101010101" pitchFamily="2" charset="-122"/>
                <a:ea typeface="华文新魏" panose="02010800040101010101" pitchFamily="2" charset="-122"/>
              </a:rPr>
              <a:t>Pk</a:t>
            </a:r>
            <a:r>
              <a:rPr lang="zh-CN" altLang="en-US">
                <a:latin typeface="华文新魏" panose="02010800040101010101" pitchFamily="2" charset="-122"/>
                <a:ea typeface="华文新魏" panose="02010800040101010101" pitchFamily="2" charset="-122"/>
              </a:rPr>
              <a:t>释放资源时给各进程的释放消息</a:t>
            </a:r>
            <a:endParaRPr lang="zh-CN" altLang="en-US">
              <a:solidFill>
                <a:srgbClr val="FF0000"/>
              </a:solidFill>
              <a:latin typeface="华文新魏" panose="02010800040101010101" pitchFamily="2" charset="-122"/>
              <a:ea typeface="华文新魏" panose="02010800040101010101" pitchFamily="2" charset="-122"/>
            </a:endParaRPr>
          </a:p>
          <a:p>
            <a:pPr algn="just">
              <a:lnSpc>
                <a:spcPct val="90000"/>
              </a:lnSpc>
              <a:buFontTx/>
              <a:buNone/>
            </a:pPr>
            <a:r>
              <a:rPr lang="zh-CN" altLang="en-US">
                <a:latin typeface="华文新魏" panose="02010800040101010101" pitchFamily="2" charset="-122"/>
                <a:ea typeface="华文新魏" panose="02010800040101010101" pitchFamily="2" charset="-122"/>
              </a:rPr>
              <a:t>  消息内容包括：消息类型、时间戳、结点号。</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26">
            <a:extLst>
              <a:ext uri="{FF2B5EF4-FFF2-40B4-BE49-F238E27FC236}">
                <a16:creationId xmlns:a16="http://schemas.microsoft.com/office/drawing/2014/main" id="{BC9232D7-1E04-4D01-B855-2E9D4717F4E2}"/>
              </a:ext>
            </a:extLst>
          </p:cNvPr>
          <p:cNvSpPr>
            <a:spLocks noGrp="1" noChangeArrowheads="1"/>
          </p:cNvSpPr>
          <p:nvPr>
            <p:ph type="title"/>
          </p:nvPr>
        </p:nvSpPr>
        <p:spPr>
          <a:xfrm>
            <a:off x="762000" y="6858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(3) </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a:t>
            </a:r>
            <a:r>
              <a:rPr lang="en-US" altLang="zh-CN" sz="3600">
                <a:solidFill>
                  <a:srgbClr val="FF0066"/>
                </a:solidFill>
                <a:latin typeface="华文新魏" panose="02010800040101010101" pitchFamily="2" charset="-122"/>
                <a:ea typeface="华文新魏" panose="02010800040101010101" pitchFamily="2" charset="-122"/>
              </a:rPr>
              <a:t>(3)</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84323" name="Rectangle 1027">
            <a:extLst>
              <a:ext uri="{FF2B5EF4-FFF2-40B4-BE49-F238E27FC236}">
                <a16:creationId xmlns:a16="http://schemas.microsoft.com/office/drawing/2014/main" id="{339F8888-4A85-4A8C-9628-D27587347B97}"/>
              </a:ext>
            </a:extLst>
          </p:cNvPr>
          <p:cNvSpPr>
            <a:spLocks noGrp="1" noChangeArrowheads="1"/>
          </p:cNvSpPr>
          <p:nvPr>
            <p:ph type="body" idx="1"/>
          </p:nvPr>
        </p:nvSpPr>
        <p:spPr>
          <a:xfrm>
            <a:off x="468313" y="1773238"/>
            <a:ext cx="8135937" cy="49530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要求访问临界资源时，把申请资源消息</a:t>
            </a:r>
            <a:r>
              <a:rPr lang="en-US" altLang="zh-CN">
                <a:latin typeface="华文新魏" panose="02010800040101010101" pitchFamily="2" charset="-122"/>
                <a:ea typeface="华文新魏" panose="02010800040101010101" pitchFamily="2" charset="-122"/>
              </a:rPr>
              <a:t>(request</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Ti</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插入自己的请求队列，并发送给集合中的每个进程。</a:t>
            </a:r>
          </a:p>
          <a:p>
            <a:pPr algn="just">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Pj</a:t>
            </a:r>
            <a:r>
              <a:rPr lang="zh-CN" altLang="en-US">
                <a:latin typeface="华文新魏" panose="02010800040101010101" pitchFamily="2" charset="-122"/>
                <a:ea typeface="华文新魏" panose="02010800040101010101" pitchFamily="2" charset="-122"/>
              </a:rPr>
              <a:t>接收到申请资源消息</a:t>
            </a:r>
            <a:r>
              <a:rPr lang="en-US" altLang="zh-CN">
                <a:latin typeface="华文新魏" panose="02010800040101010101" pitchFamily="2" charset="-122"/>
                <a:ea typeface="华文新魏" panose="02010800040101010101" pitchFamily="2" charset="-122"/>
              </a:rPr>
              <a:t>(request,Ti,i)</a:t>
            </a:r>
            <a:r>
              <a:rPr lang="zh-CN" altLang="en-US">
                <a:latin typeface="华文新魏" panose="02010800040101010101" pitchFamily="2" charset="-122"/>
                <a:ea typeface="华文新魏" panose="02010800040101010101" pitchFamily="2" charset="-122"/>
              </a:rPr>
              <a:t>时，按逻辑时间先于关系插入自己的请求队列；形成一个打上时间戳的回答消息</a:t>
            </a:r>
            <a:r>
              <a:rPr lang="en-US" altLang="zh-CN">
                <a:latin typeface="华文新魏" panose="02010800040101010101" pitchFamily="2" charset="-122"/>
                <a:ea typeface="华文新魏" panose="02010800040101010101" pitchFamily="2" charset="-122"/>
              </a:rPr>
              <a:t>(reply,Tj</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j)</a:t>
            </a:r>
            <a:r>
              <a:rPr lang="zh-CN" altLang="en-US">
                <a:latin typeface="华文新魏" panose="02010800040101010101" pitchFamily="2" charset="-122"/>
                <a:ea typeface="华文新魏" panose="02010800040101010101" pitchFamily="2" charset="-122"/>
              </a:rPr>
              <a:t>，广播发送给集合中的每个进程。</a:t>
            </a: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A1970DD-9EB0-4866-9C4D-2851EA7FDC0A}"/>
              </a:ext>
            </a:extLst>
          </p:cNvPr>
          <p:cNvSpPr>
            <a:spLocks noGrp="1" noChangeArrowheads="1"/>
          </p:cNvSpPr>
          <p:nvPr>
            <p:ph type="title"/>
          </p:nvPr>
        </p:nvSpPr>
        <p:spPr>
          <a:xfrm>
            <a:off x="685800" y="304800"/>
            <a:ext cx="7772400" cy="1143000"/>
          </a:xfrm>
        </p:spPr>
        <p:txBody>
          <a:bodyPr/>
          <a:lstStyle/>
          <a:p>
            <a:r>
              <a:rPr lang="zh-CN" altLang="en-US" sz="4800">
                <a:latin typeface="华文新魏" panose="02010800040101010101" pitchFamily="2" charset="-122"/>
                <a:ea typeface="华文新魏" panose="02010800040101010101" pitchFamily="2" charset="-122"/>
              </a:rPr>
              <a:t>分布式操作系统具有特征</a:t>
            </a:r>
          </a:p>
        </p:txBody>
      </p:sp>
      <p:sp>
        <p:nvSpPr>
          <p:cNvPr id="67587" name="Rectangle 3">
            <a:extLst>
              <a:ext uri="{FF2B5EF4-FFF2-40B4-BE49-F238E27FC236}">
                <a16:creationId xmlns:a16="http://schemas.microsoft.com/office/drawing/2014/main" id="{247BB500-F3EC-49FB-970C-680E5379621F}"/>
              </a:ext>
            </a:extLst>
          </p:cNvPr>
          <p:cNvSpPr>
            <a:spLocks noGrp="1" noChangeArrowheads="1"/>
          </p:cNvSpPr>
          <p:nvPr>
            <p:ph type="body" idx="1"/>
          </p:nvPr>
        </p:nvSpPr>
        <p:spPr>
          <a:xfrm>
            <a:off x="762000" y="1268413"/>
            <a:ext cx="7543800" cy="5105400"/>
          </a:xfrm>
        </p:spPr>
        <p:txBody>
          <a:bodyPr/>
          <a:lstStyle/>
          <a:p>
            <a:pPr algn="just"/>
            <a:r>
              <a:rPr lang="zh-CN" altLang="en-US">
                <a:latin typeface="华文新魏" panose="02010800040101010101" pitchFamily="2" charset="-122"/>
                <a:ea typeface="华文新魏" panose="02010800040101010101" pitchFamily="2" charset="-122"/>
              </a:rPr>
              <a:t>一是有单一全局性进程通信机制，任何一台机器上进程都采用同一种方法与其它进程通信；</a:t>
            </a:r>
          </a:p>
          <a:p>
            <a:pPr algn="just"/>
            <a:r>
              <a:rPr lang="zh-CN" altLang="en-US">
                <a:latin typeface="华文新魏" panose="02010800040101010101" pitchFamily="2" charset="-122"/>
                <a:ea typeface="华文新魏" panose="02010800040101010101" pitchFamily="2" charset="-122"/>
              </a:rPr>
              <a:t>二是有单一全局性进程管理和安全保护机制，进程的创建、执行和撤销以及保护方式不因机器不同而有所变化；</a:t>
            </a:r>
          </a:p>
          <a:p>
            <a:pPr algn="just"/>
            <a:r>
              <a:rPr lang="zh-CN" altLang="en-US">
                <a:latin typeface="华文新魏" panose="02010800040101010101" pitchFamily="2" charset="-122"/>
                <a:ea typeface="华文新魏" panose="02010800040101010101" pitchFamily="2" charset="-122"/>
              </a:rPr>
              <a:t>三是有单一全局性的文件系统，用户存取文件和在单机上没有两样。</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a:extLst>
              <a:ext uri="{FF2B5EF4-FFF2-40B4-BE49-F238E27FC236}">
                <a16:creationId xmlns:a16="http://schemas.microsoft.com/office/drawing/2014/main" id="{10B0E80E-B89F-4A7F-A3E6-3E1A9488B086}"/>
              </a:ext>
            </a:extLst>
          </p:cNvPr>
          <p:cNvSpPr>
            <a:spLocks noGrp="1" noChangeArrowheads="1"/>
          </p:cNvSpPr>
          <p:nvPr>
            <p:ph type="title"/>
          </p:nvPr>
        </p:nvSpPr>
        <p:spPr>
          <a:xfrm>
            <a:off x="762000" y="6858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(4) </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a:t>
            </a:r>
            <a:r>
              <a:rPr lang="en-US" altLang="zh-CN" sz="3600">
                <a:solidFill>
                  <a:srgbClr val="FF0066"/>
                </a:solidFill>
                <a:latin typeface="华文新魏" panose="02010800040101010101" pitchFamily="2" charset="-122"/>
                <a:ea typeface="华文新魏" panose="02010800040101010101" pitchFamily="2" charset="-122"/>
              </a:rPr>
              <a:t>(4)</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86371" name="Rectangle 1027">
            <a:extLst>
              <a:ext uri="{FF2B5EF4-FFF2-40B4-BE49-F238E27FC236}">
                <a16:creationId xmlns:a16="http://schemas.microsoft.com/office/drawing/2014/main" id="{6E7DB424-3845-4FFB-A309-BC29D64704EE}"/>
              </a:ext>
            </a:extLst>
          </p:cNvPr>
          <p:cNvSpPr>
            <a:spLocks noGrp="1" noChangeArrowheads="1"/>
          </p:cNvSpPr>
          <p:nvPr>
            <p:ph type="body" idx="1"/>
          </p:nvPr>
        </p:nvSpPr>
        <p:spPr>
          <a:xfrm>
            <a:off x="539750" y="1600200"/>
            <a:ext cx="8064500" cy="5257800"/>
          </a:xfrm>
        </p:spPr>
        <p:txBody>
          <a:bodyPr/>
          <a:lstStyle/>
          <a:p>
            <a:pPr>
              <a:buFontTx/>
              <a:buNone/>
            </a:pPr>
            <a:r>
              <a:rPr lang="en-US" altLang="zh-CN">
                <a:latin typeface="华文新魏" panose="02010800040101010101" pitchFamily="2" charset="-122"/>
                <a:ea typeface="华文新魏" panose="02010800040101010101" pitchFamily="2" charset="-122"/>
              </a:rPr>
              <a:t>   (3)</a:t>
            </a:r>
            <a:r>
              <a:rPr lang="zh-CN" altLang="en-US">
                <a:latin typeface="华文新魏" panose="02010800040101010101" pitchFamily="2" charset="-122"/>
                <a:ea typeface="华文新魏" panose="02010800040101010101" pitchFamily="2" charset="-122"/>
              </a:rPr>
              <a:t>若满足以下条件，则允许进程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进入临界区访问资源：</a:t>
            </a:r>
          </a:p>
          <a:p>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申请资源的请求消息已处于自己的请求队列的最前面，因为，消息在所有结点上一致排序，故在任意时刻只有一个进程可访问资源。</a:t>
            </a:r>
          </a:p>
          <a:p>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已收到所有其他进程的回答消息，这些消息上的时间戳晚于</a:t>
            </a:r>
            <a:r>
              <a:rPr lang="en-US" altLang="zh-CN">
                <a:latin typeface="华文新魏" panose="02010800040101010101" pitchFamily="2" charset="-122"/>
                <a:ea typeface="华文新魏" panose="02010800040101010101" pitchFamily="2" charset="-122"/>
              </a:rPr>
              <a:t>(Ti,i)</a:t>
            </a:r>
            <a:r>
              <a:rPr lang="zh-CN" altLang="en-US">
                <a:latin typeface="华文新魏" panose="02010800040101010101" pitchFamily="2" charset="-122"/>
                <a:ea typeface="华文新魏" panose="02010800040101010101" pitchFamily="2" charset="-122"/>
              </a:rPr>
              <a:t>时，此条件表明其他进程要么不想访问相同资源，要么要求访问资源但其时间戳较晚。</a:t>
            </a:r>
          </a:p>
        </p:txBody>
      </p:sp>
    </p:spTree>
  </p:cSld>
  <p:clrMapOvr>
    <a:masterClrMapping/>
  </p:clrMapOvr>
  <p:transition>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1BEE6D17-A707-403D-9F81-6235A9C59BB8}"/>
              </a:ext>
            </a:extLst>
          </p:cNvPr>
          <p:cNvSpPr>
            <a:spLocks noGrp="1" noChangeArrowheads="1"/>
          </p:cNvSpPr>
          <p:nvPr>
            <p:ph type="title"/>
          </p:nvPr>
        </p:nvSpPr>
        <p:spPr>
          <a:xfrm>
            <a:off x="762000" y="7620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(5) </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Lamport</a:t>
            </a:r>
            <a:r>
              <a:rPr lang="zh-CN" altLang="en-US" sz="3600">
                <a:solidFill>
                  <a:srgbClr val="FF0066"/>
                </a:solidFill>
                <a:latin typeface="华文新魏" panose="02010800040101010101" pitchFamily="2" charset="-122"/>
                <a:ea typeface="华文新魏" panose="02010800040101010101" pitchFamily="2" charset="-122"/>
              </a:rPr>
              <a:t>算法</a:t>
            </a:r>
            <a:r>
              <a:rPr lang="en-US" altLang="zh-CN" sz="3600">
                <a:solidFill>
                  <a:srgbClr val="FF0066"/>
                </a:solidFill>
                <a:latin typeface="华文新魏" panose="02010800040101010101" pitchFamily="2" charset="-122"/>
                <a:ea typeface="华文新魏" panose="02010800040101010101" pitchFamily="2" charset="-122"/>
              </a:rPr>
              <a:t>(5)</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87395" name="Rectangle 3">
            <a:extLst>
              <a:ext uri="{FF2B5EF4-FFF2-40B4-BE49-F238E27FC236}">
                <a16:creationId xmlns:a16="http://schemas.microsoft.com/office/drawing/2014/main" id="{31A96EBF-00A0-4A28-99C9-D2534BE9A8E4}"/>
              </a:ext>
            </a:extLst>
          </p:cNvPr>
          <p:cNvSpPr>
            <a:spLocks noGrp="1" noChangeArrowheads="1"/>
          </p:cNvSpPr>
          <p:nvPr>
            <p:ph type="body" idx="1"/>
          </p:nvPr>
        </p:nvSpPr>
        <p:spPr>
          <a:xfrm>
            <a:off x="533400" y="1752600"/>
            <a:ext cx="7467600" cy="4876800"/>
          </a:xfrm>
        </p:spPr>
        <p:txBody>
          <a:bodyPr/>
          <a:lstStyle/>
          <a:p>
            <a:pPr>
              <a:buFontTx/>
              <a:buNone/>
            </a:pPr>
            <a:r>
              <a:rPr lang="en-US" altLang="zh-CN"/>
              <a:t>   </a:t>
            </a: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为释放该资源，进程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从自己的请求队列中删去申请资源消息</a:t>
            </a:r>
            <a:r>
              <a:rPr lang="en-US" altLang="zh-CN">
                <a:latin typeface="华文新魏" panose="02010800040101010101" pitchFamily="2" charset="-122"/>
                <a:ea typeface="华文新魏" panose="02010800040101010101" pitchFamily="2" charset="-122"/>
              </a:rPr>
              <a:t>(request,Ti,i)</a:t>
            </a:r>
            <a:r>
              <a:rPr lang="zh-CN" altLang="en-US">
                <a:latin typeface="华文新魏" panose="02010800040101010101" pitchFamily="2" charset="-122"/>
                <a:ea typeface="华文新魏" panose="02010800040101010101" pitchFamily="2" charset="-122"/>
              </a:rPr>
              <a:t>，再发送一条打上时间戳的释放资源消息</a:t>
            </a:r>
            <a:r>
              <a:rPr lang="en-US" altLang="zh-CN">
                <a:latin typeface="华文新魏" panose="02010800040101010101" pitchFamily="2" charset="-122"/>
                <a:ea typeface="华文新魏" panose="02010800040101010101" pitchFamily="2" charset="-122"/>
              </a:rPr>
              <a:t>(release,Ti,i)</a:t>
            </a:r>
            <a:r>
              <a:rPr lang="zh-CN" altLang="en-US">
                <a:latin typeface="华文新魏" panose="02010800040101010101" pitchFamily="2" charset="-122"/>
                <a:ea typeface="华文新魏" panose="02010800040101010101" pitchFamily="2" charset="-122"/>
              </a:rPr>
              <a:t>给所有其他进程。</a:t>
            </a:r>
          </a:p>
          <a:p>
            <a:pPr>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进程</a:t>
            </a:r>
            <a:r>
              <a:rPr lang="en-US" altLang="zh-CN">
                <a:latin typeface="华文新魏" panose="02010800040101010101" pitchFamily="2" charset="-122"/>
                <a:ea typeface="华文新魏" panose="02010800040101010101" pitchFamily="2" charset="-122"/>
              </a:rPr>
              <a:t>Pj</a:t>
            </a:r>
            <a:r>
              <a:rPr lang="zh-CN" altLang="en-US">
                <a:latin typeface="华文新魏" panose="02010800040101010101" pitchFamily="2" charset="-122"/>
                <a:ea typeface="华文新魏" panose="02010800040101010101" pitchFamily="2" charset="-122"/>
              </a:rPr>
              <a:t>收到进程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的释放消息后，从自己的请求队列中删去进程</a:t>
            </a:r>
            <a:r>
              <a:rPr lang="en-US" altLang="zh-CN">
                <a:latin typeface="华文新魏" panose="02010800040101010101" pitchFamily="2" charset="-122"/>
                <a:ea typeface="华文新魏" panose="02010800040101010101" pitchFamily="2" charset="-122"/>
              </a:rPr>
              <a:t>Pi</a:t>
            </a:r>
            <a:r>
              <a:rPr lang="zh-CN" altLang="en-US">
                <a:latin typeface="华文新魏" panose="02010800040101010101" pitchFamily="2" charset="-122"/>
                <a:ea typeface="华文新魏" panose="02010800040101010101" pitchFamily="2" charset="-122"/>
              </a:rPr>
              <a:t>的申请资源消息</a:t>
            </a:r>
            <a:r>
              <a:rPr lang="en-US" altLang="zh-CN">
                <a:latin typeface="华文新魏" panose="02010800040101010101" pitchFamily="2" charset="-122"/>
                <a:ea typeface="华文新魏" panose="02010800040101010101" pitchFamily="2" charset="-122"/>
              </a:rPr>
              <a:t>(request,Ti,i)</a:t>
            </a:r>
            <a:r>
              <a:rPr lang="zh-CN" altLang="en-US">
                <a:latin typeface="华文新魏" panose="02010800040101010101" pitchFamily="2" charset="-122"/>
                <a:ea typeface="华文新魏" panose="02010800040101010101" pitchFamily="2" charset="-122"/>
              </a:rPr>
              <a:t>。</a:t>
            </a:r>
          </a:p>
        </p:txBody>
      </p:sp>
    </p:spTree>
  </p:cSld>
  <p:clrMapOvr>
    <a:masterClrMapping/>
  </p:clrMapOvr>
  <p:transition>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DD59537-B95F-4711-8577-07F8D67A8CA4}"/>
              </a:ext>
            </a:extLst>
          </p:cNvPr>
          <p:cNvSpPr>
            <a:spLocks noGrp="1" noChangeArrowheads="1"/>
          </p:cNvSpPr>
          <p:nvPr>
            <p:ph type="title"/>
          </p:nvPr>
        </p:nvSpPr>
        <p:spPr>
          <a:xfrm>
            <a:off x="838200" y="8382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(6) </a:t>
            </a:r>
            <a:br>
              <a:rPr lang="en-US" altLang="zh-CN" sz="54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Lamport</a:t>
            </a:r>
            <a:r>
              <a:rPr lang="zh-CN" altLang="en-US" sz="3600">
                <a:solidFill>
                  <a:srgbClr val="9900FF"/>
                </a:solidFill>
                <a:latin typeface="华文新魏" panose="02010800040101010101" pitchFamily="2" charset="-122"/>
                <a:ea typeface="华文新魏" panose="02010800040101010101" pitchFamily="2" charset="-122"/>
              </a:rPr>
              <a:t>算法</a:t>
            </a:r>
            <a:r>
              <a:rPr lang="en-US" altLang="zh-CN" sz="3600">
                <a:solidFill>
                  <a:srgbClr val="9900FF"/>
                </a:solidFill>
                <a:latin typeface="华文新魏" panose="02010800040101010101" pitchFamily="2" charset="-122"/>
                <a:ea typeface="华文新魏" panose="02010800040101010101" pitchFamily="2" charset="-122"/>
              </a:rPr>
              <a:t>(6)</a:t>
            </a:r>
            <a:br>
              <a:rPr lang="en-US" altLang="zh-CN" sz="3600">
                <a:solidFill>
                  <a:srgbClr val="9900FF"/>
                </a:solidFill>
                <a:latin typeface="华文新魏" panose="02010800040101010101" pitchFamily="2" charset="-122"/>
                <a:ea typeface="华文新魏" panose="02010800040101010101" pitchFamily="2" charset="-122"/>
              </a:rPr>
            </a:br>
            <a:endParaRPr lang="en-US" altLang="zh-CN" sz="3600">
              <a:solidFill>
                <a:srgbClr val="9900FF"/>
              </a:solidFill>
              <a:latin typeface="华文新魏" panose="02010800040101010101" pitchFamily="2" charset="-122"/>
              <a:ea typeface="华文新魏" panose="02010800040101010101" pitchFamily="2" charset="-122"/>
            </a:endParaRPr>
          </a:p>
        </p:txBody>
      </p:sp>
      <p:sp>
        <p:nvSpPr>
          <p:cNvPr id="188419" name="Rectangle 3">
            <a:extLst>
              <a:ext uri="{FF2B5EF4-FFF2-40B4-BE49-F238E27FC236}">
                <a16:creationId xmlns:a16="http://schemas.microsoft.com/office/drawing/2014/main" id="{689FD0A0-814D-4BCB-A10A-375BE968EA94}"/>
              </a:ext>
            </a:extLst>
          </p:cNvPr>
          <p:cNvSpPr>
            <a:spLocks noGrp="1" noChangeArrowheads="1"/>
          </p:cNvSpPr>
          <p:nvPr>
            <p:ph type="body" idx="1"/>
          </p:nvPr>
        </p:nvSpPr>
        <p:spPr>
          <a:xfrm>
            <a:off x="838200" y="1981200"/>
            <a:ext cx="7620000" cy="4495800"/>
          </a:xfrm>
        </p:spPr>
        <p:txBody>
          <a:bodyPr/>
          <a:lstStyle/>
          <a:p>
            <a:pPr algn="just"/>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为确保互斥，该算法共需要传送</a:t>
            </a:r>
          </a:p>
          <a:p>
            <a:pPr algn="just"/>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(N-1)</a:t>
            </a:r>
            <a:r>
              <a:rPr lang="zh-CN" altLang="en-US" sz="3600">
                <a:latin typeface="华文新魏" panose="02010800040101010101" pitchFamily="2" charset="-122"/>
                <a:ea typeface="华文新魏" panose="02010800040101010101" pitchFamily="2" charset="-122"/>
              </a:rPr>
              <a:t>条</a:t>
            </a:r>
            <a:r>
              <a:rPr lang="en-US" altLang="zh-CN" sz="3600">
                <a:latin typeface="华文新魏" panose="02010800040101010101" pitchFamily="2" charset="-122"/>
                <a:ea typeface="华文新魏" panose="02010800040101010101" pitchFamily="2" charset="-122"/>
              </a:rPr>
              <a:t>request</a:t>
            </a:r>
            <a:r>
              <a:rPr lang="zh-CN" altLang="en-US" sz="3600">
                <a:latin typeface="华文新魏" panose="02010800040101010101" pitchFamily="2" charset="-122"/>
                <a:ea typeface="华文新魏" panose="02010800040101010101" pitchFamily="2" charset="-122"/>
              </a:rPr>
              <a:t>消息</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(N-1)</a:t>
            </a:r>
            <a:r>
              <a:rPr lang="zh-CN" altLang="en-US" sz="3600">
                <a:latin typeface="华文新魏" panose="02010800040101010101" pitchFamily="2" charset="-122"/>
                <a:ea typeface="华文新魏" panose="02010800040101010101" pitchFamily="2" charset="-122"/>
              </a:rPr>
              <a:t>条</a:t>
            </a:r>
            <a:r>
              <a:rPr lang="en-US" altLang="zh-CN" sz="3600">
                <a:latin typeface="华文新魏" panose="02010800040101010101" pitchFamily="2" charset="-122"/>
                <a:ea typeface="华文新魏" panose="02010800040101010101" pitchFamily="2" charset="-122"/>
              </a:rPr>
              <a:t>reply</a:t>
            </a:r>
            <a:r>
              <a:rPr lang="zh-CN" altLang="en-US" sz="3600">
                <a:latin typeface="华文新魏" panose="02010800040101010101" pitchFamily="2" charset="-122"/>
                <a:ea typeface="华文新魏" panose="02010800040101010101" pitchFamily="2" charset="-122"/>
              </a:rPr>
              <a:t>消息</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(N-1)</a:t>
            </a:r>
            <a:r>
              <a:rPr lang="zh-CN" altLang="en-US" sz="3600">
                <a:latin typeface="华文新魏" panose="02010800040101010101" pitchFamily="2" charset="-122"/>
                <a:ea typeface="华文新魏" panose="02010800040101010101" pitchFamily="2" charset="-122"/>
              </a:rPr>
              <a:t>条</a:t>
            </a:r>
            <a:r>
              <a:rPr lang="en-US" altLang="zh-CN" sz="3600">
                <a:latin typeface="华文新魏" panose="02010800040101010101" pitchFamily="2" charset="-122"/>
                <a:ea typeface="华文新魏" panose="02010800040101010101" pitchFamily="2" charset="-122"/>
              </a:rPr>
              <a:t>release</a:t>
            </a:r>
            <a:r>
              <a:rPr lang="zh-CN" altLang="en-US" sz="3600">
                <a:latin typeface="华文新魏" panose="02010800040101010101" pitchFamily="2" charset="-122"/>
                <a:ea typeface="华文新魏" panose="02010800040101010101" pitchFamily="2" charset="-122"/>
              </a:rPr>
              <a:t>消息</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C4CB8EFF-B601-478B-8EB5-C4035FC6AACB}"/>
              </a:ext>
            </a:extLst>
          </p:cNvPr>
          <p:cNvSpPr>
            <a:spLocks noGrp="1" noChangeArrowheads="1"/>
          </p:cNvSpPr>
          <p:nvPr>
            <p:ph type="title"/>
          </p:nvPr>
        </p:nvSpPr>
        <p:spPr>
          <a:xfrm>
            <a:off x="762000" y="8382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(7) </a:t>
            </a:r>
            <a:br>
              <a:rPr lang="en-US" altLang="zh-CN" sz="5400">
                <a:latin typeface="华文新魏" panose="02010800040101010101" pitchFamily="2" charset="-122"/>
                <a:ea typeface="华文新魏" panose="02010800040101010101" pitchFamily="2" charset="-122"/>
              </a:rPr>
            </a:br>
            <a:r>
              <a:rPr lang="en-US" altLang="zh-CN">
                <a:solidFill>
                  <a:srgbClr val="FF0066"/>
                </a:solidFill>
                <a:latin typeface="华文新魏" panose="02010800040101010101" pitchFamily="2" charset="-122"/>
                <a:ea typeface="华文新魏" panose="02010800040101010101" pitchFamily="2" charset="-122"/>
              </a:rPr>
              <a:t>(2)</a:t>
            </a:r>
            <a:r>
              <a:rPr lang="en-US" altLang="zh-CN" sz="3600">
                <a:solidFill>
                  <a:srgbClr val="FF0066"/>
                </a:solidFill>
                <a:latin typeface="华文新魏" panose="02010800040101010101" pitchFamily="2" charset="-122"/>
                <a:ea typeface="华文新魏" panose="02010800040101010101" pitchFamily="2" charset="-122"/>
              </a:rPr>
              <a:t>G.Ricart</a:t>
            </a:r>
            <a:r>
              <a:rPr lang="zh-CN" altLang="en-US" sz="3600">
                <a:solidFill>
                  <a:srgbClr val="FF0066"/>
                </a:solidFill>
                <a:latin typeface="华文新魏" panose="02010800040101010101" pitchFamily="2" charset="-122"/>
                <a:ea typeface="华文新魏" panose="02010800040101010101" pitchFamily="2" charset="-122"/>
              </a:rPr>
              <a:t>算法 </a:t>
            </a:r>
            <a:r>
              <a:rPr lang="en-US" altLang="zh-CN" sz="3600">
                <a:solidFill>
                  <a:srgbClr val="FF0066"/>
                </a:solidFill>
                <a:latin typeface="华文新魏" panose="02010800040101010101" pitchFamily="2" charset="-122"/>
                <a:ea typeface="华文新魏" panose="02010800040101010101" pitchFamily="2" charset="-122"/>
              </a:rPr>
              <a:t>(1)</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89443" name="Rectangle 3">
            <a:extLst>
              <a:ext uri="{FF2B5EF4-FFF2-40B4-BE49-F238E27FC236}">
                <a16:creationId xmlns:a16="http://schemas.microsoft.com/office/drawing/2014/main" id="{7F973330-C206-4A60-B73E-698F71E80742}"/>
              </a:ext>
            </a:extLst>
          </p:cNvPr>
          <p:cNvSpPr>
            <a:spLocks noGrp="1" noChangeArrowheads="1"/>
          </p:cNvSpPr>
          <p:nvPr>
            <p:ph type="body" idx="1"/>
          </p:nvPr>
        </p:nvSpPr>
        <p:spPr>
          <a:xfrm>
            <a:off x="762000" y="2057400"/>
            <a:ext cx="7391400" cy="4267200"/>
          </a:xfrm>
        </p:spPr>
        <p:txBody>
          <a:bodyPr/>
          <a:lstStyle/>
          <a:p>
            <a:pPr algn="just">
              <a:buFontTx/>
              <a:buNone/>
            </a:pPr>
            <a:r>
              <a:rPr lang="en-US" altLang="zh-CN" sz="3600">
                <a:latin typeface="华文新魏" panose="02010800040101010101" pitchFamily="2" charset="-122"/>
                <a:ea typeface="华文新魏" panose="02010800040101010101" pitchFamily="2" charset="-122"/>
              </a:rPr>
              <a:t>   (1)</a:t>
            </a:r>
            <a:r>
              <a:rPr lang="zh-CN" altLang="en-US" sz="3600">
                <a:latin typeface="华文新魏" panose="02010800040101010101" pitchFamily="2" charset="-122"/>
                <a:ea typeface="华文新魏" panose="02010800040101010101" pitchFamily="2" charset="-122"/>
              </a:rPr>
              <a:t>当进程</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要求访问临界资源时，它发送一个打上时间戳的广播消息</a:t>
            </a:r>
            <a:r>
              <a:rPr lang="en-US" altLang="zh-CN" sz="3600">
                <a:latin typeface="华文新魏" panose="02010800040101010101" pitchFamily="2" charset="-122"/>
                <a:ea typeface="华文新魏" panose="02010800040101010101" pitchFamily="2" charset="-122"/>
              </a:rPr>
              <a:t>(reguest,T</a:t>
            </a:r>
            <a:r>
              <a:rPr lang="en-US" altLang="zh-CN" sz="3600" baseline="-30000">
                <a:latin typeface="华文新魏" panose="02010800040101010101" pitchFamily="2" charset="-122"/>
                <a:ea typeface="华文新魏" panose="02010800040101010101" pitchFamily="2" charset="-122"/>
              </a:rPr>
              <a:t>i</a:t>
            </a:r>
            <a:r>
              <a:rPr lang="en-US" altLang="zh-CN" sz="36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给所有结点的进程。</a:t>
            </a:r>
          </a:p>
        </p:txBody>
      </p:sp>
    </p:spTree>
  </p:cSld>
  <p:clrMapOvr>
    <a:masterClrMapping/>
  </p:clrMapOvr>
  <p:transition>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6C14670B-BF63-4E7D-8F97-30B20348C988}"/>
              </a:ext>
            </a:extLst>
          </p:cNvPr>
          <p:cNvSpPr>
            <a:spLocks noGrp="1" noChangeArrowheads="1"/>
          </p:cNvSpPr>
          <p:nvPr>
            <p:ph type="title"/>
          </p:nvPr>
        </p:nvSpPr>
        <p:spPr>
          <a:xfrm>
            <a:off x="762000" y="8382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(8) </a:t>
            </a:r>
            <a:br>
              <a:rPr lang="en-US" altLang="zh-CN" sz="48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G.Ricart</a:t>
            </a:r>
            <a:r>
              <a:rPr lang="zh-CN" altLang="en-US" sz="3600">
                <a:solidFill>
                  <a:srgbClr val="FF0066"/>
                </a:solidFill>
                <a:latin typeface="华文新魏" panose="02010800040101010101" pitchFamily="2" charset="-122"/>
                <a:ea typeface="华文新魏" panose="02010800040101010101" pitchFamily="2" charset="-122"/>
              </a:rPr>
              <a:t>算法 </a:t>
            </a:r>
            <a:r>
              <a:rPr lang="en-US" altLang="zh-CN" sz="3600">
                <a:solidFill>
                  <a:srgbClr val="FF0066"/>
                </a:solidFill>
                <a:latin typeface="华文新魏" panose="02010800040101010101" pitchFamily="2" charset="-122"/>
                <a:ea typeface="华文新魏" panose="02010800040101010101" pitchFamily="2" charset="-122"/>
              </a:rPr>
              <a:t>(2)</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90467" name="Rectangle 3">
            <a:extLst>
              <a:ext uri="{FF2B5EF4-FFF2-40B4-BE49-F238E27FC236}">
                <a16:creationId xmlns:a16="http://schemas.microsoft.com/office/drawing/2014/main" id="{87957CB6-CB72-45AF-B2E2-853ADF1E4170}"/>
              </a:ext>
            </a:extLst>
          </p:cNvPr>
          <p:cNvSpPr>
            <a:spLocks noGrp="1" noChangeArrowheads="1"/>
          </p:cNvSpPr>
          <p:nvPr>
            <p:ph type="body" idx="1"/>
          </p:nvPr>
        </p:nvSpPr>
        <p:spPr>
          <a:xfrm>
            <a:off x="685800" y="1828800"/>
            <a:ext cx="7848600" cy="4572000"/>
          </a:xfrm>
        </p:spPr>
        <p:txBody>
          <a:bodyPr/>
          <a:lstStyle/>
          <a:p>
            <a:pPr algn="just">
              <a:lnSpc>
                <a:spcPct val="90000"/>
              </a:lnSpc>
              <a:buFontTx/>
              <a:buNone/>
            </a:pPr>
            <a:r>
              <a:rPr lang="en-US" altLang="zh-CN">
                <a:latin typeface="华文新魏" panose="02010800040101010101" pitchFamily="2" charset="-122"/>
                <a:ea typeface="华文新魏" panose="02010800040101010101" pitchFamily="2" charset="-122"/>
              </a:rPr>
              <a:t>   (2)</a:t>
            </a:r>
            <a:r>
              <a:rPr lang="zh-CN" altLang="en-US">
                <a:latin typeface="华文新魏" panose="02010800040101010101" pitchFamily="2" charset="-122"/>
                <a:ea typeface="华文新魏" panose="02010800040101010101" pitchFamily="2" charset="-122"/>
              </a:rPr>
              <a:t>当其他结点进程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j</a:t>
            </a:r>
            <a:r>
              <a:rPr lang="zh-CN" altLang="en-US">
                <a:latin typeface="华文新魏" panose="02010800040101010101" pitchFamily="2" charset="-122"/>
                <a:ea typeface="华文新魏" panose="02010800040101010101" pitchFamily="2" charset="-122"/>
              </a:rPr>
              <a:t>接收到消息</a:t>
            </a:r>
            <a:r>
              <a:rPr lang="en-US" altLang="zh-CN">
                <a:latin typeface="华文新魏" panose="02010800040101010101" pitchFamily="2" charset="-122"/>
                <a:ea typeface="华文新魏" panose="02010800040101010101" pitchFamily="2" charset="-122"/>
              </a:rPr>
              <a:t>(reguest,T</a:t>
            </a:r>
            <a:r>
              <a:rPr lang="en-US" altLang="zh-CN" baseline="-30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,i)</a:t>
            </a:r>
            <a:r>
              <a:rPr lang="zh-CN" altLang="en-US">
                <a:latin typeface="华文新魏" panose="02010800040101010101" pitchFamily="2" charset="-122"/>
                <a:ea typeface="华文新魏" panose="02010800040101010101" pitchFamily="2" charset="-122"/>
              </a:rPr>
              <a:t>时，执行以下操作：</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如果进程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j </a:t>
            </a:r>
            <a:r>
              <a:rPr lang="zh-CN" altLang="en-US">
                <a:latin typeface="华文新魏" panose="02010800040101010101" pitchFamily="2" charset="-122"/>
                <a:ea typeface="华文新魏" panose="02010800040101010101" pitchFamily="2" charset="-122"/>
              </a:rPr>
              <a:t>既不是资源的申请者，又不是资源的占有者，立即返回一个回答消息</a:t>
            </a:r>
            <a:r>
              <a:rPr lang="en-US" altLang="zh-CN">
                <a:latin typeface="华文新魏" panose="02010800040101010101" pitchFamily="2" charset="-122"/>
                <a:ea typeface="华文新魏" panose="02010800040101010101" pitchFamily="2" charset="-122"/>
              </a:rPr>
              <a:t>(reply,T</a:t>
            </a:r>
            <a:r>
              <a:rPr lang="en-US" altLang="zh-CN" baseline="-30000">
                <a:latin typeface="华文新魏" panose="02010800040101010101" pitchFamily="2" charset="-122"/>
                <a:ea typeface="华文新魏" panose="02010800040101010101" pitchFamily="2" charset="-122"/>
              </a:rPr>
              <a:t>j </a:t>
            </a:r>
            <a:r>
              <a:rPr lang="en-US" altLang="zh-CN">
                <a:latin typeface="华文新魏" panose="02010800040101010101" pitchFamily="2" charset="-122"/>
                <a:ea typeface="华文新魏" panose="02010800040101010101" pitchFamily="2" charset="-122"/>
              </a:rPr>
              <a:t>,j)</a:t>
            </a:r>
            <a:r>
              <a:rPr lang="zh-CN" altLang="en-US">
                <a:latin typeface="华文新魏" panose="02010800040101010101" pitchFamily="2" charset="-122"/>
                <a:ea typeface="华文新魏" panose="02010800040101010101" pitchFamily="2" charset="-122"/>
              </a:rPr>
              <a:t>给进程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j </a:t>
            </a:r>
            <a:r>
              <a:rPr lang="zh-CN" altLang="en-US">
                <a:latin typeface="华文新魏" panose="02010800040101010101" pitchFamily="2" charset="-122"/>
                <a:ea typeface="华文新魏" panose="02010800040101010101" pitchFamily="2" charset="-122"/>
              </a:rPr>
              <a:t>是资源申请者，并满足条件：</a:t>
            </a:r>
          </a:p>
          <a:p>
            <a:pPr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T</a:t>
            </a:r>
            <a:r>
              <a:rPr lang="en-US" altLang="zh-CN" baseline="-30000">
                <a:latin typeface="华文新魏" panose="02010800040101010101" pitchFamily="2" charset="-122"/>
                <a:ea typeface="华文新魏" panose="02010800040101010101" pitchFamily="2" charset="-122"/>
              </a:rPr>
              <a:t>i </a:t>
            </a:r>
            <a:r>
              <a:rPr lang="en-US" altLang="zh-CN">
                <a:latin typeface="华文新魏" panose="02010800040101010101" pitchFamily="2" charset="-122"/>
                <a:ea typeface="华文新魏" panose="02010800040101010101" pitchFamily="2" charset="-122"/>
              </a:rPr>
              <a:t>&lt; T</a:t>
            </a:r>
            <a:r>
              <a:rPr lang="en-US" altLang="zh-CN" baseline="-30000">
                <a:latin typeface="华文新魏" panose="02010800040101010101" pitchFamily="2" charset="-122"/>
                <a:ea typeface="华文新魏" panose="02010800040101010101" pitchFamily="2" charset="-122"/>
              </a:rPr>
              <a:t>j   </a:t>
            </a:r>
            <a:r>
              <a:rPr lang="zh-CN" altLang="en-US">
                <a:latin typeface="华文新魏" panose="02010800040101010101" pitchFamily="2" charset="-122"/>
                <a:ea typeface="华文新魏" panose="02010800040101010101" pitchFamily="2" charset="-122"/>
              </a:rPr>
              <a:t>或  </a:t>
            </a:r>
            <a:r>
              <a:rPr lang="en-US" altLang="zh-CN">
                <a:latin typeface="华文新魏" panose="02010800040101010101" pitchFamily="2" charset="-122"/>
                <a:ea typeface="华文新魏" panose="02010800040101010101" pitchFamily="2" charset="-122"/>
              </a:rPr>
              <a:t>T</a:t>
            </a:r>
            <a:r>
              <a:rPr lang="en-US" altLang="zh-CN" baseline="-30000">
                <a:latin typeface="华文新魏" panose="02010800040101010101" pitchFamily="2" charset="-122"/>
                <a:ea typeface="华文新魏" panose="02010800040101010101" pitchFamily="2" charset="-122"/>
              </a:rPr>
              <a:t>i </a:t>
            </a:r>
            <a:r>
              <a:rPr lang="en-US" altLang="zh-CN">
                <a:latin typeface="华文新魏" panose="02010800040101010101" pitchFamily="2" charset="-122"/>
                <a:ea typeface="华文新魏" panose="02010800040101010101" pitchFamily="2" charset="-122"/>
              </a:rPr>
              <a:t>=T</a:t>
            </a:r>
            <a:r>
              <a:rPr lang="en-US" altLang="zh-CN" baseline="-30000">
                <a:latin typeface="华文新魏" panose="02010800040101010101" pitchFamily="2" charset="-122"/>
                <a:ea typeface="华文新魏" panose="02010800040101010101" pitchFamily="2" charset="-122"/>
              </a:rPr>
              <a:t>j </a:t>
            </a:r>
            <a:r>
              <a:rPr lang="en-US" altLang="zh-CN">
                <a:latin typeface="华文新魏" panose="02010800040101010101" pitchFamily="2" charset="-122"/>
                <a:ea typeface="华文新魏" panose="02010800040101010101" pitchFamily="2" charset="-122"/>
              </a:rPr>
              <a:t>∧ i &lt; j</a:t>
            </a:r>
          </a:p>
          <a:p>
            <a:pPr algn="just">
              <a:lnSpc>
                <a:spcPct val="90000"/>
              </a:lnSpc>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条件时返回一个回答消息</a:t>
            </a:r>
            <a:r>
              <a:rPr lang="en-US" altLang="zh-CN">
                <a:latin typeface="华文新魏" panose="02010800040101010101" pitchFamily="2" charset="-122"/>
                <a:ea typeface="华文新魏" panose="02010800040101010101" pitchFamily="2" charset="-122"/>
              </a:rPr>
              <a:t>(reply,T</a:t>
            </a:r>
            <a:r>
              <a:rPr lang="en-US" altLang="zh-CN" baseline="-30000">
                <a:latin typeface="华文新魏" panose="02010800040101010101" pitchFamily="2" charset="-122"/>
                <a:ea typeface="华文新魏" panose="02010800040101010101" pitchFamily="2" charset="-122"/>
              </a:rPr>
              <a:t>j </a:t>
            </a:r>
            <a:r>
              <a:rPr lang="en-US" altLang="zh-CN">
                <a:latin typeface="华文新魏" panose="02010800040101010101" pitchFamily="2" charset="-122"/>
                <a:ea typeface="华文新魏" panose="02010800040101010101" pitchFamily="2" charset="-122"/>
              </a:rPr>
              <a:t>,j)</a:t>
            </a:r>
            <a:r>
              <a:rPr lang="zh-CN" altLang="en-US">
                <a:latin typeface="华文新魏" panose="02010800040101010101" pitchFamily="2" charset="-122"/>
                <a:ea typeface="华文新魏" panose="02010800040101010101" pitchFamily="2" charset="-122"/>
              </a:rPr>
              <a:t>给进程</a:t>
            </a:r>
            <a:r>
              <a:rPr lang="en-US" altLang="zh-CN">
                <a:latin typeface="华文新魏" panose="02010800040101010101" pitchFamily="2" charset="-122"/>
                <a:ea typeface="华文新魏" panose="02010800040101010101" pitchFamily="2" charset="-122"/>
              </a:rPr>
              <a:t>P</a:t>
            </a:r>
            <a:r>
              <a:rPr lang="en-US" altLang="zh-CN" baseline="-30000">
                <a:latin typeface="华文新魏" panose="02010800040101010101" pitchFamily="2" charset="-122"/>
                <a:ea typeface="华文新魏" panose="02010800040101010101" pitchFamily="2" charset="-122"/>
              </a:rPr>
              <a:t>i</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；否则推迟发送</a:t>
            </a:r>
            <a:r>
              <a:rPr lang="en-US" altLang="zh-CN">
                <a:latin typeface="华文新魏" panose="02010800040101010101" pitchFamily="2" charset="-122"/>
                <a:ea typeface="华文新魏" panose="02010800040101010101" pitchFamily="2" charset="-122"/>
              </a:rPr>
              <a:t>reply</a:t>
            </a:r>
            <a:r>
              <a:rPr lang="zh-CN" altLang="en-US">
                <a:latin typeface="华文新魏" panose="02010800040101010101" pitchFamily="2" charset="-122"/>
                <a:ea typeface="华文新魏" panose="02010800040101010101" pitchFamily="2" charset="-122"/>
              </a:rPr>
              <a:t>响应。</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D31CC1E-F45D-4462-878F-A7ACA7DE2C97}"/>
              </a:ext>
            </a:extLst>
          </p:cNvPr>
          <p:cNvSpPr>
            <a:spLocks noGrp="1" noChangeArrowheads="1"/>
          </p:cNvSpPr>
          <p:nvPr>
            <p:ph type="title"/>
          </p:nvPr>
        </p:nvSpPr>
        <p:spPr>
          <a:xfrm>
            <a:off x="762000" y="762000"/>
            <a:ext cx="7772400" cy="1143000"/>
          </a:xfrm>
        </p:spPr>
        <p:txBody>
          <a:bodyPr/>
          <a:lstStyle/>
          <a:p>
            <a:r>
              <a:rPr lang="zh-CN" altLang="en-US" sz="4800">
                <a:latin typeface="华文新魏" panose="02010800040101010101" pitchFamily="2" charset="-122"/>
                <a:ea typeface="华文新魏" panose="02010800040101010101" pitchFamily="2" charset="-122"/>
              </a:rPr>
              <a:t>分布式同步算法</a:t>
            </a:r>
            <a:r>
              <a:rPr lang="en-US" altLang="zh-CN" sz="4800">
                <a:latin typeface="华文新魏" panose="02010800040101010101" pitchFamily="2" charset="-122"/>
                <a:ea typeface="华文新魏" panose="02010800040101010101" pitchFamily="2" charset="-122"/>
              </a:rPr>
              <a:t>(9) </a:t>
            </a:r>
            <a:br>
              <a:rPr lang="en-US" altLang="zh-CN" sz="48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G.Ricart</a:t>
            </a:r>
            <a:r>
              <a:rPr lang="zh-CN" altLang="en-US" sz="3600">
                <a:solidFill>
                  <a:srgbClr val="9900FF"/>
                </a:solidFill>
                <a:latin typeface="华文新魏" panose="02010800040101010101" pitchFamily="2" charset="-122"/>
                <a:ea typeface="华文新魏" panose="02010800040101010101" pitchFamily="2" charset="-122"/>
              </a:rPr>
              <a:t>算法 </a:t>
            </a:r>
            <a:r>
              <a:rPr lang="en-US" altLang="zh-CN" sz="3600">
                <a:solidFill>
                  <a:srgbClr val="9900FF"/>
                </a:solidFill>
                <a:latin typeface="华文新魏" panose="02010800040101010101" pitchFamily="2" charset="-122"/>
                <a:ea typeface="华文新魏" panose="02010800040101010101" pitchFamily="2" charset="-122"/>
              </a:rPr>
              <a:t>(3)</a:t>
            </a:r>
            <a:br>
              <a:rPr lang="en-US" altLang="zh-CN" sz="3600">
                <a:solidFill>
                  <a:srgbClr val="9900FF"/>
                </a:solidFill>
                <a:latin typeface="华文新魏" panose="02010800040101010101" pitchFamily="2" charset="-122"/>
                <a:ea typeface="华文新魏" panose="02010800040101010101" pitchFamily="2" charset="-122"/>
              </a:rPr>
            </a:br>
            <a:endParaRPr lang="en-US" altLang="zh-CN" sz="3600">
              <a:solidFill>
                <a:srgbClr val="9900FF"/>
              </a:solidFill>
              <a:latin typeface="华文新魏" panose="02010800040101010101" pitchFamily="2" charset="-122"/>
              <a:ea typeface="华文新魏" panose="02010800040101010101" pitchFamily="2" charset="-122"/>
            </a:endParaRPr>
          </a:p>
        </p:txBody>
      </p:sp>
      <p:sp>
        <p:nvSpPr>
          <p:cNvPr id="191491" name="Rectangle 3">
            <a:extLst>
              <a:ext uri="{FF2B5EF4-FFF2-40B4-BE49-F238E27FC236}">
                <a16:creationId xmlns:a16="http://schemas.microsoft.com/office/drawing/2014/main" id="{79BFCC67-A029-4C28-96C6-DB93B62AA842}"/>
              </a:ext>
            </a:extLst>
          </p:cNvPr>
          <p:cNvSpPr>
            <a:spLocks noGrp="1" noChangeArrowheads="1"/>
          </p:cNvSpPr>
          <p:nvPr>
            <p:ph type="body" idx="1"/>
          </p:nvPr>
        </p:nvSpPr>
        <p:spPr>
          <a:xfrm>
            <a:off x="762000" y="1676400"/>
            <a:ext cx="7315200" cy="4267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当进程</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i</a:t>
            </a:r>
            <a:r>
              <a:rPr lang="zh-CN" altLang="en-US" sz="3600">
                <a:latin typeface="华文新魏" panose="02010800040101010101" pitchFamily="2" charset="-122"/>
                <a:ea typeface="华文新魏" panose="02010800040101010101" pitchFamily="2" charset="-122"/>
              </a:rPr>
              <a:t>已收到了所有其他进程的回答消息</a:t>
            </a:r>
            <a:r>
              <a:rPr lang="en-US" altLang="zh-CN" sz="3600">
                <a:latin typeface="华文新魏" panose="02010800040101010101" pitchFamily="2" charset="-122"/>
                <a:ea typeface="华文新魏" panose="02010800040101010101" pitchFamily="2" charset="-122"/>
              </a:rPr>
              <a:t>reply</a:t>
            </a:r>
            <a:r>
              <a:rPr lang="zh-CN" altLang="en-US" sz="3600">
                <a:latin typeface="华文新魏" panose="02010800040101010101" pitchFamily="2" charset="-122"/>
                <a:ea typeface="华文新魏" panose="02010800040101010101" pitchFamily="2" charset="-122"/>
              </a:rPr>
              <a:t>时，便可以访问该临界资源；</a:t>
            </a:r>
          </a:p>
          <a:p>
            <a:pPr algn="just">
              <a:buFontTx/>
              <a:buNone/>
            </a:pP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(4)</a:t>
            </a:r>
            <a:r>
              <a:rPr lang="zh-CN" altLang="en-US" sz="3600">
                <a:latin typeface="华文新魏" panose="02010800040101010101" pitchFamily="2" charset="-122"/>
                <a:ea typeface="华文新魏" panose="02010800040101010101" pitchFamily="2" charset="-122"/>
              </a:rPr>
              <a:t>占有资源的进程</a:t>
            </a:r>
            <a:r>
              <a:rPr lang="en-US" altLang="zh-CN" sz="3600">
                <a:latin typeface="华文新魏" panose="02010800040101010101" pitchFamily="2" charset="-122"/>
                <a:ea typeface="华文新魏" panose="02010800040101010101" pitchFamily="2" charset="-122"/>
              </a:rPr>
              <a:t>P</a:t>
            </a:r>
            <a:r>
              <a:rPr lang="en-US" altLang="zh-CN" sz="3600" baseline="-30000">
                <a:latin typeface="华文新魏" panose="02010800040101010101" pitchFamily="2" charset="-122"/>
                <a:ea typeface="华文新魏" panose="02010800040101010101" pitchFamily="2" charset="-122"/>
              </a:rPr>
              <a:t>i </a:t>
            </a:r>
            <a:r>
              <a:rPr lang="zh-CN" altLang="en-US" sz="3600">
                <a:latin typeface="华文新魏" panose="02010800040101010101" pitchFamily="2" charset="-122"/>
                <a:ea typeface="华文新魏" panose="02010800040101010101" pitchFamily="2" charset="-122"/>
              </a:rPr>
              <a:t>在释放资源时，对那些曾经接到过它们的申请消息，但未予回答的进程补送回答</a:t>
            </a:r>
            <a:r>
              <a:rPr lang="en-US" altLang="zh-CN" sz="3600">
                <a:latin typeface="华文新魏" panose="02010800040101010101" pitchFamily="2" charset="-122"/>
                <a:ea typeface="华文新魏" panose="02010800040101010101" pitchFamily="2" charset="-122"/>
              </a:rPr>
              <a:t>reply</a:t>
            </a:r>
            <a:r>
              <a:rPr lang="zh-CN" altLang="en-US" sz="3600">
                <a:latin typeface="华文新魏" panose="02010800040101010101" pitchFamily="2" charset="-122"/>
                <a:ea typeface="华文新魏" panose="02010800040101010101" pitchFamily="2" charset="-122"/>
              </a:rPr>
              <a:t>响应。</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AE485B77-B9CE-43CD-9C0E-CF37D45B25C9}"/>
              </a:ext>
            </a:extLst>
          </p:cNvPr>
          <p:cNvSpPr>
            <a:spLocks noGrp="1" noChangeArrowheads="1"/>
          </p:cNvSpPr>
          <p:nvPr>
            <p:ph type="title"/>
          </p:nvPr>
        </p:nvSpPr>
        <p:spPr>
          <a:xfrm>
            <a:off x="762000" y="9144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(10) </a:t>
            </a:r>
            <a:br>
              <a:rPr lang="en-US" altLang="zh-CN" sz="54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G.Ricart</a:t>
            </a:r>
            <a:r>
              <a:rPr lang="zh-CN" altLang="en-US" sz="3600">
                <a:solidFill>
                  <a:srgbClr val="FF0066"/>
                </a:solidFill>
                <a:latin typeface="华文新魏" panose="02010800040101010101" pitchFamily="2" charset="-122"/>
                <a:ea typeface="华文新魏" panose="02010800040101010101" pitchFamily="2" charset="-122"/>
              </a:rPr>
              <a:t>算法 </a:t>
            </a:r>
            <a:r>
              <a:rPr lang="en-US" altLang="zh-CN" sz="3600">
                <a:solidFill>
                  <a:srgbClr val="FF0066"/>
                </a:solidFill>
                <a:latin typeface="华文新魏" panose="02010800040101010101" pitchFamily="2" charset="-122"/>
                <a:ea typeface="华文新魏" panose="02010800040101010101" pitchFamily="2" charset="-122"/>
              </a:rPr>
              <a:t>(4)</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92515" name="Rectangle 3">
            <a:extLst>
              <a:ext uri="{FF2B5EF4-FFF2-40B4-BE49-F238E27FC236}">
                <a16:creationId xmlns:a16="http://schemas.microsoft.com/office/drawing/2014/main" id="{FF53190D-82E8-4523-B39A-78F6EE1AAA0C}"/>
              </a:ext>
            </a:extLst>
          </p:cNvPr>
          <p:cNvSpPr>
            <a:spLocks noGrp="1" noChangeArrowheads="1"/>
          </p:cNvSpPr>
          <p:nvPr>
            <p:ph type="body" idx="1"/>
          </p:nvPr>
        </p:nvSpPr>
        <p:spPr>
          <a:xfrm>
            <a:off x="838200" y="2057400"/>
            <a:ext cx="7315200" cy="3657600"/>
          </a:xfrm>
        </p:spPr>
        <p:txBody>
          <a:bodyPr/>
          <a:lstStyle/>
          <a:p>
            <a:pPr algn="just"/>
            <a:r>
              <a:rPr lang="zh-CN" altLang="en-US" sz="4000">
                <a:latin typeface="华文新魏" panose="02010800040101010101" pitchFamily="2" charset="-122"/>
                <a:ea typeface="华文新魏" panose="02010800040101010101" pitchFamily="2" charset="-122"/>
              </a:rPr>
              <a:t>算法作了改进，试图通过消除</a:t>
            </a:r>
            <a:r>
              <a:rPr lang="en-US" altLang="zh-CN" sz="4000">
                <a:latin typeface="华文新魏" panose="02010800040101010101" pitchFamily="2" charset="-122"/>
                <a:ea typeface="华文新魏" panose="02010800040101010101" pitchFamily="2" charset="-122"/>
              </a:rPr>
              <a:t>release</a:t>
            </a:r>
            <a:r>
              <a:rPr lang="zh-CN" altLang="en-US" sz="4000">
                <a:latin typeface="华文新魏" panose="02010800040101010101" pitchFamily="2" charset="-122"/>
                <a:ea typeface="华文新魏" panose="02010800040101010101" pitchFamily="2" charset="-122"/>
              </a:rPr>
              <a:t>消息，使进程访问资源时，仅需发送</a:t>
            </a:r>
            <a:r>
              <a:rPr lang="en-US" altLang="zh-CN" sz="4000">
                <a:latin typeface="华文新魏" panose="02010800040101010101" pitchFamily="2" charset="-122"/>
                <a:ea typeface="华文新魏" panose="02010800040101010101" pitchFamily="2" charset="-122"/>
              </a:rPr>
              <a:t>2(N-1)</a:t>
            </a:r>
            <a:r>
              <a:rPr lang="zh-CN" altLang="en-US" sz="4000">
                <a:latin typeface="华文新魏" panose="02010800040101010101" pitchFamily="2" charset="-122"/>
                <a:ea typeface="华文新魏" panose="02010800040101010101" pitchFamily="2" charset="-122"/>
              </a:rPr>
              <a:t>个消息。</a:t>
            </a:r>
          </a:p>
          <a:p>
            <a:pPr algn="just"/>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9E0A2504-0BCE-48F9-808E-1B605E119D7A}"/>
              </a:ext>
            </a:extLst>
          </p:cNvPr>
          <p:cNvSpPr>
            <a:spLocks noGrp="1" noChangeArrowheads="1"/>
          </p:cNvSpPr>
          <p:nvPr>
            <p:ph type="title"/>
          </p:nvPr>
        </p:nvSpPr>
        <p:spPr>
          <a:xfrm>
            <a:off x="762000" y="7620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(11) </a:t>
            </a:r>
            <a:br>
              <a:rPr lang="en-US" altLang="zh-CN" sz="5400">
                <a:latin typeface="华文新魏" panose="02010800040101010101" pitchFamily="2" charset="-122"/>
                <a:ea typeface="华文新魏" panose="02010800040101010101" pitchFamily="2" charset="-122"/>
              </a:rPr>
            </a:br>
            <a:r>
              <a:rPr lang="en-US" altLang="zh-CN" sz="3600">
                <a:solidFill>
                  <a:srgbClr val="FF0066"/>
                </a:solidFill>
                <a:latin typeface="华文新魏" panose="02010800040101010101" pitchFamily="2" charset="-122"/>
                <a:ea typeface="华文新魏" panose="02010800040101010101" pitchFamily="2" charset="-122"/>
              </a:rPr>
              <a:t>(3) </a:t>
            </a:r>
            <a:r>
              <a:rPr lang="zh-CN" altLang="en-US" sz="3600">
                <a:solidFill>
                  <a:srgbClr val="FF0066"/>
                </a:solidFill>
                <a:latin typeface="华文新魏" panose="02010800040101010101" pitchFamily="2" charset="-122"/>
                <a:ea typeface="华文新魏" panose="02010800040101010101" pitchFamily="2" charset="-122"/>
              </a:rPr>
              <a:t>令牌环算法 </a:t>
            </a:r>
            <a:r>
              <a:rPr lang="en-US" altLang="zh-CN" sz="3600">
                <a:solidFill>
                  <a:srgbClr val="FF0066"/>
                </a:solidFill>
                <a:latin typeface="华文新魏" panose="02010800040101010101" pitchFamily="2" charset="-122"/>
                <a:ea typeface="华文新魏" panose="02010800040101010101" pitchFamily="2" charset="-122"/>
              </a:rPr>
              <a:t>(1)</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94563" name="Rectangle 3">
            <a:extLst>
              <a:ext uri="{FF2B5EF4-FFF2-40B4-BE49-F238E27FC236}">
                <a16:creationId xmlns:a16="http://schemas.microsoft.com/office/drawing/2014/main" id="{CA45CA65-6F06-4390-A530-B81D902E30C0}"/>
              </a:ext>
            </a:extLst>
          </p:cNvPr>
          <p:cNvSpPr>
            <a:spLocks noGrp="1" noChangeArrowheads="1"/>
          </p:cNvSpPr>
          <p:nvPr>
            <p:ph type="body" idx="1"/>
          </p:nvPr>
        </p:nvSpPr>
        <p:spPr>
          <a:xfrm>
            <a:off x="990600" y="1828800"/>
            <a:ext cx="7010400" cy="4648200"/>
          </a:xfrm>
        </p:spPr>
        <p:txBody>
          <a:bodyPr/>
          <a:lstStyle/>
          <a:p>
            <a:pPr algn="just"/>
            <a:r>
              <a:rPr lang="zh-CN" altLang="en-US" sz="3600">
                <a:latin typeface="华文新魏" panose="02010800040101010101" pitchFamily="2" charset="-122"/>
                <a:ea typeface="华文新魏" panose="02010800040101010101" pitchFamily="2" charset="-122"/>
              </a:rPr>
              <a:t>令牌实现进程互斥的过程：令牌在初始化后，被逻辑环中任意一个进程获得，这样令牌开始绕环移动，它从进程</a:t>
            </a:r>
            <a:r>
              <a:rPr lang="en-US" altLang="zh-CN" sz="3600">
                <a:latin typeface="华文新魏" panose="02010800040101010101" pitchFamily="2" charset="-122"/>
                <a:ea typeface="华文新魏" panose="02010800040101010101" pitchFamily="2" charset="-122"/>
              </a:rPr>
              <a:t>K</a:t>
            </a:r>
            <a:r>
              <a:rPr lang="zh-CN" altLang="en-US" sz="3600">
                <a:latin typeface="华文新魏" panose="02010800040101010101" pitchFamily="2" charset="-122"/>
                <a:ea typeface="华文新魏" panose="02010800040101010101" pitchFamily="2" charset="-122"/>
              </a:rPr>
              <a:t>传递给它的下家进程</a:t>
            </a:r>
            <a:r>
              <a:rPr lang="en-US" altLang="zh-CN" sz="3600">
                <a:latin typeface="华文新魏" panose="02010800040101010101" pitchFamily="2" charset="-122"/>
                <a:ea typeface="华文新魏" panose="02010800040101010101" pitchFamily="2" charset="-122"/>
              </a:rPr>
              <a:t>K+1</a:t>
            </a:r>
            <a:r>
              <a:rPr lang="zh-CN" altLang="en-US" sz="3600">
                <a:latin typeface="华文新魏" panose="02010800040101010101" pitchFamily="2" charset="-122"/>
                <a:ea typeface="华文新魏" panose="02010800040101010101" pitchFamily="2" charset="-122"/>
              </a:rPr>
              <a:t>，可按点到点方式进行传递。</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4C809155-4303-437E-B06C-40CDFC365138}"/>
              </a:ext>
            </a:extLst>
          </p:cNvPr>
          <p:cNvSpPr>
            <a:spLocks noGrp="1" noChangeArrowheads="1"/>
          </p:cNvSpPr>
          <p:nvPr>
            <p:ph type="title"/>
          </p:nvPr>
        </p:nvSpPr>
        <p:spPr>
          <a:xfrm>
            <a:off x="762000" y="9144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(12) </a:t>
            </a:r>
            <a:br>
              <a:rPr lang="en-US" altLang="zh-CN" sz="54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r>
              <a:rPr lang="zh-CN" altLang="en-US" sz="3600">
                <a:solidFill>
                  <a:srgbClr val="FF0066"/>
                </a:solidFill>
                <a:latin typeface="华文新魏" panose="02010800040101010101" pitchFamily="2" charset="-122"/>
                <a:ea typeface="华文新魏" panose="02010800040101010101" pitchFamily="2" charset="-122"/>
              </a:rPr>
              <a:t>令牌环算法 </a:t>
            </a:r>
            <a:r>
              <a:rPr lang="en-US" altLang="zh-CN" sz="3600">
                <a:solidFill>
                  <a:srgbClr val="FF0066"/>
                </a:solidFill>
                <a:latin typeface="华文新魏" panose="02010800040101010101" pitchFamily="2" charset="-122"/>
                <a:ea typeface="华文新魏" panose="02010800040101010101" pitchFamily="2" charset="-122"/>
              </a:rPr>
              <a:t>(2)</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95587" name="Rectangle 3">
            <a:extLst>
              <a:ext uri="{FF2B5EF4-FFF2-40B4-BE49-F238E27FC236}">
                <a16:creationId xmlns:a16="http://schemas.microsoft.com/office/drawing/2014/main" id="{C4967598-9AEE-4DF4-8296-8BB9AC67024D}"/>
              </a:ext>
            </a:extLst>
          </p:cNvPr>
          <p:cNvSpPr>
            <a:spLocks noGrp="1" noChangeArrowheads="1"/>
          </p:cNvSpPr>
          <p:nvPr>
            <p:ph type="body" idx="1"/>
          </p:nvPr>
        </p:nvSpPr>
        <p:spPr>
          <a:xfrm>
            <a:off x="990600" y="1905000"/>
            <a:ext cx="6934200" cy="4191000"/>
          </a:xfrm>
        </p:spPr>
        <p:txBody>
          <a:bodyPr/>
          <a:lstStyle/>
          <a:p>
            <a:pPr algn="just"/>
            <a:r>
              <a:rPr lang="zh-CN" altLang="en-US">
                <a:latin typeface="华文新魏" panose="02010800040101010101" pitchFamily="2" charset="-122"/>
                <a:ea typeface="华文新魏" panose="02010800040101010101" pitchFamily="2" charset="-122"/>
              </a:rPr>
              <a:t>当进程从上家手中得到令牌时，它就检查它欲进入的临界区，如果临界区是开放的，则该进程进入临界区，访问共享资源。当该进程退出临界区时，便把令牌传送给它的下家，不允许使用同一张令牌进入第二个临界区。 </a:t>
            </a:r>
          </a:p>
          <a:p>
            <a:pPr algn="just"/>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143CDE9D-26DD-4262-B6F8-BF2BB453268D}"/>
              </a:ext>
            </a:extLst>
          </p:cNvPr>
          <p:cNvSpPr>
            <a:spLocks noGrp="1" noChangeArrowheads="1"/>
          </p:cNvSpPr>
          <p:nvPr>
            <p:ph type="title"/>
          </p:nvPr>
        </p:nvSpPr>
        <p:spPr>
          <a:xfrm>
            <a:off x="762000" y="838200"/>
            <a:ext cx="7772400" cy="1143000"/>
          </a:xfrm>
        </p:spPr>
        <p:txBody>
          <a:bodyPr/>
          <a:lstStyle/>
          <a:p>
            <a:r>
              <a:rPr lang="zh-CN" altLang="en-US" sz="5400">
                <a:latin typeface="华文新魏" panose="02010800040101010101" pitchFamily="2" charset="-122"/>
                <a:ea typeface="华文新魏" panose="02010800040101010101" pitchFamily="2" charset="-122"/>
              </a:rPr>
              <a:t>分布式同步算法</a:t>
            </a:r>
            <a:r>
              <a:rPr lang="en-US" altLang="zh-CN" sz="5400">
                <a:latin typeface="华文新魏" panose="02010800040101010101" pitchFamily="2" charset="-122"/>
                <a:ea typeface="华文新魏" panose="02010800040101010101" pitchFamily="2" charset="-122"/>
              </a:rPr>
              <a:t>(13) </a:t>
            </a:r>
            <a:br>
              <a:rPr lang="en-US" altLang="zh-CN" sz="5400">
                <a:latin typeface="华文新魏" panose="02010800040101010101" pitchFamily="2" charset="-122"/>
                <a:ea typeface="华文新魏" panose="02010800040101010101" pitchFamily="2" charset="-122"/>
              </a:rPr>
            </a:br>
            <a:r>
              <a:rPr lang="en-US" altLang="zh-CN" sz="3600">
                <a:solidFill>
                  <a:srgbClr val="9900FF"/>
                </a:solidFill>
                <a:latin typeface="华文新魏" panose="02010800040101010101" pitchFamily="2" charset="-122"/>
                <a:ea typeface="华文新魏" panose="02010800040101010101" pitchFamily="2" charset="-122"/>
              </a:rPr>
              <a:t> </a:t>
            </a:r>
            <a:r>
              <a:rPr lang="zh-CN" altLang="en-US" sz="3600">
                <a:solidFill>
                  <a:srgbClr val="FF0066"/>
                </a:solidFill>
                <a:latin typeface="华文新魏" panose="02010800040101010101" pitchFamily="2" charset="-122"/>
                <a:ea typeface="华文新魏" panose="02010800040101010101" pitchFamily="2" charset="-122"/>
              </a:rPr>
              <a:t>令牌环算法 </a:t>
            </a:r>
            <a:r>
              <a:rPr lang="en-US" altLang="zh-CN" sz="3600">
                <a:solidFill>
                  <a:srgbClr val="FF0066"/>
                </a:solidFill>
                <a:latin typeface="华文新魏" panose="02010800040101010101" pitchFamily="2" charset="-122"/>
                <a:ea typeface="华文新魏" panose="02010800040101010101" pitchFamily="2" charset="-122"/>
              </a:rPr>
              <a:t>(3)</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sz="3600">
              <a:solidFill>
                <a:srgbClr val="FF0066"/>
              </a:solidFill>
              <a:latin typeface="华文新魏" panose="02010800040101010101" pitchFamily="2" charset="-122"/>
              <a:ea typeface="华文新魏" panose="02010800040101010101" pitchFamily="2" charset="-122"/>
            </a:endParaRPr>
          </a:p>
        </p:txBody>
      </p:sp>
      <p:sp>
        <p:nvSpPr>
          <p:cNvPr id="196611" name="Rectangle 3">
            <a:extLst>
              <a:ext uri="{FF2B5EF4-FFF2-40B4-BE49-F238E27FC236}">
                <a16:creationId xmlns:a16="http://schemas.microsoft.com/office/drawing/2014/main" id="{57F63FB2-D344-44BB-9F14-B5B8652F83AA}"/>
              </a:ext>
            </a:extLst>
          </p:cNvPr>
          <p:cNvSpPr>
            <a:spLocks noGrp="1" noChangeArrowheads="1"/>
          </p:cNvSpPr>
          <p:nvPr>
            <p:ph type="body" idx="1"/>
          </p:nvPr>
        </p:nvSpPr>
        <p:spPr>
          <a:xfrm>
            <a:off x="990600" y="1828800"/>
            <a:ext cx="6934200" cy="4495800"/>
          </a:xfrm>
        </p:spPr>
        <p:txBody>
          <a:bodyPr/>
          <a:lstStyle/>
          <a:p>
            <a:pPr algn="just"/>
            <a:r>
              <a:rPr lang="zh-CN" altLang="en-US" sz="3600">
                <a:latin typeface="华文新魏" panose="02010800040101010101" pitchFamily="2" charset="-122"/>
                <a:ea typeface="华文新魏" panose="02010800040101010101" pitchFamily="2" charset="-122"/>
              </a:rPr>
              <a:t>当一个进程得到了上家传递来的令牌，又不想进入临界区，就把令牌往下传。这样一来，如果没有进程想进入临界区时，令牌就会在逻辑环中高速循环运行。</a:t>
            </a:r>
          </a:p>
          <a:p>
            <a:pPr algn="just"/>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106225C-D08C-4DD5-800B-3BC606D5FE69}"/>
              </a:ext>
            </a:extLst>
          </p:cNvPr>
          <p:cNvSpPr>
            <a:spLocks noGrp="1" noChangeArrowheads="1"/>
          </p:cNvSpPr>
          <p:nvPr>
            <p:ph type="title"/>
          </p:nvPr>
        </p:nvSpPr>
        <p:spPr>
          <a:xfrm>
            <a:off x="762000" y="762000"/>
            <a:ext cx="8001000" cy="1066800"/>
          </a:xfrm>
        </p:spPr>
        <p:txBody>
          <a:bodyPr/>
          <a:lstStyle/>
          <a:p>
            <a:r>
              <a:rPr lang="en-US" altLang="zh-CN" sz="5400">
                <a:latin typeface="华文新魏" panose="02010800040101010101" pitchFamily="2" charset="-122"/>
                <a:ea typeface="华文新魏" panose="02010800040101010101" pitchFamily="2" charset="-122"/>
              </a:rPr>
              <a:t>8</a:t>
            </a:r>
            <a:r>
              <a:rPr lang="zh-CN" altLang="en-US" sz="5400">
                <a:latin typeface="华文新魏" panose="02010800040101010101" pitchFamily="2" charset="-122"/>
                <a:ea typeface="华文新魏" panose="02010800040101010101" pitchFamily="2" charset="-122"/>
              </a:rPr>
              <a:t>．</a:t>
            </a:r>
            <a:r>
              <a:rPr lang="en-US" altLang="zh-CN" sz="5400">
                <a:latin typeface="华文新魏" panose="02010800040101010101" pitchFamily="2" charset="-122"/>
                <a:ea typeface="华文新魏" panose="02010800040101010101" pitchFamily="2" charset="-122"/>
              </a:rPr>
              <a:t>3</a:t>
            </a:r>
            <a:r>
              <a:rPr lang="zh-CN" altLang="en-US" sz="5400">
                <a:latin typeface="华文新魏" panose="02010800040101010101" pitchFamily="2" charset="-122"/>
                <a:ea typeface="华文新魏" panose="02010800040101010101" pitchFamily="2" charset="-122"/>
              </a:rPr>
              <a:t>．</a:t>
            </a:r>
            <a:r>
              <a:rPr lang="en-US" altLang="zh-CN" sz="5400">
                <a:latin typeface="华文新魏" panose="02010800040101010101" pitchFamily="2" charset="-122"/>
                <a:ea typeface="华文新魏" panose="02010800040101010101" pitchFamily="2" charset="-122"/>
              </a:rPr>
              <a:t>2 </a:t>
            </a:r>
            <a:r>
              <a:rPr lang="zh-CN" altLang="en-US" sz="5400">
                <a:latin typeface="华文新魏" panose="02010800040101010101" pitchFamily="2" charset="-122"/>
                <a:ea typeface="华文新魏" panose="02010800040101010101" pitchFamily="2" charset="-122"/>
              </a:rPr>
              <a:t>分布式进程通信</a:t>
            </a:r>
            <a:br>
              <a:rPr lang="zh-CN" altLang="en-US" sz="5400">
                <a:latin typeface="华文新魏" panose="02010800040101010101" pitchFamily="2" charset="-122"/>
                <a:ea typeface="华文新魏" panose="02010800040101010101" pitchFamily="2" charset="-122"/>
              </a:rPr>
            </a:br>
            <a:endParaRPr lang="zh-CN" altLang="en-US" sz="5400">
              <a:latin typeface="华文新魏" panose="02010800040101010101" pitchFamily="2" charset="-122"/>
              <a:ea typeface="华文新魏" panose="02010800040101010101" pitchFamily="2" charset="-122"/>
            </a:endParaRPr>
          </a:p>
        </p:txBody>
      </p:sp>
      <p:sp>
        <p:nvSpPr>
          <p:cNvPr id="68611" name="Rectangle 3">
            <a:extLst>
              <a:ext uri="{FF2B5EF4-FFF2-40B4-BE49-F238E27FC236}">
                <a16:creationId xmlns:a16="http://schemas.microsoft.com/office/drawing/2014/main" id="{40F37BB3-8D3C-41D4-B03C-C0B20573F150}"/>
              </a:ext>
            </a:extLst>
          </p:cNvPr>
          <p:cNvSpPr>
            <a:spLocks noGrp="1" noChangeArrowheads="1"/>
          </p:cNvSpPr>
          <p:nvPr>
            <p:ph type="body" idx="1"/>
          </p:nvPr>
        </p:nvSpPr>
        <p:spPr>
          <a:xfrm>
            <a:off x="914400" y="1371600"/>
            <a:ext cx="7848600" cy="52578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分布式系统中进程通信可分成：</a:t>
            </a:r>
          </a:p>
          <a:p>
            <a:pPr>
              <a:buFontTx/>
              <a:buNone/>
            </a:pPr>
            <a:r>
              <a:rPr lang="zh-CN" altLang="en-US" sz="3600">
                <a:latin typeface="华文新魏" panose="02010800040101010101" pitchFamily="2" charset="-122"/>
                <a:ea typeface="华文新魏" panose="02010800040101010101" pitchFamily="2" charset="-122"/>
              </a:rPr>
              <a:t> 一是消息传递机制</a:t>
            </a:r>
            <a:r>
              <a:rPr lang="en-US" altLang="zh-CN" sz="3600">
                <a:latin typeface="华文新魏" panose="02010800040101010101" pitchFamily="2" charset="-122"/>
                <a:ea typeface="华文新魏" panose="02010800040101010101" pitchFamily="2" charset="-122"/>
              </a:rPr>
              <a:t>message passing</a:t>
            </a:r>
          </a:p>
          <a:p>
            <a:pPr>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二是远程过程调用</a:t>
            </a:r>
            <a:r>
              <a:rPr lang="en-US" altLang="zh-CN" sz="3600">
                <a:latin typeface="华文新魏" panose="02010800040101010101" pitchFamily="2" charset="-122"/>
                <a:ea typeface="华文新魏" panose="02010800040101010101" pitchFamily="2" charset="-122"/>
              </a:rPr>
              <a:t>RPC</a:t>
            </a:r>
          </a:p>
          <a:p>
            <a:pPr>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三是</a:t>
            </a:r>
            <a:r>
              <a:rPr lang="zh-CN" altLang="en-US" sz="3600" b="1">
                <a:latin typeface="华文新魏" panose="02010800040101010101" pitchFamily="2" charset="-122"/>
                <a:ea typeface="华文新魏" panose="02010800040101010101" pitchFamily="2" charset="-122"/>
              </a:rPr>
              <a:t>套接字</a:t>
            </a:r>
            <a:r>
              <a:rPr lang="en-US" altLang="zh-CN" sz="3600" b="1">
                <a:latin typeface="华文新魏" panose="02010800040101010101" pitchFamily="2" charset="-122"/>
                <a:ea typeface="华文新魏" panose="02010800040101010101" pitchFamily="2" charset="-122"/>
              </a:rPr>
              <a:t>socket</a:t>
            </a:r>
            <a:r>
              <a:rPr lang="en-US" altLang="zh-CN" sz="3600">
                <a:latin typeface="华文新魏" panose="02010800040101010101" pitchFamily="2" charset="-122"/>
                <a:ea typeface="华文新魏" panose="02010800040101010101" pitchFamily="2" charset="-122"/>
              </a:rPr>
              <a:t> </a:t>
            </a:r>
          </a:p>
          <a:p>
            <a:pPr>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四中间件</a:t>
            </a:r>
          </a:p>
          <a:p>
            <a:pPr>
              <a:buFontTx/>
              <a:buNone/>
            </a:pPr>
            <a:r>
              <a:rPr lang="zh-CN" altLang="en-US" sz="3600">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0C7AC56-728F-47C3-8675-BAFE8E55666A}"/>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8.3.5</a:t>
            </a:r>
            <a:r>
              <a:rPr lang="zh-CN" altLang="en-US" sz="4800">
                <a:latin typeface="华文新魏" panose="02010800040101010101" pitchFamily="2" charset="-122"/>
                <a:ea typeface="华文新魏" panose="02010800040101010101" pitchFamily="2" charset="-122"/>
              </a:rPr>
              <a:t>分布系统中的死锁</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94211" name="Rectangle 3">
            <a:extLst>
              <a:ext uri="{FF2B5EF4-FFF2-40B4-BE49-F238E27FC236}">
                <a16:creationId xmlns:a16="http://schemas.microsoft.com/office/drawing/2014/main" id="{12586AD5-094B-43F3-9F20-E410ABF3AACC}"/>
              </a:ext>
            </a:extLst>
          </p:cNvPr>
          <p:cNvSpPr>
            <a:spLocks noGrp="1" noChangeArrowheads="1"/>
          </p:cNvSpPr>
          <p:nvPr>
            <p:ph type="body" idx="1"/>
          </p:nvPr>
        </p:nvSpPr>
        <p:spPr>
          <a:xfrm>
            <a:off x="1524000" y="1295400"/>
            <a:ext cx="6553200" cy="42672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sz="4800">
                <a:latin typeface="华文新魏" panose="02010800040101010101" pitchFamily="2" charset="-122"/>
                <a:ea typeface="华文新魏" panose="02010800040101010101" pitchFamily="2" charset="-122"/>
              </a:rPr>
              <a:t>死锁类型</a:t>
            </a:r>
          </a:p>
          <a:p>
            <a:pPr algn="just">
              <a:buFontTx/>
              <a:buNone/>
            </a:pPr>
            <a:r>
              <a:rPr lang="zh-CN" altLang="en-US" sz="4800">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sz="4800">
                <a:latin typeface="华文新魏" panose="02010800040101010101" pitchFamily="2" charset="-122"/>
                <a:ea typeface="华文新魏" panose="02010800040101010101" pitchFamily="2" charset="-122"/>
              </a:rPr>
              <a:t>资源死锁</a:t>
            </a:r>
          </a:p>
          <a:p>
            <a:pPr algn="just">
              <a:buFontTx/>
              <a:buNone/>
            </a:pPr>
            <a:r>
              <a:rPr lang="zh-CN" altLang="en-US" sz="4800">
                <a:latin typeface="华文新魏" panose="02010800040101010101" pitchFamily="2" charset="-122"/>
                <a:ea typeface="华文新魏" panose="02010800040101010101" pitchFamily="2" charset="-122"/>
              </a:rPr>
              <a:t>    </a:t>
            </a:r>
            <a:r>
              <a:rPr lang="en-US" altLang="zh-CN">
                <a:cs typeface="Times New Roman" panose="02020603050405020304" pitchFamily="18" charset="0"/>
              </a:rPr>
              <a:t>•</a:t>
            </a:r>
            <a:r>
              <a:rPr lang="zh-CN" altLang="en-US" sz="4800">
                <a:latin typeface="华文新魏" panose="02010800040101010101" pitchFamily="2" charset="-122"/>
                <a:ea typeface="华文新魏" panose="02010800040101010101" pitchFamily="2" charset="-122"/>
              </a:rPr>
              <a:t>通信死锁 </a:t>
            </a:r>
          </a:p>
          <a:p>
            <a:endParaRPr lang="zh-CN" altLang="en-US" sz="4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54FF075-64A7-436D-A28F-48CAC045F4F2}"/>
              </a:ext>
            </a:extLst>
          </p:cNvPr>
          <p:cNvSpPr>
            <a:spLocks noGrp="1" noChangeArrowheads="1"/>
          </p:cNvSpPr>
          <p:nvPr>
            <p:ph type="title"/>
          </p:nvPr>
        </p:nvSpPr>
        <p:spPr>
          <a:xfrm>
            <a:off x="762000" y="762000"/>
            <a:ext cx="7772400" cy="1143000"/>
          </a:xfrm>
        </p:spPr>
        <p:txBody>
          <a:bodyPr/>
          <a:lstStyle/>
          <a:p>
            <a:r>
              <a:rPr lang="zh-CN" altLang="en-US" sz="4800">
                <a:latin typeface="华文新魏" panose="02010800040101010101" pitchFamily="2" charset="-122"/>
                <a:ea typeface="华文新魏" panose="02010800040101010101" pitchFamily="2" charset="-122"/>
              </a:rPr>
              <a:t>分布式死锁检测与预防</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r>
              <a:rPr lang="zh-CN" altLang="en-US" sz="3600">
                <a:solidFill>
                  <a:srgbClr val="9900FF"/>
                </a:solidFill>
                <a:latin typeface="华文新魏" panose="02010800040101010101" pitchFamily="2" charset="-122"/>
                <a:ea typeface="华文新魏" panose="02010800040101010101" pitchFamily="2" charset="-122"/>
              </a:rPr>
              <a:t>集中式死锁检测</a:t>
            </a:r>
            <a:br>
              <a:rPr lang="zh-CN" altLang="en-US" sz="3600">
                <a:solidFill>
                  <a:srgbClr val="9900FF"/>
                </a:solidFill>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95235" name="Rectangle 3">
            <a:extLst>
              <a:ext uri="{FF2B5EF4-FFF2-40B4-BE49-F238E27FC236}">
                <a16:creationId xmlns:a16="http://schemas.microsoft.com/office/drawing/2014/main" id="{B256FA68-DD86-459A-B7B0-1B41C3417EDC}"/>
              </a:ext>
            </a:extLst>
          </p:cNvPr>
          <p:cNvSpPr>
            <a:spLocks noGrp="1" noChangeArrowheads="1"/>
          </p:cNvSpPr>
          <p:nvPr>
            <p:ph type="body" idx="1"/>
          </p:nvPr>
        </p:nvSpPr>
        <p:spPr>
          <a:xfrm>
            <a:off x="685800" y="1676400"/>
            <a:ext cx="7924800" cy="4876800"/>
          </a:xfrm>
        </p:spPr>
        <p:txBody>
          <a:bodyPr/>
          <a:lstStyle/>
          <a:p>
            <a:pPr algn="just"/>
            <a:r>
              <a:rPr lang="zh-CN" altLang="en-US" sz="3600">
                <a:latin typeface="华文新魏" panose="02010800040101010101" pitchFamily="2" charset="-122"/>
                <a:ea typeface="华文新魏" panose="02010800040101010101" pitchFamily="2" charset="-122"/>
              </a:rPr>
              <a:t>每台计算机都有一张进程资源图，一台中心计算机上拥有一张整个系统的进程资源图，</a:t>
            </a:r>
          </a:p>
          <a:p>
            <a:pPr algn="just"/>
            <a:r>
              <a:rPr lang="zh-CN" altLang="en-US" sz="3600">
                <a:latin typeface="华文新魏" panose="02010800040101010101" pitchFamily="2" charset="-122"/>
                <a:ea typeface="华文新魏" panose="02010800040101010101" pitchFamily="2" charset="-122"/>
              </a:rPr>
              <a:t>检测进程检测到环路时，就中止一个进程以解决死锁。</a:t>
            </a:r>
          </a:p>
        </p:txBody>
      </p:sp>
    </p:spTree>
  </p:cSld>
  <p:clrMapOvr>
    <a:masterClrMapping/>
  </p:clrMapOvr>
  <p:transition>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CE526150-EA60-4FB5-A974-0C2310CE8A80}"/>
              </a:ext>
            </a:extLst>
          </p:cNvPr>
          <p:cNvSpPr>
            <a:spLocks noGrp="1" noChangeArrowheads="1"/>
          </p:cNvSpPr>
          <p:nvPr>
            <p:ph type="title"/>
          </p:nvPr>
        </p:nvSpPr>
        <p:spPr>
          <a:xfrm>
            <a:off x="762000" y="762000"/>
            <a:ext cx="7772400" cy="1143000"/>
          </a:xfrm>
        </p:spPr>
        <p:txBody>
          <a:bodyPr/>
          <a:lstStyle/>
          <a:p>
            <a:r>
              <a:rPr lang="zh-CN" altLang="en-US" sz="4800">
                <a:latin typeface="华文新魏" panose="02010800040101010101" pitchFamily="2" charset="-122"/>
                <a:ea typeface="华文新魏" panose="02010800040101010101" pitchFamily="2" charset="-122"/>
              </a:rPr>
              <a:t>分布式死锁检测与预防</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集中式死锁检测</a:t>
            </a:r>
            <a:br>
              <a:rPr lang="zh-CN" altLang="en-US" sz="3600">
                <a:solidFill>
                  <a:srgbClr val="FF0066"/>
                </a:solidFill>
                <a:latin typeface="华文新魏" panose="02010800040101010101" pitchFamily="2" charset="-122"/>
                <a:ea typeface="华文新魏" panose="02010800040101010101" pitchFamily="2" charset="-122"/>
              </a:rPr>
            </a:br>
            <a:endParaRPr lang="zh-CN" altLang="en-US">
              <a:solidFill>
                <a:srgbClr val="FF0066"/>
              </a:solidFill>
              <a:latin typeface="华文新魏" panose="02010800040101010101" pitchFamily="2" charset="-122"/>
              <a:ea typeface="华文新魏" panose="02010800040101010101" pitchFamily="2" charset="-122"/>
            </a:endParaRPr>
          </a:p>
        </p:txBody>
      </p:sp>
      <p:sp>
        <p:nvSpPr>
          <p:cNvPr id="212995" name="Rectangle 3">
            <a:extLst>
              <a:ext uri="{FF2B5EF4-FFF2-40B4-BE49-F238E27FC236}">
                <a16:creationId xmlns:a16="http://schemas.microsoft.com/office/drawing/2014/main" id="{CBE08244-C743-4838-BF6C-712547030CF6}"/>
              </a:ext>
            </a:extLst>
          </p:cNvPr>
          <p:cNvSpPr>
            <a:spLocks noGrp="1" noChangeArrowheads="1"/>
          </p:cNvSpPr>
          <p:nvPr>
            <p:ph type="body" idx="1"/>
          </p:nvPr>
        </p:nvSpPr>
        <p:spPr>
          <a:xfrm>
            <a:off x="685800" y="1676400"/>
            <a:ext cx="8001000" cy="4953000"/>
          </a:xfrm>
        </p:spPr>
        <p:txBody>
          <a:bodyPr/>
          <a:lstStyle/>
          <a:p>
            <a:pPr algn="just"/>
            <a:r>
              <a:rPr lang="zh-CN" altLang="en-US">
                <a:latin typeface="华文新魏" panose="02010800040101010101" pitchFamily="2" charset="-122"/>
                <a:ea typeface="华文新魏" panose="02010800040101010101" pitchFamily="2" charset="-122"/>
              </a:rPr>
              <a:t>检测进程适时地获得从各个结点发送的更新信息：</a:t>
            </a:r>
          </a:p>
          <a:p>
            <a:pPr algn="just">
              <a:buFontTx/>
              <a:buNone/>
            </a:pPr>
            <a:r>
              <a:rPr lang="zh-CN" altLang="en-US">
                <a:latin typeface="华文新魏" panose="02010800040101010101" pitchFamily="2" charset="-122"/>
                <a:ea typeface="华文新魏" panose="02010800040101010101" pitchFamily="2" charset="-122"/>
              </a:rPr>
              <a:t>    一是每当资源图中加入或删除一条弧时，相应的变动消息就发送给检测进程；</a:t>
            </a:r>
          </a:p>
          <a:p>
            <a:pPr algn="just">
              <a:buFontTx/>
              <a:buNone/>
            </a:pPr>
            <a:r>
              <a:rPr lang="zh-CN" altLang="en-US">
                <a:latin typeface="华文新魏" panose="02010800040101010101" pitchFamily="2" charset="-122"/>
                <a:ea typeface="华文新魏" panose="02010800040101010101" pitchFamily="2" charset="-122"/>
              </a:rPr>
              <a:t>    二是每个进程可周期性把自己从上次更新后新添加或删除弧的信息发送给检测进程；</a:t>
            </a:r>
          </a:p>
          <a:p>
            <a:pPr algn="just">
              <a:buFontTx/>
              <a:buNone/>
            </a:pPr>
            <a:r>
              <a:rPr lang="zh-CN" altLang="en-US">
                <a:latin typeface="华文新魏" panose="02010800040101010101" pitchFamily="2" charset="-122"/>
                <a:ea typeface="华文新魏" panose="02010800040101010101" pitchFamily="2" charset="-122"/>
              </a:rPr>
              <a:t>   三是在需要的时候检测进程主动去请求更新信息。</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1E908FD-EFB2-4876-970C-849AF11E20D1}"/>
              </a:ext>
            </a:extLst>
          </p:cNvPr>
          <p:cNvSpPr>
            <a:spLocks noGrp="1" noChangeArrowheads="1"/>
          </p:cNvSpPr>
          <p:nvPr>
            <p:ph type="title"/>
          </p:nvPr>
        </p:nvSpPr>
        <p:spPr>
          <a:xfrm>
            <a:off x="838200" y="609600"/>
            <a:ext cx="7772400" cy="1143000"/>
          </a:xfrm>
        </p:spPr>
        <p:txBody>
          <a:bodyPr/>
          <a:lstStyle/>
          <a:p>
            <a:r>
              <a:rPr lang="zh-CN" altLang="en-US" sz="4800">
                <a:latin typeface="华文新魏" panose="02010800040101010101" pitchFamily="2" charset="-122"/>
                <a:ea typeface="华文新魏" panose="02010800040101010101" pitchFamily="2" charset="-122"/>
              </a:rPr>
              <a:t>分布式死锁检测与预防</a:t>
            </a:r>
            <a:r>
              <a:rPr lang="en-US" altLang="zh-CN" sz="4800">
                <a:latin typeface="华文新魏" panose="02010800040101010101" pitchFamily="2" charset="-122"/>
                <a:ea typeface="华文新魏" panose="02010800040101010101" pitchFamily="2" charset="-122"/>
              </a:rPr>
              <a:t>(3)</a:t>
            </a:r>
            <a:br>
              <a:rPr lang="en-US" altLang="zh-CN">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假死锁问题</a:t>
            </a:r>
            <a:r>
              <a:rPr lang="en-US" altLang="zh-CN" sz="3600">
                <a:solidFill>
                  <a:srgbClr val="FF0066"/>
                </a:solidFill>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96259" name="Rectangle 3">
            <a:extLst>
              <a:ext uri="{FF2B5EF4-FFF2-40B4-BE49-F238E27FC236}">
                <a16:creationId xmlns:a16="http://schemas.microsoft.com/office/drawing/2014/main" id="{0D306FB5-498A-48D6-A10F-77ECE8AD85D5}"/>
              </a:ext>
            </a:extLst>
          </p:cNvPr>
          <p:cNvSpPr>
            <a:spLocks noGrp="1" noChangeArrowheads="1"/>
          </p:cNvSpPr>
          <p:nvPr>
            <p:ph type="body" idx="1"/>
          </p:nvPr>
        </p:nvSpPr>
        <p:spPr>
          <a:xfrm>
            <a:off x="762000" y="1828800"/>
            <a:ext cx="7620000" cy="44196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考虑进程</a:t>
            </a:r>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运行在结点</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上，</a:t>
            </a:r>
            <a:r>
              <a:rPr lang="en-US" altLang="zh-CN" sz="3600">
                <a:latin typeface="华文新魏" panose="02010800040101010101" pitchFamily="2" charset="-122"/>
                <a:ea typeface="华文新魏" panose="02010800040101010101" pitchFamily="2" charset="-122"/>
              </a:rPr>
              <a:t>C</a:t>
            </a:r>
            <a:r>
              <a:rPr lang="zh-CN" altLang="en-US" sz="3600">
                <a:latin typeface="华文新魏" panose="02010800040101010101" pitchFamily="2" charset="-122"/>
                <a:ea typeface="华文新魏" panose="02010800040101010101" pitchFamily="2" charset="-122"/>
              </a:rPr>
              <a:t>运行在结点</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上；共有三种资源</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T</a:t>
            </a:r>
            <a:r>
              <a:rPr lang="zh-CN" altLang="en-US" sz="3600">
                <a:latin typeface="华文新魏" panose="02010800040101010101" pitchFamily="2" charset="-122"/>
                <a:ea typeface="华文新魏" panose="02010800040101010101" pitchFamily="2" charset="-122"/>
              </a:rPr>
              <a:t>；</a:t>
            </a:r>
            <a:r>
              <a:rPr lang="zh-CN" altLang="en-US" sz="3600">
                <a:ea typeface="华文新魏" panose="02010800040101010101" pitchFamily="2" charset="-122"/>
              </a:rPr>
              <a:t> </a:t>
            </a:r>
            <a:endParaRPr lang="zh-CN" altLang="en-US" sz="3600">
              <a:latin typeface="华文新魏" panose="02010800040101010101" pitchFamily="2" charset="-122"/>
              <a:ea typeface="华文新魏" panose="02010800040101010101" pitchFamily="2" charset="-122"/>
            </a:endParaRPr>
          </a:p>
          <a:p>
            <a:pPr algn="just"/>
            <a:r>
              <a:rPr lang="en-US" altLang="zh-CN" sz="3600">
                <a:latin typeface="华文新魏" panose="02010800040101010101" pitchFamily="2" charset="-122"/>
                <a:ea typeface="华文新魏" panose="02010800040101010101" pitchFamily="2" charset="-122"/>
              </a:rPr>
              <a:t>A</a:t>
            </a:r>
            <a:r>
              <a:rPr lang="zh-CN" altLang="en-US" sz="3600">
                <a:latin typeface="华文新魏" panose="02010800040101010101" pitchFamily="2" charset="-122"/>
                <a:ea typeface="华文新魏" panose="02010800040101010101" pitchFamily="2" charset="-122"/>
              </a:rPr>
              <a:t>拥有</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请求</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，但</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被</a:t>
            </a:r>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占用；</a:t>
            </a:r>
          </a:p>
          <a:p>
            <a:pPr algn="just"/>
            <a:r>
              <a:rPr lang="en-US" altLang="zh-CN" sz="3600">
                <a:latin typeface="华文新魏" panose="02010800040101010101" pitchFamily="2" charset="-122"/>
                <a:ea typeface="华文新魏" panose="02010800040101010101" pitchFamily="2" charset="-122"/>
              </a:rPr>
              <a:t>B</a:t>
            </a:r>
            <a:r>
              <a:rPr lang="zh-CN" altLang="en-US" sz="3600">
                <a:latin typeface="华文新魏" panose="02010800040101010101" pitchFamily="2" charset="-122"/>
                <a:ea typeface="华文新魏" panose="02010800040101010101" pitchFamily="2" charset="-122"/>
              </a:rPr>
              <a:t>使用</a:t>
            </a:r>
            <a:r>
              <a:rPr lang="en-US" altLang="zh-CN" sz="3600">
                <a:latin typeface="华文新魏" panose="02010800040101010101" pitchFamily="2" charset="-122"/>
                <a:ea typeface="华文新魏" panose="02010800040101010101" pitchFamily="2" charset="-122"/>
              </a:rPr>
              <a:t>R</a:t>
            </a:r>
            <a:r>
              <a:rPr lang="en-GB" altLang="zh-CN" sz="3600">
                <a:latin typeface="华文新魏" panose="02010800040101010101" pitchFamily="2" charset="-122"/>
                <a:ea typeface="华文新魏" panose="02010800040101010101" pitchFamily="2" charset="-122"/>
              </a:rPr>
              <a:t>；</a:t>
            </a:r>
            <a:endParaRPr lang="zh-CN" altLang="en-US" sz="3600">
              <a:latin typeface="华文新魏" panose="02010800040101010101" pitchFamily="2" charset="-122"/>
              <a:ea typeface="华文新魏" panose="02010800040101010101" pitchFamily="2" charset="-122"/>
            </a:endParaRPr>
          </a:p>
          <a:p>
            <a:pPr algn="just"/>
            <a:r>
              <a:rPr lang="en-US" altLang="zh-CN" sz="3600">
                <a:latin typeface="华文新魏" panose="02010800040101010101" pitchFamily="2" charset="-122"/>
                <a:ea typeface="华文新魏" panose="02010800040101010101" pitchFamily="2" charset="-122"/>
              </a:rPr>
              <a:t>C</a:t>
            </a:r>
            <a:r>
              <a:rPr lang="zh-CN" altLang="en-US" sz="3600">
                <a:latin typeface="华文新魏" panose="02010800040101010101" pitchFamily="2" charset="-122"/>
                <a:ea typeface="华文新魏" panose="02010800040101010101" pitchFamily="2" charset="-122"/>
              </a:rPr>
              <a:t>使用</a:t>
            </a:r>
            <a:r>
              <a:rPr lang="en-US" altLang="zh-CN" sz="3600">
                <a:latin typeface="华文新魏" panose="02010800040101010101" pitchFamily="2" charset="-122"/>
                <a:ea typeface="华文新魏" panose="02010800040101010101" pitchFamily="2" charset="-122"/>
              </a:rPr>
              <a:t>T</a:t>
            </a:r>
            <a:r>
              <a:rPr lang="zh-CN" altLang="en-US" sz="3600">
                <a:latin typeface="华文新魏" panose="02010800040101010101" pitchFamily="2" charset="-122"/>
                <a:ea typeface="华文新魏" panose="02010800040101010101" pitchFamily="2" charset="-122"/>
              </a:rPr>
              <a:t>请</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459FBC6-63C2-4821-ABC6-492F5D69B5BE}"/>
              </a:ext>
            </a:extLst>
          </p:cNvPr>
          <p:cNvSpPr>
            <a:spLocks noGrp="1" noChangeArrowheads="1"/>
          </p:cNvSpPr>
          <p:nvPr>
            <p:ph type="title"/>
          </p:nvPr>
        </p:nvSpPr>
        <p:spPr>
          <a:xfrm>
            <a:off x="685800" y="609600"/>
            <a:ext cx="7581900" cy="228600"/>
          </a:xfrm>
        </p:spPr>
        <p:txBody>
          <a:bodyPr/>
          <a:lstStyle/>
          <a:p>
            <a:br>
              <a:rPr lang="en-US" altLang="zh-CN">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grpSp>
        <p:nvGrpSpPr>
          <p:cNvPr id="97351" name="Group 71">
            <a:extLst>
              <a:ext uri="{FF2B5EF4-FFF2-40B4-BE49-F238E27FC236}">
                <a16:creationId xmlns:a16="http://schemas.microsoft.com/office/drawing/2014/main" id="{B49C0408-90E0-40BB-A7EB-826FF5B3B593}"/>
              </a:ext>
            </a:extLst>
          </p:cNvPr>
          <p:cNvGrpSpPr>
            <a:grpSpLocks/>
          </p:cNvGrpSpPr>
          <p:nvPr/>
        </p:nvGrpSpPr>
        <p:grpSpPr bwMode="auto">
          <a:xfrm>
            <a:off x="1066800" y="2216150"/>
            <a:ext cx="6705600" cy="4108450"/>
            <a:chOff x="672" y="1396"/>
            <a:chExt cx="4224" cy="2588"/>
          </a:xfrm>
        </p:grpSpPr>
        <p:grpSp>
          <p:nvGrpSpPr>
            <p:cNvPr id="97287" name="Group 7">
              <a:extLst>
                <a:ext uri="{FF2B5EF4-FFF2-40B4-BE49-F238E27FC236}">
                  <a16:creationId xmlns:a16="http://schemas.microsoft.com/office/drawing/2014/main" id="{AA547DAC-A11F-4601-A945-4916C1BB1F2E}"/>
                </a:ext>
              </a:extLst>
            </p:cNvPr>
            <p:cNvGrpSpPr>
              <a:grpSpLocks/>
            </p:cNvGrpSpPr>
            <p:nvPr/>
          </p:nvGrpSpPr>
          <p:grpSpPr bwMode="auto">
            <a:xfrm>
              <a:off x="672" y="1784"/>
              <a:ext cx="650" cy="1551"/>
              <a:chOff x="2520" y="7992"/>
              <a:chExt cx="1080" cy="1869"/>
            </a:xfrm>
          </p:grpSpPr>
          <p:sp>
            <p:nvSpPr>
              <p:cNvPr id="97288" name="Oval 8">
                <a:extLst>
                  <a:ext uri="{FF2B5EF4-FFF2-40B4-BE49-F238E27FC236}">
                    <a16:creationId xmlns:a16="http://schemas.microsoft.com/office/drawing/2014/main" id="{78218C05-9F92-4CAF-944F-96AB0F3C684C}"/>
                  </a:ext>
                </a:extLst>
              </p:cNvPr>
              <p:cNvSpPr>
                <a:spLocks noChangeArrowheads="1"/>
              </p:cNvSpPr>
              <p:nvPr/>
            </p:nvSpPr>
            <p:spPr bwMode="auto">
              <a:xfrm>
                <a:off x="2520" y="7995"/>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A</a:t>
                </a:r>
              </a:p>
            </p:txBody>
          </p:sp>
          <p:sp>
            <p:nvSpPr>
              <p:cNvPr id="97289" name="Rectangle 9">
                <a:extLst>
                  <a:ext uri="{FF2B5EF4-FFF2-40B4-BE49-F238E27FC236}">
                    <a16:creationId xmlns:a16="http://schemas.microsoft.com/office/drawing/2014/main" id="{0D39643F-4C08-47E1-AE98-0A5DEF9970A6}"/>
                  </a:ext>
                </a:extLst>
              </p:cNvPr>
              <p:cNvSpPr>
                <a:spLocks noChangeArrowheads="1"/>
              </p:cNvSpPr>
              <p:nvPr/>
            </p:nvSpPr>
            <p:spPr bwMode="auto">
              <a:xfrm>
                <a:off x="3240" y="799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S</a:t>
                </a:r>
              </a:p>
            </p:txBody>
          </p:sp>
          <p:sp>
            <p:nvSpPr>
              <p:cNvPr id="97290" name="Rectangle 10">
                <a:extLst>
                  <a:ext uri="{FF2B5EF4-FFF2-40B4-BE49-F238E27FC236}">
                    <a16:creationId xmlns:a16="http://schemas.microsoft.com/office/drawing/2014/main" id="{F5F190D0-F2B1-404A-9E61-3D8C37A733C6}"/>
                  </a:ext>
                </a:extLst>
              </p:cNvPr>
              <p:cNvSpPr>
                <a:spLocks noChangeArrowheads="1"/>
              </p:cNvSpPr>
              <p:nvPr/>
            </p:nvSpPr>
            <p:spPr bwMode="auto">
              <a:xfrm>
                <a:off x="2520" y="877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R</a:t>
                </a:r>
              </a:p>
            </p:txBody>
          </p:sp>
          <p:sp>
            <p:nvSpPr>
              <p:cNvPr id="97291" name="Line 11">
                <a:extLst>
                  <a:ext uri="{FF2B5EF4-FFF2-40B4-BE49-F238E27FC236}">
                    <a16:creationId xmlns:a16="http://schemas.microsoft.com/office/drawing/2014/main" id="{1A6711AE-13B9-42FC-A2E4-657E1F9F15EA}"/>
                  </a:ext>
                </a:extLst>
              </p:cNvPr>
              <p:cNvSpPr>
                <a:spLocks noChangeShapeType="1"/>
              </p:cNvSpPr>
              <p:nvPr/>
            </p:nvSpPr>
            <p:spPr bwMode="auto">
              <a:xfrm>
                <a:off x="2700" y="8460"/>
                <a:ext cx="0" cy="312"/>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92" name="Oval 12">
                <a:extLst>
                  <a:ext uri="{FF2B5EF4-FFF2-40B4-BE49-F238E27FC236}">
                    <a16:creationId xmlns:a16="http://schemas.microsoft.com/office/drawing/2014/main" id="{0C9D2651-DB72-4FBB-A787-879E90B8127D}"/>
                  </a:ext>
                </a:extLst>
              </p:cNvPr>
              <p:cNvSpPr>
                <a:spLocks noChangeArrowheads="1"/>
              </p:cNvSpPr>
              <p:nvPr/>
            </p:nvSpPr>
            <p:spPr bwMode="auto">
              <a:xfrm>
                <a:off x="2520" y="9396"/>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B</a:t>
                </a:r>
              </a:p>
            </p:txBody>
          </p:sp>
          <p:sp>
            <p:nvSpPr>
              <p:cNvPr id="97293" name="Line 13">
                <a:extLst>
                  <a:ext uri="{FF2B5EF4-FFF2-40B4-BE49-F238E27FC236}">
                    <a16:creationId xmlns:a16="http://schemas.microsoft.com/office/drawing/2014/main" id="{685CA389-E2B6-4CD4-8D20-6F4659BAA2C5}"/>
                  </a:ext>
                </a:extLst>
              </p:cNvPr>
              <p:cNvSpPr>
                <a:spLocks noChangeShapeType="1"/>
              </p:cNvSpPr>
              <p:nvPr/>
            </p:nvSpPr>
            <p:spPr bwMode="auto">
              <a:xfrm>
                <a:off x="2700" y="9084"/>
                <a:ext cx="0" cy="31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294" name="Line 14">
                <a:extLst>
                  <a:ext uri="{FF2B5EF4-FFF2-40B4-BE49-F238E27FC236}">
                    <a16:creationId xmlns:a16="http://schemas.microsoft.com/office/drawing/2014/main" id="{337AA63F-1DB3-4B7F-A11A-C93E489E4F43}"/>
                  </a:ext>
                </a:extLst>
              </p:cNvPr>
              <p:cNvSpPr>
                <a:spLocks noChangeShapeType="1"/>
              </p:cNvSpPr>
              <p:nvPr/>
            </p:nvSpPr>
            <p:spPr bwMode="auto">
              <a:xfrm flipH="1">
                <a:off x="2880" y="8148"/>
                <a:ext cx="360"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295" name="Text Box 15">
              <a:extLst>
                <a:ext uri="{FF2B5EF4-FFF2-40B4-BE49-F238E27FC236}">
                  <a16:creationId xmlns:a16="http://schemas.microsoft.com/office/drawing/2014/main" id="{E9C22452-C7E3-4E18-9531-A801CBC06A28}"/>
                </a:ext>
              </a:extLst>
            </p:cNvPr>
            <p:cNvSpPr txBox="1">
              <a:spLocks noChangeArrowheads="1"/>
            </p:cNvSpPr>
            <p:nvPr/>
          </p:nvSpPr>
          <p:spPr bwMode="auto">
            <a:xfrm>
              <a:off x="672" y="1396"/>
              <a:ext cx="650" cy="25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结点</a:t>
              </a:r>
              <a:r>
                <a:rPr kumimoji="0" lang="en-US" altLang="zh-CN" sz="1800">
                  <a:solidFill>
                    <a:srgbClr val="FF0066"/>
                  </a:solidFill>
                  <a:latin typeface="华文新魏" panose="02010800040101010101" pitchFamily="2" charset="-122"/>
                  <a:ea typeface="华文新魏" panose="02010800040101010101" pitchFamily="2" charset="-122"/>
                </a:rPr>
                <a:t>1 (a)</a:t>
              </a:r>
            </a:p>
          </p:txBody>
        </p:sp>
        <p:grpSp>
          <p:nvGrpSpPr>
            <p:cNvPr id="97297" name="Group 17">
              <a:extLst>
                <a:ext uri="{FF2B5EF4-FFF2-40B4-BE49-F238E27FC236}">
                  <a16:creationId xmlns:a16="http://schemas.microsoft.com/office/drawing/2014/main" id="{5D532BED-0B9F-4ECF-B7D4-CD57D11DC812}"/>
                </a:ext>
              </a:extLst>
            </p:cNvPr>
            <p:cNvGrpSpPr>
              <a:grpSpLocks/>
            </p:cNvGrpSpPr>
            <p:nvPr/>
          </p:nvGrpSpPr>
          <p:grpSpPr bwMode="auto">
            <a:xfrm>
              <a:off x="1538" y="1784"/>
              <a:ext cx="650" cy="1035"/>
              <a:chOff x="4140" y="7992"/>
              <a:chExt cx="1080" cy="1248"/>
            </a:xfrm>
          </p:grpSpPr>
          <p:sp>
            <p:nvSpPr>
              <p:cNvPr id="97298" name="Rectangle 18">
                <a:extLst>
                  <a:ext uri="{FF2B5EF4-FFF2-40B4-BE49-F238E27FC236}">
                    <a16:creationId xmlns:a16="http://schemas.microsoft.com/office/drawing/2014/main" id="{60B8B520-7E23-44E6-BD0F-FA85CCEFB58A}"/>
                  </a:ext>
                </a:extLst>
              </p:cNvPr>
              <p:cNvSpPr>
                <a:spLocks noChangeArrowheads="1"/>
              </p:cNvSpPr>
              <p:nvPr/>
            </p:nvSpPr>
            <p:spPr bwMode="auto">
              <a:xfrm>
                <a:off x="4140" y="8148"/>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S</a:t>
                </a:r>
              </a:p>
            </p:txBody>
          </p:sp>
          <p:sp>
            <p:nvSpPr>
              <p:cNvPr id="97299" name="Oval 19">
                <a:extLst>
                  <a:ext uri="{FF2B5EF4-FFF2-40B4-BE49-F238E27FC236}">
                    <a16:creationId xmlns:a16="http://schemas.microsoft.com/office/drawing/2014/main" id="{60E8C7E6-665C-4939-924A-31DB7EDFFAC4}"/>
                  </a:ext>
                </a:extLst>
              </p:cNvPr>
              <p:cNvSpPr>
                <a:spLocks noChangeArrowheads="1"/>
              </p:cNvSpPr>
              <p:nvPr/>
            </p:nvSpPr>
            <p:spPr bwMode="auto">
              <a:xfrm>
                <a:off x="4860" y="7992"/>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C</a:t>
                </a:r>
              </a:p>
            </p:txBody>
          </p:sp>
          <p:sp>
            <p:nvSpPr>
              <p:cNvPr id="97300" name="Rectangle 20">
                <a:extLst>
                  <a:ext uri="{FF2B5EF4-FFF2-40B4-BE49-F238E27FC236}">
                    <a16:creationId xmlns:a16="http://schemas.microsoft.com/office/drawing/2014/main" id="{997CAC1C-45EA-40A0-84E1-F78AEC83F776}"/>
                  </a:ext>
                </a:extLst>
              </p:cNvPr>
              <p:cNvSpPr>
                <a:spLocks noChangeArrowheads="1"/>
              </p:cNvSpPr>
              <p:nvPr/>
            </p:nvSpPr>
            <p:spPr bwMode="auto">
              <a:xfrm>
                <a:off x="4860" y="8928"/>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T</a:t>
                </a:r>
              </a:p>
            </p:txBody>
          </p:sp>
          <p:sp>
            <p:nvSpPr>
              <p:cNvPr id="97301" name="Line 21">
                <a:extLst>
                  <a:ext uri="{FF2B5EF4-FFF2-40B4-BE49-F238E27FC236}">
                    <a16:creationId xmlns:a16="http://schemas.microsoft.com/office/drawing/2014/main" id="{1F147845-2C3B-4844-ABA1-82C9F08FF4EE}"/>
                  </a:ext>
                </a:extLst>
              </p:cNvPr>
              <p:cNvSpPr>
                <a:spLocks noChangeShapeType="1"/>
              </p:cNvSpPr>
              <p:nvPr/>
            </p:nvSpPr>
            <p:spPr bwMode="auto">
              <a:xfrm flipH="1">
                <a:off x="4500" y="8307"/>
                <a:ext cx="360"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02" name="Line 22">
                <a:extLst>
                  <a:ext uri="{FF2B5EF4-FFF2-40B4-BE49-F238E27FC236}">
                    <a16:creationId xmlns:a16="http://schemas.microsoft.com/office/drawing/2014/main" id="{9247B25B-D952-4A4E-B59D-391A1F03D6DE}"/>
                  </a:ext>
                </a:extLst>
              </p:cNvPr>
              <p:cNvSpPr>
                <a:spLocks noChangeShapeType="1"/>
              </p:cNvSpPr>
              <p:nvPr/>
            </p:nvSpPr>
            <p:spPr bwMode="auto">
              <a:xfrm flipV="1">
                <a:off x="5040" y="8460"/>
                <a:ext cx="0" cy="46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303" name="Text Box 23">
              <a:extLst>
                <a:ext uri="{FF2B5EF4-FFF2-40B4-BE49-F238E27FC236}">
                  <a16:creationId xmlns:a16="http://schemas.microsoft.com/office/drawing/2014/main" id="{98C1F734-DE8E-4622-B213-63698631DF6B}"/>
                </a:ext>
              </a:extLst>
            </p:cNvPr>
            <p:cNvSpPr txBox="1">
              <a:spLocks noChangeArrowheads="1"/>
            </p:cNvSpPr>
            <p:nvPr/>
          </p:nvSpPr>
          <p:spPr bwMode="auto">
            <a:xfrm>
              <a:off x="1538" y="1396"/>
              <a:ext cx="650" cy="25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结点</a:t>
              </a:r>
              <a:r>
                <a:rPr kumimoji="0" lang="en-US" altLang="zh-CN" sz="1800">
                  <a:solidFill>
                    <a:srgbClr val="FF0066"/>
                  </a:solidFill>
                  <a:latin typeface="华文新魏" panose="02010800040101010101" pitchFamily="2" charset="-122"/>
                  <a:ea typeface="华文新魏" panose="02010800040101010101" pitchFamily="2" charset="-122"/>
                </a:rPr>
                <a:t>2 (b)</a:t>
              </a:r>
            </a:p>
          </p:txBody>
        </p:sp>
        <p:grpSp>
          <p:nvGrpSpPr>
            <p:cNvPr id="97305" name="Group 25">
              <a:extLst>
                <a:ext uri="{FF2B5EF4-FFF2-40B4-BE49-F238E27FC236}">
                  <a16:creationId xmlns:a16="http://schemas.microsoft.com/office/drawing/2014/main" id="{5F0728EE-852B-4AEE-9173-21F6B142BDC6}"/>
                </a:ext>
              </a:extLst>
            </p:cNvPr>
            <p:cNvGrpSpPr>
              <a:grpSpLocks/>
            </p:cNvGrpSpPr>
            <p:nvPr/>
          </p:nvGrpSpPr>
          <p:grpSpPr bwMode="auto">
            <a:xfrm>
              <a:off x="2513" y="1784"/>
              <a:ext cx="1083" cy="1551"/>
              <a:chOff x="5940" y="7992"/>
              <a:chExt cx="1800" cy="1869"/>
            </a:xfrm>
          </p:grpSpPr>
          <p:grpSp>
            <p:nvGrpSpPr>
              <p:cNvPr id="97306" name="Group 26">
                <a:extLst>
                  <a:ext uri="{FF2B5EF4-FFF2-40B4-BE49-F238E27FC236}">
                    <a16:creationId xmlns:a16="http://schemas.microsoft.com/office/drawing/2014/main" id="{466CBC5C-037A-4410-9AF7-DF843B97D04B}"/>
                  </a:ext>
                </a:extLst>
              </p:cNvPr>
              <p:cNvGrpSpPr>
                <a:grpSpLocks/>
              </p:cNvGrpSpPr>
              <p:nvPr/>
            </p:nvGrpSpPr>
            <p:grpSpPr bwMode="auto">
              <a:xfrm>
                <a:off x="5940" y="7992"/>
                <a:ext cx="1080" cy="1869"/>
                <a:chOff x="2520" y="7992"/>
                <a:chExt cx="1080" cy="1869"/>
              </a:xfrm>
            </p:grpSpPr>
            <p:sp>
              <p:nvSpPr>
                <p:cNvPr id="97307" name="Oval 27">
                  <a:extLst>
                    <a:ext uri="{FF2B5EF4-FFF2-40B4-BE49-F238E27FC236}">
                      <a16:creationId xmlns:a16="http://schemas.microsoft.com/office/drawing/2014/main" id="{B7E8D194-C588-4EF1-9444-A8424B99B615}"/>
                    </a:ext>
                  </a:extLst>
                </p:cNvPr>
                <p:cNvSpPr>
                  <a:spLocks noChangeArrowheads="1"/>
                </p:cNvSpPr>
                <p:nvPr/>
              </p:nvSpPr>
              <p:spPr bwMode="auto">
                <a:xfrm>
                  <a:off x="2520" y="7995"/>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A</a:t>
                  </a:r>
                </a:p>
              </p:txBody>
            </p:sp>
            <p:sp>
              <p:nvSpPr>
                <p:cNvPr id="97308" name="Rectangle 28">
                  <a:extLst>
                    <a:ext uri="{FF2B5EF4-FFF2-40B4-BE49-F238E27FC236}">
                      <a16:creationId xmlns:a16="http://schemas.microsoft.com/office/drawing/2014/main" id="{8975CA80-C82D-495A-AFE2-24F248A52617}"/>
                    </a:ext>
                  </a:extLst>
                </p:cNvPr>
                <p:cNvSpPr>
                  <a:spLocks noChangeArrowheads="1"/>
                </p:cNvSpPr>
                <p:nvPr/>
              </p:nvSpPr>
              <p:spPr bwMode="auto">
                <a:xfrm>
                  <a:off x="3240" y="799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S</a:t>
                  </a:r>
                </a:p>
              </p:txBody>
            </p:sp>
            <p:sp>
              <p:nvSpPr>
                <p:cNvPr id="97309" name="Rectangle 29">
                  <a:extLst>
                    <a:ext uri="{FF2B5EF4-FFF2-40B4-BE49-F238E27FC236}">
                      <a16:creationId xmlns:a16="http://schemas.microsoft.com/office/drawing/2014/main" id="{BD0A687F-8005-4BE6-9091-B9BD3C15B627}"/>
                    </a:ext>
                  </a:extLst>
                </p:cNvPr>
                <p:cNvSpPr>
                  <a:spLocks noChangeArrowheads="1"/>
                </p:cNvSpPr>
                <p:nvPr/>
              </p:nvSpPr>
              <p:spPr bwMode="auto">
                <a:xfrm>
                  <a:off x="2520" y="877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R</a:t>
                  </a:r>
                </a:p>
              </p:txBody>
            </p:sp>
            <p:sp>
              <p:nvSpPr>
                <p:cNvPr id="97310" name="Line 30">
                  <a:extLst>
                    <a:ext uri="{FF2B5EF4-FFF2-40B4-BE49-F238E27FC236}">
                      <a16:creationId xmlns:a16="http://schemas.microsoft.com/office/drawing/2014/main" id="{5C0CE131-B1AD-4442-95EC-515D470F3ABC}"/>
                    </a:ext>
                  </a:extLst>
                </p:cNvPr>
                <p:cNvSpPr>
                  <a:spLocks noChangeShapeType="1"/>
                </p:cNvSpPr>
                <p:nvPr/>
              </p:nvSpPr>
              <p:spPr bwMode="auto">
                <a:xfrm>
                  <a:off x="2700" y="8460"/>
                  <a:ext cx="0" cy="312"/>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11" name="Oval 31">
                  <a:extLst>
                    <a:ext uri="{FF2B5EF4-FFF2-40B4-BE49-F238E27FC236}">
                      <a16:creationId xmlns:a16="http://schemas.microsoft.com/office/drawing/2014/main" id="{0E035406-C212-47D2-866F-6C4E4FB9BCF0}"/>
                    </a:ext>
                  </a:extLst>
                </p:cNvPr>
                <p:cNvSpPr>
                  <a:spLocks noChangeArrowheads="1"/>
                </p:cNvSpPr>
                <p:nvPr/>
              </p:nvSpPr>
              <p:spPr bwMode="auto">
                <a:xfrm>
                  <a:off x="2520" y="9396"/>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B</a:t>
                  </a:r>
                </a:p>
              </p:txBody>
            </p:sp>
            <p:sp>
              <p:nvSpPr>
                <p:cNvPr id="97312" name="Line 32">
                  <a:extLst>
                    <a:ext uri="{FF2B5EF4-FFF2-40B4-BE49-F238E27FC236}">
                      <a16:creationId xmlns:a16="http://schemas.microsoft.com/office/drawing/2014/main" id="{3584ED7B-172F-4A01-B1EA-0977810F630A}"/>
                    </a:ext>
                  </a:extLst>
                </p:cNvPr>
                <p:cNvSpPr>
                  <a:spLocks noChangeShapeType="1"/>
                </p:cNvSpPr>
                <p:nvPr/>
              </p:nvSpPr>
              <p:spPr bwMode="auto">
                <a:xfrm>
                  <a:off x="2700" y="9084"/>
                  <a:ext cx="0" cy="31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13" name="Line 33">
                  <a:extLst>
                    <a:ext uri="{FF2B5EF4-FFF2-40B4-BE49-F238E27FC236}">
                      <a16:creationId xmlns:a16="http://schemas.microsoft.com/office/drawing/2014/main" id="{2002B2D7-8354-4241-B4F2-567352F9BF75}"/>
                    </a:ext>
                  </a:extLst>
                </p:cNvPr>
                <p:cNvSpPr>
                  <a:spLocks noChangeShapeType="1"/>
                </p:cNvSpPr>
                <p:nvPr/>
              </p:nvSpPr>
              <p:spPr bwMode="auto">
                <a:xfrm flipH="1">
                  <a:off x="2880" y="8148"/>
                  <a:ext cx="360"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314" name="Oval 34">
                <a:extLst>
                  <a:ext uri="{FF2B5EF4-FFF2-40B4-BE49-F238E27FC236}">
                    <a16:creationId xmlns:a16="http://schemas.microsoft.com/office/drawing/2014/main" id="{44F64C18-C975-4D39-BB0B-0D1B990C5232}"/>
                  </a:ext>
                </a:extLst>
              </p:cNvPr>
              <p:cNvSpPr>
                <a:spLocks noChangeArrowheads="1"/>
              </p:cNvSpPr>
              <p:nvPr/>
            </p:nvSpPr>
            <p:spPr bwMode="auto">
              <a:xfrm>
                <a:off x="7380" y="7992"/>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C</a:t>
                </a:r>
              </a:p>
            </p:txBody>
          </p:sp>
          <p:sp>
            <p:nvSpPr>
              <p:cNvPr id="97315" name="Rectangle 35">
                <a:extLst>
                  <a:ext uri="{FF2B5EF4-FFF2-40B4-BE49-F238E27FC236}">
                    <a16:creationId xmlns:a16="http://schemas.microsoft.com/office/drawing/2014/main" id="{D0B92D10-8919-427B-A15B-6A6C3E04F6BF}"/>
                  </a:ext>
                </a:extLst>
              </p:cNvPr>
              <p:cNvSpPr>
                <a:spLocks noChangeArrowheads="1"/>
              </p:cNvSpPr>
              <p:nvPr/>
            </p:nvSpPr>
            <p:spPr bwMode="auto">
              <a:xfrm>
                <a:off x="7380" y="8928"/>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T</a:t>
                </a:r>
              </a:p>
            </p:txBody>
          </p:sp>
          <p:sp>
            <p:nvSpPr>
              <p:cNvPr id="97316" name="Line 36">
                <a:extLst>
                  <a:ext uri="{FF2B5EF4-FFF2-40B4-BE49-F238E27FC236}">
                    <a16:creationId xmlns:a16="http://schemas.microsoft.com/office/drawing/2014/main" id="{F7057BA2-CD8B-46E1-8DF7-E152D9E372B2}"/>
                  </a:ext>
                </a:extLst>
              </p:cNvPr>
              <p:cNvSpPr>
                <a:spLocks noChangeShapeType="1"/>
              </p:cNvSpPr>
              <p:nvPr/>
            </p:nvSpPr>
            <p:spPr bwMode="auto">
              <a:xfrm flipH="1">
                <a:off x="7020" y="8148"/>
                <a:ext cx="360"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17" name="Line 37">
                <a:extLst>
                  <a:ext uri="{FF2B5EF4-FFF2-40B4-BE49-F238E27FC236}">
                    <a16:creationId xmlns:a16="http://schemas.microsoft.com/office/drawing/2014/main" id="{B58E8DC0-75A1-42B8-93C2-86129CC25CCA}"/>
                  </a:ext>
                </a:extLst>
              </p:cNvPr>
              <p:cNvSpPr>
                <a:spLocks noChangeShapeType="1"/>
              </p:cNvSpPr>
              <p:nvPr/>
            </p:nvSpPr>
            <p:spPr bwMode="auto">
              <a:xfrm flipV="1">
                <a:off x="7560" y="8460"/>
                <a:ext cx="0" cy="46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318" name="Text Box 38">
              <a:extLst>
                <a:ext uri="{FF2B5EF4-FFF2-40B4-BE49-F238E27FC236}">
                  <a16:creationId xmlns:a16="http://schemas.microsoft.com/office/drawing/2014/main" id="{8FB6FDA3-2DC7-4866-9B49-5793D65D312A}"/>
                </a:ext>
              </a:extLst>
            </p:cNvPr>
            <p:cNvSpPr txBox="1">
              <a:spLocks noChangeArrowheads="1"/>
            </p:cNvSpPr>
            <p:nvPr/>
          </p:nvSpPr>
          <p:spPr bwMode="auto">
            <a:xfrm>
              <a:off x="2688" y="1396"/>
              <a:ext cx="858" cy="24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检测程序 </a:t>
              </a:r>
              <a:r>
                <a:rPr kumimoji="0" lang="en-US" altLang="zh-CN" sz="1800">
                  <a:solidFill>
                    <a:srgbClr val="FF0066"/>
                  </a:solidFill>
                  <a:latin typeface="华文新魏" panose="02010800040101010101" pitchFamily="2" charset="-122"/>
                  <a:ea typeface="华文新魏" panose="02010800040101010101" pitchFamily="2" charset="-122"/>
                </a:rPr>
                <a:t>(c)</a:t>
              </a:r>
            </a:p>
          </p:txBody>
        </p:sp>
        <p:grpSp>
          <p:nvGrpSpPr>
            <p:cNvPr id="97322" name="Group 42">
              <a:extLst>
                <a:ext uri="{FF2B5EF4-FFF2-40B4-BE49-F238E27FC236}">
                  <a16:creationId xmlns:a16="http://schemas.microsoft.com/office/drawing/2014/main" id="{1B140989-AEFA-4DED-859A-A4C7581F1815}"/>
                </a:ext>
              </a:extLst>
            </p:cNvPr>
            <p:cNvGrpSpPr>
              <a:grpSpLocks/>
            </p:cNvGrpSpPr>
            <p:nvPr/>
          </p:nvGrpSpPr>
          <p:grpSpPr bwMode="auto">
            <a:xfrm>
              <a:off x="3813" y="1784"/>
              <a:ext cx="650" cy="1551"/>
              <a:chOff x="2520" y="7992"/>
              <a:chExt cx="1080" cy="1869"/>
            </a:xfrm>
          </p:grpSpPr>
          <p:sp>
            <p:nvSpPr>
              <p:cNvPr id="97323" name="Oval 43">
                <a:extLst>
                  <a:ext uri="{FF2B5EF4-FFF2-40B4-BE49-F238E27FC236}">
                    <a16:creationId xmlns:a16="http://schemas.microsoft.com/office/drawing/2014/main" id="{5FDC3C21-FC34-4EC2-9E5E-A55F6B242635}"/>
                  </a:ext>
                </a:extLst>
              </p:cNvPr>
              <p:cNvSpPr>
                <a:spLocks noChangeArrowheads="1"/>
              </p:cNvSpPr>
              <p:nvPr/>
            </p:nvSpPr>
            <p:spPr bwMode="auto">
              <a:xfrm>
                <a:off x="2520" y="7995"/>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A</a:t>
                </a:r>
              </a:p>
            </p:txBody>
          </p:sp>
          <p:sp>
            <p:nvSpPr>
              <p:cNvPr id="97324" name="Rectangle 44">
                <a:extLst>
                  <a:ext uri="{FF2B5EF4-FFF2-40B4-BE49-F238E27FC236}">
                    <a16:creationId xmlns:a16="http://schemas.microsoft.com/office/drawing/2014/main" id="{C9757426-3760-4BB0-BF84-FB6390D60F6E}"/>
                  </a:ext>
                </a:extLst>
              </p:cNvPr>
              <p:cNvSpPr>
                <a:spLocks noChangeArrowheads="1"/>
              </p:cNvSpPr>
              <p:nvPr/>
            </p:nvSpPr>
            <p:spPr bwMode="auto">
              <a:xfrm>
                <a:off x="3240" y="799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S</a:t>
                </a:r>
              </a:p>
            </p:txBody>
          </p:sp>
          <p:sp>
            <p:nvSpPr>
              <p:cNvPr id="97325" name="Rectangle 45">
                <a:extLst>
                  <a:ext uri="{FF2B5EF4-FFF2-40B4-BE49-F238E27FC236}">
                    <a16:creationId xmlns:a16="http://schemas.microsoft.com/office/drawing/2014/main" id="{9CCBA92C-75F5-45BB-A9E3-C721A20C6D37}"/>
                  </a:ext>
                </a:extLst>
              </p:cNvPr>
              <p:cNvSpPr>
                <a:spLocks noChangeArrowheads="1"/>
              </p:cNvSpPr>
              <p:nvPr/>
            </p:nvSpPr>
            <p:spPr bwMode="auto">
              <a:xfrm>
                <a:off x="2520" y="8772"/>
                <a:ext cx="360" cy="312"/>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R</a:t>
                </a:r>
              </a:p>
            </p:txBody>
          </p:sp>
          <p:sp>
            <p:nvSpPr>
              <p:cNvPr id="97326" name="Line 46">
                <a:extLst>
                  <a:ext uri="{FF2B5EF4-FFF2-40B4-BE49-F238E27FC236}">
                    <a16:creationId xmlns:a16="http://schemas.microsoft.com/office/drawing/2014/main" id="{9B2D150B-7ACE-4971-9C9F-2B802D8170CA}"/>
                  </a:ext>
                </a:extLst>
              </p:cNvPr>
              <p:cNvSpPr>
                <a:spLocks noChangeShapeType="1"/>
              </p:cNvSpPr>
              <p:nvPr/>
            </p:nvSpPr>
            <p:spPr bwMode="auto">
              <a:xfrm>
                <a:off x="2700" y="8460"/>
                <a:ext cx="0" cy="312"/>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27" name="Oval 47">
                <a:extLst>
                  <a:ext uri="{FF2B5EF4-FFF2-40B4-BE49-F238E27FC236}">
                    <a16:creationId xmlns:a16="http://schemas.microsoft.com/office/drawing/2014/main" id="{F600C56F-BBE8-4B4F-8512-D1404D314D4F}"/>
                  </a:ext>
                </a:extLst>
              </p:cNvPr>
              <p:cNvSpPr>
                <a:spLocks noChangeArrowheads="1"/>
              </p:cNvSpPr>
              <p:nvPr/>
            </p:nvSpPr>
            <p:spPr bwMode="auto">
              <a:xfrm>
                <a:off x="2520" y="9396"/>
                <a:ext cx="360" cy="465"/>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B</a:t>
                </a:r>
              </a:p>
            </p:txBody>
          </p:sp>
          <p:sp>
            <p:nvSpPr>
              <p:cNvPr id="97328" name="Line 48">
                <a:extLst>
                  <a:ext uri="{FF2B5EF4-FFF2-40B4-BE49-F238E27FC236}">
                    <a16:creationId xmlns:a16="http://schemas.microsoft.com/office/drawing/2014/main" id="{248583F7-CBB8-47AC-8A37-250C6F4167E8}"/>
                  </a:ext>
                </a:extLst>
              </p:cNvPr>
              <p:cNvSpPr>
                <a:spLocks noChangeShapeType="1"/>
              </p:cNvSpPr>
              <p:nvPr/>
            </p:nvSpPr>
            <p:spPr bwMode="auto">
              <a:xfrm>
                <a:off x="2700" y="9084"/>
                <a:ext cx="0" cy="312"/>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29" name="Line 49">
                <a:extLst>
                  <a:ext uri="{FF2B5EF4-FFF2-40B4-BE49-F238E27FC236}">
                    <a16:creationId xmlns:a16="http://schemas.microsoft.com/office/drawing/2014/main" id="{6589840F-FC0D-45EA-AB4C-3BC8ADF22597}"/>
                  </a:ext>
                </a:extLst>
              </p:cNvPr>
              <p:cNvSpPr>
                <a:spLocks noChangeShapeType="1"/>
              </p:cNvSpPr>
              <p:nvPr/>
            </p:nvSpPr>
            <p:spPr bwMode="auto">
              <a:xfrm flipH="1">
                <a:off x="2880" y="8148"/>
                <a:ext cx="360"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97330" name="Oval 50">
              <a:extLst>
                <a:ext uri="{FF2B5EF4-FFF2-40B4-BE49-F238E27FC236}">
                  <a16:creationId xmlns:a16="http://schemas.microsoft.com/office/drawing/2014/main" id="{5958B1B8-3B96-485C-BC82-25EF0FD5EE08}"/>
                </a:ext>
              </a:extLst>
            </p:cNvPr>
            <p:cNvSpPr>
              <a:spLocks noChangeArrowheads="1"/>
            </p:cNvSpPr>
            <p:nvPr/>
          </p:nvSpPr>
          <p:spPr bwMode="auto">
            <a:xfrm>
              <a:off x="4679" y="1784"/>
              <a:ext cx="217" cy="386"/>
            </a:xfrm>
            <a:prstGeom prst="ellipse">
              <a:avLst/>
            </a:prstGeom>
            <a:solidFill>
              <a:schemeClr val="accent1"/>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C</a:t>
              </a:r>
            </a:p>
          </p:txBody>
        </p:sp>
        <p:sp>
          <p:nvSpPr>
            <p:cNvPr id="97331" name="Rectangle 51">
              <a:extLst>
                <a:ext uri="{FF2B5EF4-FFF2-40B4-BE49-F238E27FC236}">
                  <a16:creationId xmlns:a16="http://schemas.microsoft.com/office/drawing/2014/main" id="{480DE0AD-F6D7-4C52-8CCF-ACC4C1BEF003}"/>
                </a:ext>
              </a:extLst>
            </p:cNvPr>
            <p:cNvSpPr>
              <a:spLocks noChangeArrowheads="1"/>
            </p:cNvSpPr>
            <p:nvPr/>
          </p:nvSpPr>
          <p:spPr bwMode="auto">
            <a:xfrm>
              <a:off x="4679" y="2561"/>
              <a:ext cx="217" cy="259"/>
            </a:xfrm>
            <a:prstGeom prst="rect">
              <a:avLst/>
            </a:prstGeom>
            <a:solidFill>
              <a:schemeClr val="accent1"/>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en-US" altLang="zh-CN" sz="1800">
                  <a:solidFill>
                    <a:srgbClr val="FF0066"/>
                  </a:solidFill>
                  <a:latin typeface="华文新魏" panose="02010800040101010101" pitchFamily="2" charset="-122"/>
                  <a:ea typeface="华文新魏" panose="02010800040101010101" pitchFamily="2" charset="-122"/>
                </a:rPr>
                <a:t>T</a:t>
              </a:r>
            </a:p>
          </p:txBody>
        </p:sp>
        <p:sp>
          <p:nvSpPr>
            <p:cNvPr id="97332" name="Line 52">
              <a:extLst>
                <a:ext uri="{FF2B5EF4-FFF2-40B4-BE49-F238E27FC236}">
                  <a16:creationId xmlns:a16="http://schemas.microsoft.com/office/drawing/2014/main" id="{BD2975CE-F10E-497D-893B-F42E1D6046FC}"/>
                </a:ext>
              </a:extLst>
            </p:cNvPr>
            <p:cNvSpPr>
              <a:spLocks noChangeShapeType="1"/>
            </p:cNvSpPr>
            <p:nvPr/>
          </p:nvSpPr>
          <p:spPr bwMode="auto">
            <a:xfrm flipH="1">
              <a:off x="4463" y="1913"/>
              <a:ext cx="216"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33" name="Line 53">
              <a:extLst>
                <a:ext uri="{FF2B5EF4-FFF2-40B4-BE49-F238E27FC236}">
                  <a16:creationId xmlns:a16="http://schemas.microsoft.com/office/drawing/2014/main" id="{566B8398-E9F7-4B02-823D-C0B0F0298367}"/>
                </a:ext>
              </a:extLst>
            </p:cNvPr>
            <p:cNvSpPr>
              <a:spLocks noChangeShapeType="1"/>
            </p:cNvSpPr>
            <p:nvPr/>
          </p:nvSpPr>
          <p:spPr bwMode="auto">
            <a:xfrm flipV="1">
              <a:off x="4788" y="2172"/>
              <a:ext cx="0" cy="389"/>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34" name="Line 54">
              <a:extLst>
                <a:ext uri="{FF2B5EF4-FFF2-40B4-BE49-F238E27FC236}">
                  <a16:creationId xmlns:a16="http://schemas.microsoft.com/office/drawing/2014/main" id="{2D179871-991B-44CE-A970-6E48A4A648E9}"/>
                </a:ext>
              </a:extLst>
            </p:cNvPr>
            <p:cNvSpPr>
              <a:spLocks noChangeShapeType="1"/>
            </p:cNvSpPr>
            <p:nvPr/>
          </p:nvSpPr>
          <p:spPr bwMode="auto">
            <a:xfrm>
              <a:off x="4030" y="3208"/>
              <a:ext cx="758" cy="0"/>
            </a:xfrm>
            <a:prstGeom prst="line">
              <a:avLst/>
            </a:prstGeom>
            <a:noFill/>
            <a:ln w="9525">
              <a:solidFill>
                <a:srgbClr val="000000"/>
              </a:solidFill>
              <a:prstDash val="dash"/>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35" name="Line 55">
              <a:extLst>
                <a:ext uri="{FF2B5EF4-FFF2-40B4-BE49-F238E27FC236}">
                  <a16:creationId xmlns:a16="http://schemas.microsoft.com/office/drawing/2014/main" id="{29454A7D-BC50-41FE-BEA4-67923B21F02E}"/>
                </a:ext>
              </a:extLst>
            </p:cNvPr>
            <p:cNvSpPr>
              <a:spLocks noChangeShapeType="1"/>
            </p:cNvSpPr>
            <p:nvPr/>
          </p:nvSpPr>
          <p:spPr bwMode="auto">
            <a:xfrm flipV="1">
              <a:off x="4788" y="2822"/>
              <a:ext cx="0" cy="389"/>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36" name="Text Box 56">
              <a:extLst>
                <a:ext uri="{FF2B5EF4-FFF2-40B4-BE49-F238E27FC236}">
                  <a16:creationId xmlns:a16="http://schemas.microsoft.com/office/drawing/2014/main" id="{DB4F5F39-FA3A-4877-B068-8E73A62787BB}"/>
                </a:ext>
              </a:extLst>
            </p:cNvPr>
            <p:cNvSpPr txBox="1">
              <a:spLocks noChangeArrowheads="1"/>
            </p:cNvSpPr>
            <p:nvPr/>
          </p:nvSpPr>
          <p:spPr bwMode="auto">
            <a:xfrm>
              <a:off x="3936" y="1396"/>
              <a:ext cx="818" cy="2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kumimoji="0" lang="zh-CN" altLang="en-US" sz="1800">
                  <a:solidFill>
                    <a:srgbClr val="FF0066"/>
                  </a:solidFill>
                  <a:latin typeface="华文新魏" panose="02010800040101010101" pitchFamily="2" charset="-122"/>
                  <a:ea typeface="华文新魏" panose="02010800040101010101" pitchFamily="2" charset="-122"/>
                </a:rPr>
                <a:t>检测程序 </a:t>
              </a:r>
              <a:r>
                <a:rPr kumimoji="0" lang="en-US" altLang="zh-CN" sz="1800">
                  <a:solidFill>
                    <a:srgbClr val="FF0066"/>
                  </a:solidFill>
                  <a:latin typeface="华文新魏" panose="02010800040101010101" pitchFamily="2" charset="-122"/>
                  <a:ea typeface="华文新魏" panose="02010800040101010101" pitchFamily="2" charset="-122"/>
                </a:rPr>
                <a:t>(d)</a:t>
              </a:r>
            </a:p>
          </p:txBody>
        </p:sp>
        <p:grpSp>
          <p:nvGrpSpPr>
            <p:cNvPr id="97337" name="Group 57">
              <a:extLst>
                <a:ext uri="{FF2B5EF4-FFF2-40B4-BE49-F238E27FC236}">
                  <a16:creationId xmlns:a16="http://schemas.microsoft.com/office/drawing/2014/main" id="{1C227F00-1883-4ECD-9850-66F81A84A69D}"/>
                </a:ext>
              </a:extLst>
            </p:cNvPr>
            <p:cNvGrpSpPr>
              <a:grpSpLocks/>
            </p:cNvGrpSpPr>
            <p:nvPr/>
          </p:nvGrpSpPr>
          <p:grpSpPr bwMode="auto">
            <a:xfrm>
              <a:off x="1214" y="3596"/>
              <a:ext cx="3249" cy="388"/>
              <a:chOff x="3420" y="10332"/>
              <a:chExt cx="5400" cy="468"/>
            </a:xfrm>
          </p:grpSpPr>
          <p:sp>
            <p:nvSpPr>
              <p:cNvPr id="97338" name="Oval 58">
                <a:extLst>
                  <a:ext uri="{FF2B5EF4-FFF2-40B4-BE49-F238E27FC236}">
                    <a16:creationId xmlns:a16="http://schemas.microsoft.com/office/drawing/2014/main" id="{7DCC80BA-3A9B-444D-8F2D-DF3FE5913083}"/>
                  </a:ext>
                </a:extLst>
              </p:cNvPr>
              <p:cNvSpPr>
                <a:spLocks noChangeArrowheads="1"/>
              </p:cNvSpPr>
              <p:nvPr/>
            </p:nvSpPr>
            <p:spPr bwMode="auto">
              <a:xfrm>
                <a:off x="3420" y="10332"/>
                <a:ext cx="360" cy="312"/>
              </a:xfrm>
              <a:prstGeom prst="ellipse">
                <a:avLst/>
              </a:prstGeom>
              <a:solidFill>
                <a:srgbClr val="FFCC66"/>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39" name="Text Box 59">
                <a:extLst>
                  <a:ext uri="{FF2B5EF4-FFF2-40B4-BE49-F238E27FC236}">
                    <a16:creationId xmlns:a16="http://schemas.microsoft.com/office/drawing/2014/main" id="{084696C4-5CD8-4D17-97F7-7BD884E4C39F}"/>
                  </a:ext>
                </a:extLst>
              </p:cNvPr>
              <p:cNvSpPr txBox="1">
                <a:spLocks noChangeArrowheads="1"/>
              </p:cNvSpPr>
              <p:nvPr/>
            </p:nvSpPr>
            <p:spPr bwMode="auto">
              <a:xfrm>
                <a:off x="3960" y="10332"/>
                <a:ext cx="720" cy="31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800">
                    <a:solidFill>
                      <a:srgbClr val="FF0066"/>
                    </a:solidFill>
                    <a:latin typeface="华文新魏" panose="02010800040101010101" pitchFamily="2" charset="-122"/>
                    <a:ea typeface="华文新魏" panose="02010800040101010101" pitchFamily="2" charset="-122"/>
                  </a:rPr>
                  <a:t>为进程</a:t>
                </a:r>
              </a:p>
            </p:txBody>
          </p:sp>
          <p:sp>
            <p:nvSpPr>
              <p:cNvPr id="97340" name="Rectangle 60">
                <a:extLst>
                  <a:ext uri="{FF2B5EF4-FFF2-40B4-BE49-F238E27FC236}">
                    <a16:creationId xmlns:a16="http://schemas.microsoft.com/office/drawing/2014/main" id="{E249367C-C241-419D-9A4E-12BD48BA3AF1}"/>
                  </a:ext>
                </a:extLst>
              </p:cNvPr>
              <p:cNvSpPr>
                <a:spLocks noChangeArrowheads="1"/>
              </p:cNvSpPr>
              <p:nvPr/>
            </p:nvSpPr>
            <p:spPr bwMode="auto">
              <a:xfrm>
                <a:off x="4860" y="10332"/>
                <a:ext cx="360" cy="312"/>
              </a:xfrm>
              <a:prstGeom prst="rect">
                <a:avLst/>
              </a:prstGeom>
              <a:solidFill>
                <a:srgbClr val="FFCC66"/>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41" name="Text Box 61">
                <a:extLst>
                  <a:ext uri="{FF2B5EF4-FFF2-40B4-BE49-F238E27FC236}">
                    <a16:creationId xmlns:a16="http://schemas.microsoft.com/office/drawing/2014/main" id="{14DE2AE0-83AB-49CD-AABC-B9E68689D292}"/>
                  </a:ext>
                </a:extLst>
              </p:cNvPr>
              <p:cNvSpPr txBox="1">
                <a:spLocks noChangeArrowheads="1"/>
              </p:cNvSpPr>
              <p:nvPr/>
            </p:nvSpPr>
            <p:spPr bwMode="auto">
              <a:xfrm>
                <a:off x="5400" y="10332"/>
                <a:ext cx="720" cy="31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800">
                    <a:solidFill>
                      <a:srgbClr val="FF0066"/>
                    </a:solidFill>
                    <a:latin typeface="华文新魏" panose="02010800040101010101" pitchFamily="2" charset="-122"/>
                    <a:ea typeface="华文新魏" panose="02010800040101010101" pitchFamily="2" charset="-122"/>
                  </a:rPr>
                  <a:t>为资源</a:t>
                </a:r>
              </a:p>
            </p:txBody>
          </p:sp>
          <p:sp>
            <p:nvSpPr>
              <p:cNvPr id="97342" name="Line 62">
                <a:extLst>
                  <a:ext uri="{FF2B5EF4-FFF2-40B4-BE49-F238E27FC236}">
                    <a16:creationId xmlns:a16="http://schemas.microsoft.com/office/drawing/2014/main" id="{19A0564A-5D34-4A2D-B13F-CDACD1FE8359}"/>
                  </a:ext>
                </a:extLst>
              </p:cNvPr>
              <p:cNvSpPr>
                <a:spLocks noChangeShapeType="1"/>
              </p:cNvSpPr>
              <p:nvPr/>
            </p:nvSpPr>
            <p:spPr bwMode="auto">
              <a:xfrm flipH="1">
                <a:off x="6300" y="10488"/>
                <a:ext cx="540" cy="0"/>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43" name="Text Box 63">
                <a:extLst>
                  <a:ext uri="{FF2B5EF4-FFF2-40B4-BE49-F238E27FC236}">
                    <a16:creationId xmlns:a16="http://schemas.microsoft.com/office/drawing/2014/main" id="{B8797C19-D140-4506-A123-AD02FEC932CA}"/>
                  </a:ext>
                </a:extLst>
              </p:cNvPr>
              <p:cNvSpPr txBox="1">
                <a:spLocks noChangeArrowheads="1"/>
              </p:cNvSpPr>
              <p:nvPr/>
            </p:nvSpPr>
            <p:spPr bwMode="auto">
              <a:xfrm>
                <a:off x="6840" y="10332"/>
                <a:ext cx="540" cy="46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600">
                    <a:solidFill>
                      <a:srgbClr val="FF0066"/>
                    </a:solidFill>
                    <a:latin typeface="华文新魏" panose="02010800040101010101" pitchFamily="2" charset="-122"/>
                    <a:ea typeface="华文新魏" panose="02010800040101010101" pitchFamily="2" charset="-122"/>
                  </a:rPr>
                  <a:t>进程占用资源</a:t>
                </a:r>
              </a:p>
            </p:txBody>
          </p:sp>
          <p:sp>
            <p:nvSpPr>
              <p:cNvPr id="97344" name="Line 64">
                <a:extLst>
                  <a:ext uri="{FF2B5EF4-FFF2-40B4-BE49-F238E27FC236}">
                    <a16:creationId xmlns:a16="http://schemas.microsoft.com/office/drawing/2014/main" id="{148DF0A3-B419-4A9D-9477-C9138B2340F4}"/>
                  </a:ext>
                </a:extLst>
              </p:cNvPr>
              <p:cNvSpPr>
                <a:spLocks noChangeShapeType="1"/>
              </p:cNvSpPr>
              <p:nvPr/>
            </p:nvSpPr>
            <p:spPr bwMode="auto">
              <a:xfrm flipH="1">
                <a:off x="7740" y="10488"/>
                <a:ext cx="540" cy="0"/>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7345" name="Text Box 65">
                <a:extLst>
                  <a:ext uri="{FF2B5EF4-FFF2-40B4-BE49-F238E27FC236}">
                    <a16:creationId xmlns:a16="http://schemas.microsoft.com/office/drawing/2014/main" id="{2777F6BE-962E-4742-BA1F-37E8BB71507A}"/>
                  </a:ext>
                </a:extLst>
              </p:cNvPr>
              <p:cNvSpPr txBox="1">
                <a:spLocks noChangeArrowheads="1"/>
              </p:cNvSpPr>
              <p:nvPr/>
            </p:nvSpPr>
            <p:spPr bwMode="auto">
              <a:xfrm>
                <a:off x="8280" y="10332"/>
                <a:ext cx="540" cy="46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zh-CN" altLang="en-US" sz="1600">
                    <a:solidFill>
                      <a:srgbClr val="FF0066"/>
                    </a:solidFill>
                    <a:latin typeface="华文新魏" panose="02010800040101010101" pitchFamily="2" charset="-122"/>
                    <a:ea typeface="华文新魏" panose="02010800040101010101" pitchFamily="2" charset="-122"/>
                  </a:rPr>
                  <a:t>进程申请资源</a:t>
                </a:r>
              </a:p>
            </p:txBody>
          </p:sp>
        </p:grpSp>
      </p:grpSp>
      <p:sp>
        <p:nvSpPr>
          <p:cNvPr id="97348" name="Rectangle 68">
            <a:extLst>
              <a:ext uri="{FF2B5EF4-FFF2-40B4-BE49-F238E27FC236}">
                <a16:creationId xmlns:a16="http://schemas.microsoft.com/office/drawing/2014/main" id="{D32F1852-D4C3-4DD7-9CC7-E97A157AC4BB}"/>
              </a:ext>
            </a:extLst>
          </p:cNvPr>
          <p:cNvSpPr>
            <a:spLocks noChangeArrowheads="1"/>
          </p:cNvSpPr>
          <p:nvPr/>
        </p:nvSpPr>
        <p:spPr bwMode="auto">
          <a:xfrm>
            <a:off x="1360488" y="487363"/>
            <a:ext cx="7054850"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a:solidFill>
                  <a:schemeClr val="tx2"/>
                </a:solidFill>
                <a:latin typeface="华文新魏" panose="02010800040101010101" pitchFamily="2" charset="-122"/>
                <a:ea typeface="华文新魏" panose="02010800040101010101" pitchFamily="2" charset="-122"/>
              </a:rPr>
              <a:t>分布式死锁检测与预防</a:t>
            </a:r>
            <a:r>
              <a:rPr lang="en-US" altLang="zh-CN" sz="4800">
                <a:solidFill>
                  <a:schemeClr val="tx2"/>
                </a:solidFill>
                <a:latin typeface="华文新魏" panose="02010800040101010101" pitchFamily="2" charset="-122"/>
                <a:ea typeface="华文新魏" panose="02010800040101010101" pitchFamily="2" charset="-122"/>
              </a:rPr>
              <a:t>(4)</a:t>
            </a:r>
            <a:br>
              <a:rPr lang="en-US" altLang="zh-CN" sz="4800">
                <a:solidFill>
                  <a:schemeClr val="tx2"/>
                </a:solidFill>
                <a:latin typeface="华文新魏" panose="02010800040101010101" pitchFamily="2" charset="-122"/>
                <a:ea typeface="华文新魏" panose="02010800040101010101" pitchFamily="2" charset="-122"/>
              </a:rPr>
            </a:br>
            <a:r>
              <a:rPr lang="en-US" altLang="zh-CN" sz="4400">
                <a:solidFill>
                  <a:schemeClr val="tx2"/>
                </a:solidFill>
                <a:latin typeface="华文新魏" panose="02010800040101010101" pitchFamily="2" charset="-122"/>
                <a:ea typeface="华文新魏" panose="02010800040101010101" pitchFamily="2" charset="-122"/>
              </a:rPr>
              <a:t>            </a:t>
            </a:r>
            <a:r>
              <a:rPr lang="zh-CN" altLang="en-US" sz="3600">
                <a:solidFill>
                  <a:srgbClr val="FF0066"/>
                </a:solidFill>
                <a:latin typeface="华文新魏" panose="02010800040101010101" pitchFamily="2" charset="-122"/>
                <a:ea typeface="华文新魏" panose="02010800040101010101" pitchFamily="2" charset="-122"/>
              </a:rPr>
              <a:t>假死锁问题</a:t>
            </a:r>
            <a:r>
              <a:rPr lang="en-US" altLang="zh-CN" sz="3600">
                <a:solidFill>
                  <a:srgbClr val="FF0066"/>
                </a:solidFill>
                <a:latin typeface="华文新魏" panose="02010800040101010101" pitchFamily="2" charset="-122"/>
                <a:ea typeface="华文新魏" panose="02010800040101010101" pitchFamily="2" charset="-122"/>
              </a:rPr>
              <a:t>(2)</a:t>
            </a:r>
          </a:p>
        </p:txBody>
      </p:sp>
    </p:spTree>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4ECAC1AB-3DF8-47E1-9D7E-3D0C0740F215}"/>
              </a:ext>
            </a:extLst>
          </p:cNvPr>
          <p:cNvSpPr>
            <a:spLocks noGrp="1" noChangeArrowheads="1"/>
          </p:cNvSpPr>
          <p:nvPr>
            <p:ph type="title"/>
          </p:nvPr>
        </p:nvSpPr>
        <p:spPr>
          <a:xfrm>
            <a:off x="990600" y="381000"/>
            <a:ext cx="7772400" cy="1143000"/>
          </a:xfrm>
        </p:spPr>
        <p:txBody>
          <a:bodyPr/>
          <a:lstStyle/>
          <a:p>
            <a:r>
              <a:rPr lang="zh-CN" altLang="en-US" sz="4800">
                <a:latin typeface="华文新魏" panose="02010800040101010101" pitchFamily="2" charset="-122"/>
                <a:ea typeface="华文新魏" panose="02010800040101010101" pitchFamily="2" charset="-122"/>
              </a:rPr>
              <a:t>分布式死锁检测与预防</a:t>
            </a:r>
            <a:r>
              <a:rPr lang="en-US" altLang="zh-CN" sz="4800">
                <a:latin typeface="华文新魏" panose="02010800040101010101" pitchFamily="2" charset="-122"/>
                <a:ea typeface="华文新魏" panose="02010800040101010101" pitchFamily="2" charset="-122"/>
              </a:rPr>
              <a:t>(4)</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分布式死锁检测</a:t>
            </a:r>
            <a:r>
              <a:rPr lang="en-US" altLang="zh-CN" sz="3600">
                <a:solidFill>
                  <a:srgbClr val="FF0066"/>
                </a:solidFill>
                <a:latin typeface="华文新魏" panose="02010800040101010101" pitchFamily="2" charset="-122"/>
                <a:ea typeface="华文新魏" panose="02010800040101010101" pitchFamily="2" charset="-122"/>
              </a:rPr>
              <a:t>(1)</a:t>
            </a:r>
            <a:endParaRPr lang="en-US" altLang="zh-CN">
              <a:solidFill>
                <a:srgbClr val="FF0066"/>
              </a:solidFill>
              <a:latin typeface="华文新魏" panose="02010800040101010101" pitchFamily="2" charset="-122"/>
              <a:ea typeface="华文新魏" panose="02010800040101010101" pitchFamily="2" charset="-122"/>
            </a:endParaRPr>
          </a:p>
        </p:txBody>
      </p:sp>
      <p:sp>
        <p:nvSpPr>
          <p:cNvPr id="197635" name="Rectangle 3">
            <a:extLst>
              <a:ext uri="{FF2B5EF4-FFF2-40B4-BE49-F238E27FC236}">
                <a16:creationId xmlns:a16="http://schemas.microsoft.com/office/drawing/2014/main" id="{25561E8F-D892-42A8-90E1-641589DD882D}"/>
              </a:ext>
            </a:extLst>
          </p:cNvPr>
          <p:cNvSpPr>
            <a:spLocks noGrp="1" noChangeArrowheads="1"/>
          </p:cNvSpPr>
          <p:nvPr>
            <p:ph type="body" idx="1"/>
          </p:nvPr>
        </p:nvSpPr>
        <p:spPr>
          <a:xfrm>
            <a:off x="914400" y="1524000"/>
            <a:ext cx="7620000" cy="5181600"/>
          </a:xfrm>
        </p:spPr>
        <p:txBody>
          <a:bodyPr/>
          <a:lstStyle/>
          <a:p>
            <a:pPr algn="just">
              <a:buFontTx/>
              <a:buNone/>
            </a:pPr>
            <a:r>
              <a:rPr lang="en-US" altLang="zh-CN" sz="2800">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具体实现方法如下：</a:t>
            </a:r>
          </a:p>
          <a:p>
            <a:pPr algn="just">
              <a:buFontTx/>
              <a:buNone/>
            </a:pP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）在每个结点中都设置一个死锁检测进程；</a:t>
            </a:r>
          </a:p>
          <a:p>
            <a:pPr algn="just">
              <a:buFontTx/>
              <a:buNone/>
            </a:pP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）必须对请求和释放资源的消息进行排队，每个消息上附加逻辑时钟；</a:t>
            </a:r>
          </a:p>
          <a:p>
            <a:pPr>
              <a:spcBef>
                <a:spcPct val="50000"/>
              </a:spcBef>
              <a:buFontTx/>
              <a:buNone/>
            </a:pP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）当进程欲存取某资源时，它应先向所有其它进程发送请求信息，在获得这些进程的响应信息后，才把请求资源的消息发给管理该资源的进程；</a:t>
            </a:r>
          </a:p>
          <a:p>
            <a:pPr>
              <a:spcBef>
                <a:spcPct val="50000"/>
              </a:spcBef>
              <a:buFontTx/>
              <a:buNone/>
            </a:pP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）每个进程应将资源的已分配情况通知所有进程。</a:t>
            </a:r>
          </a:p>
          <a:p>
            <a:pPr algn="just"/>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5B202640-5ECE-48EB-96D0-91051A4139FD}"/>
              </a:ext>
            </a:extLst>
          </p:cNvPr>
          <p:cNvSpPr>
            <a:spLocks noGrp="1" noChangeArrowheads="1"/>
          </p:cNvSpPr>
          <p:nvPr>
            <p:ph type="title"/>
          </p:nvPr>
        </p:nvSpPr>
        <p:spPr>
          <a:xfrm>
            <a:off x="838200" y="914400"/>
            <a:ext cx="7772400" cy="1143000"/>
          </a:xfrm>
        </p:spPr>
        <p:txBody>
          <a:bodyPr/>
          <a:lstStyle/>
          <a:p>
            <a:r>
              <a:rPr lang="zh-CN" altLang="en-US" sz="4800">
                <a:latin typeface="华文新魏" panose="02010800040101010101" pitchFamily="2" charset="-122"/>
                <a:ea typeface="华文新魏" panose="02010800040101010101" pitchFamily="2" charset="-122"/>
              </a:rPr>
              <a:t>分布式死锁检测与预防</a:t>
            </a:r>
            <a:r>
              <a:rPr lang="en-US" altLang="zh-CN" sz="4800">
                <a:latin typeface="华文新魏" panose="02010800040101010101" pitchFamily="2" charset="-122"/>
                <a:ea typeface="华文新魏" panose="02010800040101010101" pitchFamily="2" charset="-122"/>
              </a:rPr>
              <a:t>(5)</a:t>
            </a:r>
            <a:br>
              <a:rPr lang="en-US" altLang="zh-CN" sz="4800">
                <a:latin typeface="华文新魏" panose="02010800040101010101" pitchFamily="2" charset="-122"/>
                <a:ea typeface="华文新魏" panose="02010800040101010101" pitchFamily="2" charset="-122"/>
              </a:rPr>
            </a:br>
            <a:r>
              <a:rPr lang="zh-CN" altLang="en-US" sz="3600">
                <a:solidFill>
                  <a:srgbClr val="FF0066"/>
                </a:solidFill>
                <a:latin typeface="华文新魏" panose="02010800040101010101" pitchFamily="2" charset="-122"/>
                <a:ea typeface="华文新魏" panose="02010800040101010101" pitchFamily="2" charset="-122"/>
              </a:rPr>
              <a:t>分布式死锁检测</a:t>
            </a:r>
            <a:r>
              <a:rPr lang="en-US" altLang="zh-CN" sz="3600">
                <a:solidFill>
                  <a:srgbClr val="FF0066"/>
                </a:solidFill>
                <a:latin typeface="华文新魏" panose="02010800040101010101" pitchFamily="2" charset="-122"/>
                <a:ea typeface="华文新魏" panose="02010800040101010101" pitchFamily="2" charset="-122"/>
              </a:rPr>
              <a:t>(2)</a:t>
            </a:r>
            <a:br>
              <a:rPr lang="en-US" altLang="zh-CN" sz="3600">
                <a:solidFill>
                  <a:srgbClr val="FF0066"/>
                </a:solidFill>
                <a:latin typeface="华文新魏" panose="02010800040101010101" pitchFamily="2" charset="-122"/>
                <a:ea typeface="华文新魏" panose="02010800040101010101" pitchFamily="2" charset="-122"/>
              </a:rPr>
            </a:br>
            <a:endParaRPr lang="en-US" altLang="zh-CN">
              <a:solidFill>
                <a:srgbClr val="FF0066"/>
              </a:solidFill>
              <a:latin typeface="华文新魏" panose="02010800040101010101" pitchFamily="2" charset="-122"/>
              <a:ea typeface="华文新魏" panose="02010800040101010101" pitchFamily="2" charset="-122"/>
            </a:endParaRPr>
          </a:p>
        </p:txBody>
      </p:sp>
      <p:sp>
        <p:nvSpPr>
          <p:cNvPr id="199683" name="Rectangle 3">
            <a:extLst>
              <a:ext uri="{FF2B5EF4-FFF2-40B4-BE49-F238E27FC236}">
                <a16:creationId xmlns:a16="http://schemas.microsoft.com/office/drawing/2014/main" id="{C90FDB3E-0C20-462B-97CC-CD103F75EA6F}"/>
              </a:ext>
            </a:extLst>
          </p:cNvPr>
          <p:cNvSpPr>
            <a:spLocks noGrp="1" noChangeArrowheads="1"/>
          </p:cNvSpPr>
          <p:nvPr>
            <p:ph type="body" idx="1"/>
          </p:nvPr>
        </p:nvSpPr>
        <p:spPr>
          <a:xfrm>
            <a:off x="990600" y="1752600"/>
            <a:ext cx="7239000" cy="47244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防止网络中出现死锁，可以采取破坏产生死锁的四个必要条件之一的方法来实现。</a:t>
            </a:r>
          </a:p>
          <a:p>
            <a:r>
              <a:rPr lang="zh-CN" altLang="en-US">
                <a:latin typeface="华文新魏" panose="02010800040101010101" pitchFamily="2" charset="-122"/>
                <a:ea typeface="华文新魏" panose="02010800040101010101" pitchFamily="2" charset="-122"/>
              </a:rPr>
              <a:t>第一种方法可以采用静态分配方法 </a:t>
            </a:r>
          </a:p>
          <a:p>
            <a:r>
              <a:rPr lang="zh-CN" altLang="en-US">
                <a:latin typeface="华文新魏" panose="02010800040101010101" pitchFamily="2" charset="-122"/>
                <a:ea typeface="华文新魏" panose="02010800040101010101" pitchFamily="2" charset="-122"/>
              </a:rPr>
              <a:t>第二种方法是按序分配</a:t>
            </a:r>
          </a:p>
          <a:p>
            <a:r>
              <a:rPr lang="zh-CN" altLang="en-US">
                <a:latin typeface="华文新魏" panose="02010800040101010101" pitchFamily="2" charset="-122"/>
                <a:ea typeface="华文新魏" panose="02010800040101010101" pitchFamily="2" charset="-122"/>
              </a:rPr>
              <a:t>第三种方法主要解决报之组装、存储和转发造成缓冲区溢出而产生的死锁 </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872F78F-A4D3-444C-942B-81EEFCE68200}"/>
              </a:ext>
            </a:extLst>
          </p:cNvPr>
          <p:cNvSpPr>
            <a:spLocks noGrp="1" noChangeArrowheads="1"/>
          </p:cNvSpPr>
          <p:nvPr>
            <p:ph type="title"/>
          </p:nvPr>
        </p:nvSpPr>
        <p:spPr/>
        <p:txBody>
          <a:bodyPr/>
          <a:lstStyle/>
          <a:p>
            <a:r>
              <a:rPr lang="en-US" altLang="zh-CN" sz="4800">
                <a:latin typeface="华文新魏" panose="02010800040101010101" pitchFamily="2" charset="-122"/>
                <a:ea typeface="华文新魏" panose="02010800040101010101" pitchFamily="2" charset="-122"/>
              </a:rPr>
              <a:t>8.3.6</a:t>
            </a:r>
            <a:r>
              <a:rPr lang="zh-CN" altLang="en-US" sz="4800">
                <a:latin typeface="华文新魏" panose="02010800040101010101" pitchFamily="2" charset="-122"/>
                <a:ea typeface="华文新魏" panose="02010800040101010101" pitchFamily="2" charset="-122"/>
              </a:rPr>
              <a:t>分布式文件系统</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02403" name="Rectangle 3">
            <a:extLst>
              <a:ext uri="{FF2B5EF4-FFF2-40B4-BE49-F238E27FC236}">
                <a16:creationId xmlns:a16="http://schemas.microsoft.com/office/drawing/2014/main" id="{3822B797-EC8B-4275-8B36-7626B66706F3}"/>
              </a:ext>
            </a:extLst>
          </p:cNvPr>
          <p:cNvSpPr>
            <a:spLocks noGrp="1" noChangeArrowheads="1"/>
          </p:cNvSpPr>
          <p:nvPr>
            <p:ph type="body" idx="1"/>
          </p:nvPr>
        </p:nvSpPr>
        <p:spPr>
          <a:xfrm>
            <a:off x="838200" y="1341438"/>
            <a:ext cx="7391400" cy="4953000"/>
          </a:xfrm>
        </p:spPr>
        <p:txBody>
          <a:bodyPr/>
          <a:lstStyle/>
          <a:p>
            <a:pPr algn="just">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分布式文件系统具有以下特点：</a:t>
            </a:r>
          </a:p>
          <a:p>
            <a:pPr algn="just"/>
            <a:r>
              <a:rPr lang="zh-CN" altLang="en-US">
                <a:latin typeface="华文新魏" panose="02010800040101010101" pitchFamily="2" charset="-122"/>
                <a:ea typeface="华文新魏" panose="02010800040101010101" pitchFamily="2" charset="-122"/>
              </a:rPr>
              <a:t>网络透明性  客户访问远程文件服务器上的文件的操作如同访问本机文件的操作一样；</a:t>
            </a:r>
          </a:p>
          <a:p>
            <a:pPr algn="just"/>
            <a:r>
              <a:rPr lang="zh-CN" altLang="en-US">
                <a:latin typeface="华文新魏" panose="02010800040101010101" pitchFamily="2" charset="-122"/>
                <a:ea typeface="华文新魏" panose="02010800040101010101" pitchFamily="2" charset="-122"/>
              </a:rPr>
              <a:t>位置透明性  客户通过文件名访问文件，但不能知道该文件在网络中的位置；同理文件的物理位置变了，但文件的名字不变。</a:t>
            </a:r>
          </a:p>
          <a:p>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852F3F4-0725-47BF-B2FB-77C2A43F4C05}"/>
              </a:ext>
            </a:extLst>
          </p:cNvPr>
          <p:cNvSpPr>
            <a:spLocks noGrp="1" noChangeArrowheads="1"/>
          </p:cNvSpPr>
          <p:nvPr>
            <p:ph type="title"/>
          </p:nvPr>
        </p:nvSpPr>
        <p:spPr>
          <a:xfrm>
            <a:off x="914400" y="152400"/>
            <a:ext cx="7429500" cy="457200"/>
          </a:xfrm>
        </p:spPr>
        <p:txBody>
          <a:bodyPr/>
          <a:lstStyle/>
          <a:p>
            <a:br>
              <a:rPr lang="en-US" altLang="zh-CN">
                <a:latin typeface="华文新魏" panose="02010800040101010101" pitchFamily="2" charset="-122"/>
                <a:ea typeface="华文新魏" panose="02010800040101010101" pitchFamily="2" charset="-122"/>
              </a:rPr>
            </a:br>
            <a:r>
              <a:rPr lang="zh-CN" altLang="en-US" sz="4800">
                <a:latin typeface="华文新魏" panose="02010800040101010101" pitchFamily="2" charset="-122"/>
                <a:ea typeface="华文新魏" panose="02010800040101010101" pitchFamily="2" charset="-122"/>
              </a:rPr>
              <a:t>分布式文件系统</a:t>
            </a:r>
            <a:r>
              <a:rPr lang="en-US" altLang="zh-CN" sz="4800">
                <a:latin typeface="华文新魏" panose="02010800040101010101" pitchFamily="2" charset="-122"/>
                <a:ea typeface="华文新魏" panose="02010800040101010101" pitchFamily="2" charset="-122"/>
              </a:rPr>
              <a:t>(2)</a:t>
            </a:r>
          </a:p>
        </p:txBody>
      </p:sp>
      <p:sp>
        <p:nvSpPr>
          <p:cNvPr id="104451" name="Rectangle 3">
            <a:extLst>
              <a:ext uri="{FF2B5EF4-FFF2-40B4-BE49-F238E27FC236}">
                <a16:creationId xmlns:a16="http://schemas.microsoft.com/office/drawing/2014/main" id="{8D93A67D-7B94-4C2D-8941-B128AC5F9BBD}"/>
              </a:ext>
            </a:extLst>
          </p:cNvPr>
          <p:cNvSpPr>
            <a:spLocks noGrp="1" noChangeArrowheads="1"/>
          </p:cNvSpPr>
          <p:nvPr>
            <p:ph type="body" idx="1"/>
          </p:nvPr>
        </p:nvSpPr>
        <p:spPr>
          <a:xfrm>
            <a:off x="1143000" y="1143000"/>
            <a:ext cx="7010400" cy="5257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文件服务器是运行在网络中某台机器上的一个实现文件服务的进程，系统可以有一个或多个文件服务器，但客户并不知道有多个文件服务器及它们的位置和功能。客户所知道的只是当调用文件服务中某个具体过程时，所要求的工作以某种方式执行，并返回所要求的结果。</a:t>
            </a:r>
          </a:p>
        </p:txBody>
      </p:sp>
    </p:spTree>
  </p:cSld>
  <p:clrMapOvr>
    <a:masterClrMapping/>
  </p:clrMapOvr>
  <p:transition>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2022583-68E5-4F30-81C3-B109E58268E8}"/>
              </a:ext>
            </a:extLst>
          </p:cNvPr>
          <p:cNvSpPr>
            <a:spLocks noGrp="1" noChangeArrowheads="1"/>
          </p:cNvSpPr>
          <p:nvPr>
            <p:ph type="title"/>
          </p:nvPr>
        </p:nvSpPr>
        <p:spPr>
          <a:xfrm>
            <a:off x="838200" y="609600"/>
            <a:ext cx="7772400" cy="1143000"/>
          </a:xfrm>
        </p:spPr>
        <p:txBody>
          <a:bodyPr/>
          <a:lstStyle/>
          <a:p>
            <a:r>
              <a:rPr lang="en-US" altLang="zh-CN">
                <a:latin typeface="华文新魏" panose="02010800040101010101" pitchFamily="2" charset="-122"/>
                <a:ea typeface="华文新魏" panose="02010800040101010101" pitchFamily="2" charset="-122"/>
              </a:rPr>
              <a:t> </a:t>
            </a:r>
            <a:r>
              <a:rPr lang="zh-CN" altLang="en-US" sz="4800">
                <a:latin typeface="华文新魏" panose="02010800040101010101" pitchFamily="2" charset="-122"/>
                <a:ea typeface="华文新魏" panose="02010800040101010101" pitchFamily="2" charset="-122"/>
              </a:rPr>
              <a:t>分布式文件系统的组成</a:t>
            </a:r>
            <a:r>
              <a:rPr lang="en-US" altLang="zh-CN" sz="4800">
                <a:latin typeface="华文新魏" panose="02010800040101010101" pitchFamily="2" charset="-122"/>
                <a:ea typeface="华文新魏" panose="02010800040101010101" pitchFamily="2" charset="-122"/>
              </a:rPr>
              <a:t>(1)</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05475" name="Rectangle 3">
            <a:extLst>
              <a:ext uri="{FF2B5EF4-FFF2-40B4-BE49-F238E27FC236}">
                <a16:creationId xmlns:a16="http://schemas.microsoft.com/office/drawing/2014/main" id="{7A8753F6-394C-4AF4-A974-99EB25CFCC82}"/>
              </a:ext>
            </a:extLst>
          </p:cNvPr>
          <p:cNvSpPr>
            <a:spLocks noGrp="1" noChangeArrowheads="1"/>
          </p:cNvSpPr>
          <p:nvPr>
            <p:ph type="body" idx="1"/>
          </p:nvPr>
        </p:nvSpPr>
        <p:spPr>
          <a:xfrm>
            <a:off x="1447800" y="1143000"/>
            <a:ext cx="7086600" cy="5029200"/>
          </a:xfrm>
        </p:spPr>
        <p:txBody>
          <a:bodyPr/>
          <a:lstStyle/>
          <a:p>
            <a:pPr algn="just"/>
            <a:r>
              <a:rPr lang="zh-CN" altLang="en-US" sz="4000">
                <a:latin typeface="华文新魏" panose="02010800040101010101" pitchFamily="2" charset="-122"/>
                <a:ea typeface="华文新魏" panose="02010800040101010101" pitchFamily="2" charset="-122"/>
              </a:rPr>
              <a:t>网络文件系统协议  </a:t>
            </a:r>
          </a:p>
          <a:p>
            <a:pPr algn="just"/>
            <a:r>
              <a:rPr lang="zh-CN" altLang="en-US" sz="4000">
                <a:latin typeface="华文新魏" panose="02010800040101010101" pitchFamily="2" charset="-122"/>
                <a:ea typeface="华文新魏" panose="02010800040101010101" pitchFamily="2" charset="-122"/>
              </a:rPr>
              <a:t>远程过程调用协议  </a:t>
            </a:r>
          </a:p>
          <a:p>
            <a:pPr algn="just"/>
            <a:r>
              <a:rPr lang="zh-CN" altLang="en-US" sz="4000">
                <a:latin typeface="华文新魏" panose="02010800040101010101" pitchFamily="2" charset="-122"/>
                <a:ea typeface="华文新魏" panose="02010800040101010101" pitchFamily="2" charset="-122"/>
              </a:rPr>
              <a:t>扩展数据表达（</a:t>
            </a:r>
            <a:r>
              <a:rPr lang="en-US" altLang="zh-CN" sz="4000">
                <a:latin typeface="华文新魏" panose="02010800040101010101" pitchFamily="2" charset="-122"/>
                <a:ea typeface="华文新魏" panose="02010800040101010101" pitchFamily="2" charset="-122"/>
              </a:rPr>
              <a:t>XDR</a:t>
            </a:r>
            <a:r>
              <a:rPr lang="zh-CN" altLang="en-US" sz="4000">
                <a:latin typeface="华文新魏" panose="02010800040101010101" pitchFamily="2" charset="-122"/>
                <a:ea typeface="华文新魏" panose="02010800040101010101" pitchFamily="2" charset="-122"/>
              </a:rPr>
              <a:t>）  </a:t>
            </a:r>
          </a:p>
          <a:p>
            <a:pPr algn="just"/>
            <a:r>
              <a:rPr lang="zh-CN" altLang="en-US" sz="4000">
                <a:latin typeface="华文新魏" panose="02010800040101010101" pitchFamily="2" charset="-122"/>
                <a:ea typeface="华文新魏" panose="02010800040101010101" pitchFamily="2" charset="-122"/>
              </a:rPr>
              <a:t>网络文件系统服务器代码</a:t>
            </a:r>
          </a:p>
          <a:p>
            <a:pPr algn="just"/>
            <a:r>
              <a:rPr lang="zh-CN" altLang="en-US" sz="4000">
                <a:latin typeface="华文新魏" panose="02010800040101010101" pitchFamily="2" charset="-122"/>
                <a:ea typeface="华文新魏" panose="02010800040101010101" pitchFamily="2" charset="-122"/>
              </a:rPr>
              <a:t>网络文件系统客户机代码</a:t>
            </a:r>
          </a:p>
          <a:p>
            <a:pPr algn="just"/>
            <a:r>
              <a:rPr lang="zh-CN" altLang="en-US" sz="4000">
                <a:latin typeface="华文新魏" panose="02010800040101010101" pitchFamily="2" charset="-122"/>
                <a:ea typeface="华文新魏" panose="02010800040101010101" pitchFamily="2" charset="-122"/>
              </a:rPr>
              <a:t>安装协议</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89F58B3-743D-442A-8AB7-3066F66CDF9E}"/>
              </a:ext>
            </a:extLst>
          </p:cNvPr>
          <p:cNvSpPr>
            <a:spLocks noGrp="1" noChangeArrowheads="1"/>
          </p:cNvSpPr>
          <p:nvPr>
            <p:ph type="title"/>
          </p:nvPr>
        </p:nvSpPr>
        <p:spPr>
          <a:xfrm>
            <a:off x="838200" y="685800"/>
            <a:ext cx="7772400" cy="1143000"/>
          </a:xfrm>
        </p:spPr>
        <p:txBody>
          <a:bodyPr/>
          <a:lstStyle/>
          <a:p>
            <a:r>
              <a:rPr lang="en-US" altLang="zh-CN" sz="5400">
                <a:latin typeface="华文新魏" panose="02010800040101010101" pitchFamily="2" charset="-122"/>
                <a:ea typeface="华文新魏" panose="02010800040101010101" pitchFamily="2" charset="-122"/>
              </a:rPr>
              <a:t>1</a:t>
            </a:r>
            <a:r>
              <a:rPr lang="zh-CN" altLang="en-US" sz="5400">
                <a:latin typeface="华文新魏" panose="02010800040101010101" pitchFamily="2" charset="-122"/>
                <a:ea typeface="华文新魏" panose="02010800040101010101" pitchFamily="2" charset="-122"/>
              </a:rPr>
              <a:t>、消息传递机制 </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69635" name="Rectangle 3">
            <a:extLst>
              <a:ext uri="{FF2B5EF4-FFF2-40B4-BE49-F238E27FC236}">
                <a16:creationId xmlns:a16="http://schemas.microsoft.com/office/drawing/2014/main" id="{2DFEB2A9-E8A7-4CA1-9A2A-21139EFFAEC7}"/>
              </a:ext>
            </a:extLst>
          </p:cNvPr>
          <p:cNvSpPr>
            <a:spLocks noGrp="1" noChangeArrowheads="1"/>
          </p:cNvSpPr>
          <p:nvPr>
            <p:ph type="body" idx="1"/>
          </p:nvPr>
        </p:nvSpPr>
        <p:spPr>
          <a:xfrm>
            <a:off x="1066800" y="1371600"/>
            <a:ext cx="7772400" cy="4114800"/>
          </a:xfrm>
        </p:spPr>
        <p:txBody>
          <a:bodyPr/>
          <a:lstStyle/>
          <a:p>
            <a:pPr algn="just">
              <a:buFontTx/>
              <a:buNone/>
            </a:pPr>
            <a:r>
              <a:rPr lang="en-US" altLang="zh-CN"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通信原语的基本形式为</a:t>
            </a:r>
          </a:p>
          <a:p>
            <a:pPr algn="just">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Send(P, message)</a:t>
            </a:r>
          </a:p>
          <a:p>
            <a:pPr algn="just">
              <a:buFontTx/>
              <a:buNone/>
            </a:pPr>
            <a:r>
              <a:rPr lang="en-US" altLang="zh-CN" sz="4000">
                <a:latin typeface="华文新魏" panose="02010800040101010101" pitchFamily="2" charset="-122"/>
                <a:ea typeface="华文新魏" panose="02010800040101010101" pitchFamily="2" charset="-122"/>
              </a:rPr>
              <a:t>      Receive(Q, buffer)</a:t>
            </a:r>
          </a:p>
          <a:p>
            <a:pPr algn="just">
              <a:buFontTx/>
              <a:buNone/>
            </a:pPr>
            <a:r>
              <a:rPr lang="en-US" altLang="zh-CN"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最简单的分布式消息传递模型称客户机</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服务器模型 </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C03FC87C-810D-483A-803D-ADAF92118CD4}"/>
              </a:ext>
            </a:extLst>
          </p:cNvPr>
          <p:cNvSpPr>
            <a:spLocks noGrp="1" noChangeArrowheads="1"/>
          </p:cNvSpPr>
          <p:nvPr>
            <p:ph type="title"/>
          </p:nvPr>
        </p:nvSpPr>
        <p:spPr>
          <a:xfrm>
            <a:off x="838200" y="609600"/>
            <a:ext cx="7772400" cy="1143000"/>
          </a:xfrm>
        </p:spPr>
        <p:txBody>
          <a:bodyPr/>
          <a:lstStyle/>
          <a:p>
            <a:r>
              <a:rPr lang="zh-CN" altLang="en-US" sz="4800">
                <a:latin typeface="华文新魏" panose="02010800040101010101" pitchFamily="2" charset="-122"/>
                <a:ea typeface="华文新魏" panose="02010800040101010101" pitchFamily="2" charset="-122"/>
              </a:rPr>
              <a:t>分布式文件系统的组成</a:t>
            </a:r>
            <a:r>
              <a:rPr lang="en-US" altLang="zh-CN" sz="4800">
                <a:latin typeface="华文新魏" panose="02010800040101010101" pitchFamily="2" charset="-122"/>
                <a:ea typeface="华文新魏" panose="02010800040101010101" pitchFamily="2" charset="-122"/>
              </a:rPr>
              <a:t>(2)</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200707" name="Rectangle 3">
            <a:extLst>
              <a:ext uri="{FF2B5EF4-FFF2-40B4-BE49-F238E27FC236}">
                <a16:creationId xmlns:a16="http://schemas.microsoft.com/office/drawing/2014/main" id="{27DACC9C-258D-4E20-8605-AE64CE4B0C1F}"/>
              </a:ext>
            </a:extLst>
          </p:cNvPr>
          <p:cNvSpPr>
            <a:spLocks noGrp="1" noChangeArrowheads="1"/>
          </p:cNvSpPr>
          <p:nvPr>
            <p:ph type="body" idx="1"/>
          </p:nvPr>
        </p:nvSpPr>
        <p:spPr>
          <a:xfrm>
            <a:off x="1447800" y="1219200"/>
            <a:ext cx="6553200" cy="5257800"/>
          </a:xfrm>
        </p:spPr>
        <p:txBody>
          <a:bodyPr/>
          <a:lstStyle/>
          <a:p>
            <a:pPr algn="just"/>
            <a:r>
              <a:rPr lang="zh-CN" altLang="en-US" sz="4400">
                <a:latin typeface="华文新魏" panose="02010800040101010101" pitchFamily="2" charset="-122"/>
                <a:ea typeface="华文新魏" panose="02010800040101010101" pitchFamily="2" charset="-122"/>
              </a:rPr>
              <a:t>服务器监听进程  </a:t>
            </a:r>
          </a:p>
          <a:p>
            <a:pPr algn="just"/>
            <a:r>
              <a:rPr lang="zh-CN" altLang="en-US" sz="4400">
                <a:latin typeface="华文新魏" panose="02010800040101010101" pitchFamily="2" charset="-122"/>
                <a:ea typeface="华文新魏" panose="02010800040101010101" pitchFamily="2" charset="-122"/>
              </a:rPr>
              <a:t>服务器安装进程  </a:t>
            </a:r>
          </a:p>
          <a:p>
            <a:pPr algn="just"/>
            <a:r>
              <a:rPr lang="zh-CN" altLang="en-US" sz="4400">
                <a:latin typeface="华文新魏" panose="02010800040101010101" pitchFamily="2" charset="-122"/>
                <a:ea typeface="华文新魏" panose="02010800040101010101" pitchFamily="2" charset="-122"/>
              </a:rPr>
              <a:t>客户机</a:t>
            </a:r>
            <a:r>
              <a:rPr lang="en-US" altLang="zh-CN" sz="4400">
                <a:latin typeface="华文新魏" panose="02010800040101010101" pitchFamily="2" charset="-122"/>
                <a:ea typeface="华文新魏" panose="02010800040101010101" pitchFamily="2" charset="-122"/>
              </a:rPr>
              <a:t>I/O</a:t>
            </a:r>
            <a:r>
              <a:rPr lang="zh-CN" altLang="en-US" sz="4400">
                <a:latin typeface="华文新魏" panose="02010800040101010101" pitchFamily="2" charset="-122"/>
                <a:ea typeface="华文新魏" panose="02010800040101010101" pitchFamily="2" charset="-122"/>
              </a:rPr>
              <a:t>进程  </a:t>
            </a:r>
          </a:p>
          <a:p>
            <a:pPr algn="just"/>
            <a:r>
              <a:rPr lang="zh-CN" altLang="en-US" sz="4400">
                <a:latin typeface="华文新魏" panose="02010800040101010101" pitchFamily="2" charset="-122"/>
                <a:ea typeface="华文新魏" panose="02010800040101010101" pitchFamily="2" charset="-122"/>
              </a:rPr>
              <a:t>网络锁定管理器和状态监视器  </a:t>
            </a: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CA10DFE0-C2F7-4A07-A960-A3A8CB07318A}"/>
              </a:ext>
            </a:extLst>
          </p:cNvPr>
          <p:cNvSpPr>
            <a:spLocks noGrp="1" noChangeArrowheads="1"/>
          </p:cNvSpPr>
          <p:nvPr>
            <p:ph type="title"/>
          </p:nvPr>
        </p:nvSpPr>
        <p:spPr>
          <a:xfrm>
            <a:off x="762000" y="685800"/>
            <a:ext cx="7772400" cy="1143000"/>
          </a:xfrm>
        </p:spPr>
        <p:txBody>
          <a:bodyPr/>
          <a:lstStyle/>
          <a:p>
            <a:r>
              <a:rPr lang="zh-CN" altLang="en-US" sz="4800">
                <a:latin typeface="华文新魏" panose="02010800040101010101" pitchFamily="2" charset="-122"/>
                <a:ea typeface="华文新魏" panose="02010800040101010101" pitchFamily="2" charset="-122"/>
              </a:rPr>
              <a:t>分布式文件体系结构</a:t>
            </a:r>
            <a:br>
              <a:rPr lang="zh-CN" altLang="en-US" sz="4800">
                <a:latin typeface="华文新魏" panose="02010800040101010101" pitchFamily="2" charset="-122"/>
                <a:ea typeface="华文新魏" panose="02010800040101010101" pitchFamily="2" charset="-122"/>
              </a:rPr>
            </a:br>
            <a:endParaRPr lang="zh-CN" altLang="en-US" sz="4800">
              <a:latin typeface="华文新魏" panose="02010800040101010101" pitchFamily="2" charset="-122"/>
              <a:ea typeface="华文新魏" panose="02010800040101010101" pitchFamily="2" charset="-122"/>
            </a:endParaRPr>
          </a:p>
        </p:txBody>
      </p:sp>
      <p:sp>
        <p:nvSpPr>
          <p:cNvPr id="106499" name="Rectangle 3">
            <a:extLst>
              <a:ext uri="{FF2B5EF4-FFF2-40B4-BE49-F238E27FC236}">
                <a16:creationId xmlns:a16="http://schemas.microsoft.com/office/drawing/2014/main" id="{F782E27C-9D34-4071-8BD1-E722FFE09499}"/>
              </a:ext>
            </a:extLst>
          </p:cNvPr>
          <p:cNvSpPr>
            <a:spLocks noGrp="1" noChangeArrowheads="1"/>
          </p:cNvSpPr>
          <p:nvPr>
            <p:ph type="body" idx="1"/>
          </p:nvPr>
        </p:nvSpPr>
        <p:spPr>
          <a:xfrm>
            <a:off x="685800" y="1371600"/>
            <a:ext cx="7847013" cy="49530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分布式文件系统体系结构多数采</a:t>
            </a:r>
          </a:p>
          <a:p>
            <a:pPr>
              <a:buFontTx/>
              <a:buNone/>
            </a:pPr>
            <a:r>
              <a:rPr lang="zh-CN" altLang="en-US" sz="3600">
                <a:latin typeface="华文新魏" panose="02010800040101010101" pitchFamily="2" charset="-122"/>
                <a:ea typeface="华文新魏" panose="02010800040101010101" pitchFamily="2" charset="-122"/>
              </a:rPr>
              <a:t>  用</a:t>
            </a:r>
            <a:r>
              <a:rPr lang="en-US" altLang="zh-CN" sz="3600">
                <a:latin typeface="华文新魏" panose="02010800040101010101" pitchFamily="2" charset="-122"/>
                <a:ea typeface="华文新魏" panose="02010800040101010101" pitchFamily="2" charset="-122"/>
              </a:rPr>
              <a:t>C/S</a:t>
            </a:r>
            <a:r>
              <a:rPr lang="zh-CN" altLang="en-US" sz="3600">
                <a:latin typeface="华文新魏" panose="02010800040101010101" pitchFamily="2" charset="-122"/>
                <a:ea typeface="华文新魏" panose="02010800040101010101" pitchFamily="2" charset="-122"/>
              </a:rPr>
              <a:t>模式，需要解决命名透明性， </a:t>
            </a:r>
          </a:p>
          <a:p>
            <a:r>
              <a:rPr lang="zh-CN" altLang="en-US" sz="3600">
                <a:latin typeface="华文新魏" panose="02010800040101010101" pitchFamily="2" charset="-122"/>
                <a:ea typeface="华文新魏" panose="02010800040101010101" pitchFamily="2" charset="-122"/>
              </a:rPr>
              <a:t>机器名</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路径名来访问文件； </a:t>
            </a:r>
          </a:p>
          <a:p>
            <a:r>
              <a:rPr lang="zh-CN" altLang="en-US" sz="3600">
                <a:latin typeface="华文新魏" panose="02010800040101010101" pitchFamily="2" charset="-122"/>
                <a:ea typeface="华文新魏" panose="02010800040101010101" pitchFamily="2" charset="-122"/>
              </a:rPr>
              <a:t>将远程文件系统安装到本机文件目录上 </a:t>
            </a:r>
          </a:p>
          <a:p>
            <a:r>
              <a:rPr lang="zh-CN" altLang="en-US" sz="3600">
                <a:latin typeface="华文新魏" panose="02010800040101010101" pitchFamily="2" charset="-122"/>
                <a:ea typeface="华文新魏" panose="02010800040101010101" pitchFamily="2" charset="-122"/>
              </a:rPr>
              <a:t>让所有机器上看起来有相同的单一名字空间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6D2B985-854F-41C7-8D67-E23056C94F5E}"/>
              </a:ext>
            </a:extLst>
          </p:cNvPr>
          <p:cNvSpPr>
            <a:spLocks noGrp="1" noChangeArrowheads="1"/>
          </p:cNvSpPr>
          <p:nvPr>
            <p:ph type="title"/>
          </p:nvPr>
        </p:nvSpPr>
        <p:spPr/>
        <p:txBody>
          <a:bodyPr/>
          <a:lstStyle/>
          <a:p>
            <a:r>
              <a:rPr lang="zh-CN" altLang="en-US" sz="4800">
                <a:latin typeface="华文新魏" panose="02010800040101010101" pitchFamily="2" charset="-122"/>
                <a:ea typeface="华文新魏" panose="02010800040101010101" pitchFamily="2" charset="-122"/>
              </a:rPr>
              <a:t>网络文件系统</a:t>
            </a:r>
            <a:r>
              <a:rPr lang="en-US" altLang="zh-CN" sz="4800">
                <a:latin typeface="华文新魏" panose="02010800040101010101" pitchFamily="2" charset="-122"/>
                <a:ea typeface="华文新魏" panose="02010800040101010101" pitchFamily="2" charset="-122"/>
              </a:rPr>
              <a:t>NFS(1)</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107523" name="Rectangle 3">
            <a:extLst>
              <a:ext uri="{FF2B5EF4-FFF2-40B4-BE49-F238E27FC236}">
                <a16:creationId xmlns:a16="http://schemas.microsoft.com/office/drawing/2014/main" id="{63A13F4B-6BB5-4AD4-9074-9B7E0E7951A6}"/>
              </a:ext>
            </a:extLst>
          </p:cNvPr>
          <p:cNvSpPr>
            <a:spLocks noGrp="1" noChangeArrowheads="1"/>
          </p:cNvSpPr>
          <p:nvPr>
            <p:ph type="body" idx="1"/>
          </p:nvPr>
        </p:nvSpPr>
        <p:spPr/>
        <p:txBody>
          <a:bodyPr/>
          <a:lstStyle/>
          <a:p>
            <a:endParaRPr lang="en-US" altLang="zh-CN">
              <a:latin typeface="华文新魏" panose="02010800040101010101" pitchFamily="2" charset="-122"/>
              <a:ea typeface="华文新魏" panose="02010800040101010101" pitchFamily="2" charset="-122"/>
            </a:endParaRPr>
          </a:p>
          <a:p>
            <a:endParaRPr lang="en-US" altLang="zh-CN">
              <a:latin typeface="华文新魏" panose="02010800040101010101" pitchFamily="2" charset="-122"/>
              <a:ea typeface="华文新魏" panose="02010800040101010101" pitchFamily="2" charset="-122"/>
            </a:endParaRPr>
          </a:p>
        </p:txBody>
      </p:sp>
      <p:sp>
        <p:nvSpPr>
          <p:cNvPr id="107555" name="Line 35">
            <a:extLst>
              <a:ext uri="{FF2B5EF4-FFF2-40B4-BE49-F238E27FC236}">
                <a16:creationId xmlns:a16="http://schemas.microsoft.com/office/drawing/2014/main" id="{A8BACB67-3D73-435C-B5B3-04F0929F4E49}"/>
              </a:ext>
            </a:extLst>
          </p:cNvPr>
          <p:cNvSpPr>
            <a:spLocks noChangeShapeType="1"/>
          </p:cNvSpPr>
          <p:nvPr/>
        </p:nvSpPr>
        <p:spPr bwMode="auto">
          <a:xfrm>
            <a:off x="838200" y="5205413"/>
            <a:ext cx="7315200"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grpSp>
        <p:nvGrpSpPr>
          <p:cNvPr id="107561" name="Group 41">
            <a:extLst>
              <a:ext uri="{FF2B5EF4-FFF2-40B4-BE49-F238E27FC236}">
                <a16:creationId xmlns:a16="http://schemas.microsoft.com/office/drawing/2014/main" id="{5A76F257-B0AC-415B-AAC3-4F8569E65374}"/>
              </a:ext>
            </a:extLst>
          </p:cNvPr>
          <p:cNvGrpSpPr>
            <a:grpSpLocks/>
          </p:cNvGrpSpPr>
          <p:nvPr/>
        </p:nvGrpSpPr>
        <p:grpSpPr bwMode="auto">
          <a:xfrm>
            <a:off x="1295400" y="1295400"/>
            <a:ext cx="6172200" cy="5105400"/>
            <a:chOff x="816" y="816"/>
            <a:chExt cx="3888" cy="3216"/>
          </a:xfrm>
        </p:grpSpPr>
        <p:sp>
          <p:nvSpPr>
            <p:cNvPr id="107541" name="Text Box 21">
              <a:extLst>
                <a:ext uri="{FF2B5EF4-FFF2-40B4-BE49-F238E27FC236}">
                  <a16:creationId xmlns:a16="http://schemas.microsoft.com/office/drawing/2014/main" id="{46C99549-D702-4A18-ABD3-F815ADCD4176}"/>
                </a:ext>
              </a:extLst>
            </p:cNvPr>
            <p:cNvSpPr txBox="1">
              <a:spLocks noChangeArrowheads="1"/>
            </p:cNvSpPr>
            <p:nvPr/>
          </p:nvSpPr>
          <p:spPr bwMode="auto">
            <a:xfrm>
              <a:off x="3408" y="816"/>
              <a:ext cx="864" cy="2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2000">
                  <a:solidFill>
                    <a:srgbClr val="9900FF"/>
                  </a:solidFill>
                  <a:latin typeface="华文新魏" panose="02010800040101010101" pitchFamily="2" charset="-122"/>
                  <a:ea typeface="华文新魏" panose="02010800040101010101" pitchFamily="2" charset="-122"/>
                </a:rPr>
                <a:t>服务器</a:t>
              </a:r>
            </a:p>
          </p:txBody>
        </p:sp>
        <p:sp>
          <p:nvSpPr>
            <p:cNvPr id="107542" name="Text Box 22">
              <a:extLst>
                <a:ext uri="{FF2B5EF4-FFF2-40B4-BE49-F238E27FC236}">
                  <a16:creationId xmlns:a16="http://schemas.microsoft.com/office/drawing/2014/main" id="{EB1A578E-1128-4703-A489-516C8BB027F5}"/>
                </a:ext>
              </a:extLst>
            </p:cNvPr>
            <p:cNvSpPr txBox="1">
              <a:spLocks noChangeArrowheads="1"/>
            </p:cNvSpPr>
            <p:nvPr/>
          </p:nvSpPr>
          <p:spPr bwMode="auto">
            <a:xfrm>
              <a:off x="3264" y="1432"/>
              <a:ext cx="1296" cy="205"/>
            </a:xfrm>
            <a:prstGeom prst="rect">
              <a:avLst/>
            </a:prstGeom>
            <a:solidFill>
              <a:schemeClr val="accent1"/>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虚拟文件系统层</a:t>
              </a:r>
            </a:p>
          </p:txBody>
        </p:sp>
        <p:sp>
          <p:nvSpPr>
            <p:cNvPr id="107543" name="Text Box 23">
              <a:extLst>
                <a:ext uri="{FF2B5EF4-FFF2-40B4-BE49-F238E27FC236}">
                  <a16:creationId xmlns:a16="http://schemas.microsoft.com/office/drawing/2014/main" id="{B3E5A9D6-9689-4D4F-BA62-1A06CA90EEB9}"/>
                </a:ext>
              </a:extLst>
            </p:cNvPr>
            <p:cNvSpPr txBox="1">
              <a:spLocks noChangeArrowheads="1"/>
            </p:cNvSpPr>
            <p:nvPr/>
          </p:nvSpPr>
          <p:spPr bwMode="auto">
            <a:xfrm>
              <a:off x="3984" y="1842"/>
              <a:ext cx="576" cy="366"/>
            </a:xfrm>
            <a:prstGeom prst="rect">
              <a:avLst/>
            </a:prstGeom>
            <a:solidFill>
              <a:schemeClr val="accent1"/>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本地操作系统</a:t>
              </a:r>
            </a:p>
          </p:txBody>
        </p:sp>
        <p:sp>
          <p:nvSpPr>
            <p:cNvPr id="107544" name="Text Box 24">
              <a:extLst>
                <a:ext uri="{FF2B5EF4-FFF2-40B4-BE49-F238E27FC236}">
                  <a16:creationId xmlns:a16="http://schemas.microsoft.com/office/drawing/2014/main" id="{17D4596B-E68D-4041-8626-C1546862FE15}"/>
                </a:ext>
              </a:extLst>
            </p:cNvPr>
            <p:cNvSpPr txBox="1">
              <a:spLocks noChangeArrowheads="1"/>
            </p:cNvSpPr>
            <p:nvPr/>
          </p:nvSpPr>
          <p:spPr bwMode="auto">
            <a:xfrm>
              <a:off x="3264" y="1842"/>
              <a:ext cx="576" cy="366"/>
            </a:xfrm>
            <a:prstGeom prst="rect">
              <a:avLst/>
            </a:prstGeom>
            <a:solidFill>
              <a:schemeClr val="accent1"/>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en-US" altLang="zh-CN" sz="1800">
                  <a:solidFill>
                    <a:srgbClr val="9900FF"/>
                  </a:solidFill>
                  <a:latin typeface="华文新魏" panose="02010800040101010101" pitchFamily="2" charset="-122"/>
                  <a:ea typeface="华文新魏" panose="02010800040101010101" pitchFamily="2" charset="-122"/>
                </a:rPr>
                <a:t>NFS</a:t>
              </a:r>
            </a:p>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服务器</a:t>
              </a:r>
            </a:p>
          </p:txBody>
        </p:sp>
        <p:sp>
          <p:nvSpPr>
            <p:cNvPr id="107545" name="Text Box 25">
              <a:extLst>
                <a:ext uri="{FF2B5EF4-FFF2-40B4-BE49-F238E27FC236}">
                  <a16:creationId xmlns:a16="http://schemas.microsoft.com/office/drawing/2014/main" id="{EB4D166E-3860-4055-9B94-F0840D8C08E1}"/>
                </a:ext>
              </a:extLst>
            </p:cNvPr>
            <p:cNvSpPr txBox="1">
              <a:spLocks noChangeArrowheads="1"/>
            </p:cNvSpPr>
            <p:nvPr/>
          </p:nvSpPr>
          <p:spPr bwMode="auto">
            <a:xfrm>
              <a:off x="3264" y="2355"/>
              <a:ext cx="576" cy="525"/>
            </a:xfrm>
            <a:prstGeom prst="rect">
              <a:avLst/>
            </a:prstGeom>
            <a:solidFill>
              <a:schemeClr val="accent1"/>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客户端发来的消息</a:t>
              </a:r>
            </a:p>
          </p:txBody>
        </p:sp>
        <p:sp>
          <p:nvSpPr>
            <p:cNvPr id="107546" name="AutoShape 26">
              <a:extLst>
                <a:ext uri="{FF2B5EF4-FFF2-40B4-BE49-F238E27FC236}">
                  <a16:creationId xmlns:a16="http://schemas.microsoft.com/office/drawing/2014/main" id="{61598609-74AF-42D1-A0C3-C4A82AB2BA27}"/>
                </a:ext>
              </a:extLst>
            </p:cNvPr>
            <p:cNvSpPr>
              <a:spLocks noChangeArrowheads="1"/>
            </p:cNvSpPr>
            <p:nvPr/>
          </p:nvSpPr>
          <p:spPr bwMode="auto">
            <a:xfrm>
              <a:off x="3984" y="2355"/>
              <a:ext cx="576" cy="513"/>
            </a:xfrm>
            <a:prstGeom prst="can">
              <a:avLst>
                <a:gd name="adj" fmla="val 25000"/>
              </a:avLst>
            </a:prstGeom>
            <a:solidFill>
              <a:schemeClr val="accent1"/>
            </a:solidFill>
            <a:ln w="9525">
              <a:solidFill>
                <a:srgbClr val="000000"/>
              </a:solidFill>
              <a:round/>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本地</a:t>
              </a:r>
            </a:p>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磁盘</a:t>
              </a:r>
            </a:p>
          </p:txBody>
        </p:sp>
        <p:sp>
          <p:nvSpPr>
            <p:cNvPr id="107547" name="Line 27">
              <a:extLst>
                <a:ext uri="{FF2B5EF4-FFF2-40B4-BE49-F238E27FC236}">
                  <a16:creationId xmlns:a16="http://schemas.microsoft.com/office/drawing/2014/main" id="{AD8130F8-831B-4C08-B87F-6608DB9D4122}"/>
                </a:ext>
              </a:extLst>
            </p:cNvPr>
            <p:cNvSpPr>
              <a:spLocks noChangeShapeType="1"/>
            </p:cNvSpPr>
            <p:nvPr/>
          </p:nvSpPr>
          <p:spPr bwMode="auto">
            <a:xfrm flipV="1">
              <a:off x="3552" y="2150"/>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48" name="Line 28">
              <a:extLst>
                <a:ext uri="{FF2B5EF4-FFF2-40B4-BE49-F238E27FC236}">
                  <a16:creationId xmlns:a16="http://schemas.microsoft.com/office/drawing/2014/main" id="{89F050D2-19FF-4474-90C2-C74FE15DA307}"/>
                </a:ext>
              </a:extLst>
            </p:cNvPr>
            <p:cNvSpPr>
              <a:spLocks noChangeShapeType="1"/>
            </p:cNvSpPr>
            <p:nvPr/>
          </p:nvSpPr>
          <p:spPr bwMode="auto">
            <a:xfrm>
              <a:off x="4272" y="1637"/>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49" name="Line 29">
              <a:extLst>
                <a:ext uri="{FF2B5EF4-FFF2-40B4-BE49-F238E27FC236}">
                  <a16:creationId xmlns:a16="http://schemas.microsoft.com/office/drawing/2014/main" id="{58A9A457-B8D3-46A6-89B1-93BF96040E92}"/>
                </a:ext>
              </a:extLst>
            </p:cNvPr>
            <p:cNvSpPr>
              <a:spLocks noChangeShapeType="1"/>
            </p:cNvSpPr>
            <p:nvPr/>
          </p:nvSpPr>
          <p:spPr bwMode="auto">
            <a:xfrm>
              <a:off x="4272" y="2150"/>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0" name="Rectangle 30">
              <a:extLst>
                <a:ext uri="{FF2B5EF4-FFF2-40B4-BE49-F238E27FC236}">
                  <a16:creationId xmlns:a16="http://schemas.microsoft.com/office/drawing/2014/main" id="{2DDC8796-A7E3-41B6-AE05-51B6ADADCB28}"/>
                </a:ext>
              </a:extLst>
            </p:cNvPr>
            <p:cNvSpPr>
              <a:spLocks noChangeArrowheads="1"/>
            </p:cNvSpPr>
            <p:nvPr/>
          </p:nvSpPr>
          <p:spPr bwMode="auto">
            <a:xfrm>
              <a:off x="2976" y="1021"/>
              <a:ext cx="1728" cy="2052"/>
            </a:xfrm>
            <a:prstGeom prst="rect">
              <a:avLst/>
            </a:prstGeom>
            <a:noFill/>
            <a:ln w="9525">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1" name="Line 31">
              <a:extLst>
                <a:ext uri="{FF2B5EF4-FFF2-40B4-BE49-F238E27FC236}">
                  <a16:creationId xmlns:a16="http://schemas.microsoft.com/office/drawing/2014/main" id="{7CC7A3F8-B114-4FD1-A4BB-911559B67DD9}"/>
                </a:ext>
              </a:extLst>
            </p:cNvPr>
            <p:cNvSpPr>
              <a:spLocks noChangeShapeType="1"/>
            </p:cNvSpPr>
            <p:nvPr/>
          </p:nvSpPr>
          <p:spPr bwMode="auto">
            <a:xfrm flipV="1">
              <a:off x="3552" y="1637"/>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2" name="Line 32">
              <a:extLst>
                <a:ext uri="{FF2B5EF4-FFF2-40B4-BE49-F238E27FC236}">
                  <a16:creationId xmlns:a16="http://schemas.microsoft.com/office/drawing/2014/main" id="{F275C63C-2DA6-440F-A2C4-5BC70FEF0820}"/>
                </a:ext>
              </a:extLst>
            </p:cNvPr>
            <p:cNvSpPr>
              <a:spLocks noChangeShapeType="1"/>
            </p:cNvSpPr>
            <p:nvPr/>
          </p:nvSpPr>
          <p:spPr bwMode="auto">
            <a:xfrm flipV="1">
              <a:off x="3552" y="2868"/>
              <a:ext cx="0" cy="308"/>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26" name="Text Box 6">
              <a:extLst>
                <a:ext uri="{FF2B5EF4-FFF2-40B4-BE49-F238E27FC236}">
                  <a16:creationId xmlns:a16="http://schemas.microsoft.com/office/drawing/2014/main" id="{0A611B06-1BC1-4198-BF62-DC74EA76DEB8}"/>
                </a:ext>
              </a:extLst>
            </p:cNvPr>
            <p:cNvSpPr txBox="1">
              <a:spLocks noChangeArrowheads="1"/>
            </p:cNvSpPr>
            <p:nvPr/>
          </p:nvSpPr>
          <p:spPr bwMode="auto">
            <a:xfrm>
              <a:off x="1104" y="816"/>
              <a:ext cx="864" cy="20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sz="2000">
                  <a:solidFill>
                    <a:srgbClr val="9900FF"/>
                  </a:solidFill>
                  <a:latin typeface="华文新魏" panose="02010800040101010101" pitchFamily="2" charset="-122"/>
                  <a:ea typeface="华文新魏" panose="02010800040101010101" pitchFamily="2" charset="-122"/>
                </a:rPr>
                <a:t>客户</a:t>
              </a:r>
            </a:p>
          </p:txBody>
        </p:sp>
        <p:sp>
          <p:nvSpPr>
            <p:cNvPr id="107528" name="Text Box 8">
              <a:extLst>
                <a:ext uri="{FF2B5EF4-FFF2-40B4-BE49-F238E27FC236}">
                  <a16:creationId xmlns:a16="http://schemas.microsoft.com/office/drawing/2014/main" id="{7CDF8B8A-9687-4971-938C-8F146C24592C}"/>
                </a:ext>
              </a:extLst>
            </p:cNvPr>
            <p:cNvSpPr txBox="1">
              <a:spLocks noChangeArrowheads="1"/>
            </p:cNvSpPr>
            <p:nvPr/>
          </p:nvSpPr>
          <p:spPr bwMode="auto">
            <a:xfrm>
              <a:off x="960" y="1124"/>
              <a:ext cx="1296" cy="205"/>
            </a:xfrm>
            <a:prstGeom prst="rect">
              <a:avLst/>
            </a:prstGeom>
            <a:solidFill>
              <a:srgbClr val="FFCC66"/>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客户调用层</a:t>
              </a:r>
            </a:p>
          </p:txBody>
        </p:sp>
        <p:sp>
          <p:nvSpPr>
            <p:cNvPr id="107529" name="Text Box 9">
              <a:extLst>
                <a:ext uri="{FF2B5EF4-FFF2-40B4-BE49-F238E27FC236}">
                  <a16:creationId xmlns:a16="http://schemas.microsoft.com/office/drawing/2014/main" id="{BA3ACE5D-B554-4818-A03C-403A4D8EB1F4}"/>
                </a:ext>
              </a:extLst>
            </p:cNvPr>
            <p:cNvSpPr txBox="1">
              <a:spLocks noChangeArrowheads="1"/>
            </p:cNvSpPr>
            <p:nvPr/>
          </p:nvSpPr>
          <p:spPr bwMode="auto">
            <a:xfrm>
              <a:off x="960" y="1534"/>
              <a:ext cx="1296" cy="206"/>
            </a:xfrm>
            <a:prstGeom prst="rect">
              <a:avLst/>
            </a:prstGeom>
            <a:solidFill>
              <a:srgbClr val="FFCC66"/>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虚拟文件系统层</a:t>
              </a:r>
            </a:p>
          </p:txBody>
        </p:sp>
        <p:sp>
          <p:nvSpPr>
            <p:cNvPr id="107530" name="Text Box 10">
              <a:extLst>
                <a:ext uri="{FF2B5EF4-FFF2-40B4-BE49-F238E27FC236}">
                  <a16:creationId xmlns:a16="http://schemas.microsoft.com/office/drawing/2014/main" id="{52E0FB3F-758E-4DCD-88B8-E213E3C79628}"/>
                </a:ext>
              </a:extLst>
            </p:cNvPr>
            <p:cNvSpPr txBox="1">
              <a:spLocks noChangeArrowheads="1"/>
            </p:cNvSpPr>
            <p:nvPr/>
          </p:nvSpPr>
          <p:spPr bwMode="auto">
            <a:xfrm>
              <a:off x="960" y="1945"/>
              <a:ext cx="576" cy="359"/>
            </a:xfrm>
            <a:prstGeom prst="rect">
              <a:avLst/>
            </a:prstGeom>
            <a:solidFill>
              <a:srgbClr val="FFCC66"/>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本地操作系统</a:t>
              </a:r>
            </a:p>
          </p:txBody>
        </p:sp>
        <p:sp>
          <p:nvSpPr>
            <p:cNvPr id="107531" name="Text Box 11">
              <a:extLst>
                <a:ext uri="{FF2B5EF4-FFF2-40B4-BE49-F238E27FC236}">
                  <a16:creationId xmlns:a16="http://schemas.microsoft.com/office/drawing/2014/main" id="{C0FFD115-44C9-4B3A-801D-744A8152CA05}"/>
                </a:ext>
              </a:extLst>
            </p:cNvPr>
            <p:cNvSpPr txBox="1">
              <a:spLocks noChangeArrowheads="1"/>
            </p:cNvSpPr>
            <p:nvPr/>
          </p:nvSpPr>
          <p:spPr bwMode="auto">
            <a:xfrm>
              <a:off x="1680" y="1945"/>
              <a:ext cx="720" cy="308"/>
            </a:xfrm>
            <a:prstGeom prst="rect">
              <a:avLst/>
            </a:prstGeom>
            <a:solidFill>
              <a:srgbClr val="FFCC66"/>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spcBef>
                  <a:spcPts val="463"/>
                </a:spcBef>
              </a:pPr>
              <a:r>
                <a:rPr kumimoji="0" lang="en-US" altLang="zh-CN" sz="1800">
                  <a:solidFill>
                    <a:srgbClr val="9900FF"/>
                  </a:solidFill>
                  <a:latin typeface="华文新魏" panose="02010800040101010101" pitchFamily="2" charset="-122"/>
                  <a:ea typeface="华文新魏" panose="02010800040101010101" pitchFamily="2" charset="-122"/>
                </a:rPr>
                <a:t>NFS</a:t>
              </a:r>
              <a:r>
                <a:rPr kumimoji="0" lang="zh-CN" altLang="en-US" sz="1800">
                  <a:solidFill>
                    <a:srgbClr val="9900FF"/>
                  </a:solidFill>
                  <a:latin typeface="华文新魏" panose="02010800040101010101" pitchFamily="2" charset="-122"/>
                  <a:ea typeface="华文新魏" panose="02010800040101010101" pitchFamily="2" charset="-122"/>
                </a:rPr>
                <a:t>客户</a:t>
              </a:r>
            </a:p>
          </p:txBody>
        </p:sp>
        <p:sp>
          <p:nvSpPr>
            <p:cNvPr id="107532" name="Text Box 12">
              <a:extLst>
                <a:ext uri="{FF2B5EF4-FFF2-40B4-BE49-F238E27FC236}">
                  <a16:creationId xmlns:a16="http://schemas.microsoft.com/office/drawing/2014/main" id="{F195810E-0991-41EE-99D3-E49C9366109F}"/>
                </a:ext>
              </a:extLst>
            </p:cNvPr>
            <p:cNvSpPr txBox="1">
              <a:spLocks noChangeArrowheads="1"/>
            </p:cNvSpPr>
            <p:nvPr/>
          </p:nvSpPr>
          <p:spPr bwMode="auto">
            <a:xfrm>
              <a:off x="1680" y="2458"/>
              <a:ext cx="576" cy="513"/>
            </a:xfrm>
            <a:prstGeom prst="rect">
              <a:avLst/>
            </a:prstGeom>
            <a:solidFill>
              <a:srgbClr val="FFCC66"/>
            </a:solidFill>
            <a:ln w="9525">
              <a:solidFill>
                <a:srgbClr val="000000"/>
              </a:solidFill>
              <a:miter lim="800000"/>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发往服务器的消息</a:t>
              </a:r>
            </a:p>
          </p:txBody>
        </p:sp>
        <p:sp>
          <p:nvSpPr>
            <p:cNvPr id="107533" name="AutoShape 13">
              <a:extLst>
                <a:ext uri="{FF2B5EF4-FFF2-40B4-BE49-F238E27FC236}">
                  <a16:creationId xmlns:a16="http://schemas.microsoft.com/office/drawing/2014/main" id="{06205701-EE00-4559-B297-77F663645B73}"/>
                </a:ext>
              </a:extLst>
            </p:cNvPr>
            <p:cNvSpPr>
              <a:spLocks noChangeArrowheads="1"/>
            </p:cNvSpPr>
            <p:nvPr/>
          </p:nvSpPr>
          <p:spPr bwMode="auto">
            <a:xfrm>
              <a:off x="960" y="2458"/>
              <a:ext cx="576" cy="513"/>
            </a:xfrm>
            <a:prstGeom prst="can">
              <a:avLst>
                <a:gd name="adj" fmla="val 25000"/>
              </a:avLst>
            </a:prstGeom>
            <a:solidFill>
              <a:srgbClr val="FFCC66"/>
            </a:solidFill>
            <a:ln w="9525">
              <a:solidFill>
                <a:srgbClr val="000000"/>
              </a:solidFill>
              <a:round/>
              <a:headEnd/>
              <a:tailEnd type="none" w="sm" len="med"/>
            </a:ln>
            <a:effectLst>
              <a:outerShdw dist="107763" dir="2700000" algn="ctr" rotWithShape="0">
                <a:srgbClr val="808080"/>
              </a:outerShdw>
            </a:effectLst>
          </p:spPr>
          <p:txBody>
            <a:bodyPr lIns="0" tIns="0" rIns="0" bIns="0"/>
            <a:lstStyle/>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本地</a:t>
              </a:r>
            </a:p>
            <a:p>
              <a:pPr algn="ctr" eaLnBrk="0" hangingPunct="0"/>
              <a:r>
                <a:rPr kumimoji="0" lang="zh-CN" altLang="en-US" sz="1800">
                  <a:solidFill>
                    <a:srgbClr val="9900FF"/>
                  </a:solidFill>
                  <a:latin typeface="华文新魏" panose="02010800040101010101" pitchFamily="2" charset="-122"/>
                  <a:ea typeface="华文新魏" panose="02010800040101010101" pitchFamily="2" charset="-122"/>
                </a:rPr>
                <a:t>磁盘</a:t>
              </a:r>
            </a:p>
          </p:txBody>
        </p:sp>
        <p:sp>
          <p:nvSpPr>
            <p:cNvPr id="107534" name="Line 14">
              <a:extLst>
                <a:ext uri="{FF2B5EF4-FFF2-40B4-BE49-F238E27FC236}">
                  <a16:creationId xmlns:a16="http://schemas.microsoft.com/office/drawing/2014/main" id="{5922AF75-9925-4DBE-9826-3ECE60E9C2F7}"/>
                </a:ext>
              </a:extLst>
            </p:cNvPr>
            <p:cNvSpPr>
              <a:spLocks noChangeShapeType="1"/>
            </p:cNvSpPr>
            <p:nvPr/>
          </p:nvSpPr>
          <p:spPr bwMode="auto">
            <a:xfrm>
              <a:off x="1536" y="1329"/>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35" name="Line 15">
              <a:extLst>
                <a:ext uri="{FF2B5EF4-FFF2-40B4-BE49-F238E27FC236}">
                  <a16:creationId xmlns:a16="http://schemas.microsoft.com/office/drawing/2014/main" id="{14CE57B4-063B-4796-9091-1706C5DBA8AD}"/>
                </a:ext>
              </a:extLst>
            </p:cNvPr>
            <p:cNvSpPr>
              <a:spLocks noChangeShapeType="1"/>
            </p:cNvSpPr>
            <p:nvPr/>
          </p:nvSpPr>
          <p:spPr bwMode="auto">
            <a:xfrm flipH="1">
              <a:off x="1248" y="1740"/>
              <a:ext cx="288" cy="205"/>
            </a:xfrm>
            <a:prstGeom prst="line">
              <a:avLst/>
            </a:prstGeom>
            <a:noFill/>
            <a:ln w="9525">
              <a:solidFill>
                <a:srgbClr val="000000"/>
              </a:solidFill>
              <a:prstDash val="dash"/>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36" name="Line 16">
              <a:extLst>
                <a:ext uri="{FF2B5EF4-FFF2-40B4-BE49-F238E27FC236}">
                  <a16:creationId xmlns:a16="http://schemas.microsoft.com/office/drawing/2014/main" id="{90281567-D842-45F3-9E8B-3728A5290A2D}"/>
                </a:ext>
              </a:extLst>
            </p:cNvPr>
            <p:cNvSpPr>
              <a:spLocks noChangeShapeType="1"/>
            </p:cNvSpPr>
            <p:nvPr/>
          </p:nvSpPr>
          <p:spPr bwMode="auto">
            <a:xfrm>
              <a:off x="1680" y="1740"/>
              <a:ext cx="288"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37" name="Line 17">
              <a:extLst>
                <a:ext uri="{FF2B5EF4-FFF2-40B4-BE49-F238E27FC236}">
                  <a16:creationId xmlns:a16="http://schemas.microsoft.com/office/drawing/2014/main" id="{ABA7C2EC-497B-4573-B9E7-87154B71C174}"/>
                </a:ext>
              </a:extLst>
            </p:cNvPr>
            <p:cNvSpPr>
              <a:spLocks noChangeShapeType="1"/>
            </p:cNvSpPr>
            <p:nvPr/>
          </p:nvSpPr>
          <p:spPr bwMode="auto">
            <a:xfrm>
              <a:off x="1248" y="2253"/>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38" name="Line 18">
              <a:extLst>
                <a:ext uri="{FF2B5EF4-FFF2-40B4-BE49-F238E27FC236}">
                  <a16:creationId xmlns:a16="http://schemas.microsoft.com/office/drawing/2014/main" id="{B1B8D211-FFAE-4BEA-82E0-B16D41717D7A}"/>
                </a:ext>
              </a:extLst>
            </p:cNvPr>
            <p:cNvSpPr>
              <a:spLocks noChangeShapeType="1"/>
            </p:cNvSpPr>
            <p:nvPr/>
          </p:nvSpPr>
          <p:spPr bwMode="auto">
            <a:xfrm>
              <a:off x="1968" y="2253"/>
              <a:ext cx="0" cy="205"/>
            </a:xfrm>
            <a:prstGeom prst="line">
              <a:avLst/>
            </a:prstGeom>
            <a:noFill/>
            <a:ln w="9525">
              <a:solidFill>
                <a:srgbClr val="00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39" name="Rectangle 19">
              <a:extLst>
                <a:ext uri="{FF2B5EF4-FFF2-40B4-BE49-F238E27FC236}">
                  <a16:creationId xmlns:a16="http://schemas.microsoft.com/office/drawing/2014/main" id="{A7AE7E86-A8F9-4720-9018-FCD46A3EF474}"/>
                </a:ext>
              </a:extLst>
            </p:cNvPr>
            <p:cNvSpPr>
              <a:spLocks noChangeArrowheads="1"/>
            </p:cNvSpPr>
            <p:nvPr/>
          </p:nvSpPr>
          <p:spPr bwMode="auto">
            <a:xfrm>
              <a:off x="816" y="1021"/>
              <a:ext cx="1728" cy="2053"/>
            </a:xfrm>
            <a:prstGeom prst="rect">
              <a:avLst/>
            </a:prstGeom>
            <a:noFill/>
            <a:ln w="9525">
              <a:solidFill>
                <a:srgbClr val="000000"/>
              </a:solidFill>
              <a:miter lim="800000"/>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3" name="Line 33">
              <a:extLst>
                <a:ext uri="{FF2B5EF4-FFF2-40B4-BE49-F238E27FC236}">
                  <a16:creationId xmlns:a16="http://schemas.microsoft.com/office/drawing/2014/main" id="{750C75C3-E211-4F4E-9B44-45377ABB5561}"/>
                </a:ext>
              </a:extLst>
            </p:cNvPr>
            <p:cNvSpPr>
              <a:spLocks noChangeShapeType="1"/>
            </p:cNvSpPr>
            <p:nvPr/>
          </p:nvSpPr>
          <p:spPr bwMode="auto">
            <a:xfrm>
              <a:off x="1968" y="2971"/>
              <a:ext cx="0" cy="205"/>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4" name="Line 34">
              <a:extLst>
                <a:ext uri="{FF2B5EF4-FFF2-40B4-BE49-F238E27FC236}">
                  <a16:creationId xmlns:a16="http://schemas.microsoft.com/office/drawing/2014/main" id="{9ABE104C-0AF0-4422-91E7-33551AA6F18A}"/>
                </a:ext>
              </a:extLst>
            </p:cNvPr>
            <p:cNvSpPr>
              <a:spLocks noChangeShapeType="1"/>
            </p:cNvSpPr>
            <p:nvPr/>
          </p:nvSpPr>
          <p:spPr bwMode="auto">
            <a:xfrm>
              <a:off x="1968" y="3176"/>
              <a:ext cx="1584"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en-US"/>
            </a:p>
          </p:txBody>
        </p:sp>
        <p:sp>
          <p:nvSpPr>
            <p:cNvPr id="107556" name="Text Box 36">
              <a:extLst>
                <a:ext uri="{FF2B5EF4-FFF2-40B4-BE49-F238E27FC236}">
                  <a16:creationId xmlns:a16="http://schemas.microsoft.com/office/drawing/2014/main" id="{C7887FBF-E8A6-49C1-8E7C-887826569369}"/>
                </a:ext>
              </a:extLst>
            </p:cNvPr>
            <p:cNvSpPr txBox="1">
              <a:spLocks noChangeArrowheads="1"/>
            </p:cNvSpPr>
            <p:nvPr/>
          </p:nvSpPr>
          <p:spPr bwMode="auto">
            <a:xfrm>
              <a:off x="2400" y="3277"/>
              <a:ext cx="864" cy="20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kumimoji="0" lang="zh-CN" altLang="en-US">
                  <a:solidFill>
                    <a:srgbClr val="9900FF"/>
                  </a:solidFill>
                  <a:latin typeface="华文新魏" panose="02010800040101010101" pitchFamily="2" charset="-122"/>
                  <a:ea typeface="华文新魏" panose="02010800040101010101" pitchFamily="2" charset="-122"/>
                </a:rPr>
                <a:t>网络</a:t>
              </a:r>
            </a:p>
          </p:txBody>
        </p:sp>
        <p:sp>
          <p:nvSpPr>
            <p:cNvPr id="107557" name="Text Box 37">
              <a:extLst>
                <a:ext uri="{FF2B5EF4-FFF2-40B4-BE49-F238E27FC236}">
                  <a16:creationId xmlns:a16="http://schemas.microsoft.com/office/drawing/2014/main" id="{76D397EC-31C6-4465-AD49-5F591FFA1134}"/>
                </a:ext>
              </a:extLst>
            </p:cNvPr>
            <p:cNvSpPr txBox="1">
              <a:spLocks noChangeArrowheads="1"/>
            </p:cNvSpPr>
            <p:nvPr/>
          </p:nvSpPr>
          <p:spPr bwMode="auto">
            <a:xfrm>
              <a:off x="1728" y="3628"/>
              <a:ext cx="2112" cy="404"/>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pPr algn="ctr" eaLnBrk="0" hangingPunct="0"/>
              <a:r>
                <a:rPr kumimoji="0" lang="en-US" altLang="zh-CN" sz="1000">
                  <a:solidFill>
                    <a:srgbClr val="9900FF"/>
                  </a:solidFill>
                  <a:latin typeface="华文新魏" panose="02010800040101010101" pitchFamily="2" charset="-122"/>
                  <a:ea typeface="华文新魏" panose="02010800040101010101" pitchFamily="2" charset="-122"/>
                </a:rPr>
                <a:t> </a:t>
              </a:r>
              <a:r>
                <a:rPr kumimoji="0" lang="en-US" altLang="zh-CN" sz="3200">
                  <a:solidFill>
                    <a:srgbClr val="9900FF"/>
                  </a:solidFill>
                  <a:latin typeface="华文新魏" panose="02010800040101010101" pitchFamily="2" charset="-122"/>
                  <a:ea typeface="华文新魏" panose="02010800040101010101" pitchFamily="2" charset="-122"/>
                </a:rPr>
                <a:t>NFS</a:t>
              </a:r>
              <a:r>
                <a:rPr kumimoji="0" lang="zh-CN" altLang="en-US" sz="3200">
                  <a:solidFill>
                    <a:srgbClr val="9900FF"/>
                  </a:solidFill>
                  <a:latin typeface="华文新魏" panose="02010800040101010101" pitchFamily="2" charset="-122"/>
                  <a:ea typeface="华文新魏" panose="02010800040101010101" pitchFamily="2" charset="-122"/>
                </a:rPr>
                <a:t>层次结构</a:t>
              </a:r>
            </a:p>
          </p:txBody>
        </p:sp>
      </p:grpSp>
    </p:spTree>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EB5DDC3-CAEE-43D0-82EA-22969F2C9704}"/>
              </a:ext>
            </a:extLst>
          </p:cNvPr>
          <p:cNvSpPr>
            <a:spLocks noGrp="1" noChangeArrowheads="1"/>
          </p:cNvSpPr>
          <p:nvPr>
            <p:ph type="title"/>
          </p:nvPr>
        </p:nvSpPr>
        <p:spPr>
          <a:xfrm>
            <a:off x="762000" y="381000"/>
            <a:ext cx="7772400" cy="1143000"/>
          </a:xfrm>
        </p:spPr>
        <p:txBody>
          <a:bodyPr/>
          <a:lstStyle/>
          <a:p>
            <a:r>
              <a:rPr lang="zh-CN" altLang="en-US" sz="5400">
                <a:latin typeface="华文新魏" panose="02010800040101010101" pitchFamily="2" charset="-122"/>
                <a:ea typeface="华文新魏" panose="02010800040101010101" pitchFamily="2" charset="-122"/>
              </a:rPr>
              <a:t>网络文件系统</a:t>
            </a:r>
            <a:r>
              <a:rPr lang="en-US" altLang="zh-CN" sz="5400">
                <a:latin typeface="华文新魏" panose="02010800040101010101" pitchFamily="2" charset="-122"/>
                <a:ea typeface="华文新魏" panose="02010800040101010101" pitchFamily="2" charset="-122"/>
              </a:rPr>
              <a:t>NFS(2)</a:t>
            </a:r>
          </a:p>
        </p:txBody>
      </p:sp>
      <p:sp>
        <p:nvSpPr>
          <p:cNvPr id="109571" name="Rectangle 3">
            <a:extLst>
              <a:ext uri="{FF2B5EF4-FFF2-40B4-BE49-F238E27FC236}">
                <a16:creationId xmlns:a16="http://schemas.microsoft.com/office/drawing/2014/main" id="{19AEDD15-5BF8-4C18-9C4C-1185B37D694F}"/>
              </a:ext>
            </a:extLst>
          </p:cNvPr>
          <p:cNvSpPr>
            <a:spLocks noGrp="1" noChangeArrowheads="1"/>
          </p:cNvSpPr>
          <p:nvPr>
            <p:ph type="body" idx="1"/>
          </p:nvPr>
        </p:nvSpPr>
        <p:spPr>
          <a:xfrm>
            <a:off x="1676400" y="1447800"/>
            <a:ext cx="6248400" cy="42672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NFS</a:t>
            </a:r>
            <a:r>
              <a:rPr lang="zh-CN" altLang="en-US" sz="4400">
                <a:latin typeface="华文新魏" panose="02010800040101010101" pitchFamily="2" charset="-122"/>
                <a:ea typeface="华文新魏" panose="02010800040101010101" pitchFamily="2" charset="-122"/>
              </a:rPr>
              <a:t>的结构</a:t>
            </a:r>
          </a:p>
          <a:p>
            <a:pPr>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NFS</a:t>
            </a:r>
            <a:r>
              <a:rPr lang="zh-CN" altLang="en-US" sz="4400">
                <a:latin typeface="华文新魏" panose="02010800040101010101" pitchFamily="2" charset="-122"/>
                <a:ea typeface="华文新魏" panose="02010800040101010101" pitchFamily="2" charset="-122"/>
              </a:rPr>
              <a:t>协议</a:t>
            </a:r>
          </a:p>
          <a:p>
            <a:pPr>
              <a:buFontTx/>
              <a:buNone/>
            </a:pPr>
            <a:r>
              <a:rPr lang="zh-CN" altLang="en-US" sz="44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3</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NFS</a:t>
            </a:r>
            <a:r>
              <a:rPr lang="zh-CN" altLang="en-US" sz="4400">
                <a:latin typeface="华文新魏" panose="02010800040101010101" pitchFamily="2" charset="-122"/>
                <a:ea typeface="华文新魏" panose="02010800040101010101" pitchFamily="2" charset="-122"/>
              </a:rPr>
              <a:t>的实现</a:t>
            </a: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03304C8E-8367-4A8F-9C59-7F4F426BA30B}"/>
              </a:ext>
            </a:extLst>
          </p:cNvPr>
          <p:cNvSpPr>
            <a:spLocks noGrp="1" noChangeArrowheads="1"/>
          </p:cNvSpPr>
          <p:nvPr>
            <p:ph type="title"/>
          </p:nvPr>
        </p:nvSpPr>
        <p:spPr>
          <a:xfrm>
            <a:off x="762000" y="914400"/>
            <a:ext cx="7772400" cy="1143000"/>
          </a:xfrm>
        </p:spPr>
        <p:txBody>
          <a:bodyPr/>
          <a:lstStyle/>
          <a:p>
            <a:r>
              <a:rPr lang="zh-CN" altLang="en-US" sz="5400">
                <a:latin typeface="华文新魏" panose="02010800040101010101" pitchFamily="2" charset="-122"/>
                <a:ea typeface="华文新魏" panose="02010800040101010101" pitchFamily="2" charset="-122"/>
              </a:rPr>
              <a:t>网络文件系统</a:t>
            </a:r>
            <a:r>
              <a:rPr lang="en-US" altLang="zh-CN" sz="5400">
                <a:latin typeface="华文新魏" panose="02010800040101010101" pitchFamily="2" charset="-122"/>
                <a:ea typeface="华文新魏" panose="02010800040101010101" pitchFamily="2" charset="-122"/>
              </a:rPr>
              <a:t>NFS(3) </a:t>
            </a:r>
            <a:br>
              <a:rPr lang="en-US" altLang="zh-CN" sz="5400">
                <a:latin typeface="华文新魏" panose="02010800040101010101" pitchFamily="2" charset="-122"/>
                <a:ea typeface="华文新魏" panose="02010800040101010101" pitchFamily="2" charset="-122"/>
              </a:rPr>
            </a:br>
            <a:r>
              <a:rPr lang="en-US" altLang="zh-CN" sz="3600">
                <a:solidFill>
                  <a:schemeClr val="accent2"/>
                </a:solidFill>
                <a:latin typeface="华文新魏" panose="02010800040101010101" pitchFamily="2" charset="-122"/>
                <a:ea typeface="华文新魏" panose="02010800040101010101" pitchFamily="2" charset="-122"/>
              </a:rPr>
              <a:t>NFS</a:t>
            </a:r>
            <a:r>
              <a:rPr lang="zh-CN" altLang="en-US" sz="3600">
                <a:solidFill>
                  <a:schemeClr val="accent2"/>
                </a:solidFill>
                <a:latin typeface="华文新魏" panose="02010800040101010101" pitchFamily="2" charset="-122"/>
                <a:ea typeface="华文新魏" panose="02010800040101010101" pitchFamily="2" charset="-122"/>
              </a:rPr>
              <a:t>的结构</a:t>
            </a:r>
            <a:br>
              <a:rPr lang="zh-CN" altLang="en-US" sz="3600">
                <a:solidFill>
                  <a:schemeClr val="accent2"/>
                </a:solidFill>
                <a:latin typeface="华文新魏" panose="02010800040101010101" pitchFamily="2" charset="-122"/>
                <a:ea typeface="华文新魏" panose="02010800040101010101" pitchFamily="2" charset="-122"/>
              </a:rPr>
            </a:br>
            <a:endParaRPr lang="zh-CN" altLang="en-US" sz="3600">
              <a:solidFill>
                <a:schemeClr val="accent2"/>
              </a:solidFill>
              <a:latin typeface="华文新魏" panose="02010800040101010101" pitchFamily="2" charset="-122"/>
              <a:ea typeface="华文新魏" panose="02010800040101010101" pitchFamily="2" charset="-122"/>
            </a:endParaRPr>
          </a:p>
        </p:txBody>
      </p:sp>
      <p:sp>
        <p:nvSpPr>
          <p:cNvPr id="201731" name="Rectangle 3">
            <a:extLst>
              <a:ext uri="{FF2B5EF4-FFF2-40B4-BE49-F238E27FC236}">
                <a16:creationId xmlns:a16="http://schemas.microsoft.com/office/drawing/2014/main" id="{E7B2EA05-EDFF-42DD-8BFE-0D2A8170B31F}"/>
              </a:ext>
            </a:extLst>
          </p:cNvPr>
          <p:cNvSpPr>
            <a:spLocks noGrp="1" noChangeArrowheads="1"/>
          </p:cNvSpPr>
          <p:nvPr>
            <p:ph type="body" idx="1"/>
          </p:nvPr>
        </p:nvSpPr>
        <p:spPr>
          <a:xfrm>
            <a:off x="914400" y="1905000"/>
            <a:ext cx="6934200" cy="43434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NFS</a:t>
            </a:r>
            <a:r>
              <a:rPr lang="zh-CN" altLang="en-US" sz="3600">
                <a:latin typeface="华文新魏" panose="02010800040101010101" pitchFamily="2" charset="-122"/>
                <a:ea typeface="华文新魏" panose="02010800040101010101" pitchFamily="2" charset="-122"/>
              </a:rPr>
              <a:t>基本思想是让任意组合的客户机和服务器共享一个公共的文件系统。</a:t>
            </a:r>
          </a:p>
          <a:p>
            <a:pPr>
              <a:buFontTx/>
              <a:buNone/>
            </a:pPr>
            <a:r>
              <a:rPr lang="zh-CN" altLang="en-US" sz="3600">
                <a:latin typeface="华文新魏" panose="02010800040101010101" pitchFamily="2" charset="-122"/>
                <a:ea typeface="华文新魏" panose="02010800040101010101" pitchFamily="2" charset="-122"/>
              </a:rPr>
              <a:t> </a:t>
            </a: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NFS</a:t>
            </a:r>
            <a:r>
              <a:rPr lang="zh-CN" altLang="en-US" sz="3600">
                <a:latin typeface="华文新魏" panose="02010800040101010101" pitchFamily="2" charset="-122"/>
                <a:ea typeface="华文新魏" panose="02010800040101010101" pitchFamily="2" charset="-122"/>
              </a:rPr>
              <a:t>服务器输出目录，而客户机安装目录。 </a:t>
            </a:r>
          </a:p>
          <a:p>
            <a:pPr>
              <a:buFontTx/>
              <a:buNone/>
            </a:pPr>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56F50300-5258-4D9A-9F6D-3E86B746DFE9}"/>
              </a:ext>
            </a:extLst>
          </p:cNvPr>
          <p:cNvSpPr>
            <a:spLocks noGrp="1" noChangeArrowheads="1"/>
          </p:cNvSpPr>
          <p:nvPr>
            <p:ph type="title"/>
          </p:nvPr>
        </p:nvSpPr>
        <p:spPr>
          <a:xfrm>
            <a:off x="762000" y="1143000"/>
            <a:ext cx="7772400" cy="1143000"/>
          </a:xfrm>
        </p:spPr>
        <p:txBody>
          <a:bodyPr/>
          <a:lstStyle/>
          <a:p>
            <a:r>
              <a:rPr lang="zh-CN" altLang="en-US" sz="5400">
                <a:latin typeface="华文新魏" panose="02010800040101010101" pitchFamily="2" charset="-122"/>
                <a:ea typeface="华文新魏" panose="02010800040101010101" pitchFamily="2" charset="-122"/>
              </a:rPr>
              <a:t>网络文件系统</a:t>
            </a:r>
            <a:r>
              <a:rPr lang="en-US" altLang="zh-CN" sz="5400">
                <a:latin typeface="华文新魏" panose="02010800040101010101" pitchFamily="2" charset="-122"/>
                <a:ea typeface="华文新魏" panose="02010800040101010101" pitchFamily="2" charset="-122"/>
              </a:rPr>
              <a:t>NFS(4) </a:t>
            </a:r>
            <a:br>
              <a:rPr lang="en-US" altLang="zh-CN" sz="5400">
                <a:latin typeface="华文新魏" panose="02010800040101010101" pitchFamily="2" charset="-122"/>
                <a:ea typeface="华文新魏" panose="02010800040101010101" pitchFamily="2" charset="-122"/>
              </a:rPr>
            </a:br>
            <a:r>
              <a:rPr lang="en-US" altLang="zh-CN" sz="3600">
                <a:solidFill>
                  <a:schemeClr val="accent2"/>
                </a:solidFill>
                <a:latin typeface="华文新魏" panose="02010800040101010101" pitchFamily="2" charset="-122"/>
                <a:ea typeface="华文新魏" panose="02010800040101010101" pitchFamily="2" charset="-122"/>
              </a:rPr>
              <a:t>NFS</a:t>
            </a:r>
            <a:r>
              <a:rPr lang="zh-CN" altLang="en-US" sz="3600">
                <a:solidFill>
                  <a:schemeClr val="accent2"/>
                </a:solidFill>
                <a:latin typeface="华文新魏" panose="02010800040101010101" pitchFamily="2" charset="-122"/>
                <a:ea typeface="华文新魏" panose="02010800040101010101" pitchFamily="2" charset="-122"/>
              </a:rPr>
              <a:t>的协议</a:t>
            </a:r>
            <a:br>
              <a:rPr lang="zh-CN" altLang="en-US" sz="3600">
                <a:solidFill>
                  <a:schemeClr val="accent2"/>
                </a:solidFill>
                <a:latin typeface="华文新魏" panose="02010800040101010101" pitchFamily="2" charset="-122"/>
                <a:ea typeface="华文新魏" panose="02010800040101010101" pitchFamily="2" charset="-122"/>
              </a:rPr>
            </a:br>
            <a:br>
              <a:rPr lang="zh-CN" altLang="en-US" sz="3600">
                <a:solidFill>
                  <a:srgbClr val="FF0066"/>
                </a:solidFill>
                <a:latin typeface="华文新魏" panose="02010800040101010101" pitchFamily="2" charset="-122"/>
                <a:ea typeface="华文新魏" panose="02010800040101010101" pitchFamily="2" charset="-122"/>
              </a:rPr>
            </a:br>
            <a:endParaRPr lang="zh-CN" altLang="en-US" sz="3600">
              <a:solidFill>
                <a:srgbClr val="FF0066"/>
              </a:solidFill>
              <a:latin typeface="华文新魏" panose="02010800040101010101" pitchFamily="2" charset="-122"/>
              <a:ea typeface="华文新魏" panose="02010800040101010101" pitchFamily="2" charset="-122"/>
            </a:endParaRPr>
          </a:p>
        </p:txBody>
      </p:sp>
      <p:sp>
        <p:nvSpPr>
          <p:cNvPr id="202755" name="Rectangle 3">
            <a:extLst>
              <a:ext uri="{FF2B5EF4-FFF2-40B4-BE49-F238E27FC236}">
                <a16:creationId xmlns:a16="http://schemas.microsoft.com/office/drawing/2014/main" id="{EA4E330E-14B9-407C-A95F-ADFAA1A4F89F}"/>
              </a:ext>
            </a:extLst>
          </p:cNvPr>
          <p:cNvSpPr>
            <a:spLocks noGrp="1" noChangeArrowheads="1"/>
          </p:cNvSpPr>
          <p:nvPr>
            <p:ph type="body" idx="1"/>
          </p:nvPr>
        </p:nvSpPr>
        <p:spPr>
          <a:xfrm>
            <a:off x="914400" y="1828800"/>
            <a:ext cx="7010400" cy="43434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NFS</a:t>
            </a:r>
            <a:r>
              <a:rPr lang="zh-CN" altLang="en-US" sz="4000">
                <a:latin typeface="华文新魏" panose="02010800040101010101" pitchFamily="2" charset="-122"/>
                <a:ea typeface="华文新魏" panose="02010800040101010101" pitchFamily="2" charset="-122"/>
              </a:rPr>
              <a:t>的第一个协议是处理安装问题。 </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NFS</a:t>
            </a:r>
            <a:r>
              <a:rPr lang="zh-CN" altLang="en-US" sz="4000">
                <a:latin typeface="华文新魏" panose="02010800040101010101" pitchFamily="2" charset="-122"/>
                <a:ea typeface="华文新魏" panose="02010800040101010101" pitchFamily="2" charset="-122"/>
              </a:rPr>
              <a:t>的第二个协议用于文件和目录的访问。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39AA4A7D-0660-47E0-A3CB-D5A34132136A}"/>
              </a:ext>
            </a:extLst>
          </p:cNvPr>
          <p:cNvSpPr>
            <a:spLocks noGrp="1" noChangeArrowheads="1"/>
          </p:cNvSpPr>
          <p:nvPr>
            <p:ph type="title"/>
          </p:nvPr>
        </p:nvSpPr>
        <p:spPr>
          <a:xfrm>
            <a:off x="838200" y="1143000"/>
            <a:ext cx="7772400" cy="1143000"/>
          </a:xfrm>
        </p:spPr>
        <p:txBody>
          <a:bodyPr/>
          <a:lstStyle/>
          <a:p>
            <a:r>
              <a:rPr lang="zh-CN" altLang="en-US" sz="5400">
                <a:latin typeface="华文新魏" panose="02010800040101010101" pitchFamily="2" charset="-122"/>
                <a:ea typeface="华文新魏" panose="02010800040101010101" pitchFamily="2" charset="-122"/>
              </a:rPr>
              <a:t>网络文件系统</a:t>
            </a:r>
            <a:r>
              <a:rPr lang="en-US" altLang="zh-CN" sz="5400">
                <a:latin typeface="华文新魏" panose="02010800040101010101" pitchFamily="2" charset="-122"/>
                <a:ea typeface="华文新魏" panose="02010800040101010101" pitchFamily="2" charset="-122"/>
              </a:rPr>
              <a:t>NFS(5) </a:t>
            </a:r>
            <a:br>
              <a:rPr lang="en-US" altLang="zh-CN" sz="5400">
                <a:latin typeface="华文新魏" panose="02010800040101010101" pitchFamily="2" charset="-122"/>
                <a:ea typeface="华文新魏" panose="02010800040101010101" pitchFamily="2" charset="-122"/>
              </a:rPr>
            </a:br>
            <a:r>
              <a:rPr lang="en-US" altLang="zh-CN" sz="3600">
                <a:solidFill>
                  <a:schemeClr val="accent2"/>
                </a:solidFill>
                <a:latin typeface="华文新魏" panose="02010800040101010101" pitchFamily="2" charset="-122"/>
                <a:ea typeface="华文新魏" panose="02010800040101010101" pitchFamily="2" charset="-122"/>
              </a:rPr>
              <a:t>NFS</a:t>
            </a:r>
            <a:r>
              <a:rPr lang="zh-CN" altLang="en-US" sz="3600">
                <a:solidFill>
                  <a:schemeClr val="accent2"/>
                </a:solidFill>
                <a:latin typeface="华文新魏" panose="02010800040101010101" pitchFamily="2" charset="-122"/>
                <a:ea typeface="华文新魏" panose="02010800040101010101" pitchFamily="2" charset="-122"/>
              </a:rPr>
              <a:t>的实现</a:t>
            </a:r>
            <a:br>
              <a:rPr lang="zh-CN" altLang="en-US" sz="3600">
                <a:solidFill>
                  <a:schemeClr val="accent2"/>
                </a:solidFill>
                <a:latin typeface="华文新魏" panose="02010800040101010101" pitchFamily="2" charset="-122"/>
                <a:ea typeface="华文新魏" panose="02010800040101010101" pitchFamily="2" charset="-122"/>
              </a:rPr>
            </a:br>
            <a:br>
              <a:rPr lang="zh-CN" altLang="en-US" sz="3600">
                <a:solidFill>
                  <a:srgbClr val="9900FF"/>
                </a:solidFill>
                <a:latin typeface="华文新魏" panose="02010800040101010101" pitchFamily="2" charset="-122"/>
                <a:ea typeface="华文新魏" panose="02010800040101010101" pitchFamily="2" charset="-122"/>
              </a:rPr>
            </a:br>
            <a:endParaRPr lang="zh-CN" altLang="en-US" sz="3600">
              <a:solidFill>
                <a:srgbClr val="9900FF"/>
              </a:solidFill>
              <a:latin typeface="华文新魏" panose="02010800040101010101" pitchFamily="2" charset="-122"/>
              <a:ea typeface="华文新魏" panose="02010800040101010101" pitchFamily="2" charset="-122"/>
            </a:endParaRPr>
          </a:p>
        </p:txBody>
      </p:sp>
      <p:sp>
        <p:nvSpPr>
          <p:cNvPr id="203779" name="Rectangle 3">
            <a:extLst>
              <a:ext uri="{FF2B5EF4-FFF2-40B4-BE49-F238E27FC236}">
                <a16:creationId xmlns:a16="http://schemas.microsoft.com/office/drawing/2014/main" id="{213BEDE5-B16B-4870-BC11-B12D06FDF9D6}"/>
              </a:ext>
            </a:extLst>
          </p:cNvPr>
          <p:cNvSpPr>
            <a:spLocks noGrp="1" noChangeArrowheads="1"/>
          </p:cNvSpPr>
          <p:nvPr>
            <p:ph type="body" idx="1"/>
          </p:nvPr>
        </p:nvSpPr>
        <p:spPr>
          <a:xfrm>
            <a:off x="1219200" y="1828800"/>
            <a:ext cx="7086600" cy="4495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NFS</a:t>
            </a:r>
            <a:r>
              <a:rPr lang="zh-CN" altLang="en-US" sz="4000">
                <a:latin typeface="华文新魏" panose="02010800040101010101" pitchFamily="2" charset="-122"/>
                <a:ea typeface="华文新魏" panose="02010800040101010101" pitchFamily="2" charset="-122"/>
              </a:rPr>
              <a:t>实现分成三层，</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顶层是系统调用层，处理</a:t>
            </a:r>
            <a:r>
              <a:rPr lang="en-US" altLang="zh-CN" sz="4000">
                <a:latin typeface="华文新魏" panose="02010800040101010101" pitchFamily="2" charset="-122"/>
                <a:ea typeface="华文新魏" panose="02010800040101010101" pitchFamily="2" charset="-122"/>
              </a:rPr>
              <a:t>open</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read</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close</a:t>
            </a:r>
            <a:r>
              <a:rPr lang="zh-CN" altLang="en-US" sz="4000">
                <a:latin typeface="华文新魏" panose="02010800040101010101" pitchFamily="2" charset="-122"/>
                <a:ea typeface="华文新魏" panose="02010800040101010101" pitchFamily="2" charset="-122"/>
              </a:rPr>
              <a:t>等调用</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第二层虚拟文件系统（</a:t>
            </a:r>
            <a:r>
              <a:rPr lang="en-US" altLang="zh-CN" sz="4000">
                <a:latin typeface="华文新魏" panose="02010800040101010101" pitchFamily="2" charset="-122"/>
                <a:ea typeface="华文新魏" panose="02010800040101010101" pitchFamily="2" charset="-122"/>
              </a:rPr>
              <a:t>VFS</a:t>
            </a:r>
            <a:r>
              <a:rPr lang="zh-CN" altLang="en-US" sz="4000">
                <a:latin typeface="华文新魏" panose="02010800040101010101" pitchFamily="2" charset="-122"/>
                <a:ea typeface="华文新魏" panose="02010800040101010101" pitchFamily="2" charset="-122"/>
              </a:rPr>
              <a:t>）</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第三层本地操作系统 </a:t>
            </a:r>
          </a:p>
          <a:p>
            <a:pPr>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1F01A6E9-1332-4C08-AB37-B6AA0CD022D4}"/>
              </a:ext>
            </a:extLst>
          </p:cNvPr>
          <p:cNvSpPr>
            <a:spLocks noGrp="1" noChangeArrowheads="1"/>
          </p:cNvSpPr>
          <p:nvPr>
            <p:ph type="title"/>
          </p:nvPr>
        </p:nvSpPr>
        <p:spPr>
          <a:xfrm>
            <a:off x="685800" y="685800"/>
            <a:ext cx="7772400" cy="1143000"/>
          </a:xfrm>
        </p:spPr>
        <p:txBody>
          <a:bodyPr/>
          <a:lstStyle/>
          <a:p>
            <a:r>
              <a:rPr lang="zh-CN" altLang="en-US" sz="5400">
                <a:latin typeface="华文新魏" panose="02010800040101010101" pitchFamily="2" charset="-122"/>
                <a:ea typeface="华文新魏" panose="02010800040101010101" pitchFamily="2" charset="-122"/>
              </a:rPr>
              <a:t>网络文件系统</a:t>
            </a:r>
            <a:r>
              <a:rPr lang="en-US" altLang="zh-CN" sz="5400">
                <a:latin typeface="华文新魏" panose="02010800040101010101" pitchFamily="2" charset="-122"/>
                <a:ea typeface="华文新魏" panose="02010800040101010101" pitchFamily="2" charset="-122"/>
              </a:rPr>
              <a:t>NFS(6) </a:t>
            </a:r>
            <a:br>
              <a:rPr lang="en-US" altLang="zh-CN" sz="5400">
                <a:latin typeface="华文新魏" panose="02010800040101010101" pitchFamily="2" charset="-122"/>
                <a:ea typeface="华文新魏" panose="02010800040101010101" pitchFamily="2" charset="-122"/>
              </a:rPr>
            </a:br>
            <a:r>
              <a:rPr lang="en-US" altLang="zh-CN" sz="3600">
                <a:solidFill>
                  <a:schemeClr val="accent2"/>
                </a:solidFill>
                <a:latin typeface="华文新魏" panose="02010800040101010101" pitchFamily="2" charset="-122"/>
                <a:ea typeface="华文新魏" panose="02010800040101010101" pitchFamily="2" charset="-122"/>
              </a:rPr>
              <a:t>NFS</a:t>
            </a:r>
            <a:r>
              <a:rPr lang="zh-CN" altLang="en-US" sz="3600">
                <a:solidFill>
                  <a:schemeClr val="accent2"/>
                </a:solidFill>
                <a:latin typeface="华文新魏" panose="02010800040101010101" pitchFamily="2" charset="-122"/>
                <a:ea typeface="华文新魏" panose="02010800040101010101" pitchFamily="2" charset="-122"/>
              </a:rPr>
              <a:t>的使用</a:t>
            </a:r>
            <a:br>
              <a:rPr lang="zh-CN" altLang="en-US" sz="3600">
                <a:solidFill>
                  <a:schemeClr val="accent2"/>
                </a:solidFill>
                <a:latin typeface="华文新魏" panose="02010800040101010101" pitchFamily="2" charset="-122"/>
                <a:ea typeface="华文新魏" panose="02010800040101010101" pitchFamily="2" charset="-122"/>
              </a:rPr>
            </a:br>
            <a:endParaRPr lang="zh-CN" altLang="en-US" sz="3600">
              <a:solidFill>
                <a:schemeClr val="accent2"/>
              </a:solidFill>
              <a:latin typeface="华文新魏" panose="02010800040101010101" pitchFamily="2" charset="-122"/>
              <a:ea typeface="华文新魏" panose="02010800040101010101" pitchFamily="2" charset="-122"/>
            </a:endParaRPr>
          </a:p>
        </p:txBody>
      </p:sp>
      <p:sp>
        <p:nvSpPr>
          <p:cNvPr id="204803" name="Rectangle 3">
            <a:extLst>
              <a:ext uri="{FF2B5EF4-FFF2-40B4-BE49-F238E27FC236}">
                <a16:creationId xmlns:a16="http://schemas.microsoft.com/office/drawing/2014/main" id="{D8DD153E-2B7E-4621-A335-0820EEAC7012}"/>
              </a:ext>
            </a:extLst>
          </p:cNvPr>
          <p:cNvSpPr>
            <a:spLocks noGrp="1" noChangeArrowheads="1"/>
          </p:cNvSpPr>
          <p:nvPr>
            <p:ph type="body" idx="1"/>
          </p:nvPr>
        </p:nvSpPr>
        <p:spPr>
          <a:xfrm>
            <a:off x="1676400" y="1905000"/>
            <a:ext cx="6324600" cy="42672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en-US" altLang="zh-CN" sz="4000" b="1">
                <a:latin typeface="华文新魏" panose="02010800040101010101" pitchFamily="2" charset="-122"/>
                <a:ea typeface="华文新魏" panose="02010800040101010101" pitchFamily="2" charset="-122"/>
              </a:rPr>
              <a:t>(1)</a:t>
            </a:r>
            <a:r>
              <a:rPr lang="zh-CN" altLang="en-US" sz="4000" b="1">
                <a:latin typeface="华文新魏" panose="02010800040101010101" pitchFamily="2" charset="-122"/>
                <a:ea typeface="华文新魏" panose="02010800040101010101" pitchFamily="2" charset="-122"/>
              </a:rPr>
              <a:t>安装（</a:t>
            </a:r>
            <a:r>
              <a:rPr lang="en-US" altLang="zh-CN" sz="4000" b="1">
                <a:latin typeface="华文新魏" panose="02010800040101010101" pitchFamily="2" charset="-122"/>
                <a:ea typeface="华文新魏" panose="02010800040101010101" pitchFamily="2" charset="-122"/>
              </a:rPr>
              <a:t>Mount</a:t>
            </a:r>
            <a:r>
              <a:rPr lang="zh-CN" altLang="en-US" sz="4000" b="1">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 </a:t>
            </a:r>
          </a:p>
          <a:p>
            <a:pPr>
              <a:buFontTx/>
              <a:buNone/>
            </a:pPr>
            <a:r>
              <a:rPr lang="zh-CN" altLang="en-US" sz="4000" b="1">
                <a:latin typeface="华文新魏" panose="02010800040101010101" pitchFamily="2" charset="-122"/>
                <a:ea typeface="华文新魏" panose="02010800040101010101" pitchFamily="2" charset="-122"/>
              </a:rPr>
              <a:t>  </a:t>
            </a:r>
            <a:r>
              <a:rPr lang="en-US" altLang="zh-CN" sz="4000" b="1">
                <a:latin typeface="华文新魏" panose="02010800040101010101" pitchFamily="2" charset="-122"/>
                <a:ea typeface="华文新魏" panose="02010800040101010101" pitchFamily="2" charset="-122"/>
              </a:rPr>
              <a:t>(2)</a:t>
            </a:r>
            <a:r>
              <a:rPr lang="zh-CN" altLang="en-US" sz="4000" b="1">
                <a:latin typeface="华文新魏" panose="02010800040101010101" pitchFamily="2" charset="-122"/>
                <a:ea typeface="华文新魏" panose="02010800040101010101" pitchFamily="2" charset="-122"/>
              </a:rPr>
              <a:t>打开（</a:t>
            </a:r>
            <a:r>
              <a:rPr lang="en-US" altLang="zh-CN" sz="4000" b="1">
                <a:latin typeface="华文新魏" panose="02010800040101010101" pitchFamily="2" charset="-122"/>
                <a:ea typeface="华文新魏" panose="02010800040101010101" pitchFamily="2" charset="-122"/>
              </a:rPr>
              <a:t>Open</a:t>
            </a:r>
            <a:r>
              <a:rPr lang="zh-CN" altLang="en-US" sz="4000" b="1">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 </a:t>
            </a:r>
          </a:p>
          <a:p>
            <a:pPr>
              <a:buFontTx/>
              <a:buNone/>
            </a:pPr>
            <a:r>
              <a:rPr lang="zh-CN" altLang="en-US" sz="4000" b="1">
                <a:latin typeface="华文新魏" panose="02010800040101010101" pitchFamily="2" charset="-122"/>
                <a:ea typeface="华文新魏" panose="02010800040101010101" pitchFamily="2" charset="-122"/>
              </a:rPr>
              <a:t>  </a:t>
            </a:r>
            <a:r>
              <a:rPr lang="en-US" altLang="zh-CN" sz="4000" b="1">
                <a:latin typeface="华文新魏" panose="02010800040101010101" pitchFamily="2" charset="-122"/>
                <a:ea typeface="华文新魏" panose="02010800040101010101" pitchFamily="2" charset="-122"/>
              </a:rPr>
              <a:t>(3)</a:t>
            </a:r>
            <a:r>
              <a:rPr lang="zh-CN" altLang="en-US" sz="4000" b="1">
                <a:latin typeface="华文新魏" panose="02010800040101010101" pitchFamily="2" charset="-122"/>
                <a:ea typeface="华文新魏" panose="02010800040101010101" pitchFamily="2" charset="-122"/>
              </a:rPr>
              <a:t>读</a:t>
            </a:r>
            <a:r>
              <a:rPr lang="en-US" altLang="zh-CN" sz="4000" b="1">
                <a:latin typeface="华文新魏" panose="02010800040101010101" pitchFamily="2" charset="-122"/>
                <a:ea typeface="华文新魏" panose="02010800040101010101" pitchFamily="2" charset="-122"/>
              </a:rPr>
              <a:t>/</a:t>
            </a:r>
            <a:r>
              <a:rPr lang="zh-CN" altLang="en-US" sz="4000" b="1">
                <a:latin typeface="华文新魏" panose="02010800040101010101" pitchFamily="2" charset="-122"/>
                <a:ea typeface="华文新魏" panose="02010800040101010101" pitchFamily="2" charset="-122"/>
              </a:rPr>
              <a:t>写（</a:t>
            </a:r>
            <a:r>
              <a:rPr lang="en-US" altLang="zh-CN" sz="4000" b="1">
                <a:latin typeface="华文新魏" panose="02010800040101010101" pitchFamily="2" charset="-122"/>
                <a:ea typeface="华文新魏" panose="02010800040101010101" pitchFamily="2" charset="-122"/>
              </a:rPr>
              <a:t>Read/Write</a:t>
            </a:r>
            <a:r>
              <a:rPr lang="zh-CN" altLang="en-US" sz="4000" b="1">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 </a:t>
            </a:r>
          </a:p>
        </p:txBody>
      </p:sp>
    </p:spTree>
  </p:cSld>
  <p:clrMapOvr>
    <a:masterClrMapping/>
  </p:clrMapOvr>
  <p:transition>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964C198-7B7B-4CA3-ADA8-6F5FE8457496}"/>
              </a:ext>
            </a:extLst>
          </p:cNvPr>
          <p:cNvSpPr>
            <a:spLocks noGrp="1" noChangeArrowheads="1"/>
          </p:cNvSpPr>
          <p:nvPr>
            <p:ph type="title"/>
          </p:nvPr>
        </p:nvSpPr>
        <p:spPr/>
        <p:txBody>
          <a:bodyPr/>
          <a:lstStyle/>
          <a:p>
            <a:r>
              <a:rPr lang="en-US" altLang="zh-CN" sz="5400">
                <a:latin typeface="华文新魏" panose="02010800040101010101" pitchFamily="2" charset="-122"/>
                <a:ea typeface="华文新魏" panose="02010800040101010101" pitchFamily="2" charset="-122"/>
              </a:rPr>
              <a:t>8.3.7</a:t>
            </a:r>
            <a:r>
              <a:rPr lang="zh-CN" altLang="en-US" sz="5400">
                <a:latin typeface="华文新魏" panose="02010800040101010101" pitchFamily="2" charset="-122"/>
                <a:ea typeface="华文新魏" panose="02010800040101010101" pitchFamily="2" charset="-122"/>
              </a:rPr>
              <a:t>进程迁移</a:t>
            </a:r>
            <a:r>
              <a:rPr lang="en-US" altLang="zh-CN" sz="5400">
                <a:latin typeface="华文新魏" panose="02010800040101010101" pitchFamily="2" charset="-122"/>
                <a:ea typeface="华文新魏" panose="02010800040101010101" pitchFamily="2" charset="-122"/>
              </a:rPr>
              <a:t>(1)</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10595" name="Rectangle 3">
            <a:extLst>
              <a:ext uri="{FF2B5EF4-FFF2-40B4-BE49-F238E27FC236}">
                <a16:creationId xmlns:a16="http://schemas.microsoft.com/office/drawing/2014/main" id="{CED1756F-30E5-4720-8497-6201FF2C9DF4}"/>
              </a:ext>
            </a:extLst>
          </p:cNvPr>
          <p:cNvSpPr>
            <a:spLocks noGrp="1" noChangeArrowheads="1"/>
          </p:cNvSpPr>
          <p:nvPr>
            <p:ph type="body" idx="1"/>
          </p:nvPr>
        </p:nvSpPr>
        <p:spPr>
          <a:xfrm>
            <a:off x="2057400" y="1295400"/>
            <a:ext cx="5105400" cy="4114800"/>
          </a:xfrm>
        </p:spPr>
        <p:txBody>
          <a:bodyPr/>
          <a:lstStyle/>
          <a:p>
            <a:pPr>
              <a:buFontTx/>
              <a:buNone/>
            </a:pPr>
            <a:r>
              <a:rPr lang="en-US" altLang="zh-CN" sz="4400">
                <a:latin typeface="华文新魏" panose="02010800040101010101" pitchFamily="2" charset="-122"/>
                <a:ea typeface="华文新魏" panose="02010800040101010101" pitchFamily="2" charset="-122"/>
              </a:rPr>
              <a:t>1</a:t>
            </a:r>
            <a:r>
              <a:rPr lang="zh-CN" altLang="en-US" sz="4400">
                <a:latin typeface="华文新魏" panose="02010800040101010101" pitchFamily="2" charset="-122"/>
                <a:ea typeface="华文新魏" panose="02010800040101010101" pitchFamily="2" charset="-122"/>
              </a:rPr>
              <a:t>．</a:t>
            </a: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 数据迁移</a:t>
            </a:r>
          </a:p>
          <a:p>
            <a:pPr>
              <a:buFontTx/>
              <a:buNone/>
            </a:pPr>
            <a:r>
              <a:rPr lang="en-US" altLang="zh-CN" sz="4400">
                <a:latin typeface="华文新魏" panose="02010800040101010101" pitchFamily="2" charset="-122"/>
                <a:ea typeface="华文新魏" panose="02010800040101010101" pitchFamily="2" charset="-122"/>
              </a:rPr>
              <a:t>2</a:t>
            </a:r>
            <a:r>
              <a:rPr lang="zh-CN" altLang="en-US" sz="4400">
                <a:latin typeface="华文新魏" panose="02010800040101010101" pitchFamily="2" charset="-122"/>
                <a:ea typeface="华文新魏" panose="02010800040101010101" pitchFamily="2" charset="-122"/>
              </a:rPr>
              <a:t>．</a:t>
            </a: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计算迁移</a:t>
            </a:r>
          </a:p>
          <a:p>
            <a:pPr>
              <a:buFontTx/>
              <a:buNone/>
            </a:pPr>
            <a:r>
              <a:rPr lang="en-US" altLang="zh-CN" sz="4400">
                <a:latin typeface="华文新魏" panose="02010800040101010101" pitchFamily="2" charset="-122"/>
                <a:ea typeface="华文新魏" panose="02010800040101010101" pitchFamily="2" charset="-122"/>
              </a:rPr>
              <a:t>3</a:t>
            </a:r>
            <a:r>
              <a:rPr lang="zh-CN" altLang="en-US" sz="4400">
                <a:latin typeface="华文新魏" panose="02010800040101010101" pitchFamily="2" charset="-122"/>
                <a:ea typeface="华文新魏" panose="02010800040101010101" pitchFamily="2" charset="-122"/>
              </a:rPr>
              <a:t>．</a:t>
            </a:r>
            <a:r>
              <a:rPr lang="zh-CN" altLang="en-US" sz="4400">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进程迁移</a:t>
            </a:r>
          </a:p>
          <a:p>
            <a:endParaRPr lang="zh-CN" altLang="en-US" sz="4400">
              <a:latin typeface="华文新魏" panose="02010800040101010101" pitchFamily="2" charset="-122"/>
              <a:ea typeface="华文新魏" panose="02010800040101010101" pitchFamily="2" charset="-122"/>
            </a:endParaRPr>
          </a:p>
          <a:p>
            <a:endParaRPr lang="zh-CN" altLang="en-US" sz="44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AAA1F4E-ACB7-43E1-BCAF-9A846D651E90}"/>
              </a:ext>
            </a:extLst>
          </p:cNvPr>
          <p:cNvSpPr>
            <a:spLocks noGrp="1" noChangeArrowheads="1"/>
          </p:cNvSpPr>
          <p:nvPr>
            <p:ph type="title"/>
          </p:nvPr>
        </p:nvSpPr>
        <p:spPr>
          <a:xfrm>
            <a:off x="762000" y="685800"/>
            <a:ext cx="7772400" cy="1143000"/>
          </a:xfrm>
        </p:spPr>
        <p:txBody>
          <a:bodyPr/>
          <a:lstStyle/>
          <a:p>
            <a:r>
              <a:rPr lang="zh-CN" altLang="en-US" sz="5400">
                <a:latin typeface="华文新魏" panose="02010800040101010101" pitchFamily="2" charset="-122"/>
                <a:ea typeface="华文新魏" panose="02010800040101010101" pitchFamily="2" charset="-122"/>
              </a:rPr>
              <a:t>进程迁移</a:t>
            </a:r>
            <a:r>
              <a:rPr lang="en-US" altLang="zh-CN" sz="5400">
                <a:latin typeface="华文新魏" panose="02010800040101010101" pitchFamily="2" charset="-122"/>
                <a:ea typeface="华文新魏" panose="02010800040101010101" pitchFamily="2" charset="-122"/>
              </a:rPr>
              <a:t>(2)</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11619" name="Rectangle 3">
            <a:extLst>
              <a:ext uri="{FF2B5EF4-FFF2-40B4-BE49-F238E27FC236}">
                <a16:creationId xmlns:a16="http://schemas.microsoft.com/office/drawing/2014/main" id="{09C5842D-D220-493C-B0EC-138445F4D173}"/>
              </a:ext>
            </a:extLst>
          </p:cNvPr>
          <p:cNvSpPr>
            <a:spLocks noGrp="1" noChangeArrowheads="1"/>
          </p:cNvSpPr>
          <p:nvPr>
            <p:ph type="body" idx="1"/>
          </p:nvPr>
        </p:nvSpPr>
        <p:spPr>
          <a:xfrm>
            <a:off x="838200" y="1295400"/>
            <a:ext cx="7772400" cy="4114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下列原因需要引入进程迁移</a:t>
            </a:r>
            <a:r>
              <a:rPr lang="en-US" altLang="zh-CN" sz="4000">
                <a:latin typeface="华文新魏" panose="02010800040101010101" pitchFamily="2" charset="-122"/>
                <a:ea typeface="华文新魏" panose="02010800040101010101" pitchFamily="2" charset="-122"/>
              </a:rPr>
              <a:t>:</a:t>
            </a:r>
          </a:p>
          <a:p>
            <a:pPr>
              <a:buFontTx/>
              <a:buNone/>
            </a:pPr>
            <a:r>
              <a:rPr lang="en-US" altLang="zh-CN" sz="4000">
                <a:latin typeface="华文新魏" panose="02010800040101010101" pitchFamily="2" charset="-122"/>
                <a:ea typeface="华文新魏" panose="02010800040101010101" pitchFamily="2" charset="-122"/>
              </a:rPr>
              <a:t>       (1)</a:t>
            </a:r>
            <a:r>
              <a:rPr lang="zh-CN" altLang="en-US" sz="4000">
                <a:latin typeface="华文新魏" panose="02010800040101010101" pitchFamily="2" charset="-122"/>
                <a:ea typeface="华文新魏" panose="02010800040101010101" pitchFamily="2" charset="-122"/>
              </a:rPr>
              <a:t>负载均衡。</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通信性能。</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加速计算。</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特殊功能和资源的使用</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105B2D8B-9C9D-485E-BCEB-2D8934C900B5}"/>
              </a:ext>
            </a:extLst>
          </p:cNvPr>
          <p:cNvSpPr>
            <a:spLocks noGrp="1" noChangeArrowheads="1"/>
          </p:cNvSpPr>
          <p:nvPr>
            <p:ph type="title"/>
          </p:nvPr>
        </p:nvSpPr>
        <p:spPr>
          <a:xfrm>
            <a:off x="762000" y="533400"/>
            <a:ext cx="7772400" cy="1143000"/>
          </a:xfrm>
        </p:spPr>
        <p:txBody>
          <a:bodyPr/>
          <a:lstStyle/>
          <a:p>
            <a:pPr fontAlgn="t"/>
            <a:r>
              <a:rPr lang="zh-CN" altLang="en-US" sz="5400">
                <a:latin typeface="华文新魏" panose="02010800040101010101" pitchFamily="2" charset="-122"/>
                <a:ea typeface="华文新魏" panose="02010800040101010101" pitchFamily="2" charset="-122"/>
              </a:rPr>
              <a:t>消息传递机制 </a:t>
            </a:r>
            <a:r>
              <a:rPr lang="en-US" altLang="zh-CN" sz="5400">
                <a:latin typeface="华文新魏" panose="02010800040101010101" pitchFamily="2" charset="-122"/>
                <a:ea typeface="华文新魏" panose="02010800040101010101" pitchFamily="2" charset="-122"/>
              </a:rPr>
              <a:t>(2) </a:t>
            </a:r>
            <a:br>
              <a:rPr lang="en-US" altLang="zh-CN" sz="54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142339" name="Rectangle 3">
            <a:extLst>
              <a:ext uri="{FF2B5EF4-FFF2-40B4-BE49-F238E27FC236}">
                <a16:creationId xmlns:a16="http://schemas.microsoft.com/office/drawing/2014/main" id="{FB98E359-0505-473B-9D21-F194581771FD}"/>
              </a:ext>
            </a:extLst>
          </p:cNvPr>
          <p:cNvSpPr>
            <a:spLocks noGrp="1" noChangeArrowheads="1"/>
          </p:cNvSpPr>
          <p:nvPr>
            <p:ph type="body" idx="1"/>
          </p:nvPr>
        </p:nvSpPr>
        <p:spPr>
          <a:xfrm>
            <a:off x="838200" y="1219200"/>
            <a:ext cx="8153400" cy="4724400"/>
          </a:xfrm>
        </p:spPr>
        <p:txBody>
          <a:bodyPr/>
          <a:lstStyle/>
          <a:p>
            <a:pPr>
              <a:lnSpc>
                <a:spcPct val="90000"/>
              </a:lnSpc>
              <a:buFontTx/>
              <a:buNone/>
            </a:pPr>
            <a:r>
              <a:rPr lang="en-US" altLang="zh-CN" sz="36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目标进程寻址</a:t>
            </a:r>
            <a:br>
              <a:rPr lang="zh-CN" altLang="en-US" sz="4000">
                <a:latin typeface="华文新魏" panose="02010800040101010101" pitchFamily="2" charset="-122"/>
                <a:ea typeface="华文新魏" panose="02010800040101010101" pitchFamily="2" charset="-122"/>
              </a:rPr>
            </a:br>
            <a:r>
              <a:rPr lang="zh-CN" altLang="en-US"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机器号和进程号寻址法。</a:t>
            </a:r>
          </a:p>
          <a:p>
            <a:pPr algn="just">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广播寻址法。 </a:t>
            </a:r>
          </a:p>
          <a:p>
            <a:pPr algn="just">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名字服务器寻址法。  </a:t>
            </a:r>
          </a:p>
          <a:p>
            <a:pPr algn="just">
              <a:lnSpc>
                <a:spcPct val="90000"/>
              </a:lnSpc>
              <a:buFontTx/>
              <a:buNone/>
            </a:pP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同步和异步通信原语 </a:t>
            </a:r>
          </a:p>
          <a:p>
            <a:pPr algn="just">
              <a:lnSpc>
                <a:spcPct val="90000"/>
              </a:lnSpc>
              <a:buFontTx/>
              <a:buNone/>
            </a:pP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缓冲和非缓冲原语</a:t>
            </a:r>
          </a:p>
          <a:p>
            <a:pPr algn="just">
              <a:lnSpc>
                <a:spcPct val="90000"/>
              </a:lnSpc>
              <a:buFontTx/>
              <a:buNone/>
            </a:pP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可靠和非可靠通信原语 </a:t>
            </a:r>
          </a:p>
          <a:p>
            <a:pPr algn="just">
              <a:lnSpc>
                <a:spcPct val="90000"/>
              </a:lnSpc>
              <a:buFontTx/>
              <a:buNone/>
            </a:pPr>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8E26046-3073-4869-B00A-E424879285B4}"/>
              </a:ext>
            </a:extLst>
          </p:cNvPr>
          <p:cNvSpPr>
            <a:spLocks noGrp="1" noChangeArrowheads="1"/>
          </p:cNvSpPr>
          <p:nvPr>
            <p:ph type="title"/>
          </p:nvPr>
        </p:nvSpPr>
        <p:spPr>
          <a:xfrm>
            <a:off x="304800" y="381000"/>
            <a:ext cx="7772400" cy="1143000"/>
          </a:xfrm>
        </p:spPr>
        <p:txBody>
          <a:bodyPr/>
          <a:lstStyle/>
          <a:p>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(1)</a:t>
            </a:r>
          </a:p>
        </p:txBody>
      </p:sp>
      <p:sp>
        <p:nvSpPr>
          <p:cNvPr id="113667" name="Rectangle 3">
            <a:extLst>
              <a:ext uri="{FF2B5EF4-FFF2-40B4-BE49-F238E27FC236}">
                <a16:creationId xmlns:a16="http://schemas.microsoft.com/office/drawing/2014/main" id="{3784EC45-A529-45B5-A75C-9D0D7943E869}"/>
              </a:ext>
            </a:extLst>
          </p:cNvPr>
          <p:cNvSpPr>
            <a:spLocks noGrp="1" noChangeArrowheads="1"/>
          </p:cNvSpPr>
          <p:nvPr>
            <p:ph type="body" idx="1"/>
          </p:nvPr>
        </p:nvSpPr>
        <p:spPr>
          <a:xfrm>
            <a:off x="1066800" y="1447800"/>
            <a:ext cx="7162800" cy="4267200"/>
          </a:xfrm>
        </p:spPr>
        <p:txBody>
          <a:bodyPr/>
          <a:lstStyle/>
          <a:p>
            <a:pPr>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主要负责解决</a:t>
            </a:r>
            <a:r>
              <a:rPr lang="en-US" altLang="zh-CN" sz="4000">
                <a:latin typeface="华文新魏" panose="02010800040101010101" pitchFamily="2" charset="-122"/>
                <a:ea typeface="华文新魏" panose="02010800040101010101" pitchFamily="2" charset="-122"/>
              </a:rPr>
              <a:t>:</a:t>
            </a:r>
          </a:p>
          <a:p>
            <a:pPr>
              <a:buFontTx/>
              <a:buNone/>
            </a:pP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）由谁来发动进程迁移？</a:t>
            </a:r>
          </a:p>
          <a:p>
            <a:pPr>
              <a:buFontTx/>
              <a:buNone/>
            </a:pP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）如何进行进程迁移？</a:t>
            </a:r>
          </a:p>
          <a:p>
            <a:pPr>
              <a:buFontTx/>
              <a:buNone/>
            </a:pPr>
            <a:r>
              <a:rPr lang="zh-CN" altLang="en-US"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(3) </a:t>
            </a:r>
            <a:r>
              <a:rPr lang="zh-CN" altLang="en-US" sz="4000">
                <a:latin typeface="华文新魏" panose="02010800040101010101" pitchFamily="2" charset="-122"/>
                <a:ea typeface="华文新魏" panose="02010800040101010101" pitchFamily="2" charset="-122"/>
              </a:rPr>
              <a:t>如何处理未完成的信号和消息等问题。</a:t>
            </a:r>
          </a:p>
          <a:p>
            <a:endParaRPr lang="zh-CN" altLang="en-US" sz="40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C6DBDB1-CAE4-44D5-90B4-0F563641C7AD}"/>
              </a:ext>
            </a:extLst>
          </p:cNvPr>
          <p:cNvSpPr>
            <a:spLocks noGrp="1" noChangeArrowheads="1"/>
          </p:cNvSpPr>
          <p:nvPr>
            <p:ph type="title"/>
          </p:nvPr>
        </p:nvSpPr>
        <p:spPr>
          <a:xfrm>
            <a:off x="762000" y="457200"/>
            <a:ext cx="7772400" cy="1143000"/>
          </a:xfrm>
        </p:spPr>
        <p:txBody>
          <a:bodyPr/>
          <a:lstStyle/>
          <a:p>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(2)</a:t>
            </a:r>
          </a:p>
        </p:txBody>
      </p:sp>
      <p:sp>
        <p:nvSpPr>
          <p:cNvPr id="114691" name="Rectangle 3">
            <a:extLst>
              <a:ext uri="{FF2B5EF4-FFF2-40B4-BE49-F238E27FC236}">
                <a16:creationId xmlns:a16="http://schemas.microsoft.com/office/drawing/2014/main" id="{5B07382B-AD70-4946-95DF-B4929BC9D729}"/>
              </a:ext>
            </a:extLst>
          </p:cNvPr>
          <p:cNvSpPr>
            <a:spLocks noGrp="1" noChangeArrowheads="1"/>
          </p:cNvSpPr>
          <p:nvPr>
            <p:ph type="body" idx="1"/>
          </p:nvPr>
        </p:nvSpPr>
        <p:spPr>
          <a:xfrm>
            <a:off x="1219200" y="1676400"/>
            <a:ext cx="6705600" cy="4191000"/>
          </a:xfrm>
        </p:spPr>
        <p:txBody>
          <a:bodyPr/>
          <a:lstStyle/>
          <a:p>
            <a:r>
              <a:rPr lang="zh-CN" altLang="en-US" sz="4000">
                <a:latin typeface="华文新魏" panose="02010800040101010101" pitchFamily="2" charset="-122"/>
                <a:ea typeface="华文新魏" panose="02010800040101010101" pitchFamily="2" charset="-122"/>
              </a:rPr>
              <a:t>进程迁移的过程并不复杂，但需要化费一定的通信开销，困难在于进程地址空间和己经打开的文件。</a:t>
            </a:r>
          </a:p>
        </p:txBody>
      </p:sp>
    </p:spTree>
  </p:cSld>
  <p:clrMapOvr>
    <a:masterClrMapping/>
  </p:clrMapOvr>
  <p:transition>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C196DA5F-6CB7-4325-8607-E019D848D96F}"/>
              </a:ext>
            </a:extLst>
          </p:cNvPr>
          <p:cNvSpPr>
            <a:spLocks noGrp="1" noChangeArrowheads="1"/>
          </p:cNvSpPr>
          <p:nvPr>
            <p:ph type="title"/>
          </p:nvPr>
        </p:nvSpPr>
        <p:spPr>
          <a:xfrm>
            <a:off x="609600" y="381000"/>
            <a:ext cx="7772400" cy="1143000"/>
          </a:xfrm>
        </p:spPr>
        <p:txBody>
          <a:bodyPr/>
          <a:lstStyle/>
          <a:p>
            <a:br>
              <a:rPr lang="en-US" altLang="zh-CN">
                <a:latin typeface="华文新魏" panose="02010800040101010101" pitchFamily="2" charset="-122"/>
                <a:ea typeface="华文新魏" panose="02010800040101010101" pitchFamily="2" charset="-122"/>
              </a:rPr>
            </a:br>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(3)</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15715" name="Rectangle 3">
            <a:extLst>
              <a:ext uri="{FF2B5EF4-FFF2-40B4-BE49-F238E27FC236}">
                <a16:creationId xmlns:a16="http://schemas.microsoft.com/office/drawing/2014/main" id="{3191DB75-F2A0-4D96-B4D6-460DE18F0114}"/>
              </a:ext>
            </a:extLst>
          </p:cNvPr>
          <p:cNvSpPr>
            <a:spLocks noGrp="1" noChangeArrowheads="1"/>
          </p:cNvSpPr>
          <p:nvPr>
            <p:ph type="body" idx="1"/>
          </p:nvPr>
        </p:nvSpPr>
        <p:spPr>
          <a:xfrm>
            <a:off x="914400" y="1371600"/>
            <a:ext cx="8077200" cy="52578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操作系统均采用虚拟存储技术，对于进程地址空间可使用两种办法： </a:t>
            </a:r>
          </a:p>
          <a:p>
            <a:r>
              <a:rPr lang="zh-CN" altLang="en-US" sz="3600">
                <a:latin typeface="华文新魏" panose="02010800040101010101" pitchFamily="2" charset="-122"/>
                <a:ea typeface="华文新魏" panose="02010800040101010101" pitchFamily="2" charset="-122"/>
              </a:rPr>
              <a:t>一是传送整个地址空间</a:t>
            </a:r>
          </a:p>
          <a:p>
            <a:r>
              <a:rPr lang="zh-CN" altLang="en-US" sz="3600">
                <a:latin typeface="华文新魏" panose="02010800040101010101" pitchFamily="2" charset="-122"/>
                <a:ea typeface="华文新魏" panose="02010800040101010101" pitchFamily="2" charset="-122"/>
              </a:rPr>
              <a:t>二是仅传送主存中的那部分地址空间</a:t>
            </a:r>
          </a:p>
          <a:p>
            <a:r>
              <a:rPr lang="zh-CN" altLang="en-US" sz="3600">
                <a:latin typeface="华文新魏" panose="02010800040101010101" pitchFamily="2" charset="-122"/>
                <a:ea typeface="华文新魏" panose="02010800040101010101" pitchFamily="2" charset="-122"/>
              </a:rPr>
              <a:t>三是预先复制  </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FF5809E3-D9AB-412E-AE69-209DED63E68F}"/>
              </a:ext>
            </a:extLst>
          </p:cNvPr>
          <p:cNvSpPr>
            <a:spLocks noGrp="1" noChangeArrowheads="1"/>
          </p:cNvSpPr>
          <p:nvPr>
            <p:ph type="title"/>
          </p:nvPr>
        </p:nvSpPr>
        <p:spPr>
          <a:xfrm>
            <a:off x="685800" y="762000"/>
            <a:ext cx="7772400" cy="1143000"/>
          </a:xfrm>
        </p:spPr>
        <p:txBody>
          <a:bodyPr/>
          <a:lstStyle/>
          <a:p>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(4)</a:t>
            </a:r>
            <a:br>
              <a:rPr lang="en-US" altLang="zh-CN" sz="5400">
                <a:latin typeface="华文新魏" panose="02010800040101010101" pitchFamily="2" charset="-122"/>
                <a:ea typeface="华文新魏" panose="02010800040101010101" pitchFamily="2" charset="-122"/>
              </a:rPr>
            </a:br>
            <a:endParaRPr lang="en-US" altLang="zh-CN" sz="5400">
              <a:latin typeface="华文新魏" panose="02010800040101010101" pitchFamily="2" charset="-122"/>
              <a:ea typeface="华文新魏" panose="02010800040101010101" pitchFamily="2" charset="-122"/>
            </a:endParaRPr>
          </a:p>
        </p:txBody>
      </p:sp>
      <p:sp>
        <p:nvSpPr>
          <p:cNvPr id="116739" name="Rectangle 3">
            <a:extLst>
              <a:ext uri="{FF2B5EF4-FFF2-40B4-BE49-F238E27FC236}">
                <a16:creationId xmlns:a16="http://schemas.microsoft.com/office/drawing/2014/main" id="{FAC39E6F-35A3-4D10-BA48-D9BADEFD608A}"/>
              </a:ext>
            </a:extLst>
          </p:cNvPr>
          <p:cNvSpPr>
            <a:spLocks noGrp="1" noChangeArrowheads="1"/>
          </p:cNvSpPr>
          <p:nvPr>
            <p:ph type="body" idx="1"/>
          </p:nvPr>
        </p:nvSpPr>
        <p:spPr>
          <a:xfrm>
            <a:off x="762000" y="1447800"/>
            <a:ext cx="7772400" cy="4648200"/>
          </a:xfrm>
        </p:spPr>
        <p:txBody>
          <a:bodyPr/>
          <a:lstStyle/>
          <a:p>
            <a:pPr>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如果被迁移的进程还打开了系统中的某些文件，可用两种方法处理</a:t>
            </a:r>
            <a:r>
              <a:rPr lang="en-US" altLang="zh-CN" sz="3600">
                <a:latin typeface="华文新魏" panose="02010800040101010101" pitchFamily="2" charset="-122"/>
                <a:ea typeface="华文新魏" panose="02010800040101010101" pitchFamily="2" charset="-122"/>
              </a:rPr>
              <a:t>:</a:t>
            </a:r>
          </a:p>
          <a:p>
            <a:r>
              <a:rPr lang="zh-CN" altLang="en-US" sz="3600">
                <a:latin typeface="华文新魏" panose="02010800040101010101" pitchFamily="2" charset="-122"/>
                <a:ea typeface="华文新魏" panose="02010800040101010101" pitchFamily="2" charset="-122"/>
              </a:rPr>
              <a:t>一种是将已打开的文件随进程一起迁移；</a:t>
            </a:r>
          </a:p>
          <a:p>
            <a:r>
              <a:rPr lang="zh-CN" altLang="en-US" sz="3600">
                <a:latin typeface="华文新魏" panose="02010800040101010101" pitchFamily="2" charset="-122"/>
                <a:ea typeface="华文新魏" panose="02010800040101010101" pitchFamily="2" charset="-122"/>
              </a:rPr>
              <a:t>第二种是暂时不迁移文件，仅当迁移后的进程又提出对该文件的访问要求时，再进行迁</a:t>
            </a:r>
          </a:p>
          <a:p>
            <a:endParaRPr lang="zh-CN" altLang="en-US" sz="36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E1B6056-321B-461F-8F40-CD94E2BE48E5}"/>
              </a:ext>
            </a:extLst>
          </p:cNvPr>
          <p:cNvSpPr>
            <a:spLocks noGrp="1" noChangeArrowheads="1"/>
          </p:cNvSpPr>
          <p:nvPr>
            <p:ph type="title"/>
          </p:nvPr>
        </p:nvSpPr>
        <p:spPr>
          <a:xfrm>
            <a:off x="952500" y="1295400"/>
            <a:ext cx="7505700" cy="381000"/>
          </a:xfrm>
        </p:spPr>
        <p:txBody>
          <a:bodyPr/>
          <a:lstStyle/>
          <a:p>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(5)</a:t>
            </a:r>
            <a:br>
              <a:rPr lang="en-US" altLang="zh-CN" sz="5400">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117763" name="Rectangle 3">
            <a:extLst>
              <a:ext uri="{FF2B5EF4-FFF2-40B4-BE49-F238E27FC236}">
                <a16:creationId xmlns:a16="http://schemas.microsoft.com/office/drawing/2014/main" id="{D60EA0EC-F05C-43C8-81F3-23267907B244}"/>
              </a:ext>
            </a:extLst>
          </p:cNvPr>
          <p:cNvSpPr>
            <a:spLocks noGrp="1" noChangeArrowheads="1"/>
          </p:cNvSpPr>
          <p:nvPr>
            <p:ph type="body" idx="1"/>
          </p:nvPr>
        </p:nvSpPr>
        <p:spPr>
          <a:xfrm>
            <a:off x="914400" y="1295400"/>
            <a:ext cx="7162800" cy="4724400"/>
          </a:xfrm>
        </p:spPr>
        <p:txBody>
          <a:bodyPr/>
          <a:lstStyle/>
          <a:p>
            <a:pPr>
              <a:lnSpc>
                <a:spcPct val="90000"/>
              </a:lnSpc>
            </a:pPr>
            <a:r>
              <a:rPr lang="zh-CN" altLang="en-US">
                <a:latin typeface="华文新魏" panose="02010800040101010101" pitchFamily="2" charset="-122"/>
                <a:ea typeface="华文新魏" panose="02010800040101010101" pitchFamily="2" charset="-122"/>
              </a:rPr>
              <a:t>进程由源系统向目标系统迁移期间，可能会有进程继续向源系统中已迁移进程发来消息或信号，这时应如何处理？</a:t>
            </a:r>
          </a:p>
          <a:p>
            <a:pPr>
              <a:lnSpc>
                <a:spcPct val="90000"/>
              </a:lnSpc>
            </a:pPr>
            <a:r>
              <a:rPr lang="zh-CN" altLang="en-US">
                <a:latin typeface="华文新魏" panose="02010800040101010101" pitchFamily="2" charset="-122"/>
                <a:ea typeface="华文新魏" panose="02010800040101010101" pitchFamily="2" charset="-122"/>
              </a:rPr>
              <a:t>一种可行的方法是在源系统中提供暂时保存这类信息的机构，还需保存被迁移进程所在目标系统的新地址，当被迁移进程已在目标系统中被建成新进程后，源系统便可将已收到的相关信息转发至目标系统。</a:t>
            </a:r>
          </a:p>
          <a:p>
            <a:pPr>
              <a:lnSpc>
                <a:spcPct val="9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C8BAD9F-7EF9-4947-82B6-8AA26DB0083C}"/>
              </a:ext>
            </a:extLst>
          </p:cNvPr>
          <p:cNvSpPr>
            <a:spLocks noGrp="1" noChangeArrowheads="1"/>
          </p:cNvSpPr>
          <p:nvPr>
            <p:ph type="title"/>
          </p:nvPr>
        </p:nvSpPr>
        <p:spPr>
          <a:xfrm>
            <a:off x="838200" y="609600"/>
            <a:ext cx="7772400" cy="1143000"/>
          </a:xfrm>
        </p:spPr>
        <p:txBody>
          <a:bodyPr/>
          <a:lstStyle/>
          <a:p>
            <a:r>
              <a:rPr lang="zh-CN" altLang="en-US" sz="5400">
                <a:latin typeface="华文新魏" panose="02010800040101010101" pitchFamily="2" charset="-122"/>
                <a:ea typeface="华文新魏" panose="02010800040101010101" pitchFamily="2" charset="-122"/>
              </a:rPr>
              <a:t>进程迁移机制</a:t>
            </a:r>
            <a:r>
              <a:rPr lang="en-US" altLang="zh-CN" sz="5400">
                <a:latin typeface="华文新魏" panose="02010800040101010101" pitchFamily="2" charset="-122"/>
                <a:ea typeface="华文新魏" panose="02010800040101010101" pitchFamily="2" charset="-122"/>
              </a:rPr>
              <a:t>(6)</a:t>
            </a:r>
            <a:br>
              <a:rPr lang="en-US" altLang="zh-CN" sz="5400">
                <a:latin typeface="华文新魏" panose="02010800040101010101" pitchFamily="2" charset="-122"/>
                <a:ea typeface="华文新魏" panose="02010800040101010101" pitchFamily="2" charset="-122"/>
              </a:rPr>
            </a:br>
            <a:br>
              <a:rPr lang="en-US" altLang="zh-CN" sz="2800">
                <a:latin typeface="华文新魏" panose="02010800040101010101" pitchFamily="2" charset="-122"/>
                <a:ea typeface="华文新魏" panose="02010800040101010101" pitchFamily="2" charset="-122"/>
              </a:rPr>
            </a:br>
            <a:endParaRPr lang="en-US" altLang="zh-CN" sz="2800">
              <a:latin typeface="华文新魏" panose="02010800040101010101" pitchFamily="2" charset="-122"/>
              <a:ea typeface="华文新魏" panose="02010800040101010101" pitchFamily="2" charset="-122"/>
            </a:endParaRPr>
          </a:p>
        </p:txBody>
      </p:sp>
      <p:sp>
        <p:nvSpPr>
          <p:cNvPr id="118787" name="Rectangle 3">
            <a:extLst>
              <a:ext uri="{FF2B5EF4-FFF2-40B4-BE49-F238E27FC236}">
                <a16:creationId xmlns:a16="http://schemas.microsoft.com/office/drawing/2014/main" id="{C3934A8E-55FC-4087-846D-6B41BF3A502A}"/>
              </a:ext>
            </a:extLst>
          </p:cNvPr>
          <p:cNvSpPr>
            <a:spLocks noGrp="1" noChangeArrowheads="1"/>
          </p:cNvSpPr>
          <p:nvPr>
            <p:ph type="body" idx="1"/>
          </p:nvPr>
        </p:nvSpPr>
        <p:spPr>
          <a:xfrm>
            <a:off x="914400" y="1143000"/>
            <a:ext cx="7239000" cy="5257800"/>
          </a:xfrm>
        </p:spPr>
        <p:txBody>
          <a:bodyPr/>
          <a:lstStyle/>
          <a:p>
            <a:pPr>
              <a:buFontTx/>
              <a:buNone/>
            </a:pPr>
            <a:r>
              <a:rPr lang="en-US" altLang="zh-CN">
                <a:latin typeface="华文新魏" panose="02010800040101010101" pitchFamily="2" charset="-122"/>
                <a:ea typeface="华文新魏" panose="02010800040101010101" pitchFamily="2" charset="-122"/>
              </a:rPr>
              <a:t>         IBM</a:t>
            </a:r>
            <a:r>
              <a:rPr lang="zh-CN" altLang="en-US">
                <a:latin typeface="华文新魏" panose="02010800040101010101" pitchFamily="2" charset="-122"/>
                <a:ea typeface="华文新魏" panose="02010800040101010101" pitchFamily="2" charset="-122"/>
              </a:rPr>
              <a:t>的</a:t>
            </a:r>
            <a:r>
              <a:rPr lang="en-US" altLang="zh-CN">
                <a:latin typeface="华文新魏" panose="02010800040101010101" pitchFamily="2" charset="-122"/>
                <a:ea typeface="华文新魏" panose="02010800040101010101" pitchFamily="2" charset="-122"/>
              </a:rPr>
              <a:t>AIX</a:t>
            </a:r>
            <a:r>
              <a:rPr lang="zh-CN" altLang="en-US">
                <a:latin typeface="华文新魏" panose="02010800040101010101" pitchFamily="2" charset="-122"/>
                <a:ea typeface="华文新魏" panose="02010800040101010101" pitchFamily="2" charset="-122"/>
              </a:rPr>
              <a:t>进程迁移步骤：</a:t>
            </a:r>
          </a:p>
          <a:p>
            <a:pPr>
              <a:buFontTx/>
              <a:buNone/>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a:t>
            </a:r>
            <a:r>
              <a:rPr lang="en-US" altLang="zh-CN" sz="2800">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当进程决定迁移自身时，它先选择一个目标机，发一个远程消息，该消息带有进程的部分映象及打开文件信息；</a:t>
            </a:r>
          </a:p>
          <a:p>
            <a:pPr>
              <a:buFontTx/>
              <a:buNone/>
            </a:pPr>
            <a:r>
              <a:rPr lang="en-US" altLang="zh-CN" sz="2800">
                <a:latin typeface="华文新魏" panose="02010800040101010101" pitchFamily="2" charset="-122"/>
                <a:ea typeface="华文新魏" panose="02010800040101010101" pitchFamily="2" charset="-122"/>
              </a:rPr>
              <a:t>(2)</a:t>
            </a:r>
            <a:r>
              <a:rPr lang="en-US" altLang="zh-CN" sz="2800">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在接收端，内核服务进程生成一个子进程，将这些信息交给它；</a:t>
            </a:r>
          </a:p>
          <a:p>
            <a:pPr>
              <a:buFontTx/>
              <a:buNone/>
            </a:pPr>
            <a:r>
              <a:rPr lang="en-US" altLang="zh-CN" sz="2800">
                <a:latin typeface="华文新魏" panose="02010800040101010101" pitchFamily="2" charset="-122"/>
                <a:ea typeface="华文新魏" panose="02010800040101010101" pitchFamily="2" charset="-122"/>
              </a:rPr>
              <a:t>(3)</a:t>
            </a:r>
            <a:r>
              <a:rPr lang="en-US" altLang="zh-CN" sz="2800">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这个新进程收集完成其操作所需的环境、数据、变量和栈信息。</a:t>
            </a:r>
          </a:p>
          <a:p>
            <a:pPr>
              <a:buFontTx/>
              <a:buNone/>
            </a:pPr>
            <a:r>
              <a:rPr lang="en-US" altLang="zh-CN" sz="2800">
                <a:latin typeface="华文新魏" panose="02010800040101010101" pitchFamily="2" charset="-122"/>
                <a:ea typeface="华文新魏" panose="02010800040101010101" pitchFamily="2" charset="-122"/>
              </a:rPr>
              <a:t>(4)</a:t>
            </a:r>
            <a:r>
              <a:rPr lang="en-US" altLang="zh-CN" sz="2800">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迁移完成时通知源进程，源进程就发一个最后完成消息给新进程，然后破坏自己。</a:t>
            </a:r>
          </a:p>
          <a:p>
            <a:endParaRPr lang="zh-CN" altLang="en-US" sz="2800">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00FF"/>
    </a:dk1>
    <a:lt1>
      <a:srgbClr val="00FFFF"/>
    </a:lt1>
    <a:dk2>
      <a:srgbClr val="000000"/>
    </a:dk2>
    <a:lt2>
      <a:srgbClr val="808080"/>
    </a:lt2>
    <a:accent1>
      <a:srgbClr val="FFCC66"/>
    </a:accent1>
    <a:accent2>
      <a:srgbClr val="0000FF"/>
    </a:accent2>
    <a:accent3>
      <a:srgbClr val="AAFFFF"/>
    </a:accent3>
    <a:accent4>
      <a:srgbClr val="DA00DA"/>
    </a:accent4>
    <a:accent5>
      <a:srgbClr val="FFE2B8"/>
    </a:accent5>
    <a:accent6>
      <a:srgbClr val="0000E7"/>
    </a:accent6>
    <a:hlink>
      <a:srgbClr val="CC00CC"/>
    </a:hlink>
    <a:folHlink>
      <a:srgbClr val="C0C0C0"/>
    </a:folHlink>
  </a:clrScheme>
</a:themeOverride>
</file>

<file path=docProps/app.xml><?xml version="1.0" encoding="utf-8"?>
<Properties xmlns="http://schemas.openxmlformats.org/officeDocument/2006/extended-properties" xmlns:vt="http://schemas.openxmlformats.org/officeDocument/2006/docPropsVTypes">
  <TotalTime>1082</TotalTime>
  <Words>5718</Words>
  <Application>Microsoft Office PowerPoint</Application>
  <PresentationFormat>全屏显示(4:3)</PresentationFormat>
  <Paragraphs>735</Paragraphs>
  <Slides>95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95</vt:i4>
      </vt:variant>
    </vt:vector>
  </HeadingPairs>
  <TitlesOfParts>
    <vt:vector size="100" baseType="lpstr">
      <vt:lpstr>Times New Roman</vt:lpstr>
      <vt:lpstr>宋体</vt:lpstr>
      <vt:lpstr>华文新魏</vt:lpstr>
      <vt:lpstr>_x0001_</vt:lpstr>
      <vt:lpstr>默认设计模板</vt:lpstr>
      <vt:lpstr>8.3 分布式操作系统 </vt:lpstr>
      <vt:lpstr>8.3.1分布式操作系统 </vt:lpstr>
      <vt:lpstr>分布式计算机系统满足条件 </vt:lpstr>
      <vt:lpstr>如何实现”单计算机系统映像”？</vt:lpstr>
      <vt:lpstr>分布式操作系统基本功能</vt:lpstr>
      <vt:lpstr>分布式操作系统具有特征</vt:lpstr>
      <vt:lpstr>8．3．2 分布式进程通信 </vt:lpstr>
      <vt:lpstr>1、消息传递机制 (1) </vt:lpstr>
      <vt:lpstr>消息传递机制 (2)  </vt:lpstr>
      <vt:lpstr>分布式进程通信(1) 2．远程过程调用 </vt:lpstr>
      <vt:lpstr>分布式进程通信(2) RPC执行步骤总结(1) </vt:lpstr>
      <vt:lpstr>分布式进程通信(3) RPC执行步骤总结(2) </vt:lpstr>
      <vt:lpstr>分布式进程通信(4) 3套接字(1)  </vt:lpstr>
      <vt:lpstr>分布式进程通信(5) 套接字(2)  </vt:lpstr>
      <vt:lpstr>分布式进程通信(6) 套接字(3)  </vt:lpstr>
      <vt:lpstr>分布式进程通信(7) 套接字(4)  </vt:lpstr>
      <vt:lpstr>4 客户/服务器计算模型和中间件</vt:lpstr>
      <vt:lpstr>(2)中间件体系结构</vt:lpstr>
      <vt:lpstr>8.3.3 分布式资源管理(1) </vt:lpstr>
      <vt:lpstr> 分布式资源管理(2) </vt:lpstr>
      <vt:lpstr>分布式资源管理(3) 集中分布管理</vt:lpstr>
      <vt:lpstr>分布式资源管理(4) 完全分布管理</vt:lpstr>
      <vt:lpstr>分布式资源管理(5) 分布式资源搜索算法(1) </vt:lpstr>
      <vt:lpstr>1 投标算法  </vt:lpstr>
      <vt:lpstr>  投标算法--确定标书  </vt:lpstr>
      <vt:lpstr>  投标算法—一个例子  </vt:lpstr>
      <vt:lpstr>2 由近及远算法(1)    </vt:lpstr>
      <vt:lpstr>由近及远算法(2)    </vt:lpstr>
      <vt:lpstr>由近及远算法(3)    </vt:lpstr>
      <vt:lpstr>由近及远算法—一个例子(1)    </vt:lpstr>
      <vt:lpstr>由近及远算法—一个例子(2)    </vt:lpstr>
      <vt:lpstr>由近及远算法—一个例子(3)    </vt:lpstr>
      <vt:lpstr>   </vt:lpstr>
      <vt:lpstr>3 回声算法(1)    </vt:lpstr>
      <vt:lpstr>回声算法(2)    </vt:lpstr>
      <vt:lpstr>回声算法(3)    </vt:lpstr>
      <vt:lpstr>回声算法(4)  </vt:lpstr>
      <vt:lpstr>回声算法—一个例子(1)  </vt:lpstr>
      <vt:lpstr>回声算法—一个例子(2)  </vt:lpstr>
      <vt:lpstr>回声算法—一个例子(3)  </vt:lpstr>
      <vt:lpstr>8.3.4分布式进程同步(1) </vt:lpstr>
      <vt:lpstr>分布式进程同步(2) </vt:lpstr>
      <vt:lpstr>1 事件排序(1)</vt:lpstr>
      <vt:lpstr>事件排序(2) 三种情况会产生先发生关系 </vt:lpstr>
      <vt:lpstr>事件排序(3) </vt:lpstr>
      <vt:lpstr>事件排序(4) </vt:lpstr>
      <vt:lpstr>事件排序(5) </vt:lpstr>
      <vt:lpstr>事件排序(6) </vt:lpstr>
      <vt:lpstr>事件排序(7)  定义逻辑时钟(时间戳)(1)</vt:lpstr>
      <vt:lpstr>事件排序(8)  定义逻辑时钟(时间戳)(2)</vt:lpstr>
      <vt:lpstr>事件排序(9) 逻辑时钟函数的构造(1)</vt:lpstr>
      <vt:lpstr>事件排序(10) 逻辑时钟函数的构造(2)</vt:lpstr>
      <vt:lpstr>事件排序(11)</vt:lpstr>
      <vt:lpstr>事件排序(12) Lamport算法校正时钟 </vt:lpstr>
      <vt:lpstr>事件排序(13)    时间戳算法的操作例子</vt:lpstr>
      <vt:lpstr>事件排序(14)              时间戳算法的操作另一个例子</vt:lpstr>
      <vt:lpstr>分布式同步算法(1)  (1)Lamport算法(1) </vt:lpstr>
      <vt:lpstr>分布式同步算法(2)  Lamport算法(2) </vt:lpstr>
      <vt:lpstr>分布式同步算法(3)  Lamport算法(3) </vt:lpstr>
      <vt:lpstr>分布式同步算法(4)  Lamport算法(4) </vt:lpstr>
      <vt:lpstr>分布式同步算法(5)  Lamport算法(5) </vt:lpstr>
      <vt:lpstr>分布式同步算法(6)  Lamport算法(6) </vt:lpstr>
      <vt:lpstr>分布式同步算法(7)  (2)G.Ricart算法 (1) </vt:lpstr>
      <vt:lpstr>分布式同步算法(8)  G.Ricart算法 (2) </vt:lpstr>
      <vt:lpstr>分布式同步算法(9)  G.Ricart算法 (3) </vt:lpstr>
      <vt:lpstr>分布式同步算法(10)  G.Ricart算法 (4) </vt:lpstr>
      <vt:lpstr>分布式同步算法(11)  (3) 令牌环算法 (1) </vt:lpstr>
      <vt:lpstr>分布式同步算法(12)   令牌环算法 (2) </vt:lpstr>
      <vt:lpstr>分布式同步算法(13)   令牌环算法 (3) </vt:lpstr>
      <vt:lpstr>8.3.5分布系统中的死锁 </vt:lpstr>
      <vt:lpstr>分布式死锁检测与预防(1) 集中式死锁检测 </vt:lpstr>
      <vt:lpstr>分布式死锁检测与预防(2) 集中式死锁检测 </vt:lpstr>
      <vt:lpstr>分布式死锁检测与预防(3) 假死锁问题(1) </vt:lpstr>
      <vt:lpstr>  </vt:lpstr>
      <vt:lpstr>分布式死锁检测与预防(4) 分布式死锁检测(1)</vt:lpstr>
      <vt:lpstr>分布式死锁检测与预防(5) 分布式死锁检测(2) </vt:lpstr>
      <vt:lpstr>8.3.6分布式文件系统(1) </vt:lpstr>
      <vt:lpstr> 分布式文件系统(2)</vt:lpstr>
      <vt:lpstr> 分布式文件系统的组成(1) </vt:lpstr>
      <vt:lpstr>分布式文件系统的组成(2) </vt:lpstr>
      <vt:lpstr>分布式文件体系结构 </vt:lpstr>
      <vt:lpstr>网络文件系统NFS(1) </vt:lpstr>
      <vt:lpstr>网络文件系统NFS(2)</vt:lpstr>
      <vt:lpstr>网络文件系统NFS(3)  NFS的结构 </vt:lpstr>
      <vt:lpstr>网络文件系统NFS(4)  NFS的协议  </vt:lpstr>
      <vt:lpstr>网络文件系统NFS(5)  NFS的实现  </vt:lpstr>
      <vt:lpstr>网络文件系统NFS(6)  NFS的使用 </vt:lpstr>
      <vt:lpstr>8.3.7进程迁移(1) </vt:lpstr>
      <vt:lpstr>进程迁移(2) </vt:lpstr>
      <vt:lpstr>进程迁移机制(1)</vt:lpstr>
      <vt:lpstr>进程迁移机制(2)</vt:lpstr>
      <vt:lpstr> 进程迁移机制(3) </vt:lpstr>
      <vt:lpstr>进程迁移机制(4) </vt:lpstr>
      <vt:lpstr>进程迁移机制(5)  </vt:lpstr>
      <vt:lpstr>进程迁移机制(6)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231</cp:revision>
  <dcterms:created xsi:type="dcterms:W3CDTF">2002-10-28T07:32:45Z</dcterms:created>
  <dcterms:modified xsi:type="dcterms:W3CDTF">2019-09-17T18:53:20Z</dcterms:modified>
</cp:coreProperties>
</file>