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9" r:id="rId2"/>
    <p:sldId id="256" r:id="rId3"/>
    <p:sldId id="323" r:id="rId4"/>
    <p:sldId id="324" r:id="rId5"/>
    <p:sldId id="348" r:id="rId6"/>
    <p:sldId id="325" r:id="rId7"/>
    <p:sldId id="326" r:id="rId8"/>
    <p:sldId id="330" r:id="rId9"/>
    <p:sldId id="333" r:id="rId10"/>
    <p:sldId id="336" r:id="rId11"/>
    <p:sldId id="337" r:id="rId12"/>
    <p:sldId id="338" r:id="rId13"/>
    <p:sldId id="340" r:id="rId14"/>
    <p:sldId id="341" r:id="rId15"/>
    <p:sldId id="343" r:id="rId16"/>
    <p:sldId id="344" r:id="rId17"/>
    <p:sldId id="345" r:id="rId1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49"/>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6600CC"/>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89" autoAdjust="0"/>
    <p:restoredTop sz="91683" autoAdjust="0"/>
  </p:normalViewPr>
  <p:slideViewPr>
    <p:cSldViewPr>
      <p:cViewPr varScale="1">
        <p:scale>
          <a:sx n="79" d="100"/>
          <a:sy n="79" d="100"/>
        </p:scale>
        <p:origin x="117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F401B9D-EC59-4EA9-8891-61C67767913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147" name="Rectangle 3">
            <a:extLst>
              <a:ext uri="{FF2B5EF4-FFF2-40B4-BE49-F238E27FC236}">
                <a16:creationId xmlns:a16="http://schemas.microsoft.com/office/drawing/2014/main" id="{AB2BCBE7-37DC-43FF-94A8-C4FB80A035F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6148" name="Rectangle 4">
            <a:extLst>
              <a:ext uri="{FF2B5EF4-FFF2-40B4-BE49-F238E27FC236}">
                <a16:creationId xmlns:a16="http://schemas.microsoft.com/office/drawing/2014/main" id="{1843ACA2-3E3E-4DDD-8566-FAF7DF54463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BFBFC8C8-B45F-48CF-86C5-B722DA36C85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a:extLst>
              <a:ext uri="{FF2B5EF4-FFF2-40B4-BE49-F238E27FC236}">
                <a16:creationId xmlns:a16="http://schemas.microsoft.com/office/drawing/2014/main" id="{FDF7A5C3-4311-463E-94E6-076B5EEFA2E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151" name="Rectangle 7">
            <a:extLst>
              <a:ext uri="{FF2B5EF4-FFF2-40B4-BE49-F238E27FC236}">
                <a16:creationId xmlns:a16="http://schemas.microsoft.com/office/drawing/2014/main" id="{CA51AA81-D8CF-48B9-AA4B-3524BE7C3CF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0B1A8922-B434-43EA-9E85-6CEC28BD9B8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D11E7-9873-4631-80E5-A2618209E75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CB8EA46-79AC-4660-A2FD-D967DAC5DA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F55F97D2-FC84-4A0A-A74B-1F245FC0FF3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82E36BE-8349-4069-BE30-8141CED53EB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A61419A-DE28-4546-8DFE-77A97C3CA2DB}"/>
              </a:ext>
            </a:extLst>
          </p:cNvPr>
          <p:cNvSpPr>
            <a:spLocks noGrp="1"/>
          </p:cNvSpPr>
          <p:nvPr>
            <p:ph type="sldNum" sz="quarter" idx="12"/>
          </p:nvPr>
        </p:nvSpPr>
        <p:spPr/>
        <p:txBody>
          <a:bodyPr/>
          <a:lstStyle>
            <a:lvl1pPr>
              <a:defRPr/>
            </a:lvl1pPr>
          </a:lstStyle>
          <a:p>
            <a:fld id="{7D71F7E3-1D2D-4378-9FCE-AA9F0ABF7235}" type="slidenum">
              <a:rPr lang="en-US" altLang="zh-CN"/>
              <a:pPr/>
              <a:t>‹#›</a:t>
            </a:fld>
            <a:endParaRPr lang="en-US" altLang="zh-CN"/>
          </a:p>
        </p:txBody>
      </p:sp>
    </p:spTree>
    <p:extLst>
      <p:ext uri="{BB962C8B-B14F-4D97-AF65-F5344CB8AC3E}">
        <p14:creationId xmlns:p14="http://schemas.microsoft.com/office/powerpoint/2010/main" val="302377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390FA-DA87-4115-BDF1-BF988C36F6B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39D09B3-B3D1-4555-BAFD-9D037B8300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66AAF61-D50B-448B-8003-7A490C8942A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AABF817-8620-4E84-94C0-98E40ADA55C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20043CD-01EE-434F-A79C-52FC0731677F}"/>
              </a:ext>
            </a:extLst>
          </p:cNvPr>
          <p:cNvSpPr>
            <a:spLocks noGrp="1"/>
          </p:cNvSpPr>
          <p:nvPr>
            <p:ph type="sldNum" sz="quarter" idx="12"/>
          </p:nvPr>
        </p:nvSpPr>
        <p:spPr/>
        <p:txBody>
          <a:bodyPr/>
          <a:lstStyle>
            <a:lvl1pPr>
              <a:defRPr/>
            </a:lvl1pPr>
          </a:lstStyle>
          <a:p>
            <a:fld id="{5E75E598-7C63-488A-A1E6-205A364077DB}" type="slidenum">
              <a:rPr lang="en-US" altLang="zh-CN"/>
              <a:pPr/>
              <a:t>‹#›</a:t>
            </a:fld>
            <a:endParaRPr lang="en-US" altLang="zh-CN"/>
          </a:p>
        </p:txBody>
      </p:sp>
    </p:spTree>
    <p:extLst>
      <p:ext uri="{BB962C8B-B14F-4D97-AF65-F5344CB8AC3E}">
        <p14:creationId xmlns:p14="http://schemas.microsoft.com/office/powerpoint/2010/main" val="122151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709C89-7696-4C08-A0F2-F400B629AEFB}"/>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211F30D-C54F-443E-8DEF-DB58699C8EF1}"/>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18A44AD-18F6-4E48-9E7D-9A70409D956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0BC4D90-D8FF-48A0-8CA8-0CC3A508DB3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68EEECB-0BF9-450F-82F6-A481A97FD0F2}"/>
              </a:ext>
            </a:extLst>
          </p:cNvPr>
          <p:cNvSpPr>
            <a:spLocks noGrp="1"/>
          </p:cNvSpPr>
          <p:nvPr>
            <p:ph type="sldNum" sz="quarter" idx="12"/>
          </p:nvPr>
        </p:nvSpPr>
        <p:spPr/>
        <p:txBody>
          <a:bodyPr/>
          <a:lstStyle>
            <a:lvl1pPr>
              <a:defRPr/>
            </a:lvl1pPr>
          </a:lstStyle>
          <a:p>
            <a:fld id="{F3981B23-0610-4501-B6F4-99D342628FCA}" type="slidenum">
              <a:rPr lang="en-US" altLang="zh-CN"/>
              <a:pPr/>
              <a:t>‹#›</a:t>
            </a:fld>
            <a:endParaRPr lang="en-US" altLang="zh-CN"/>
          </a:p>
        </p:txBody>
      </p:sp>
    </p:spTree>
    <p:extLst>
      <p:ext uri="{BB962C8B-B14F-4D97-AF65-F5344CB8AC3E}">
        <p14:creationId xmlns:p14="http://schemas.microsoft.com/office/powerpoint/2010/main" val="90237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B8629-4172-4B21-A3F2-FEEE0CD0180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2491206-8A02-4F05-87CB-DC1B746813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2F52392-F121-406F-B38F-53EDC2EF02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84B234B-802C-4300-835C-A1277927629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BF5FD0C-C859-40B6-B67A-D1495915EA1C}"/>
              </a:ext>
            </a:extLst>
          </p:cNvPr>
          <p:cNvSpPr>
            <a:spLocks noGrp="1"/>
          </p:cNvSpPr>
          <p:nvPr>
            <p:ph type="sldNum" sz="quarter" idx="12"/>
          </p:nvPr>
        </p:nvSpPr>
        <p:spPr/>
        <p:txBody>
          <a:bodyPr/>
          <a:lstStyle>
            <a:lvl1pPr>
              <a:defRPr/>
            </a:lvl1pPr>
          </a:lstStyle>
          <a:p>
            <a:fld id="{870A065E-87A9-432E-882A-9695388CA789}" type="slidenum">
              <a:rPr lang="en-US" altLang="zh-CN"/>
              <a:pPr/>
              <a:t>‹#›</a:t>
            </a:fld>
            <a:endParaRPr lang="en-US" altLang="zh-CN"/>
          </a:p>
        </p:txBody>
      </p:sp>
    </p:spTree>
    <p:extLst>
      <p:ext uri="{BB962C8B-B14F-4D97-AF65-F5344CB8AC3E}">
        <p14:creationId xmlns:p14="http://schemas.microsoft.com/office/powerpoint/2010/main" val="142611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71141-6F99-4DE2-BF52-08FE94FD6CD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D21061F-B8B0-47E6-A8E8-999A302D72A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7A06345-8B8B-45FB-A070-DE74468E3E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7BB5EC0-04DB-43A8-B874-67077871B68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6766723-A64D-4C41-A89E-E0A1FB17AC5C}"/>
              </a:ext>
            </a:extLst>
          </p:cNvPr>
          <p:cNvSpPr>
            <a:spLocks noGrp="1"/>
          </p:cNvSpPr>
          <p:nvPr>
            <p:ph type="sldNum" sz="quarter" idx="12"/>
          </p:nvPr>
        </p:nvSpPr>
        <p:spPr/>
        <p:txBody>
          <a:bodyPr/>
          <a:lstStyle>
            <a:lvl1pPr>
              <a:defRPr/>
            </a:lvl1pPr>
          </a:lstStyle>
          <a:p>
            <a:fld id="{E97A7A73-3427-4173-B4A8-33CD7D38D4F5}" type="slidenum">
              <a:rPr lang="en-US" altLang="zh-CN"/>
              <a:pPr/>
              <a:t>‹#›</a:t>
            </a:fld>
            <a:endParaRPr lang="en-US" altLang="zh-CN"/>
          </a:p>
        </p:txBody>
      </p:sp>
    </p:spTree>
    <p:extLst>
      <p:ext uri="{BB962C8B-B14F-4D97-AF65-F5344CB8AC3E}">
        <p14:creationId xmlns:p14="http://schemas.microsoft.com/office/powerpoint/2010/main" val="260856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367C-36E8-46C7-9C23-D8C649D8AEF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1F5035F-3897-4B9B-ADEC-5B145F0BFA32}"/>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65FD164-7F9A-4216-986C-C1AC01199418}"/>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5FB0B4C-B90D-4C41-9D46-01C7BFD80A5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28AC73E-CCC4-47C9-9AAD-D42A2E30E98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7396EC5-76EC-4404-AE7B-4431469EAE1A}"/>
              </a:ext>
            </a:extLst>
          </p:cNvPr>
          <p:cNvSpPr>
            <a:spLocks noGrp="1"/>
          </p:cNvSpPr>
          <p:nvPr>
            <p:ph type="sldNum" sz="quarter" idx="12"/>
          </p:nvPr>
        </p:nvSpPr>
        <p:spPr/>
        <p:txBody>
          <a:bodyPr/>
          <a:lstStyle>
            <a:lvl1pPr>
              <a:defRPr/>
            </a:lvl1pPr>
          </a:lstStyle>
          <a:p>
            <a:fld id="{D1FC7B57-7E13-4D31-8B45-EB93744FCACB}" type="slidenum">
              <a:rPr lang="en-US" altLang="zh-CN"/>
              <a:pPr/>
              <a:t>‹#›</a:t>
            </a:fld>
            <a:endParaRPr lang="en-US" altLang="zh-CN"/>
          </a:p>
        </p:txBody>
      </p:sp>
    </p:spTree>
    <p:extLst>
      <p:ext uri="{BB962C8B-B14F-4D97-AF65-F5344CB8AC3E}">
        <p14:creationId xmlns:p14="http://schemas.microsoft.com/office/powerpoint/2010/main" val="14352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64A3-29B1-4C09-918B-3531ED2A630A}"/>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8BBCDBC-C4C4-4661-BEB3-A7145FE9F5E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1725A8-0655-4333-B116-5CBABA0284DA}"/>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6FC069E8-C75C-43BA-AD36-78976CAF6CD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77F750-6E70-432D-B169-CC0DE6E5BC98}"/>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3F0E07A-634B-4946-8996-955A5F6C9FFA}"/>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C531675-1758-46C9-AE8A-101172DB6F9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71DC1411-F408-459D-8AD2-62756F4EF35F}"/>
              </a:ext>
            </a:extLst>
          </p:cNvPr>
          <p:cNvSpPr>
            <a:spLocks noGrp="1"/>
          </p:cNvSpPr>
          <p:nvPr>
            <p:ph type="sldNum" sz="quarter" idx="12"/>
          </p:nvPr>
        </p:nvSpPr>
        <p:spPr/>
        <p:txBody>
          <a:bodyPr/>
          <a:lstStyle>
            <a:lvl1pPr>
              <a:defRPr/>
            </a:lvl1pPr>
          </a:lstStyle>
          <a:p>
            <a:fld id="{D16F7ED6-02C2-4140-B7CB-DB4FCD4DD72C}" type="slidenum">
              <a:rPr lang="en-US" altLang="zh-CN"/>
              <a:pPr/>
              <a:t>‹#›</a:t>
            </a:fld>
            <a:endParaRPr lang="en-US" altLang="zh-CN"/>
          </a:p>
        </p:txBody>
      </p:sp>
    </p:spTree>
    <p:extLst>
      <p:ext uri="{BB962C8B-B14F-4D97-AF65-F5344CB8AC3E}">
        <p14:creationId xmlns:p14="http://schemas.microsoft.com/office/powerpoint/2010/main" val="235988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E14F8-7465-4128-810F-DBED43F01D0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F767BCD-3F85-4FBF-9355-6B0A35DDEE51}"/>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59A186A-D95E-466D-80D8-E6CE619CA6D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CDF80A1-5E15-4DF3-BE6C-D55C9F91C2CA}"/>
              </a:ext>
            </a:extLst>
          </p:cNvPr>
          <p:cNvSpPr>
            <a:spLocks noGrp="1"/>
          </p:cNvSpPr>
          <p:nvPr>
            <p:ph type="sldNum" sz="quarter" idx="12"/>
          </p:nvPr>
        </p:nvSpPr>
        <p:spPr/>
        <p:txBody>
          <a:bodyPr/>
          <a:lstStyle>
            <a:lvl1pPr>
              <a:defRPr/>
            </a:lvl1pPr>
          </a:lstStyle>
          <a:p>
            <a:fld id="{AFF29830-E0E9-4EA4-915B-697FBE2CFB66}" type="slidenum">
              <a:rPr lang="en-US" altLang="zh-CN"/>
              <a:pPr/>
              <a:t>‹#›</a:t>
            </a:fld>
            <a:endParaRPr lang="en-US" altLang="zh-CN"/>
          </a:p>
        </p:txBody>
      </p:sp>
    </p:spTree>
    <p:extLst>
      <p:ext uri="{BB962C8B-B14F-4D97-AF65-F5344CB8AC3E}">
        <p14:creationId xmlns:p14="http://schemas.microsoft.com/office/powerpoint/2010/main" val="425193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FDBFB4-A628-4BAF-9905-821FD247AE27}"/>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5F1A8A7-4AB5-4B61-AE00-1AECB557DD8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579591B-B514-4A5A-8EC5-42DC03236D6B}"/>
              </a:ext>
            </a:extLst>
          </p:cNvPr>
          <p:cNvSpPr>
            <a:spLocks noGrp="1"/>
          </p:cNvSpPr>
          <p:nvPr>
            <p:ph type="sldNum" sz="quarter" idx="12"/>
          </p:nvPr>
        </p:nvSpPr>
        <p:spPr/>
        <p:txBody>
          <a:bodyPr/>
          <a:lstStyle>
            <a:lvl1pPr>
              <a:defRPr/>
            </a:lvl1pPr>
          </a:lstStyle>
          <a:p>
            <a:fld id="{0C1787CC-5550-4AD1-806D-3817FA502BB8}" type="slidenum">
              <a:rPr lang="en-US" altLang="zh-CN"/>
              <a:pPr/>
              <a:t>‹#›</a:t>
            </a:fld>
            <a:endParaRPr lang="en-US" altLang="zh-CN"/>
          </a:p>
        </p:txBody>
      </p:sp>
    </p:spTree>
    <p:extLst>
      <p:ext uri="{BB962C8B-B14F-4D97-AF65-F5344CB8AC3E}">
        <p14:creationId xmlns:p14="http://schemas.microsoft.com/office/powerpoint/2010/main" val="58531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C0F97-22EB-4394-B45D-0E37E8815C9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640D3FD-C70A-4980-A3F5-DF9A05710E0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7028B2A5-D02F-41C5-96D8-BEBE66A093C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4DCC92-5AC9-45A4-B36D-FB3C490D302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E5BF9B7-9B58-403E-A78A-9DE0FAB2A88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3C4779-B81A-47D0-AB40-320DC5CDADE4}"/>
              </a:ext>
            </a:extLst>
          </p:cNvPr>
          <p:cNvSpPr>
            <a:spLocks noGrp="1"/>
          </p:cNvSpPr>
          <p:nvPr>
            <p:ph type="sldNum" sz="quarter" idx="12"/>
          </p:nvPr>
        </p:nvSpPr>
        <p:spPr/>
        <p:txBody>
          <a:bodyPr/>
          <a:lstStyle>
            <a:lvl1pPr>
              <a:defRPr/>
            </a:lvl1pPr>
          </a:lstStyle>
          <a:p>
            <a:fld id="{863B5340-CC34-41C0-AC24-E3463B5832AF}" type="slidenum">
              <a:rPr lang="en-US" altLang="zh-CN"/>
              <a:pPr/>
              <a:t>‹#›</a:t>
            </a:fld>
            <a:endParaRPr lang="en-US" altLang="zh-CN"/>
          </a:p>
        </p:txBody>
      </p:sp>
    </p:spTree>
    <p:extLst>
      <p:ext uri="{BB962C8B-B14F-4D97-AF65-F5344CB8AC3E}">
        <p14:creationId xmlns:p14="http://schemas.microsoft.com/office/powerpoint/2010/main" val="83568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D0B4-0849-4497-8E88-8DD69DA58F1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D000CC7-8544-4010-9087-B84934A4B06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CA96FD63-3B4B-49A5-A29C-C31CA57D1FE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68B1B4-022D-476F-B9BA-459C1B9AA6D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7078637-1227-4C2A-8DA1-14868172CC9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1F50F45-BE82-45AD-BA3B-0540A4F3E8CA}"/>
              </a:ext>
            </a:extLst>
          </p:cNvPr>
          <p:cNvSpPr>
            <a:spLocks noGrp="1"/>
          </p:cNvSpPr>
          <p:nvPr>
            <p:ph type="sldNum" sz="quarter" idx="12"/>
          </p:nvPr>
        </p:nvSpPr>
        <p:spPr/>
        <p:txBody>
          <a:bodyPr/>
          <a:lstStyle>
            <a:lvl1pPr>
              <a:defRPr/>
            </a:lvl1pPr>
          </a:lstStyle>
          <a:p>
            <a:fld id="{AFFF774C-D99B-4A3C-97AB-AAD4BBE56D1C}" type="slidenum">
              <a:rPr lang="en-US" altLang="zh-CN"/>
              <a:pPr/>
              <a:t>‹#›</a:t>
            </a:fld>
            <a:endParaRPr lang="en-US" altLang="zh-CN"/>
          </a:p>
        </p:txBody>
      </p:sp>
    </p:spTree>
    <p:extLst>
      <p:ext uri="{BB962C8B-B14F-4D97-AF65-F5344CB8AC3E}">
        <p14:creationId xmlns:p14="http://schemas.microsoft.com/office/powerpoint/2010/main" val="327069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814D830-FDB7-445A-BC1A-082FD039864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B3B2E0B-E846-4335-B11E-94BC768E2377}"/>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FBBE053-0675-4EE4-8CF9-7E2C52C55E3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endParaRPr lang="en-US" altLang="zh-CN"/>
          </a:p>
        </p:txBody>
      </p:sp>
      <p:sp>
        <p:nvSpPr>
          <p:cNvPr id="1029" name="Rectangle 5">
            <a:extLst>
              <a:ext uri="{FF2B5EF4-FFF2-40B4-BE49-F238E27FC236}">
                <a16:creationId xmlns:a16="http://schemas.microsoft.com/office/drawing/2014/main" id="{76D7828E-48B7-4BBC-BDAB-D1068FDD304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endParaRPr lang="en-US" altLang="zh-CN"/>
          </a:p>
        </p:txBody>
      </p:sp>
      <p:sp>
        <p:nvSpPr>
          <p:cNvPr id="1030" name="Rectangle 6">
            <a:extLst>
              <a:ext uri="{FF2B5EF4-FFF2-40B4-BE49-F238E27FC236}">
                <a16:creationId xmlns:a16="http://schemas.microsoft.com/office/drawing/2014/main" id="{133ADFE5-798D-41FA-A9AD-7AFF79FBEA5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fld id="{4EF62710-1EF8-49A0-97E0-CE2C882ED15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283CD8CF-6A86-46D3-9C54-AD0874BEC38E}"/>
              </a:ext>
            </a:extLst>
          </p:cNvPr>
          <p:cNvSpPr>
            <a:spLocks noGrp="1" noChangeArrowheads="1"/>
          </p:cNvSpPr>
          <p:nvPr>
            <p:ph type="title"/>
          </p:nvPr>
        </p:nvSpPr>
        <p:spPr>
          <a:xfrm>
            <a:off x="1066800" y="228600"/>
            <a:ext cx="7772400" cy="1143000"/>
          </a:xfrm>
        </p:spPr>
        <p:txBody>
          <a:bodyPr/>
          <a:lstStyle/>
          <a:p>
            <a:r>
              <a:rPr lang="en-US" altLang="zh-CN">
                <a:latin typeface="华文新魏" panose="02010800040101010101" pitchFamily="2" charset="-122"/>
                <a:ea typeface="华文新魏" panose="02010800040101010101" pitchFamily="2" charset="-122"/>
              </a:rPr>
              <a:t>8.4Linux</a:t>
            </a:r>
            <a:r>
              <a:rPr lang="zh-CN" altLang="en-US">
                <a:latin typeface="华文新魏" panose="02010800040101010101" pitchFamily="2" charset="-122"/>
                <a:ea typeface="华文新魏" panose="02010800040101010101" pitchFamily="2" charset="-122"/>
              </a:rPr>
              <a:t>网络体系结构</a:t>
            </a:r>
            <a:r>
              <a:rPr lang="zh-CN" altLang="en-US" sz="4800">
                <a:latin typeface="华文新魏" panose="02010800040101010101" pitchFamily="2" charset="-122"/>
                <a:ea typeface="华文新魏" panose="02010800040101010101" pitchFamily="2" charset="-122"/>
              </a:rPr>
              <a:t> </a:t>
            </a:r>
          </a:p>
        </p:txBody>
      </p:sp>
      <p:sp>
        <p:nvSpPr>
          <p:cNvPr id="361475" name="Rectangle 3">
            <a:extLst>
              <a:ext uri="{FF2B5EF4-FFF2-40B4-BE49-F238E27FC236}">
                <a16:creationId xmlns:a16="http://schemas.microsoft.com/office/drawing/2014/main" id="{79EAD0EE-0EE6-45C3-BFB8-2561945514DA}"/>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361507" name="Group 35">
            <a:extLst>
              <a:ext uri="{FF2B5EF4-FFF2-40B4-BE49-F238E27FC236}">
                <a16:creationId xmlns:a16="http://schemas.microsoft.com/office/drawing/2014/main" id="{40A39E61-BA77-44D3-B719-35E3083F6F59}"/>
              </a:ext>
            </a:extLst>
          </p:cNvPr>
          <p:cNvGrpSpPr>
            <a:grpSpLocks/>
          </p:cNvGrpSpPr>
          <p:nvPr/>
        </p:nvGrpSpPr>
        <p:grpSpPr bwMode="auto">
          <a:xfrm>
            <a:off x="1676400" y="1219200"/>
            <a:ext cx="5791200" cy="5181600"/>
            <a:chOff x="1056" y="768"/>
            <a:chExt cx="3648" cy="3264"/>
          </a:xfrm>
        </p:grpSpPr>
        <p:sp>
          <p:nvSpPr>
            <p:cNvPr id="361477" name="Text Box 5">
              <a:extLst>
                <a:ext uri="{FF2B5EF4-FFF2-40B4-BE49-F238E27FC236}">
                  <a16:creationId xmlns:a16="http://schemas.microsoft.com/office/drawing/2014/main" id="{0E6CF05C-9B14-48EE-840C-77E062299767}"/>
                </a:ext>
              </a:extLst>
            </p:cNvPr>
            <p:cNvSpPr txBox="1">
              <a:spLocks noChangeArrowheads="1"/>
            </p:cNvSpPr>
            <p:nvPr/>
          </p:nvSpPr>
          <p:spPr bwMode="auto">
            <a:xfrm>
              <a:off x="2304" y="768"/>
              <a:ext cx="1045" cy="288"/>
            </a:xfrm>
            <a:prstGeom prst="rect">
              <a:avLst/>
            </a:prstGeom>
            <a:solidFill>
              <a:srgbClr val="FFCC66"/>
            </a:solidFill>
            <a:ln w="9525">
              <a:solidFill>
                <a:srgbClr val="000000"/>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网络应用程序</a:t>
              </a:r>
            </a:p>
          </p:txBody>
        </p:sp>
        <p:sp>
          <p:nvSpPr>
            <p:cNvPr id="361478" name="Text Box 6">
              <a:extLst>
                <a:ext uri="{FF2B5EF4-FFF2-40B4-BE49-F238E27FC236}">
                  <a16:creationId xmlns:a16="http://schemas.microsoft.com/office/drawing/2014/main" id="{7A0F6D46-36FB-4ACC-8B0F-6DCB80E0A922}"/>
                </a:ext>
              </a:extLst>
            </p:cNvPr>
            <p:cNvSpPr txBox="1">
              <a:spLocks noChangeArrowheads="1"/>
            </p:cNvSpPr>
            <p:nvPr/>
          </p:nvSpPr>
          <p:spPr bwMode="auto">
            <a:xfrm>
              <a:off x="2411" y="1374"/>
              <a:ext cx="834" cy="260"/>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6600CC"/>
                  </a:solidFill>
                  <a:latin typeface="华文新魏" panose="02010800040101010101" pitchFamily="2" charset="-122"/>
                </a:rPr>
                <a:t>BSD</a:t>
              </a:r>
              <a:r>
                <a:rPr kumimoji="0" lang="zh-CN" altLang="en-US" sz="1800">
                  <a:solidFill>
                    <a:srgbClr val="6600CC"/>
                  </a:solidFill>
                  <a:latin typeface="华文新魏" panose="02010800040101010101" pitchFamily="2" charset="-122"/>
                </a:rPr>
                <a:t>套接字</a:t>
              </a:r>
            </a:p>
          </p:txBody>
        </p:sp>
        <p:sp>
          <p:nvSpPr>
            <p:cNvPr id="361479" name="Text Box 7">
              <a:extLst>
                <a:ext uri="{FF2B5EF4-FFF2-40B4-BE49-F238E27FC236}">
                  <a16:creationId xmlns:a16="http://schemas.microsoft.com/office/drawing/2014/main" id="{0E2A47BD-F0C2-40D2-94E7-72289E89AEEF}"/>
                </a:ext>
              </a:extLst>
            </p:cNvPr>
            <p:cNvSpPr txBox="1">
              <a:spLocks noChangeArrowheads="1"/>
            </p:cNvSpPr>
            <p:nvPr/>
          </p:nvSpPr>
          <p:spPr bwMode="auto">
            <a:xfrm>
              <a:off x="2411" y="1894"/>
              <a:ext cx="949" cy="218"/>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6600CC"/>
                  </a:solidFill>
                  <a:latin typeface="华文新魏" panose="02010800040101010101" pitchFamily="2" charset="-122"/>
                </a:rPr>
                <a:t>INET</a:t>
              </a:r>
              <a:r>
                <a:rPr kumimoji="0" lang="zh-CN" altLang="en-US" sz="1800">
                  <a:solidFill>
                    <a:srgbClr val="6600CC"/>
                  </a:solidFill>
                  <a:latin typeface="华文新魏" panose="02010800040101010101" pitchFamily="2" charset="-122"/>
                </a:rPr>
                <a:t>套接字</a:t>
              </a:r>
            </a:p>
          </p:txBody>
        </p:sp>
        <p:sp>
          <p:nvSpPr>
            <p:cNvPr id="361480" name="Text Box 8">
              <a:extLst>
                <a:ext uri="{FF2B5EF4-FFF2-40B4-BE49-F238E27FC236}">
                  <a16:creationId xmlns:a16="http://schemas.microsoft.com/office/drawing/2014/main" id="{157247C3-8620-41B8-90F2-8EA17DC3EC24}"/>
                </a:ext>
              </a:extLst>
            </p:cNvPr>
            <p:cNvSpPr txBox="1">
              <a:spLocks noChangeArrowheads="1"/>
            </p:cNvSpPr>
            <p:nvPr/>
          </p:nvSpPr>
          <p:spPr bwMode="auto">
            <a:xfrm>
              <a:off x="1890" y="2327"/>
              <a:ext cx="417" cy="260"/>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6600CC"/>
                  </a:solidFill>
                  <a:latin typeface="华文新魏" panose="02010800040101010101" pitchFamily="2" charset="-122"/>
                </a:rPr>
                <a:t>TCP</a:t>
              </a:r>
            </a:p>
          </p:txBody>
        </p:sp>
        <p:sp>
          <p:nvSpPr>
            <p:cNvPr id="361481" name="Text Box 9">
              <a:extLst>
                <a:ext uri="{FF2B5EF4-FFF2-40B4-BE49-F238E27FC236}">
                  <a16:creationId xmlns:a16="http://schemas.microsoft.com/office/drawing/2014/main" id="{5552EABA-C817-4274-8E76-32B61E098192}"/>
                </a:ext>
              </a:extLst>
            </p:cNvPr>
            <p:cNvSpPr txBox="1">
              <a:spLocks noChangeArrowheads="1"/>
            </p:cNvSpPr>
            <p:nvPr/>
          </p:nvSpPr>
          <p:spPr bwMode="auto">
            <a:xfrm>
              <a:off x="3349" y="2327"/>
              <a:ext cx="417" cy="260"/>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UDP</a:t>
              </a:r>
            </a:p>
          </p:txBody>
        </p:sp>
        <p:sp>
          <p:nvSpPr>
            <p:cNvPr id="361482" name="Text Box 10">
              <a:extLst>
                <a:ext uri="{FF2B5EF4-FFF2-40B4-BE49-F238E27FC236}">
                  <a16:creationId xmlns:a16="http://schemas.microsoft.com/office/drawing/2014/main" id="{C2B64A9A-888E-4147-913A-D3C3D6F484BC}"/>
                </a:ext>
              </a:extLst>
            </p:cNvPr>
            <p:cNvSpPr txBox="1">
              <a:spLocks noChangeArrowheads="1"/>
            </p:cNvSpPr>
            <p:nvPr/>
          </p:nvSpPr>
          <p:spPr bwMode="auto">
            <a:xfrm>
              <a:off x="2411" y="2761"/>
              <a:ext cx="730" cy="173"/>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6600CC"/>
                  </a:solidFill>
                  <a:latin typeface="华文新魏" panose="02010800040101010101" pitchFamily="2" charset="-122"/>
                </a:rPr>
                <a:t>        IP</a:t>
              </a:r>
            </a:p>
          </p:txBody>
        </p:sp>
        <p:sp>
          <p:nvSpPr>
            <p:cNvPr id="361483" name="Text Box 11">
              <a:extLst>
                <a:ext uri="{FF2B5EF4-FFF2-40B4-BE49-F238E27FC236}">
                  <a16:creationId xmlns:a16="http://schemas.microsoft.com/office/drawing/2014/main" id="{657C7167-8425-45F6-87A2-0967D227C6F9}"/>
                </a:ext>
              </a:extLst>
            </p:cNvPr>
            <p:cNvSpPr txBox="1">
              <a:spLocks noChangeArrowheads="1"/>
            </p:cNvSpPr>
            <p:nvPr/>
          </p:nvSpPr>
          <p:spPr bwMode="auto">
            <a:xfrm>
              <a:off x="2203" y="3194"/>
              <a:ext cx="1253" cy="26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硬件</a:t>
              </a:r>
              <a:r>
                <a:rPr kumimoji="0" lang="en-US" altLang="zh-CN" sz="1800">
                  <a:solidFill>
                    <a:srgbClr val="6600CC"/>
                  </a:solidFill>
                  <a:latin typeface="华文新魏" panose="02010800040101010101" pitchFamily="2" charset="-122"/>
                </a:rPr>
                <a:t>/</a:t>
              </a:r>
              <a:r>
                <a:rPr kumimoji="0" lang="zh-CN" altLang="en-US" sz="1800">
                  <a:solidFill>
                    <a:srgbClr val="6600CC"/>
                  </a:solidFill>
                  <a:latin typeface="华文新魏" panose="02010800040101010101" pitchFamily="2" charset="-122"/>
                </a:rPr>
                <a:t>数据链路层</a:t>
              </a:r>
            </a:p>
          </p:txBody>
        </p:sp>
        <p:sp>
          <p:nvSpPr>
            <p:cNvPr id="361484" name="Text Box 12">
              <a:extLst>
                <a:ext uri="{FF2B5EF4-FFF2-40B4-BE49-F238E27FC236}">
                  <a16:creationId xmlns:a16="http://schemas.microsoft.com/office/drawing/2014/main" id="{7B767CFA-1393-4A12-B5B5-45A00D3EE2E2}"/>
                </a:ext>
              </a:extLst>
            </p:cNvPr>
            <p:cNvSpPr txBox="1">
              <a:spLocks noChangeArrowheads="1"/>
            </p:cNvSpPr>
            <p:nvPr/>
          </p:nvSpPr>
          <p:spPr bwMode="auto">
            <a:xfrm>
              <a:off x="2307" y="3714"/>
              <a:ext cx="1005" cy="318"/>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网络设备接口</a:t>
              </a:r>
            </a:p>
          </p:txBody>
        </p:sp>
        <p:sp>
          <p:nvSpPr>
            <p:cNvPr id="361485" name="Line 13">
              <a:extLst>
                <a:ext uri="{FF2B5EF4-FFF2-40B4-BE49-F238E27FC236}">
                  <a16:creationId xmlns:a16="http://schemas.microsoft.com/office/drawing/2014/main" id="{8BF4860A-F282-4455-B76F-1616E8ABFAC7}"/>
                </a:ext>
              </a:extLst>
            </p:cNvPr>
            <p:cNvSpPr>
              <a:spLocks noChangeShapeType="1"/>
            </p:cNvSpPr>
            <p:nvPr/>
          </p:nvSpPr>
          <p:spPr bwMode="auto">
            <a:xfrm>
              <a:off x="1160" y="1201"/>
              <a:ext cx="354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1486" name="Line 14">
              <a:extLst>
                <a:ext uri="{FF2B5EF4-FFF2-40B4-BE49-F238E27FC236}">
                  <a16:creationId xmlns:a16="http://schemas.microsoft.com/office/drawing/2014/main" id="{9769843B-9A66-4C61-8A12-8DBC1F8CC322}"/>
                </a:ext>
              </a:extLst>
            </p:cNvPr>
            <p:cNvSpPr>
              <a:spLocks noChangeShapeType="1"/>
            </p:cNvSpPr>
            <p:nvPr/>
          </p:nvSpPr>
          <p:spPr bwMode="auto">
            <a:xfrm>
              <a:off x="1056" y="2241"/>
              <a:ext cx="354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1487" name="Line 15">
              <a:extLst>
                <a:ext uri="{FF2B5EF4-FFF2-40B4-BE49-F238E27FC236}">
                  <a16:creationId xmlns:a16="http://schemas.microsoft.com/office/drawing/2014/main" id="{67D4241E-BDAC-47F2-ABC1-514F6A19ED17}"/>
                </a:ext>
              </a:extLst>
            </p:cNvPr>
            <p:cNvSpPr>
              <a:spLocks noChangeShapeType="1"/>
            </p:cNvSpPr>
            <p:nvPr/>
          </p:nvSpPr>
          <p:spPr bwMode="auto">
            <a:xfrm>
              <a:off x="1056" y="3540"/>
              <a:ext cx="354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1488" name="Text Box 16">
              <a:extLst>
                <a:ext uri="{FF2B5EF4-FFF2-40B4-BE49-F238E27FC236}">
                  <a16:creationId xmlns:a16="http://schemas.microsoft.com/office/drawing/2014/main" id="{4C78E6E6-0722-4D2D-B4A6-F7FB3098D4BA}"/>
                </a:ext>
              </a:extLst>
            </p:cNvPr>
            <p:cNvSpPr txBox="1">
              <a:spLocks noChangeArrowheads="1"/>
            </p:cNvSpPr>
            <p:nvPr/>
          </p:nvSpPr>
          <p:spPr bwMode="auto">
            <a:xfrm>
              <a:off x="1264" y="855"/>
              <a:ext cx="608" cy="201"/>
            </a:xfrm>
            <a:prstGeom prst="rect">
              <a:avLst/>
            </a:prstGeom>
            <a:solidFill>
              <a:srgbClr val="FFCC66"/>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应用层</a:t>
              </a:r>
            </a:p>
          </p:txBody>
        </p:sp>
        <p:sp>
          <p:nvSpPr>
            <p:cNvPr id="361489" name="Text Box 17">
              <a:extLst>
                <a:ext uri="{FF2B5EF4-FFF2-40B4-BE49-F238E27FC236}">
                  <a16:creationId xmlns:a16="http://schemas.microsoft.com/office/drawing/2014/main" id="{2583A945-7E5E-46B0-AC78-CE8BEC672567}"/>
                </a:ext>
              </a:extLst>
            </p:cNvPr>
            <p:cNvSpPr txBox="1">
              <a:spLocks noChangeArrowheads="1"/>
            </p:cNvSpPr>
            <p:nvPr/>
          </p:nvSpPr>
          <p:spPr bwMode="auto">
            <a:xfrm>
              <a:off x="1160" y="1894"/>
              <a:ext cx="730" cy="260"/>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套接字层</a:t>
              </a:r>
            </a:p>
          </p:txBody>
        </p:sp>
        <p:sp>
          <p:nvSpPr>
            <p:cNvPr id="361490" name="Text Box 18">
              <a:extLst>
                <a:ext uri="{FF2B5EF4-FFF2-40B4-BE49-F238E27FC236}">
                  <a16:creationId xmlns:a16="http://schemas.microsoft.com/office/drawing/2014/main" id="{4C58AF25-1F6B-49A8-A231-DC93DCFD6E1E}"/>
                </a:ext>
              </a:extLst>
            </p:cNvPr>
            <p:cNvSpPr txBox="1">
              <a:spLocks noChangeArrowheads="1"/>
            </p:cNvSpPr>
            <p:nvPr/>
          </p:nvSpPr>
          <p:spPr bwMode="auto">
            <a:xfrm>
              <a:off x="1152" y="3194"/>
              <a:ext cx="568" cy="21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协议层</a:t>
              </a:r>
            </a:p>
          </p:txBody>
        </p:sp>
        <p:sp>
          <p:nvSpPr>
            <p:cNvPr id="361491" name="Text Box 19">
              <a:extLst>
                <a:ext uri="{FF2B5EF4-FFF2-40B4-BE49-F238E27FC236}">
                  <a16:creationId xmlns:a16="http://schemas.microsoft.com/office/drawing/2014/main" id="{25CC25DE-0FC8-429F-B5C0-E6B96627CA04}"/>
                </a:ext>
              </a:extLst>
            </p:cNvPr>
            <p:cNvSpPr txBox="1">
              <a:spLocks noChangeArrowheads="1"/>
            </p:cNvSpPr>
            <p:nvPr/>
          </p:nvSpPr>
          <p:spPr bwMode="auto">
            <a:xfrm>
              <a:off x="1104" y="3627"/>
              <a:ext cx="912" cy="261"/>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网络设备层</a:t>
              </a:r>
            </a:p>
          </p:txBody>
        </p:sp>
        <p:sp>
          <p:nvSpPr>
            <p:cNvPr id="361492" name="Text Box 20">
              <a:extLst>
                <a:ext uri="{FF2B5EF4-FFF2-40B4-BE49-F238E27FC236}">
                  <a16:creationId xmlns:a16="http://schemas.microsoft.com/office/drawing/2014/main" id="{2370B303-16C8-430B-8781-E3F21411B623}"/>
                </a:ext>
              </a:extLst>
            </p:cNvPr>
            <p:cNvSpPr txBox="1">
              <a:spLocks noChangeArrowheads="1"/>
            </p:cNvSpPr>
            <p:nvPr/>
          </p:nvSpPr>
          <p:spPr bwMode="auto">
            <a:xfrm>
              <a:off x="3984" y="855"/>
              <a:ext cx="625" cy="249"/>
            </a:xfrm>
            <a:prstGeom prst="rect">
              <a:avLst/>
            </a:prstGeom>
            <a:solidFill>
              <a:srgbClr val="FFCC66"/>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用户态</a:t>
              </a:r>
            </a:p>
          </p:txBody>
        </p:sp>
        <p:sp>
          <p:nvSpPr>
            <p:cNvPr id="361493" name="Text Box 21">
              <a:extLst>
                <a:ext uri="{FF2B5EF4-FFF2-40B4-BE49-F238E27FC236}">
                  <a16:creationId xmlns:a16="http://schemas.microsoft.com/office/drawing/2014/main" id="{7247241D-38EC-40A9-9D3D-F3E6D3CF1666}"/>
                </a:ext>
              </a:extLst>
            </p:cNvPr>
            <p:cNvSpPr txBox="1">
              <a:spLocks noChangeArrowheads="1"/>
            </p:cNvSpPr>
            <p:nvPr/>
          </p:nvSpPr>
          <p:spPr bwMode="auto">
            <a:xfrm>
              <a:off x="3984" y="1721"/>
              <a:ext cx="577" cy="247"/>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核心态</a:t>
              </a:r>
            </a:p>
          </p:txBody>
        </p:sp>
        <p:sp>
          <p:nvSpPr>
            <p:cNvPr id="361494" name="Text Box 22">
              <a:extLst>
                <a:ext uri="{FF2B5EF4-FFF2-40B4-BE49-F238E27FC236}">
                  <a16:creationId xmlns:a16="http://schemas.microsoft.com/office/drawing/2014/main" id="{5C1FB957-E080-42BF-8073-88C07739C07C}"/>
                </a:ext>
              </a:extLst>
            </p:cNvPr>
            <p:cNvSpPr txBox="1">
              <a:spLocks noChangeArrowheads="1"/>
            </p:cNvSpPr>
            <p:nvPr/>
          </p:nvSpPr>
          <p:spPr bwMode="auto">
            <a:xfrm>
              <a:off x="3984" y="2847"/>
              <a:ext cx="625" cy="225"/>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核心态</a:t>
              </a:r>
            </a:p>
          </p:txBody>
        </p:sp>
        <p:sp>
          <p:nvSpPr>
            <p:cNvPr id="361495" name="Text Box 23">
              <a:extLst>
                <a:ext uri="{FF2B5EF4-FFF2-40B4-BE49-F238E27FC236}">
                  <a16:creationId xmlns:a16="http://schemas.microsoft.com/office/drawing/2014/main" id="{0BB72701-97C2-4AFF-95FC-A5A33C388920}"/>
                </a:ext>
              </a:extLst>
            </p:cNvPr>
            <p:cNvSpPr txBox="1">
              <a:spLocks noChangeArrowheads="1"/>
            </p:cNvSpPr>
            <p:nvPr/>
          </p:nvSpPr>
          <p:spPr bwMode="auto">
            <a:xfrm>
              <a:off x="3984" y="3627"/>
              <a:ext cx="625" cy="261"/>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6600CC"/>
                  </a:solidFill>
                  <a:latin typeface="华文新魏" panose="02010800040101010101" pitchFamily="2" charset="-122"/>
                </a:rPr>
                <a:t>硬件层</a:t>
              </a:r>
            </a:p>
          </p:txBody>
        </p:sp>
        <p:sp>
          <p:nvSpPr>
            <p:cNvPr id="361497" name="Line 25">
              <a:extLst>
                <a:ext uri="{FF2B5EF4-FFF2-40B4-BE49-F238E27FC236}">
                  <a16:creationId xmlns:a16="http://schemas.microsoft.com/office/drawing/2014/main" id="{C01184D1-68EC-4094-B939-C617F098437A}"/>
                </a:ext>
              </a:extLst>
            </p:cNvPr>
            <p:cNvSpPr>
              <a:spLocks noChangeShapeType="1"/>
            </p:cNvSpPr>
            <p:nvPr/>
          </p:nvSpPr>
          <p:spPr bwMode="auto">
            <a:xfrm>
              <a:off x="2828" y="1028"/>
              <a:ext cx="0" cy="34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498" name="Line 26">
              <a:extLst>
                <a:ext uri="{FF2B5EF4-FFF2-40B4-BE49-F238E27FC236}">
                  <a16:creationId xmlns:a16="http://schemas.microsoft.com/office/drawing/2014/main" id="{9DB8800A-9A8E-4C98-8FC4-F2A356FB2462}"/>
                </a:ext>
              </a:extLst>
            </p:cNvPr>
            <p:cNvSpPr>
              <a:spLocks noChangeShapeType="1"/>
            </p:cNvSpPr>
            <p:nvPr/>
          </p:nvSpPr>
          <p:spPr bwMode="auto">
            <a:xfrm>
              <a:off x="2828" y="1634"/>
              <a:ext cx="0" cy="2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499" name="Line 27">
              <a:extLst>
                <a:ext uri="{FF2B5EF4-FFF2-40B4-BE49-F238E27FC236}">
                  <a16:creationId xmlns:a16="http://schemas.microsoft.com/office/drawing/2014/main" id="{BD60EA66-2DCB-4576-B739-ED02303B39A9}"/>
                </a:ext>
              </a:extLst>
            </p:cNvPr>
            <p:cNvSpPr>
              <a:spLocks noChangeShapeType="1"/>
            </p:cNvSpPr>
            <p:nvPr/>
          </p:nvSpPr>
          <p:spPr bwMode="auto">
            <a:xfrm flipV="1">
              <a:off x="2098" y="2154"/>
              <a:ext cx="417" cy="17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500" name="Line 28">
              <a:extLst>
                <a:ext uri="{FF2B5EF4-FFF2-40B4-BE49-F238E27FC236}">
                  <a16:creationId xmlns:a16="http://schemas.microsoft.com/office/drawing/2014/main" id="{BAD6F169-1E4B-43D6-91E7-D21C389BE222}"/>
                </a:ext>
              </a:extLst>
            </p:cNvPr>
            <p:cNvSpPr>
              <a:spLocks noChangeShapeType="1"/>
            </p:cNvSpPr>
            <p:nvPr/>
          </p:nvSpPr>
          <p:spPr bwMode="auto">
            <a:xfrm>
              <a:off x="3141" y="2154"/>
              <a:ext cx="416" cy="17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501" name="Line 29">
              <a:extLst>
                <a:ext uri="{FF2B5EF4-FFF2-40B4-BE49-F238E27FC236}">
                  <a16:creationId xmlns:a16="http://schemas.microsoft.com/office/drawing/2014/main" id="{B1757D82-0FDD-44E1-A372-F7C145D86EF1}"/>
                </a:ext>
              </a:extLst>
            </p:cNvPr>
            <p:cNvSpPr>
              <a:spLocks noChangeShapeType="1"/>
            </p:cNvSpPr>
            <p:nvPr/>
          </p:nvSpPr>
          <p:spPr bwMode="auto">
            <a:xfrm flipH="1">
              <a:off x="2828" y="2154"/>
              <a:ext cx="0" cy="60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502" name="Line 30">
              <a:extLst>
                <a:ext uri="{FF2B5EF4-FFF2-40B4-BE49-F238E27FC236}">
                  <a16:creationId xmlns:a16="http://schemas.microsoft.com/office/drawing/2014/main" id="{DB45882F-E67D-485B-91E1-355ED5790D0D}"/>
                </a:ext>
              </a:extLst>
            </p:cNvPr>
            <p:cNvSpPr>
              <a:spLocks noChangeShapeType="1"/>
            </p:cNvSpPr>
            <p:nvPr/>
          </p:nvSpPr>
          <p:spPr bwMode="auto">
            <a:xfrm>
              <a:off x="2098" y="2587"/>
              <a:ext cx="417" cy="17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503" name="Line 31">
              <a:extLst>
                <a:ext uri="{FF2B5EF4-FFF2-40B4-BE49-F238E27FC236}">
                  <a16:creationId xmlns:a16="http://schemas.microsoft.com/office/drawing/2014/main" id="{CBDC902B-B2FB-4388-B26B-907145684FDE}"/>
                </a:ext>
              </a:extLst>
            </p:cNvPr>
            <p:cNvSpPr>
              <a:spLocks noChangeShapeType="1"/>
            </p:cNvSpPr>
            <p:nvPr/>
          </p:nvSpPr>
          <p:spPr bwMode="auto">
            <a:xfrm flipV="1">
              <a:off x="3036" y="2587"/>
              <a:ext cx="521" cy="17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504" name="Line 32">
              <a:extLst>
                <a:ext uri="{FF2B5EF4-FFF2-40B4-BE49-F238E27FC236}">
                  <a16:creationId xmlns:a16="http://schemas.microsoft.com/office/drawing/2014/main" id="{F5D12CC7-154E-4373-8512-97AE36F5773E}"/>
                </a:ext>
              </a:extLst>
            </p:cNvPr>
            <p:cNvSpPr>
              <a:spLocks noChangeShapeType="1"/>
            </p:cNvSpPr>
            <p:nvPr/>
          </p:nvSpPr>
          <p:spPr bwMode="auto">
            <a:xfrm>
              <a:off x="2828" y="2934"/>
              <a:ext cx="0" cy="2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1505" name="Line 33">
              <a:extLst>
                <a:ext uri="{FF2B5EF4-FFF2-40B4-BE49-F238E27FC236}">
                  <a16:creationId xmlns:a16="http://schemas.microsoft.com/office/drawing/2014/main" id="{2EB72E75-186D-4C3C-98D7-9EE39C917971}"/>
                </a:ext>
              </a:extLst>
            </p:cNvPr>
            <p:cNvSpPr>
              <a:spLocks noChangeShapeType="1"/>
            </p:cNvSpPr>
            <p:nvPr/>
          </p:nvSpPr>
          <p:spPr bwMode="auto">
            <a:xfrm>
              <a:off x="2828" y="3454"/>
              <a:ext cx="0" cy="2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F3554F0E-EB52-4FF7-A1ED-C075B08CB1B4}"/>
              </a:ext>
            </a:extLst>
          </p:cNvPr>
          <p:cNvSpPr>
            <a:spLocks noGrp="1" noChangeArrowheads="1"/>
          </p:cNvSpPr>
          <p:nvPr>
            <p:ph type="title" idx="4294967295"/>
          </p:nvPr>
        </p:nvSpPr>
        <p:spPr>
          <a:xfrm>
            <a:off x="762000" y="381000"/>
            <a:ext cx="7772400" cy="1143000"/>
          </a:xfrm>
        </p:spPr>
        <p:txBody>
          <a:bodyPr/>
          <a:lstStyle/>
          <a:p>
            <a:r>
              <a:rPr lang="zh-CN" altLang="en-US" sz="4800">
                <a:latin typeface="华文新魏" panose="02010800040101010101" pitchFamily="2" charset="-122"/>
                <a:ea typeface="华文新魏" panose="02010800040101010101" pitchFamily="2" charset="-122"/>
              </a:rPr>
              <a:t>分布式文件系统</a:t>
            </a:r>
            <a:r>
              <a:rPr lang="en-US" altLang="zh-CN" sz="4800">
                <a:latin typeface="华文新魏" panose="02010800040101010101" pitchFamily="2" charset="-122"/>
                <a:ea typeface="华文新魏" panose="02010800040101010101" pitchFamily="2" charset="-122"/>
              </a:rPr>
              <a:t>(2)</a:t>
            </a:r>
          </a:p>
        </p:txBody>
      </p:sp>
      <p:grpSp>
        <p:nvGrpSpPr>
          <p:cNvPr id="347140" name="Group 4">
            <a:extLst>
              <a:ext uri="{FF2B5EF4-FFF2-40B4-BE49-F238E27FC236}">
                <a16:creationId xmlns:a16="http://schemas.microsoft.com/office/drawing/2014/main" id="{E3FBE3F2-D6A6-4CF4-B2B9-B2E2A65DAA49}"/>
              </a:ext>
            </a:extLst>
          </p:cNvPr>
          <p:cNvGrpSpPr>
            <a:grpSpLocks/>
          </p:cNvGrpSpPr>
          <p:nvPr/>
        </p:nvGrpSpPr>
        <p:grpSpPr bwMode="auto">
          <a:xfrm>
            <a:off x="533400" y="1447800"/>
            <a:ext cx="7620000" cy="5105400"/>
            <a:chOff x="3240" y="660"/>
            <a:chExt cx="6480" cy="3744"/>
          </a:xfrm>
        </p:grpSpPr>
        <p:sp>
          <p:nvSpPr>
            <p:cNvPr id="347141" name="Text Box 5">
              <a:extLst>
                <a:ext uri="{FF2B5EF4-FFF2-40B4-BE49-F238E27FC236}">
                  <a16:creationId xmlns:a16="http://schemas.microsoft.com/office/drawing/2014/main" id="{E8D8550E-5C62-46AF-9205-A25683939EB2}"/>
                </a:ext>
              </a:extLst>
            </p:cNvPr>
            <p:cNvSpPr txBox="1">
              <a:spLocks noChangeArrowheads="1"/>
            </p:cNvSpPr>
            <p:nvPr/>
          </p:nvSpPr>
          <p:spPr bwMode="auto">
            <a:xfrm>
              <a:off x="3600" y="1752"/>
              <a:ext cx="1800" cy="624"/>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                 Kemel32.dll</a:t>
              </a:r>
            </a:p>
            <a:p>
              <a:pPr eaLnBrk="0" hangingPunct="0"/>
              <a:r>
                <a:rPr kumimoji="0" lang="zh-CN" altLang="en-US" sz="1600">
                  <a:solidFill>
                    <a:srgbClr val="6600CC"/>
                  </a:solidFill>
                  <a:latin typeface="华文新魏" panose="02010800040101010101" pitchFamily="2" charset="-122"/>
                </a:rPr>
                <a:t>应用程序  </a:t>
              </a:r>
              <a:r>
                <a:rPr kumimoji="0" lang="en-US" altLang="zh-CN" sz="1600">
                  <a:solidFill>
                    <a:srgbClr val="6600CC"/>
                  </a:solidFill>
                  <a:latin typeface="华文新魏" panose="02010800040101010101" pitchFamily="2" charset="-122"/>
                </a:rPr>
                <a:t>File I/O API</a:t>
              </a:r>
            </a:p>
            <a:p>
              <a:pPr eaLnBrk="0" hangingPunct="0"/>
              <a:r>
                <a:rPr kumimoji="0" lang="en-US" altLang="zh-CN" sz="1600">
                  <a:solidFill>
                    <a:srgbClr val="6600CC"/>
                  </a:solidFill>
                  <a:latin typeface="华文新魏" panose="02010800040101010101" pitchFamily="2" charset="-122"/>
                </a:rPr>
                <a:t>            </a:t>
              </a:r>
            </a:p>
          </p:txBody>
        </p:sp>
        <p:sp>
          <p:nvSpPr>
            <p:cNvPr id="347142" name="Line 6">
              <a:extLst>
                <a:ext uri="{FF2B5EF4-FFF2-40B4-BE49-F238E27FC236}">
                  <a16:creationId xmlns:a16="http://schemas.microsoft.com/office/drawing/2014/main" id="{E1FB4001-6057-4B60-9C02-889F70596C92}"/>
                </a:ext>
              </a:extLst>
            </p:cNvPr>
            <p:cNvSpPr>
              <a:spLocks noChangeShapeType="1"/>
            </p:cNvSpPr>
            <p:nvPr/>
          </p:nvSpPr>
          <p:spPr bwMode="auto">
            <a:xfrm>
              <a:off x="4500" y="1752"/>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143" name="Text Box 7">
              <a:extLst>
                <a:ext uri="{FF2B5EF4-FFF2-40B4-BE49-F238E27FC236}">
                  <a16:creationId xmlns:a16="http://schemas.microsoft.com/office/drawing/2014/main" id="{839B3235-F3E4-43A6-BCD6-5343D948868B}"/>
                </a:ext>
              </a:extLst>
            </p:cNvPr>
            <p:cNvSpPr txBox="1">
              <a:spLocks noChangeArrowheads="1"/>
            </p:cNvSpPr>
            <p:nvPr/>
          </p:nvSpPr>
          <p:spPr bwMode="auto">
            <a:xfrm>
              <a:off x="4500" y="2376"/>
              <a:ext cx="900" cy="312"/>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Ntdll.dll</a:t>
              </a:r>
            </a:p>
          </p:txBody>
        </p:sp>
        <p:sp>
          <p:nvSpPr>
            <p:cNvPr id="347144" name="Text Box 8">
              <a:extLst>
                <a:ext uri="{FF2B5EF4-FFF2-40B4-BE49-F238E27FC236}">
                  <a16:creationId xmlns:a16="http://schemas.microsoft.com/office/drawing/2014/main" id="{15BFF506-6560-4A20-B1DE-ECDE9D657F77}"/>
                </a:ext>
              </a:extLst>
            </p:cNvPr>
            <p:cNvSpPr txBox="1">
              <a:spLocks noChangeArrowheads="1"/>
            </p:cNvSpPr>
            <p:nvPr/>
          </p:nvSpPr>
          <p:spPr bwMode="auto">
            <a:xfrm>
              <a:off x="3960" y="3312"/>
              <a:ext cx="720" cy="468"/>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MUP</a:t>
              </a:r>
            </a:p>
          </p:txBody>
        </p:sp>
        <p:sp>
          <p:nvSpPr>
            <p:cNvPr id="347145" name="Text Box 9">
              <a:extLst>
                <a:ext uri="{FF2B5EF4-FFF2-40B4-BE49-F238E27FC236}">
                  <a16:creationId xmlns:a16="http://schemas.microsoft.com/office/drawing/2014/main" id="{CE4C052C-AECB-4C2B-8AA3-3667C43868EA}"/>
                </a:ext>
              </a:extLst>
            </p:cNvPr>
            <p:cNvSpPr txBox="1">
              <a:spLocks noChangeArrowheads="1"/>
            </p:cNvSpPr>
            <p:nvPr/>
          </p:nvSpPr>
          <p:spPr bwMode="auto">
            <a:xfrm>
              <a:off x="5040" y="3312"/>
              <a:ext cx="1080" cy="468"/>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Redirector</a:t>
              </a:r>
            </a:p>
            <a:p>
              <a:pPr eaLnBrk="0" hangingPunct="0"/>
              <a:r>
                <a:rPr kumimoji="0" lang="en-US" altLang="zh-CN" sz="1600">
                  <a:solidFill>
                    <a:srgbClr val="6600CC"/>
                  </a:solidFill>
                  <a:latin typeface="华文新魏" panose="02010800040101010101" pitchFamily="2" charset="-122"/>
                </a:rPr>
                <a:t>  FSD</a:t>
              </a:r>
            </a:p>
          </p:txBody>
        </p:sp>
        <p:sp>
          <p:nvSpPr>
            <p:cNvPr id="347146" name="Text Box 10">
              <a:extLst>
                <a:ext uri="{FF2B5EF4-FFF2-40B4-BE49-F238E27FC236}">
                  <a16:creationId xmlns:a16="http://schemas.microsoft.com/office/drawing/2014/main" id="{31ABDC97-8E12-4EE0-9966-411C67F6B0BF}"/>
                </a:ext>
              </a:extLst>
            </p:cNvPr>
            <p:cNvSpPr txBox="1">
              <a:spLocks noChangeArrowheads="1"/>
            </p:cNvSpPr>
            <p:nvPr/>
          </p:nvSpPr>
          <p:spPr bwMode="auto">
            <a:xfrm>
              <a:off x="6660" y="3312"/>
              <a:ext cx="900" cy="468"/>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Dfs.sys</a:t>
              </a:r>
            </a:p>
          </p:txBody>
        </p:sp>
        <p:sp>
          <p:nvSpPr>
            <p:cNvPr id="347147" name="Line 11">
              <a:extLst>
                <a:ext uri="{FF2B5EF4-FFF2-40B4-BE49-F238E27FC236}">
                  <a16:creationId xmlns:a16="http://schemas.microsoft.com/office/drawing/2014/main" id="{94AE26B5-AF0A-425D-A0FC-9D4DD837C5C0}"/>
                </a:ext>
              </a:extLst>
            </p:cNvPr>
            <p:cNvSpPr>
              <a:spLocks noChangeShapeType="1"/>
            </p:cNvSpPr>
            <p:nvPr/>
          </p:nvSpPr>
          <p:spPr bwMode="auto">
            <a:xfrm>
              <a:off x="4680" y="3468"/>
              <a:ext cx="3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7148" name="Line 12">
              <a:extLst>
                <a:ext uri="{FF2B5EF4-FFF2-40B4-BE49-F238E27FC236}">
                  <a16:creationId xmlns:a16="http://schemas.microsoft.com/office/drawing/2014/main" id="{EBC7AF06-D4EB-4E97-B647-BA9D057B43F0}"/>
                </a:ext>
              </a:extLst>
            </p:cNvPr>
            <p:cNvSpPr>
              <a:spLocks noChangeShapeType="1"/>
            </p:cNvSpPr>
            <p:nvPr/>
          </p:nvSpPr>
          <p:spPr bwMode="auto">
            <a:xfrm>
              <a:off x="6120" y="3468"/>
              <a:ext cx="54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7149" name="Text Box 13">
              <a:extLst>
                <a:ext uri="{FF2B5EF4-FFF2-40B4-BE49-F238E27FC236}">
                  <a16:creationId xmlns:a16="http://schemas.microsoft.com/office/drawing/2014/main" id="{537EDE67-D25F-4D71-BFF3-40D07E5F7607}"/>
                </a:ext>
              </a:extLst>
            </p:cNvPr>
            <p:cNvSpPr txBox="1">
              <a:spLocks noChangeArrowheads="1"/>
            </p:cNvSpPr>
            <p:nvPr/>
          </p:nvSpPr>
          <p:spPr bwMode="auto">
            <a:xfrm>
              <a:off x="4320" y="660"/>
              <a:ext cx="720" cy="624"/>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DFS</a:t>
              </a:r>
            </a:p>
            <a:p>
              <a:pPr eaLnBrk="0" hangingPunct="0"/>
              <a:r>
                <a:rPr kumimoji="0" lang="zh-CN" altLang="en-US" sz="1600">
                  <a:solidFill>
                    <a:srgbClr val="6600CC"/>
                  </a:solidFill>
                  <a:latin typeface="华文新魏" panose="02010800040101010101" pitchFamily="2" charset="-122"/>
                </a:rPr>
                <a:t>客户</a:t>
              </a:r>
            </a:p>
          </p:txBody>
        </p:sp>
        <p:sp>
          <p:nvSpPr>
            <p:cNvPr id="347150" name="Text Box 14">
              <a:extLst>
                <a:ext uri="{FF2B5EF4-FFF2-40B4-BE49-F238E27FC236}">
                  <a16:creationId xmlns:a16="http://schemas.microsoft.com/office/drawing/2014/main" id="{7A9F433C-2ADE-4F2C-901C-C8E04703EE14}"/>
                </a:ext>
              </a:extLst>
            </p:cNvPr>
            <p:cNvSpPr txBox="1">
              <a:spLocks noChangeArrowheads="1"/>
            </p:cNvSpPr>
            <p:nvPr/>
          </p:nvSpPr>
          <p:spPr bwMode="auto">
            <a:xfrm>
              <a:off x="6840" y="660"/>
              <a:ext cx="900" cy="468"/>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DFS</a:t>
              </a:r>
            </a:p>
            <a:p>
              <a:pPr eaLnBrk="0" hangingPunct="0"/>
              <a:r>
                <a:rPr kumimoji="0" lang="zh-CN" altLang="en-US" sz="1600">
                  <a:solidFill>
                    <a:srgbClr val="6600CC"/>
                  </a:solidFill>
                  <a:latin typeface="华文新魏" panose="02010800040101010101" pitchFamily="2" charset="-122"/>
                </a:rPr>
                <a:t>服务器</a:t>
              </a:r>
            </a:p>
          </p:txBody>
        </p:sp>
        <p:sp>
          <p:nvSpPr>
            <p:cNvPr id="347151" name="Text Box 15">
              <a:extLst>
                <a:ext uri="{FF2B5EF4-FFF2-40B4-BE49-F238E27FC236}">
                  <a16:creationId xmlns:a16="http://schemas.microsoft.com/office/drawing/2014/main" id="{FBC70F76-90D9-4C87-845B-E70F1FD27367}"/>
                </a:ext>
              </a:extLst>
            </p:cNvPr>
            <p:cNvSpPr txBox="1">
              <a:spLocks noChangeArrowheads="1"/>
            </p:cNvSpPr>
            <p:nvPr/>
          </p:nvSpPr>
          <p:spPr bwMode="auto">
            <a:xfrm>
              <a:off x="6480" y="1596"/>
              <a:ext cx="1080" cy="468"/>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Dfsvc.exe</a:t>
              </a:r>
            </a:p>
          </p:txBody>
        </p:sp>
        <p:sp>
          <p:nvSpPr>
            <p:cNvPr id="347152" name="Line 16">
              <a:extLst>
                <a:ext uri="{FF2B5EF4-FFF2-40B4-BE49-F238E27FC236}">
                  <a16:creationId xmlns:a16="http://schemas.microsoft.com/office/drawing/2014/main" id="{EB6D9AB6-B040-40E9-886E-7930E1A0DFA8}"/>
                </a:ext>
              </a:extLst>
            </p:cNvPr>
            <p:cNvSpPr>
              <a:spLocks noChangeShapeType="1"/>
            </p:cNvSpPr>
            <p:nvPr/>
          </p:nvSpPr>
          <p:spPr bwMode="auto">
            <a:xfrm>
              <a:off x="7020" y="2064"/>
              <a:ext cx="0" cy="124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7153" name="Text Box 17">
              <a:extLst>
                <a:ext uri="{FF2B5EF4-FFF2-40B4-BE49-F238E27FC236}">
                  <a16:creationId xmlns:a16="http://schemas.microsoft.com/office/drawing/2014/main" id="{DAAFF09D-381F-4F15-BE96-2CA57BC8D094}"/>
                </a:ext>
              </a:extLst>
            </p:cNvPr>
            <p:cNvSpPr txBox="1">
              <a:spLocks noChangeArrowheads="1"/>
            </p:cNvSpPr>
            <p:nvPr/>
          </p:nvSpPr>
          <p:spPr bwMode="auto">
            <a:xfrm>
              <a:off x="5040" y="3936"/>
              <a:ext cx="2520" cy="468"/>
            </a:xfrm>
            <a:prstGeom prst="rect">
              <a:avLst/>
            </a:prstGeom>
            <a:solidFill>
              <a:srgbClr val="FFFFFF"/>
            </a:solidFill>
            <a:ln w="9525">
              <a:solidFill>
                <a:srgbClr val="FFFFFF"/>
              </a:solidFill>
              <a:miter lim="800000"/>
              <a:headEnd/>
              <a:tailEnd/>
            </a:ln>
          </p:spPr>
          <p:txBody>
            <a:bodyPr/>
            <a:lstStyle/>
            <a:p>
              <a:pPr algn="ctr" eaLnBrk="0" hangingPunct="0"/>
              <a:r>
                <a:rPr kumimoji="0" lang="en-US" altLang="zh-CN" sz="1600">
                  <a:solidFill>
                    <a:srgbClr val="6600CC"/>
                  </a:solidFill>
                  <a:latin typeface="华文新魏" panose="02010800040101010101" pitchFamily="2" charset="-122"/>
                </a:rPr>
                <a:t>  </a:t>
              </a:r>
              <a:r>
                <a:rPr kumimoji="0" lang="en-US" altLang="zh-CN" sz="2800">
                  <a:solidFill>
                    <a:srgbClr val="6600CC"/>
                  </a:solidFill>
                  <a:latin typeface="华文新魏" panose="02010800040101010101" pitchFamily="2" charset="-122"/>
                </a:rPr>
                <a:t>DFS</a:t>
              </a:r>
              <a:r>
                <a:rPr kumimoji="0" lang="zh-CN" altLang="en-US" sz="2800">
                  <a:solidFill>
                    <a:srgbClr val="6600CC"/>
                  </a:solidFill>
                  <a:latin typeface="华文新魏" panose="02010800040101010101" pitchFamily="2" charset="-122"/>
                </a:rPr>
                <a:t>的组成</a:t>
              </a:r>
            </a:p>
            <a:p>
              <a:pPr algn="just" eaLnBrk="0" hangingPunct="0"/>
              <a:endParaRPr kumimoji="0" lang="zh-CN" altLang="en-US" sz="2800">
                <a:solidFill>
                  <a:srgbClr val="6600CC"/>
                </a:solidFill>
                <a:latin typeface="华文新魏" panose="02010800040101010101" pitchFamily="2" charset="-122"/>
              </a:endParaRPr>
            </a:p>
          </p:txBody>
        </p:sp>
        <p:sp>
          <p:nvSpPr>
            <p:cNvPr id="347154" name="AutoShape 18">
              <a:extLst>
                <a:ext uri="{FF2B5EF4-FFF2-40B4-BE49-F238E27FC236}">
                  <a16:creationId xmlns:a16="http://schemas.microsoft.com/office/drawing/2014/main" id="{90290F1C-D301-4E87-BF85-E705FDE53D96}"/>
                </a:ext>
              </a:extLst>
            </p:cNvPr>
            <p:cNvSpPr>
              <a:spLocks noChangeArrowheads="1"/>
            </p:cNvSpPr>
            <p:nvPr/>
          </p:nvSpPr>
          <p:spPr bwMode="auto">
            <a:xfrm>
              <a:off x="8820" y="816"/>
              <a:ext cx="900" cy="936"/>
            </a:xfrm>
            <a:prstGeom prst="can">
              <a:avLst>
                <a:gd name="adj" fmla="val 26000"/>
              </a:avLst>
            </a:prstGeom>
            <a:solidFill>
              <a:srgbClr val="FFFFFF"/>
            </a:solidFill>
            <a:ln w="9525">
              <a:solidFill>
                <a:srgbClr val="000000"/>
              </a:solidFill>
              <a:round/>
              <a:headEnd/>
              <a:tailEnd/>
            </a:ln>
          </p:spPr>
          <p:txBody>
            <a:bodyPr/>
            <a:lstStyle/>
            <a:p>
              <a:endParaRPr lang="en-US"/>
            </a:p>
          </p:txBody>
        </p:sp>
        <p:sp>
          <p:nvSpPr>
            <p:cNvPr id="347155" name="Text Box 19">
              <a:extLst>
                <a:ext uri="{FF2B5EF4-FFF2-40B4-BE49-F238E27FC236}">
                  <a16:creationId xmlns:a16="http://schemas.microsoft.com/office/drawing/2014/main" id="{5AD80883-E31F-44FA-B2B2-E3EABE9C5648}"/>
                </a:ext>
              </a:extLst>
            </p:cNvPr>
            <p:cNvSpPr txBox="1">
              <a:spLocks noChangeArrowheads="1"/>
            </p:cNvSpPr>
            <p:nvPr/>
          </p:nvSpPr>
          <p:spPr bwMode="auto">
            <a:xfrm>
              <a:off x="8820" y="1128"/>
              <a:ext cx="720" cy="468"/>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Active</a:t>
              </a:r>
            </a:p>
            <a:p>
              <a:pPr eaLnBrk="0" hangingPunct="0"/>
              <a:r>
                <a:rPr kumimoji="0" lang="en-US" altLang="zh-CN" sz="1600">
                  <a:solidFill>
                    <a:srgbClr val="6600CC"/>
                  </a:solidFill>
                  <a:latin typeface="华文新魏" panose="02010800040101010101" pitchFamily="2" charset="-122"/>
                </a:rPr>
                <a:t>Direc.</a:t>
              </a:r>
            </a:p>
          </p:txBody>
        </p:sp>
        <p:sp>
          <p:nvSpPr>
            <p:cNvPr id="347156" name="Line 20">
              <a:extLst>
                <a:ext uri="{FF2B5EF4-FFF2-40B4-BE49-F238E27FC236}">
                  <a16:creationId xmlns:a16="http://schemas.microsoft.com/office/drawing/2014/main" id="{A8E51C2E-F440-421E-9673-C1DC87B40BF2}"/>
                </a:ext>
              </a:extLst>
            </p:cNvPr>
            <p:cNvSpPr>
              <a:spLocks noChangeShapeType="1"/>
            </p:cNvSpPr>
            <p:nvPr/>
          </p:nvSpPr>
          <p:spPr bwMode="auto">
            <a:xfrm>
              <a:off x="8820" y="112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157" name="AutoShape 21">
              <a:extLst>
                <a:ext uri="{FF2B5EF4-FFF2-40B4-BE49-F238E27FC236}">
                  <a16:creationId xmlns:a16="http://schemas.microsoft.com/office/drawing/2014/main" id="{921A307E-7966-4508-92C4-67B6461415BB}"/>
                </a:ext>
              </a:extLst>
            </p:cNvPr>
            <p:cNvSpPr>
              <a:spLocks noChangeArrowheads="1"/>
            </p:cNvSpPr>
            <p:nvPr/>
          </p:nvSpPr>
          <p:spPr bwMode="auto">
            <a:xfrm>
              <a:off x="8460" y="1596"/>
              <a:ext cx="900" cy="936"/>
            </a:xfrm>
            <a:prstGeom prst="can">
              <a:avLst>
                <a:gd name="adj" fmla="val 26000"/>
              </a:avLst>
            </a:prstGeom>
            <a:solidFill>
              <a:srgbClr val="FFFFFF"/>
            </a:solidFill>
            <a:ln w="9525">
              <a:solidFill>
                <a:srgbClr val="000000"/>
              </a:solidFill>
              <a:round/>
              <a:headEnd/>
              <a:tailEnd/>
            </a:ln>
          </p:spPr>
          <p:txBody>
            <a:bodyPr/>
            <a:lstStyle/>
            <a:p>
              <a:endParaRPr lang="en-US"/>
            </a:p>
          </p:txBody>
        </p:sp>
        <p:sp>
          <p:nvSpPr>
            <p:cNvPr id="347158" name="Text Box 22">
              <a:extLst>
                <a:ext uri="{FF2B5EF4-FFF2-40B4-BE49-F238E27FC236}">
                  <a16:creationId xmlns:a16="http://schemas.microsoft.com/office/drawing/2014/main" id="{33DAE5AF-99F2-433C-998D-DE96B60F351A}"/>
                </a:ext>
              </a:extLst>
            </p:cNvPr>
            <p:cNvSpPr txBox="1">
              <a:spLocks noChangeArrowheads="1"/>
            </p:cNvSpPr>
            <p:nvPr/>
          </p:nvSpPr>
          <p:spPr bwMode="auto">
            <a:xfrm>
              <a:off x="8460" y="1908"/>
              <a:ext cx="900" cy="468"/>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Registry</a:t>
              </a:r>
            </a:p>
          </p:txBody>
        </p:sp>
        <p:sp>
          <p:nvSpPr>
            <p:cNvPr id="347159" name="Line 23">
              <a:extLst>
                <a:ext uri="{FF2B5EF4-FFF2-40B4-BE49-F238E27FC236}">
                  <a16:creationId xmlns:a16="http://schemas.microsoft.com/office/drawing/2014/main" id="{6ABA30B6-22CA-4BBE-9392-A415BD526558}"/>
                </a:ext>
              </a:extLst>
            </p:cNvPr>
            <p:cNvSpPr>
              <a:spLocks noChangeShapeType="1"/>
            </p:cNvSpPr>
            <p:nvPr/>
          </p:nvSpPr>
          <p:spPr bwMode="auto">
            <a:xfrm>
              <a:off x="8460" y="190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160" name="Line 24">
              <a:extLst>
                <a:ext uri="{FF2B5EF4-FFF2-40B4-BE49-F238E27FC236}">
                  <a16:creationId xmlns:a16="http://schemas.microsoft.com/office/drawing/2014/main" id="{1C9CBB35-6CC6-4C56-9EFD-9077919AF3C8}"/>
                </a:ext>
              </a:extLst>
            </p:cNvPr>
            <p:cNvSpPr>
              <a:spLocks noChangeShapeType="1"/>
            </p:cNvSpPr>
            <p:nvPr/>
          </p:nvSpPr>
          <p:spPr bwMode="auto">
            <a:xfrm>
              <a:off x="9360" y="190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161" name="Line 25">
              <a:extLst>
                <a:ext uri="{FF2B5EF4-FFF2-40B4-BE49-F238E27FC236}">
                  <a16:creationId xmlns:a16="http://schemas.microsoft.com/office/drawing/2014/main" id="{7BF63AEE-F803-4BCD-A7DD-ECABA3C67EF3}"/>
                </a:ext>
              </a:extLst>
            </p:cNvPr>
            <p:cNvSpPr>
              <a:spLocks noChangeShapeType="1"/>
            </p:cNvSpPr>
            <p:nvPr/>
          </p:nvSpPr>
          <p:spPr bwMode="auto">
            <a:xfrm>
              <a:off x="7560" y="1908"/>
              <a:ext cx="9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7162" name="Line 26">
              <a:extLst>
                <a:ext uri="{FF2B5EF4-FFF2-40B4-BE49-F238E27FC236}">
                  <a16:creationId xmlns:a16="http://schemas.microsoft.com/office/drawing/2014/main" id="{1B271D5F-6037-4A44-BFF3-28859B80F2C2}"/>
                </a:ext>
              </a:extLst>
            </p:cNvPr>
            <p:cNvSpPr>
              <a:spLocks noChangeShapeType="1"/>
            </p:cNvSpPr>
            <p:nvPr/>
          </p:nvSpPr>
          <p:spPr bwMode="auto">
            <a:xfrm flipV="1">
              <a:off x="7560" y="1128"/>
              <a:ext cx="126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7163" name="Text Box 27">
              <a:extLst>
                <a:ext uri="{FF2B5EF4-FFF2-40B4-BE49-F238E27FC236}">
                  <a16:creationId xmlns:a16="http://schemas.microsoft.com/office/drawing/2014/main" id="{634B7D3B-9E4F-4E72-94D7-C0CE96E75FAD}"/>
                </a:ext>
              </a:extLst>
            </p:cNvPr>
            <p:cNvSpPr txBox="1">
              <a:spLocks noChangeArrowheads="1"/>
            </p:cNvSpPr>
            <p:nvPr/>
          </p:nvSpPr>
          <p:spPr bwMode="auto">
            <a:xfrm>
              <a:off x="6480" y="1128"/>
              <a:ext cx="144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DFS totopology</a:t>
              </a:r>
            </a:p>
          </p:txBody>
        </p:sp>
        <p:sp>
          <p:nvSpPr>
            <p:cNvPr id="347164" name="Text Box 28">
              <a:extLst>
                <a:ext uri="{FF2B5EF4-FFF2-40B4-BE49-F238E27FC236}">
                  <a16:creationId xmlns:a16="http://schemas.microsoft.com/office/drawing/2014/main" id="{89B61910-A349-46FE-914F-2C00D86590E8}"/>
                </a:ext>
              </a:extLst>
            </p:cNvPr>
            <p:cNvSpPr txBox="1">
              <a:spLocks noChangeArrowheads="1"/>
            </p:cNvSpPr>
            <p:nvPr/>
          </p:nvSpPr>
          <p:spPr bwMode="auto">
            <a:xfrm>
              <a:off x="8820" y="3468"/>
              <a:ext cx="900" cy="312"/>
            </a:xfrm>
            <a:prstGeom prst="rect">
              <a:avLst/>
            </a:prstGeom>
            <a:solidFill>
              <a:srgbClr val="FFFFFF"/>
            </a:solidFill>
            <a:ln w="9525">
              <a:solidFill>
                <a:srgbClr val="FFFFFF"/>
              </a:solidFill>
              <a:miter lim="800000"/>
              <a:headEnd/>
              <a:tailEnd/>
            </a:ln>
          </p:spPr>
          <p:txBody>
            <a:bodyPr/>
            <a:lstStyle/>
            <a:p>
              <a:pPr eaLnBrk="0" hangingPunct="0"/>
              <a:r>
                <a:rPr kumimoji="0" lang="zh-CN" altLang="en-US" sz="1600">
                  <a:solidFill>
                    <a:srgbClr val="6600CC"/>
                  </a:solidFill>
                  <a:latin typeface="华文新魏" panose="02010800040101010101" pitchFamily="2" charset="-122"/>
                </a:rPr>
                <a:t>用户态</a:t>
              </a:r>
            </a:p>
          </p:txBody>
        </p:sp>
        <p:sp>
          <p:nvSpPr>
            <p:cNvPr id="347165" name="Text Box 29">
              <a:extLst>
                <a:ext uri="{FF2B5EF4-FFF2-40B4-BE49-F238E27FC236}">
                  <a16:creationId xmlns:a16="http://schemas.microsoft.com/office/drawing/2014/main" id="{34249B95-0C1E-4DE8-A4F6-D2537996D23F}"/>
                </a:ext>
              </a:extLst>
            </p:cNvPr>
            <p:cNvSpPr txBox="1">
              <a:spLocks noChangeArrowheads="1"/>
            </p:cNvSpPr>
            <p:nvPr/>
          </p:nvSpPr>
          <p:spPr bwMode="auto">
            <a:xfrm>
              <a:off x="5940" y="2376"/>
              <a:ext cx="900" cy="312"/>
            </a:xfrm>
            <a:prstGeom prst="rect">
              <a:avLst/>
            </a:prstGeom>
            <a:solidFill>
              <a:srgbClr val="FFFFFF"/>
            </a:solidFill>
            <a:ln w="9525">
              <a:solidFill>
                <a:srgbClr val="FFFFFF"/>
              </a:solidFill>
              <a:miter lim="800000"/>
              <a:headEnd/>
              <a:tailEnd/>
            </a:ln>
          </p:spPr>
          <p:txBody>
            <a:bodyPr/>
            <a:lstStyle/>
            <a:p>
              <a:pPr eaLnBrk="0" hangingPunct="0"/>
              <a:r>
                <a:rPr kumimoji="0" lang="zh-CN" altLang="en-US" sz="1600">
                  <a:solidFill>
                    <a:srgbClr val="6600CC"/>
                  </a:solidFill>
                  <a:latin typeface="华文新魏" panose="02010800040101010101" pitchFamily="2" charset="-122"/>
                </a:rPr>
                <a:t>用户态</a:t>
              </a:r>
            </a:p>
          </p:txBody>
        </p:sp>
        <p:sp>
          <p:nvSpPr>
            <p:cNvPr id="347166" name="Text Box 30">
              <a:extLst>
                <a:ext uri="{FF2B5EF4-FFF2-40B4-BE49-F238E27FC236}">
                  <a16:creationId xmlns:a16="http://schemas.microsoft.com/office/drawing/2014/main" id="{23C5FF6D-CA9D-4F6D-BA7D-D492DFACE852}"/>
                </a:ext>
              </a:extLst>
            </p:cNvPr>
            <p:cNvSpPr txBox="1">
              <a:spLocks noChangeArrowheads="1"/>
            </p:cNvSpPr>
            <p:nvPr/>
          </p:nvSpPr>
          <p:spPr bwMode="auto">
            <a:xfrm>
              <a:off x="5940" y="2844"/>
              <a:ext cx="900" cy="312"/>
            </a:xfrm>
            <a:prstGeom prst="rect">
              <a:avLst/>
            </a:prstGeom>
            <a:solidFill>
              <a:srgbClr val="FFFFFF"/>
            </a:solidFill>
            <a:ln w="9525">
              <a:solidFill>
                <a:srgbClr val="FFFFFF"/>
              </a:solidFill>
              <a:miter lim="800000"/>
              <a:headEnd/>
              <a:tailEnd/>
            </a:ln>
          </p:spPr>
          <p:txBody>
            <a:bodyPr/>
            <a:lstStyle/>
            <a:p>
              <a:pPr eaLnBrk="0" hangingPunct="0"/>
              <a:r>
                <a:rPr kumimoji="0" lang="zh-CN" altLang="en-US" sz="1600">
                  <a:solidFill>
                    <a:srgbClr val="6600CC"/>
                  </a:solidFill>
                  <a:latin typeface="华文新魏" panose="02010800040101010101" pitchFamily="2" charset="-122"/>
                </a:rPr>
                <a:t>核心态</a:t>
              </a:r>
            </a:p>
          </p:txBody>
        </p:sp>
        <p:sp>
          <p:nvSpPr>
            <p:cNvPr id="347167" name="Line 31">
              <a:extLst>
                <a:ext uri="{FF2B5EF4-FFF2-40B4-BE49-F238E27FC236}">
                  <a16:creationId xmlns:a16="http://schemas.microsoft.com/office/drawing/2014/main" id="{5908DDB1-0E3C-41BA-ADE1-3E96814A6724}"/>
                </a:ext>
              </a:extLst>
            </p:cNvPr>
            <p:cNvSpPr>
              <a:spLocks noChangeShapeType="1"/>
            </p:cNvSpPr>
            <p:nvPr/>
          </p:nvSpPr>
          <p:spPr bwMode="auto">
            <a:xfrm>
              <a:off x="6660" y="2844"/>
              <a:ext cx="30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168" name="Line 32">
              <a:extLst>
                <a:ext uri="{FF2B5EF4-FFF2-40B4-BE49-F238E27FC236}">
                  <a16:creationId xmlns:a16="http://schemas.microsoft.com/office/drawing/2014/main" id="{9B0CF8B5-8428-40F0-85DB-2D4053538AE9}"/>
                </a:ext>
              </a:extLst>
            </p:cNvPr>
            <p:cNvSpPr>
              <a:spLocks noChangeShapeType="1"/>
            </p:cNvSpPr>
            <p:nvPr/>
          </p:nvSpPr>
          <p:spPr bwMode="auto">
            <a:xfrm>
              <a:off x="3240" y="2844"/>
              <a:ext cx="30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Rectangle 4">
            <a:extLst>
              <a:ext uri="{FF2B5EF4-FFF2-40B4-BE49-F238E27FC236}">
                <a16:creationId xmlns:a16="http://schemas.microsoft.com/office/drawing/2014/main" id="{69CEE0B0-13D6-43CD-A4AA-6A779A49E33A}"/>
              </a:ext>
            </a:extLst>
          </p:cNvPr>
          <p:cNvSpPr>
            <a:spLocks noGrp="1" noChangeArrowheads="1"/>
          </p:cNvSpPr>
          <p:nvPr>
            <p:ph type="title"/>
          </p:nvPr>
        </p:nvSpPr>
        <p:spPr>
          <a:xfrm>
            <a:off x="914400" y="381000"/>
            <a:ext cx="7924800" cy="1143000"/>
          </a:xfrm>
        </p:spPr>
        <p:txBody>
          <a:bodyPr/>
          <a:lstStyle/>
          <a:p>
            <a:r>
              <a:rPr lang="en-US" altLang="zh-CN" sz="4800">
                <a:latin typeface="华文新魏" panose="02010800040101010101" pitchFamily="2" charset="-122"/>
                <a:ea typeface="华文新魏" panose="02010800040101010101" pitchFamily="2" charset="-122"/>
              </a:rPr>
              <a:t>5)TCP</a:t>
            </a:r>
            <a:r>
              <a:rPr lang="zh-CN" altLang="en-US" sz="4800">
                <a:latin typeface="华文新魏" panose="02010800040101010101" pitchFamily="2" charset="-122"/>
                <a:ea typeface="华文新魏" panose="02010800040101010101" pitchFamily="2" charset="-122"/>
              </a:rPr>
              <a:t>／</a:t>
            </a:r>
            <a:r>
              <a:rPr lang="en-US" altLang="zh-CN" sz="4800">
                <a:latin typeface="华文新魏" panose="02010800040101010101" pitchFamily="2" charset="-122"/>
                <a:ea typeface="华文新魏" panose="02010800040101010101" pitchFamily="2" charset="-122"/>
              </a:rPr>
              <a:t>IP</a:t>
            </a:r>
            <a:r>
              <a:rPr lang="zh-CN" altLang="en-US" sz="4800">
                <a:latin typeface="华文新魏" panose="02010800040101010101" pitchFamily="2" charset="-122"/>
                <a:ea typeface="华文新魏" panose="02010800040101010101" pitchFamily="2" charset="-122"/>
              </a:rPr>
              <a:t>的一些扩展特性</a:t>
            </a:r>
            <a:r>
              <a:rPr lang="en-US" altLang="zh-CN" sz="4800">
                <a:latin typeface="华文新魏" panose="02010800040101010101" pitchFamily="2" charset="-122"/>
                <a:ea typeface="华文新魏" panose="02010800040101010101" pitchFamily="2" charset="-122"/>
              </a:rPr>
              <a:t>(1)</a:t>
            </a:r>
          </a:p>
        </p:txBody>
      </p:sp>
      <p:sp>
        <p:nvSpPr>
          <p:cNvPr id="348165" name="Rectangle 5">
            <a:extLst>
              <a:ext uri="{FF2B5EF4-FFF2-40B4-BE49-F238E27FC236}">
                <a16:creationId xmlns:a16="http://schemas.microsoft.com/office/drawing/2014/main" id="{EC0474DB-B5F8-415E-991E-B03849C460DB}"/>
              </a:ext>
            </a:extLst>
          </p:cNvPr>
          <p:cNvSpPr>
            <a:spLocks noGrp="1" noChangeArrowheads="1"/>
          </p:cNvSpPr>
          <p:nvPr>
            <p:ph type="body" idx="1"/>
          </p:nvPr>
        </p:nvSpPr>
        <p:spPr>
          <a:xfrm>
            <a:off x="1143000" y="1371600"/>
            <a:ext cx="7162800" cy="4800600"/>
          </a:xfrm>
        </p:spPr>
        <p:txBody>
          <a:bodyPr/>
          <a:lstStyle/>
          <a:p>
            <a:r>
              <a:rPr lang="zh-CN" altLang="en-US" sz="3600">
                <a:latin typeface="华文新魏" panose="02010800040101010101" pitchFamily="2" charset="-122"/>
                <a:ea typeface="华文新魏" panose="02010800040101010101" pitchFamily="2" charset="-122"/>
              </a:rPr>
              <a:t>网络服务扩展了</a:t>
            </a:r>
            <a:r>
              <a:rPr lang="en-US" altLang="zh-CN" sz="3600">
                <a:latin typeface="华文新魏" panose="02010800040101010101" pitchFamily="2" charset="-122"/>
                <a:ea typeface="华文新魏" panose="02010800040101010101" pitchFamily="2" charset="-122"/>
              </a:rPr>
              <a:t>TCP</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协议驱动程序的基本网络特性，这些利用专用接口的附加驱动程序与</a:t>
            </a:r>
            <a:r>
              <a:rPr lang="en-US" altLang="zh-CN" sz="3600">
                <a:latin typeface="华文新魏" panose="02010800040101010101" pitchFamily="2" charset="-122"/>
                <a:ea typeface="华文新魏" panose="02010800040101010101" pitchFamily="2" charset="-122"/>
              </a:rPr>
              <a:t>TCP</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协议集成在一起。这些服务包括网络地址翻译（</a:t>
            </a:r>
            <a:r>
              <a:rPr lang="en-US" altLang="zh-CN" sz="3600">
                <a:latin typeface="华文新魏" panose="02010800040101010101" pitchFamily="2" charset="-122"/>
                <a:ea typeface="华文新魏" panose="02010800040101010101" pitchFamily="2" charset="-122"/>
              </a:rPr>
              <a:t>NAT</a:t>
            </a:r>
            <a:r>
              <a:rPr lang="zh-CN" altLang="en-US" sz="3600">
                <a:latin typeface="华文新魏" panose="02010800040101010101" pitchFamily="2" charset="-122"/>
                <a:ea typeface="华文新魏" panose="02010800040101010101" pitchFamily="2" charset="-122"/>
              </a:rPr>
              <a:t>）、网际协议安全性（</a:t>
            </a:r>
            <a:r>
              <a:rPr lang="en-US" altLang="zh-CN" sz="3600">
                <a:latin typeface="华文新魏" panose="02010800040101010101" pitchFamily="2" charset="-122"/>
                <a:ea typeface="华文新魏" panose="02010800040101010101" pitchFamily="2" charset="-122"/>
              </a:rPr>
              <a:t>1PSec</a:t>
            </a:r>
            <a:r>
              <a:rPr lang="zh-CN" altLang="en-US" sz="3600">
                <a:latin typeface="华文新魏" panose="02010800040101010101" pitchFamily="2" charset="-122"/>
                <a:ea typeface="华文新魏" panose="02010800040101010101" pitchFamily="2" charset="-122"/>
              </a:rPr>
              <a:t>）以及服务质量（</a:t>
            </a:r>
            <a:r>
              <a:rPr lang="en-US" altLang="zh-CN" sz="3600">
                <a:latin typeface="华文新魏" panose="02010800040101010101" pitchFamily="2" charset="-122"/>
                <a:ea typeface="华文新魏" panose="02010800040101010101" pitchFamily="2" charset="-122"/>
              </a:rPr>
              <a:t>QoS</a:t>
            </a:r>
            <a:r>
              <a:rPr lang="zh-CN" altLang="en-US" sz="3600">
                <a:latin typeface="华文新魏" panose="02010800040101010101" pitchFamily="2" charset="-122"/>
                <a:ea typeface="华文新魏" panose="02010800040101010101" pitchFamily="2" charset="-122"/>
              </a:rPr>
              <a:t>）。</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a:extLst>
              <a:ext uri="{FF2B5EF4-FFF2-40B4-BE49-F238E27FC236}">
                <a16:creationId xmlns:a16="http://schemas.microsoft.com/office/drawing/2014/main" id="{F8526490-27EE-4B7D-AD75-AF816B247565}"/>
              </a:ext>
            </a:extLst>
          </p:cNvPr>
          <p:cNvSpPr>
            <a:spLocks noGrp="1" noChangeArrowheads="1"/>
          </p:cNvSpPr>
          <p:nvPr>
            <p:ph type="title"/>
          </p:nvPr>
        </p:nvSpPr>
        <p:spPr>
          <a:xfrm>
            <a:off x="685800" y="381000"/>
            <a:ext cx="7772400" cy="1143000"/>
          </a:xfrm>
        </p:spPr>
        <p:txBody>
          <a:bodyPr/>
          <a:lstStyle/>
          <a:p>
            <a:r>
              <a:rPr lang="zh-CN" altLang="en-US" sz="5400">
                <a:latin typeface="华文新魏" panose="02010800040101010101" pitchFamily="2" charset="-122"/>
                <a:ea typeface="华文新魏" panose="02010800040101010101" pitchFamily="2" charset="-122"/>
              </a:rPr>
              <a:t>网络地址翻译</a:t>
            </a:r>
            <a:endParaRPr lang="zh-CN" altLang="en-US">
              <a:latin typeface="华文新魏" panose="02010800040101010101" pitchFamily="2" charset="-122"/>
              <a:ea typeface="华文新魏" panose="02010800040101010101" pitchFamily="2" charset="-122"/>
            </a:endParaRPr>
          </a:p>
        </p:txBody>
      </p:sp>
      <p:sp>
        <p:nvSpPr>
          <p:cNvPr id="349189" name="Rectangle 5">
            <a:extLst>
              <a:ext uri="{FF2B5EF4-FFF2-40B4-BE49-F238E27FC236}">
                <a16:creationId xmlns:a16="http://schemas.microsoft.com/office/drawing/2014/main" id="{E3416EC9-D47C-4ECE-B4BA-7CFDC2B1CBA5}"/>
              </a:ext>
            </a:extLst>
          </p:cNvPr>
          <p:cNvSpPr>
            <a:spLocks noGrp="1" noChangeArrowheads="1"/>
          </p:cNvSpPr>
          <p:nvPr>
            <p:ph type="body" idx="1"/>
          </p:nvPr>
        </p:nvSpPr>
        <p:spPr>
          <a:xfrm>
            <a:off x="762000" y="1447800"/>
            <a:ext cx="7315200" cy="4800600"/>
          </a:xfrm>
        </p:spPr>
        <p:txBody>
          <a:bodyPr/>
          <a:lstStyle/>
          <a:p>
            <a:r>
              <a:rPr lang="zh-CN" altLang="en-US">
                <a:latin typeface="华文新魏" panose="02010800040101010101" pitchFamily="2" charset="-122"/>
                <a:ea typeface="华文新魏" panose="02010800040101010101" pitchFamily="2" charset="-122"/>
              </a:rPr>
              <a:t>网络地址翻译（</a:t>
            </a:r>
            <a:r>
              <a:rPr lang="en-US" altLang="zh-CN">
                <a:latin typeface="华文新魏" panose="02010800040101010101" pitchFamily="2" charset="-122"/>
                <a:ea typeface="华文新魏" panose="02010800040101010101" pitchFamily="2" charset="-122"/>
              </a:rPr>
              <a:t>NAT</a:t>
            </a:r>
            <a:r>
              <a:rPr lang="zh-CN" altLang="en-US">
                <a:latin typeface="华文新魏" panose="02010800040101010101" pitchFamily="2" charset="-122"/>
                <a:ea typeface="华文新魏" panose="02010800040101010101" pitchFamily="2" charset="-122"/>
              </a:rPr>
              <a:t>）是一个路由服务，允许多个本地</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地址映射成单个</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地址。</a:t>
            </a:r>
            <a:r>
              <a:rPr lang="en-US" altLang="zh-CN">
                <a:latin typeface="华文新魏" panose="02010800040101010101" pitchFamily="2" charset="-122"/>
                <a:ea typeface="华文新魏" panose="02010800040101010101" pitchFamily="2" charset="-122"/>
              </a:rPr>
              <a:t>NAT</a:t>
            </a:r>
            <a:r>
              <a:rPr lang="zh-CN" altLang="en-US">
                <a:latin typeface="华文新魏" panose="02010800040101010101" pitchFamily="2" charset="-122"/>
                <a:ea typeface="华文新魏" panose="02010800040101010101" pitchFamily="2" charset="-122"/>
              </a:rPr>
              <a:t>使得局域网中的某台计算机可分配一个公共</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地址，而其他计算机通过那台计算机访问因特网。</a:t>
            </a:r>
          </a:p>
          <a:p>
            <a:r>
              <a:rPr lang="en-US" altLang="zh-CN">
                <a:latin typeface="华文新魏" panose="02010800040101010101" pitchFamily="2" charset="-122"/>
                <a:ea typeface="华文新魏" panose="02010800040101010101" pitchFamily="2" charset="-122"/>
              </a:rPr>
              <a:t>NAT</a:t>
            </a:r>
            <a:r>
              <a:rPr lang="zh-CN" altLang="en-US">
                <a:latin typeface="华文新魏" panose="02010800040101010101" pitchFamily="2" charset="-122"/>
                <a:ea typeface="华文新魏" panose="02010800040101010101" pitchFamily="2" charset="-122"/>
              </a:rPr>
              <a:t>完成局域网地址与公共</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地址之间的翻译，并且将分组从因特网路由至指定的局域网中的计算机。</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a:extLst>
              <a:ext uri="{FF2B5EF4-FFF2-40B4-BE49-F238E27FC236}">
                <a16:creationId xmlns:a16="http://schemas.microsoft.com/office/drawing/2014/main" id="{B9EAAA0E-0171-4D54-8028-FD10D9FE5F6B}"/>
              </a:ext>
            </a:extLst>
          </p:cNvPr>
          <p:cNvSpPr>
            <a:spLocks noGrp="1" noChangeArrowheads="1"/>
          </p:cNvSpPr>
          <p:nvPr>
            <p:ph type="title"/>
          </p:nvPr>
        </p:nvSpPr>
        <p:spPr>
          <a:xfrm>
            <a:off x="685800" y="381000"/>
            <a:ext cx="7772400" cy="1143000"/>
          </a:xfrm>
        </p:spPr>
        <p:txBody>
          <a:bodyPr/>
          <a:lstStyle/>
          <a:p>
            <a:r>
              <a:rPr lang="zh-CN" altLang="en-US" sz="5400">
                <a:latin typeface="华文新魏" panose="02010800040101010101" pitchFamily="2" charset="-122"/>
                <a:ea typeface="华文新魏" panose="02010800040101010101" pitchFamily="2" charset="-122"/>
              </a:rPr>
              <a:t>网际协议安全性</a:t>
            </a:r>
            <a:r>
              <a:rPr lang="en-US" altLang="zh-CN" sz="5400">
                <a:latin typeface="华文新魏" panose="02010800040101010101" pitchFamily="2" charset="-122"/>
                <a:ea typeface="华文新魏" panose="02010800040101010101" pitchFamily="2" charset="-122"/>
              </a:rPr>
              <a:t>(1)</a:t>
            </a:r>
            <a:endParaRPr lang="en-US" altLang="zh-CN">
              <a:latin typeface="华文新魏" panose="02010800040101010101" pitchFamily="2" charset="-122"/>
              <a:ea typeface="华文新魏" panose="02010800040101010101" pitchFamily="2" charset="-122"/>
            </a:endParaRPr>
          </a:p>
        </p:txBody>
      </p:sp>
      <p:sp>
        <p:nvSpPr>
          <p:cNvPr id="351237" name="Rectangle 5">
            <a:extLst>
              <a:ext uri="{FF2B5EF4-FFF2-40B4-BE49-F238E27FC236}">
                <a16:creationId xmlns:a16="http://schemas.microsoft.com/office/drawing/2014/main" id="{C8278B20-E70D-4070-89A4-F892795DD103}"/>
              </a:ext>
            </a:extLst>
          </p:cNvPr>
          <p:cNvSpPr>
            <a:spLocks noGrp="1" noChangeArrowheads="1"/>
          </p:cNvSpPr>
          <p:nvPr>
            <p:ph type="body" idx="1"/>
          </p:nvPr>
        </p:nvSpPr>
        <p:spPr>
          <a:xfrm>
            <a:off x="914400" y="1371600"/>
            <a:ext cx="7467600" cy="4648200"/>
          </a:xfrm>
        </p:spPr>
        <p:txBody>
          <a:bodyPr/>
          <a:lstStyle/>
          <a:p>
            <a:pPr>
              <a:lnSpc>
                <a:spcPct val="90000"/>
              </a:lnSpc>
            </a:pPr>
            <a:r>
              <a:rPr lang="zh-CN" altLang="en-US" sz="3600">
                <a:latin typeface="华文新魏" panose="02010800040101010101" pitchFamily="2" charset="-122"/>
                <a:ea typeface="华文新魏" panose="02010800040101010101" pitchFamily="2" charset="-122"/>
              </a:rPr>
              <a:t>网际协议安全性（</a:t>
            </a:r>
            <a:r>
              <a:rPr lang="en-US" altLang="zh-CN" sz="3600">
                <a:latin typeface="华文新魏" panose="02010800040101010101" pitchFamily="2" charset="-122"/>
                <a:ea typeface="华文新魏" panose="02010800040101010101" pitchFamily="2" charset="-122"/>
              </a:rPr>
              <a:t>1PSec</a:t>
            </a:r>
            <a:r>
              <a:rPr lang="zh-CN" altLang="en-US" sz="3600">
                <a:latin typeface="华文新魏" panose="02010800040101010101" pitchFamily="2" charset="-122"/>
                <a:ea typeface="华文新魏" panose="02010800040101010101" pitchFamily="2" charset="-122"/>
              </a:rPr>
              <a:t>）与</a:t>
            </a:r>
            <a:r>
              <a:rPr lang="en-US" altLang="zh-CN" sz="3600">
                <a:latin typeface="华文新魏" panose="02010800040101010101" pitchFamily="2" charset="-122"/>
                <a:ea typeface="华文新魏" panose="02010800040101010101" pitchFamily="2" charset="-122"/>
              </a:rPr>
              <a:t>Windows TCP</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栈集成在一起，提供对</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数据的保护以防止窃听与伪造，并且防御基于</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的攻击。这两个目标通过基于密码技术的保护服务、安全性协议以及动态密钥管理服务得以实现。基于</a:t>
            </a:r>
            <a:r>
              <a:rPr lang="en-US" altLang="zh-CN" sz="3600">
                <a:latin typeface="华文新魏" panose="02010800040101010101" pitchFamily="2" charset="-122"/>
                <a:ea typeface="华文新魏" panose="02010800040101010101" pitchFamily="2" charset="-122"/>
              </a:rPr>
              <a:t>IPSec</a:t>
            </a:r>
            <a:r>
              <a:rPr lang="zh-CN" altLang="en-US" sz="3600">
                <a:latin typeface="华文新魏" panose="02010800040101010101" pitchFamily="2" charset="-122"/>
                <a:ea typeface="华文新魏" panose="02010800040101010101" pitchFamily="2" charset="-122"/>
              </a:rPr>
              <a:t>的通信包括如下一些特点：</a:t>
            </a:r>
          </a:p>
          <a:p>
            <a:pPr>
              <a:lnSpc>
                <a:spcPct val="90000"/>
              </a:lnSpc>
              <a:buFontTx/>
              <a:buNone/>
            </a:pPr>
            <a:r>
              <a:rPr lang="zh-CN" altLang="en-US" sz="3600">
                <a:latin typeface="华文新魏" panose="02010800040101010101" pitchFamily="2" charset="-122"/>
                <a:ea typeface="华文新魏" panose="02010800040101010101" pitchFamily="2" charset="-122"/>
              </a:rPr>
              <a:t> </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1ACEB0D4-5ADC-4BDB-BD97-A616F82C1A2A}"/>
              </a:ext>
            </a:extLst>
          </p:cNvPr>
          <p:cNvSpPr>
            <a:spLocks noGrp="1" noChangeArrowheads="1"/>
          </p:cNvSpPr>
          <p:nvPr>
            <p:ph type="title"/>
          </p:nvPr>
        </p:nvSpPr>
        <p:spPr>
          <a:xfrm>
            <a:off x="838200" y="381000"/>
            <a:ext cx="7772400" cy="1143000"/>
          </a:xfrm>
        </p:spPr>
        <p:txBody>
          <a:bodyPr/>
          <a:lstStyle/>
          <a:p>
            <a:r>
              <a:rPr lang="zh-CN" altLang="en-US" sz="5400">
                <a:latin typeface="华文新魏" panose="02010800040101010101" pitchFamily="2" charset="-122"/>
                <a:ea typeface="华文新魏" panose="02010800040101010101" pitchFamily="2" charset="-122"/>
              </a:rPr>
              <a:t>网际协议安全性</a:t>
            </a:r>
            <a:r>
              <a:rPr lang="en-US" altLang="zh-CN" sz="5400">
                <a:latin typeface="华文新魏" panose="02010800040101010101" pitchFamily="2" charset="-122"/>
                <a:ea typeface="华文新魏" panose="02010800040101010101" pitchFamily="2" charset="-122"/>
              </a:rPr>
              <a:t>(2)</a:t>
            </a:r>
          </a:p>
        </p:txBody>
      </p:sp>
      <p:sp>
        <p:nvSpPr>
          <p:cNvPr id="352259" name="Rectangle 3">
            <a:extLst>
              <a:ext uri="{FF2B5EF4-FFF2-40B4-BE49-F238E27FC236}">
                <a16:creationId xmlns:a16="http://schemas.microsoft.com/office/drawing/2014/main" id="{0B5E4312-A185-4336-A83D-7778A8432124}"/>
              </a:ext>
            </a:extLst>
          </p:cNvPr>
          <p:cNvSpPr>
            <a:spLocks noGrp="1" noChangeArrowheads="1"/>
          </p:cNvSpPr>
          <p:nvPr>
            <p:ph type="body" idx="1"/>
          </p:nvPr>
        </p:nvSpPr>
        <p:spPr>
          <a:xfrm>
            <a:off x="1066800" y="1371600"/>
            <a:ext cx="7239000" cy="5105400"/>
          </a:xfrm>
        </p:spPr>
        <p:txBody>
          <a:bodyPr/>
          <a:lstStyle/>
          <a:p>
            <a:pPr>
              <a:lnSpc>
                <a:spcPct val="90000"/>
              </a:lnSpc>
            </a:pP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验证服务确认</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消息的源及其一致性。</a:t>
            </a:r>
          </a:p>
          <a:p>
            <a:pPr>
              <a:lnSpc>
                <a:spcPct val="90000"/>
              </a:lnSpc>
            </a:pPr>
            <a:r>
              <a:rPr lang="zh-CN" altLang="en-US">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保证</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数据在传输过程中不会在无法得知的情况下被篡改。</a:t>
            </a:r>
          </a:p>
          <a:p>
            <a:pPr>
              <a:lnSpc>
                <a:spcPct val="90000"/>
              </a:lnSpc>
            </a:pPr>
            <a:r>
              <a:rPr lang="zh-CN" altLang="en-US">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使用加密技术保证只有消息有效的接收者能够对消息的内容进行解密。</a:t>
            </a:r>
          </a:p>
          <a:p>
            <a:pPr>
              <a:lnSpc>
                <a:spcPct val="90000"/>
              </a:lnSpc>
            </a:pPr>
            <a:r>
              <a:rPr lang="zh-CN" altLang="en-US">
                <a:latin typeface="华文新魏" panose="02010800040101010101" pitchFamily="2" charset="-122"/>
                <a:ea typeface="华文新魏" panose="02010800040101010101" pitchFamily="2" charset="-122"/>
              </a:rPr>
              <a:t> 反再生性保证每个分组都是唯一的，且不可重用。这一特性防止窃听人员针对一个捕获的消息进行回复以达到建立一个会话或者得到未经授权的数据访问许可。</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3FFEDFE4-6B0F-4B56-9C49-669BFCC81F31}"/>
              </a:ext>
            </a:extLst>
          </p:cNvPr>
          <p:cNvSpPr>
            <a:spLocks noGrp="1" noChangeArrowheads="1"/>
          </p:cNvSpPr>
          <p:nvPr>
            <p:ph type="title"/>
          </p:nvPr>
        </p:nvSpPr>
        <p:spPr>
          <a:xfrm>
            <a:off x="685800" y="304800"/>
            <a:ext cx="7772400" cy="1143000"/>
          </a:xfrm>
        </p:spPr>
        <p:txBody>
          <a:bodyPr/>
          <a:lstStyle/>
          <a:p>
            <a:r>
              <a:rPr lang="zh-CN" altLang="en-US" sz="5400">
                <a:latin typeface="华文新魏" panose="02010800040101010101" pitchFamily="2" charset="-122"/>
                <a:ea typeface="华文新魏" panose="02010800040101010101" pitchFamily="2" charset="-122"/>
              </a:rPr>
              <a:t>服务质量（</a:t>
            </a:r>
            <a:r>
              <a:rPr lang="en-US" altLang="zh-CN" sz="5400">
                <a:latin typeface="华文新魏" panose="02010800040101010101" pitchFamily="2" charset="-122"/>
                <a:ea typeface="华文新魏" panose="02010800040101010101" pitchFamily="2" charset="-122"/>
              </a:rPr>
              <a:t>QoS</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p>
        </p:txBody>
      </p:sp>
      <p:sp>
        <p:nvSpPr>
          <p:cNvPr id="354307" name="Rectangle 3">
            <a:extLst>
              <a:ext uri="{FF2B5EF4-FFF2-40B4-BE49-F238E27FC236}">
                <a16:creationId xmlns:a16="http://schemas.microsoft.com/office/drawing/2014/main" id="{083F209B-80F9-425F-A61D-C239C0253D75}"/>
              </a:ext>
            </a:extLst>
          </p:cNvPr>
          <p:cNvSpPr>
            <a:spLocks noGrp="1" noChangeArrowheads="1"/>
          </p:cNvSpPr>
          <p:nvPr>
            <p:ph type="body" idx="1"/>
          </p:nvPr>
        </p:nvSpPr>
        <p:spPr>
          <a:xfrm>
            <a:off x="914400" y="1295400"/>
            <a:ext cx="7162800" cy="4953000"/>
          </a:xfrm>
        </p:spPr>
        <p:txBody>
          <a:bodyPr/>
          <a:lstStyle/>
          <a:p>
            <a:pPr>
              <a:lnSpc>
                <a:spcPct val="90000"/>
              </a:lnSpc>
              <a:buFontTx/>
              <a:buNone/>
            </a:pPr>
            <a:r>
              <a:rPr lang="en-US" altLang="zh-CN" sz="28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应用程序会经历突发的网络现象，偶然地获得高吞吐率以及低延迟，其他时候总是工作在糟糕的网络环境下。一个网络应用程序数量不断增加的环境需要更可靠的服务级别，或者说需要服务质量（</a:t>
            </a:r>
            <a:r>
              <a:rPr lang="en-US" altLang="zh-CN" sz="3600">
                <a:latin typeface="华文新魏" panose="02010800040101010101" pitchFamily="2" charset="-122"/>
                <a:ea typeface="华文新魏" panose="02010800040101010101" pitchFamily="2" charset="-122"/>
              </a:rPr>
              <a:t>QoS</a:t>
            </a:r>
            <a:r>
              <a:rPr lang="zh-CN" altLang="en-US" sz="3600">
                <a:latin typeface="华文新魏" panose="02010800040101010101" pitchFamily="2" charset="-122"/>
                <a:ea typeface="华文新魏" panose="02010800040101010101" pitchFamily="2" charset="-122"/>
              </a:rPr>
              <a:t>）的保证。视频会议、媒体流和企业资源计划（</a:t>
            </a:r>
            <a:r>
              <a:rPr lang="en-US" altLang="zh-CN" sz="3600">
                <a:latin typeface="华文新魏" panose="02010800040101010101" pitchFamily="2" charset="-122"/>
                <a:ea typeface="华文新魏" panose="02010800040101010101" pitchFamily="2" charset="-122"/>
              </a:rPr>
              <a:t>ERP</a:t>
            </a:r>
            <a:r>
              <a:rPr lang="zh-CN" altLang="en-US" sz="3600">
                <a:latin typeface="华文新魏" panose="02010800040101010101" pitchFamily="2" charset="-122"/>
                <a:ea typeface="华文新魏" panose="02010800040101010101" pitchFamily="2" charset="-122"/>
              </a:rPr>
              <a:t>）都是需要良好的网络性能的几个例子。</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Rectangle 4">
            <a:extLst>
              <a:ext uri="{FF2B5EF4-FFF2-40B4-BE49-F238E27FC236}">
                <a16:creationId xmlns:a16="http://schemas.microsoft.com/office/drawing/2014/main" id="{EC57CFE6-F0B8-48DD-BFA6-9B900EADD08A}"/>
              </a:ext>
            </a:extLst>
          </p:cNvPr>
          <p:cNvSpPr>
            <a:spLocks noGrp="1" noChangeArrowheads="1"/>
          </p:cNvSpPr>
          <p:nvPr>
            <p:ph type="title"/>
          </p:nvPr>
        </p:nvSpPr>
        <p:spPr>
          <a:xfrm>
            <a:off x="609600" y="381000"/>
            <a:ext cx="7772400" cy="1143000"/>
          </a:xfrm>
        </p:spPr>
        <p:txBody>
          <a:bodyPr/>
          <a:lstStyle/>
          <a:p>
            <a:r>
              <a:rPr lang="zh-CN" altLang="en-US" sz="5400">
                <a:latin typeface="华文新魏" panose="02010800040101010101" pitchFamily="2" charset="-122"/>
                <a:ea typeface="华文新魏" panose="02010800040101010101" pitchFamily="2" charset="-122"/>
              </a:rPr>
              <a:t>服务质量（</a:t>
            </a:r>
            <a:r>
              <a:rPr lang="en-US" altLang="zh-CN" sz="5400">
                <a:latin typeface="华文新魏" panose="02010800040101010101" pitchFamily="2" charset="-122"/>
                <a:ea typeface="华文新魏" panose="02010800040101010101" pitchFamily="2" charset="-122"/>
              </a:rPr>
              <a:t>QoS</a:t>
            </a:r>
            <a:r>
              <a:rPr lang="zh-CN" altLang="en-US" sz="5400">
                <a:latin typeface="华文新魏" panose="02010800040101010101" pitchFamily="2" charset="-122"/>
                <a:ea typeface="华文新魏" panose="02010800040101010101" pitchFamily="2" charset="-122"/>
              </a:rPr>
              <a:t>）</a:t>
            </a:r>
            <a:r>
              <a:rPr lang="en-US" altLang="zh-CN" sz="5400">
                <a:latin typeface="华文新魏" panose="02010800040101010101" pitchFamily="2" charset="-122"/>
                <a:ea typeface="华文新魏" panose="02010800040101010101" pitchFamily="2" charset="-122"/>
              </a:rPr>
              <a:t>(2)</a:t>
            </a:r>
          </a:p>
        </p:txBody>
      </p:sp>
      <p:sp>
        <p:nvSpPr>
          <p:cNvPr id="355333" name="Rectangle 5">
            <a:extLst>
              <a:ext uri="{FF2B5EF4-FFF2-40B4-BE49-F238E27FC236}">
                <a16:creationId xmlns:a16="http://schemas.microsoft.com/office/drawing/2014/main" id="{9323855D-D479-4785-A8C7-5B7C677D6DC8}"/>
              </a:ext>
            </a:extLst>
          </p:cNvPr>
          <p:cNvSpPr>
            <a:spLocks noGrp="1" noChangeArrowheads="1"/>
          </p:cNvSpPr>
          <p:nvPr>
            <p:ph type="body" idx="1"/>
          </p:nvPr>
        </p:nvSpPr>
        <p:spPr>
          <a:xfrm>
            <a:off x="1066800" y="1447800"/>
            <a:ext cx="6781800" cy="4495800"/>
          </a:xfrm>
        </p:spPr>
        <p:txBody>
          <a:bodyPr/>
          <a:lstStyle/>
          <a:p>
            <a:r>
              <a:rPr lang="en-US" altLang="zh-CN" sz="3600">
                <a:latin typeface="华文新魏" panose="02010800040101010101" pitchFamily="2" charset="-122"/>
                <a:ea typeface="华文新魏" panose="02010800040101010101" pitchFamily="2" charset="-122"/>
              </a:rPr>
              <a:t>QoS</a:t>
            </a:r>
            <a:r>
              <a:rPr lang="zh-CN" altLang="en-US" sz="3600">
                <a:latin typeface="华文新魏" panose="02010800040101010101" pitchFamily="2" charset="-122"/>
                <a:ea typeface="华文新魏" panose="02010800040101010101" pitchFamily="2" charset="-122"/>
              </a:rPr>
              <a:t>允许应用程序指定最低带宽和最大延迟，这些特性只要求发送方与接收方的网络软件与硬件支持</a:t>
            </a:r>
            <a:r>
              <a:rPr lang="en-US" altLang="zh-CN" sz="3600">
                <a:latin typeface="华文新魏" panose="02010800040101010101" pitchFamily="2" charset="-122"/>
                <a:ea typeface="华文新魏" panose="02010800040101010101" pitchFamily="2" charset="-122"/>
              </a:rPr>
              <a:t>QoS</a:t>
            </a:r>
            <a:r>
              <a:rPr lang="zh-CN" altLang="en-US" sz="3600">
                <a:latin typeface="华文新魏" panose="02010800040101010101" pitchFamily="2" charset="-122"/>
                <a:ea typeface="华文新魏" panose="02010800040101010101" pitchFamily="2" charset="-122"/>
              </a:rPr>
              <a:t>标准即可，例如</a:t>
            </a:r>
            <a:r>
              <a:rPr lang="en-US" altLang="zh-CN" sz="3600">
                <a:latin typeface="华文新魏" panose="02010800040101010101" pitchFamily="2" charset="-122"/>
                <a:ea typeface="华文新魏" panose="02010800040101010101" pitchFamily="2" charset="-122"/>
              </a:rPr>
              <a:t>IEEE 802.lp</a:t>
            </a:r>
            <a:r>
              <a:rPr lang="zh-CN" altLang="en-US" sz="3600">
                <a:latin typeface="华文新魏" panose="02010800040101010101" pitchFamily="2" charset="-122"/>
                <a:ea typeface="华文新魏" panose="02010800040101010101" pitchFamily="2" charset="-122"/>
              </a:rPr>
              <a:t>，它是定义</a:t>
            </a:r>
            <a:r>
              <a:rPr lang="en-US" altLang="zh-CN" sz="3600">
                <a:latin typeface="华文新魏" panose="02010800040101010101" pitchFamily="2" charset="-122"/>
                <a:ea typeface="华文新魏" panose="02010800040101010101" pitchFamily="2" charset="-122"/>
              </a:rPr>
              <a:t>QoS</a:t>
            </a:r>
            <a:r>
              <a:rPr lang="zh-CN" altLang="en-US" sz="3600">
                <a:latin typeface="华文新魏" panose="02010800040101010101" pitchFamily="2" charset="-122"/>
                <a:ea typeface="华文新魏" panose="02010800040101010101" pitchFamily="2" charset="-122"/>
              </a:rPr>
              <a:t>分组格式与</a:t>
            </a:r>
            <a:r>
              <a:rPr lang="en-US" altLang="zh-CN" sz="3600">
                <a:latin typeface="华文新魏" panose="02010800040101010101" pitchFamily="2" charset="-122"/>
                <a:ea typeface="华文新魏" panose="02010800040101010101" pitchFamily="2" charset="-122"/>
              </a:rPr>
              <a:t>OSI</a:t>
            </a:r>
            <a:r>
              <a:rPr lang="zh-CN" altLang="en-US" sz="3600">
                <a:latin typeface="华文新魏" panose="02010800040101010101" pitchFamily="2" charset="-122"/>
                <a:ea typeface="华文新魏" panose="02010800040101010101" pitchFamily="2" charset="-122"/>
              </a:rPr>
              <a:t>第二层设备（交换机和网络适配器）的响应机制的工业标准。</a:t>
            </a:r>
          </a:p>
          <a:p>
            <a:endParaRPr lang="zh-CN" altLang="en-US" sz="3600">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a:extLst>
              <a:ext uri="{FF2B5EF4-FFF2-40B4-BE49-F238E27FC236}">
                <a16:creationId xmlns:a16="http://schemas.microsoft.com/office/drawing/2014/main" id="{C03B4D9C-C948-492A-889E-F3D12D3D8B24}"/>
              </a:ext>
            </a:extLst>
          </p:cNvPr>
          <p:cNvSpPr>
            <a:spLocks noGrp="1" noChangeArrowheads="1"/>
          </p:cNvSpPr>
          <p:nvPr>
            <p:ph type="title"/>
          </p:nvPr>
        </p:nvSpPr>
        <p:spPr>
          <a:xfrm>
            <a:off x="762000" y="304800"/>
            <a:ext cx="7772400" cy="1143000"/>
          </a:xfrm>
        </p:spPr>
        <p:txBody>
          <a:bodyPr/>
          <a:lstStyle/>
          <a:p>
            <a:r>
              <a:rPr lang="zh-CN" altLang="en-US" sz="4800">
                <a:latin typeface="华文新魏" panose="02010800040101010101" pitchFamily="2" charset="-122"/>
                <a:ea typeface="华文新魏" panose="02010800040101010101" pitchFamily="2" charset="-122"/>
              </a:rPr>
              <a:t>服务质量（</a:t>
            </a:r>
            <a:r>
              <a:rPr lang="en-US" altLang="zh-CN" sz="4800">
                <a:latin typeface="华文新魏" panose="02010800040101010101" pitchFamily="2" charset="-122"/>
                <a:ea typeface="华文新魏" panose="02010800040101010101" pitchFamily="2" charset="-122"/>
              </a:rPr>
              <a:t>QoS</a:t>
            </a:r>
            <a:r>
              <a:rPr lang="zh-CN" altLang="en-US" sz="4800">
                <a:latin typeface="华文新魏" panose="02010800040101010101" pitchFamily="2" charset="-122"/>
                <a:ea typeface="华文新魏" panose="02010800040101010101" pitchFamily="2" charset="-122"/>
              </a:rPr>
              <a:t>）</a:t>
            </a:r>
            <a:r>
              <a:rPr lang="en-US" altLang="zh-CN" sz="4800">
                <a:latin typeface="华文新魏" panose="02010800040101010101" pitchFamily="2" charset="-122"/>
                <a:ea typeface="华文新魏" panose="02010800040101010101" pitchFamily="2" charset="-122"/>
              </a:rPr>
              <a:t>(3)</a:t>
            </a:r>
          </a:p>
        </p:txBody>
      </p:sp>
      <p:sp>
        <p:nvSpPr>
          <p:cNvPr id="357381" name="Rectangle 5">
            <a:extLst>
              <a:ext uri="{FF2B5EF4-FFF2-40B4-BE49-F238E27FC236}">
                <a16:creationId xmlns:a16="http://schemas.microsoft.com/office/drawing/2014/main" id="{99EB34D4-72C5-48EE-89D9-8D6426672DF1}"/>
              </a:ext>
            </a:extLst>
          </p:cNvPr>
          <p:cNvSpPr>
            <a:spLocks noGrp="1" noChangeArrowheads="1"/>
          </p:cNvSpPr>
          <p:nvPr>
            <p:ph type="body" idx="1"/>
          </p:nvPr>
        </p:nvSpPr>
        <p:spPr>
          <a:xfrm>
            <a:off x="990600" y="1295400"/>
            <a:ext cx="7239000" cy="4953000"/>
          </a:xfrm>
        </p:spPr>
        <p:txBody>
          <a:bodyPr/>
          <a:lstStyle/>
          <a:p>
            <a:r>
              <a:rPr lang="en-US" altLang="zh-CN">
                <a:latin typeface="华文新魏" panose="02010800040101010101" pitchFamily="2" charset="-122"/>
                <a:ea typeface="华文新魏" panose="02010800040101010101" pitchFamily="2" charset="-122"/>
              </a:rPr>
              <a:t>Windows </a:t>
            </a:r>
            <a:r>
              <a:rPr lang="zh-CN" altLang="en-US">
                <a:latin typeface="华文新魏" panose="02010800040101010101" pitchFamily="2" charset="-122"/>
                <a:ea typeface="华文新魏" panose="02010800040101010101" pitchFamily="2" charset="-122"/>
              </a:rPr>
              <a:t>的</a:t>
            </a:r>
            <a:r>
              <a:rPr lang="en-US" altLang="zh-CN">
                <a:latin typeface="华文新魏" panose="02010800040101010101" pitchFamily="2" charset="-122"/>
                <a:ea typeface="华文新魏" panose="02010800040101010101" pitchFamily="2" charset="-122"/>
              </a:rPr>
              <a:t>QoS</a:t>
            </a:r>
            <a:r>
              <a:rPr lang="zh-CN" altLang="en-US">
                <a:latin typeface="华文新魏" panose="02010800040101010101" pitchFamily="2" charset="-122"/>
                <a:ea typeface="华文新魏" panose="02010800040101010101" pitchFamily="2" charset="-122"/>
              </a:rPr>
              <a:t>是基于微软定义的</a:t>
            </a:r>
            <a:r>
              <a:rPr lang="en-US" altLang="zh-CN">
                <a:latin typeface="华文新魏" panose="02010800040101010101" pitchFamily="2" charset="-122"/>
                <a:ea typeface="华文新魏" panose="02010800040101010101" pitchFamily="2" charset="-122"/>
              </a:rPr>
              <a:t>Winsock API</a:t>
            </a:r>
            <a:r>
              <a:rPr lang="zh-CN" altLang="en-US">
                <a:latin typeface="华文新魏" panose="02010800040101010101" pitchFamily="2" charset="-122"/>
                <a:ea typeface="华文新魏" panose="02010800040101010101" pitchFamily="2" charset="-122"/>
              </a:rPr>
              <a:t>，它们使应用程序能够请求在 </a:t>
            </a:r>
            <a:r>
              <a:rPr lang="en-US" altLang="zh-CN">
                <a:latin typeface="华文新魏" panose="02010800040101010101" pitchFamily="2" charset="-122"/>
                <a:ea typeface="华文新魏" panose="02010800040101010101" pitchFamily="2" charset="-122"/>
              </a:rPr>
              <a:t>Winsock</a:t>
            </a:r>
            <a:r>
              <a:rPr lang="zh-CN" altLang="en-US">
                <a:latin typeface="华文新魏" panose="02010800040101010101" pitchFamily="2" charset="-122"/>
                <a:ea typeface="华文新魏" panose="02010800040101010101" pitchFamily="2" charset="-122"/>
              </a:rPr>
              <a:t>上通信的</a:t>
            </a:r>
            <a:r>
              <a:rPr lang="en-US" altLang="zh-CN">
                <a:latin typeface="华文新魏" panose="02010800040101010101" pitchFamily="2" charset="-122"/>
                <a:ea typeface="华文新魏" panose="02010800040101010101" pitchFamily="2" charset="-122"/>
              </a:rPr>
              <a:t>QoS</a:t>
            </a:r>
            <a:r>
              <a:rPr lang="zh-CN" altLang="en-US">
                <a:latin typeface="华文新魏" panose="02010800040101010101" pitchFamily="2" charset="-122"/>
                <a:ea typeface="华文新魏" panose="02010800040101010101" pitchFamily="2" charset="-122"/>
              </a:rPr>
              <a:t>。</a:t>
            </a:r>
          </a:p>
          <a:p>
            <a:r>
              <a:rPr lang="zh-CN" altLang="en-US">
                <a:latin typeface="华文新魏" panose="02010800040101010101" pitchFamily="2" charset="-122"/>
                <a:ea typeface="华文新魏" panose="02010800040101010101" pitchFamily="2" charset="-122"/>
              </a:rPr>
              <a:t>应用程序使用</a:t>
            </a:r>
            <a:r>
              <a:rPr lang="en-US" altLang="zh-CN">
                <a:latin typeface="华文新魏" panose="02010800040101010101" pitchFamily="2" charset="-122"/>
                <a:ea typeface="华文新魏" panose="02010800040101010101" pitchFamily="2" charset="-122"/>
              </a:rPr>
              <a:t>WSCInstallQOSTemplate</a:t>
            </a:r>
            <a:r>
              <a:rPr lang="zh-CN" altLang="en-US">
                <a:latin typeface="华文新魏" panose="02010800040101010101" pitchFamily="2" charset="-122"/>
                <a:ea typeface="华文新魏" panose="02010800040101010101" pitchFamily="2" charset="-122"/>
              </a:rPr>
              <a:t>安装</a:t>
            </a:r>
            <a:r>
              <a:rPr lang="en-US" altLang="zh-CN">
                <a:latin typeface="华文新魏" panose="02010800040101010101" pitchFamily="2" charset="-122"/>
                <a:ea typeface="华文新魏" panose="02010800040101010101" pitchFamily="2" charset="-122"/>
              </a:rPr>
              <a:t>QoS</a:t>
            </a:r>
            <a:r>
              <a:rPr lang="zh-CN" altLang="en-US">
                <a:latin typeface="华文新魏" panose="02010800040101010101" pitchFamily="2" charset="-122"/>
                <a:ea typeface="华文新魏" panose="02010800040101010101" pitchFamily="2" charset="-122"/>
              </a:rPr>
              <a:t>模板，它能够指定所需的带宽和延迟。</a:t>
            </a:r>
          </a:p>
          <a:p>
            <a:r>
              <a:rPr lang="zh-CN" altLang="en-US">
                <a:latin typeface="华文新魏" panose="02010800040101010101" pitchFamily="2" charset="-122"/>
                <a:ea typeface="华文新魏" panose="02010800040101010101" pitchFamily="2" charset="-122"/>
              </a:rPr>
              <a:t>通信控制 （</a:t>
            </a:r>
            <a:r>
              <a:rPr lang="en-US" altLang="zh-CN">
                <a:latin typeface="华文新魏" panose="02010800040101010101" pitchFamily="2" charset="-122"/>
                <a:ea typeface="华文新魏" panose="02010800040101010101" pitchFamily="2" charset="-122"/>
              </a:rPr>
              <a:t>TC</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API</a:t>
            </a:r>
            <a:r>
              <a:rPr lang="zh-CN" altLang="en-US">
                <a:latin typeface="华文新魏" panose="02010800040101010101" pitchFamily="2" charset="-122"/>
                <a:ea typeface="华文新魏" panose="02010800040101010101" pitchFamily="2" charset="-122"/>
              </a:rPr>
              <a:t>，它让管理程序更精确的控制此计算机所连的网络通信量。</a:t>
            </a:r>
          </a:p>
          <a:p>
            <a:endParaRPr lang="zh-CN" altLang="en-US">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a:extLst>
              <a:ext uri="{FF2B5EF4-FFF2-40B4-BE49-F238E27FC236}">
                <a16:creationId xmlns:a16="http://schemas.microsoft.com/office/drawing/2014/main" id="{510B65CD-4689-48E2-AE57-2C7C9225B466}"/>
              </a:ext>
            </a:extLst>
          </p:cNvPr>
          <p:cNvSpPr>
            <a:spLocks noGrp="1" noChangeArrowheads="1"/>
          </p:cNvSpPr>
          <p:nvPr>
            <p:ph type="title"/>
          </p:nvPr>
        </p:nvSpPr>
        <p:spPr>
          <a:xfrm>
            <a:off x="685800" y="260350"/>
            <a:ext cx="7772400" cy="1143000"/>
          </a:xfrm>
        </p:spPr>
        <p:txBody>
          <a:bodyPr/>
          <a:lstStyle/>
          <a:p>
            <a:r>
              <a:rPr lang="en-US" altLang="zh-CN">
                <a:latin typeface="华文新魏" panose="02010800040101010101" pitchFamily="2" charset="-122"/>
                <a:ea typeface="华文新魏" panose="02010800040101010101" pitchFamily="2" charset="-122"/>
              </a:rPr>
              <a:t>8.5Windows2003</a:t>
            </a:r>
            <a:r>
              <a:rPr lang="zh-CN" altLang="en-US">
                <a:latin typeface="华文新魏" panose="02010800040101010101" pitchFamily="2" charset="-122"/>
                <a:ea typeface="华文新魏" panose="02010800040101010101" pitchFamily="2" charset="-122"/>
              </a:rPr>
              <a:t>网络体系结构和网络服务 </a:t>
            </a:r>
          </a:p>
        </p:txBody>
      </p:sp>
      <p:sp>
        <p:nvSpPr>
          <p:cNvPr id="191495" name="Rectangle 7">
            <a:extLst>
              <a:ext uri="{FF2B5EF4-FFF2-40B4-BE49-F238E27FC236}">
                <a16:creationId xmlns:a16="http://schemas.microsoft.com/office/drawing/2014/main" id="{AF57C9BD-1E6C-4BB8-B555-92A638C41A1E}"/>
              </a:ext>
            </a:extLst>
          </p:cNvPr>
          <p:cNvSpPr>
            <a:spLocks noGrp="1" noChangeArrowheads="1"/>
          </p:cNvSpPr>
          <p:nvPr>
            <p:ph type="body" idx="1"/>
          </p:nvPr>
        </p:nvSpPr>
        <p:spPr>
          <a:xfrm>
            <a:off x="609600" y="1557338"/>
            <a:ext cx="8153400" cy="4895850"/>
          </a:xfrm>
        </p:spPr>
        <p:txBody>
          <a:bodyPr/>
          <a:lstStyle/>
          <a:p>
            <a:pPr>
              <a:buFontTx/>
              <a:buNone/>
            </a:pPr>
            <a:r>
              <a:rPr lang="en-US" altLang="zh-CN"/>
              <a:t>   </a:t>
            </a: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网络构架组件</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网络</a:t>
            </a:r>
            <a:r>
              <a:rPr lang="en-US" altLang="zh-CN">
                <a:latin typeface="华文新魏" panose="02010800040101010101" pitchFamily="2" charset="-122"/>
                <a:ea typeface="华文新魏" panose="02010800040101010101" pitchFamily="2" charset="-122"/>
              </a:rPr>
              <a:t>API</a:t>
            </a:r>
            <a:r>
              <a:rPr lang="zh-CN" altLang="en-US">
                <a:latin typeface="华文新魏" panose="02010800040101010101" pitchFamily="2" charset="-122"/>
                <a:ea typeface="华文新魏" panose="02010800040101010101" pitchFamily="2" charset="-122"/>
              </a:rPr>
              <a:t>。</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传输驱动程序接口</a:t>
            </a:r>
            <a:r>
              <a:rPr lang="en-US" altLang="zh-CN">
                <a:latin typeface="华文新魏" panose="02010800040101010101" pitchFamily="2" charset="-122"/>
                <a:ea typeface="华文新魏" panose="02010800040101010101" pitchFamily="2" charset="-122"/>
              </a:rPr>
              <a:t>TDI(Transport Driver Interface)</a:t>
            </a:r>
            <a:r>
              <a:rPr lang="zh-CN" altLang="en-US">
                <a:latin typeface="华文新魏" panose="02010800040101010101" pitchFamily="2" charset="-122"/>
                <a:ea typeface="华文新魏" panose="02010800040101010101" pitchFamily="2" charset="-122"/>
              </a:rPr>
              <a:t>。</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3)TDI</a:t>
            </a:r>
            <a:r>
              <a:rPr lang="zh-CN" altLang="en-US">
                <a:latin typeface="华文新魏" panose="02010800040101010101" pitchFamily="2" charset="-122"/>
                <a:ea typeface="华文新魏" panose="02010800040101010101" pitchFamily="2" charset="-122"/>
              </a:rPr>
              <a:t>传送器。</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4)NDIS</a:t>
            </a:r>
            <a:r>
              <a:rPr lang="zh-CN" altLang="en-US">
                <a:latin typeface="华文新魏" panose="02010800040101010101" pitchFamily="2" charset="-122"/>
                <a:ea typeface="华文新魏" panose="02010800040101010101" pitchFamily="2" charset="-122"/>
              </a:rPr>
              <a:t>库。</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5)NDIS</a:t>
            </a:r>
            <a:r>
              <a:rPr lang="zh-CN" altLang="en-US">
                <a:latin typeface="华文新魏" panose="02010800040101010101" pitchFamily="2" charset="-122"/>
                <a:ea typeface="华文新魏" panose="02010800040101010101" pitchFamily="2" charset="-122"/>
              </a:rPr>
              <a:t>小端口驱动程序。</a:t>
            </a: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a:extLst>
              <a:ext uri="{FF2B5EF4-FFF2-40B4-BE49-F238E27FC236}">
                <a16:creationId xmlns:a16="http://schemas.microsoft.com/office/drawing/2014/main" id="{A323CD18-9AD5-430C-A465-C885C4F56EC5}"/>
              </a:ext>
            </a:extLst>
          </p:cNvPr>
          <p:cNvSpPr>
            <a:spLocks noGrp="1" noChangeArrowheads="1"/>
          </p:cNvSpPr>
          <p:nvPr>
            <p:ph type="title"/>
          </p:nvPr>
        </p:nvSpPr>
        <p:spPr>
          <a:xfrm>
            <a:off x="990600" y="404813"/>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层次化网络服务 </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 </a:t>
            </a:r>
          </a:p>
        </p:txBody>
      </p:sp>
      <p:sp>
        <p:nvSpPr>
          <p:cNvPr id="332805" name="Rectangle 5">
            <a:extLst>
              <a:ext uri="{FF2B5EF4-FFF2-40B4-BE49-F238E27FC236}">
                <a16:creationId xmlns:a16="http://schemas.microsoft.com/office/drawing/2014/main" id="{720EABA1-FFB4-4499-AB03-D40BC20E9E9D}"/>
              </a:ext>
            </a:extLst>
          </p:cNvPr>
          <p:cNvSpPr>
            <a:spLocks noGrp="1" noChangeArrowheads="1"/>
          </p:cNvSpPr>
          <p:nvPr>
            <p:ph type="body" idx="1"/>
          </p:nvPr>
        </p:nvSpPr>
        <p:spPr>
          <a:xfrm>
            <a:off x="685800" y="1125538"/>
            <a:ext cx="7772400" cy="5256212"/>
          </a:xfrm>
        </p:spPr>
        <p:txBody>
          <a:bodyPr/>
          <a:lstStyle/>
          <a:p>
            <a:r>
              <a:rPr lang="en-US" altLang="zh-CN">
                <a:latin typeface="华文新魏" panose="02010800040101010101" pitchFamily="2" charset="-122"/>
                <a:ea typeface="华文新魏" panose="02010800040101010101" pitchFamily="2" charset="-122"/>
              </a:rPr>
              <a:t>Windows </a:t>
            </a:r>
            <a:r>
              <a:rPr lang="zh-CN" altLang="en-US">
                <a:latin typeface="华文新魏" panose="02010800040101010101" pitchFamily="2" charset="-122"/>
                <a:ea typeface="华文新魏" panose="02010800040101010101" pitchFamily="2" charset="-122"/>
              </a:rPr>
              <a:t>建立在</a:t>
            </a:r>
            <a:r>
              <a:rPr lang="en-US" altLang="zh-CN">
                <a:latin typeface="华文新魏" panose="02010800040101010101" pitchFamily="2" charset="-122"/>
                <a:ea typeface="华文新魏" panose="02010800040101010101" pitchFamily="2" charset="-122"/>
              </a:rPr>
              <a:t>APl</a:t>
            </a:r>
            <a:r>
              <a:rPr lang="zh-CN" altLang="en-US">
                <a:latin typeface="华文新魏" panose="02010800040101010101" pitchFamily="2" charset="-122"/>
                <a:ea typeface="华文新魏" panose="02010800040101010101" pitchFamily="2" charset="-122"/>
              </a:rPr>
              <a:t>及组件之上的网络服务有：远程访问、活动目录、网络负载平衡、文件复制服务（</a:t>
            </a:r>
            <a:r>
              <a:rPr lang="en-US" altLang="zh-CN">
                <a:latin typeface="华文新魏" panose="02010800040101010101" pitchFamily="2" charset="-122"/>
                <a:ea typeface="华文新魏" panose="02010800040101010101" pitchFamily="2" charset="-122"/>
              </a:rPr>
              <a:t>FRS</a:t>
            </a:r>
            <a:r>
              <a:rPr lang="zh-CN" altLang="en-US">
                <a:latin typeface="华文新魏" panose="02010800040101010101" pitchFamily="2" charset="-122"/>
                <a:ea typeface="华文新魏" panose="02010800040101010101" pitchFamily="2" charset="-122"/>
              </a:rPr>
              <a:t>）以及分布式文件系统（</a:t>
            </a:r>
            <a:r>
              <a:rPr lang="en-US" altLang="zh-CN">
                <a:latin typeface="华文新魏" panose="02010800040101010101" pitchFamily="2" charset="-122"/>
                <a:ea typeface="华文新魏" panose="02010800040101010101" pitchFamily="2" charset="-122"/>
              </a:rPr>
              <a:t>DFS</a:t>
            </a:r>
            <a:r>
              <a:rPr lang="zh-CN" altLang="en-US">
                <a:latin typeface="华文新魏" panose="02010800040101010101" pitchFamily="2" charset="-122"/>
                <a:ea typeface="华文新魏" panose="02010800040101010101" pitchFamily="2" charset="-122"/>
              </a:rPr>
              <a:t>）。</a:t>
            </a:r>
          </a:p>
          <a:p>
            <a:r>
              <a:rPr lang="en-US" altLang="zh-CN">
                <a:latin typeface="华文新魏" panose="02010800040101010101" pitchFamily="2" charset="-122"/>
                <a:ea typeface="华文新魏" panose="02010800040101010101" pitchFamily="2" charset="-122"/>
              </a:rPr>
              <a:t>Windows </a:t>
            </a:r>
            <a:r>
              <a:rPr lang="zh-CN" altLang="en-US">
                <a:latin typeface="华文新魏" panose="02010800040101010101" pitchFamily="2" charset="-122"/>
                <a:ea typeface="华文新魏" panose="02010800040101010101" pitchFamily="2" charset="-122"/>
              </a:rPr>
              <a:t>支持几种基于</a:t>
            </a:r>
            <a:r>
              <a:rPr lang="en-US" altLang="zh-CN">
                <a:latin typeface="华文新魏" panose="02010800040101010101" pitchFamily="2" charset="-122"/>
                <a:ea typeface="华文新魏" panose="02010800040101010101" pitchFamily="2" charset="-122"/>
              </a:rPr>
              <a:t>TCP</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协议的扩展特性服务，包括网络地址翻译（</a:t>
            </a:r>
            <a:r>
              <a:rPr lang="en-US" altLang="zh-CN">
                <a:latin typeface="华文新魏" panose="02010800040101010101" pitchFamily="2" charset="-122"/>
                <a:ea typeface="华文新魏" panose="02010800040101010101" pitchFamily="2" charset="-122"/>
              </a:rPr>
              <a:t>NAT</a:t>
            </a:r>
            <a:r>
              <a:rPr lang="zh-CN" altLang="en-US">
                <a:latin typeface="华文新魏" panose="02010800040101010101" pitchFamily="2" charset="-122"/>
                <a:ea typeface="华文新魏" panose="02010800040101010101" pitchFamily="2" charset="-122"/>
              </a:rPr>
              <a:t>）、网际协议安全性（</a:t>
            </a:r>
            <a:r>
              <a:rPr lang="en-US" altLang="zh-CN">
                <a:latin typeface="华文新魏" panose="02010800040101010101" pitchFamily="2" charset="-122"/>
                <a:ea typeface="华文新魏" panose="02010800040101010101" pitchFamily="2" charset="-122"/>
              </a:rPr>
              <a:t>1PSec</a:t>
            </a:r>
            <a:r>
              <a:rPr lang="zh-CN" altLang="en-US">
                <a:latin typeface="华文新魏" panose="02010800040101010101" pitchFamily="2" charset="-122"/>
                <a:ea typeface="华文新魏" panose="02010800040101010101" pitchFamily="2" charset="-122"/>
              </a:rPr>
              <a:t>）以及服务质量（</a:t>
            </a:r>
            <a:r>
              <a:rPr lang="en-US" altLang="zh-CN">
                <a:latin typeface="华文新魏" panose="02010800040101010101" pitchFamily="2" charset="-122"/>
                <a:ea typeface="华文新魏" panose="02010800040101010101" pitchFamily="2" charset="-122"/>
              </a:rPr>
              <a:t>QoS</a:t>
            </a:r>
            <a:r>
              <a:rPr lang="zh-CN" altLang="en-US">
                <a:latin typeface="华文新魏" panose="02010800040101010101" pitchFamily="2" charset="-122"/>
                <a:ea typeface="华文新魏" panose="02010800040101010101" pitchFamily="2" charset="-122"/>
              </a:rPr>
              <a:t>）。</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a:extLst>
              <a:ext uri="{FF2B5EF4-FFF2-40B4-BE49-F238E27FC236}">
                <a16:creationId xmlns:a16="http://schemas.microsoft.com/office/drawing/2014/main" id="{8538464F-E099-4B58-A1F9-648C585B1765}"/>
              </a:ext>
            </a:extLst>
          </p:cNvPr>
          <p:cNvSpPr>
            <a:spLocks noGrp="1" noChangeArrowheads="1"/>
          </p:cNvSpPr>
          <p:nvPr>
            <p:ph type="title"/>
          </p:nvPr>
        </p:nvSpPr>
        <p:spPr>
          <a:xfrm>
            <a:off x="609600" y="381000"/>
            <a:ext cx="7772400" cy="1143000"/>
          </a:xfrm>
        </p:spPr>
        <p:txBody>
          <a:bodyPr/>
          <a:lstStyle/>
          <a:p>
            <a:r>
              <a:rPr lang="en-US" altLang="zh-CN" sz="5400">
                <a:latin typeface="华文新魏" panose="02010800040101010101" pitchFamily="2" charset="-122"/>
                <a:ea typeface="华文新魏" panose="02010800040101010101" pitchFamily="2" charset="-122"/>
              </a:rPr>
              <a:t>1)</a:t>
            </a:r>
            <a:r>
              <a:rPr lang="zh-CN" altLang="en-US" sz="5400">
                <a:latin typeface="华文新魏" panose="02010800040101010101" pitchFamily="2" charset="-122"/>
                <a:ea typeface="华文新魏" panose="02010800040101010101" pitchFamily="2" charset="-122"/>
              </a:rPr>
              <a:t>远程访问</a:t>
            </a:r>
            <a:r>
              <a:rPr lang="zh-CN" altLang="en-US">
                <a:latin typeface="华文新魏" panose="02010800040101010101" pitchFamily="2" charset="-122"/>
                <a:ea typeface="华文新魏" panose="02010800040101010101" pitchFamily="2" charset="-122"/>
              </a:rPr>
              <a:t> </a:t>
            </a:r>
          </a:p>
        </p:txBody>
      </p:sp>
      <p:sp>
        <p:nvSpPr>
          <p:cNvPr id="333829" name="Rectangle 5">
            <a:extLst>
              <a:ext uri="{FF2B5EF4-FFF2-40B4-BE49-F238E27FC236}">
                <a16:creationId xmlns:a16="http://schemas.microsoft.com/office/drawing/2014/main" id="{41BE9F5F-C1D5-4E13-BC79-1DB880C65D42}"/>
              </a:ext>
            </a:extLst>
          </p:cNvPr>
          <p:cNvSpPr>
            <a:spLocks noGrp="1" noChangeArrowheads="1"/>
          </p:cNvSpPr>
          <p:nvPr>
            <p:ph type="body" idx="1"/>
          </p:nvPr>
        </p:nvSpPr>
        <p:spPr>
          <a:xfrm>
            <a:off x="762000" y="1447800"/>
            <a:ext cx="7772400" cy="4724400"/>
          </a:xfrm>
        </p:spPr>
        <p:txBody>
          <a:bodyPr/>
          <a:lstStyle/>
          <a:p>
            <a:r>
              <a:rPr lang="en-US" altLang="zh-CN" sz="4000">
                <a:latin typeface="华文新魏" panose="02010800040101010101" pitchFamily="2" charset="-122"/>
                <a:ea typeface="华文新魏" panose="02010800040101010101" pitchFamily="2" charset="-122"/>
              </a:rPr>
              <a:t>Windows </a:t>
            </a:r>
            <a:r>
              <a:rPr lang="zh-CN" altLang="en-US" sz="4000">
                <a:latin typeface="华文新魏" panose="02010800040101010101" pitchFamily="2" charset="-122"/>
                <a:ea typeface="华文新魏" panose="02010800040101010101" pitchFamily="2" charset="-122"/>
              </a:rPr>
              <a:t>支持远程访问，允许远程访问的客户连接远程访问服务器并访问网络资源，例如文件、打印机以及网络服务。</a:t>
            </a:r>
          </a:p>
          <a:p>
            <a:pPr>
              <a:buFontTx/>
              <a:buNone/>
            </a:pPr>
            <a:r>
              <a:rPr lang="zh-CN" altLang="en-US" sz="4000">
                <a:latin typeface="华文新魏" panose="02010800040101010101" pitchFamily="2" charset="-122"/>
                <a:ea typeface="华文新魏" panose="02010800040101010101" pitchFamily="2" charset="-122"/>
              </a:rPr>
              <a:t> </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1026">
            <a:extLst>
              <a:ext uri="{FF2B5EF4-FFF2-40B4-BE49-F238E27FC236}">
                <a16:creationId xmlns:a16="http://schemas.microsoft.com/office/drawing/2014/main" id="{8F9D608F-53BE-4F7F-BD7E-F90E08988EB2}"/>
              </a:ext>
            </a:extLst>
          </p:cNvPr>
          <p:cNvSpPr>
            <a:spLocks noGrp="1" noChangeArrowheads="1"/>
          </p:cNvSpPr>
          <p:nvPr>
            <p:ph type="title"/>
          </p:nvPr>
        </p:nvSpPr>
        <p:spPr>
          <a:xfrm>
            <a:off x="609600" y="381000"/>
            <a:ext cx="7772400" cy="1143000"/>
          </a:xfrm>
        </p:spPr>
        <p:txBody>
          <a:bodyPr/>
          <a:lstStyle/>
          <a:p>
            <a:r>
              <a:rPr lang="en-US" altLang="zh-CN">
                <a:latin typeface="华文新魏" panose="02010800040101010101" pitchFamily="2" charset="-122"/>
                <a:ea typeface="华文新魏" panose="02010800040101010101" pitchFamily="2" charset="-122"/>
              </a:rPr>
              <a:t> </a:t>
            </a:r>
            <a:r>
              <a:rPr lang="en-US" altLang="zh-CN" sz="5400">
                <a:latin typeface="华文新魏" panose="02010800040101010101" pitchFamily="2" charset="-122"/>
                <a:ea typeface="华文新魏" panose="02010800040101010101" pitchFamily="2" charset="-122"/>
              </a:rPr>
              <a:t>2)</a:t>
            </a:r>
            <a:r>
              <a:rPr lang="zh-CN" altLang="en-US" sz="5400">
                <a:latin typeface="华文新魏" panose="02010800040101010101" pitchFamily="2" charset="-122"/>
                <a:ea typeface="华文新魏" panose="02010800040101010101" pitchFamily="2" charset="-122"/>
              </a:rPr>
              <a:t>活动目录</a:t>
            </a:r>
            <a:r>
              <a:rPr lang="en-US" altLang="zh-CN" sz="5400">
                <a:latin typeface="华文新魏" panose="02010800040101010101" pitchFamily="2" charset="-122"/>
                <a:ea typeface="华文新魏" panose="02010800040101010101" pitchFamily="2" charset="-122"/>
              </a:rPr>
              <a:t>(1)</a:t>
            </a:r>
          </a:p>
        </p:txBody>
      </p:sp>
      <p:sp>
        <p:nvSpPr>
          <p:cNvPr id="360451" name="Rectangle 1027">
            <a:extLst>
              <a:ext uri="{FF2B5EF4-FFF2-40B4-BE49-F238E27FC236}">
                <a16:creationId xmlns:a16="http://schemas.microsoft.com/office/drawing/2014/main" id="{3F8A8179-DB23-49CD-BE30-C460517D9325}"/>
              </a:ext>
            </a:extLst>
          </p:cNvPr>
          <p:cNvSpPr>
            <a:spLocks noGrp="1" noChangeArrowheads="1"/>
          </p:cNvSpPr>
          <p:nvPr>
            <p:ph type="body" idx="1"/>
          </p:nvPr>
        </p:nvSpPr>
        <p:spPr>
          <a:xfrm>
            <a:off x="1143000" y="1447800"/>
            <a:ext cx="6781800" cy="5029200"/>
          </a:xfrm>
        </p:spPr>
        <p:txBody>
          <a:bodyPr/>
          <a:lstStyle/>
          <a:p>
            <a:pPr>
              <a:lnSpc>
                <a:spcPct val="90000"/>
              </a:lnSpc>
            </a:pPr>
            <a:r>
              <a:rPr lang="zh-CN" altLang="en-US" sz="3600">
                <a:latin typeface="华文新魏" panose="02010800040101010101" pitchFamily="2" charset="-122"/>
                <a:ea typeface="华文新魏" panose="02010800040101010101" pitchFamily="2" charset="-122"/>
              </a:rPr>
              <a:t>活动目录是轻量目录访问协议（</a:t>
            </a:r>
            <a:r>
              <a:rPr lang="en-US" altLang="zh-CN" sz="3600">
                <a:latin typeface="华文新魏" panose="02010800040101010101" pitchFamily="2" charset="-122"/>
                <a:ea typeface="华文新魏" panose="02010800040101010101" pitchFamily="2" charset="-122"/>
              </a:rPr>
              <a:t>LDAP</a:t>
            </a:r>
            <a:r>
              <a:rPr lang="zh-CN" altLang="en-US" sz="3600">
                <a:latin typeface="华文新魏" panose="02010800040101010101" pitchFamily="2" charset="-122"/>
                <a:ea typeface="华文新魏" panose="02010800040101010101" pitchFamily="2" charset="-122"/>
              </a:rPr>
              <a:t>）中目录服务的</a:t>
            </a:r>
            <a:r>
              <a:rPr lang="en-US" altLang="zh-CN" sz="3600">
                <a:latin typeface="华文新魏" panose="02010800040101010101" pitchFamily="2" charset="-122"/>
                <a:ea typeface="华文新魏" panose="02010800040101010101" pitchFamily="2" charset="-122"/>
              </a:rPr>
              <a:t>Windows </a:t>
            </a:r>
            <a:r>
              <a:rPr lang="zh-CN" altLang="en-US" sz="3600">
                <a:latin typeface="华文新魏" panose="02010800040101010101" pitchFamily="2" charset="-122"/>
                <a:ea typeface="华文新魏" panose="02010800040101010101" pitchFamily="2" charset="-122"/>
              </a:rPr>
              <a:t>的实现方式。活动目录基于存储资源对象的数据库，这些对象由网络中的应用程序定义。例如</a:t>
            </a:r>
            <a:r>
              <a:rPr lang="en-US" altLang="zh-CN" sz="3600">
                <a:latin typeface="华文新魏" panose="02010800040101010101" pitchFamily="2" charset="-122"/>
                <a:ea typeface="华文新魏" panose="02010800040101010101" pitchFamily="2" charset="-122"/>
              </a:rPr>
              <a:t>Windows </a:t>
            </a:r>
            <a:r>
              <a:rPr lang="zh-CN" altLang="en-US" sz="3600">
                <a:latin typeface="华文新魏" panose="02010800040101010101" pitchFamily="2" charset="-122"/>
                <a:ea typeface="华文新魏" panose="02010800040101010101" pitchFamily="2" charset="-122"/>
              </a:rPr>
              <a:t>域的成员以及结构，包括用户账号和密码信息都存储在活动目录中。</a:t>
            </a:r>
          </a:p>
          <a:p>
            <a:pPr>
              <a:lnSpc>
                <a:spcPct val="90000"/>
              </a:lnSpc>
              <a:buFontTx/>
              <a:buNone/>
            </a:pPr>
            <a:r>
              <a:rPr lang="zh-CN" altLang="en-US" sz="3600">
                <a:latin typeface="华文新魏" panose="02010800040101010101" pitchFamily="2" charset="-122"/>
                <a:ea typeface="华文新魏" panose="02010800040101010101" pitchFamily="2" charset="-122"/>
              </a:rPr>
              <a:t> </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a:extLst>
              <a:ext uri="{FF2B5EF4-FFF2-40B4-BE49-F238E27FC236}">
                <a16:creationId xmlns:a16="http://schemas.microsoft.com/office/drawing/2014/main" id="{0F24395D-EE56-4D9A-B97C-2A5C2884D08C}"/>
              </a:ext>
            </a:extLst>
          </p:cNvPr>
          <p:cNvSpPr>
            <a:spLocks noGrp="1" noChangeArrowheads="1"/>
          </p:cNvSpPr>
          <p:nvPr>
            <p:ph type="title"/>
          </p:nvPr>
        </p:nvSpPr>
        <p:spPr>
          <a:xfrm>
            <a:off x="685800" y="381000"/>
            <a:ext cx="7772400" cy="1143000"/>
          </a:xfrm>
        </p:spPr>
        <p:txBody>
          <a:bodyPr/>
          <a:lstStyle/>
          <a:p>
            <a:r>
              <a:rPr lang="en-US" altLang="zh-CN">
                <a:latin typeface="华文新魏" panose="02010800040101010101" pitchFamily="2" charset="-122"/>
                <a:ea typeface="华文新魏" panose="02010800040101010101" pitchFamily="2" charset="-122"/>
              </a:rPr>
              <a:t>   </a:t>
            </a:r>
            <a:r>
              <a:rPr lang="zh-CN" altLang="en-US" sz="5400">
                <a:latin typeface="华文新魏" panose="02010800040101010101" pitchFamily="2" charset="-122"/>
                <a:ea typeface="华文新魏" panose="02010800040101010101" pitchFamily="2" charset="-122"/>
              </a:rPr>
              <a:t>活动目录</a:t>
            </a:r>
            <a:r>
              <a:rPr lang="en-US" altLang="zh-CN" sz="54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334853" name="Rectangle 5">
            <a:extLst>
              <a:ext uri="{FF2B5EF4-FFF2-40B4-BE49-F238E27FC236}">
                <a16:creationId xmlns:a16="http://schemas.microsoft.com/office/drawing/2014/main" id="{F4BEF072-7CF0-4681-ACED-B8DC8EB31519}"/>
              </a:ext>
            </a:extLst>
          </p:cNvPr>
          <p:cNvSpPr>
            <a:spLocks noGrp="1" noChangeArrowheads="1"/>
          </p:cNvSpPr>
          <p:nvPr>
            <p:ph type="body" idx="1"/>
          </p:nvPr>
        </p:nvSpPr>
        <p:spPr>
          <a:xfrm>
            <a:off x="1219200" y="1524000"/>
            <a:ext cx="6781800" cy="4114800"/>
          </a:xfrm>
        </p:spPr>
        <p:txBody>
          <a:bodyPr/>
          <a:lstStyle/>
          <a:p>
            <a:r>
              <a:rPr lang="zh-CN" altLang="en-US" sz="4000">
                <a:latin typeface="华文新魏" panose="02010800040101010101" pitchFamily="2" charset="-122"/>
                <a:ea typeface="华文新魏" panose="02010800040101010101" pitchFamily="2" charset="-122"/>
              </a:rPr>
              <a:t>活动目录是作为一个数据库文件实现的，文件名称是＼</a:t>
            </a:r>
            <a:r>
              <a:rPr lang="en-US" altLang="zh-CN" sz="4000">
                <a:latin typeface="华文新魏" panose="02010800040101010101" pitchFamily="2" charset="-122"/>
                <a:ea typeface="华文新魏" panose="02010800040101010101" pitchFamily="2" charset="-122"/>
              </a:rPr>
              <a:t>WinntkNtds</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Ntds</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dit</a:t>
            </a:r>
            <a:r>
              <a:rPr lang="zh-CN" altLang="en-US" sz="4000">
                <a:latin typeface="华文新魏" panose="02010800040101010101" pitchFamily="2" charset="-122"/>
                <a:ea typeface="华文新魏" panose="02010800040101010101" pitchFamily="2" charset="-122"/>
              </a:rPr>
              <a:t>，此文件在域中的域控制器上复制。 </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876" name="Group 4">
            <a:extLst>
              <a:ext uri="{FF2B5EF4-FFF2-40B4-BE49-F238E27FC236}">
                <a16:creationId xmlns:a16="http://schemas.microsoft.com/office/drawing/2014/main" id="{99A655AA-1B8C-4ACA-A1E4-D5E392B283B6}"/>
              </a:ext>
            </a:extLst>
          </p:cNvPr>
          <p:cNvGrpSpPr>
            <a:grpSpLocks/>
          </p:cNvGrpSpPr>
          <p:nvPr/>
        </p:nvGrpSpPr>
        <p:grpSpPr bwMode="auto">
          <a:xfrm>
            <a:off x="1676400" y="304800"/>
            <a:ext cx="6629400" cy="6400800"/>
            <a:chOff x="3681" y="4198"/>
            <a:chExt cx="5940" cy="5772"/>
          </a:xfrm>
        </p:grpSpPr>
        <p:sp>
          <p:nvSpPr>
            <p:cNvPr id="335877" name="Text Box 5">
              <a:extLst>
                <a:ext uri="{FF2B5EF4-FFF2-40B4-BE49-F238E27FC236}">
                  <a16:creationId xmlns:a16="http://schemas.microsoft.com/office/drawing/2014/main" id="{4FDA769C-6A5F-41B1-BD35-71CA0D006E56}"/>
                </a:ext>
              </a:extLst>
            </p:cNvPr>
            <p:cNvSpPr txBox="1">
              <a:spLocks noChangeArrowheads="1"/>
            </p:cNvSpPr>
            <p:nvPr/>
          </p:nvSpPr>
          <p:spPr bwMode="auto">
            <a:xfrm>
              <a:off x="8361" y="7458"/>
              <a:ext cx="126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LDAP/ADSI</a:t>
              </a:r>
            </a:p>
          </p:txBody>
        </p:sp>
        <p:sp>
          <p:nvSpPr>
            <p:cNvPr id="335878" name="Rectangle 6">
              <a:extLst>
                <a:ext uri="{FF2B5EF4-FFF2-40B4-BE49-F238E27FC236}">
                  <a16:creationId xmlns:a16="http://schemas.microsoft.com/office/drawing/2014/main" id="{4F4C261C-2E7B-4F73-A5F0-0EC1DD348F48}"/>
                </a:ext>
              </a:extLst>
            </p:cNvPr>
            <p:cNvSpPr>
              <a:spLocks noChangeArrowheads="1"/>
            </p:cNvSpPr>
            <p:nvPr/>
          </p:nvSpPr>
          <p:spPr bwMode="auto">
            <a:xfrm>
              <a:off x="3681" y="5134"/>
              <a:ext cx="4320" cy="3588"/>
            </a:xfrm>
            <a:prstGeom prst="rect">
              <a:avLst/>
            </a:prstGeom>
            <a:solidFill>
              <a:srgbClr val="FFFFFF"/>
            </a:solidFill>
            <a:ln w="9525">
              <a:solidFill>
                <a:srgbClr val="000000"/>
              </a:solidFill>
              <a:miter lim="800000"/>
              <a:headEnd/>
              <a:tailEnd/>
            </a:ln>
          </p:spPr>
          <p:txBody>
            <a:bodyPr/>
            <a:lstStyle/>
            <a:p>
              <a:endParaRPr lang="en-US"/>
            </a:p>
          </p:txBody>
        </p:sp>
        <p:sp>
          <p:nvSpPr>
            <p:cNvPr id="335879" name="Text Box 7">
              <a:extLst>
                <a:ext uri="{FF2B5EF4-FFF2-40B4-BE49-F238E27FC236}">
                  <a16:creationId xmlns:a16="http://schemas.microsoft.com/office/drawing/2014/main" id="{FA3B4723-EAD6-446F-99F2-B1EFCEA692EE}"/>
                </a:ext>
              </a:extLst>
            </p:cNvPr>
            <p:cNvSpPr txBox="1">
              <a:spLocks noChangeArrowheads="1"/>
            </p:cNvSpPr>
            <p:nvPr/>
          </p:nvSpPr>
          <p:spPr bwMode="auto">
            <a:xfrm>
              <a:off x="3861" y="5290"/>
              <a:ext cx="1440" cy="624"/>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Net Logon service</a:t>
              </a:r>
            </a:p>
            <a:p>
              <a:pPr eaLnBrk="0" hangingPunct="0"/>
              <a:r>
                <a:rPr kumimoji="0" lang="en-US" altLang="zh-CN" sz="1600">
                  <a:solidFill>
                    <a:srgbClr val="6600CC"/>
                  </a:solidFill>
                  <a:latin typeface="华文新魏" panose="02010800040101010101" pitchFamily="2" charset="-122"/>
                </a:rPr>
                <a:t>(Netlogon.dll)</a:t>
              </a:r>
            </a:p>
          </p:txBody>
        </p:sp>
        <p:sp>
          <p:nvSpPr>
            <p:cNvPr id="335880" name="Text Box 8">
              <a:extLst>
                <a:ext uri="{FF2B5EF4-FFF2-40B4-BE49-F238E27FC236}">
                  <a16:creationId xmlns:a16="http://schemas.microsoft.com/office/drawing/2014/main" id="{82653C04-C19E-42F0-809E-A694A10BEDE8}"/>
                </a:ext>
              </a:extLst>
            </p:cNvPr>
            <p:cNvSpPr txBox="1">
              <a:spLocks noChangeArrowheads="1"/>
            </p:cNvSpPr>
            <p:nvPr/>
          </p:nvSpPr>
          <p:spPr bwMode="auto">
            <a:xfrm>
              <a:off x="5661" y="5290"/>
              <a:ext cx="1620" cy="624"/>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Kerberos</a:t>
              </a:r>
              <a:r>
                <a:rPr kumimoji="0" lang="zh-CN" altLang="en-US" sz="1600">
                  <a:solidFill>
                    <a:srgbClr val="6600CC"/>
                  </a:solidFill>
                  <a:latin typeface="华文新魏" panose="02010800040101010101" pitchFamily="2" charset="-122"/>
                </a:rPr>
                <a:t>密钥发布中心</a:t>
              </a:r>
              <a:r>
                <a:rPr kumimoji="0" lang="en-US" altLang="zh-CN" sz="1600">
                  <a:solidFill>
                    <a:srgbClr val="6600CC"/>
                  </a:solidFill>
                  <a:latin typeface="华文新魏" panose="02010800040101010101" pitchFamily="2" charset="-122"/>
                </a:rPr>
                <a:t>(kdcsvc.dll)</a:t>
              </a:r>
            </a:p>
          </p:txBody>
        </p:sp>
        <p:sp>
          <p:nvSpPr>
            <p:cNvPr id="335881" name="Text Box 9">
              <a:extLst>
                <a:ext uri="{FF2B5EF4-FFF2-40B4-BE49-F238E27FC236}">
                  <a16:creationId xmlns:a16="http://schemas.microsoft.com/office/drawing/2014/main" id="{6199CCBB-E586-4455-9925-225A5C2CE059}"/>
                </a:ext>
              </a:extLst>
            </p:cNvPr>
            <p:cNvSpPr txBox="1">
              <a:spLocks noChangeArrowheads="1"/>
            </p:cNvSpPr>
            <p:nvPr/>
          </p:nvSpPr>
          <p:spPr bwMode="auto">
            <a:xfrm>
              <a:off x="4401" y="6382"/>
              <a:ext cx="1440" cy="624"/>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NT LAN Manager</a:t>
              </a:r>
            </a:p>
            <a:p>
              <a:pPr eaLnBrk="0" hangingPunct="0"/>
              <a:r>
                <a:rPr kumimoji="0" lang="en-US" altLang="zh-CN" sz="1600">
                  <a:solidFill>
                    <a:srgbClr val="6600CC"/>
                  </a:solidFill>
                  <a:latin typeface="华文新魏" panose="02010800040101010101" pitchFamily="2" charset="-122"/>
                </a:rPr>
                <a:t>(Msv1-0.dll))</a:t>
              </a:r>
            </a:p>
          </p:txBody>
        </p:sp>
        <p:sp>
          <p:nvSpPr>
            <p:cNvPr id="335882" name="Text Box 10">
              <a:extLst>
                <a:ext uri="{FF2B5EF4-FFF2-40B4-BE49-F238E27FC236}">
                  <a16:creationId xmlns:a16="http://schemas.microsoft.com/office/drawing/2014/main" id="{BFDDC3CC-B081-4768-AAA9-A94ADF93A3EE}"/>
                </a:ext>
              </a:extLst>
            </p:cNvPr>
            <p:cNvSpPr txBox="1">
              <a:spLocks noChangeArrowheads="1"/>
            </p:cNvSpPr>
            <p:nvPr/>
          </p:nvSpPr>
          <p:spPr bwMode="auto">
            <a:xfrm>
              <a:off x="6381" y="6382"/>
              <a:ext cx="1440" cy="624"/>
            </a:xfrm>
            <a:prstGeom prst="rect">
              <a:avLst/>
            </a:prstGeom>
            <a:solidFill>
              <a:srgbClr val="FFFFFF"/>
            </a:solidFill>
            <a:ln w="9525">
              <a:solidFill>
                <a:srgbClr val="000000"/>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SAM  server</a:t>
              </a:r>
            </a:p>
            <a:p>
              <a:pPr eaLnBrk="0" hangingPunct="0"/>
              <a:r>
                <a:rPr kumimoji="0" lang="en-US" altLang="zh-CN" sz="1600">
                  <a:solidFill>
                    <a:srgbClr val="6600CC"/>
                  </a:solidFill>
                  <a:latin typeface="华文新魏" panose="02010800040101010101" pitchFamily="2" charset="-122"/>
                </a:rPr>
                <a:t>(Samsrv.dll)</a:t>
              </a:r>
            </a:p>
          </p:txBody>
        </p:sp>
        <p:sp>
          <p:nvSpPr>
            <p:cNvPr id="335883" name="Text Box 11">
              <a:extLst>
                <a:ext uri="{FF2B5EF4-FFF2-40B4-BE49-F238E27FC236}">
                  <a16:creationId xmlns:a16="http://schemas.microsoft.com/office/drawing/2014/main" id="{E899C6EC-F1B7-46B0-ACB2-92D7819A49BE}"/>
                </a:ext>
              </a:extLst>
            </p:cNvPr>
            <p:cNvSpPr txBox="1">
              <a:spLocks noChangeArrowheads="1"/>
            </p:cNvSpPr>
            <p:nvPr/>
          </p:nvSpPr>
          <p:spPr bwMode="auto">
            <a:xfrm>
              <a:off x="6021" y="7474"/>
              <a:ext cx="1440" cy="936"/>
            </a:xfrm>
            <a:prstGeom prst="rect">
              <a:avLst/>
            </a:prstGeom>
            <a:solidFill>
              <a:srgbClr val="FFFFFF"/>
            </a:solidFill>
            <a:ln w="9525">
              <a:solidFill>
                <a:srgbClr val="000000"/>
              </a:solidFill>
              <a:miter lim="800000"/>
              <a:headEnd/>
              <a:tailEnd/>
            </a:ln>
          </p:spPr>
          <p:txBody>
            <a:bodyPr/>
            <a:lstStyle/>
            <a:p>
              <a:pPr eaLnBrk="0" hangingPunct="0"/>
              <a:r>
                <a:rPr kumimoji="0" lang="zh-CN" altLang="en-US" sz="1600">
                  <a:solidFill>
                    <a:srgbClr val="6600CC"/>
                  </a:solidFill>
                  <a:latin typeface="华文新魏" panose="02010800040101010101" pitchFamily="2" charset="-122"/>
                </a:rPr>
                <a:t>活动目录服务</a:t>
              </a:r>
            </a:p>
            <a:p>
              <a:pPr eaLnBrk="0" hangingPunct="0"/>
              <a:r>
                <a:rPr kumimoji="0" lang="en-US" altLang="zh-CN" sz="1600">
                  <a:solidFill>
                    <a:srgbClr val="6600CC"/>
                  </a:solidFill>
                  <a:latin typeface="华文新魏" panose="02010800040101010101" pitchFamily="2" charset="-122"/>
                </a:rPr>
                <a:t>(Ntdsa.dll)</a:t>
              </a:r>
            </a:p>
            <a:p>
              <a:pPr eaLnBrk="0" hangingPunct="0"/>
              <a:endParaRPr kumimoji="0" lang="en-US" altLang="zh-CN" sz="1600">
                <a:solidFill>
                  <a:srgbClr val="6600CC"/>
                </a:solidFill>
                <a:latin typeface="华文新魏" panose="02010800040101010101" pitchFamily="2" charset="-122"/>
              </a:endParaRPr>
            </a:p>
            <a:p>
              <a:pPr eaLnBrk="0" hangingPunct="0"/>
              <a:r>
                <a:rPr kumimoji="0" lang="en-US" altLang="zh-CN" sz="1600">
                  <a:solidFill>
                    <a:srgbClr val="6600CC"/>
                  </a:solidFill>
                  <a:latin typeface="华文新魏" panose="02010800040101010101" pitchFamily="2" charset="-122"/>
                </a:rPr>
                <a:t>Ese.dll</a:t>
              </a:r>
            </a:p>
          </p:txBody>
        </p:sp>
        <p:sp>
          <p:nvSpPr>
            <p:cNvPr id="335884" name="Line 12">
              <a:extLst>
                <a:ext uri="{FF2B5EF4-FFF2-40B4-BE49-F238E27FC236}">
                  <a16:creationId xmlns:a16="http://schemas.microsoft.com/office/drawing/2014/main" id="{3C135551-7625-4FB7-9B9E-9E09A9B291B8}"/>
                </a:ext>
              </a:extLst>
            </p:cNvPr>
            <p:cNvSpPr>
              <a:spLocks noChangeShapeType="1"/>
            </p:cNvSpPr>
            <p:nvPr/>
          </p:nvSpPr>
          <p:spPr bwMode="auto">
            <a:xfrm>
              <a:off x="6021" y="794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85" name="Line 13">
              <a:extLst>
                <a:ext uri="{FF2B5EF4-FFF2-40B4-BE49-F238E27FC236}">
                  <a16:creationId xmlns:a16="http://schemas.microsoft.com/office/drawing/2014/main" id="{D3806367-DE8C-4A5F-A936-DA55228AD154}"/>
                </a:ext>
              </a:extLst>
            </p:cNvPr>
            <p:cNvSpPr>
              <a:spLocks noChangeShapeType="1"/>
            </p:cNvSpPr>
            <p:nvPr/>
          </p:nvSpPr>
          <p:spPr bwMode="auto">
            <a:xfrm>
              <a:off x="6741" y="5914"/>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86" name="Line 14">
              <a:extLst>
                <a:ext uri="{FF2B5EF4-FFF2-40B4-BE49-F238E27FC236}">
                  <a16:creationId xmlns:a16="http://schemas.microsoft.com/office/drawing/2014/main" id="{87613836-8EC5-40ED-83A4-B5BAC5EF0913}"/>
                </a:ext>
              </a:extLst>
            </p:cNvPr>
            <p:cNvSpPr>
              <a:spLocks noChangeShapeType="1"/>
            </p:cNvSpPr>
            <p:nvPr/>
          </p:nvSpPr>
          <p:spPr bwMode="auto">
            <a:xfrm flipV="1">
              <a:off x="4761" y="5914"/>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87" name="Line 15">
              <a:extLst>
                <a:ext uri="{FF2B5EF4-FFF2-40B4-BE49-F238E27FC236}">
                  <a16:creationId xmlns:a16="http://schemas.microsoft.com/office/drawing/2014/main" id="{05C323B0-B9CF-412C-860C-F224B495266C}"/>
                </a:ext>
              </a:extLst>
            </p:cNvPr>
            <p:cNvSpPr>
              <a:spLocks noChangeShapeType="1"/>
            </p:cNvSpPr>
            <p:nvPr/>
          </p:nvSpPr>
          <p:spPr bwMode="auto">
            <a:xfrm>
              <a:off x="5841" y="6850"/>
              <a:ext cx="54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88" name="Line 16">
              <a:extLst>
                <a:ext uri="{FF2B5EF4-FFF2-40B4-BE49-F238E27FC236}">
                  <a16:creationId xmlns:a16="http://schemas.microsoft.com/office/drawing/2014/main" id="{44CAAC2A-8D7B-435C-BA09-793A561F53E5}"/>
                </a:ext>
              </a:extLst>
            </p:cNvPr>
            <p:cNvSpPr>
              <a:spLocks noChangeShapeType="1"/>
            </p:cNvSpPr>
            <p:nvPr/>
          </p:nvSpPr>
          <p:spPr bwMode="auto">
            <a:xfrm>
              <a:off x="6741" y="7006"/>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89" name="Line 17">
              <a:extLst>
                <a:ext uri="{FF2B5EF4-FFF2-40B4-BE49-F238E27FC236}">
                  <a16:creationId xmlns:a16="http://schemas.microsoft.com/office/drawing/2014/main" id="{0DBEC3D8-1349-48F5-B0E3-7FDD1CE1D26C}"/>
                </a:ext>
              </a:extLst>
            </p:cNvPr>
            <p:cNvSpPr>
              <a:spLocks noChangeShapeType="1"/>
            </p:cNvSpPr>
            <p:nvPr/>
          </p:nvSpPr>
          <p:spPr bwMode="auto">
            <a:xfrm>
              <a:off x="7821" y="6694"/>
              <a:ext cx="54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90" name="Line 18">
              <a:extLst>
                <a:ext uri="{FF2B5EF4-FFF2-40B4-BE49-F238E27FC236}">
                  <a16:creationId xmlns:a16="http://schemas.microsoft.com/office/drawing/2014/main" id="{A80D9540-A2EE-4269-84F7-3A56209C6796}"/>
                </a:ext>
              </a:extLst>
            </p:cNvPr>
            <p:cNvSpPr>
              <a:spLocks noChangeShapeType="1"/>
            </p:cNvSpPr>
            <p:nvPr/>
          </p:nvSpPr>
          <p:spPr bwMode="auto">
            <a:xfrm>
              <a:off x="7461" y="7630"/>
              <a:ext cx="9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91" name="Line 19">
              <a:extLst>
                <a:ext uri="{FF2B5EF4-FFF2-40B4-BE49-F238E27FC236}">
                  <a16:creationId xmlns:a16="http://schemas.microsoft.com/office/drawing/2014/main" id="{2E8ED811-2C02-4001-92AA-57A6D4640196}"/>
                </a:ext>
              </a:extLst>
            </p:cNvPr>
            <p:cNvSpPr>
              <a:spLocks noChangeShapeType="1"/>
            </p:cNvSpPr>
            <p:nvPr/>
          </p:nvSpPr>
          <p:spPr bwMode="auto">
            <a:xfrm>
              <a:off x="7461" y="7786"/>
              <a:ext cx="9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92" name="Text Box 20">
              <a:extLst>
                <a:ext uri="{FF2B5EF4-FFF2-40B4-BE49-F238E27FC236}">
                  <a16:creationId xmlns:a16="http://schemas.microsoft.com/office/drawing/2014/main" id="{9729F8BA-A1D6-4D26-BF1D-4A3890087CB7}"/>
                </a:ext>
              </a:extLst>
            </p:cNvPr>
            <p:cNvSpPr txBox="1">
              <a:spLocks noChangeArrowheads="1"/>
            </p:cNvSpPr>
            <p:nvPr/>
          </p:nvSpPr>
          <p:spPr bwMode="auto">
            <a:xfrm>
              <a:off x="8361" y="6538"/>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Net API</a:t>
              </a:r>
            </a:p>
          </p:txBody>
        </p:sp>
        <p:sp>
          <p:nvSpPr>
            <p:cNvPr id="335893" name="Text Box 21">
              <a:extLst>
                <a:ext uri="{FF2B5EF4-FFF2-40B4-BE49-F238E27FC236}">
                  <a16:creationId xmlns:a16="http://schemas.microsoft.com/office/drawing/2014/main" id="{D91E26E9-BD5A-4762-BBBC-58BFC9141DA2}"/>
                </a:ext>
              </a:extLst>
            </p:cNvPr>
            <p:cNvSpPr txBox="1">
              <a:spLocks noChangeArrowheads="1"/>
            </p:cNvSpPr>
            <p:nvPr/>
          </p:nvSpPr>
          <p:spPr bwMode="auto">
            <a:xfrm>
              <a:off x="8361" y="7786"/>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MAPI</a:t>
              </a:r>
            </a:p>
          </p:txBody>
        </p:sp>
        <p:sp>
          <p:nvSpPr>
            <p:cNvPr id="335894" name="Text Box 22">
              <a:extLst>
                <a:ext uri="{FF2B5EF4-FFF2-40B4-BE49-F238E27FC236}">
                  <a16:creationId xmlns:a16="http://schemas.microsoft.com/office/drawing/2014/main" id="{67ABB826-31B1-416D-AAEC-642CEE295CDC}"/>
                </a:ext>
              </a:extLst>
            </p:cNvPr>
            <p:cNvSpPr txBox="1">
              <a:spLocks noChangeArrowheads="1"/>
            </p:cNvSpPr>
            <p:nvPr/>
          </p:nvSpPr>
          <p:spPr bwMode="auto">
            <a:xfrm>
              <a:off x="3861" y="825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Lsass</a:t>
              </a:r>
            </a:p>
          </p:txBody>
        </p:sp>
        <p:sp>
          <p:nvSpPr>
            <p:cNvPr id="335895" name="AutoShape 23">
              <a:extLst>
                <a:ext uri="{FF2B5EF4-FFF2-40B4-BE49-F238E27FC236}">
                  <a16:creationId xmlns:a16="http://schemas.microsoft.com/office/drawing/2014/main" id="{D8D996B3-0DD8-41FF-BFF8-DECFED00D573}"/>
                </a:ext>
              </a:extLst>
            </p:cNvPr>
            <p:cNvSpPr>
              <a:spLocks noChangeArrowheads="1"/>
            </p:cNvSpPr>
            <p:nvPr/>
          </p:nvSpPr>
          <p:spPr bwMode="auto">
            <a:xfrm>
              <a:off x="6381" y="8878"/>
              <a:ext cx="1080" cy="1092"/>
            </a:xfrm>
            <a:prstGeom prst="can">
              <a:avLst>
                <a:gd name="adj" fmla="val 25278"/>
              </a:avLst>
            </a:prstGeom>
            <a:solidFill>
              <a:srgbClr val="FFFFFF"/>
            </a:solidFill>
            <a:ln w="9525">
              <a:solidFill>
                <a:srgbClr val="000000"/>
              </a:solidFill>
              <a:round/>
              <a:headEnd/>
              <a:tailEnd/>
            </a:ln>
          </p:spPr>
          <p:txBody>
            <a:bodyPr/>
            <a:lstStyle/>
            <a:p>
              <a:endParaRPr lang="en-US"/>
            </a:p>
          </p:txBody>
        </p:sp>
        <p:sp>
          <p:nvSpPr>
            <p:cNvPr id="335896" name="Text Box 24">
              <a:extLst>
                <a:ext uri="{FF2B5EF4-FFF2-40B4-BE49-F238E27FC236}">
                  <a16:creationId xmlns:a16="http://schemas.microsoft.com/office/drawing/2014/main" id="{AD94A863-2558-4A3A-BCDA-BAC3222BA431}"/>
                </a:ext>
              </a:extLst>
            </p:cNvPr>
            <p:cNvSpPr txBox="1">
              <a:spLocks noChangeArrowheads="1"/>
            </p:cNvSpPr>
            <p:nvPr/>
          </p:nvSpPr>
          <p:spPr bwMode="auto">
            <a:xfrm>
              <a:off x="3861" y="8254"/>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Lsass</a:t>
              </a:r>
            </a:p>
          </p:txBody>
        </p:sp>
        <p:sp>
          <p:nvSpPr>
            <p:cNvPr id="335897" name="Text Box 25">
              <a:extLst>
                <a:ext uri="{FF2B5EF4-FFF2-40B4-BE49-F238E27FC236}">
                  <a16:creationId xmlns:a16="http://schemas.microsoft.com/office/drawing/2014/main" id="{0AFE45F7-F88D-4377-BEDA-A921D35656FB}"/>
                </a:ext>
              </a:extLst>
            </p:cNvPr>
            <p:cNvSpPr txBox="1">
              <a:spLocks noChangeArrowheads="1"/>
            </p:cNvSpPr>
            <p:nvPr/>
          </p:nvSpPr>
          <p:spPr bwMode="auto">
            <a:xfrm>
              <a:off x="6381" y="9190"/>
              <a:ext cx="1080" cy="624"/>
            </a:xfrm>
            <a:prstGeom prst="rect">
              <a:avLst/>
            </a:prstGeom>
            <a:solidFill>
              <a:srgbClr val="FFFFFF"/>
            </a:solidFill>
            <a:ln w="9525">
              <a:solidFill>
                <a:srgbClr val="FFFFFF"/>
              </a:solidFill>
              <a:miter lim="800000"/>
              <a:headEnd/>
              <a:tailEnd/>
            </a:ln>
          </p:spPr>
          <p:txBody>
            <a:bodyPr/>
            <a:lstStyle/>
            <a:p>
              <a:pPr eaLnBrk="0" hangingPunct="0"/>
              <a:r>
                <a:rPr kumimoji="0" lang="zh-CN" altLang="en-US" sz="1600">
                  <a:solidFill>
                    <a:srgbClr val="6600CC"/>
                  </a:solidFill>
                  <a:latin typeface="华文新魏" panose="02010800040101010101" pitchFamily="2" charset="-122"/>
                </a:rPr>
                <a:t>活动目录</a:t>
              </a:r>
            </a:p>
            <a:p>
              <a:pPr eaLnBrk="0" hangingPunct="0"/>
              <a:r>
                <a:rPr kumimoji="0" lang="en-US" altLang="zh-CN" sz="1600">
                  <a:solidFill>
                    <a:srgbClr val="6600CC"/>
                  </a:solidFill>
                  <a:latin typeface="华文新魏" panose="02010800040101010101" pitchFamily="2" charset="-122"/>
                </a:rPr>
                <a:t>(Ntds.dll)</a:t>
              </a:r>
            </a:p>
          </p:txBody>
        </p:sp>
        <p:sp>
          <p:nvSpPr>
            <p:cNvPr id="335898" name="Line 26">
              <a:extLst>
                <a:ext uri="{FF2B5EF4-FFF2-40B4-BE49-F238E27FC236}">
                  <a16:creationId xmlns:a16="http://schemas.microsoft.com/office/drawing/2014/main" id="{CD397BB5-23E1-4CD7-BEB1-F44D7DB83328}"/>
                </a:ext>
              </a:extLst>
            </p:cNvPr>
            <p:cNvSpPr>
              <a:spLocks noChangeShapeType="1"/>
            </p:cNvSpPr>
            <p:nvPr/>
          </p:nvSpPr>
          <p:spPr bwMode="auto">
            <a:xfrm>
              <a:off x="6381" y="919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899" name="Line 27">
              <a:extLst>
                <a:ext uri="{FF2B5EF4-FFF2-40B4-BE49-F238E27FC236}">
                  <a16:creationId xmlns:a16="http://schemas.microsoft.com/office/drawing/2014/main" id="{DBDE1982-EC4C-4C33-8AFC-DDFF07EE33AE}"/>
                </a:ext>
              </a:extLst>
            </p:cNvPr>
            <p:cNvSpPr>
              <a:spLocks noChangeShapeType="1"/>
            </p:cNvSpPr>
            <p:nvPr/>
          </p:nvSpPr>
          <p:spPr bwMode="auto">
            <a:xfrm>
              <a:off x="7461" y="919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900" name="Line 28">
              <a:extLst>
                <a:ext uri="{FF2B5EF4-FFF2-40B4-BE49-F238E27FC236}">
                  <a16:creationId xmlns:a16="http://schemas.microsoft.com/office/drawing/2014/main" id="{14077659-9807-4985-AC4E-813A2ED84AE6}"/>
                </a:ext>
              </a:extLst>
            </p:cNvPr>
            <p:cNvSpPr>
              <a:spLocks noChangeShapeType="1"/>
            </p:cNvSpPr>
            <p:nvPr/>
          </p:nvSpPr>
          <p:spPr bwMode="auto">
            <a:xfrm>
              <a:off x="6921" y="8410"/>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901" name="Text Box 29">
              <a:extLst>
                <a:ext uri="{FF2B5EF4-FFF2-40B4-BE49-F238E27FC236}">
                  <a16:creationId xmlns:a16="http://schemas.microsoft.com/office/drawing/2014/main" id="{F7F2DE34-4724-47C4-B2A0-9D814155E7A0}"/>
                </a:ext>
              </a:extLst>
            </p:cNvPr>
            <p:cNvSpPr txBox="1">
              <a:spLocks noChangeArrowheads="1"/>
            </p:cNvSpPr>
            <p:nvPr/>
          </p:nvSpPr>
          <p:spPr bwMode="auto">
            <a:xfrm>
              <a:off x="4221" y="4354"/>
              <a:ext cx="1080" cy="624"/>
            </a:xfrm>
            <a:prstGeom prst="rect">
              <a:avLst/>
            </a:prstGeom>
            <a:solidFill>
              <a:srgbClr val="FFFFFF"/>
            </a:solidFill>
            <a:ln w="9525">
              <a:solidFill>
                <a:srgbClr val="FFFFFF"/>
              </a:solidFill>
              <a:miter lim="800000"/>
              <a:headEnd/>
              <a:tailEnd/>
            </a:ln>
          </p:spPr>
          <p:txBody>
            <a:bodyPr/>
            <a:lstStyle/>
            <a:p>
              <a:pPr eaLnBrk="0" hangingPunct="0"/>
              <a:r>
                <a:rPr kumimoji="0" lang="zh-CN" altLang="en-US" sz="1600">
                  <a:solidFill>
                    <a:srgbClr val="6600CC"/>
                  </a:solidFill>
                  <a:latin typeface="华文新魏" panose="02010800040101010101" pitchFamily="2" charset="-122"/>
                </a:rPr>
                <a:t>远程网络</a:t>
              </a:r>
            </a:p>
            <a:p>
              <a:pPr eaLnBrk="0" hangingPunct="0"/>
              <a:r>
                <a:rPr kumimoji="0" lang="zh-CN" altLang="en-US" sz="1600">
                  <a:solidFill>
                    <a:srgbClr val="6600CC"/>
                  </a:solidFill>
                  <a:latin typeface="华文新魏" panose="02010800040101010101" pitchFamily="2" charset="-122"/>
                </a:rPr>
                <a:t>登录服务</a:t>
              </a:r>
            </a:p>
          </p:txBody>
        </p:sp>
        <p:sp>
          <p:nvSpPr>
            <p:cNvPr id="335902" name="Text Box 30">
              <a:extLst>
                <a:ext uri="{FF2B5EF4-FFF2-40B4-BE49-F238E27FC236}">
                  <a16:creationId xmlns:a16="http://schemas.microsoft.com/office/drawing/2014/main" id="{F38357BC-CC1D-498D-AD5C-30205C8B3E1C}"/>
                </a:ext>
              </a:extLst>
            </p:cNvPr>
            <p:cNvSpPr txBox="1">
              <a:spLocks noChangeArrowheads="1"/>
            </p:cNvSpPr>
            <p:nvPr/>
          </p:nvSpPr>
          <p:spPr bwMode="auto">
            <a:xfrm>
              <a:off x="6201" y="4198"/>
              <a:ext cx="1620" cy="780"/>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Kerberos.client</a:t>
              </a:r>
            </a:p>
            <a:p>
              <a:pPr eaLnBrk="0" hangingPunct="0"/>
              <a:r>
                <a:rPr kumimoji="0" lang="en-US" altLang="zh-CN" sz="1600">
                  <a:solidFill>
                    <a:srgbClr val="6600CC"/>
                  </a:solidFill>
                  <a:latin typeface="华文新魏" panose="02010800040101010101" pitchFamily="2" charset="-122"/>
                </a:rPr>
                <a:t>AuthenticationDLL</a:t>
              </a:r>
            </a:p>
            <a:p>
              <a:pPr eaLnBrk="0" hangingPunct="0"/>
              <a:r>
                <a:rPr kumimoji="0" lang="en-US" altLang="zh-CN" sz="1600">
                  <a:solidFill>
                    <a:srgbClr val="6600CC"/>
                  </a:solidFill>
                  <a:latin typeface="华文新魏" panose="02010800040101010101" pitchFamily="2" charset="-122"/>
                </a:rPr>
                <a:t>(kerberos.dll)</a:t>
              </a:r>
            </a:p>
          </p:txBody>
        </p:sp>
        <p:sp>
          <p:nvSpPr>
            <p:cNvPr id="335903" name="Line 31">
              <a:extLst>
                <a:ext uri="{FF2B5EF4-FFF2-40B4-BE49-F238E27FC236}">
                  <a16:creationId xmlns:a16="http://schemas.microsoft.com/office/drawing/2014/main" id="{94108038-FD36-47CE-ADB1-90A63E75F2A6}"/>
                </a:ext>
              </a:extLst>
            </p:cNvPr>
            <p:cNvSpPr>
              <a:spLocks noChangeShapeType="1"/>
            </p:cNvSpPr>
            <p:nvPr/>
          </p:nvSpPr>
          <p:spPr bwMode="auto">
            <a:xfrm>
              <a:off x="4581" y="4822"/>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904" name="Line 32">
              <a:extLst>
                <a:ext uri="{FF2B5EF4-FFF2-40B4-BE49-F238E27FC236}">
                  <a16:creationId xmlns:a16="http://schemas.microsoft.com/office/drawing/2014/main" id="{3103860B-B5B2-45AE-905C-7A5914B5C9C4}"/>
                </a:ext>
              </a:extLst>
            </p:cNvPr>
            <p:cNvSpPr>
              <a:spLocks noChangeShapeType="1"/>
            </p:cNvSpPr>
            <p:nvPr/>
          </p:nvSpPr>
          <p:spPr bwMode="auto">
            <a:xfrm>
              <a:off x="6741" y="4822"/>
              <a:ext cx="0" cy="4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905" name="Text Box 33">
              <a:extLst>
                <a:ext uri="{FF2B5EF4-FFF2-40B4-BE49-F238E27FC236}">
                  <a16:creationId xmlns:a16="http://schemas.microsoft.com/office/drawing/2014/main" id="{61340080-47B5-4777-90D7-189A3BAF380C}"/>
                </a:ext>
              </a:extLst>
            </p:cNvPr>
            <p:cNvSpPr txBox="1">
              <a:spLocks noChangeArrowheads="1"/>
            </p:cNvSpPr>
            <p:nvPr/>
          </p:nvSpPr>
          <p:spPr bwMode="auto">
            <a:xfrm>
              <a:off x="7101" y="4822"/>
              <a:ext cx="900" cy="312"/>
            </a:xfrm>
            <a:prstGeom prst="rect">
              <a:avLst/>
            </a:prstGeom>
            <a:solidFill>
              <a:srgbClr val="FFFFFF"/>
            </a:solidFill>
            <a:ln w="9525">
              <a:solidFill>
                <a:srgbClr val="FFFFFF"/>
              </a:solidFill>
              <a:miter lim="800000"/>
              <a:headEnd/>
              <a:tailEnd/>
            </a:ln>
          </p:spPr>
          <p:txBody>
            <a:bodyPr/>
            <a:lstStyle/>
            <a:p>
              <a:pPr eaLnBrk="0" hangingPunct="0"/>
              <a:r>
                <a:rPr kumimoji="0" lang="en-US" altLang="zh-CN" sz="1600">
                  <a:solidFill>
                    <a:srgbClr val="6600CC"/>
                  </a:solidFill>
                  <a:latin typeface="华文新魏" panose="02010800040101010101" pitchFamily="2" charset="-122"/>
                </a:rPr>
                <a:t>Winsock</a:t>
              </a:r>
            </a:p>
          </p:txBody>
        </p:sp>
        <p:sp>
          <p:nvSpPr>
            <p:cNvPr id="335906" name="Line 34">
              <a:extLst>
                <a:ext uri="{FF2B5EF4-FFF2-40B4-BE49-F238E27FC236}">
                  <a16:creationId xmlns:a16="http://schemas.microsoft.com/office/drawing/2014/main" id="{EC42569D-E15C-478F-9724-D2665EC14754}"/>
                </a:ext>
              </a:extLst>
            </p:cNvPr>
            <p:cNvSpPr>
              <a:spLocks noChangeShapeType="1"/>
            </p:cNvSpPr>
            <p:nvPr/>
          </p:nvSpPr>
          <p:spPr bwMode="auto">
            <a:xfrm>
              <a:off x="7101" y="513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5907" name="Rectangle 35">
            <a:extLst>
              <a:ext uri="{FF2B5EF4-FFF2-40B4-BE49-F238E27FC236}">
                <a16:creationId xmlns:a16="http://schemas.microsoft.com/office/drawing/2014/main" id="{93EAD5DD-4DC2-47F0-A15E-701C81226877}"/>
              </a:ext>
            </a:extLst>
          </p:cNvPr>
          <p:cNvSpPr>
            <a:spLocks noChangeArrowheads="1"/>
          </p:cNvSpPr>
          <p:nvPr/>
        </p:nvSpPr>
        <p:spPr bwMode="auto">
          <a:xfrm>
            <a:off x="609600" y="57150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ea typeface="宋体" panose="02010600030101010101" pitchFamily="2" charset="-122"/>
              </a:rPr>
              <a:t> </a:t>
            </a:r>
            <a:r>
              <a:rPr lang="zh-CN" altLang="en-US" sz="2800">
                <a:solidFill>
                  <a:srgbClr val="6600CC"/>
                </a:solidFill>
                <a:latin typeface="华文新魏" panose="02010800040101010101" pitchFamily="2" charset="-122"/>
              </a:rPr>
              <a:t>活动目录的体系结构</a:t>
            </a:r>
            <a:r>
              <a:rPr lang="zh-CN" altLang="en-US" sz="2800">
                <a:latin typeface="华文新魏" panose="02010800040101010101" pitchFamily="2" charset="-122"/>
              </a:rPr>
              <a:t> </a:t>
            </a:r>
          </a:p>
        </p:txBody>
      </p:sp>
      <p:sp>
        <p:nvSpPr>
          <p:cNvPr id="335908" name="Rectangle 36">
            <a:extLst>
              <a:ext uri="{FF2B5EF4-FFF2-40B4-BE49-F238E27FC236}">
                <a16:creationId xmlns:a16="http://schemas.microsoft.com/office/drawing/2014/main" id="{D9B9ABF3-FED1-4B8C-B70B-79A95E7C9991}"/>
              </a:ext>
            </a:extLst>
          </p:cNvPr>
          <p:cNvSpPr>
            <a:spLocks noChangeArrowheads="1"/>
          </p:cNvSpPr>
          <p:nvPr/>
        </p:nvSpPr>
        <p:spPr bwMode="auto">
          <a:xfrm>
            <a:off x="533400" y="457200"/>
            <a:ext cx="99060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400">
                <a:solidFill>
                  <a:schemeClr val="tx2"/>
                </a:solidFill>
                <a:ea typeface="宋体" panose="02010600030101010101" pitchFamily="2" charset="-122"/>
              </a:rPr>
              <a:t> </a:t>
            </a:r>
            <a:r>
              <a:rPr lang="zh-CN" altLang="en-US" sz="5400">
                <a:solidFill>
                  <a:schemeClr val="tx2"/>
                </a:solidFill>
                <a:latin typeface="华文新魏" panose="02010800040101010101" pitchFamily="2" charset="-122"/>
              </a:rPr>
              <a:t>活动目录</a:t>
            </a:r>
            <a:r>
              <a:rPr lang="en-US" altLang="zh-CN" sz="5400">
                <a:solidFill>
                  <a:schemeClr val="tx2"/>
                </a:solidFill>
                <a:latin typeface="华文新魏" panose="02010800040101010101" pitchFamily="2" charset="-122"/>
              </a:rPr>
              <a:t>(3)</a:t>
            </a:r>
            <a:r>
              <a:rPr lang="en-US" altLang="zh-CN" sz="4400">
                <a:solidFill>
                  <a:schemeClr val="tx2"/>
                </a:solidFill>
                <a:ea typeface="宋体" panose="02010600030101010101" pitchFamily="2" charset="-122"/>
              </a:rPr>
              <a:t> </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2" name="Rectangle 4">
            <a:extLst>
              <a:ext uri="{FF2B5EF4-FFF2-40B4-BE49-F238E27FC236}">
                <a16:creationId xmlns:a16="http://schemas.microsoft.com/office/drawing/2014/main" id="{E6E181ED-6F1D-40C7-8F8C-D3277CA2C5B5}"/>
              </a:ext>
            </a:extLst>
          </p:cNvPr>
          <p:cNvSpPr>
            <a:spLocks noGrp="1" noChangeArrowheads="1"/>
          </p:cNvSpPr>
          <p:nvPr>
            <p:ph type="title"/>
          </p:nvPr>
        </p:nvSpPr>
        <p:spPr/>
        <p:txBody>
          <a:bodyPr/>
          <a:lstStyle/>
          <a:p>
            <a:r>
              <a:rPr lang="en-US" altLang="zh-CN" sz="5400">
                <a:latin typeface="华文新魏" panose="02010800040101010101" pitchFamily="2" charset="-122"/>
                <a:ea typeface="华文新魏" panose="02010800040101010101" pitchFamily="2" charset="-122"/>
              </a:rPr>
              <a:t>3)</a:t>
            </a:r>
            <a:r>
              <a:rPr lang="zh-CN" altLang="en-US" sz="5400">
                <a:latin typeface="华文新魏" panose="02010800040101010101" pitchFamily="2" charset="-122"/>
                <a:ea typeface="华文新魏" panose="02010800040101010101" pitchFamily="2" charset="-122"/>
              </a:rPr>
              <a:t>文件复制服务</a:t>
            </a:r>
            <a:br>
              <a:rPr lang="zh-CN" altLang="en-US" sz="5400">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 </a:t>
            </a:r>
          </a:p>
        </p:txBody>
      </p:sp>
      <p:sp>
        <p:nvSpPr>
          <p:cNvPr id="339973" name="Rectangle 5">
            <a:extLst>
              <a:ext uri="{FF2B5EF4-FFF2-40B4-BE49-F238E27FC236}">
                <a16:creationId xmlns:a16="http://schemas.microsoft.com/office/drawing/2014/main" id="{317C7F43-E285-4916-99FC-EB4779696346}"/>
              </a:ext>
            </a:extLst>
          </p:cNvPr>
          <p:cNvSpPr>
            <a:spLocks noGrp="1" noChangeArrowheads="1"/>
          </p:cNvSpPr>
          <p:nvPr>
            <p:ph type="body" idx="1"/>
          </p:nvPr>
        </p:nvSpPr>
        <p:spPr>
          <a:xfrm>
            <a:off x="685800" y="1295400"/>
            <a:ext cx="7162800" cy="5257800"/>
          </a:xfrm>
        </p:spPr>
        <p:txBody>
          <a:bodyPr/>
          <a:lstStyle/>
          <a:p>
            <a:pPr>
              <a:lnSpc>
                <a:spcPct val="90000"/>
              </a:lnSpc>
            </a:pPr>
            <a:r>
              <a:rPr lang="zh-CN" altLang="en-US">
                <a:latin typeface="华文新魏" panose="02010800040101010101" pitchFamily="2" charset="-122"/>
                <a:ea typeface="华文新魏" panose="02010800040101010101" pitchFamily="2" charset="-122"/>
              </a:rPr>
              <a:t>复制域控制器</a:t>
            </a:r>
            <a:r>
              <a:rPr lang="en-US" altLang="zh-CN">
                <a:latin typeface="华文新魏" panose="02010800040101010101" pitchFamily="2" charset="-122"/>
                <a:ea typeface="华文新魏" panose="02010800040101010101" pitchFamily="2" charset="-122"/>
              </a:rPr>
              <a:t>\SYSVOL</a:t>
            </a:r>
            <a:r>
              <a:rPr lang="zh-CN" altLang="en-US">
                <a:latin typeface="华文新魏" panose="02010800040101010101" pitchFamily="2" charset="-122"/>
                <a:ea typeface="华文新魏" panose="02010800040101010101" pitchFamily="2" charset="-122"/>
              </a:rPr>
              <a:t>目录的内容是它的主要功能，</a:t>
            </a:r>
            <a:r>
              <a:rPr lang="en-US" altLang="zh-CN">
                <a:latin typeface="华文新魏" panose="02010800040101010101" pitchFamily="2" charset="-122"/>
                <a:ea typeface="华文新魏" panose="02010800040101010101" pitchFamily="2" charset="-122"/>
              </a:rPr>
              <a:t>\SYSVOL</a:t>
            </a:r>
            <a:r>
              <a:rPr lang="zh-CN" altLang="en-US">
                <a:latin typeface="华文新魏" panose="02010800040101010101" pitchFamily="2" charset="-122"/>
                <a:ea typeface="华文新魏" panose="02010800040101010101" pitchFamily="2" charset="-122"/>
              </a:rPr>
              <a:t>目录是</a:t>
            </a:r>
            <a:r>
              <a:rPr lang="en-US" altLang="zh-CN">
                <a:latin typeface="华文新魏" panose="02010800040101010101" pitchFamily="2" charset="-122"/>
                <a:ea typeface="华文新魏" panose="02010800040101010101" pitchFamily="2" charset="-122"/>
              </a:rPr>
              <a:t>Windows </a:t>
            </a:r>
            <a:r>
              <a:rPr lang="zh-CN" altLang="en-US">
                <a:latin typeface="华文新魏" panose="02010800040101010101" pitchFamily="2" charset="-122"/>
                <a:ea typeface="华文新魏" panose="02010800040101010101" pitchFamily="2" charset="-122"/>
              </a:rPr>
              <a:t>域控制器保存登录脚本和组策略的地方。</a:t>
            </a:r>
          </a:p>
          <a:p>
            <a:pPr>
              <a:lnSpc>
                <a:spcPct val="90000"/>
              </a:lnSpc>
            </a:pPr>
            <a:r>
              <a:rPr lang="en-US" altLang="zh-CN">
                <a:latin typeface="华文新魏" panose="02010800040101010101" pitchFamily="2" charset="-122"/>
                <a:ea typeface="华文新魏" panose="02010800040101010101" pitchFamily="2" charset="-122"/>
              </a:rPr>
              <a:t>FRS</a:t>
            </a:r>
            <a:r>
              <a:rPr lang="zh-CN" altLang="en-US">
                <a:latin typeface="华文新魏" panose="02010800040101010101" pitchFamily="2" charset="-122"/>
                <a:ea typeface="华文新魏" panose="02010800040101010101" pitchFamily="2" charset="-122"/>
              </a:rPr>
              <a:t>可用于复制系统之间的分布式文件系统（</a:t>
            </a:r>
            <a:r>
              <a:rPr lang="en-US" altLang="zh-CN">
                <a:latin typeface="华文新魏" panose="02010800040101010101" pitchFamily="2" charset="-122"/>
                <a:ea typeface="华文新魏" panose="02010800040101010101" pitchFamily="2" charset="-122"/>
              </a:rPr>
              <a:t>DFS</a:t>
            </a:r>
            <a:r>
              <a:rPr lang="zh-CN" altLang="en-US">
                <a:latin typeface="华文新魏" panose="02010800040101010101" pitchFamily="2" charset="-122"/>
                <a:ea typeface="华文新魏" panose="02010800040101010101" pitchFamily="2" charset="-122"/>
              </a:rPr>
              <a:t>）的共享资源。</a:t>
            </a:r>
          </a:p>
          <a:p>
            <a:pPr>
              <a:lnSpc>
                <a:spcPct val="90000"/>
              </a:lnSpc>
            </a:pPr>
            <a:r>
              <a:rPr lang="en-US" altLang="zh-CN">
                <a:latin typeface="华文新魏" panose="02010800040101010101" pitchFamily="2" charset="-122"/>
                <a:ea typeface="华文新魏" panose="02010800040101010101" pitchFamily="2" charset="-122"/>
              </a:rPr>
              <a:t>FRS</a:t>
            </a:r>
            <a:r>
              <a:rPr lang="zh-CN" altLang="en-US">
                <a:latin typeface="华文新魏" panose="02010800040101010101" pitchFamily="2" charset="-122"/>
                <a:ea typeface="华文新魏" panose="02010800040101010101" pitchFamily="2" charset="-122"/>
              </a:rPr>
              <a:t>还提供分布式多主控复制，它能使任何一台服务器执行复制操作。复制的目录或文件一旦改变，这些变化会广播到其他域控制器上。</a:t>
            </a:r>
          </a:p>
          <a:p>
            <a:pPr>
              <a:lnSpc>
                <a:spcPct val="90000"/>
              </a:lnSpc>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8BB78BC1-B6DF-48A6-887D-5FF68698E498}"/>
              </a:ext>
            </a:extLst>
          </p:cNvPr>
          <p:cNvSpPr>
            <a:spLocks noGrp="1" noChangeArrowheads="1"/>
          </p:cNvSpPr>
          <p:nvPr>
            <p:ph type="title"/>
          </p:nvPr>
        </p:nvSpPr>
        <p:spPr>
          <a:xfrm>
            <a:off x="685800" y="304800"/>
            <a:ext cx="7772400" cy="1143000"/>
          </a:xfrm>
        </p:spPr>
        <p:txBody>
          <a:bodyPr/>
          <a:lstStyle/>
          <a:p>
            <a:r>
              <a:rPr lang="en-US" altLang="zh-CN" sz="5400">
                <a:latin typeface="华文新魏" panose="02010800040101010101" pitchFamily="2" charset="-122"/>
                <a:ea typeface="华文新魏" panose="02010800040101010101" pitchFamily="2" charset="-122"/>
              </a:rPr>
              <a:t>4)</a:t>
            </a:r>
            <a:r>
              <a:rPr lang="zh-CN" altLang="en-US" sz="5400">
                <a:latin typeface="华文新魏" panose="02010800040101010101" pitchFamily="2" charset="-122"/>
                <a:ea typeface="华文新魏" panose="02010800040101010101" pitchFamily="2" charset="-122"/>
              </a:rPr>
              <a:t>分布式文件系统</a:t>
            </a:r>
            <a:r>
              <a:rPr lang="en-US" altLang="zh-CN" sz="5400">
                <a:latin typeface="华文新魏" panose="02010800040101010101" pitchFamily="2" charset="-122"/>
                <a:ea typeface="华文新魏" panose="02010800040101010101" pitchFamily="2" charset="-122"/>
              </a:rPr>
              <a:t>(1)</a:t>
            </a:r>
            <a:r>
              <a:rPr lang="en-US" altLang="zh-CN" sz="4000">
                <a:latin typeface="华文新魏" panose="02010800040101010101" pitchFamily="2" charset="-122"/>
                <a:ea typeface="华文新魏" panose="02010800040101010101" pitchFamily="2" charset="-122"/>
              </a:rPr>
              <a:t> </a:t>
            </a:r>
          </a:p>
        </p:txBody>
      </p:sp>
      <p:sp>
        <p:nvSpPr>
          <p:cNvPr id="343043" name="Rectangle 3">
            <a:extLst>
              <a:ext uri="{FF2B5EF4-FFF2-40B4-BE49-F238E27FC236}">
                <a16:creationId xmlns:a16="http://schemas.microsoft.com/office/drawing/2014/main" id="{6C4677CA-03EC-4E19-A1C0-9C258B05095C}"/>
              </a:ext>
            </a:extLst>
          </p:cNvPr>
          <p:cNvSpPr>
            <a:spLocks noGrp="1" noChangeArrowheads="1"/>
          </p:cNvSpPr>
          <p:nvPr>
            <p:ph type="body" idx="1"/>
          </p:nvPr>
        </p:nvSpPr>
        <p:spPr>
          <a:xfrm>
            <a:off x="914400" y="1371600"/>
            <a:ext cx="7162800" cy="4572000"/>
          </a:xfrm>
        </p:spPr>
        <p:txBody>
          <a:bodyPr/>
          <a:lstStyle/>
          <a:p>
            <a:pPr>
              <a:buFontTx/>
              <a:buNone/>
            </a:pPr>
            <a:r>
              <a:rPr lang="en-US" altLang="zh-CN" sz="28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分布式文件系统（</a:t>
            </a:r>
            <a:r>
              <a:rPr lang="en-US" altLang="zh-CN" sz="3600">
                <a:latin typeface="华文新魏" panose="02010800040101010101" pitchFamily="2" charset="-122"/>
                <a:ea typeface="华文新魏" panose="02010800040101010101" pitchFamily="2" charset="-122"/>
              </a:rPr>
              <a:t>DFS</a:t>
            </a:r>
            <a:r>
              <a:rPr lang="zh-CN" altLang="en-US" sz="3600">
                <a:latin typeface="华文新魏" panose="02010800040101010101" pitchFamily="2" charset="-122"/>
                <a:ea typeface="华文新魏" panose="02010800040101010101" pitchFamily="2" charset="-122"/>
              </a:rPr>
              <a:t>）服务器位于工作站服务器的顶层，它将文件共享共同连入一个单一名字空间。文件能够在同一台或者多台不同计算机上共享，而且</a:t>
            </a:r>
            <a:r>
              <a:rPr lang="en-US" altLang="zh-CN" sz="3600">
                <a:latin typeface="华文新魏" panose="02010800040101010101" pitchFamily="2" charset="-122"/>
                <a:ea typeface="华文新魏" panose="02010800040101010101" pitchFamily="2" charset="-122"/>
              </a:rPr>
              <a:t>DFS</a:t>
            </a:r>
            <a:r>
              <a:rPr lang="zh-CN" altLang="en-US" sz="3600">
                <a:latin typeface="华文新魏" panose="02010800040101010101" pitchFamily="2" charset="-122"/>
                <a:ea typeface="华文新魏" panose="02010800040101010101" pitchFamily="2" charset="-122"/>
              </a:rPr>
              <a:t>可以为客户提供位置透明的资源访问。</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theme/theme1.xml><?xml version="1.0" encoding="utf-8"?>
<a:theme xmlns:a="http://schemas.openxmlformats.org/drawingml/2006/main" name="默认设计模板">
  <a:themeElements>
    <a:clrScheme name="">
      <a:dk1>
        <a:srgbClr val="000000"/>
      </a:dk1>
      <a:lt1>
        <a:srgbClr val="FFFFFF"/>
      </a:lt1>
      <a:dk2>
        <a:srgbClr val="0066FF"/>
      </a:dk2>
      <a:lt2>
        <a:srgbClr val="80808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华文新魏" panose="0201080004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3891</TotalTime>
  <Words>1018</Words>
  <Application>Microsoft Office PowerPoint</Application>
  <PresentationFormat>全屏显示(4:3)</PresentationFormat>
  <Paragraphs>112</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Times New Roman</vt:lpstr>
      <vt:lpstr>宋体</vt:lpstr>
      <vt:lpstr>华文新魏</vt:lpstr>
      <vt:lpstr>默认设计模板</vt:lpstr>
      <vt:lpstr>8.4Linux网络体系结构 </vt:lpstr>
      <vt:lpstr>8.5Windows2003网络体系结构和网络服务 </vt:lpstr>
      <vt:lpstr>2 层次化网络服务   </vt:lpstr>
      <vt:lpstr>1)远程访问 </vt:lpstr>
      <vt:lpstr> 2)活动目录(1)</vt:lpstr>
      <vt:lpstr>   活动目录(2) </vt:lpstr>
      <vt:lpstr>PowerPoint 演示文稿</vt:lpstr>
      <vt:lpstr>3)文件复制服务  </vt:lpstr>
      <vt:lpstr>4)分布式文件系统(1) </vt:lpstr>
      <vt:lpstr>分布式文件系统(2)</vt:lpstr>
      <vt:lpstr>5)TCP／IP的一些扩展特性(1)</vt:lpstr>
      <vt:lpstr>网络地址翻译</vt:lpstr>
      <vt:lpstr>网际协议安全性(1)</vt:lpstr>
      <vt:lpstr>网际协议安全性(2)</vt:lpstr>
      <vt:lpstr>服务质量（QoS）(1)</vt:lpstr>
      <vt:lpstr>服务质量（QoS）(2)</vt:lpstr>
      <vt:lpstr>服务质量（QoS）(3)</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195</cp:revision>
  <dcterms:created xsi:type="dcterms:W3CDTF">2002-10-28T07:32:45Z</dcterms:created>
  <dcterms:modified xsi:type="dcterms:W3CDTF">2019-09-17T18:53:09Z</dcterms:modified>
</cp:coreProperties>
</file>