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7" autoAdjust="0"/>
    <p:restoredTop sz="94660"/>
  </p:normalViewPr>
  <p:slideViewPr>
    <p:cSldViewPr>
      <p:cViewPr varScale="1">
        <p:scale>
          <a:sx n="51" d="100"/>
          <a:sy n="51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11123" y="2708171"/>
            <a:ext cx="8261782" cy="3578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9705" y="836498"/>
            <a:ext cx="6244589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584D2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9513" y="812038"/>
            <a:ext cx="5744972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290" y="2211334"/>
            <a:ext cx="7098030" cy="1961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584D2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19799.htm" TargetMode="External"/><Relationship Id="rId2" Type="http://schemas.openxmlformats.org/officeDocument/2006/relationships/hyperlink" Target="http://baike.baidu.com/view/277812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baike.baidu.com/view/447336.ht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4852" y="5500115"/>
            <a:ext cx="2880360" cy="713740"/>
          </a:xfrm>
          <a:custGeom>
            <a:avLst/>
            <a:gdLst/>
            <a:ahLst/>
            <a:cxnLst/>
            <a:rect l="l" t="t" r="r" b="b"/>
            <a:pathLst>
              <a:path w="2880359" h="713739">
                <a:moveTo>
                  <a:pt x="2880359" y="0"/>
                </a:moveTo>
                <a:lnTo>
                  <a:pt x="2874009" y="0"/>
                </a:lnTo>
                <a:lnTo>
                  <a:pt x="2752598" y="20066"/>
                </a:lnTo>
                <a:lnTo>
                  <a:pt x="2629154" y="42291"/>
                </a:lnTo>
                <a:lnTo>
                  <a:pt x="2373629" y="91376"/>
                </a:lnTo>
                <a:lnTo>
                  <a:pt x="2105405" y="149326"/>
                </a:lnTo>
                <a:lnTo>
                  <a:pt x="1824481" y="216192"/>
                </a:lnTo>
                <a:lnTo>
                  <a:pt x="1566799" y="280835"/>
                </a:lnTo>
                <a:lnTo>
                  <a:pt x="843026" y="443534"/>
                </a:lnTo>
                <a:lnTo>
                  <a:pt x="621665" y="488111"/>
                </a:lnTo>
                <a:lnTo>
                  <a:pt x="200151" y="566127"/>
                </a:lnTo>
                <a:lnTo>
                  <a:pt x="0" y="599554"/>
                </a:lnTo>
                <a:lnTo>
                  <a:pt x="270383" y="637451"/>
                </a:lnTo>
                <a:lnTo>
                  <a:pt x="398145" y="653046"/>
                </a:lnTo>
                <a:lnTo>
                  <a:pt x="645032" y="679792"/>
                </a:lnTo>
                <a:lnTo>
                  <a:pt x="874902" y="697623"/>
                </a:lnTo>
                <a:lnTo>
                  <a:pt x="985647" y="704316"/>
                </a:lnTo>
                <a:lnTo>
                  <a:pt x="1094231" y="708774"/>
                </a:lnTo>
                <a:lnTo>
                  <a:pt x="1298575" y="713232"/>
                </a:lnTo>
                <a:lnTo>
                  <a:pt x="1396492" y="713232"/>
                </a:lnTo>
                <a:lnTo>
                  <a:pt x="1585976" y="708774"/>
                </a:lnTo>
                <a:lnTo>
                  <a:pt x="1675383" y="704316"/>
                </a:lnTo>
                <a:lnTo>
                  <a:pt x="1845691" y="690943"/>
                </a:lnTo>
                <a:lnTo>
                  <a:pt x="1928749" y="682028"/>
                </a:lnTo>
                <a:lnTo>
                  <a:pt x="2086228" y="659739"/>
                </a:lnTo>
                <a:lnTo>
                  <a:pt x="2235327" y="632993"/>
                </a:lnTo>
                <a:lnTo>
                  <a:pt x="2375789" y="601789"/>
                </a:lnTo>
                <a:lnTo>
                  <a:pt x="2509901" y="566127"/>
                </a:lnTo>
                <a:lnTo>
                  <a:pt x="2637663" y="526008"/>
                </a:lnTo>
                <a:lnTo>
                  <a:pt x="2759075" y="481431"/>
                </a:lnTo>
                <a:lnTo>
                  <a:pt x="2876042" y="434619"/>
                </a:lnTo>
                <a:lnTo>
                  <a:pt x="2880359" y="432396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1279" y="5372100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65"/>
                </a:lnTo>
                <a:lnTo>
                  <a:pt x="1283716" y="278993"/>
                </a:lnTo>
                <a:lnTo>
                  <a:pt x="1869058" y="421843"/>
                </a:lnTo>
                <a:lnTo>
                  <a:pt x="2563114" y="575856"/>
                </a:lnTo>
                <a:lnTo>
                  <a:pt x="2726944" y="607098"/>
                </a:lnTo>
                <a:lnTo>
                  <a:pt x="2882392" y="638352"/>
                </a:lnTo>
                <a:lnTo>
                  <a:pt x="3035681" y="667372"/>
                </a:lnTo>
                <a:lnTo>
                  <a:pt x="3329431" y="716470"/>
                </a:lnTo>
                <a:lnTo>
                  <a:pt x="3469894" y="738797"/>
                </a:lnTo>
                <a:lnTo>
                  <a:pt x="3738245" y="774509"/>
                </a:lnTo>
                <a:lnTo>
                  <a:pt x="3991483" y="805751"/>
                </a:lnTo>
                <a:lnTo>
                  <a:pt x="4112895" y="816914"/>
                </a:lnTo>
                <a:lnTo>
                  <a:pt x="4342765" y="834770"/>
                </a:lnTo>
                <a:lnTo>
                  <a:pt x="4453509" y="841463"/>
                </a:lnTo>
                <a:lnTo>
                  <a:pt x="4666361" y="850392"/>
                </a:lnTo>
                <a:lnTo>
                  <a:pt x="4864354" y="850392"/>
                </a:lnTo>
                <a:lnTo>
                  <a:pt x="5051679" y="845921"/>
                </a:lnTo>
                <a:lnTo>
                  <a:pt x="5141087" y="841463"/>
                </a:lnTo>
                <a:lnTo>
                  <a:pt x="5228336" y="834770"/>
                </a:lnTo>
                <a:lnTo>
                  <a:pt x="5475351" y="807986"/>
                </a:lnTo>
                <a:lnTo>
                  <a:pt x="5551932" y="796823"/>
                </a:lnTo>
                <a:lnTo>
                  <a:pt x="5305044" y="765581"/>
                </a:lnTo>
                <a:lnTo>
                  <a:pt x="5043170" y="727633"/>
                </a:lnTo>
                <a:lnTo>
                  <a:pt x="4474718" y="629424"/>
                </a:lnTo>
                <a:lnTo>
                  <a:pt x="3840353" y="497738"/>
                </a:lnTo>
                <a:lnTo>
                  <a:pt x="2854706" y="263372"/>
                </a:lnTo>
                <a:lnTo>
                  <a:pt x="2586482" y="205359"/>
                </a:lnTo>
                <a:lnTo>
                  <a:pt x="2331085" y="156209"/>
                </a:lnTo>
                <a:lnTo>
                  <a:pt x="2207514" y="133858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8"/>
                </a:lnTo>
                <a:lnTo>
                  <a:pt x="1419859" y="31241"/>
                </a:lnTo>
                <a:lnTo>
                  <a:pt x="1221994" y="15621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2354" y="5385053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40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3" y="499770"/>
                </a:lnTo>
                <a:lnTo>
                  <a:pt x="4776089" y="582320"/>
                </a:lnTo>
                <a:lnTo>
                  <a:pt x="5118735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6702" y="5371338"/>
            <a:ext cx="3312160" cy="650875"/>
          </a:xfrm>
          <a:custGeom>
            <a:avLst/>
            <a:gdLst/>
            <a:ahLst/>
            <a:cxnLst/>
            <a:rect l="l" t="t" r="r" b="b"/>
            <a:pathLst>
              <a:path w="3312159" h="650875">
                <a:moveTo>
                  <a:pt x="0" y="650748"/>
                </a:moveTo>
                <a:lnTo>
                  <a:pt x="95758" y="624001"/>
                </a:lnTo>
                <a:lnTo>
                  <a:pt x="357505" y="554913"/>
                </a:lnTo>
                <a:lnTo>
                  <a:pt x="538480" y="508114"/>
                </a:lnTo>
                <a:lnTo>
                  <a:pt x="747013" y="456857"/>
                </a:lnTo>
                <a:lnTo>
                  <a:pt x="979043" y="401142"/>
                </a:lnTo>
                <a:lnTo>
                  <a:pt x="1228090" y="340969"/>
                </a:lnTo>
                <a:lnTo>
                  <a:pt x="1491996" y="283032"/>
                </a:lnTo>
                <a:lnTo>
                  <a:pt x="1762252" y="225082"/>
                </a:lnTo>
                <a:lnTo>
                  <a:pt x="2038857" y="171577"/>
                </a:lnTo>
                <a:lnTo>
                  <a:pt x="2313431" y="120396"/>
                </a:lnTo>
                <a:lnTo>
                  <a:pt x="2449703" y="98043"/>
                </a:lnTo>
                <a:lnTo>
                  <a:pt x="2581655" y="75818"/>
                </a:lnTo>
                <a:lnTo>
                  <a:pt x="2713608" y="57912"/>
                </a:lnTo>
                <a:lnTo>
                  <a:pt x="2841244" y="40131"/>
                </a:lnTo>
                <a:lnTo>
                  <a:pt x="2966847" y="26796"/>
                </a:lnTo>
                <a:lnTo>
                  <a:pt x="3086100" y="15621"/>
                </a:lnTo>
                <a:lnTo>
                  <a:pt x="3201034" y="6731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15464" y="1660347"/>
            <a:ext cx="5511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5" dirty="0">
                <a:latin typeface="华文新魏"/>
                <a:cs typeface="华文新魏"/>
              </a:rPr>
              <a:t>计算机与操作系统</a:t>
            </a:r>
            <a:endParaRPr sz="54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7908" y="2494533"/>
            <a:ext cx="6027420" cy="18345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2086610" algn="l"/>
              </a:tabLst>
            </a:pPr>
            <a:r>
              <a:rPr sz="4400" dirty="0">
                <a:solidFill>
                  <a:srgbClr val="FFFFFF"/>
                </a:solidFill>
                <a:latin typeface="华文新魏"/>
                <a:cs typeface="华文新魏"/>
              </a:rPr>
              <a:t>第一讲	计算机系统概述</a:t>
            </a:r>
            <a:endParaRPr sz="44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6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南京大</a:t>
            </a:r>
            <a:r>
              <a:rPr sz="36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学软件学院</a:t>
            </a:r>
            <a:endParaRPr sz="36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976" y="332231"/>
            <a:ext cx="24384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456433"/>
            <a:ext cx="59963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开关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表示，按钮控制，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亮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灯显示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1125" y="812038"/>
            <a:ext cx="63798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计</a:t>
            </a:r>
            <a:r>
              <a:rPr spc="20" dirty="0"/>
              <a:t>算</a:t>
            </a:r>
            <a:r>
              <a:rPr dirty="0"/>
              <a:t>机的手工操</a:t>
            </a:r>
            <a:r>
              <a:rPr spc="-25" dirty="0"/>
              <a:t>作</a:t>
            </a:r>
            <a:r>
              <a:rPr dirty="0"/>
              <a:t>方式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7561" y="3274314"/>
            <a:ext cx="6910070" cy="56261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500"/>
              </a:spcBef>
            </a:pPr>
            <a:r>
              <a:rPr sz="2800" b="1" spc="15" dirty="0">
                <a:latin typeface="微软雅黑"/>
                <a:cs typeface="微软雅黑"/>
              </a:rPr>
              <a:t>开</a:t>
            </a:r>
            <a:r>
              <a:rPr sz="2800" b="1" spc="5" dirty="0">
                <a:latin typeface="微软雅黑"/>
                <a:cs typeface="微软雅黑"/>
              </a:rPr>
              <a:t>关置内</a:t>
            </a:r>
            <a:r>
              <a:rPr sz="2800" b="1" spc="15" dirty="0">
                <a:latin typeface="微软雅黑"/>
                <a:cs typeface="微软雅黑"/>
              </a:rPr>
              <a:t>存</a:t>
            </a:r>
            <a:r>
              <a:rPr sz="2800" b="1" spc="5" dirty="0">
                <a:latin typeface="微软雅黑"/>
                <a:cs typeface="微软雅黑"/>
              </a:rPr>
              <a:t>地址，</a:t>
            </a:r>
            <a:r>
              <a:rPr sz="2800" b="1" spc="15" dirty="0">
                <a:latin typeface="微软雅黑"/>
                <a:cs typeface="微软雅黑"/>
              </a:rPr>
              <a:t>按</a:t>
            </a:r>
            <a:r>
              <a:rPr sz="2800" b="1" spc="5" dirty="0">
                <a:latin typeface="微软雅黑"/>
                <a:cs typeface="微软雅黑"/>
              </a:rPr>
              <a:t>’装入</a:t>
            </a:r>
            <a:r>
              <a:rPr sz="2800" b="1" spc="15" dirty="0">
                <a:latin typeface="微软雅黑"/>
                <a:cs typeface="微软雅黑"/>
              </a:rPr>
              <a:t>地</a:t>
            </a:r>
            <a:r>
              <a:rPr sz="2800" b="1" spc="5" dirty="0">
                <a:latin typeface="微软雅黑"/>
                <a:cs typeface="微软雅黑"/>
              </a:rPr>
              <a:t>址’按</a:t>
            </a:r>
            <a:r>
              <a:rPr sz="2800" b="1" spc="-5" dirty="0">
                <a:latin typeface="微软雅黑"/>
                <a:cs typeface="微软雅黑"/>
              </a:rPr>
              <a:t>钮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7561" y="5528309"/>
            <a:ext cx="6910070" cy="565785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509"/>
              </a:spcBef>
            </a:pPr>
            <a:r>
              <a:rPr sz="2800" b="1" spc="15" dirty="0">
                <a:latin typeface="微软雅黑"/>
                <a:cs typeface="微软雅黑"/>
              </a:rPr>
              <a:t>开</a:t>
            </a:r>
            <a:r>
              <a:rPr sz="2800" b="1" dirty="0">
                <a:latin typeface="微软雅黑"/>
                <a:cs typeface="微软雅黑"/>
              </a:rPr>
              <a:t>关置程</a:t>
            </a:r>
            <a:r>
              <a:rPr sz="2800" b="1" spc="15" dirty="0">
                <a:latin typeface="微软雅黑"/>
                <a:cs typeface="微软雅黑"/>
              </a:rPr>
              <a:t>序</a:t>
            </a:r>
            <a:r>
              <a:rPr sz="2800" b="1" dirty="0">
                <a:latin typeface="微软雅黑"/>
                <a:cs typeface="微软雅黑"/>
              </a:rPr>
              <a:t>始址，</a:t>
            </a:r>
            <a:r>
              <a:rPr sz="2800" b="1" spc="15" dirty="0">
                <a:latin typeface="微软雅黑"/>
                <a:cs typeface="微软雅黑"/>
              </a:rPr>
              <a:t>按</a:t>
            </a:r>
            <a:r>
              <a:rPr sz="2800" b="1" dirty="0">
                <a:latin typeface="微软雅黑"/>
                <a:cs typeface="微软雅黑"/>
              </a:rPr>
              <a:t>’运行</a:t>
            </a:r>
            <a:r>
              <a:rPr sz="2800" b="1" spc="15" dirty="0">
                <a:latin typeface="微软雅黑"/>
                <a:cs typeface="微软雅黑"/>
              </a:rPr>
              <a:t>’</a:t>
            </a:r>
            <a:r>
              <a:rPr sz="2800" b="1" dirty="0">
                <a:latin typeface="微软雅黑"/>
                <a:cs typeface="微软雅黑"/>
              </a:rPr>
              <a:t>按</a:t>
            </a:r>
            <a:r>
              <a:rPr sz="2800" b="1" spc="-5" dirty="0">
                <a:latin typeface="微软雅黑"/>
                <a:cs typeface="微软雅黑"/>
              </a:rPr>
              <a:t>钮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7561" y="4402073"/>
            <a:ext cx="6910070" cy="56388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500"/>
              </a:spcBef>
            </a:pPr>
            <a:r>
              <a:rPr sz="2800" b="1" spc="15" dirty="0">
                <a:latin typeface="微软雅黑"/>
                <a:cs typeface="微软雅黑"/>
              </a:rPr>
              <a:t>开</a:t>
            </a:r>
            <a:r>
              <a:rPr sz="2800" b="1" dirty="0">
                <a:latin typeface="微软雅黑"/>
                <a:cs typeface="微软雅黑"/>
              </a:rPr>
              <a:t>关置机</a:t>
            </a:r>
            <a:r>
              <a:rPr sz="2800" b="1" spc="15" dirty="0">
                <a:latin typeface="微软雅黑"/>
                <a:cs typeface="微软雅黑"/>
              </a:rPr>
              <a:t>器</a:t>
            </a:r>
            <a:r>
              <a:rPr sz="2800" b="1" dirty="0">
                <a:latin typeface="微软雅黑"/>
                <a:cs typeface="微软雅黑"/>
              </a:rPr>
              <a:t>指令，</a:t>
            </a:r>
            <a:r>
              <a:rPr sz="2800" b="1" spc="15" dirty="0">
                <a:latin typeface="微软雅黑"/>
                <a:cs typeface="微软雅黑"/>
              </a:rPr>
              <a:t>按</a:t>
            </a:r>
            <a:r>
              <a:rPr sz="2800" b="1" dirty="0">
                <a:latin typeface="微软雅黑"/>
                <a:cs typeface="微软雅黑"/>
              </a:rPr>
              <a:t>’装入</a:t>
            </a:r>
            <a:r>
              <a:rPr sz="2800" b="1" spc="15" dirty="0">
                <a:latin typeface="微软雅黑"/>
                <a:cs typeface="微软雅黑"/>
              </a:rPr>
              <a:t>数</a:t>
            </a:r>
            <a:r>
              <a:rPr sz="2800" b="1" dirty="0">
                <a:latin typeface="微软雅黑"/>
                <a:cs typeface="微软雅黑"/>
              </a:rPr>
              <a:t>据’按</a:t>
            </a:r>
            <a:r>
              <a:rPr sz="2800" b="1" spc="-5" dirty="0">
                <a:latin typeface="微软雅黑"/>
                <a:cs typeface="微软雅黑"/>
              </a:rPr>
              <a:t>钮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65320" y="3836670"/>
            <a:ext cx="114300" cy="565785"/>
          </a:xfrm>
          <a:custGeom>
            <a:avLst/>
            <a:gdLst/>
            <a:ahLst/>
            <a:cxnLst/>
            <a:rect l="l" t="t" r="r" b="b"/>
            <a:pathLst>
              <a:path w="114300" h="565785">
                <a:moveTo>
                  <a:pt x="38100" y="451103"/>
                </a:moveTo>
                <a:lnTo>
                  <a:pt x="0" y="451103"/>
                </a:lnTo>
                <a:lnTo>
                  <a:pt x="57150" y="565403"/>
                </a:lnTo>
                <a:lnTo>
                  <a:pt x="104775" y="470153"/>
                </a:lnTo>
                <a:lnTo>
                  <a:pt x="38100" y="470153"/>
                </a:lnTo>
                <a:lnTo>
                  <a:pt x="38100" y="451103"/>
                </a:lnTo>
                <a:close/>
              </a:path>
              <a:path w="114300" h="565785">
                <a:moveTo>
                  <a:pt x="76200" y="0"/>
                </a:moveTo>
                <a:lnTo>
                  <a:pt x="38100" y="0"/>
                </a:lnTo>
                <a:lnTo>
                  <a:pt x="38100" y="470153"/>
                </a:lnTo>
                <a:lnTo>
                  <a:pt x="76200" y="470153"/>
                </a:lnTo>
                <a:lnTo>
                  <a:pt x="76200" y="0"/>
                </a:lnTo>
                <a:close/>
              </a:path>
              <a:path w="114300" h="565785">
                <a:moveTo>
                  <a:pt x="114300" y="451103"/>
                </a:moveTo>
                <a:lnTo>
                  <a:pt x="76200" y="451103"/>
                </a:lnTo>
                <a:lnTo>
                  <a:pt x="76200" y="470153"/>
                </a:lnTo>
                <a:lnTo>
                  <a:pt x="104775" y="470153"/>
                </a:lnTo>
                <a:lnTo>
                  <a:pt x="114300" y="451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2470" y="5246370"/>
            <a:ext cx="4013200" cy="0"/>
          </a:xfrm>
          <a:custGeom>
            <a:avLst/>
            <a:gdLst/>
            <a:ahLst/>
            <a:cxnLst/>
            <a:rect l="l" t="t" r="r" b="b"/>
            <a:pathLst>
              <a:path w="4013200">
                <a:moveTo>
                  <a:pt x="0" y="0"/>
                </a:moveTo>
                <a:lnTo>
                  <a:pt x="40126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5320" y="4965953"/>
            <a:ext cx="114300" cy="562610"/>
          </a:xfrm>
          <a:custGeom>
            <a:avLst/>
            <a:gdLst/>
            <a:ahLst/>
            <a:cxnLst/>
            <a:rect l="l" t="t" r="r" b="b"/>
            <a:pathLst>
              <a:path w="114300" h="562610">
                <a:moveTo>
                  <a:pt x="38100" y="448056"/>
                </a:moveTo>
                <a:lnTo>
                  <a:pt x="0" y="448056"/>
                </a:lnTo>
                <a:lnTo>
                  <a:pt x="57150" y="562356"/>
                </a:lnTo>
                <a:lnTo>
                  <a:pt x="104775" y="467106"/>
                </a:lnTo>
                <a:lnTo>
                  <a:pt x="38100" y="467106"/>
                </a:lnTo>
                <a:lnTo>
                  <a:pt x="38100" y="448056"/>
                </a:lnTo>
                <a:close/>
              </a:path>
              <a:path w="114300" h="562610">
                <a:moveTo>
                  <a:pt x="76200" y="0"/>
                </a:moveTo>
                <a:lnTo>
                  <a:pt x="38100" y="0"/>
                </a:lnTo>
                <a:lnTo>
                  <a:pt x="38100" y="467106"/>
                </a:lnTo>
                <a:lnTo>
                  <a:pt x="76200" y="467106"/>
                </a:lnTo>
                <a:lnTo>
                  <a:pt x="76200" y="0"/>
                </a:lnTo>
                <a:close/>
              </a:path>
              <a:path w="114300" h="562610">
                <a:moveTo>
                  <a:pt x="114300" y="448056"/>
                </a:moveTo>
                <a:lnTo>
                  <a:pt x="76200" y="448056"/>
                </a:lnTo>
                <a:lnTo>
                  <a:pt x="76200" y="467106"/>
                </a:lnTo>
                <a:lnTo>
                  <a:pt x="104775" y="467106"/>
                </a:lnTo>
                <a:lnTo>
                  <a:pt x="114300" y="448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2470" y="4061459"/>
            <a:ext cx="4013200" cy="114300"/>
          </a:xfrm>
          <a:custGeom>
            <a:avLst/>
            <a:gdLst/>
            <a:ahLst/>
            <a:cxnLst/>
            <a:rect l="l" t="t" r="r" b="b"/>
            <a:pathLst>
              <a:path w="40132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40132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4013200" h="114300">
                <a:moveTo>
                  <a:pt x="401269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4012691" y="76200"/>
                </a:lnTo>
                <a:lnTo>
                  <a:pt x="401269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5161" y="4118609"/>
            <a:ext cx="0" cy="1127760"/>
          </a:xfrm>
          <a:custGeom>
            <a:avLst/>
            <a:gdLst/>
            <a:ahLst/>
            <a:cxnLst/>
            <a:rect l="l" t="t" r="r" b="b"/>
            <a:pathLst>
              <a:path h="1127760">
                <a:moveTo>
                  <a:pt x="0" y="112775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1894433"/>
            <a:ext cx="8327390" cy="19462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0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装入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(Loader)</a:t>
            </a:r>
            <a:endParaRPr sz="3200">
              <a:latin typeface="Times New Roman"/>
              <a:cs typeface="Times New Roman"/>
            </a:endParaRPr>
          </a:p>
          <a:p>
            <a:pPr marL="588645" lvl="1" indent="-274320">
              <a:lnSpc>
                <a:spcPct val="100000"/>
              </a:lnSpc>
              <a:spcBef>
                <a:spcPts val="12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自动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化执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装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入，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必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要时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行地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址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转换</a:t>
            </a:r>
            <a:endParaRPr sz="3200">
              <a:latin typeface="Microsoft JhengHei"/>
              <a:cs typeface="Microsoft JhengHei"/>
            </a:endParaRPr>
          </a:p>
          <a:p>
            <a:pPr marL="588645" lvl="1" indent="-274320">
              <a:lnSpc>
                <a:spcPct val="100000"/>
              </a:lnSpc>
              <a:spcBef>
                <a:spcPts val="12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常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存放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ROM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3625" y="812038"/>
            <a:ext cx="44773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装</a:t>
            </a:r>
            <a:r>
              <a:rPr spc="25" dirty="0"/>
              <a:t>入</a:t>
            </a:r>
            <a:r>
              <a:rPr dirty="0"/>
              <a:t>程序的引进</a:t>
            </a:r>
          </a:p>
        </p:txBody>
      </p:sp>
      <p:sp>
        <p:nvSpPr>
          <p:cNvPr id="4" name="object 4"/>
          <p:cNvSpPr/>
          <p:nvPr/>
        </p:nvSpPr>
        <p:spPr>
          <a:xfrm>
            <a:off x="1448561" y="4200905"/>
            <a:ext cx="990600" cy="1676400"/>
          </a:xfrm>
          <a:custGeom>
            <a:avLst/>
            <a:gdLst/>
            <a:ahLst/>
            <a:cxnLst/>
            <a:rect l="l" t="t" r="r" b="b"/>
            <a:pathLst>
              <a:path w="990600" h="1676400">
                <a:moveTo>
                  <a:pt x="990600" y="0"/>
                </a:moveTo>
                <a:lnTo>
                  <a:pt x="0" y="0"/>
                </a:lnTo>
                <a:lnTo>
                  <a:pt x="0" y="1676400"/>
                </a:lnTo>
                <a:lnTo>
                  <a:pt x="866775" y="1676400"/>
                </a:lnTo>
                <a:lnTo>
                  <a:pt x="990600" y="1552575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5336" y="5753480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0"/>
                </a:moveTo>
                <a:lnTo>
                  <a:pt x="24764" y="24765"/>
                </a:lnTo>
                <a:lnTo>
                  <a:pt x="0" y="123825"/>
                </a:lnTo>
                <a:lnTo>
                  <a:pt x="123825" y="0"/>
                </a:lnTo>
                <a:close/>
              </a:path>
            </a:pathLst>
          </a:custGeom>
          <a:solidFill>
            <a:srgbClr val="CD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8561" y="4200905"/>
            <a:ext cx="990600" cy="1676400"/>
          </a:xfrm>
          <a:custGeom>
            <a:avLst/>
            <a:gdLst/>
            <a:ahLst/>
            <a:cxnLst/>
            <a:rect l="l" t="t" r="r" b="b"/>
            <a:pathLst>
              <a:path w="990600" h="1676400">
                <a:moveTo>
                  <a:pt x="866775" y="1676400"/>
                </a:moveTo>
                <a:lnTo>
                  <a:pt x="891539" y="1577340"/>
                </a:lnTo>
                <a:lnTo>
                  <a:pt x="990600" y="1552575"/>
                </a:lnTo>
                <a:lnTo>
                  <a:pt x="866775" y="1676400"/>
                </a:lnTo>
                <a:lnTo>
                  <a:pt x="0" y="1676400"/>
                </a:lnTo>
                <a:lnTo>
                  <a:pt x="0" y="0"/>
                </a:lnTo>
                <a:lnTo>
                  <a:pt x="990600" y="0"/>
                </a:lnTo>
                <a:lnTo>
                  <a:pt x="990600" y="15525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2513" y="4329429"/>
            <a:ext cx="7416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spc="15" dirty="0">
                <a:latin typeface="微软雅黑"/>
                <a:cs typeface="微软雅黑"/>
              </a:rPr>
              <a:t>机器 语言 程序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1161" y="4277105"/>
            <a:ext cx="990600" cy="13716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222250" rIns="0" bIns="0" rtlCol="0">
            <a:spAutoFit/>
          </a:bodyPr>
          <a:lstStyle/>
          <a:p>
            <a:pPr marL="136525" marR="129539">
              <a:lnSpc>
                <a:spcPts val="3200"/>
              </a:lnSpc>
              <a:spcBef>
                <a:spcPts val="1750"/>
              </a:spcBef>
            </a:pPr>
            <a:r>
              <a:rPr sz="2800" b="1" spc="15" dirty="0">
                <a:latin typeface="微软雅黑"/>
                <a:cs typeface="微软雅黑"/>
              </a:rPr>
              <a:t>装入 程序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8400" y="4847844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533400" y="0"/>
                </a:moveTo>
                <a:lnTo>
                  <a:pt x="533400" y="228599"/>
                </a:lnTo>
                <a:lnTo>
                  <a:pt x="685800" y="152399"/>
                </a:lnTo>
                <a:lnTo>
                  <a:pt x="571500" y="152399"/>
                </a:lnTo>
                <a:lnTo>
                  <a:pt x="571500" y="139699"/>
                </a:lnTo>
                <a:lnTo>
                  <a:pt x="711200" y="139699"/>
                </a:lnTo>
                <a:lnTo>
                  <a:pt x="736600" y="126999"/>
                </a:lnTo>
                <a:lnTo>
                  <a:pt x="571500" y="126999"/>
                </a:lnTo>
                <a:lnTo>
                  <a:pt x="571500" y="101599"/>
                </a:lnTo>
                <a:lnTo>
                  <a:pt x="736600" y="101599"/>
                </a:lnTo>
                <a:lnTo>
                  <a:pt x="711200" y="88899"/>
                </a:lnTo>
                <a:lnTo>
                  <a:pt x="571500" y="88899"/>
                </a:lnTo>
                <a:lnTo>
                  <a:pt x="571500" y="76199"/>
                </a:lnTo>
                <a:lnTo>
                  <a:pt x="685800" y="76199"/>
                </a:lnTo>
                <a:lnTo>
                  <a:pt x="533400" y="0"/>
                </a:lnTo>
                <a:close/>
              </a:path>
              <a:path w="762000" h="228600">
                <a:moveTo>
                  <a:pt x="533400" y="139699"/>
                </a:moveTo>
                <a:lnTo>
                  <a:pt x="0" y="139699"/>
                </a:lnTo>
                <a:lnTo>
                  <a:pt x="0" y="152399"/>
                </a:lnTo>
                <a:lnTo>
                  <a:pt x="533400" y="152399"/>
                </a:lnTo>
                <a:lnTo>
                  <a:pt x="533400" y="139699"/>
                </a:lnTo>
                <a:close/>
              </a:path>
              <a:path w="762000" h="228600">
                <a:moveTo>
                  <a:pt x="711200" y="139699"/>
                </a:moveTo>
                <a:lnTo>
                  <a:pt x="571500" y="139699"/>
                </a:lnTo>
                <a:lnTo>
                  <a:pt x="571500" y="152399"/>
                </a:lnTo>
                <a:lnTo>
                  <a:pt x="685800" y="152399"/>
                </a:lnTo>
                <a:lnTo>
                  <a:pt x="711200" y="139699"/>
                </a:lnTo>
                <a:close/>
              </a:path>
              <a:path w="762000" h="228600">
                <a:moveTo>
                  <a:pt x="533400" y="101599"/>
                </a:moveTo>
                <a:lnTo>
                  <a:pt x="0" y="101599"/>
                </a:lnTo>
                <a:lnTo>
                  <a:pt x="0" y="126999"/>
                </a:lnTo>
                <a:lnTo>
                  <a:pt x="533400" y="126999"/>
                </a:lnTo>
                <a:lnTo>
                  <a:pt x="533400" y="101599"/>
                </a:lnTo>
                <a:close/>
              </a:path>
              <a:path w="762000" h="228600">
                <a:moveTo>
                  <a:pt x="736600" y="101599"/>
                </a:moveTo>
                <a:lnTo>
                  <a:pt x="571500" y="101599"/>
                </a:lnTo>
                <a:lnTo>
                  <a:pt x="571500" y="126999"/>
                </a:lnTo>
                <a:lnTo>
                  <a:pt x="736600" y="126999"/>
                </a:lnTo>
                <a:lnTo>
                  <a:pt x="762000" y="114299"/>
                </a:lnTo>
                <a:lnTo>
                  <a:pt x="736600" y="101599"/>
                </a:lnTo>
                <a:close/>
              </a:path>
              <a:path w="762000" h="228600">
                <a:moveTo>
                  <a:pt x="533400" y="76199"/>
                </a:moveTo>
                <a:lnTo>
                  <a:pt x="0" y="76199"/>
                </a:lnTo>
                <a:lnTo>
                  <a:pt x="0" y="88899"/>
                </a:lnTo>
                <a:lnTo>
                  <a:pt x="533400" y="88899"/>
                </a:lnTo>
                <a:lnTo>
                  <a:pt x="533400" y="76199"/>
                </a:lnTo>
                <a:close/>
              </a:path>
              <a:path w="762000" h="228600">
                <a:moveTo>
                  <a:pt x="685800" y="76199"/>
                </a:moveTo>
                <a:lnTo>
                  <a:pt x="571500" y="76199"/>
                </a:lnTo>
                <a:lnTo>
                  <a:pt x="571500" y="88899"/>
                </a:lnTo>
                <a:lnTo>
                  <a:pt x="711200" y="88899"/>
                </a:lnTo>
                <a:lnTo>
                  <a:pt x="68580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53761" y="4277105"/>
            <a:ext cx="990600" cy="13716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222250" rIns="0" bIns="0" rtlCol="0">
            <a:spAutoFit/>
          </a:bodyPr>
          <a:lstStyle/>
          <a:p>
            <a:pPr marL="137160" marR="128905">
              <a:lnSpc>
                <a:spcPts val="3200"/>
              </a:lnSpc>
              <a:spcBef>
                <a:spcPts val="1750"/>
              </a:spcBef>
            </a:pPr>
            <a:r>
              <a:rPr sz="2800" b="1" spc="15" dirty="0">
                <a:latin typeface="微软雅黑"/>
                <a:cs typeface="微软雅黑"/>
              </a:rPr>
              <a:t>内存 储器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1000" y="4847844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533400" y="0"/>
                </a:moveTo>
                <a:lnTo>
                  <a:pt x="533400" y="228599"/>
                </a:lnTo>
                <a:lnTo>
                  <a:pt x="685800" y="152399"/>
                </a:lnTo>
                <a:lnTo>
                  <a:pt x="571500" y="152399"/>
                </a:lnTo>
                <a:lnTo>
                  <a:pt x="571500" y="139699"/>
                </a:lnTo>
                <a:lnTo>
                  <a:pt x="711200" y="139699"/>
                </a:lnTo>
                <a:lnTo>
                  <a:pt x="736600" y="126999"/>
                </a:lnTo>
                <a:lnTo>
                  <a:pt x="571500" y="126999"/>
                </a:lnTo>
                <a:lnTo>
                  <a:pt x="571500" y="101599"/>
                </a:lnTo>
                <a:lnTo>
                  <a:pt x="736600" y="101599"/>
                </a:lnTo>
                <a:lnTo>
                  <a:pt x="711200" y="88899"/>
                </a:lnTo>
                <a:lnTo>
                  <a:pt x="571500" y="88899"/>
                </a:lnTo>
                <a:lnTo>
                  <a:pt x="571500" y="76199"/>
                </a:lnTo>
                <a:lnTo>
                  <a:pt x="685800" y="76199"/>
                </a:lnTo>
                <a:lnTo>
                  <a:pt x="533400" y="0"/>
                </a:lnTo>
                <a:close/>
              </a:path>
              <a:path w="762000" h="228600">
                <a:moveTo>
                  <a:pt x="533400" y="139699"/>
                </a:moveTo>
                <a:lnTo>
                  <a:pt x="0" y="139699"/>
                </a:lnTo>
                <a:lnTo>
                  <a:pt x="0" y="152399"/>
                </a:lnTo>
                <a:lnTo>
                  <a:pt x="533400" y="152399"/>
                </a:lnTo>
                <a:lnTo>
                  <a:pt x="533400" y="139699"/>
                </a:lnTo>
                <a:close/>
              </a:path>
              <a:path w="762000" h="228600">
                <a:moveTo>
                  <a:pt x="711200" y="139699"/>
                </a:moveTo>
                <a:lnTo>
                  <a:pt x="571500" y="139699"/>
                </a:lnTo>
                <a:lnTo>
                  <a:pt x="571500" y="152399"/>
                </a:lnTo>
                <a:lnTo>
                  <a:pt x="685800" y="152399"/>
                </a:lnTo>
                <a:lnTo>
                  <a:pt x="711200" y="139699"/>
                </a:lnTo>
                <a:close/>
              </a:path>
              <a:path w="762000" h="228600">
                <a:moveTo>
                  <a:pt x="533400" y="101599"/>
                </a:moveTo>
                <a:lnTo>
                  <a:pt x="0" y="101599"/>
                </a:lnTo>
                <a:lnTo>
                  <a:pt x="0" y="126999"/>
                </a:lnTo>
                <a:lnTo>
                  <a:pt x="533400" y="126999"/>
                </a:lnTo>
                <a:lnTo>
                  <a:pt x="533400" y="101599"/>
                </a:lnTo>
                <a:close/>
              </a:path>
              <a:path w="762000" h="228600">
                <a:moveTo>
                  <a:pt x="736600" y="101599"/>
                </a:moveTo>
                <a:lnTo>
                  <a:pt x="571500" y="101599"/>
                </a:lnTo>
                <a:lnTo>
                  <a:pt x="571500" y="126999"/>
                </a:lnTo>
                <a:lnTo>
                  <a:pt x="736600" y="126999"/>
                </a:lnTo>
                <a:lnTo>
                  <a:pt x="762000" y="114299"/>
                </a:lnTo>
                <a:lnTo>
                  <a:pt x="736600" y="101599"/>
                </a:lnTo>
                <a:close/>
              </a:path>
              <a:path w="762000" h="228600">
                <a:moveTo>
                  <a:pt x="533400" y="76199"/>
                </a:moveTo>
                <a:lnTo>
                  <a:pt x="0" y="76199"/>
                </a:lnTo>
                <a:lnTo>
                  <a:pt x="0" y="88899"/>
                </a:lnTo>
                <a:lnTo>
                  <a:pt x="533400" y="88899"/>
                </a:lnTo>
                <a:lnTo>
                  <a:pt x="533400" y="76199"/>
                </a:lnTo>
                <a:close/>
              </a:path>
              <a:path w="762000" h="228600">
                <a:moveTo>
                  <a:pt x="685800" y="76199"/>
                </a:moveTo>
                <a:lnTo>
                  <a:pt x="571500" y="76199"/>
                </a:lnTo>
                <a:lnTo>
                  <a:pt x="571500" y="88899"/>
                </a:lnTo>
                <a:lnTo>
                  <a:pt x="711200" y="88899"/>
                </a:lnTo>
                <a:lnTo>
                  <a:pt x="68580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2494026"/>
            <a:ext cx="8427085" cy="3747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406400" indent="-272415" algn="just">
              <a:lnSpc>
                <a:spcPct val="1002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在每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一种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外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围设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上进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输入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出时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涉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及一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列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繁琐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细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节，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但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每次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输入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出程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有很 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大共性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200"/>
              </a:lnSpc>
              <a:spcBef>
                <a:spcPts val="11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输入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出例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：处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输入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出的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用子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序，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屏蔽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入输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细节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方便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应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用程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设计 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者使用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12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驻留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内存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独立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应用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序的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存区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7632" y="906271"/>
            <a:ext cx="43497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Candara"/>
                <a:cs typeface="Candara"/>
              </a:rPr>
              <a:t>IO</a:t>
            </a:r>
            <a:r>
              <a:rPr sz="4500" spc="-85" dirty="0">
                <a:latin typeface="Candara"/>
                <a:cs typeface="Candara"/>
              </a:rPr>
              <a:t> </a:t>
            </a:r>
            <a:r>
              <a:rPr sz="4500" spc="-5" dirty="0">
                <a:latin typeface="Candara"/>
                <a:cs typeface="Candara"/>
              </a:rPr>
              <a:t>Routine</a:t>
            </a:r>
            <a:r>
              <a:rPr sz="4500" spc="10" dirty="0"/>
              <a:t>的出现</a:t>
            </a:r>
            <a:endParaRPr sz="45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2200503"/>
            <a:ext cx="8025130" cy="4354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3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汇编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语言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机器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语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言的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符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号化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12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汇编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语言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源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汇编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语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句的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列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299"/>
              </a:lnSpc>
              <a:spcBef>
                <a:spcPts val="11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汇编</a:t>
            </a:r>
            <a:r>
              <a:rPr sz="3200" b="1" dirty="0">
                <a:solidFill>
                  <a:srgbClr val="FF0000"/>
                </a:solidFill>
                <a:latin typeface="Microsoft JhengHei"/>
                <a:cs typeface="Microsoft JhengHei"/>
              </a:rPr>
              <a:t>程</a:t>
            </a:r>
            <a:r>
              <a:rPr sz="32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序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第一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出现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计算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软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件， 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把汇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编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语言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源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汇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编成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目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标代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码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endParaRPr sz="32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buClr>
                <a:srgbClr val="30B6FC"/>
              </a:buClr>
              <a:buFont typeface="Symbol"/>
              <a:buChar char=""/>
            </a:pPr>
            <a:endParaRPr sz="33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24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高级</a:t>
            </a:r>
            <a:r>
              <a:rPr sz="3200" b="1" dirty="0">
                <a:solidFill>
                  <a:srgbClr val="FF0000"/>
                </a:solidFill>
                <a:latin typeface="Microsoft JhengHei"/>
                <a:cs typeface="Microsoft JhengHei"/>
              </a:rPr>
              <a:t>语言</a:t>
            </a:r>
            <a:r>
              <a:rPr sz="3200" b="1" spc="-15" dirty="0">
                <a:solidFill>
                  <a:srgbClr val="FF0000"/>
                </a:solidFill>
                <a:latin typeface="Microsoft JhengHei"/>
                <a:cs typeface="Microsoft JhengHei"/>
              </a:rPr>
              <a:t>编</a:t>
            </a:r>
            <a:r>
              <a:rPr sz="3200" b="1" dirty="0">
                <a:solidFill>
                  <a:srgbClr val="FF0000"/>
                </a:solidFill>
                <a:latin typeface="Microsoft JhengHei"/>
                <a:cs typeface="Microsoft JhengHei"/>
              </a:rPr>
              <a:t>译</a:t>
            </a:r>
            <a:r>
              <a:rPr sz="32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器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出现</a:t>
            </a:r>
            <a:r>
              <a:rPr sz="3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sz="3200" b="1" spc="-5" dirty="0">
                <a:solidFill>
                  <a:srgbClr val="073D86"/>
                </a:solidFill>
                <a:latin typeface="Candara"/>
                <a:cs typeface="Candara"/>
              </a:rPr>
              <a:t>FORTRAN/COBOL</a:t>
            </a:r>
            <a:endParaRPr sz="32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12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库程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与</a:t>
            </a:r>
            <a:r>
              <a:rPr sz="3200" b="1" spc="-5" dirty="0">
                <a:solidFill>
                  <a:srgbClr val="073D86"/>
                </a:solidFill>
                <a:latin typeface="Candara"/>
                <a:cs typeface="Candara"/>
              </a:rPr>
              <a:t>Linker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的出现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3625" y="812038"/>
            <a:ext cx="44773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汇</a:t>
            </a:r>
            <a:r>
              <a:rPr spc="25" dirty="0"/>
              <a:t>编</a:t>
            </a:r>
            <a:r>
              <a:rPr dirty="0"/>
              <a:t>语言的出现</a:t>
            </a: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109978"/>
            <a:ext cx="4418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635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汇编过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程和程序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358" y="872490"/>
            <a:ext cx="762063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/>
              <a:t>引</a:t>
            </a:r>
            <a:r>
              <a:rPr sz="4600" spc="10" dirty="0"/>
              <a:t>入</a:t>
            </a:r>
            <a:r>
              <a:rPr sz="4600" spc="-5" dirty="0"/>
              <a:t>汇</a:t>
            </a:r>
            <a:r>
              <a:rPr sz="4600" spc="10" dirty="0"/>
              <a:t>编</a:t>
            </a:r>
            <a:r>
              <a:rPr sz="4600" spc="-5" dirty="0"/>
              <a:t>语言后</a:t>
            </a:r>
            <a:r>
              <a:rPr sz="4600" spc="10" dirty="0"/>
              <a:t>的</a:t>
            </a:r>
            <a:r>
              <a:rPr sz="4600" spc="-5" dirty="0"/>
              <a:t>计算机控制</a:t>
            </a:r>
            <a:endParaRPr sz="4600"/>
          </a:p>
        </p:txBody>
      </p:sp>
      <p:sp>
        <p:nvSpPr>
          <p:cNvPr id="4" name="object 4"/>
          <p:cNvSpPr/>
          <p:nvPr/>
        </p:nvSpPr>
        <p:spPr>
          <a:xfrm>
            <a:off x="3016757" y="4052315"/>
            <a:ext cx="744220" cy="114300"/>
          </a:xfrm>
          <a:custGeom>
            <a:avLst/>
            <a:gdLst/>
            <a:ahLst/>
            <a:cxnLst/>
            <a:rect l="l" t="t" r="r" b="b"/>
            <a:pathLst>
              <a:path w="744220" h="114300">
                <a:moveTo>
                  <a:pt x="629412" y="0"/>
                </a:moveTo>
                <a:lnTo>
                  <a:pt x="629412" y="114299"/>
                </a:lnTo>
                <a:lnTo>
                  <a:pt x="705612" y="76199"/>
                </a:lnTo>
                <a:lnTo>
                  <a:pt x="648462" y="76199"/>
                </a:lnTo>
                <a:lnTo>
                  <a:pt x="648462" y="38099"/>
                </a:lnTo>
                <a:lnTo>
                  <a:pt x="705612" y="38099"/>
                </a:lnTo>
                <a:lnTo>
                  <a:pt x="629412" y="0"/>
                </a:lnTo>
                <a:close/>
              </a:path>
              <a:path w="744220" h="114300">
                <a:moveTo>
                  <a:pt x="62941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629412" y="76199"/>
                </a:lnTo>
                <a:lnTo>
                  <a:pt x="629412" y="38099"/>
                </a:lnTo>
                <a:close/>
              </a:path>
              <a:path w="744220" h="114300">
                <a:moveTo>
                  <a:pt x="705612" y="38099"/>
                </a:moveTo>
                <a:lnTo>
                  <a:pt x="648462" y="38099"/>
                </a:lnTo>
                <a:lnTo>
                  <a:pt x="648462" y="76199"/>
                </a:lnTo>
                <a:lnTo>
                  <a:pt x="705612" y="76199"/>
                </a:lnTo>
                <a:lnTo>
                  <a:pt x="743712" y="57149"/>
                </a:lnTo>
                <a:lnTo>
                  <a:pt x="705612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4153" y="4052315"/>
            <a:ext cx="744220" cy="114300"/>
          </a:xfrm>
          <a:custGeom>
            <a:avLst/>
            <a:gdLst/>
            <a:ahLst/>
            <a:cxnLst/>
            <a:rect l="l" t="t" r="r" b="b"/>
            <a:pathLst>
              <a:path w="744220" h="114300">
                <a:moveTo>
                  <a:pt x="629412" y="0"/>
                </a:moveTo>
                <a:lnTo>
                  <a:pt x="629412" y="114299"/>
                </a:lnTo>
                <a:lnTo>
                  <a:pt x="705612" y="76199"/>
                </a:lnTo>
                <a:lnTo>
                  <a:pt x="648462" y="76199"/>
                </a:lnTo>
                <a:lnTo>
                  <a:pt x="648462" y="38099"/>
                </a:lnTo>
                <a:lnTo>
                  <a:pt x="705612" y="38099"/>
                </a:lnTo>
                <a:lnTo>
                  <a:pt x="629412" y="0"/>
                </a:lnTo>
                <a:close/>
              </a:path>
              <a:path w="744220" h="114300">
                <a:moveTo>
                  <a:pt x="62941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629412" y="76199"/>
                </a:lnTo>
                <a:lnTo>
                  <a:pt x="629412" y="38099"/>
                </a:lnTo>
                <a:close/>
              </a:path>
              <a:path w="744220" h="114300">
                <a:moveTo>
                  <a:pt x="705612" y="38099"/>
                </a:moveTo>
                <a:lnTo>
                  <a:pt x="648462" y="38099"/>
                </a:lnTo>
                <a:lnTo>
                  <a:pt x="648462" y="76199"/>
                </a:lnTo>
                <a:lnTo>
                  <a:pt x="705612" y="76199"/>
                </a:lnTo>
                <a:lnTo>
                  <a:pt x="743712" y="57149"/>
                </a:lnTo>
                <a:lnTo>
                  <a:pt x="705612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5923" y="3422141"/>
            <a:ext cx="114300" cy="459105"/>
          </a:xfrm>
          <a:custGeom>
            <a:avLst/>
            <a:gdLst/>
            <a:ahLst/>
            <a:cxnLst/>
            <a:rect l="l" t="t" r="r" b="b"/>
            <a:pathLst>
              <a:path w="114300" h="459104">
                <a:moveTo>
                  <a:pt x="38100" y="344424"/>
                </a:moveTo>
                <a:lnTo>
                  <a:pt x="0" y="344424"/>
                </a:lnTo>
                <a:lnTo>
                  <a:pt x="57150" y="458724"/>
                </a:lnTo>
                <a:lnTo>
                  <a:pt x="104775" y="363474"/>
                </a:lnTo>
                <a:lnTo>
                  <a:pt x="38100" y="363474"/>
                </a:lnTo>
                <a:lnTo>
                  <a:pt x="38100" y="344424"/>
                </a:lnTo>
                <a:close/>
              </a:path>
              <a:path w="114300" h="459104">
                <a:moveTo>
                  <a:pt x="76200" y="0"/>
                </a:moveTo>
                <a:lnTo>
                  <a:pt x="38100" y="0"/>
                </a:lnTo>
                <a:lnTo>
                  <a:pt x="38100" y="363474"/>
                </a:lnTo>
                <a:lnTo>
                  <a:pt x="76200" y="363474"/>
                </a:lnTo>
                <a:lnTo>
                  <a:pt x="76200" y="0"/>
                </a:lnTo>
                <a:close/>
              </a:path>
              <a:path w="114300" h="459104">
                <a:moveTo>
                  <a:pt x="114300" y="344424"/>
                </a:moveTo>
                <a:lnTo>
                  <a:pt x="76200" y="344424"/>
                </a:lnTo>
                <a:lnTo>
                  <a:pt x="76200" y="363474"/>
                </a:lnTo>
                <a:lnTo>
                  <a:pt x="104775" y="363474"/>
                </a:lnTo>
                <a:lnTo>
                  <a:pt x="114300" y="344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54024" y="2966466"/>
          <a:ext cx="7619364" cy="3200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5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67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2400" b="1" spc="10" dirty="0">
                          <a:latin typeface="微软雅黑"/>
                          <a:cs typeface="微软雅黑"/>
                        </a:rPr>
                        <a:t>汇编程序</a:t>
                      </a:r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2400" b="1" spc="10" dirty="0">
                          <a:latin typeface="微软雅黑"/>
                          <a:cs typeface="微软雅黑"/>
                        </a:rPr>
                        <a:t>汇编语言程序</a:t>
                      </a:r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2400" b="1" spc="10" dirty="0">
                          <a:latin typeface="微软雅黑"/>
                          <a:cs typeface="微软雅黑"/>
                        </a:rPr>
                        <a:t>计算机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2400" b="1" spc="10" dirty="0">
                          <a:latin typeface="微软雅黑"/>
                          <a:cs typeface="微软雅黑"/>
                        </a:rPr>
                        <a:t>目标代码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0"/>
                        </a:lnSpc>
                      </a:pPr>
                      <a:r>
                        <a:rPr sz="2400" b="1" spc="10" dirty="0">
                          <a:latin typeface="微软雅黑"/>
                          <a:cs typeface="微软雅黑"/>
                        </a:rPr>
                        <a:t>目标代码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>
                        <a:lnSpc>
                          <a:spcPts val="2840"/>
                        </a:lnSpc>
                      </a:pPr>
                      <a:r>
                        <a:rPr sz="2400" b="1" spc="5" dirty="0">
                          <a:latin typeface="微软雅黑"/>
                          <a:cs typeface="微软雅黑"/>
                        </a:rPr>
                        <a:t>数据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0"/>
                        </a:lnSpc>
                      </a:pPr>
                      <a:r>
                        <a:rPr sz="2400" b="1" spc="5" dirty="0">
                          <a:latin typeface="微软雅黑"/>
                          <a:cs typeface="微软雅黑"/>
                        </a:rPr>
                        <a:t>计算机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0"/>
                        </a:lnSpc>
                      </a:pPr>
                      <a:r>
                        <a:rPr sz="2400" b="1" spc="5" dirty="0">
                          <a:latin typeface="微软雅黑"/>
                          <a:cs typeface="微软雅黑"/>
                        </a:rPr>
                        <a:t>运行结果</a:t>
                      </a:r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016757" y="5881115"/>
            <a:ext cx="744220" cy="114300"/>
          </a:xfrm>
          <a:custGeom>
            <a:avLst/>
            <a:gdLst/>
            <a:ahLst/>
            <a:cxnLst/>
            <a:rect l="l" t="t" r="r" b="b"/>
            <a:pathLst>
              <a:path w="744220" h="114300">
                <a:moveTo>
                  <a:pt x="629412" y="0"/>
                </a:moveTo>
                <a:lnTo>
                  <a:pt x="629412" y="114300"/>
                </a:lnTo>
                <a:lnTo>
                  <a:pt x="705612" y="76200"/>
                </a:lnTo>
                <a:lnTo>
                  <a:pt x="648462" y="76200"/>
                </a:lnTo>
                <a:lnTo>
                  <a:pt x="648462" y="38100"/>
                </a:lnTo>
                <a:lnTo>
                  <a:pt x="705612" y="38100"/>
                </a:lnTo>
                <a:lnTo>
                  <a:pt x="629412" y="0"/>
                </a:lnTo>
                <a:close/>
              </a:path>
              <a:path w="744220" h="114300">
                <a:moveTo>
                  <a:pt x="62941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29412" y="76200"/>
                </a:lnTo>
                <a:lnTo>
                  <a:pt x="629412" y="38100"/>
                </a:lnTo>
                <a:close/>
              </a:path>
              <a:path w="744220" h="114300">
                <a:moveTo>
                  <a:pt x="705612" y="38100"/>
                </a:moveTo>
                <a:lnTo>
                  <a:pt x="648462" y="38100"/>
                </a:lnTo>
                <a:lnTo>
                  <a:pt x="648462" y="76200"/>
                </a:lnTo>
                <a:lnTo>
                  <a:pt x="705612" y="76200"/>
                </a:lnTo>
                <a:lnTo>
                  <a:pt x="743712" y="57150"/>
                </a:lnTo>
                <a:lnTo>
                  <a:pt x="70561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04153" y="5881115"/>
            <a:ext cx="744220" cy="114300"/>
          </a:xfrm>
          <a:custGeom>
            <a:avLst/>
            <a:gdLst/>
            <a:ahLst/>
            <a:cxnLst/>
            <a:rect l="l" t="t" r="r" b="b"/>
            <a:pathLst>
              <a:path w="744220" h="114300">
                <a:moveTo>
                  <a:pt x="629412" y="0"/>
                </a:moveTo>
                <a:lnTo>
                  <a:pt x="629412" y="114300"/>
                </a:lnTo>
                <a:lnTo>
                  <a:pt x="705612" y="76200"/>
                </a:lnTo>
                <a:lnTo>
                  <a:pt x="648462" y="76200"/>
                </a:lnTo>
                <a:lnTo>
                  <a:pt x="648462" y="38100"/>
                </a:lnTo>
                <a:lnTo>
                  <a:pt x="705612" y="38100"/>
                </a:lnTo>
                <a:lnTo>
                  <a:pt x="629412" y="0"/>
                </a:lnTo>
                <a:close/>
              </a:path>
              <a:path w="744220" h="114300">
                <a:moveTo>
                  <a:pt x="62941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29412" y="76200"/>
                </a:lnTo>
                <a:lnTo>
                  <a:pt x="629412" y="38100"/>
                </a:lnTo>
                <a:close/>
              </a:path>
              <a:path w="744220" h="114300">
                <a:moveTo>
                  <a:pt x="705612" y="38100"/>
                </a:moveTo>
                <a:lnTo>
                  <a:pt x="648462" y="38100"/>
                </a:lnTo>
                <a:lnTo>
                  <a:pt x="648462" y="76200"/>
                </a:lnTo>
                <a:lnTo>
                  <a:pt x="705612" y="76200"/>
                </a:lnTo>
                <a:lnTo>
                  <a:pt x="743712" y="57150"/>
                </a:lnTo>
                <a:lnTo>
                  <a:pt x="70561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5923" y="5252465"/>
            <a:ext cx="114300" cy="455930"/>
          </a:xfrm>
          <a:custGeom>
            <a:avLst/>
            <a:gdLst/>
            <a:ahLst/>
            <a:cxnLst/>
            <a:rect l="l" t="t" r="r" b="b"/>
            <a:pathLst>
              <a:path w="114300" h="455929">
                <a:moveTo>
                  <a:pt x="38100" y="341376"/>
                </a:moveTo>
                <a:lnTo>
                  <a:pt x="0" y="341376"/>
                </a:lnTo>
                <a:lnTo>
                  <a:pt x="57150" y="455676"/>
                </a:lnTo>
                <a:lnTo>
                  <a:pt x="104775" y="360426"/>
                </a:lnTo>
                <a:lnTo>
                  <a:pt x="38100" y="360426"/>
                </a:lnTo>
                <a:lnTo>
                  <a:pt x="38100" y="341376"/>
                </a:lnTo>
                <a:close/>
              </a:path>
              <a:path w="114300" h="455929">
                <a:moveTo>
                  <a:pt x="76200" y="0"/>
                </a:moveTo>
                <a:lnTo>
                  <a:pt x="38100" y="0"/>
                </a:lnTo>
                <a:lnTo>
                  <a:pt x="38100" y="360426"/>
                </a:lnTo>
                <a:lnTo>
                  <a:pt x="76200" y="360426"/>
                </a:lnTo>
                <a:lnTo>
                  <a:pt x="76200" y="0"/>
                </a:lnTo>
                <a:close/>
              </a:path>
              <a:path w="114300" h="455929">
                <a:moveTo>
                  <a:pt x="114300" y="341376"/>
                </a:moveTo>
                <a:lnTo>
                  <a:pt x="76200" y="341376"/>
                </a:lnTo>
                <a:lnTo>
                  <a:pt x="76200" y="360426"/>
                </a:lnTo>
                <a:lnTo>
                  <a:pt x="104775" y="360426"/>
                </a:lnTo>
                <a:lnTo>
                  <a:pt x="114300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9113" y="4626864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7620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35221" y="462686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291" y="0"/>
                </a:lnTo>
              </a:path>
            </a:pathLst>
          </a:custGeom>
          <a:ln w="7620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4421" y="4626864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7620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5693" y="2476094"/>
            <a:ext cx="8061325" cy="381190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第二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代计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算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机，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晶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体管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技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术的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endParaRPr sz="3200">
              <a:latin typeface="Microsoft JhengHei"/>
              <a:cs typeface="Microsoft JhengHei"/>
            </a:endParaRPr>
          </a:p>
          <a:p>
            <a:pPr marL="588645" marR="5080" lvl="1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-215" dirty="0">
                <a:solidFill>
                  <a:srgbClr val="073D86"/>
                </a:solidFill>
                <a:latin typeface="Microsoft JhengHei"/>
                <a:cs typeface="Microsoft JhengHei"/>
              </a:rPr>
              <a:t>1954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年，美国贝尔实验室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研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制成功第一台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晶体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管计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算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sz="3200" b="1" spc="-65" dirty="0">
                <a:solidFill>
                  <a:srgbClr val="073D86"/>
                </a:solidFill>
                <a:latin typeface="Microsoft JhengHei"/>
                <a:cs typeface="Microsoft JhengHei"/>
              </a:rPr>
              <a:t>TRADIC，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装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sz="3200" b="1" spc="-45" dirty="0">
                <a:solidFill>
                  <a:srgbClr val="073D86"/>
                </a:solidFill>
                <a:latin typeface="Microsoft JhengHei"/>
                <a:cs typeface="Microsoft JhengHei"/>
              </a:rPr>
              <a:t>800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晶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体管</a:t>
            </a:r>
            <a:endParaRPr sz="3200">
              <a:latin typeface="Microsoft JhengHei"/>
              <a:cs typeface="Microsoft JhengHei"/>
            </a:endParaRPr>
          </a:p>
          <a:p>
            <a:pPr marL="588645" marR="96520" lvl="1" indent="-273050">
              <a:lnSpc>
                <a:spcPct val="101899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-360" dirty="0">
                <a:solidFill>
                  <a:srgbClr val="073D86"/>
                </a:solidFill>
                <a:latin typeface="Microsoft JhengHei"/>
                <a:cs typeface="Microsoft JhengHei"/>
              </a:rPr>
              <a:t>1</a:t>
            </a:r>
            <a:r>
              <a:rPr sz="3200" b="1" spc="-345" dirty="0">
                <a:solidFill>
                  <a:srgbClr val="073D86"/>
                </a:solidFill>
                <a:latin typeface="Microsoft JhengHei"/>
                <a:cs typeface="Microsoft JhengHei"/>
              </a:rPr>
              <a:t>9</a:t>
            </a:r>
            <a:r>
              <a:rPr sz="3200" b="1" spc="-80" dirty="0">
                <a:solidFill>
                  <a:srgbClr val="073D86"/>
                </a:solidFill>
                <a:latin typeface="Microsoft JhengHei"/>
                <a:cs typeface="Microsoft JhengHei"/>
              </a:rPr>
              <a:t>56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年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3200" b="1" spc="5" dirty="0">
                <a:solidFill>
                  <a:srgbClr val="0080FF"/>
                </a:solidFill>
                <a:latin typeface="Microsoft JhengHei"/>
                <a:cs typeface="Microsoft JhengHei"/>
                <a:hlinkClick r:id="rId2"/>
              </a:rPr>
              <a:t>肖</a:t>
            </a:r>
            <a:r>
              <a:rPr sz="3200" b="1" spc="-15" dirty="0">
                <a:solidFill>
                  <a:srgbClr val="0080FF"/>
                </a:solidFill>
                <a:latin typeface="Microsoft JhengHei"/>
                <a:cs typeface="Microsoft JhengHei"/>
                <a:hlinkClick r:id="rId2"/>
              </a:rPr>
              <a:t>克</a:t>
            </a:r>
            <a:r>
              <a:rPr sz="3200" b="1" dirty="0">
                <a:solidFill>
                  <a:srgbClr val="0080FF"/>
                </a:solidFill>
                <a:latin typeface="Microsoft JhengHei"/>
                <a:cs typeface="Microsoft JhengHei"/>
                <a:hlinkClick r:id="rId2"/>
              </a:rPr>
              <a:t>莱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sz="3200" b="1" spc="-10" dirty="0">
                <a:solidFill>
                  <a:srgbClr val="0080FF"/>
                </a:solidFill>
                <a:latin typeface="Microsoft JhengHei"/>
                <a:cs typeface="Microsoft JhengHei"/>
                <a:hlinkClick r:id="rId3"/>
              </a:rPr>
              <a:t>巴</a:t>
            </a:r>
            <a:r>
              <a:rPr sz="3200" b="1" dirty="0">
                <a:solidFill>
                  <a:srgbClr val="0080FF"/>
                </a:solidFill>
                <a:latin typeface="Microsoft JhengHei"/>
                <a:cs typeface="Microsoft JhengHei"/>
                <a:hlinkClick r:id="rId3"/>
              </a:rPr>
              <a:t>丁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sz="3200" b="1" spc="-10" dirty="0">
                <a:solidFill>
                  <a:srgbClr val="0080FF"/>
                </a:solidFill>
                <a:latin typeface="Microsoft JhengHei"/>
                <a:cs typeface="Microsoft JhengHei"/>
                <a:hlinkClick r:id="rId4"/>
              </a:rPr>
              <a:t>布</a:t>
            </a:r>
            <a:r>
              <a:rPr sz="3200" b="1" spc="5" dirty="0">
                <a:solidFill>
                  <a:srgbClr val="0080FF"/>
                </a:solidFill>
                <a:latin typeface="Microsoft JhengHei"/>
                <a:cs typeface="Microsoft JhengHei"/>
                <a:hlinkClick r:id="rId4"/>
              </a:rPr>
              <a:t>拉</a:t>
            </a:r>
            <a:r>
              <a:rPr sz="3200" b="1" dirty="0">
                <a:solidFill>
                  <a:srgbClr val="0080FF"/>
                </a:solidFill>
                <a:latin typeface="Microsoft JhengHei"/>
                <a:cs typeface="Microsoft JhengHei"/>
                <a:hlinkClick r:id="rId4"/>
              </a:rPr>
              <a:t>顿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三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人，因 发明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晶体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管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同时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荣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获诺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贝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尔物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学奖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器性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呈数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量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级提高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手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工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低效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率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问题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日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益突出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9259" y="913892"/>
            <a:ext cx="82842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1.1.2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spc="5" dirty="0"/>
              <a:t>第二代计算</a:t>
            </a:r>
            <a:r>
              <a:rPr sz="4000" dirty="0"/>
              <a:t>机</a:t>
            </a:r>
            <a:r>
              <a:rPr sz="4000" spc="-5" dirty="0">
                <a:latin typeface="Times New Roman"/>
                <a:cs typeface="Times New Roman"/>
              </a:rPr>
              <a:t>—</a:t>
            </a:r>
            <a:r>
              <a:rPr sz="4000" dirty="0"/>
              <a:t>简</a:t>
            </a:r>
            <a:r>
              <a:rPr sz="4000" spc="-5" dirty="0"/>
              <a:t>单批</a:t>
            </a:r>
            <a:r>
              <a:rPr sz="4000" dirty="0"/>
              <a:t>处</a:t>
            </a:r>
            <a:r>
              <a:rPr sz="4000" spc="-5" dirty="0"/>
              <a:t>理阶段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016" y="2237943"/>
            <a:ext cx="7516495" cy="3782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ts val="3815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脱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批处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endParaRPr sz="3200">
              <a:latin typeface="Microsoft JhengHei"/>
              <a:cs typeface="Microsoft JhengHei"/>
            </a:endParaRPr>
          </a:p>
          <a:p>
            <a:pPr marL="588645" marR="6350" lvl="1" indent="-274320">
              <a:lnSpc>
                <a:spcPts val="3500"/>
              </a:lnSpc>
              <a:spcBef>
                <a:spcPts val="3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第一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代计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算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机从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纸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带或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卡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片机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批输入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作业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到磁带</a:t>
            </a:r>
            <a:endParaRPr sz="3200">
              <a:latin typeface="Microsoft JhengHei"/>
              <a:cs typeface="Microsoft JhengHei"/>
            </a:endParaRPr>
          </a:p>
          <a:p>
            <a:pPr marL="588645" marR="5080" lvl="1" indent="-274320">
              <a:lnSpc>
                <a:spcPts val="351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第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二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代计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算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机从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磁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带成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批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的执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作业， 并把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输出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结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果保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到磁带</a:t>
            </a:r>
            <a:endParaRPr sz="3200">
              <a:latin typeface="Microsoft JhengHei"/>
              <a:cs typeface="Microsoft JhengHei"/>
            </a:endParaRPr>
          </a:p>
          <a:p>
            <a:pPr marL="588645" marR="6350" lvl="1" indent="-274320">
              <a:lnSpc>
                <a:spcPts val="3500"/>
              </a:lnSpc>
              <a:spcBef>
                <a:spcPts val="28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第一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代计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算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机成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批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的输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作业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结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果到打 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印机</a:t>
            </a:r>
            <a:endParaRPr sz="3200">
              <a:latin typeface="Microsoft JhengHei"/>
              <a:cs typeface="Microsoft JhengHei"/>
            </a:endParaRPr>
          </a:p>
          <a:p>
            <a:pPr marL="287020" indent="-274320">
              <a:lnSpc>
                <a:spcPts val="3785"/>
              </a:lnSpc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联机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批处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6841" y="833120"/>
            <a:ext cx="4830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简</a:t>
            </a:r>
            <a:r>
              <a:rPr sz="5400" spc="20" dirty="0"/>
              <a:t>单</a:t>
            </a:r>
            <a:r>
              <a:rPr sz="5400" dirty="0"/>
              <a:t>批</a:t>
            </a:r>
            <a:r>
              <a:rPr sz="5400" spc="10" dirty="0"/>
              <a:t>处</a:t>
            </a:r>
            <a:r>
              <a:rPr sz="5400" dirty="0"/>
              <a:t>理系统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2304389"/>
            <a:ext cx="7617459" cy="25615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2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成批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控制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序的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行与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入输出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作业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控制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语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言、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业控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卡、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业说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明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书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员与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序员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分离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资源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序和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磁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带文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引入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8166" y="890396"/>
            <a:ext cx="68859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简</a:t>
            </a:r>
            <a:r>
              <a:rPr sz="4500" spc="15" dirty="0"/>
              <a:t>单</a:t>
            </a:r>
            <a:r>
              <a:rPr sz="4500" dirty="0"/>
              <a:t>批处理系统的操作特征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1076" y="2484562"/>
            <a:ext cx="3961129" cy="2073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成批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业</a:t>
            </a:r>
            <a:endParaRPr sz="3200" dirty="0">
              <a:latin typeface="Microsoft JhengHei"/>
              <a:cs typeface="Microsoft JhengHei"/>
            </a:endParaRPr>
          </a:p>
          <a:p>
            <a:pPr marL="287020" indent="-274320">
              <a:lnSpc>
                <a:spcPct val="100000"/>
              </a:lnSpc>
              <a:spcBef>
                <a:spcPts val="384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endParaRPr sz="3200" dirty="0">
              <a:latin typeface="Microsoft JhengHei"/>
              <a:cs typeface="Microsoft JhengHei"/>
            </a:endParaRPr>
          </a:p>
          <a:p>
            <a:pPr marL="287020" marR="5080" indent="-274320">
              <a:lnSpc>
                <a:spcPts val="3460"/>
              </a:lnSpc>
              <a:spcBef>
                <a:spcPts val="81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毕后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返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回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endParaRPr sz="320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1076" y="5117719"/>
            <a:ext cx="3556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常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驻内存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64814" y="851738"/>
            <a:ext cx="22142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管理程序</a:t>
            </a:r>
            <a:endParaRPr sz="4300"/>
          </a:p>
        </p:txBody>
      </p:sp>
      <p:sp>
        <p:nvSpPr>
          <p:cNvPr id="5" name="object 5"/>
          <p:cNvSpPr/>
          <p:nvPr/>
        </p:nvSpPr>
        <p:spPr>
          <a:xfrm>
            <a:off x="2997707" y="4509515"/>
            <a:ext cx="1143000" cy="439420"/>
          </a:xfrm>
          <a:custGeom>
            <a:avLst/>
            <a:gdLst/>
            <a:ahLst/>
            <a:cxnLst/>
            <a:rect l="l" t="t" r="r" b="b"/>
            <a:pathLst>
              <a:path w="1143000" h="439420">
                <a:moveTo>
                  <a:pt x="0" y="438912"/>
                </a:moveTo>
                <a:lnTo>
                  <a:pt x="1142999" y="438912"/>
                </a:lnTo>
                <a:lnTo>
                  <a:pt x="1142999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7707" y="4509515"/>
            <a:ext cx="1143000" cy="439420"/>
          </a:xfrm>
          <a:custGeom>
            <a:avLst/>
            <a:gdLst/>
            <a:ahLst/>
            <a:cxnLst/>
            <a:rect l="l" t="t" r="r" b="b"/>
            <a:pathLst>
              <a:path w="1143000" h="439420">
                <a:moveTo>
                  <a:pt x="0" y="438912"/>
                </a:moveTo>
                <a:lnTo>
                  <a:pt x="1142999" y="438912"/>
                </a:lnTo>
                <a:lnTo>
                  <a:pt x="1142999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6460" y="4596510"/>
            <a:ext cx="43180" cy="52705"/>
          </a:xfrm>
          <a:custGeom>
            <a:avLst/>
            <a:gdLst/>
            <a:ahLst/>
            <a:cxnLst/>
            <a:rect l="l" t="t" r="r" b="b"/>
            <a:pathLst>
              <a:path w="43180" h="52704">
                <a:moveTo>
                  <a:pt x="0" y="52196"/>
                </a:moveTo>
                <a:lnTo>
                  <a:pt x="43052" y="52196"/>
                </a:lnTo>
                <a:lnTo>
                  <a:pt x="430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02279" y="4463034"/>
            <a:ext cx="1134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Boundary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21208" y="2042160"/>
          <a:ext cx="2289175" cy="4463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648">
                <a:tc>
                  <a:txBody>
                    <a:bodyPr/>
                    <a:lstStyle/>
                    <a:p>
                      <a:pPr marL="626110">
                        <a:lnSpc>
                          <a:spcPts val="2035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Interrupt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65150">
                        <a:lnSpc>
                          <a:spcPts val="2305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Processing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886"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Device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Drivers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409"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Job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Sequencing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648"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20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Language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Interpreter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56590" marR="652145" algn="ctr">
                        <a:lnSpc>
                          <a:spcPct val="91800"/>
                        </a:lnSpc>
                        <a:spcBef>
                          <a:spcPts val="18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User  P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ram 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Area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896361" y="2059685"/>
            <a:ext cx="134620" cy="2364105"/>
          </a:xfrm>
          <a:custGeom>
            <a:avLst/>
            <a:gdLst/>
            <a:ahLst/>
            <a:cxnLst/>
            <a:rect l="l" t="t" r="r" b="b"/>
            <a:pathLst>
              <a:path w="134619" h="2364104">
                <a:moveTo>
                  <a:pt x="0" y="0"/>
                </a:moveTo>
                <a:lnTo>
                  <a:pt x="26122" y="11816"/>
                </a:lnTo>
                <a:lnTo>
                  <a:pt x="47434" y="44053"/>
                </a:lnTo>
                <a:lnTo>
                  <a:pt x="61793" y="91886"/>
                </a:lnTo>
                <a:lnTo>
                  <a:pt x="67056" y="150494"/>
                </a:lnTo>
                <a:lnTo>
                  <a:pt x="67056" y="1031366"/>
                </a:lnTo>
                <a:lnTo>
                  <a:pt x="72318" y="1089975"/>
                </a:lnTo>
                <a:lnTo>
                  <a:pt x="86677" y="1137808"/>
                </a:lnTo>
                <a:lnTo>
                  <a:pt x="107989" y="1170045"/>
                </a:lnTo>
                <a:lnTo>
                  <a:pt x="134112" y="1181862"/>
                </a:lnTo>
                <a:lnTo>
                  <a:pt x="107989" y="1193678"/>
                </a:lnTo>
                <a:lnTo>
                  <a:pt x="86677" y="1225915"/>
                </a:lnTo>
                <a:lnTo>
                  <a:pt x="72318" y="1273748"/>
                </a:lnTo>
                <a:lnTo>
                  <a:pt x="67056" y="1332356"/>
                </a:lnTo>
                <a:lnTo>
                  <a:pt x="67056" y="2213229"/>
                </a:lnTo>
                <a:lnTo>
                  <a:pt x="61793" y="2271837"/>
                </a:lnTo>
                <a:lnTo>
                  <a:pt x="47434" y="2319670"/>
                </a:lnTo>
                <a:lnTo>
                  <a:pt x="26122" y="2351907"/>
                </a:lnTo>
                <a:lnTo>
                  <a:pt x="0" y="23637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9305" y="4453128"/>
            <a:ext cx="1312545" cy="114300"/>
          </a:xfrm>
          <a:custGeom>
            <a:avLst/>
            <a:gdLst/>
            <a:ahLst/>
            <a:cxnLst/>
            <a:rect l="l" t="t" r="r" b="b"/>
            <a:pathLst>
              <a:path w="131254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31254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312545" h="114300">
                <a:moveTo>
                  <a:pt x="131216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312164" y="76200"/>
                </a:lnTo>
                <a:lnTo>
                  <a:pt x="131216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01772" y="3195701"/>
            <a:ext cx="24130" cy="52069"/>
          </a:xfrm>
          <a:custGeom>
            <a:avLst/>
            <a:gdLst/>
            <a:ahLst/>
            <a:cxnLst/>
            <a:rect l="l" t="t" r="r" b="b"/>
            <a:pathLst>
              <a:path w="24130" h="52069">
                <a:moveTo>
                  <a:pt x="23748" y="51943"/>
                </a:moveTo>
                <a:lnTo>
                  <a:pt x="0" y="51943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96767" y="3108960"/>
            <a:ext cx="975360" cy="437515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2135"/>
              </a:lnSpc>
            </a:pPr>
            <a:r>
              <a:rPr sz="2000" b="1" dirty="0">
                <a:latin typeface="Times New Roman"/>
                <a:cs typeface="Times New Roman"/>
              </a:rPr>
              <a:t>Monitor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994646"/>
            <a:ext cx="8035290" cy="412432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Memory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 protection</a:t>
            </a:r>
            <a:endParaRPr sz="2800">
              <a:latin typeface="Times New Roman"/>
              <a:cs typeface="Times New Roman"/>
            </a:endParaRPr>
          </a:p>
          <a:p>
            <a:pPr marL="588645" lvl="1" indent="-273050">
              <a:lnSpc>
                <a:spcPct val="100000"/>
              </a:lnSpc>
              <a:spcBef>
                <a:spcPts val="59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do 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not </a:t>
            </a: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allow the memory </a:t>
            </a:r>
            <a:r>
              <a:rPr sz="24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area </a:t>
            </a: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containing the monitor</a:t>
            </a:r>
            <a:r>
              <a:rPr sz="2400" b="1" spc="-12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588645">
              <a:lnSpc>
                <a:spcPct val="100000"/>
              </a:lnSpc>
            </a:pP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be </a:t>
            </a:r>
            <a:r>
              <a:rPr sz="24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altered</a:t>
            </a:r>
            <a:endParaRPr sz="24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Timer</a:t>
            </a:r>
            <a:endParaRPr sz="2800">
              <a:latin typeface="Times New Roman"/>
              <a:cs typeface="Times New Roman"/>
            </a:endParaRPr>
          </a:p>
          <a:p>
            <a:pPr marL="588645" lvl="1" indent="-273050">
              <a:lnSpc>
                <a:spcPct val="100000"/>
              </a:lnSpc>
              <a:spcBef>
                <a:spcPts val="59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prevents </a:t>
            </a: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job </a:t>
            </a:r>
            <a:r>
              <a:rPr sz="24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from 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monopolizing the</a:t>
            </a:r>
            <a:r>
              <a:rPr sz="2400" b="1" spc="3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Privileged instructions</a:t>
            </a:r>
            <a:endParaRPr sz="2800">
              <a:latin typeface="Times New Roman"/>
              <a:cs typeface="Times New Roman"/>
            </a:endParaRPr>
          </a:p>
          <a:p>
            <a:pPr marL="588645" marR="5080" lvl="1" indent="-273050">
              <a:lnSpc>
                <a:spcPct val="100000"/>
              </a:lnSpc>
              <a:spcBef>
                <a:spcPts val="59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Certain instructions </a:t>
            </a:r>
            <a:r>
              <a:rPr sz="2400" b="1" spc="-20" dirty="0">
                <a:solidFill>
                  <a:srgbClr val="073D86"/>
                </a:solidFill>
                <a:latin typeface="Times New Roman"/>
                <a:cs typeface="Times New Roman"/>
              </a:rPr>
              <a:t>are 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designated privileged and can be  </a:t>
            </a: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executed only 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by the</a:t>
            </a:r>
            <a:r>
              <a:rPr sz="2400" b="1" spc="-2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monitor</a:t>
            </a:r>
            <a:endParaRPr sz="24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interrupts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8929" y="923671"/>
            <a:ext cx="49441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管</a:t>
            </a:r>
            <a:r>
              <a:rPr sz="4300" spc="15" dirty="0"/>
              <a:t>理</a:t>
            </a:r>
            <a:r>
              <a:rPr sz="4300" spc="-5" dirty="0"/>
              <a:t>程</a:t>
            </a:r>
            <a:r>
              <a:rPr sz="4300" spc="15" dirty="0"/>
              <a:t>序</a:t>
            </a:r>
            <a:r>
              <a:rPr sz="4300" spc="-5" dirty="0"/>
              <a:t>的硬件</a:t>
            </a:r>
            <a:r>
              <a:rPr sz="4300" spc="15" dirty="0"/>
              <a:t>要</a:t>
            </a:r>
            <a:r>
              <a:rPr sz="4300" spc="-5" dirty="0"/>
              <a:t>求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605" y="652348"/>
            <a:ext cx="25736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>
                <a:latin typeface="微软雅黑"/>
                <a:cs typeface="微软雅黑"/>
              </a:rPr>
              <a:t>教学材料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259796"/>
            <a:ext cx="8032750" cy="31515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7020" algn="l"/>
              </a:tabLst>
            </a:pP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3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系统教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3600" b="1" dirty="0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第五</a:t>
            </a:r>
            <a:r>
              <a:rPr sz="36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版</a:t>
            </a:r>
            <a:r>
              <a:rPr sz="3600" b="1" dirty="0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费翔林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、骆</a:t>
            </a:r>
            <a:r>
              <a:rPr sz="36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斌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，高等教育出版社，</a:t>
            </a:r>
            <a:r>
              <a:rPr sz="3600" b="1" dirty="0">
                <a:solidFill>
                  <a:srgbClr val="073D86"/>
                </a:solidFill>
                <a:latin typeface="Times New Roman"/>
                <a:cs typeface="Times New Roman"/>
              </a:rPr>
              <a:t>2014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7020" algn="l"/>
              </a:tabLst>
            </a:pPr>
            <a:r>
              <a:rPr sz="3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鼓励部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分学有余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力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的同学自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阅</a:t>
            </a:r>
            <a:endParaRPr sz="3600">
              <a:latin typeface="Microsoft JhengHei"/>
              <a:cs typeface="Microsoft JhengHei"/>
            </a:endParaRPr>
          </a:p>
          <a:p>
            <a:pPr marL="354965">
              <a:lnSpc>
                <a:spcPct val="100000"/>
              </a:lnSpc>
              <a:spcBef>
                <a:spcPts val="1100"/>
              </a:spcBef>
            </a:pP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MINIX, LINIX,</a:t>
            </a:r>
            <a:r>
              <a:rPr sz="32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内核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析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书籍</a:t>
            </a:r>
            <a:endParaRPr sz="3200">
              <a:latin typeface="Microsoft JhengHei"/>
              <a:cs typeface="Microsoft JhengHei"/>
            </a:endParaRPr>
          </a:p>
          <a:p>
            <a:pPr marL="287020" indent="-274320">
              <a:lnSpc>
                <a:spcPct val="100000"/>
              </a:lnSpc>
              <a:spcBef>
                <a:spcPts val="58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7020" algn="l"/>
              </a:tabLst>
            </a:pP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课程电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子讲稿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2430272"/>
            <a:ext cx="7844155" cy="38658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 algn="just">
              <a:lnSpc>
                <a:spcPct val="99600"/>
              </a:lnSpc>
              <a:spcBef>
                <a:spcPts val="110"/>
              </a:spcBef>
              <a:buClr>
                <a:srgbClr val="33CC33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b="1" dirty="0">
                <a:solidFill>
                  <a:srgbClr val="4584D2"/>
                </a:solidFill>
                <a:latin typeface="Times New Roman"/>
                <a:cs typeface="Times New Roman"/>
              </a:rPr>
              <a:t>1958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年，美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国德</a:t>
            </a:r>
            <a:r>
              <a:rPr sz="2800" b="1" spc="20" dirty="0">
                <a:solidFill>
                  <a:srgbClr val="4584D2"/>
                </a:solidFill>
                <a:latin typeface="Microsoft JhengHei"/>
                <a:cs typeface="Microsoft JhengHei"/>
              </a:rPr>
              <a:t>州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仪器</a:t>
            </a:r>
            <a:r>
              <a:rPr sz="2800" b="1" spc="10" dirty="0">
                <a:solidFill>
                  <a:srgbClr val="4584D2"/>
                </a:solidFill>
                <a:latin typeface="Microsoft JhengHei"/>
                <a:cs typeface="Microsoft JhengHei"/>
              </a:rPr>
              <a:t>发</a:t>
            </a:r>
            <a:r>
              <a:rPr sz="2800" b="1" spc="-10" dirty="0">
                <a:solidFill>
                  <a:srgbClr val="4584D2"/>
                </a:solidFill>
                <a:latin typeface="Microsoft JhengHei"/>
                <a:cs typeface="Microsoft JhengHei"/>
              </a:rPr>
              <a:t>明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集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成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电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路</a:t>
            </a:r>
            <a:r>
              <a:rPr sz="2800" b="1" dirty="0">
                <a:solidFill>
                  <a:srgbClr val="4584D2"/>
                </a:solidFill>
                <a:latin typeface="Times New Roman"/>
                <a:cs typeface="Times New Roman"/>
              </a:rPr>
              <a:t>(IC)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，</a:t>
            </a:r>
            <a:r>
              <a:rPr sz="28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将三 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种电子元件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集成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到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一片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小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小的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硅</a:t>
            </a:r>
            <a:r>
              <a:rPr sz="2800" b="1" spc="30" dirty="0">
                <a:solidFill>
                  <a:srgbClr val="4584D2"/>
                </a:solidFill>
                <a:latin typeface="Microsoft JhengHei"/>
                <a:cs typeface="Microsoft JhengHei"/>
              </a:rPr>
              <a:t>片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上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更多</a:t>
            </a:r>
            <a:r>
              <a:rPr sz="28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的元 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件集成到单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一的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半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导体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芯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片上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计算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机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变得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更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小</a:t>
            </a:r>
            <a:endParaRPr sz="2800">
              <a:latin typeface="Microsoft JhengHei"/>
              <a:cs typeface="Microsoft JhengHei"/>
            </a:endParaRPr>
          </a:p>
          <a:p>
            <a:pPr marL="354965">
              <a:lnSpc>
                <a:spcPct val="100000"/>
              </a:lnSpc>
              <a:spcBef>
                <a:spcPts val="20"/>
              </a:spcBef>
            </a:pP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，功耗更低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，速度</a:t>
            </a:r>
            <a:r>
              <a:rPr sz="2800" b="1" spc="20" dirty="0">
                <a:solidFill>
                  <a:srgbClr val="4584D2"/>
                </a:solidFill>
                <a:latin typeface="Microsoft JhengHei"/>
                <a:cs typeface="Microsoft JhengHei"/>
              </a:rPr>
              <a:t>更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快</a:t>
            </a:r>
            <a:endParaRPr sz="2800">
              <a:latin typeface="Microsoft JhengHei"/>
              <a:cs typeface="Microsoft JhengHei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计算机硬件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性</a:t>
            </a:r>
            <a:r>
              <a:rPr sz="2800" b="1" spc="15" dirty="0">
                <a:solidFill>
                  <a:srgbClr val="4584D2"/>
                </a:solidFill>
                <a:latin typeface="Microsoft JhengHei"/>
                <a:cs typeface="Microsoft JhengHei"/>
              </a:rPr>
              <a:t>能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继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续呈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数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量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级</a:t>
            </a:r>
            <a:r>
              <a:rPr sz="28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提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高</a:t>
            </a:r>
            <a:r>
              <a:rPr sz="2800" b="1" spc="-10" dirty="0">
                <a:solidFill>
                  <a:srgbClr val="4584D2"/>
                </a:solidFill>
                <a:latin typeface="Microsoft JhengHei"/>
                <a:cs typeface="Microsoft JhengHei"/>
              </a:rPr>
              <a:t>，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CPU</a:t>
            </a:r>
            <a:r>
              <a:rPr sz="28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速度与</a:t>
            </a:r>
            <a:endParaRPr sz="2800">
              <a:latin typeface="Microsoft JhengHei"/>
              <a:cs typeface="Microsoft JhengHei"/>
            </a:endParaRPr>
          </a:p>
          <a:p>
            <a:pPr marL="287020">
              <a:lnSpc>
                <a:spcPct val="100000"/>
              </a:lnSpc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I/O</a:t>
            </a:r>
            <a:r>
              <a:rPr sz="28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速度不匹</a:t>
            </a:r>
            <a:r>
              <a:rPr sz="28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配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的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矛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盾日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益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突出</a:t>
            </a:r>
            <a:endParaRPr sz="2800">
              <a:latin typeface="Microsoft JhengHei"/>
              <a:cs typeface="Microsoft JhengHei"/>
            </a:endParaRPr>
          </a:p>
          <a:p>
            <a:pPr marL="287020" marR="53340" indent="-274320" algn="just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只有让多道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程序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同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时进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入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内存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争</a:t>
            </a:r>
            <a:r>
              <a:rPr sz="2800" b="1" spc="30" dirty="0">
                <a:solidFill>
                  <a:srgbClr val="4584D2"/>
                </a:solidFill>
                <a:latin typeface="Microsoft JhengHei"/>
                <a:cs typeface="Microsoft JhengHei"/>
              </a:rPr>
              <a:t>抢</a:t>
            </a:r>
            <a:r>
              <a:rPr sz="2800" b="1" spc="-5" dirty="0">
                <a:solidFill>
                  <a:srgbClr val="4584D2"/>
                </a:solidFill>
                <a:latin typeface="Times New Roman"/>
                <a:cs typeface="Times New Roman"/>
              </a:rPr>
              <a:t>CP</a:t>
            </a:r>
            <a:r>
              <a:rPr sz="2800" b="1" spc="-15" dirty="0">
                <a:solidFill>
                  <a:srgbClr val="4584D2"/>
                </a:solidFill>
                <a:latin typeface="Times New Roman"/>
                <a:cs typeface="Times New Roman"/>
              </a:rPr>
              <a:t>U</a:t>
            </a:r>
            <a:r>
              <a:rPr sz="28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运行可以 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够使得</a:t>
            </a:r>
            <a:r>
              <a:rPr sz="2800" b="1" spc="-10" dirty="0">
                <a:solidFill>
                  <a:srgbClr val="4584D2"/>
                </a:solidFill>
                <a:latin typeface="Times New Roman"/>
                <a:cs typeface="Times New Roman"/>
              </a:rPr>
              <a:t>CPU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和外围设备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充分并行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从而提高计算 </a:t>
            </a:r>
            <a:r>
              <a:rPr sz="28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机系统的使</a:t>
            </a:r>
            <a:r>
              <a:rPr sz="28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用效率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6632" y="794715"/>
            <a:ext cx="51136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1.1.3</a:t>
            </a:r>
            <a:r>
              <a:rPr spc="5" dirty="0"/>
              <a:t>多道程序设计</a:t>
            </a: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1980057"/>
            <a:ext cx="2468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单道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算题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工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1769" y="816940"/>
            <a:ext cx="52959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latin typeface="Times New Roman"/>
                <a:cs typeface="Times New Roman"/>
              </a:rPr>
              <a:t>Multi-programming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7850" y="3310890"/>
            <a:ext cx="6725920" cy="0"/>
          </a:xfrm>
          <a:custGeom>
            <a:avLst/>
            <a:gdLst/>
            <a:ahLst/>
            <a:cxnLst/>
            <a:rect l="l" t="t" r="r" b="b"/>
            <a:pathLst>
              <a:path w="6725920">
                <a:moveTo>
                  <a:pt x="0" y="0"/>
                </a:moveTo>
                <a:lnTo>
                  <a:pt x="672541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7850" y="3950970"/>
            <a:ext cx="1091565" cy="0"/>
          </a:xfrm>
          <a:custGeom>
            <a:avLst/>
            <a:gdLst/>
            <a:ahLst/>
            <a:cxnLst/>
            <a:rect l="l" t="t" r="r" b="b"/>
            <a:pathLst>
              <a:path w="1091564">
                <a:moveTo>
                  <a:pt x="0" y="0"/>
                </a:moveTo>
                <a:lnTo>
                  <a:pt x="1091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9033" y="4592573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0" y="0"/>
                </a:moveTo>
                <a:lnTo>
                  <a:pt x="72694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5982" y="5232653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>
                <a:moveTo>
                  <a:pt x="0" y="0"/>
                </a:moveTo>
                <a:lnTo>
                  <a:pt x="36423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9033" y="3310890"/>
            <a:ext cx="0" cy="1282065"/>
          </a:xfrm>
          <a:custGeom>
            <a:avLst/>
            <a:gdLst/>
            <a:ahLst/>
            <a:cxnLst/>
            <a:rect l="l" t="t" r="r" b="b"/>
            <a:pathLst>
              <a:path h="1282064">
                <a:moveTo>
                  <a:pt x="0" y="0"/>
                </a:moveTo>
                <a:lnTo>
                  <a:pt x="0" y="1281684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65982" y="3310890"/>
            <a:ext cx="0" cy="1922145"/>
          </a:xfrm>
          <a:custGeom>
            <a:avLst/>
            <a:gdLst/>
            <a:ahLst/>
            <a:cxnLst/>
            <a:rect l="l" t="t" r="r" b="b"/>
            <a:pathLst>
              <a:path h="1922145">
                <a:moveTo>
                  <a:pt x="0" y="0"/>
                </a:moveTo>
                <a:lnTo>
                  <a:pt x="0" y="1921764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0217" y="3310890"/>
            <a:ext cx="0" cy="1922145"/>
          </a:xfrm>
          <a:custGeom>
            <a:avLst/>
            <a:gdLst/>
            <a:ahLst/>
            <a:cxnLst/>
            <a:rect l="l" t="t" r="r" b="b"/>
            <a:pathLst>
              <a:path h="1922145">
                <a:moveTo>
                  <a:pt x="0" y="0"/>
                </a:moveTo>
                <a:lnTo>
                  <a:pt x="0" y="1921764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0217" y="3950970"/>
            <a:ext cx="1089660" cy="0"/>
          </a:xfrm>
          <a:custGeom>
            <a:avLst/>
            <a:gdLst/>
            <a:ahLst/>
            <a:cxnLst/>
            <a:rect l="l" t="t" r="r" b="b"/>
            <a:pathLst>
              <a:path w="1089660">
                <a:moveTo>
                  <a:pt x="0" y="0"/>
                </a:moveTo>
                <a:lnTo>
                  <a:pt x="108966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19878" y="4592573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0" y="0"/>
                </a:moveTo>
                <a:lnTo>
                  <a:pt x="72694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46826" y="5232653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>
                <a:moveTo>
                  <a:pt x="0" y="0"/>
                </a:moveTo>
                <a:lnTo>
                  <a:pt x="36423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9878" y="3310890"/>
            <a:ext cx="0" cy="1282065"/>
          </a:xfrm>
          <a:custGeom>
            <a:avLst/>
            <a:gdLst/>
            <a:ahLst/>
            <a:cxnLst/>
            <a:rect l="l" t="t" r="r" b="b"/>
            <a:pathLst>
              <a:path h="1282064">
                <a:moveTo>
                  <a:pt x="0" y="0"/>
                </a:moveTo>
                <a:lnTo>
                  <a:pt x="0" y="1281684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6826" y="3310890"/>
            <a:ext cx="0" cy="1922145"/>
          </a:xfrm>
          <a:custGeom>
            <a:avLst/>
            <a:gdLst/>
            <a:ahLst/>
            <a:cxnLst/>
            <a:rect l="l" t="t" r="r" b="b"/>
            <a:pathLst>
              <a:path h="1922145">
                <a:moveTo>
                  <a:pt x="0" y="0"/>
                </a:moveTo>
                <a:lnTo>
                  <a:pt x="0" y="1921764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1061" y="3310890"/>
            <a:ext cx="0" cy="1922145"/>
          </a:xfrm>
          <a:custGeom>
            <a:avLst/>
            <a:gdLst/>
            <a:ahLst/>
            <a:cxnLst/>
            <a:rect l="l" t="t" r="r" b="b"/>
            <a:pathLst>
              <a:path h="1922145">
                <a:moveTo>
                  <a:pt x="0" y="0"/>
                </a:moveTo>
                <a:lnTo>
                  <a:pt x="0" y="1921764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1061" y="3950970"/>
            <a:ext cx="1089660" cy="0"/>
          </a:xfrm>
          <a:custGeom>
            <a:avLst/>
            <a:gdLst/>
            <a:ahLst/>
            <a:cxnLst/>
            <a:rect l="l" t="t" r="r" b="b"/>
            <a:pathLst>
              <a:path w="1089659">
                <a:moveTo>
                  <a:pt x="0" y="0"/>
                </a:moveTo>
                <a:lnTo>
                  <a:pt x="108966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0721" y="4592573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0" y="0"/>
                </a:moveTo>
                <a:lnTo>
                  <a:pt x="72694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27669" y="5232653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271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0721" y="3310890"/>
            <a:ext cx="0" cy="1282065"/>
          </a:xfrm>
          <a:custGeom>
            <a:avLst/>
            <a:gdLst/>
            <a:ahLst/>
            <a:cxnLst/>
            <a:rect l="l" t="t" r="r" b="b"/>
            <a:pathLst>
              <a:path h="1282064">
                <a:moveTo>
                  <a:pt x="0" y="0"/>
                </a:moveTo>
                <a:lnTo>
                  <a:pt x="0" y="1281684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27669" y="3310890"/>
            <a:ext cx="0" cy="1922145"/>
          </a:xfrm>
          <a:custGeom>
            <a:avLst/>
            <a:gdLst/>
            <a:ahLst/>
            <a:cxnLst/>
            <a:rect l="l" t="t" r="r" b="b"/>
            <a:pathLst>
              <a:path h="1922145">
                <a:moveTo>
                  <a:pt x="0" y="0"/>
                </a:moveTo>
                <a:lnTo>
                  <a:pt x="0" y="1921764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90381" y="3310890"/>
            <a:ext cx="0" cy="1922145"/>
          </a:xfrm>
          <a:custGeom>
            <a:avLst/>
            <a:gdLst/>
            <a:ahLst/>
            <a:cxnLst/>
            <a:rect l="l" t="t" r="r" b="b"/>
            <a:pathLst>
              <a:path h="1922145">
                <a:moveTo>
                  <a:pt x="0" y="0"/>
                </a:moveTo>
                <a:lnTo>
                  <a:pt x="0" y="1921764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65428" y="2878328"/>
            <a:ext cx="7713980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7070">
              <a:lnSpc>
                <a:spcPts val="1930"/>
              </a:lnSpc>
              <a:spcBef>
                <a:spcPts val="100"/>
              </a:spcBef>
              <a:tabLst>
                <a:tab pos="2626360" algn="l"/>
                <a:tab pos="4079875" algn="l"/>
                <a:tab pos="4806950" algn="l"/>
                <a:tab pos="6261735" algn="l"/>
                <a:tab pos="6988809" algn="l"/>
              </a:tabLst>
            </a:pPr>
            <a:r>
              <a:rPr sz="1800" b="1" spc="-204" dirty="0">
                <a:latin typeface="微软雅黑"/>
                <a:cs typeface="微软雅黑"/>
              </a:rPr>
              <a:t>7</a:t>
            </a:r>
            <a:r>
              <a:rPr sz="1800" b="1" spc="-215" dirty="0">
                <a:latin typeface="微软雅黑"/>
                <a:cs typeface="微软雅黑"/>
              </a:rPr>
              <a:t>8</a:t>
            </a:r>
            <a:r>
              <a:rPr sz="1800" b="1" dirty="0">
                <a:latin typeface="微软雅黑"/>
                <a:cs typeface="微软雅黑"/>
              </a:rPr>
              <a:t>	</a:t>
            </a:r>
            <a:r>
              <a:rPr sz="1800" b="1" spc="-204" dirty="0">
                <a:latin typeface="微软雅黑"/>
                <a:cs typeface="微软雅黑"/>
              </a:rPr>
              <a:t>13</a:t>
            </a:r>
            <a:r>
              <a:rPr sz="1800" b="1" spc="-85" dirty="0">
                <a:latin typeface="微软雅黑"/>
                <a:cs typeface="微软雅黑"/>
              </a:rPr>
              <a:t>0</a:t>
            </a:r>
            <a:r>
              <a:rPr sz="1800" b="1" spc="-204" dirty="0">
                <a:latin typeface="微软雅黑"/>
                <a:cs typeface="微软雅黑"/>
              </a:rPr>
              <a:t>15</a:t>
            </a:r>
            <a:r>
              <a:rPr sz="1800" b="1" spc="-215" dirty="0">
                <a:latin typeface="微软雅黑"/>
                <a:cs typeface="微软雅黑"/>
              </a:rPr>
              <a:t>0</a:t>
            </a:r>
            <a:r>
              <a:rPr sz="1800" b="1" dirty="0">
                <a:latin typeface="微软雅黑"/>
                <a:cs typeface="微软雅黑"/>
              </a:rPr>
              <a:t>	</a:t>
            </a:r>
            <a:r>
              <a:rPr sz="1800" b="1" spc="-204" dirty="0">
                <a:latin typeface="微软雅黑"/>
                <a:cs typeface="微软雅黑"/>
              </a:rPr>
              <a:t>22</a:t>
            </a:r>
            <a:r>
              <a:rPr sz="1800" b="1" spc="-215" dirty="0">
                <a:latin typeface="微软雅黑"/>
                <a:cs typeface="微软雅黑"/>
              </a:rPr>
              <a:t>8</a:t>
            </a:r>
            <a:r>
              <a:rPr sz="1800" b="1" dirty="0">
                <a:latin typeface="微软雅黑"/>
                <a:cs typeface="微软雅黑"/>
              </a:rPr>
              <a:t>	</a:t>
            </a:r>
            <a:r>
              <a:rPr sz="1800" b="1" spc="-204" dirty="0">
                <a:latin typeface="微软雅黑"/>
                <a:cs typeface="微软雅黑"/>
              </a:rPr>
              <a:t>28</a:t>
            </a:r>
            <a:r>
              <a:rPr sz="1800" b="1" spc="-70" dirty="0">
                <a:latin typeface="微软雅黑"/>
                <a:cs typeface="微软雅黑"/>
              </a:rPr>
              <a:t>0</a:t>
            </a:r>
            <a:r>
              <a:rPr sz="1800" b="1" spc="-204" dirty="0">
                <a:latin typeface="微软雅黑"/>
                <a:cs typeface="微软雅黑"/>
              </a:rPr>
              <a:t>30</a:t>
            </a:r>
            <a:r>
              <a:rPr sz="1800" b="1" spc="-215" dirty="0">
                <a:latin typeface="微软雅黑"/>
                <a:cs typeface="微软雅黑"/>
              </a:rPr>
              <a:t>0</a:t>
            </a:r>
            <a:r>
              <a:rPr sz="1800" b="1" dirty="0">
                <a:latin typeface="微软雅黑"/>
                <a:cs typeface="微软雅黑"/>
              </a:rPr>
              <a:t>	</a:t>
            </a:r>
            <a:r>
              <a:rPr sz="1800" b="1" spc="-204" dirty="0">
                <a:latin typeface="微软雅黑"/>
                <a:cs typeface="微软雅黑"/>
              </a:rPr>
              <a:t>37</a:t>
            </a:r>
            <a:r>
              <a:rPr sz="1800" b="1" spc="-215" dirty="0">
                <a:latin typeface="微软雅黑"/>
                <a:cs typeface="微软雅黑"/>
              </a:rPr>
              <a:t>8</a:t>
            </a:r>
            <a:r>
              <a:rPr sz="1800" b="1" dirty="0">
                <a:latin typeface="微软雅黑"/>
                <a:cs typeface="微软雅黑"/>
              </a:rPr>
              <a:t>	</a:t>
            </a:r>
            <a:r>
              <a:rPr sz="1800" b="1" spc="-204" dirty="0">
                <a:latin typeface="微软雅黑"/>
                <a:cs typeface="微软雅黑"/>
              </a:rPr>
              <a:t>43</a:t>
            </a:r>
            <a:r>
              <a:rPr sz="1800" b="1" spc="-70" dirty="0">
                <a:latin typeface="微软雅黑"/>
                <a:cs typeface="微软雅黑"/>
              </a:rPr>
              <a:t>0</a:t>
            </a:r>
            <a:r>
              <a:rPr sz="1800" b="1" spc="-204" dirty="0">
                <a:latin typeface="微软雅黑"/>
                <a:cs typeface="微软雅黑"/>
              </a:rPr>
              <a:t>450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ts val="2410"/>
              </a:lnSpc>
              <a:tabLst>
                <a:tab pos="576580" algn="l"/>
              </a:tabLst>
            </a:pPr>
            <a:r>
              <a:rPr sz="2200" b="1" spc="-5" dirty="0">
                <a:latin typeface="微软雅黑"/>
                <a:cs typeface="微软雅黑"/>
              </a:rPr>
              <a:t>时	间</a:t>
            </a:r>
            <a:endParaRPr sz="2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2200" b="1" spc="15" dirty="0">
                <a:latin typeface="微软雅黑"/>
                <a:cs typeface="微软雅黑"/>
              </a:rPr>
              <a:t>输</a:t>
            </a:r>
            <a:r>
              <a:rPr sz="2200" b="1" dirty="0">
                <a:latin typeface="微软雅黑"/>
                <a:cs typeface="微软雅黑"/>
              </a:rPr>
              <a:t>入</a:t>
            </a:r>
            <a:r>
              <a:rPr sz="2200" b="1" spc="-5" dirty="0">
                <a:latin typeface="微软雅黑"/>
                <a:cs typeface="微软雅黑"/>
              </a:rPr>
              <a:t>机</a:t>
            </a:r>
            <a:endParaRPr sz="2200">
              <a:latin typeface="微软雅黑"/>
              <a:cs typeface="微软雅黑"/>
            </a:endParaRPr>
          </a:p>
          <a:p>
            <a:pPr marL="13970" marR="6851015">
              <a:lnSpc>
                <a:spcPct val="190800"/>
              </a:lnSpc>
              <a:spcBef>
                <a:spcPts val="15"/>
              </a:spcBef>
            </a:pPr>
            <a:r>
              <a:rPr sz="2200" b="1" spc="15" dirty="0">
                <a:latin typeface="微软雅黑"/>
                <a:cs typeface="微软雅黑"/>
              </a:rPr>
              <a:t>处</a:t>
            </a:r>
            <a:r>
              <a:rPr sz="2200" b="1" dirty="0">
                <a:latin typeface="微软雅黑"/>
                <a:cs typeface="微软雅黑"/>
              </a:rPr>
              <a:t>理</a:t>
            </a:r>
            <a:r>
              <a:rPr sz="2200" b="1" spc="-5" dirty="0">
                <a:latin typeface="微软雅黑"/>
                <a:cs typeface="微软雅黑"/>
              </a:rPr>
              <a:t>器 </a:t>
            </a:r>
            <a:r>
              <a:rPr sz="2200" b="1" spc="15" dirty="0">
                <a:latin typeface="微软雅黑"/>
                <a:cs typeface="微软雅黑"/>
              </a:rPr>
              <a:t>磁</a:t>
            </a:r>
            <a:r>
              <a:rPr sz="2200" b="1" dirty="0">
                <a:latin typeface="微软雅黑"/>
                <a:cs typeface="微软雅黑"/>
              </a:rPr>
              <a:t>带</a:t>
            </a:r>
            <a:r>
              <a:rPr sz="2200" b="1" spc="-5" dirty="0">
                <a:latin typeface="微软雅黑"/>
                <a:cs typeface="微软雅黑"/>
              </a:rPr>
              <a:t>机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9540" y="5691022"/>
            <a:ext cx="691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宋体"/>
                <a:cs typeface="宋体"/>
              </a:rPr>
              <a:t>处理器利用率</a:t>
            </a:r>
            <a:r>
              <a:rPr sz="3600" spc="-285" dirty="0">
                <a:latin typeface="宋体"/>
                <a:cs typeface="宋体"/>
              </a:rPr>
              <a:t>：</a:t>
            </a:r>
            <a:r>
              <a:rPr sz="3200" b="1" spc="-285" dirty="0">
                <a:latin typeface="微软雅黑"/>
                <a:cs typeface="微软雅黑"/>
              </a:rPr>
              <a:t>52/(78+52+20)≈35%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316" y="2050237"/>
            <a:ext cx="3556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两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道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同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时工作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5049" y="762381"/>
            <a:ext cx="60737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>
                <a:latin typeface="Times New Roman"/>
                <a:cs typeface="Times New Roman"/>
              </a:rPr>
              <a:t>Multi-programming</a:t>
            </a:r>
            <a:r>
              <a:rPr sz="4800" spc="-114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ndara"/>
                <a:cs typeface="Candara"/>
              </a:rPr>
              <a:t>…</a:t>
            </a:r>
            <a:endParaRPr sz="48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1066" y="3318509"/>
            <a:ext cx="6863080" cy="0"/>
          </a:xfrm>
          <a:custGeom>
            <a:avLst/>
            <a:gdLst/>
            <a:ahLst/>
            <a:cxnLst/>
            <a:rect l="l" t="t" r="r" b="b"/>
            <a:pathLst>
              <a:path w="6863080">
                <a:moveTo>
                  <a:pt x="0" y="0"/>
                </a:moveTo>
                <a:lnTo>
                  <a:pt x="68625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687" y="3067303"/>
            <a:ext cx="71628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</a:tabLst>
            </a:pPr>
            <a:r>
              <a:rPr sz="1800" b="1" dirty="0">
                <a:latin typeface="微软雅黑"/>
                <a:cs typeface="微软雅黑"/>
              </a:rPr>
              <a:t>时	间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800" b="1" spc="10" dirty="0">
                <a:latin typeface="微软雅黑"/>
                <a:cs typeface="微软雅黑"/>
              </a:rPr>
              <a:t>输入机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687" y="4007357"/>
            <a:ext cx="6271895" cy="228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微软雅黑"/>
                <a:cs typeface="微软雅黑"/>
              </a:rPr>
              <a:t>处理器</a:t>
            </a:r>
            <a:endParaRPr sz="1800">
              <a:latin typeface="微软雅黑"/>
              <a:cs typeface="微软雅黑"/>
            </a:endParaRPr>
          </a:p>
          <a:p>
            <a:pPr marL="12700" marR="5560695" algn="just">
              <a:lnSpc>
                <a:spcPct val="171300"/>
              </a:lnSpc>
            </a:pPr>
            <a:r>
              <a:rPr sz="1800" b="1" spc="10" dirty="0">
                <a:latin typeface="微软雅黑"/>
                <a:cs typeface="微软雅黑"/>
              </a:rPr>
              <a:t>磁带机 磁带机 打印机</a:t>
            </a:r>
            <a:endParaRPr sz="1800">
              <a:latin typeface="微软雅黑"/>
              <a:cs typeface="微软雅黑"/>
            </a:endParaRPr>
          </a:p>
          <a:p>
            <a:pPr marL="186055">
              <a:lnSpc>
                <a:spcPct val="100000"/>
              </a:lnSpc>
              <a:spcBef>
                <a:spcPts val="1525"/>
              </a:spcBef>
              <a:tabLst>
                <a:tab pos="2578735" algn="l"/>
              </a:tabLst>
            </a:pPr>
            <a:r>
              <a:rPr sz="2500" b="1" spc="5" dirty="0">
                <a:latin typeface="微软雅黑"/>
                <a:cs typeface="微软雅黑"/>
              </a:rPr>
              <a:t>处理器</a:t>
            </a:r>
            <a:r>
              <a:rPr sz="2500" b="1" spc="15" dirty="0">
                <a:latin typeface="微软雅黑"/>
                <a:cs typeface="微软雅黑"/>
              </a:rPr>
              <a:t>利</a:t>
            </a:r>
            <a:r>
              <a:rPr sz="2500" b="1" spc="5" dirty="0">
                <a:latin typeface="微软雅黑"/>
                <a:cs typeface="微软雅黑"/>
              </a:rPr>
              <a:t>用率</a:t>
            </a:r>
            <a:r>
              <a:rPr sz="2500" b="1" spc="-5" dirty="0">
                <a:latin typeface="微软雅黑"/>
                <a:cs typeface="微软雅黑"/>
              </a:rPr>
              <a:t>：	</a:t>
            </a:r>
            <a:r>
              <a:rPr sz="2500" b="1" spc="-210" dirty="0">
                <a:latin typeface="微软雅黑"/>
                <a:cs typeface="微软雅黑"/>
              </a:rPr>
              <a:t>(52+42)/(78+52+20)≈63%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1066" y="3798570"/>
            <a:ext cx="1114425" cy="0"/>
          </a:xfrm>
          <a:custGeom>
            <a:avLst/>
            <a:gdLst/>
            <a:ahLst/>
            <a:cxnLst/>
            <a:rect l="l" t="t" r="r" b="b"/>
            <a:pathLst>
              <a:path w="1114425">
                <a:moveTo>
                  <a:pt x="0" y="0"/>
                </a:moveTo>
                <a:lnTo>
                  <a:pt x="111404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5110" y="4267961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5">
                <a:moveTo>
                  <a:pt x="0" y="0"/>
                </a:moveTo>
                <a:lnTo>
                  <a:pt x="74066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5773" y="4737353"/>
            <a:ext cx="370840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33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5110" y="3327653"/>
            <a:ext cx="0" cy="940435"/>
          </a:xfrm>
          <a:custGeom>
            <a:avLst/>
            <a:gdLst/>
            <a:ahLst/>
            <a:cxnLst/>
            <a:rect l="l" t="t" r="r" b="b"/>
            <a:pathLst>
              <a:path h="940435">
                <a:moveTo>
                  <a:pt x="0" y="0"/>
                </a:moveTo>
                <a:lnTo>
                  <a:pt x="0" y="940308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25773" y="3327653"/>
            <a:ext cx="0" cy="1409700"/>
          </a:xfrm>
          <a:custGeom>
            <a:avLst/>
            <a:gdLst/>
            <a:ahLst/>
            <a:cxnLst/>
            <a:rect l="l" t="t" r="r" b="b"/>
            <a:pathLst>
              <a:path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6105" y="3327653"/>
            <a:ext cx="0" cy="1409700"/>
          </a:xfrm>
          <a:custGeom>
            <a:avLst/>
            <a:gdLst/>
            <a:ahLst/>
            <a:cxnLst/>
            <a:rect l="l" t="t" r="r" b="b"/>
            <a:pathLst>
              <a:path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39873" y="4267961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0" y="0"/>
                </a:moveTo>
                <a:lnTo>
                  <a:pt x="524256" y="0"/>
                </a:lnTo>
              </a:path>
            </a:pathLst>
          </a:custGeom>
          <a:ln w="28956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1066" y="5208270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28956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26157" y="3327653"/>
            <a:ext cx="0" cy="1880870"/>
          </a:xfrm>
          <a:custGeom>
            <a:avLst/>
            <a:gdLst/>
            <a:ahLst/>
            <a:cxnLst/>
            <a:rect l="l" t="t" r="r" b="b"/>
            <a:pathLst>
              <a:path h="1880870">
                <a:moveTo>
                  <a:pt x="0" y="0"/>
                </a:moveTo>
                <a:lnTo>
                  <a:pt x="0" y="1880616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51938" y="3327653"/>
            <a:ext cx="0" cy="2350135"/>
          </a:xfrm>
          <a:custGeom>
            <a:avLst/>
            <a:gdLst/>
            <a:ahLst/>
            <a:cxnLst/>
            <a:rect l="l" t="t" r="r" b="b"/>
            <a:pathLst>
              <a:path h="2350135">
                <a:moveTo>
                  <a:pt x="0" y="0"/>
                </a:moveTo>
                <a:lnTo>
                  <a:pt x="0" y="2350008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6105" y="3327653"/>
            <a:ext cx="0" cy="2350135"/>
          </a:xfrm>
          <a:custGeom>
            <a:avLst/>
            <a:gdLst/>
            <a:ahLst/>
            <a:cxnLst/>
            <a:rect l="l" t="t" r="r" b="b"/>
            <a:pathLst>
              <a:path h="2350135">
                <a:moveTo>
                  <a:pt x="0" y="0"/>
                </a:moveTo>
                <a:lnTo>
                  <a:pt x="0" y="2350008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51938" y="5677661"/>
            <a:ext cx="1356360" cy="0"/>
          </a:xfrm>
          <a:custGeom>
            <a:avLst/>
            <a:gdLst/>
            <a:ahLst/>
            <a:cxnLst/>
            <a:rect l="l" t="t" r="r" b="b"/>
            <a:pathLst>
              <a:path w="1356360">
                <a:moveTo>
                  <a:pt x="0" y="0"/>
                </a:moveTo>
                <a:lnTo>
                  <a:pt x="1356360" y="0"/>
                </a:lnTo>
              </a:path>
            </a:pathLst>
          </a:custGeom>
          <a:ln w="28956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6105" y="3798570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11673" y="4267961"/>
            <a:ext cx="739140" cy="0"/>
          </a:xfrm>
          <a:custGeom>
            <a:avLst/>
            <a:gdLst/>
            <a:ahLst/>
            <a:cxnLst/>
            <a:rect l="l" t="t" r="r" b="b"/>
            <a:pathLst>
              <a:path w="739139">
                <a:moveTo>
                  <a:pt x="0" y="0"/>
                </a:moveTo>
                <a:lnTo>
                  <a:pt x="73913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50814" y="4737353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11673" y="3327653"/>
            <a:ext cx="0" cy="940435"/>
          </a:xfrm>
          <a:custGeom>
            <a:avLst/>
            <a:gdLst/>
            <a:ahLst/>
            <a:cxnLst/>
            <a:rect l="l" t="t" r="r" b="b"/>
            <a:pathLst>
              <a:path h="940435">
                <a:moveTo>
                  <a:pt x="0" y="0"/>
                </a:moveTo>
                <a:lnTo>
                  <a:pt x="0" y="940308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50814" y="3327653"/>
            <a:ext cx="0" cy="1409700"/>
          </a:xfrm>
          <a:custGeom>
            <a:avLst/>
            <a:gdLst/>
            <a:ahLst/>
            <a:cxnLst/>
            <a:rect l="l" t="t" r="r" b="b"/>
            <a:pathLst>
              <a:path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22670" y="3327653"/>
            <a:ext cx="0" cy="1409700"/>
          </a:xfrm>
          <a:custGeom>
            <a:avLst/>
            <a:gdLst/>
            <a:ahLst/>
            <a:cxnLst/>
            <a:rect l="l" t="t" r="r" b="b"/>
            <a:pathLst>
              <a:path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4914" y="4267961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780" y="0"/>
                </a:lnTo>
              </a:path>
            </a:pathLst>
          </a:custGeom>
          <a:ln w="28956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6105" y="5208270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28956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52721" y="3327653"/>
            <a:ext cx="0" cy="1880870"/>
          </a:xfrm>
          <a:custGeom>
            <a:avLst/>
            <a:gdLst/>
            <a:ahLst/>
            <a:cxnLst/>
            <a:rect l="l" t="t" r="r" b="b"/>
            <a:pathLst>
              <a:path h="1880870">
                <a:moveTo>
                  <a:pt x="0" y="0"/>
                </a:moveTo>
                <a:lnTo>
                  <a:pt x="0" y="1880616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76978" y="3327653"/>
            <a:ext cx="0" cy="2350135"/>
          </a:xfrm>
          <a:custGeom>
            <a:avLst/>
            <a:gdLst/>
            <a:ahLst/>
            <a:cxnLst/>
            <a:rect l="l" t="t" r="r" b="b"/>
            <a:pathLst>
              <a:path h="2350135">
                <a:moveTo>
                  <a:pt x="0" y="0"/>
                </a:moveTo>
                <a:lnTo>
                  <a:pt x="0" y="2350008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22670" y="3327653"/>
            <a:ext cx="0" cy="2350135"/>
          </a:xfrm>
          <a:custGeom>
            <a:avLst/>
            <a:gdLst/>
            <a:ahLst/>
            <a:cxnLst/>
            <a:rect l="l" t="t" r="r" b="b"/>
            <a:pathLst>
              <a:path h="2350135">
                <a:moveTo>
                  <a:pt x="0" y="0"/>
                </a:moveTo>
                <a:lnTo>
                  <a:pt x="0" y="2350008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76978" y="5677661"/>
            <a:ext cx="1356360" cy="0"/>
          </a:xfrm>
          <a:custGeom>
            <a:avLst/>
            <a:gdLst/>
            <a:ahLst/>
            <a:cxnLst/>
            <a:rect l="l" t="t" r="r" b="b"/>
            <a:pathLst>
              <a:path w="1356360">
                <a:moveTo>
                  <a:pt x="0" y="0"/>
                </a:moveTo>
                <a:lnTo>
                  <a:pt x="1356360" y="0"/>
                </a:lnTo>
              </a:path>
            </a:pathLst>
          </a:custGeom>
          <a:ln w="28956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22670" y="3798570"/>
            <a:ext cx="1114425" cy="0"/>
          </a:xfrm>
          <a:custGeom>
            <a:avLst/>
            <a:gdLst/>
            <a:ahLst/>
            <a:cxnLst/>
            <a:rect l="l" t="t" r="r" b="b"/>
            <a:pathLst>
              <a:path w="1114425">
                <a:moveTo>
                  <a:pt x="0" y="0"/>
                </a:moveTo>
                <a:lnTo>
                  <a:pt x="111404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36714" y="4267961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3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75854" y="4737353"/>
            <a:ext cx="372110" cy="0"/>
          </a:xfrm>
          <a:custGeom>
            <a:avLst/>
            <a:gdLst/>
            <a:ahLst/>
            <a:cxnLst/>
            <a:rect l="l" t="t" r="r" b="b"/>
            <a:pathLst>
              <a:path w="372109">
                <a:moveTo>
                  <a:pt x="0" y="0"/>
                </a:moveTo>
                <a:lnTo>
                  <a:pt x="37185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36714" y="3327653"/>
            <a:ext cx="0" cy="940435"/>
          </a:xfrm>
          <a:custGeom>
            <a:avLst/>
            <a:gdLst/>
            <a:ahLst/>
            <a:cxnLst/>
            <a:rect l="l" t="t" r="r" b="b"/>
            <a:pathLst>
              <a:path h="940435">
                <a:moveTo>
                  <a:pt x="0" y="0"/>
                </a:moveTo>
                <a:lnTo>
                  <a:pt x="0" y="940308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75854" y="3327653"/>
            <a:ext cx="0" cy="1409700"/>
          </a:xfrm>
          <a:custGeom>
            <a:avLst/>
            <a:gdLst/>
            <a:ahLst/>
            <a:cxnLst/>
            <a:rect l="l" t="t" r="r" b="b"/>
            <a:pathLst>
              <a:path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47709" y="3327653"/>
            <a:ext cx="0" cy="1409700"/>
          </a:xfrm>
          <a:custGeom>
            <a:avLst/>
            <a:gdLst/>
            <a:ahLst/>
            <a:cxnLst/>
            <a:rect l="l" t="t" r="r" b="b"/>
            <a:pathLst>
              <a:path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89953" y="4267961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28956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22670" y="5208270"/>
            <a:ext cx="370840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331" y="0"/>
                </a:lnTo>
              </a:path>
            </a:pathLst>
          </a:custGeom>
          <a:ln w="28956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77761" y="3327653"/>
            <a:ext cx="0" cy="1880870"/>
          </a:xfrm>
          <a:custGeom>
            <a:avLst/>
            <a:gdLst/>
            <a:ahLst/>
            <a:cxnLst/>
            <a:rect l="l" t="t" r="r" b="b"/>
            <a:pathLst>
              <a:path h="1880870">
                <a:moveTo>
                  <a:pt x="0" y="0"/>
                </a:moveTo>
                <a:lnTo>
                  <a:pt x="0" y="1880616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03542" y="3327653"/>
            <a:ext cx="0" cy="2350135"/>
          </a:xfrm>
          <a:custGeom>
            <a:avLst/>
            <a:gdLst/>
            <a:ahLst/>
            <a:cxnLst/>
            <a:rect l="l" t="t" r="r" b="b"/>
            <a:pathLst>
              <a:path h="2350135">
                <a:moveTo>
                  <a:pt x="0" y="0"/>
                </a:moveTo>
                <a:lnTo>
                  <a:pt x="0" y="2350008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47709" y="3327653"/>
            <a:ext cx="0" cy="2350135"/>
          </a:xfrm>
          <a:custGeom>
            <a:avLst/>
            <a:gdLst/>
            <a:ahLst/>
            <a:cxnLst/>
            <a:rect l="l" t="t" r="r" b="b"/>
            <a:pathLst>
              <a:path h="2350135">
                <a:moveTo>
                  <a:pt x="0" y="0"/>
                </a:moveTo>
                <a:lnTo>
                  <a:pt x="0" y="2350008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03542" y="5677661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90">
                <a:moveTo>
                  <a:pt x="0" y="0"/>
                </a:moveTo>
                <a:lnTo>
                  <a:pt x="1354835" y="0"/>
                </a:lnTo>
              </a:path>
            </a:pathLst>
          </a:custGeom>
          <a:ln w="28956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53310" y="2910332"/>
            <a:ext cx="668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940" algn="l"/>
                <a:tab pos="1497330" algn="l"/>
                <a:tab pos="2981960" algn="l"/>
                <a:tab pos="3723640" algn="l"/>
                <a:tab pos="5208270" algn="l"/>
                <a:tab pos="5949950" algn="l"/>
              </a:tabLst>
            </a:pPr>
            <a:r>
              <a:rPr sz="1800" b="1" spc="-204" dirty="0">
                <a:latin typeface="微软雅黑"/>
                <a:cs typeface="微软雅黑"/>
              </a:rPr>
              <a:t>2</a:t>
            </a:r>
            <a:r>
              <a:rPr sz="1800" b="1" spc="-215" dirty="0">
                <a:latin typeface="微软雅黑"/>
                <a:cs typeface="微软雅黑"/>
              </a:rPr>
              <a:t>0</a:t>
            </a:r>
            <a:r>
              <a:rPr sz="1800" b="1" dirty="0">
                <a:latin typeface="微软雅黑"/>
                <a:cs typeface="微软雅黑"/>
              </a:rPr>
              <a:t>	</a:t>
            </a:r>
            <a:r>
              <a:rPr sz="1800" b="1" spc="-204" dirty="0">
                <a:latin typeface="微软雅黑"/>
                <a:cs typeface="微软雅黑"/>
              </a:rPr>
              <a:t>6</a:t>
            </a:r>
            <a:r>
              <a:rPr sz="1800" b="1" spc="-215" dirty="0">
                <a:latin typeface="微软雅黑"/>
                <a:cs typeface="微软雅黑"/>
              </a:rPr>
              <a:t>2</a:t>
            </a:r>
            <a:r>
              <a:rPr sz="1800" b="1" spc="-160" dirty="0">
                <a:latin typeface="微软雅黑"/>
                <a:cs typeface="微软雅黑"/>
              </a:rPr>
              <a:t> </a:t>
            </a:r>
            <a:r>
              <a:rPr sz="1800" b="1" spc="-204" dirty="0">
                <a:latin typeface="微软雅黑"/>
                <a:cs typeface="微软雅黑"/>
              </a:rPr>
              <a:t>7</a:t>
            </a:r>
            <a:r>
              <a:rPr sz="1800" b="1" spc="-215" dirty="0">
                <a:latin typeface="微软雅黑"/>
                <a:cs typeface="微软雅黑"/>
              </a:rPr>
              <a:t>8</a:t>
            </a:r>
            <a:r>
              <a:rPr sz="1800" b="1" dirty="0">
                <a:latin typeface="微软雅黑"/>
                <a:cs typeface="微软雅黑"/>
              </a:rPr>
              <a:t>	</a:t>
            </a:r>
            <a:r>
              <a:rPr sz="1800" b="1" spc="-204" dirty="0">
                <a:latin typeface="微软雅黑"/>
                <a:cs typeface="微软雅黑"/>
              </a:rPr>
              <a:t>13</a:t>
            </a:r>
            <a:r>
              <a:rPr sz="1800" b="1" spc="-15" dirty="0">
                <a:latin typeface="微软雅黑"/>
                <a:cs typeface="微软雅黑"/>
              </a:rPr>
              <a:t>0</a:t>
            </a:r>
            <a:r>
              <a:rPr sz="1800" b="1" spc="-204" dirty="0">
                <a:latin typeface="微软雅黑"/>
                <a:cs typeface="微软雅黑"/>
              </a:rPr>
              <a:t>15</a:t>
            </a:r>
            <a:r>
              <a:rPr sz="1800" b="1" spc="-315" dirty="0">
                <a:latin typeface="微软雅黑"/>
                <a:cs typeface="微软雅黑"/>
              </a:rPr>
              <a:t>0</a:t>
            </a:r>
            <a:r>
              <a:rPr sz="1800" b="1" spc="-204" dirty="0">
                <a:latin typeface="微软雅黑"/>
                <a:cs typeface="微软雅黑"/>
              </a:rPr>
              <a:t>17</a:t>
            </a:r>
            <a:r>
              <a:rPr sz="1800" b="1" spc="-215" dirty="0">
                <a:latin typeface="微软雅黑"/>
                <a:cs typeface="微软雅黑"/>
              </a:rPr>
              <a:t>0</a:t>
            </a:r>
            <a:r>
              <a:rPr sz="1800" b="1" dirty="0">
                <a:latin typeface="微软雅黑"/>
                <a:cs typeface="微软雅黑"/>
              </a:rPr>
              <a:t>	</a:t>
            </a:r>
            <a:r>
              <a:rPr sz="1800" b="1" spc="-204" dirty="0">
                <a:latin typeface="微软雅黑"/>
                <a:cs typeface="微软雅黑"/>
              </a:rPr>
              <a:t>22</a:t>
            </a:r>
            <a:r>
              <a:rPr sz="1800" b="1" spc="-215" dirty="0">
                <a:latin typeface="微软雅黑"/>
                <a:cs typeface="微软雅黑"/>
              </a:rPr>
              <a:t>8</a:t>
            </a:r>
            <a:r>
              <a:rPr sz="1800" b="1" dirty="0">
                <a:latin typeface="微软雅黑"/>
                <a:cs typeface="微软雅黑"/>
              </a:rPr>
              <a:t>	</a:t>
            </a:r>
            <a:r>
              <a:rPr sz="1800" b="1" spc="-204" dirty="0">
                <a:latin typeface="微软雅黑"/>
                <a:cs typeface="微软雅黑"/>
              </a:rPr>
              <a:t>28</a:t>
            </a:r>
            <a:r>
              <a:rPr sz="1800" b="1" spc="-15" dirty="0">
                <a:latin typeface="微软雅黑"/>
                <a:cs typeface="微软雅黑"/>
              </a:rPr>
              <a:t>0</a:t>
            </a:r>
            <a:r>
              <a:rPr sz="1800" b="1" spc="-204" dirty="0">
                <a:latin typeface="微软雅黑"/>
                <a:cs typeface="微软雅黑"/>
              </a:rPr>
              <a:t>30</a:t>
            </a:r>
            <a:r>
              <a:rPr sz="1800" b="1" spc="-175" dirty="0">
                <a:latin typeface="微软雅黑"/>
                <a:cs typeface="微软雅黑"/>
              </a:rPr>
              <a:t>0</a:t>
            </a:r>
            <a:r>
              <a:rPr sz="1800" b="1" spc="-204" dirty="0">
                <a:latin typeface="微软雅黑"/>
                <a:cs typeface="微软雅黑"/>
              </a:rPr>
              <a:t>32</a:t>
            </a:r>
            <a:r>
              <a:rPr sz="1800" b="1" spc="-215" dirty="0">
                <a:latin typeface="微软雅黑"/>
                <a:cs typeface="微软雅黑"/>
              </a:rPr>
              <a:t>0</a:t>
            </a:r>
            <a:r>
              <a:rPr sz="1800" b="1" dirty="0">
                <a:latin typeface="微软雅黑"/>
                <a:cs typeface="微软雅黑"/>
              </a:rPr>
              <a:t>	</a:t>
            </a:r>
            <a:r>
              <a:rPr sz="1800" b="1" spc="-204" dirty="0">
                <a:latin typeface="微软雅黑"/>
                <a:cs typeface="微软雅黑"/>
              </a:rPr>
              <a:t>37</a:t>
            </a:r>
            <a:r>
              <a:rPr sz="1800" b="1" spc="-215" dirty="0">
                <a:latin typeface="微软雅黑"/>
                <a:cs typeface="微软雅黑"/>
              </a:rPr>
              <a:t>8</a:t>
            </a:r>
            <a:r>
              <a:rPr sz="1800" b="1" dirty="0">
                <a:latin typeface="微软雅黑"/>
                <a:cs typeface="微软雅黑"/>
              </a:rPr>
              <a:t>	</a:t>
            </a:r>
            <a:r>
              <a:rPr sz="1800" b="1" spc="-204" dirty="0">
                <a:latin typeface="微软雅黑"/>
                <a:cs typeface="微软雅黑"/>
              </a:rPr>
              <a:t>43</a:t>
            </a:r>
            <a:r>
              <a:rPr sz="1800" b="1" spc="-15" dirty="0">
                <a:latin typeface="微软雅黑"/>
                <a:cs typeface="微软雅黑"/>
              </a:rPr>
              <a:t>0</a:t>
            </a:r>
            <a:r>
              <a:rPr sz="1800" b="1" spc="-204" dirty="0">
                <a:latin typeface="微软雅黑"/>
                <a:cs typeface="微软雅黑"/>
              </a:rPr>
              <a:t>450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1965040"/>
            <a:ext cx="8048625" cy="46755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甲、乙两道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endParaRPr sz="2800">
              <a:latin typeface="Microsoft JhengHei"/>
              <a:cs typeface="Microsoft JhengHei"/>
            </a:endParaRPr>
          </a:p>
          <a:p>
            <a:pPr marL="285115" marR="5715" indent="-272415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独占计算机单道运行时均</a:t>
            </a:r>
            <a:r>
              <a:rPr sz="2800" b="1" spc="35" dirty="0">
                <a:solidFill>
                  <a:srgbClr val="073D86"/>
                </a:solidFill>
                <a:latin typeface="Microsoft JhengHei"/>
                <a:cs typeface="Microsoft JhengHei"/>
              </a:rPr>
              <a:t>需</a:t>
            </a:r>
            <a:r>
              <a:rPr sz="2800" b="1" spc="25" dirty="0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sz="28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小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时，其中占用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sz="28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P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U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时间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18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分钟</a:t>
            </a:r>
            <a:r>
              <a:rPr sz="28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CPU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利用率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30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％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265" dirty="0">
                <a:solidFill>
                  <a:srgbClr val="073D86"/>
                </a:solidFill>
                <a:latin typeface="Microsoft JhengHei"/>
                <a:cs typeface="Microsoft JhengHei"/>
              </a:rPr>
              <a:t>按多道</a:t>
            </a:r>
            <a:r>
              <a:rPr sz="2800" b="1" spc="250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2800" b="1" spc="275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2800" b="1" spc="265" dirty="0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sz="2800" b="1" spc="250" dirty="0">
                <a:solidFill>
                  <a:srgbClr val="073D86"/>
                </a:solidFill>
                <a:latin typeface="Microsoft JhengHei"/>
                <a:cs typeface="Microsoft JhengHei"/>
              </a:rPr>
              <a:t>计方</a:t>
            </a:r>
            <a:r>
              <a:rPr sz="2800" b="1" spc="265" dirty="0">
                <a:solidFill>
                  <a:srgbClr val="073D86"/>
                </a:solidFill>
                <a:latin typeface="Microsoft JhengHei"/>
                <a:cs typeface="Microsoft JhengHei"/>
              </a:rPr>
              <a:t>法同时</a:t>
            </a:r>
            <a:r>
              <a:rPr sz="2800" b="1" spc="250" dirty="0">
                <a:solidFill>
                  <a:srgbClr val="073D86"/>
                </a:solidFill>
                <a:latin typeface="Microsoft JhengHei"/>
                <a:cs typeface="Microsoft JhengHei"/>
              </a:rPr>
              <a:t>运</a:t>
            </a:r>
            <a:r>
              <a:rPr sz="2800" b="1" spc="310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-45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800" b="1" spc="85" dirty="0">
                <a:solidFill>
                  <a:srgbClr val="073D86"/>
                </a:solidFill>
                <a:latin typeface="Times New Roman"/>
                <a:cs typeface="Times New Roman"/>
              </a:rPr>
              <a:t>CPU</a:t>
            </a:r>
            <a:r>
              <a:rPr sz="2800" b="1" spc="265" dirty="0">
                <a:solidFill>
                  <a:srgbClr val="073D86"/>
                </a:solidFill>
                <a:latin typeface="Microsoft JhengHei"/>
                <a:cs typeface="Microsoft JhengHei"/>
              </a:rPr>
              <a:t>利用</a:t>
            </a:r>
            <a:r>
              <a:rPr sz="2800" b="1" spc="275" dirty="0">
                <a:solidFill>
                  <a:srgbClr val="073D86"/>
                </a:solidFill>
                <a:latin typeface="Microsoft JhengHei"/>
                <a:cs typeface="Microsoft JhengHei"/>
              </a:rPr>
              <a:t>率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达</a:t>
            </a:r>
            <a:endParaRPr sz="2800">
              <a:latin typeface="Microsoft JhengHei"/>
              <a:cs typeface="Microsoft JhengHei"/>
            </a:endParaRPr>
          </a:p>
          <a:p>
            <a:pPr marL="285115" marR="5080" algn="just">
              <a:lnSpc>
                <a:spcPct val="100000"/>
              </a:lnSpc>
            </a:pP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50</a:t>
            </a:r>
            <a:r>
              <a:rPr sz="2800" b="1" spc="100" dirty="0">
                <a:solidFill>
                  <a:srgbClr val="073D86"/>
                </a:solidFill>
                <a:latin typeface="Times New Roman"/>
                <a:cs typeface="Times New Roman"/>
              </a:rPr>
              <a:t>%</a:t>
            </a:r>
            <a:r>
              <a:rPr sz="2800" b="1" spc="114" dirty="0">
                <a:solidFill>
                  <a:srgbClr val="073D86"/>
                </a:solidFill>
                <a:latin typeface="Microsoft JhengHei"/>
                <a:cs typeface="Microsoft JhengHei"/>
              </a:rPr>
              <a:t>，由于要提</a:t>
            </a:r>
            <a:r>
              <a:rPr sz="2800" b="1" spc="105" dirty="0">
                <a:solidFill>
                  <a:srgbClr val="073D86"/>
                </a:solidFill>
                <a:latin typeface="Microsoft JhengHei"/>
                <a:cs typeface="Microsoft JhengHei"/>
              </a:rPr>
              <a:t>供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3</a:t>
            </a:r>
            <a:r>
              <a:rPr sz="2800" b="1" spc="105" dirty="0">
                <a:solidFill>
                  <a:srgbClr val="073D86"/>
                </a:solidFill>
                <a:latin typeface="Times New Roman"/>
                <a:cs typeface="Times New Roman"/>
              </a:rPr>
              <a:t>6</a:t>
            </a:r>
            <a:r>
              <a:rPr sz="2800" b="1" spc="114" dirty="0">
                <a:solidFill>
                  <a:srgbClr val="073D86"/>
                </a:solidFill>
                <a:latin typeface="Microsoft JhengHei"/>
                <a:cs typeface="Microsoft JhengHei"/>
              </a:rPr>
              <a:t>分钟</a:t>
            </a:r>
            <a:r>
              <a:rPr sz="2800" b="1" spc="100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CP</a:t>
            </a:r>
            <a:r>
              <a:rPr sz="2800" b="1" spc="114" dirty="0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sz="2800" b="1" spc="114" dirty="0">
                <a:solidFill>
                  <a:srgbClr val="073D86"/>
                </a:solidFill>
                <a:latin typeface="Microsoft JhengHei"/>
                <a:cs typeface="Microsoft JhengHei"/>
              </a:rPr>
              <a:t>时间，</a:t>
            </a:r>
            <a:r>
              <a:rPr sz="2800" b="1" spc="110" dirty="0">
                <a:solidFill>
                  <a:srgbClr val="073D86"/>
                </a:solidFill>
                <a:latin typeface="Microsoft JhengHei"/>
                <a:cs typeface="Microsoft JhengHei"/>
              </a:rPr>
              <a:t>大</a:t>
            </a:r>
            <a:r>
              <a:rPr sz="2800" b="1" spc="120" dirty="0">
                <a:solidFill>
                  <a:srgbClr val="073D86"/>
                </a:solidFill>
                <a:latin typeface="Microsoft JhengHei"/>
                <a:cs typeface="Microsoft JhengHei"/>
              </a:rPr>
              <a:t>约</a:t>
            </a:r>
            <a:r>
              <a:rPr sz="2800" b="1" spc="110" dirty="0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运 </a:t>
            </a:r>
            <a:r>
              <a:rPr sz="28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7</a:t>
            </a:r>
            <a:r>
              <a:rPr sz="2800" b="1" spc="60" dirty="0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sz="28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sz="2800" b="1" spc="50" dirty="0">
                <a:solidFill>
                  <a:srgbClr val="073D86"/>
                </a:solidFill>
                <a:latin typeface="Microsoft JhengHei"/>
                <a:cs typeface="Microsoft JhengHei"/>
              </a:rPr>
              <a:t>钟</a:t>
            </a:r>
            <a:r>
              <a:rPr sz="28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。考虑</a:t>
            </a:r>
            <a:r>
              <a:rPr sz="2800" b="1" spc="55" dirty="0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sz="2800" b="1" spc="60" dirty="0">
                <a:solidFill>
                  <a:srgbClr val="073D86"/>
                </a:solidFill>
                <a:latin typeface="Times New Roman"/>
                <a:cs typeface="Times New Roman"/>
              </a:rPr>
              <a:t>S</a:t>
            </a:r>
            <a:r>
              <a:rPr sz="28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调度开销，</a:t>
            </a:r>
            <a:r>
              <a:rPr sz="2800" b="1" spc="50" dirty="0">
                <a:solidFill>
                  <a:srgbClr val="073D86"/>
                </a:solidFill>
                <a:latin typeface="Microsoft JhengHei"/>
                <a:cs typeface="Microsoft JhengHei"/>
              </a:rPr>
              <a:t>实</a:t>
            </a:r>
            <a:r>
              <a:rPr sz="28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际花费</a:t>
            </a:r>
            <a:r>
              <a:rPr sz="2800" b="1" spc="50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8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间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可能还要长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些，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如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80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分钟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就处理两道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作业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而</a:t>
            </a:r>
            <a:r>
              <a:rPr sz="28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言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提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高效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率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33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％</a:t>
            </a:r>
            <a:endParaRPr sz="2800">
              <a:latin typeface="Microsoft JhengHei"/>
              <a:cs typeface="Microsoft JhengHei"/>
            </a:endParaRPr>
          </a:p>
          <a:p>
            <a:pPr marL="285115" marR="282575" indent="-272415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就单道作业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而言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延长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行时</a:t>
            </a:r>
            <a:r>
              <a:rPr sz="2800" b="1" spc="35" dirty="0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sz="28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0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钟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，即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延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长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了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33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％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的时间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1650" y="823340"/>
            <a:ext cx="5448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0" dirty="0">
                <a:latin typeface="Times New Roman"/>
                <a:cs typeface="Times New Roman"/>
              </a:rPr>
              <a:t>Multi-programming</a:t>
            </a:r>
            <a:r>
              <a:rPr sz="4300" spc="-80" dirty="0">
                <a:latin typeface="Times New Roman"/>
                <a:cs typeface="Times New Roman"/>
              </a:rPr>
              <a:t> </a:t>
            </a:r>
            <a:r>
              <a:rPr sz="4500" i="1" dirty="0">
                <a:latin typeface="Candara"/>
                <a:cs typeface="Candara"/>
              </a:rPr>
              <a:t>…</a:t>
            </a:r>
            <a:endParaRPr sz="45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2614676"/>
            <a:ext cx="8114030" cy="36423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87020" marR="5080" indent="-274320">
              <a:lnSpc>
                <a:spcPct val="100600"/>
              </a:lnSpc>
              <a:spcBef>
                <a:spcPts val="8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多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道程</a:t>
            </a: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设计</a:t>
            </a: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指让</a:t>
            </a: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多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个程</a:t>
            </a: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同时</a:t>
            </a: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入计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算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机的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主存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储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器进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计算</a:t>
            </a:r>
            <a:endParaRPr sz="3200">
              <a:latin typeface="Microsoft JhengHei"/>
              <a:cs typeface="Microsoft JhengHei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多道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计的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特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点</a:t>
            </a:r>
            <a:endParaRPr sz="3200">
              <a:latin typeface="Microsoft JhengHei"/>
              <a:cs typeface="Microsoft JhengHei"/>
            </a:endParaRPr>
          </a:p>
          <a:p>
            <a:pPr marL="676910" lvl="1" indent="-36258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676910" algn="l"/>
                <a:tab pos="677545" algn="l"/>
              </a:tabLst>
            </a:pP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CPU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与外部设备充分并行</a:t>
            </a:r>
            <a:endParaRPr sz="2800">
              <a:latin typeface="Microsoft JhengHei"/>
              <a:cs typeface="Microsoft JhengHei"/>
            </a:endParaRPr>
          </a:p>
          <a:p>
            <a:pPr marL="676910" lvl="1" indent="-36258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676910" algn="l"/>
                <a:tab pos="677545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外部设备之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充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分并行</a:t>
            </a:r>
            <a:endParaRPr sz="2800">
              <a:latin typeface="Microsoft JhengHei"/>
              <a:cs typeface="Microsoft JhengHei"/>
            </a:endParaRPr>
          </a:p>
          <a:p>
            <a:pPr marL="676910" lvl="1" indent="-36258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676910" algn="l"/>
                <a:tab pos="677545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发挥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CPU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的使用效率</a:t>
            </a:r>
            <a:endParaRPr sz="2800">
              <a:latin typeface="Microsoft JhengHei"/>
              <a:cs typeface="Microsoft JhengHei"/>
            </a:endParaRPr>
          </a:p>
          <a:p>
            <a:pPr marL="676910" lvl="1" indent="-36258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676910" algn="l"/>
                <a:tab pos="677545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提高单位时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算题量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5841" y="746887"/>
            <a:ext cx="57448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多</a:t>
            </a:r>
            <a:r>
              <a:rPr spc="20" dirty="0"/>
              <a:t>道</a:t>
            </a:r>
            <a:r>
              <a:rPr dirty="0"/>
              <a:t>程序设计及</a:t>
            </a:r>
            <a:r>
              <a:rPr spc="-25" dirty="0"/>
              <a:t>特</a:t>
            </a:r>
            <a:r>
              <a:rPr dirty="0"/>
              <a:t>点</a:t>
            </a: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416" y="2470150"/>
            <a:ext cx="4987925" cy="244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indent="-38544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398780" algn="l"/>
              </a:tabLst>
            </a:pP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处理器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的管理和调度</a:t>
            </a:r>
            <a:endParaRPr sz="3600">
              <a:latin typeface="Microsoft JhengHei"/>
              <a:cs typeface="Microsoft JhengHei"/>
            </a:endParaRPr>
          </a:p>
          <a:p>
            <a:pPr marL="398145" indent="-385445">
              <a:lnSpc>
                <a:spcPct val="100000"/>
              </a:lnSpc>
              <a:spcBef>
                <a:spcPts val="3025"/>
              </a:spcBef>
              <a:buClr>
                <a:srgbClr val="30B6FC"/>
              </a:buClr>
              <a:buFont typeface="Symbol"/>
              <a:buChar char=""/>
              <a:tabLst>
                <a:tab pos="398780" algn="l"/>
              </a:tabLst>
            </a:pP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主</a:t>
            </a:r>
            <a:r>
              <a:rPr sz="3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储器的管理和调度</a:t>
            </a:r>
            <a:endParaRPr sz="3600">
              <a:latin typeface="Microsoft JhengHei"/>
              <a:cs typeface="Microsoft JhengHei"/>
            </a:endParaRPr>
          </a:p>
          <a:p>
            <a:pPr marL="398145" indent="-385445">
              <a:lnSpc>
                <a:spcPct val="100000"/>
              </a:lnSpc>
              <a:spcBef>
                <a:spcPts val="3025"/>
              </a:spcBef>
              <a:buClr>
                <a:srgbClr val="30B6FC"/>
              </a:buClr>
              <a:buFont typeface="Symbol"/>
              <a:buChar char=""/>
              <a:tabLst>
                <a:tab pos="398780" algn="l"/>
              </a:tabLst>
            </a:pP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其他资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源的管理和调度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多</a:t>
            </a:r>
            <a:r>
              <a:rPr spc="20" dirty="0"/>
              <a:t>道</a:t>
            </a:r>
            <a:r>
              <a:rPr dirty="0"/>
              <a:t>程序系统的</a:t>
            </a:r>
            <a:r>
              <a:rPr spc="-25" dirty="0"/>
              <a:t>实</a:t>
            </a:r>
            <a:r>
              <a:rPr dirty="0"/>
              <a:t>现</a:t>
            </a: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2479700"/>
            <a:ext cx="8521700" cy="4037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>
              <a:lnSpc>
                <a:spcPct val="11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85" dirty="0">
                <a:solidFill>
                  <a:srgbClr val="073D86"/>
                </a:solidFill>
                <a:latin typeface="Microsoft JhengHei"/>
                <a:cs typeface="Microsoft JhengHei"/>
              </a:rPr>
              <a:t>如</a:t>
            </a:r>
            <a:r>
              <a:rPr sz="2800" b="1" spc="100" dirty="0">
                <a:solidFill>
                  <a:srgbClr val="073D86"/>
                </a:solidFill>
                <a:latin typeface="Microsoft JhengHei"/>
                <a:cs typeface="Microsoft JhengHei"/>
              </a:rPr>
              <a:t>何</a:t>
            </a:r>
            <a:r>
              <a:rPr sz="2800" b="1" spc="85" dirty="0">
                <a:solidFill>
                  <a:srgbClr val="073D86"/>
                </a:solidFill>
                <a:latin typeface="Microsoft JhengHei"/>
                <a:cs typeface="Microsoft JhengHei"/>
              </a:rPr>
              <a:t>使用资</a:t>
            </a:r>
            <a:r>
              <a:rPr sz="2800" b="1" spc="100" dirty="0">
                <a:solidFill>
                  <a:srgbClr val="073D86"/>
                </a:solidFill>
                <a:latin typeface="Microsoft JhengHei"/>
                <a:cs typeface="Microsoft JhengHei"/>
              </a:rPr>
              <a:t>源</a:t>
            </a:r>
            <a:r>
              <a:rPr sz="2800" b="1" spc="85" dirty="0">
                <a:solidFill>
                  <a:srgbClr val="073D86"/>
                </a:solidFill>
                <a:latin typeface="Microsoft JhengHei"/>
                <a:cs typeface="Microsoft JhengHei"/>
              </a:rPr>
              <a:t>：调用</a:t>
            </a:r>
            <a:r>
              <a:rPr sz="2800" b="1" spc="100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2800" b="1" spc="85" dirty="0">
                <a:solidFill>
                  <a:srgbClr val="073D86"/>
                </a:solidFill>
                <a:latin typeface="Microsoft JhengHei"/>
                <a:cs typeface="Microsoft JhengHei"/>
              </a:rPr>
              <a:t>作系统</a:t>
            </a:r>
            <a:r>
              <a:rPr sz="2800" b="1" spc="100" dirty="0">
                <a:solidFill>
                  <a:srgbClr val="073D86"/>
                </a:solidFill>
                <a:latin typeface="Microsoft JhengHei"/>
                <a:cs typeface="Microsoft JhengHei"/>
              </a:rPr>
              <a:t>提</a:t>
            </a:r>
            <a:r>
              <a:rPr sz="2800" b="1" spc="85" dirty="0">
                <a:solidFill>
                  <a:srgbClr val="073D86"/>
                </a:solidFill>
                <a:latin typeface="Microsoft JhengHei"/>
                <a:cs typeface="Microsoft JhengHei"/>
              </a:rPr>
              <a:t>供的服</a:t>
            </a:r>
            <a:r>
              <a:rPr sz="2800" b="1" spc="100" dirty="0">
                <a:solidFill>
                  <a:srgbClr val="073D86"/>
                </a:solidFill>
                <a:latin typeface="Microsoft JhengHei"/>
                <a:cs typeface="Microsoft JhengHei"/>
              </a:rPr>
              <a:t>务</a:t>
            </a:r>
            <a:r>
              <a:rPr sz="2800" b="1" spc="85" dirty="0">
                <a:solidFill>
                  <a:srgbClr val="073D86"/>
                </a:solidFill>
                <a:latin typeface="Microsoft JhengHei"/>
                <a:cs typeface="Microsoft JhengHei"/>
              </a:rPr>
              <a:t>例</a:t>
            </a:r>
            <a:r>
              <a:rPr sz="2800" b="1" spc="160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2800" b="1" spc="95" dirty="0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sz="2800" b="1" spc="100" dirty="0">
                <a:solidFill>
                  <a:srgbClr val="073D86"/>
                </a:solidFill>
                <a:latin typeface="Microsoft JhengHei"/>
                <a:cs typeface="Microsoft JhengHei"/>
              </a:rPr>
              <a:t>如何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陷入操作系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85115" marR="21590" indent="-272415">
              <a:lnSpc>
                <a:spcPct val="11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90" dirty="0">
                <a:solidFill>
                  <a:srgbClr val="073D86"/>
                </a:solidFill>
                <a:latin typeface="Microsoft JhengHei"/>
                <a:cs typeface="Microsoft JhengHei"/>
              </a:rPr>
              <a:t>如何复</a:t>
            </a:r>
            <a:r>
              <a:rPr sz="28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CP</a:t>
            </a:r>
            <a:r>
              <a:rPr sz="2800" b="1" spc="80" dirty="0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sz="2800" b="1" spc="90" dirty="0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sz="2800" b="1" spc="100" dirty="0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sz="2800" b="1" spc="90" dirty="0">
                <a:solidFill>
                  <a:srgbClr val="073D86"/>
                </a:solidFill>
                <a:latin typeface="Microsoft JhengHei"/>
                <a:cs typeface="Microsoft JhengHei"/>
              </a:rPr>
              <a:t>度程</a:t>
            </a:r>
            <a:r>
              <a:rPr sz="2800" b="1" spc="95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2800" b="1" spc="70" dirty="0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sz="2800" b="1" spc="90" dirty="0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CP</a:t>
            </a:r>
            <a:r>
              <a:rPr sz="2800" b="1" spc="80" dirty="0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sz="2800" b="1" spc="100" dirty="0">
                <a:solidFill>
                  <a:srgbClr val="073D86"/>
                </a:solidFill>
                <a:latin typeface="Microsoft JhengHei"/>
                <a:cs typeface="Microsoft JhengHei"/>
              </a:rPr>
              <a:t>空</a:t>
            </a:r>
            <a:r>
              <a:rPr sz="2800" b="1" spc="85" dirty="0">
                <a:solidFill>
                  <a:srgbClr val="073D86"/>
                </a:solidFill>
                <a:latin typeface="Microsoft JhengHei"/>
                <a:cs typeface="Microsoft JhengHei"/>
              </a:rPr>
              <a:t>闲时让</a:t>
            </a:r>
            <a:r>
              <a:rPr sz="2800" b="1" spc="75" dirty="0">
                <a:solidFill>
                  <a:srgbClr val="073D86"/>
                </a:solidFill>
                <a:latin typeface="Microsoft JhengHei"/>
                <a:cs typeface="Microsoft JhengHei"/>
              </a:rPr>
              <a:t>其</a:t>
            </a:r>
            <a:r>
              <a:rPr sz="2800" b="1" spc="85" dirty="0">
                <a:solidFill>
                  <a:srgbClr val="073D86"/>
                </a:solidFill>
                <a:latin typeface="Microsoft JhengHei"/>
                <a:cs typeface="Microsoft JhengHei"/>
              </a:rPr>
              <a:t>他程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序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85115" marR="15240" indent="-272415">
              <a:lnSpc>
                <a:spcPct val="110100"/>
              </a:lnSpc>
              <a:spcBef>
                <a:spcPts val="6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如何</a:t>
            </a:r>
            <a:r>
              <a:rPr sz="28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使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CP</a:t>
            </a:r>
            <a:r>
              <a:rPr sz="2800" b="1" spc="30" dirty="0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sz="28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与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/</a:t>
            </a:r>
            <a:r>
              <a:rPr sz="2800" b="1" spc="20" dirty="0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设备充分并行：通道</a:t>
            </a:r>
            <a:r>
              <a:rPr sz="2800" b="1" spc="35" dirty="0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一种独立控制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设备进行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的专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85115" marR="6350" indent="-272415">
              <a:lnSpc>
                <a:spcPct val="11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90" dirty="0">
                <a:solidFill>
                  <a:srgbClr val="073D86"/>
                </a:solidFill>
                <a:latin typeface="Microsoft JhengHei"/>
                <a:cs typeface="Microsoft JhengHei"/>
              </a:rPr>
              <a:t>如何让正在运行的程序让</a:t>
            </a:r>
            <a:r>
              <a:rPr sz="2800" b="1" spc="95" dirty="0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CP</a:t>
            </a:r>
            <a:r>
              <a:rPr sz="2800" b="1" spc="90" dirty="0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sz="2800" b="1" spc="100" dirty="0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sz="2800" b="1" spc="85" dirty="0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sz="2800" b="1" spc="110" dirty="0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sz="2800" b="1" spc="80" dirty="0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sz="2800" b="1" spc="90" dirty="0">
                <a:solidFill>
                  <a:srgbClr val="073D86"/>
                </a:solidFill>
                <a:latin typeface="Microsoft JhengHei"/>
                <a:cs typeface="Microsoft JhengHei"/>
              </a:rPr>
              <a:t>中断正在执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行的程序，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让操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理突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发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事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3025" y="872490"/>
            <a:ext cx="64535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/>
              <a:t>多</a:t>
            </a:r>
            <a:r>
              <a:rPr sz="4600" spc="10" dirty="0"/>
              <a:t>道</a:t>
            </a:r>
            <a:r>
              <a:rPr sz="4600" spc="-5" dirty="0"/>
              <a:t>程</a:t>
            </a:r>
            <a:r>
              <a:rPr sz="4600" spc="10" dirty="0"/>
              <a:t>序</a:t>
            </a:r>
            <a:r>
              <a:rPr sz="4600" spc="-5" dirty="0"/>
              <a:t>系统的</a:t>
            </a:r>
            <a:r>
              <a:rPr sz="4600" spc="10" dirty="0"/>
              <a:t>实</a:t>
            </a:r>
            <a:r>
              <a:rPr sz="4600" spc="-5" dirty="0"/>
              <a:t>现要点</a:t>
            </a:r>
            <a:endParaRPr sz="4600"/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616" y="2487930"/>
            <a:ext cx="8092440" cy="40322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5115" marR="73025" indent="-272415">
              <a:lnSpc>
                <a:spcPts val="3460"/>
              </a:lnSpc>
              <a:spcBef>
                <a:spcPts val="5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通过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来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控制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存中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多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道程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的执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在理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论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上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是可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endParaRPr sz="3200">
              <a:latin typeface="Microsoft JhengHei"/>
              <a:cs typeface="Microsoft JhengHei"/>
            </a:endParaRPr>
          </a:p>
          <a:p>
            <a:pPr marL="588645" lvl="1" indent="-273050">
              <a:lnSpc>
                <a:spcPts val="3335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调度程序：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引入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度功能</a:t>
            </a:r>
            <a:endParaRPr sz="2800">
              <a:latin typeface="Microsoft JhengHei"/>
              <a:cs typeface="Microsoft JhengHei"/>
            </a:endParaRPr>
          </a:p>
          <a:p>
            <a:pPr marL="588645" marR="5080" lvl="1" indent="-273050">
              <a:lnSpc>
                <a:spcPts val="3020"/>
              </a:lnSpc>
              <a:spcBef>
                <a:spcPts val="38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程序切换和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占</a:t>
            </a:r>
            <a:r>
              <a:rPr sz="28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CP</a:t>
            </a:r>
            <a:r>
              <a:rPr sz="28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运行的程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以被打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断，且在以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后适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时候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够被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恢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复运行</a:t>
            </a:r>
            <a:endParaRPr sz="2800">
              <a:latin typeface="Microsoft JhengHei"/>
              <a:cs typeface="Microsoft JhengHei"/>
            </a:endParaRPr>
          </a:p>
          <a:p>
            <a:pPr marL="588645" lvl="1" indent="-273050">
              <a:lnSpc>
                <a:spcPts val="331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资源分配与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保护</a:t>
            </a:r>
            <a:endParaRPr sz="2800">
              <a:latin typeface="Microsoft JhengHei"/>
              <a:cs typeface="Microsoft JhengHei"/>
            </a:endParaRPr>
          </a:p>
          <a:p>
            <a:pPr marL="285115" marR="66040" indent="-272415">
              <a:lnSpc>
                <a:spcPts val="3460"/>
              </a:lnSpc>
              <a:spcBef>
                <a:spcPts val="4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效率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是导致管理程序不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全自动控制计算机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根本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因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ts val="3785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磁盘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的出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：操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现的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基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础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741" y="834897"/>
            <a:ext cx="5667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imes New Roman"/>
                <a:cs typeface="Times New Roman"/>
              </a:rPr>
              <a:t>1.1.4</a:t>
            </a:r>
            <a:r>
              <a:rPr sz="4800" spc="-95" dirty="0">
                <a:latin typeface="Times New Roman"/>
                <a:cs typeface="Times New Roman"/>
              </a:rPr>
              <a:t> </a:t>
            </a:r>
            <a:r>
              <a:rPr sz="4800" dirty="0"/>
              <a:t>操</a:t>
            </a:r>
            <a:r>
              <a:rPr sz="4800" spc="15" dirty="0"/>
              <a:t>作</a:t>
            </a:r>
            <a:r>
              <a:rPr sz="4800" dirty="0"/>
              <a:t>系统的形成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2135251"/>
            <a:ext cx="8023859" cy="4053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批处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理操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出现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形成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给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资源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管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理和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作自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动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化带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来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了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革命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性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的变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化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endParaRPr sz="3200">
              <a:latin typeface="Microsoft JhengHei"/>
              <a:cs typeface="Microsoft JhengHei"/>
            </a:endParaRPr>
          </a:p>
          <a:p>
            <a:pPr marL="588645" lvl="1" indent="-273050">
              <a:lnSpc>
                <a:spcPct val="100000"/>
              </a:lnSpc>
              <a:spcBef>
                <a:spcPts val="2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实现了计算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机操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过程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自动化</a:t>
            </a:r>
            <a:endParaRPr sz="2800">
              <a:latin typeface="Microsoft JhengHei"/>
              <a:cs typeface="Microsoft JhengHei"/>
            </a:endParaRPr>
          </a:p>
          <a:p>
            <a:pPr marL="588645" lvl="1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资源管理水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平有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了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很大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提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高</a:t>
            </a:r>
            <a:endParaRPr sz="2800">
              <a:latin typeface="Microsoft JhengHei"/>
              <a:cs typeface="Microsoft JhengHei"/>
            </a:endParaRPr>
          </a:p>
          <a:p>
            <a:pPr marL="588645" lvl="1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提供虚存管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理功能</a:t>
            </a:r>
            <a:endParaRPr sz="2800">
              <a:latin typeface="Microsoft JhengHei"/>
              <a:cs typeface="Microsoft JhengHei"/>
            </a:endParaRPr>
          </a:p>
          <a:p>
            <a:pPr marL="588645" lvl="1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支持批处理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操作与分时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endParaRPr sz="2800">
              <a:latin typeface="Microsoft JhengHei"/>
              <a:cs typeface="Microsoft JhengHei"/>
            </a:endParaRPr>
          </a:p>
          <a:p>
            <a:pPr marL="588645" lvl="1" indent="-273050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文件管理功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能有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改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进，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据库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统出现</a:t>
            </a:r>
            <a:endParaRPr sz="2800">
              <a:latin typeface="Microsoft JhengHei"/>
              <a:cs typeface="Microsoft JhengHei"/>
            </a:endParaRPr>
          </a:p>
          <a:p>
            <a:pPr marL="588645" lvl="1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多道程序设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计趋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完善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操</a:t>
            </a:r>
            <a:r>
              <a:rPr spc="20" dirty="0"/>
              <a:t>作</a:t>
            </a:r>
            <a:r>
              <a:rPr dirty="0"/>
              <a:t>系统的正式</a:t>
            </a:r>
            <a:r>
              <a:rPr spc="-25" dirty="0"/>
              <a:t>确</a:t>
            </a:r>
            <a:r>
              <a:rPr dirty="0"/>
              <a:t>立</a:t>
            </a: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2428747"/>
            <a:ext cx="8285480" cy="3957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多个联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机用户通过终</a:t>
            </a:r>
            <a:r>
              <a:rPr sz="3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端</a:t>
            </a:r>
            <a:r>
              <a:rPr sz="3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键盘</a:t>
            </a:r>
            <a:r>
              <a:rPr sz="3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/</a:t>
            </a:r>
            <a:r>
              <a:rPr sz="3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显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示器</a:t>
            </a:r>
            <a:r>
              <a:rPr sz="3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基于多道程 </a:t>
            </a:r>
            <a:r>
              <a:rPr sz="3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序设计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同时直接使用一台计算机进行独立计算</a:t>
            </a:r>
            <a:endParaRPr sz="3000">
              <a:latin typeface="Microsoft JhengHei"/>
              <a:cs typeface="Microsoft JhengHei"/>
            </a:endParaRPr>
          </a:p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处理器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等资源按照时间片轮转被各个用户分享</a:t>
            </a:r>
            <a:endParaRPr sz="3000">
              <a:latin typeface="Microsoft JhengHei"/>
              <a:cs typeface="Microsoft JhengHei"/>
            </a:endParaRPr>
          </a:p>
          <a:p>
            <a:pPr marL="287020" marR="366395" indent="-274320">
              <a:lnSpc>
                <a:spcPct val="101000"/>
              </a:lnSpc>
              <a:spcBef>
                <a:spcPts val="65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分时操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作系统的特性：同时性、独立性、及时 </a:t>
            </a:r>
            <a:r>
              <a:rPr sz="3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性、交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互性</a:t>
            </a:r>
            <a:endParaRPr sz="3000">
              <a:latin typeface="Microsoft JhengHei"/>
              <a:cs typeface="Microsoft JhengHei"/>
            </a:endParaRPr>
          </a:p>
          <a:p>
            <a:pPr marL="287020" marR="15240" indent="-274320">
              <a:lnSpc>
                <a:spcPct val="100000"/>
              </a:lnSpc>
              <a:spcBef>
                <a:spcPts val="72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分时</a:t>
            </a:r>
            <a:r>
              <a:rPr sz="30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OS</a:t>
            </a:r>
            <a:r>
              <a:rPr sz="3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批处理</a:t>
            </a:r>
            <a:r>
              <a:rPr sz="3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OS</a:t>
            </a:r>
            <a:r>
              <a:rPr sz="3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区别：目标不同、</a:t>
            </a:r>
            <a:r>
              <a:rPr sz="3000" b="1" spc="-12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3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适应作 </a:t>
            </a:r>
            <a:r>
              <a:rPr sz="3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业的性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质不同</a:t>
            </a:r>
            <a:r>
              <a:rPr sz="3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资源使</a:t>
            </a:r>
            <a:r>
              <a:rPr sz="3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率不同</a:t>
            </a:r>
            <a:r>
              <a:rPr sz="3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作业控</a:t>
            </a:r>
            <a:r>
              <a:rPr sz="3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方 </a:t>
            </a:r>
            <a:r>
              <a:rPr sz="3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式不同</a:t>
            </a:r>
            <a:endParaRPr sz="30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4158" y="816609"/>
            <a:ext cx="70154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分</a:t>
            </a:r>
            <a:r>
              <a:rPr spc="20" dirty="0"/>
              <a:t>时</a:t>
            </a:r>
            <a:r>
              <a:rPr dirty="0"/>
              <a:t>操作与分时</a:t>
            </a:r>
            <a:r>
              <a:rPr spc="-25" dirty="0"/>
              <a:t>操</a:t>
            </a:r>
            <a:r>
              <a:rPr dirty="0"/>
              <a:t>作系统</a:t>
            </a: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7573" y="734695"/>
            <a:ext cx="384810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>
                <a:latin typeface="微软雅黑"/>
                <a:cs typeface="微软雅黑"/>
              </a:rPr>
              <a:t>课程学习目标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278227"/>
            <a:ext cx="7739380" cy="43122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明确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计算机操作系统的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用与功能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操作系统实现的基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本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原理与方法</a:t>
            </a:r>
            <a:endParaRPr sz="3200">
              <a:latin typeface="Microsoft JhengHei"/>
              <a:cs typeface="Microsoft JhengHei"/>
            </a:endParaRPr>
          </a:p>
          <a:p>
            <a:pPr marL="812800" marR="5080" lvl="1" indent="-342900" algn="just">
              <a:lnSpc>
                <a:spcPct val="100600"/>
              </a:lnSpc>
              <a:spcBef>
                <a:spcPts val="555"/>
              </a:spcBef>
              <a:buClr>
                <a:srgbClr val="5EADFF"/>
              </a:buClr>
              <a:buSzPct val="70312"/>
              <a:buFont typeface="Symbol"/>
              <a:buChar char=""/>
              <a:tabLst>
                <a:tab pos="813435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在微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观上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计实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各个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作系统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模块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的方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法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、策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略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与算法</a:t>
            </a:r>
            <a:endParaRPr sz="3200">
              <a:latin typeface="Microsoft JhengHei"/>
              <a:cs typeface="Microsoft JhengHei"/>
            </a:endParaRPr>
          </a:p>
          <a:p>
            <a:pPr marL="812800" marR="5080" lvl="1" indent="-342900" algn="just">
              <a:lnSpc>
                <a:spcPct val="100299"/>
              </a:lnSpc>
              <a:spcBef>
                <a:spcPts val="565"/>
              </a:spcBef>
              <a:buClr>
                <a:srgbClr val="5EADFF"/>
              </a:buClr>
              <a:buSzPct val="70312"/>
              <a:buFont typeface="Symbol"/>
              <a:buChar char=""/>
              <a:tabLst>
                <a:tab pos="813435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在宏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观上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作系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的结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和设计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实现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方法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进一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步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了解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大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型软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系统的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结构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和设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计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实现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法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3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并发程序设计的基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本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方法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2405888"/>
            <a:ext cx="8305800" cy="3729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386715" indent="-274320" algn="just">
              <a:lnSpc>
                <a:spcPct val="11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伴随硬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盘和集成电路计算机的出现，操作系统 </a:t>
            </a:r>
            <a:r>
              <a:rPr sz="3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技术在</a:t>
            </a:r>
            <a:r>
              <a:rPr sz="3000" b="1" dirty="0">
                <a:solidFill>
                  <a:srgbClr val="073D86"/>
                </a:solidFill>
                <a:latin typeface="Times New Roman"/>
                <a:cs typeface="Times New Roman"/>
              </a:rPr>
              <a:t>1960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年代迅猛发展并趋于成熟</a:t>
            </a:r>
            <a:endParaRPr sz="3000">
              <a:latin typeface="Microsoft JhengHei"/>
              <a:cs typeface="Microsoft JhengHei"/>
            </a:endParaRPr>
          </a:p>
          <a:p>
            <a:pPr marL="287020" marR="385445" indent="-274320" algn="just">
              <a:lnSpc>
                <a:spcPct val="110000"/>
              </a:lnSpc>
              <a:spcBef>
                <a:spcPts val="72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计算机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硬件历经大规模集成电路、超大规模集 </a:t>
            </a:r>
            <a:r>
              <a:rPr sz="3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成电路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、特大规模集成电路，按照摩尔定律快 </a:t>
            </a:r>
            <a:r>
              <a:rPr sz="3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速发展</a:t>
            </a:r>
            <a:endParaRPr sz="3000">
              <a:latin typeface="Microsoft JhengHei"/>
              <a:cs typeface="Microsoft JhengHei"/>
            </a:endParaRPr>
          </a:p>
          <a:p>
            <a:pPr marL="287020" marR="5080" indent="-274320">
              <a:lnSpc>
                <a:spcPct val="110100"/>
              </a:lnSpc>
              <a:spcBef>
                <a:spcPts val="71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从</a:t>
            </a:r>
            <a:r>
              <a:rPr sz="3000" b="1" dirty="0">
                <a:solidFill>
                  <a:srgbClr val="073D86"/>
                </a:solidFill>
                <a:latin typeface="Times New Roman"/>
                <a:cs typeface="Times New Roman"/>
              </a:rPr>
              <a:t>198</a:t>
            </a:r>
            <a:r>
              <a:rPr sz="30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0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年代开始，计算机与操作系统向微型化、 </a:t>
            </a:r>
            <a:r>
              <a:rPr sz="3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并行化</a:t>
            </a:r>
            <a:r>
              <a:rPr sz="3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、网络化、嵌入式、移动化方向发展</a:t>
            </a:r>
            <a:endParaRPr sz="30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063" y="863853"/>
            <a:ext cx="837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1.1.5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5" dirty="0"/>
              <a:t>计算机</a:t>
            </a:r>
            <a:r>
              <a:rPr sz="3600" dirty="0"/>
              <a:t>硬件与操作系统的进一步发展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144" y="852627"/>
            <a:ext cx="60674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1.2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5" dirty="0"/>
              <a:t>计</a:t>
            </a:r>
            <a:r>
              <a:rPr spc="25" dirty="0"/>
              <a:t>算</a:t>
            </a:r>
            <a:r>
              <a:rPr spc="5" dirty="0"/>
              <a:t>机系统的组成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2384675"/>
            <a:ext cx="7387032" cy="33547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lvl="2">
              <a:lnSpc>
                <a:spcPct val="100000"/>
              </a:lnSpc>
              <a:spcBef>
                <a:spcPts val="960"/>
              </a:spcBef>
              <a:tabLst>
                <a:tab pos="1155065" algn="l"/>
                <a:tab pos="1155700" algn="l"/>
              </a:tabLst>
            </a:pPr>
            <a:r>
              <a:rPr lang="en-US"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1.2.1 </a:t>
            </a:r>
            <a:r>
              <a:rPr sz="36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计算机</a:t>
            </a:r>
            <a:r>
              <a:rPr sz="3600" b="1" dirty="0" err="1">
                <a:solidFill>
                  <a:srgbClr val="4584D2"/>
                </a:solidFill>
                <a:latin typeface="Microsoft JhengHei"/>
                <a:cs typeface="Microsoft JhengHei"/>
              </a:rPr>
              <a:t>体系结构与总线</a:t>
            </a:r>
            <a:endParaRPr sz="3600" dirty="0">
              <a:latin typeface="Microsoft JhengHei"/>
              <a:cs typeface="Microsoft JhengHei"/>
            </a:endParaRPr>
          </a:p>
          <a:p>
            <a:pPr marL="12700" lvl="2">
              <a:lnSpc>
                <a:spcPct val="100000"/>
              </a:lnSpc>
              <a:spcBef>
                <a:spcPts val="865"/>
              </a:spcBef>
              <a:tabLst>
                <a:tab pos="1155065" algn="l"/>
                <a:tab pos="1155700" algn="l"/>
              </a:tabLst>
            </a:pPr>
            <a:r>
              <a:rPr lang="en-US"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1.2.2 </a:t>
            </a:r>
            <a:r>
              <a:rPr sz="36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处理器</a:t>
            </a:r>
            <a:endParaRPr sz="3600" dirty="0">
              <a:latin typeface="Microsoft JhengHei"/>
              <a:cs typeface="Microsoft JhengHei"/>
            </a:endParaRPr>
          </a:p>
          <a:p>
            <a:pPr marL="12700" lvl="2">
              <a:lnSpc>
                <a:spcPct val="100000"/>
              </a:lnSpc>
              <a:spcBef>
                <a:spcPts val="865"/>
              </a:spcBef>
              <a:tabLst>
                <a:tab pos="1155065" algn="l"/>
                <a:tab pos="1155700" algn="l"/>
              </a:tabLst>
            </a:pPr>
            <a:r>
              <a:rPr lang="en-US" sz="3600" b="1" spc="10" dirty="0">
                <a:solidFill>
                  <a:srgbClr val="4584D2"/>
                </a:solidFill>
                <a:latin typeface="Microsoft JhengHei"/>
                <a:cs typeface="Microsoft JhengHei"/>
              </a:rPr>
              <a:t>1.2.3 </a:t>
            </a:r>
            <a:r>
              <a:rPr sz="3600" b="1" spc="10" dirty="0" err="1">
                <a:solidFill>
                  <a:srgbClr val="4584D2"/>
                </a:solidFill>
                <a:latin typeface="Microsoft JhengHei"/>
                <a:cs typeface="Microsoft JhengHei"/>
              </a:rPr>
              <a:t>存储器</a:t>
            </a:r>
            <a:endParaRPr sz="3600" dirty="0">
              <a:latin typeface="Microsoft JhengHei"/>
              <a:cs typeface="Microsoft JhengHei"/>
            </a:endParaRPr>
          </a:p>
          <a:p>
            <a:pPr marL="12700" lvl="2">
              <a:lnSpc>
                <a:spcPct val="100000"/>
              </a:lnSpc>
              <a:spcBef>
                <a:spcPts val="865"/>
              </a:spcBef>
              <a:tabLst>
                <a:tab pos="1155065" algn="l"/>
                <a:tab pos="1155700" algn="l"/>
              </a:tabLst>
            </a:pPr>
            <a:r>
              <a:rPr lang="en-US"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1.2.4 </a:t>
            </a:r>
            <a:r>
              <a:rPr sz="36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外围设备</a:t>
            </a:r>
            <a:endParaRPr sz="36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1155065" algn="l"/>
              </a:tabLst>
            </a:pPr>
            <a:r>
              <a:rPr lang="en-US" sz="3600" b="1" dirty="0">
                <a:solidFill>
                  <a:srgbClr val="4584D2"/>
                </a:solidFill>
                <a:latin typeface="Times New Roman"/>
                <a:cs typeface="Times New Roman"/>
              </a:rPr>
              <a:t>1.2.5</a:t>
            </a:r>
            <a:r>
              <a:rPr sz="3600" b="1" dirty="0">
                <a:solidFill>
                  <a:srgbClr val="4584D2"/>
                </a:solidFill>
                <a:latin typeface="Times New Roman"/>
                <a:cs typeface="Times New Roman"/>
              </a:rPr>
              <a:t>	</a:t>
            </a:r>
            <a:r>
              <a:rPr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计算机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软件</a:t>
            </a:r>
            <a:endParaRPr sz="36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632" y="780364"/>
            <a:ext cx="51149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计</a:t>
            </a:r>
            <a:r>
              <a:rPr spc="25" dirty="0"/>
              <a:t>算</a:t>
            </a:r>
            <a:r>
              <a:rPr spc="5" dirty="0"/>
              <a:t>机系统的组成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773783"/>
            <a:ext cx="7520940" cy="49485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计算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机硬件</a:t>
            </a:r>
            <a:endParaRPr sz="3200">
              <a:latin typeface="Microsoft JhengHei"/>
              <a:cs typeface="Microsoft JhengHei"/>
            </a:endParaRPr>
          </a:p>
          <a:p>
            <a:pPr marL="588645" lvl="1" indent="-27432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10" dirty="0">
                <a:solidFill>
                  <a:srgbClr val="4584D2"/>
                </a:solidFill>
                <a:latin typeface="Microsoft JhengHei"/>
                <a:cs typeface="Microsoft JhengHei"/>
              </a:rPr>
              <a:t>处理器</a:t>
            </a:r>
            <a:endParaRPr sz="3200">
              <a:latin typeface="Microsoft JhengHei"/>
              <a:cs typeface="Microsoft JhengHei"/>
            </a:endParaRPr>
          </a:p>
          <a:p>
            <a:pPr marL="588645" lvl="1" indent="-27432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内</a:t>
            </a:r>
            <a:r>
              <a:rPr sz="3200" b="1" spc="20" dirty="0">
                <a:solidFill>
                  <a:srgbClr val="4584D2"/>
                </a:solidFill>
                <a:latin typeface="Microsoft JhengHei"/>
                <a:cs typeface="Microsoft JhengHei"/>
              </a:rPr>
              <a:t>存</a:t>
            </a: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储器</a:t>
            </a:r>
            <a:endParaRPr sz="3200">
              <a:latin typeface="Microsoft JhengHei"/>
              <a:cs typeface="Microsoft JhengHei"/>
            </a:endParaRPr>
          </a:p>
          <a:p>
            <a:pPr marL="588645" marR="5080" lvl="1" indent="-274320">
              <a:lnSpc>
                <a:spcPct val="100600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外围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设备：输入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设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备、输出设备、存储 </a:t>
            </a: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设备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、网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络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设备</a:t>
            </a:r>
            <a:endParaRPr sz="3200">
              <a:latin typeface="Microsoft JhengHei"/>
              <a:cs typeface="Microsoft JhengHe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200" b="1" spc="15" dirty="0">
                <a:solidFill>
                  <a:srgbClr val="4584D2"/>
                </a:solidFill>
                <a:latin typeface="Microsoft JhengHei"/>
                <a:cs typeface="Microsoft JhengHei"/>
              </a:rPr>
              <a:t>计算</a:t>
            </a:r>
            <a:r>
              <a:rPr sz="32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机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软件</a:t>
            </a:r>
            <a:endParaRPr sz="3200">
              <a:latin typeface="Microsoft JhengHei"/>
              <a:cs typeface="Microsoft JhengHei"/>
            </a:endParaRPr>
          </a:p>
          <a:p>
            <a:pPr marL="588645" marR="5080" lvl="1" indent="-274320">
              <a:lnSpc>
                <a:spcPct val="100600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系统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软件：操作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系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统、语言处理程序、 </a:t>
            </a: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数据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库管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理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、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支撑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软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件</a:t>
            </a:r>
            <a:endParaRPr sz="3200">
              <a:latin typeface="Microsoft JhengHei"/>
              <a:cs typeface="Microsoft JhengHei"/>
            </a:endParaRPr>
          </a:p>
          <a:p>
            <a:pPr marL="588645" lvl="1" indent="-27432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应</a:t>
            </a:r>
            <a:r>
              <a:rPr sz="3200" b="1" spc="20" dirty="0">
                <a:solidFill>
                  <a:srgbClr val="4584D2"/>
                </a:solidFill>
                <a:latin typeface="Microsoft JhengHei"/>
                <a:cs typeface="Microsoft JhengHei"/>
              </a:rPr>
              <a:t>用</a:t>
            </a: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软件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2351023"/>
            <a:ext cx="548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62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主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流结构：</a:t>
            </a:r>
            <a:r>
              <a:rPr sz="3600" b="1" spc="25" dirty="0">
                <a:solidFill>
                  <a:srgbClr val="4584D2"/>
                </a:solidFill>
                <a:latin typeface="Microsoft JhengHei"/>
                <a:cs typeface="Microsoft JhengHei"/>
              </a:rPr>
              <a:t>冯</a:t>
            </a:r>
            <a:r>
              <a:rPr sz="3600" b="1" spc="-35" dirty="0">
                <a:solidFill>
                  <a:srgbClr val="4584D2"/>
                </a:solidFill>
                <a:latin typeface="Times New Roman"/>
                <a:cs typeface="Times New Roman"/>
              </a:rPr>
              <a:t>·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诺依</a:t>
            </a:r>
            <a:r>
              <a:rPr sz="3600" b="1" spc="-5" dirty="0">
                <a:solidFill>
                  <a:srgbClr val="4584D2"/>
                </a:solidFill>
                <a:latin typeface="Microsoft JhengHei"/>
                <a:cs typeface="Microsoft JhengHei"/>
              </a:rPr>
              <a:t>曼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结构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004" y="777620"/>
            <a:ext cx="7811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1.2.1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计</a:t>
            </a:r>
            <a:r>
              <a:rPr spc="20" dirty="0"/>
              <a:t>算</a:t>
            </a:r>
            <a:r>
              <a:rPr dirty="0"/>
              <a:t>机体系结构与总线</a:t>
            </a: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22014" y="4569714"/>
            <a:ext cx="1483360" cy="741045"/>
          </a:xfrm>
          <a:custGeom>
            <a:avLst/>
            <a:gdLst/>
            <a:ahLst/>
            <a:cxnLst/>
            <a:rect l="l" t="t" r="r" b="b"/>
            <a:pathLst>
              <a:path w="1483360" h="741045">
                <a:moveTo>
                  <a:pt x="0" y="740664"/>
                </a:moveTo>
                <a:lnTo>
                  <a:pt x="1482852" y="740664"/>
                </a:lnTo>
                <a:lnTo>
                  <a:pt x="1482852" y="0"/>
                </a:lnTo>
                <a:lnTo>
                  <a:pt x="0" y="0"/>
                </a:lnTo>
                <a:lnTo>
                  <a:pt x="0" y="740664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44005" y="4569714"/>
            <a:ext cx="1483360" cy="741045"/>
          </a:xfrm>
          <a:prstGeom prst="rect">
            <a:avLst/>
          </a:prstGeom>
          <a:ln w="4571">
            <a:solidFill>
              <a:srgbClr val="000000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495"/>
              </a:spcBef>
            </a:pPr>
            <a:r>
              <a:rPr sz="2200" b="1" dirty="0">
                <a:latin typeface="微软雅黑"/>
                <a:cs typeface="微软雅黑"/>
              </a:rPr>
              <a:t>输出设备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0022" y="4569714"/>
            <a:ext cx="1480185" cy="74104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495"/>
              </a:spcBef>
            </a:pPr>
            <a:r>
              <a:rPr sz="2200" b="1" dirty="0">
                <a:latin typeface="微软雅黑"/>
                <a:cs typeface="微软雅黑"/>
              </a:rPr>
              <a:t>输入设备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2014" y="3088385"/>
            <a:ext cx="1483360" cy="74231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35"/>
              </a:spcBef>
            </a:pPr>
            <a:r>
              <a:rPr sz="2200" b="1" spc="5" dirty="0">
                <a:latin typeface="微软雅黑"/>
                <a:cs typeface="微软雅黑"/>
              </a:rPr>
              <a:t>控制器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4620" y="3572255"/>
            <a:ext cx="1112520" cy="1007744"/>
          </a:xfrm>
          <a:custGeom>
            <a:avLst/>
            <a:gdLst/>
            <a:ahLst/>
            <a:cxnLst/>
            <a:rect l="l" t="t" r="r" b="b"/>
            <a:pathLst>
              <a:path w="1112520" h="1007745">
                <a:moveTo>
                  <a:pt x="16382" y="840105"/>
                </a:moveTo>
                <a:lnTo>
                  <a:pt x="4953" y="840105"/>
                </a:lnTo>
                <a:lnTo>
                  <a:pt x="0" y="845058"/>
                </a:lnTo>
                <a:lnTo>
                  <a:pt x="0" y="1002411"/>
                </a:lnTo>
                <a:lnTo>
                  <a:pt x="4953" y="1007364"/>
                </a:lnTo>
                <a:lnTo>
                  <a:pt x="16382" y="1007364"/>
                </a:lnTo>
                <a:lnTo>
                  <a:pt x="21209" y="1002411"/>
                </a:lnTo>
                <a:lnTo>
                  <a:pt x="21209" y="845058"/>
                </a:lnTo>
                <a:lnTo>
                  <a:pt x="16382" y="840105"/>
                </a:lnTo>
                <a:close/>
              </a:path>
              <a:path w="1112520" h="1007745">
                <a:moveTo>
                  <a:pt x="16382" y="589788"/>
                </a:moveTo>
                <a:lnTo>
                  <a:pt x="4953" y="589788"/>
                </a:lnTo>
                <a:lnTo>
                  <a:pt x="0" y="594614"/>
                </a:lnTo>
                <a:lnTo>
                  <a:pt x="0" y="752094"/>
                </a:lnTo>
                <a:lnTo>
                  <a:pt x="4953" y="756920"/>
                </a:lnTo>
                <a:lnTo>
                  <a:pt x="16382" y="756920"/>
                </a:lnTo>
                <a:lnTo>
                  <a:pt x="21209" y="752094"/>
                </a:lnTo>
                <a:lnTo>
                  <a:pt x="21209" y="594614"/>
                </a:lnTo>
                <a:lnTo>
                  <a:pt x="16382" y="589788"/>
                </a:lnTo>
                <a:close/>
              </a:path>
              <a:path w="1112520" h="1007745">
                <a:moveTo>
                  <a:pt x="16382" y="339344"/>
                </a:moveTo>
                <a:lnTo>
                  <a:pt x="4953" y="339344"/>
                </a:lnTo>
                <a:lnTo>
                  <a:pt x="0" y="344170"/>
                </a:lnTo>
                <a:lnTo>
                  <a:pt x="0" y="501650"/>
                </a:lnTo>
                <a:lnTo>
                  <a:pt x="4953" y="506476"/>
                </a:lnTo>
                <a:lnTo>
                  <a:pt x="16382" y="506476"/>
                </a:lnTo>
                <a:lnTo>
                  <a:pt x="21209" y="501650"/>
                </a:lnTo>
                <a:lnTo>
                  <a:pt x="21209" y="344170"/>
                </a:lnTo>
                <a:lnTo>
                  <a:pt x="16382" y="339344"/>
                </a:lnTo>
                <a:close/>
              </a:path>
              <a:path w="1112520" h="1007745">
                <a:moveTo>
                  <a:pt x="16382" y="88900"/>
                </a:moveTo>
                <a:lnTo>
                  <a:pt x="4953" y="88900"/>
                </a:lnTo>
                <a:lnTo>
                  <a:pt x="0" y="92964"/>
                </a:lnTo>
                <a:lnTo>
                  <a:pt x="0" y="251206"/>
                </a:lnTo>
                <a:lnTo>
                  <a:pt x="4953" y="255270"/>
                </a:lnTo>
                <a:lnTo>
                  <a:pt x="16382" y="255270"/>
                </a:lnTo>
                <a:lnTo>
                  <a:pt x="21209" y="251206"/>
                </a:lnTo>
                <a:lnTo>
                  <a:pt x="21209" y="92964"/>
                </a:lnTo>
                <a:lnTo>
                  <a:pt x="16382" y="88900"/>
                </a:lnTo>
                <a:close/>
              </a:path>
              <a:path w="1112520" h="1007745">
                <a:moveTo>
                  <a:pt x="178943" y="0"/>
                </a:moveTo>
                <a:lnTo>
                  <a:pt x="21209" y="0"/>
                </a:lnTo>
                <a:lnTo>
                  <a:pt x="16382" y="4953"/>
                </a:lnTo>
                <a:lnTo>
                  <a:pt x="16382" y="16256"/>
                </a:lnTo>
                <a:lnTo>
                  <a:pt x="21209" y="21209"/>
                </a:lnTo>
                <a:lnTo>
                  <a:pt x="178943" y="21209"/>
                </a:lnTo>
                <a:lnTo>
                  <a:pt x="183769" y="16256"/>
                </a:lnTo>
                <a:lnTo>
                  <a:pt x="183769" y="4953"/>
                </a:lnTo>
                <a:lnTo>
                  <a:pt x="178943" y="0"/>
                </a:lnTo>
                <a:close/>
              </a:path>
              <a:path w="1112520" h="1007745">
                <a:moveTo>
                  <a:pt x="429641" y="0"/>
                </a:moveTo>
                <a:lnTo>
                  <a:pt x="272034" y="0"/>
                </a:lnTo>
                <a:lnTo>
                  <a:pt x="267081" y="4953"/>
                </a:lnTo>
                <a:lnTo>
                  <a:pt x="267081" y="16256"/>
                </a:lnTo>
                <a:lnTo>
                  <a:pt x="272034" y="21209"/>
                </a:lnTo>
                <a:lnTo>
                  <a:pt x="429641" y="21209"/>
                </a:lnTo>
                <a:lnTo>
                  <a:pt x="434594" y="16256"/>
                </a:lnTo>
                <a:lnTo>
                  <a:pt x="434594" y="4953"/>
                </a:lnTo>
                <a:lnTo>
                  <a:pt x="429641" y="0"/>
                </a:lnTo>
                <a:close/>
              </a:path>
              <a:path w="1112520" h="1007745">
                <a:moveTo>
                  <a:pt x="680466" y="0"/>
                </a:moveTo>
                <a:lnTo>
                  <a:pt x="522731" y="0"/>
                </a:lnTo>
                <a:lnTo>
                  <a:pt x="517906" y="4953"/>
                </a:lnTo>
                <a:lnTo>
                  <a:pt x="517906" y="16256"/>
                </a:lnTo>
                <a:lnTo>
                  <a:pt x="522731" y="21209"/>
                </a:lnTo>
                <a:lnTo>
                  <a:pt x="680466" y="21209"/>
                </a:lnTo>
                <a:lnTo>
                  <a:pt x="685292" y="16256"/>
                </a:lnTo>
                <a:lnTo>
                  <a:pt x="685292" y="4953"/>
                </a:lnTo>
                <a:lnTo>
                  <a:pt x="680466" y="0"/>
                </a:lnTo>
                <a:close/>
              </a:path>
              <a:path w="1112520" h="1007745">
                <a:moveTo>
                  <a:pt x="931164" y="0"/>
                </a:moveTo>
                <a:lnTo>
                  <a:pt x="773557" y="0"/>
                </a:lnTo>
                <a:lnTo>
                  <a:pt x="768604" y="4953"/>
                </a:lnTo>
                <a:lnTo>
                  <a:pt x="768604" y="16256"/>
                </a:lnTo>
                <a:lnTo>
                  <a:pt x="773557" y="21209"/>
                </a:lnTo>
                <a:lnTo>
                  <a:pt x="931164" y="21209"/>
                </a:lnTo>
                <a:lnTo>
                  <a:pt x="936117" y="16256"/>
                </a:lnTo>
                <a:lnTo>
                  <a:pt x="936117" y="4953"/>
                </a:lnTo>
                <a:lnTo>
                  <a:pt x="931164" y="0"/>
                </a:lnTo>
                <a:close/>
              </a:path>
              <a:path w="1112520" h="1007745">
                <a:moveTo>
                  <a:pt x="1107567" y="0"/>
                </a:moveTo>
                <a:lnTo>
                  <a:pt x="1024255" y="0"/>
                </a:lnTo>
                <a:lnTo>
                  <a:pt x="1020191" y="4953"/>
                </a:lnTo>
                <a:lnTo>
                  <a:pt x="1020191" y="16256"/>
                </a:lnTo>
                <a:lnTo>
                  <a:pt x="1024255" y="21209"/>
                </a:lnTo>
                <a:lnTo>
                  <a:pt x="1107567" y="21209"/>
                </a:lnTo>
                <a:lnTo>
                  <a:pt x="1112520" y="16256"/>
                </a:lnTo>
                <a:lnTo>
                  <a:pt x="1112520" y="4953"/>
                </a:lnTo>
                <a:lnTo>
                  <a:pt x="1107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4620" y="4412360"/>
            <a:ext cx="21590" cy="167640"/>
          </a:xfrm>
          <a:custGeom>
            <a:avLst/>
            <a:gdLst/>
            <a:ahLst/>
            <a:cxnLst/>
            <a:rect l="l" t="t" r="r" b="b"/>
            <a:pathLst>
              <a:path w="21589" h="167639">
                <a:moveTo>
                  <a:pt x="0" y="156718"/>
                </a:moveTo>
                <a:lnTo>
                  <a:pt x="0" y="10668"/>
                </a:lnTo>
                <a:lnTo>
                  <a:pt x="0" y="4952"/>
                </a:lnTo>
                <a:lnTo>
                  <a:pt x="4953" y="0"/>
                </a:lnTo>
                <a:lnTo>
                  <a:pt x="10668" y="0"/>
                </a:lnTo>
                <a:lnTo>
                  <a:pt x="16382" y="0"/>
                </a:lnTo>
                <a:lnTo>
                  <a:pt x="21209" y="4952"/>
                </a:lnTo>
                <a:lnTo>
                  <a:pt x="21209" y="10668"/>
                </a:lnTo>
                <a:lnTo>
                  <a:pt x="21209" y="156718"/>
                </a:lnTo>
                <a:lnTo>
                  <a:pt x="21209" y="162306"/>
                </a:lnTo>
                <a:lnTo>
                  <a:pt x="16382" y="167258"/>
                </a:lnTo>
                <a:lnTo>
                  <a:pt x="10668" y="167258"/>
                </a:lnTo>
                <a:lnTo>
                  <a:pt x="4953" y="167258"/>
                </a:lnTo>
                <a:lnTo>
                  <a:pt x="0" y="162306"/>
                </a:lnTo>
                <a:lnTo>
                  <a:pt x="0" y="15671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74620" y="4162044"/>
            <a:ext cx="21590" cy="167640"/>
          </a:xfrm>
          <a:custGeom>
            <a:avLst/>
            <a:gdLst/>
            <a:ahLst/>
            <a:cxnLst/>
            <a:rect l="l" t="t" r="r" b="b"/>
            <a:pathLst>
              <a:path w="21589" h="167639">
                <a:moveTo>
                  <a:pt x="0" y="156590"/>
                </a:moveTo>
                <a:lnTo>
                  <a:pt x="0" y="10540"/>
                </a:lnTo>
                <a:lnTo>
                  <a:pt x="0" y="4825"/>
                </a:lnTo>
                <a:lnTo>
                  <a:pt x="4953" y="0"/>
                </a:lnTo>
                <a:lnTo>
                  <a:pt x="10668" y="0"/>
                </a:lnTo>
                <a:lnTo>
                  <a:pt x="16382" y="0"/>
                </a:lnTo>
                <a:lnTo>
                  <a:pt x="21209" y="4825"/>
                </a:lnTo>
                <a:lnTo>
                  <a:pt x="21209" y="10540"/>
                </a:lnTo>
                <a:lnTo>
                  <a:pt x="21209" y="156590"/>
                </a:lnTo>
                <a:lnTo>
                  <a:pt x="21209" y="162305"/>
                </a:lnTo>
                <a:lnTo>
                  <a:pt x="16382" y="167131"/>
                </a:lnTo>
                <a:lnTo>
                  <a:pt x="10668" y="167131"/>
                </a:lnTo>
                <a:lnTo>
                  <a:pt x="4953" y="167131"/>
                </a:lnTo>
                <a:lnTo>
                  <a:pt x="0" y="162305"/>
                </a:lnTo>
                <a:lnTo>
                  <a:pt x="0" y="15659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4620" y="3911600"/>
            <a:ext cx="21590" cy="167640"/>
          </a:xfrm>
          <a:custGeom>
            <a:avLst/>
            <a:gdLst/>
            <a:ahLst/>
            <a:cxnLst/>
            <a:rect l="l" t="t" r="r" b="b"/>
            <a:pathLst>
              <a:path w="21589" h="167639">
                <a:moveTo>
                  <a:pt x="0" y="156591"/>
                </a:moveTo>
                <a:lnTo>
                  <a:pt x="0" y="10541"/>
                </a:lnTo>
                <a:lnTo>
                  <a:pt x="0" y="4825"/>
                </a:lnTo>
                <a:lnTo>
                  <a:pt x="4953" y="0"/>
                </a:lnTo>
                <a:lnTo>
                  <a:pt x="10668" y="0"/>
                </a:lnTo>
                <a:lnTo>
                  <a:pt x="16382" y="0"/>
                </a:lnTo>
                <a:lnTo>
                  <a:pt x="21209" y="4825"/>
                </a:lnTo>
                <a:lnTo>
                  <a:pt x="21209" y="10541"/>
                </a:lnTo>
                <a:lnTo>
                  <a:pt x="21209" y="156591"/>
                </a:lnTo>
                <a:lnTo>
                  <a:pt x="21209" y="162306"/>
                </a:lnTo>
                <a:lnTo>
                  <a:pt x="16382" y="167131"/>
                </a:lnTo>
                <a:lnTo>
                  <a:pt x="10668" y="167131"/>
                </a:lnTo>
                <a:lnTo>
                  <a:pt x="4953" y="167131"/>
                </a:lnTo>
                <a:lnTo>
                  <a:pt x="0" y="162306"/>
                </a:lnTo>
                <a:lnTo>
                  <a:pt x="0" y="15659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4620" y="3661155"/>
            <a:ext cx="21590" cy="166370"/>
          </a:xfrm>
          <a:custGeom>
            <a:avLst/>
            <a:gdLst/>
            <a:ahLst/>
            <a:cxnLst/>
            <a:rect l="l" t="t" r="r" b="b"/>
            <a:pathLst>
              <a:path w="21589" h="166370">
                <a:moveTo>
                  <a:pt x="0" y="156591"/>
                </a:moveTo>
                <a:lnTo>
                  <a:pt x="0" y="9779"/>
                </a:lnTo>
                <a:lnTo>
                  <a:pt x="0" y="4064"/>
                </a:lnTo>
                <a:lnTo>
                  <a:pt x="4953" y="0"/>
                </a:lnTo>
                <a:lnTo>
                  <a:pt x="10668" y="0"/>
                </a:lnTo>
                <a:lnTo>
                  <a:pt x="16382" y="0"/>
                </a:lnTo>
                <a:lnTo>
                  <a:pt x="21209" y="4064"/>
                </a:lnTo>
                <a:lnTo>
                  <a:pt x="21209" y="9779"/>
                </a:lnTo>
                <a:lnTo>
                  <a:pt x="21209" y="156591"/>
                </a:lnTo>
                <a:lnTo>
                  <a:pt x="21209" y="162306"/>
                </a:lnTo>
                <a:lnTo>
                  <a:pt x="16382" y="166370"/>
                </a:lnTo>
                <a:lnTo>
                  <a:pt x="10668" y="166370"/>
                </a:lnTo>
                <a:lnTo>
                  <a:pt x="4953" y="166370"/>
                </a:lnTo>
                <a:lnTo>
                  <a:pt x="0" y="162306"/>
                </a:lnTo>
                <a:lnTo>
                  <a:pt x="0" y="15659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1002" y="3572255"/>
            <a:ext cx="167640" cy="21590"/>
          </a:xfrm>
          <a:custGeom>
            <a:avLst/>
            <a:gdLst/>
            <a:ahLst/>
            <a:cxnLst/>
            <a:rect l="l" t="t" r="r" b="b"/>
            <a:pathLst>
              <a:path w="167639" h="21589">
                <a:moveTo>
                  <a:pt x="10541" y="0"/>
                </a:moveTo>
                <a:lnTo>
                  <a:pt x="156845" y="0"/>
                </a:lnTo>
                <a:lnTo>
                  <a:pt x="162560" y="0"/>
                </a:lnTo>
                <a:lnTo>
                  <a:pt x="167386" y="4953"/>
                </a:lnTo>
                <a:lnTo>
                  <a:pt x="167386" y="10541"/>
                </a:lnTo>
                <a:lnTo>
                  <a:pt x="167386" y="16256"/>
                </a:lnTo>
                <a:lnTo>
                  <a:pt x="162560" y="21209"/>
                </a:lnTo>
                <a:lnTo>
                  <a:pt x="156845" y="21209"/>
                </a:lnTo>
                <a:lnTo>
                  <a:pt x="10541" y="21209"/>
                </a:lnTo>
                <a:lnTo>
                  <a:pt x="4826" y="21209"/>
                </a:lnTo>
                <a:lnTo>
                  <a:pt x="0" y="16256"/>
                </a:lnTo>
                <a:lnTo>
                  <a:pt x="0" y="10541"/>
                </a:lnTo>
                <a:lnTo>
                  <a:pt x="0" y="4953"/>
                </a:lnTo>
                <a:lnTo>
                  <a:pt x="4826" y="0"/>
                </a:lnTo>
                <a:lnTo>
                  <a:pt x="10541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41701" y="3572255"/>
            <a:ext cx="167640" cy="21590"/>
          </a:xfrm>
          <a:custGeom>
            <a:avLst/>
            <a:gdLst/>
            <a:ahLst/>
            <a:cxnLst/>
            <a:rect l="l" t="t" r="r" b="b"/>
            <a:pathLst>
              <a:path w="167639" h="21589">
                <a:moveTo>
                  <a:pt x="10668" y="0"/>
                </a:moveTo>
                <a:lnTo>
                  <a:pt x="156844" y="0"/>
                </a:lnTo>
                <a:lnTo>
                  <a:pt x="162560" y="0"/>
                </a:lnTo>
                <a:lnTo>
                  <a:pt x="167512" y="4953"/>
                </a:lnTo>
                <a:lnTo>
                  <a:pt x="167512" y="10541"/>
                </a:lnTo>
                <a:lnTo>
                  <a:pt x="167512" y="16256"/>
                </a:lnTo>
                <a:lnTo>
                  <a:pt x="162560" y="21209"/>
                </a:lnTo>
                <a:lnTo>
                  <a:pt x="156844" y="21209"/>
                </a:lnTo>
                <a:lnTo>
                  <a:pt x="10668" y="21209"/>
                </a:lnTo>
                <a:lnTo>
                  <a:pt x="4953" y="21209"/>
                </a:lnTo>
                <a:lnTo>
                  <a:pt x="0" y="16256"/>
                </a:lnTo>
                <a:lnTo>
                  <a:pt x="0" y="10541"/>
                </a:lnTo>
                <a:lnTo>
                  <a:pt x="0" y="4953"/>
                </a:lnTo>
                <a:lnTo>
                  <a:pt x="4953" y="0"/>
                </a:lnTo>
                <a:lnTo>
                  <a:pt x="106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92526" y="3572255"/>
            <a:ext cx="167640" cy="21590"/>
          </a:xfrm>
          <a:custGeom>
            <a:avLst/>
            <a:gdLst/>
            <a:ahLst/>
            <a:cxnLst/>
            <a:rect l="l" t="t" r="r" b="b"/>
            <a:pathLst>
              <a:path w="167639" h="21589">
                <a:moveTo>
                  <a:pt x="10541" y="0"/>
                </a:moveTo>
                <a:lnTo>
                  <a:pt x="156845" y="0"/>
                </a:lnTo>
                <a:lnTo>
                  <a:pt x="162560" y="0"/>
                </a:lnTo>
                <a:lnTo>
                  <a:pt x="167386" y="4953"/>
                </a:lnTo>
                <a:lnTo>
                  <a:pt x="167386" y="10541"/>
                </a:lnTo>
                <a:lnTo>
                  <a:pt x="167386" y="16256"/>
                </a:lnTo>
                <a:lnTo>
                  <a:pt x="162560" y="21209"/>
                </a:lnTo>
                <a:lnTo>
                  <a:pt x="156845" y="21209"/>
                </a:lnTo>
                <a:lnTo>
                  <a:pt x="10541" y="21209"/>
                </a:lnTo>
                <a:lnTo>
                  <a:pt x="4825" y="21209"/>
                </a:lnTo>
                <a:lnTo>
                  <a:pt x="0" y="16256"/>
                </a:lnTo>
                <a:lnTo>
                  <a:pt x="0" y="10541"/>
                </a:lnTo>
                <a:lnTo>
                  <a:pt x="0" y="4953"/>
                </a:lnTo>
                <a:lnTo>
                  <a:pt x="4825" y="0"/>
                </a:lnTo>
                <a:lnTo>
                  <a:pt x="10541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3223" y="3572255"/>
            <a:ext cx="167640" cy="21590"/>
          </a:xfrm>
          <a:custGeom>
            <a:avLst/>
            <a:gdLst/>
            <a:ahLst/>
            <a:cxnLst/>
            <a:rect l="l" t="t" r="r" b="b"/>
            <a:pathLst>
              <a:path w="167639" h="21589">
                <a:moveTo>
                  <a:pt x="10667" y="0"/>
                </a:moveTo>
                <a:lnTo>
                  <a:pt x="156845" y="0"/>
                </a:lnTo>
                <a:lnTo>
                  <a:pt x="162560" y="0"/>
                </a:lnTo>
                <a:lnTo>
                  <a:pt x="167512" y="4953"/>
                </a:lnTo>
                <a:lnTo>
                  <a:pt x="167512" y="10541"/>
                </a:lnTo>
                <a:lnTo>
                  <a:pt x="167512" y="16256"/>
                </a:lnTo>
                <a:lnTo>
                  <a:pt x="162560" y="21209"/>
                </a:lnTo>
                <a:lnTo>
                  <a:pt x="156845" y="21209"/>
                </a:lnTo>
                <a:lnTo>
                  <a:pt x="10667" y="21209"/>
                </a:lnTo>
                <a:lnTo>
                  <a:pt x="4952" y="21209"/>
                </a:lnTo>
                <a:lnTo>
                  <a:pt x="0" y="16256"/>
                </a:lnTo>
                <a:lnTo>
                  <a:pt x="0" y="10541"/>
                </a:lnTo>
                <a:lnTo>
                  <a:pt x="0" y="4953"/>
                </a:lnTo>
                <a:lnTo>
                  <a:pt x="4952" y="0"/>
                </a:lnTo>
                <a:lnTo>
                  <a:pt x="106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911346" y="3718559"/>
          <a:ext cx="1828164" cy="3062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33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微软雅黑"/>
                          <a:cs typeface="微软雅黑"/>
                        </a:rPr>
                        <a:t>存储器</a:t>
                      </a:r>
                      <a:endParaRPr sz="22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86">
                <a:tc rowSpan="2"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200" b="1" spc="5" dirty="0">
                          <a:latin typeface="微软雅黑"/>
                          <a:cs typeface="微软雅黑"/>
                        </a:rPr>
                        <a:t>运算器</a:t>
                      </a:r>
                      <a:endParaRPr sz="2200">
                        <a:latin typeface="微软雅黑"/>
                        <a:cs typeface="微软雅黑"/>
                      </a:endParaRPr>
                    </a:p>
                  </a:txBody>
                  <a:tcPr marL="0" marR="0" marT="19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9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688715" y="3529584"/>
            <a:ext cx="232537" cy="1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75303" y="3729228"/>
            <a:ext cx="346075" cy="2668905"/>
          </a:xfrm>
          <a:custGeom>
            <a:avLst/>
            <a:gdLst/>
            <a:ahLst/>
            <a:cxnLst/>
            <a:rect l="l" t="t" r="r" b="b"/>
            <a:pathLst>
              <a:path w="346075" h="2668904">
                <a:moveTo>
                  <a:pt x="345948" y="0"/>
                </a:moveTo>
                <a:lnTo>
                  <a:pt x="0" y="0"/>
                </a:lnTo>
                <a:lnTo>
                  <a:pt x="0" y="2668524"/>
                </a:lnTo>
                <a:lnTo>
                  <a:pt x="203073" y="2668524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4279" y="6345935"/>
            <a:ext cx="157480" cy="104139"/>
          </a:xfrm>
          <a:custGeom>
            <a:avLst/>
            <a:gdLst/>
            <a:ahLst/>
            <a:cxnLst/>
            <a:rect l="l" t="t" r="r" b="b"/>
            <a:pathLst>
              <a:path w="157479" h="104139">
                <a:moveTo>
                  <a:pt x="0" y="0"/>
                </a:moveTo>
                <a:lnTo>
                  <a:pt x="0" y="103631"/>
                </a:lnTo>
                <a:lnTo>
                  <a:pt x="156972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58055" y="3960876"/>
            <a:ext cx="18415" cy="619125"/>
          </a:xfrm>
          <a:custGeom>
            <a:avLst/>
            <a:gdLst/>
            <a:ahLst/>
            <a:cxnLst/>
            <a:rect l="l" t="t" r="r" b="b"/>
            <a:pathLst>
              <a:path w="18414" h="619125">
                <a:moveTo>
                  <a:pt x="13843" y="451231"/>
                </a:moveTo>
                <a:lnTo>
                  <a:pt x="3683" y="451231"/>
                </a:lnTo>
                <a:lnTo>
                  <a:pt x="0" y="456056"/>
                </a:lnTo>
                <a:lnTo>
                  <a:pt x="0" y="613791"/>
                </a:lnTo>
                <a:lnTo>
                  <a:pt x="3683" y="618744"/>
                </a:lnTo>
                <a:lnTo>
                  <a:pt x="13843" y="618744"/>
                </a:lnTo>
                <a:lnTo>
                  <a:pt x="18288" y="613791"/>
                </a:lnTo>
                <a:lnTo>
                  <a:pt x="18288" y="456056"/>
                </a:lnTo>
                <a:lnTo>
                  <a:pt x="13843" y="451231"/>
                </a:lnTo>
                <a:close/>
              </a:path>
              <a:path w="18414" h="619125">
                <a:moveTo>
                  <a:pt x="13843" y="200279"/>
                </a:moveTo>
                <a:lnTo>
                  <a:pt x="3683" y="200279"/>
                </a:lnTo>
                <a:lnTo>
                  <a:pt x="0" y="205105"/>
                </a:lnTo>
                <a:lnTo>
                  <a:pt x="0" y="362966"/>
                </a:lnTo>
                <a:lnTo>
                  <a:pt x="3683" y="367792"/>
                </a:lnTo>
                <a:lnTo>
                  <a:pt x="13843" y="367792"/>
                </a:lnTo>
                <a:lnTo>
                  <a:pt x="18288" y="362966"/>
                </a:lnTo>
                <a:lnTo>
                  <a:pt x="18288" y="205105"/>
                </a:lnTo>
                <a:lnTo>
                  <a:pt x="13843" y="200279"/>
                </a:lnTo>
                <a:close/>
              </a:path>
              <a:path w="18414" h="619125">
                <a:moveTo>
                  <a:pt x="13843" y="0"/>
                </a:moveTo>
                <a:lnTo>
                  <a:pt x="3683" y="0"/>
                </a:lnTo>
                <a:lnTo>
                  <a:pt x="0" y="4953"/>
                </a:lnTo>
                <a:lnTo>
                  <a:pt x="0" y="112013"/>
                </a:lnTo>
                <a:lnTo>
                  <a:pt x="3683" y="116840"/>
                </a:lnTo>
                <a:lnTo>
                  <a:pt x="13843" y="116840"/>
                </a:lnTo>
                <a:lnTo>
                  <a:pt x="18288" y="112013"/>
                </a:lnTo>
                <a:lnTo>
                  <a:pt x="18288" y="4953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8055" y="4412107"/>
            <a:ext cx="18415" cy="167640"/>
          </a:xfrm>
          <a:custGeom>
            <a:avLst/>
            <a:gdLst/>
            <a:ahLst/>
            <a:cxnLst/>
            <a:rect l="l" t="t" r="r" b="b"/>
            <a:pathLst>
              <a:path w="18414" h="167639">
                <a:moveTo>
                  <a:pt x="0" y="156845"/>
                </a:moveTo>
                <a:lnTo>
                  <a:pt x="0" y="10541"/>
                </a:lnTo>
                <a:lnTo>
                  <a:pt x="0" y="4826"/>
                </a:lnTo>
                <a:lnTo>
                  <a:pt x="3683" y="0"/>
                </a:lnTo>
                <a:lnTo>
                  <a:pt x="8763" y="0"/>
                </a:lnTo>
                <a:lnTo>
                  <a:pt x="13843" y="0"/>
                </a:lnTo>
                <a:lnTo>
                  <a:pt x="18288" y="4826"/>
                </a:lnTo>
                <a:lnTo>
                  <a:pt x="18288" y="10541"/>
                </a:lnTo>
                <a:lnTo>
                  <a:pt x="18288" y="156845"/>
                </a:lnTo>
                <a:lnTo>
                  <a:pt x="18288" y="162560"/>
                </a:lnTo>
                <a:lnTo>
                  <a:pt x="13843" y="167513"/>
                </a:lnTo>
                <a:lnTo>
                  <a:pt x="8763" y="167513"/>
                </a:lnTo>
                <a:lnTo>
                  <a:pt x="3683" y="167513"/>
                </a:lnTo>
                <a:lnTo>
                  <a:pt x="0" y="162560"/>
                </a:lnTo>
                <a:lnTo>
                  <a:pt x="0" y="15684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58055" y="4161154"/>
            <a:ext cx="18415" cy="167640"/>
          </a:xfrm>
          <a:custGeom>
            <a:avLst/>
            <a:gdLst/>
            <a:ahLst/>
            <a:cxnLst/>
            <a:rect l="l" t="t" r="r" b="b"/>
            <a:pathLst>
              <a:path w="18414" h="167639">
                <a:moveTo>
                  <a:pt x="0" y="156845"/>
                </a:moveTo>
                <a:lnTo>
                  <a:pt x="0" y="10541"/>
                </a:lnTo>
                <a:lnTo>
                  <a:pt x="0" y="4826"/>
                </a:lnTo>
                <a:lnTo>
                  <a:pt x="3683" y="0"/>
                </a:lnTo>
                <a:lnTo>
                  <a:pt x="8763" y="0"/>
                </a:lnTo>
                <a:lnTo>
                  <a:pt x="13843" y="0"/>
                </a:lnTo>
                <a:lnTo>
                  <a:pt x="18288" y="4826"/>
                </a:lnTo>
                <a:lnTo>
                  <a:pt x="18288" y="10541"/>
                </a:lnTo>
                <a:lnTo>
                  <a:pt x="18288" y="156845"/>
                </a:lnTo>
                <a:lnTo>
                  <a:pt x="18288" y="162687"/>
                </a:lnTo>
                <a:lnTo>
                  <a:pt x="13843" y="167513"/>
                </a:lnTo>
                <a:lnTo>
                  <a:pt x="8763" y="167513"/>
                </a:lnTo>
                <a:lnTo>
                  <a:pt x="3683" y="167513"/>
                </a:lnTo>
                <a:lnTo>
                  <a:pt x="0" y="162687"/>
                </a:lnTo>
                <a:lnTo>
                  <a:pt x="0" y="15684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15384" y="3829811"/>
            <a:ext cx="103631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8155" y="3829811"/>
            <a:ext cx="1905" cy="596265"/>
          </a:xfrm>
          <a:custGeom>
            <a:avLst/>
            <a:gdLst/>
            <a:ahLst/>
            <a:cxnLst/>
            <a:rect l="l" t="t" r="r" b="b"/>
            <a:pathLst>
              <a:path w="1904" h="596264">
                <a:moveTo>
                  <a:pt x="0" y="0"/>
                </a:moveTo>
                <a:lnTo>
                  <a:pt x="1524" y="595883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04815" y="4411979"/>
            <a:ext cx="105410" cy="157480"/>
          </a:xfrm>
          <a:custGeom>
            <a:avLst/>
            <a:gdLst/>
            <a:ahLst/>
            <a:cxnLst/>
            <a:rect l="l" t="t" r="r" b="b"/>
            <a:pathLst>
              <a:path w="105410" h="157479">
                <a:moveTo>
                  <a:pt x="105156" y="0"/>
                </a:moveTo>
                <a:lnTo>
                  <a:pt x="0" y="0"/>
                </a:lnTo>
                <a:lnTo>
                  <a:pt x="52578" y="156972"/>
                </a:lnTo>
                <a:lnTo>
                  <a:pt x="105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04103" y="3433571"/>
            <a:ext cx="1876425" cy="992505"/>
          </a:xfrm>
          <a:custGeom>
            <a:avLst/>
            <a:gdLst/>
            <a:ahLst/>
            <a:cxnLst/>
            <a:rect l="l" t="t" r="r" b="b"/>
            <a:pathLst>
              <a:path w="1876425" h="992504">
                <a:moveTo>
                  <a:pt x="1876044" y="992123"/>
                </a:moveTo>
                <a:lnTo>
                  <a:pt x="1876044" y="0"/>
                </a:lnTo>
                <a:lnTo>
                  <a:pt x="0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28331" y="4411979"/>
            <a:ext cx="104139" cy="157480"/>
          </a:xfrm>
          <a:custGeom>
            <a:avLst/>
            <a:gdLst/>
            <a:ahLst/>
            <a:cxnLst/>
            <a:rect l="l" t="t" r="r" b="b"/>
            <a:pathLst>
              <a:path w="104140" h="157479">
                <a:moveTo>
                  <a:pt x="103632" y="0"/>
                </a:moveTo>
                <a:lnTo>
                  <a:pt x="0" y="0"/>
                </a:lnTo>
                <a:lnTo>
                  <a:pt x="51816" y="156972"/>
                </a:lnTo>
                <a:lnTo>
                  <a:pt x="103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45207" y="3433571"/>
            <a:ext cx="1876425" cy="992505"/>
          </a:xfrm>
          <a:custGeom>
            <a:avLst/>
            <a:gdLst/>
            <a:ahLst/>
            <a:cxnLst/>
            <a:rect l="l" t="t" r="r" b="b"/>
            <a:pathLst>
              <a:path w="1876425" h="992504">
                <a:moveTo>
                  <a:pt x="1876044" y="0"/>
                </a:moveTo>
                <a:lnTo>
                  <a:pt x="0" y="0"/>
                </a:lnTo>
                <a:lnTo>
                  <a:pt x="0" y="992123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1867" y="4411979"/>
            <a:ext cx="105410" cy="157480"/>
          </a:xfrm>
          <a:custGeom>
            <a:avLst/>
            <a:gdLst/>
            <a:ahLst/>
            <a:cxnLst/>
            <a:rect l="l" t="t" r="r" b="b"/>
            <a:pathLst>
              <a:path w="105410" h="157479">
                <a:moveTo>
                  <a:pt x="105156" y="0"/>
                </a:moveTo>
                <a:lnTo>
                  <a:pt x="0" y="0"/>
                </a:lnTo>
                <a:lnTo>
                  <a:pt x="52577" y="156972"/>
                </a:lnTo>
                <a:lnTo>
                  <a:pt x="105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5167" y="3572255"/>
            <a:ext cx="1114425" cy="1007744"/>
          </a:xfrm>
          <a:custGeom>
            <a:avLst/>
            <a:gdLst/>
            <a:ahLst/>
            <a:cxnLst/>
            <a:rect l="l" t="t" r="r" b="b"/>
            <a:pathLst>
              <a:path w="1114425" h="1007745">
                <a:moveTo>
                  <a:pt x="1109090" y="840105"/>
                </a:moveTo>
                <a:lnTo>
                  <a:pt x="1097661" y="840105"/>
                </a:lnTo>
                <a:lnTo>
                  <a:pt x="1092835" y="845058"/>
                </a:lnTo>
                <a:lnTo>
                  <a:pt x="1092835" y="1002411"/>
                </a:lnTo>
                <a:lnTo>
                  <a:pt x="1097661" y="1007364"/>
                </a:lnTo>
                <a:lnTo>
                  <a:pt x="1109090" y="1007364"/>
                </a:lnTo>
                <a:lnTo>
                  <a:pt x="1114043" y="1002411"/>
                </a:lnTo>
                <a:lnTo>
                  <a:pt x="1114043" y="845058"/>
                </a:lnTo>
                <a:lnTo>
                  <a:pt x="1109090" y="840105"/>
                </a:lnTo>
                <a:close/>
              </a:path>
              <a:path w="1114425" h="1007745">
                <a:moveTo>
                  <a:pt x="1109090" y="589788"/>
                </a:moveTo>
                <a:lnTo>
                  <a:pt x="1097661" y="589788"/>
                </a:lnTo>
                <a:lnTo>
                  <a:pt x="1092835" y="594614"/>
                </a:lnTo>
                <a:lnTo>
                  <a:pt x="1092835" y="752094"/>
                </a:lnTo>
                <a:lnTo>
                  <a:pt x="1097661" y="756920"/>
                </a:lnTo>
                <a:lnTo>
                  <a:pt x="1109090" y="756920"/>
                </a:lnTo>
                <a:lnTo>
                  <a:pt x="1114043" y="752094"/>
                </a:lnTo>
                <a:lnTo>
                  <a:pt x="1114043" y="594614"/>
                </a:lnTo>
                <a:lnTo>
                  <a:pt x="1109090" y="589788"/>
                </a:lnTo>
                <a:close/>
              </a:path>
              <a:path w="1114425" h="1007745">
                <a:moveTo>
                  <a:pt x="1109090" y="339344"/>
                </a:moveTo>
                <a:lnTo>
                  <a:pt x="1097661" y="339344"/>
                </a:lnTo>
                <a:lnTo>
                  <a:pt x="1092835" y="344170"/>
                </a:lnTo>
                <a:lnTo>
                  <a:pt x="1092835" y="501650"/>
                </a:lnTo>
                <a:lnTo>
                  <a:pt x="1097661" y="506476"/>
                </a:lnTo>
                <a:lnTo>
                  <a:pt x="1109090" y="506476"/>
                </a:lnTo>
                <a:lnTo>
                  <a:pt x="1114043" y="501650"/>
                </a:lnTo>
                <a:lnTo>
                  <a:pt x="1114043" y="344170"/>
                </a:lnTo>
                <a:lnTo>
                  <a:pt x="1109090" y="339344"/>
                </a:lnTo>
                <a:close/>
              </a:path>
              <a:path w="1114425" h="1007745">
                <a:moveTo>
                  <a:pt x="1109090" y="88900"/>
                </a:moveTo>
                <a:lnTo>
                  <a:pt x="1097661" y="88900"/>
                </a:lnTo>
                <a:lnTo>
                  <a:pt x="1092835" y="92964"/>
                </a:lnTo>
                <a:lnTo>
                  <a:pt x="1092835" y="251206"/>
                </a:lnTo>
                <a:lnTo>
                  <a:pt x="1097661" y="255270"/>
                </a:lnTo>
                <a:lnTo>
                  <a:pt x="1109090" y="255270"/>
                </a:lnTo>
                <a:lnTo>
                  <a:pt x="1114043" y="251206"/>
                </a:lnTo>
                <a:lnTo>
                  <a:pt x="1114043" y="92964"/>
                </a:lnTo>
                <a:lnTo>
                  <a:pt x="1109090" y="88900"/>
                </a:lnTo>
                <a:close/>
              </a:path>
              <a:path w="1114425" h="1007745">
                <a:moveTo>
                  <a:pt x="1093597" y="0"/>
                </a:moveTo>
                <a:lnTo>
                  <a:pt x="934974" y="0"/>
                </a:lnTo>
                <a:lnTo>
                  <a:pt x="930783" y="4953"/>
                </a:lnTo>
                <a:lnTo>
                  <a:pt x="930783" y="16256"/>
                </a:lnTo>
                <a:lnTo>
                  <a:pt x="934974" y="21209"/>
                </a:lnTo>
                <a:lnTo>
                  <a:pt x="1093597" y="21209"/>
                </a:lnTo>
                <a:lnTo>
                  <a:pt x="1097661" y="16256"/>
                </a:lnTo>
                <a:lnTo>
                  <a:pt x="1097661" y="4953"/>
                </a:lnTo>
                <a:lnTo>
                  <a:pt x="1093597" y="0"/>
                </a:lnTo>
                <a:close/>
              </a:path>
              <a:path w="1114425" h="1007745">
                <a:moveTo>
                  <a:pt x="842518" y="0"/>
                </a:moveTo>
                <a:lnTo>
                  <a:pt x="683768" y="0"/>
                </a:lnTo>
                <a:lnTo>
                  <a:pt x="678942" y="4953"/>
                </a:lnTo>
                <a:lnTo>
                  <a:pt x="678942" y="16256"/>
                </a:lnTo>
                <a:lnTo>
                  <a:pt x="683768" y="21209"/>
                </a:lnTo>
                <a:lnTo>
                  <a:pt x="842518" y="21209"/>
                </a:lnTo>
                <a:lnTo>
                  <a:pt x="846582" y="16256"/>
                </a:lnTo>
                <a:lnTo>
                  <a:pt x="846582" y="4953"/>
                </a:lnTo>
                <a:lnTo>
                  <a:pt x="842518" y="0"/>
                </a:lnTo>
                <a:close/>
              </a:path>
              <a:path w="1114425" h="1007745">
                <a:moveTo>
                  <a:pt x="590550" y="0"/>
                </a:moveTo>
                <a:lnTo>
                  <a:pt x="432689" y="0"/>
                </a:lnTo>
                <a:lnTo>
                  <a:pt x="427736" y="4953"/>
                </a:lnTo>
                <a:lnTo>
                  <a:pt x="427736" y="16256"/>
                </a:lnTo>
                <a:lnTo>
                  <a:pt x="432689" y="21209"/>
                </a:lnTo>
                <a:lnTo>
                  <a:pt x="590550" y="21209"/>
                </a:lnTo>
                <a:lnTo>
                  <a:pt x="595503" y="16256"/>
                </a:lnTo>
                <a:lnTo>
                  <a:pt x="595503" y="4953"/>
                </a:lnTo>
                <a:lnTo>
                  <a:pt x="590550" y="0"/>
                </a:lnTo>
                <a:close/>
              </a:path>
              <a:path w="1114425" h="1007745">
                <a:moveTo>
                  <a:pt x="339471" y="0"/>
                </a:moveTo>
                <a:lnTo>
                  <a:pt x="181610" y="0"/>
                </a:lnTo>
                <a:lnTo>
                  <a:pt x="176657" y="4953"/>
                </a:lnTo>
                <a:lnTo>
                  <a:pt x="176657" y="16256"/>
                </a:lnTo>
                <a:lnTo>
                  <a:pt x="181610" y="21209"/>
                </a:lnTo>
                <a:lnTo>
                  <a:pt x="339471" y="21209"/>
                </a:lnTo>
                <a:lnTo>
                  <a:pt x="344297" y="16256"/>
                </a:lnTo>
                <a:lnTo>
                  <a:pt x="344297" y="4953"/>
                </a:lnTo>
                <a:lnTo>
                  <a:pt x="339471" y="0"/>
                </a:lnTo>
                <a:close/>
              </a:path>
              <a:path w="1114425" h="1007745">
                <a:moveTo>
                  <a:pt x="88392" y="0"/>
                </a:moveTo>
                <a:lnTo>
                  <a:pt x="4953" y="0"/>
                </a:lnTo>
                <a:lnTo>
                  <a:pt x="0" y="4953"/>
                </a:lnTo>
                <a:lnTo>
                  <a:pt x="0" y="16256"/>
                </a:lnTo>
                <a:lnTo>
                  <a:pt x="4953" y="21209"/>
                </a:lnTo>
                <a:lnTo>
                  <a:pt x="88392" y="21209"/>
                </a:lnTo>
                <a:lnTo>
                  <a:pt x="93218" y="16256"/>
                </a:lnTo>
                <a:lnTo>
                  <a:pt x="93218" y="4953"/>
                </a:lnTo>
                <a:lnTo>
                  <a:pt x="88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28003" y="4412360"/>
            <a:ext cx="21590" cy="167640"/>
          </a:xfrm>
          <a:custGeom>
            <a:avLst/>
            <a:gdLst/>
            <a:ahLst/>
            <a:cxnLst/>
            <a:rect l="l" t="t" r="r" b="b"/>
            <a:pathLst>
              <a:path w="21590" h="167639">
                <a:moveTo>
                  <a:pt x="0" y="156718"/>
                </a:moveTo>
                <a:lnTo>
                  <a:pt x="0" y="10668"/>
                </a:lnTo>
                <a:lnTo>
                  <a:pt x="0" y="4952"/>
                </a:lnTo>
                <a:lnTo>
                  <a:pt x="4825" y="0"/>
                </a:lnTo>
                <a:lnTo>
                  <a:pt x="10541" y="0"/>
                </a:lnTo>
                <a:lnTo>
                  <a:pt x="16255" y="0"/>
                </a:lnTo>
                <a:lnTo>
                  <a:pt x="21208" y="4952"/>
                </a:lnTo>
                <a:lnTo>
                  <a:pt x="21208" y="10668"/>
                </a:lnTo>
                <a:lnTo>
                  <a:pt x="21208" y="156718"/>
                </a:lnTo>
                <a:lnTo>
                  <a:pt x="21208" y="162306"/>
                </a:lnTo>
                <a:lnTo>
                  <a:pt x="16255" y="167258"/>
                </a:lnTo>
                <a:lnTo>
                  <a:pt x="10541" y="167258"/>
                </a:lnTo>
                <a:lnTo>
                  <a:pt x="4825" y="167258"/>
                </a:lnTo>
                <a:lnTo>
                  <a:pt x="0" y="162306"/>
                </a:lnTo>
                <a:lnTo>
                  <a:pt x="0" y="156718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28003" y="4162044"/>
            <a:ext cx="21590" cy="167640"/>
          </a:xfrm>
          <a:custGeom>
            <a:avLst/>
            <a:gdLst/>
            <a:ahLst/>
            <a:cxnLst/>
            <a:rect l="l" t="t" r="r" b="b"/>
            <a:pathLst>
              <a:path w="21590" h="167639">
                <a:moveTo>
                  <a:pt x="0" y="156590"/>
                </a:moveTo>
                <a:lnTo>
                  <a:pt x="0" y="10540"/>
                </a:lnTo>
                <a:lnTo>
                  <a:pt x="0" y="4825"/>
                </a:lnTo>
                <a:lnTo>
                  <a:pt x="4825" y="0"/>
                </a:lnTo>
                <a:lnTo>
                  <a:pt x="10541" y="0"/>
                </a:lnTo>
                <a:lnTo>
                  <a:pt x="16255" y="0"/>
                </a:lnTo>
                <a:lnTo>
                  <a:pt x="21208" y="4825"/>
                </a:lnTo>
                <a:lnTo>
                  <a:pt x="21208" y="10540"/>
                </a:lnTo>
                <a:lnTo>
                  <a:pt x="21208" y="156590"/>
                </a:lnTo>
                <a:lnTo>
                  <a:pt x="21208" y="162305"/>
                </a:lnTo>
                <a:lnTo>
                  <a:pt x="16255" y="167131"/>
                </a:lnTo>
                <a:lnTo>
                  <a:pt x="10541" y="167131"/>
                </a:lnTo>
                <a:lnTo>
                  <a:pt x="4825" y="167131"/>
                </a:lnTo>
                <a:lnTo>
                  <a:pt x="0" y="162305"/>
                </a:lnTo>
                <a:lnTo>
                  <a:pt x="0" y="15659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28003" y="3911600"/>
            <a:ext cx="21590" cy="167640"/>
          </a:xfrm>
          <a:custGeom>
            <a:avLst/>
            <a:gdLst/>
            <a:ahLst/>
            <a:cxnLst/>
            <a:rect l="l" t="t" r="r" b="b"/>
            <a:pathLst>
              <a:path w="21590" h="167639">
                <a:moveTo>
                  <a:pt x="0" y="156591"/>
                </a:moveTo>
                <a:lnTo>
                  <a:pt x="0" y="10541"/>
                </a:lnTo>
                <a:lnTo>
                  <a:pt x="0" y="4825"/>
                </a:lnTo>
                <a:lnTo>
                  <a:pt x="4825" y="0"/>
                </a:lnTo>
                <a:lnTo>
                  <a:pt x="10541" y="0"/>
                </a:lnTo>
                <a:lnTo>
                  <a:pt x="16255" y="0"/>
                </a:lnTo>
                <a:lnTo>
                  <a:pt x="21208" y="4825"/>
                </a:lnTo>
                <a:lnTo>
                  <a:pt x="21208" y="10541"/>
                </a:lnTo>
                <a:lnTo>
                  <a:pt x="21208" y="156591"/>
                </a:lnTo>
                <a:lnTo>
                  <a:pt x="21208" y="162306"/>
                </a:lnTo>
                <a:lnTo>
                  <a:pt x="16255" y="167131"/>
                </a:lnTo>
                <a:lnTo>
                  <a:pt x="10541" y="167131"/>
                </a:lnTo>
                <a:lnTo>
                  <a:pt x="4825" y="167131"/>
                </a:lnTo>
                <a:lnTo>
                  <a:pt x="0" y="162306"/>
                </a:lnTo>
                <a:lnTo>
                  <a:pt x="0" y="15659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28003" y="3661155"/>
            <a:ext cx="21590" cy="166370"/>
          </a:xfrm>
          <a:custGeom>
            <a:avLst/>
            <a:gdLst/>
            <a:ahLst/>
            <a:cxnLst/>
            <a:rect l="l" t="t" r="r" b="b"/>
            <a:pathLst>
              <a:path w="21590" h="166370">
                <a:moveTo>
                  <a:pt x="0" y="156591"/>
                </a:moveTo>
                <a:lnTo>
                  <a:pt x="0" y="9779"/>
                </a:lnTo>
                <a:lnTo>
                  <a:pt x="0" y="4064"/>
                </a:lnTo>
                <a:lnTo>
                  <a:pt x="4825" y="0"/>
                </a:lnTo>
                <a:lnTo>
                  <a:pt x="10541" y="0"/>
                </a:lnTo>
                <a:lnTo>
                  <a:pt x="16255" y="0"/>
                </a:lnTo>
                <a:lnTo>
                  <a:pt x="21208" y="4064"/>
                </a:lnTo>
                <a:lnTo>
                  <a:pt x="21208" y="9779"/>
                </a:lnTo>
                <a:lnTo>
                  <a:pt x="21208" y="156591"/>
                </a:lnTo>
                <a:lnTo>
                  <a:pt x="21208" y="162306"/>
                </a:lnTo>
                <a:lnTo>
                  <a:pt x="16255" y="166370"/>
                </a:lnTo>
                <a:lnTo>
                  <a:pt x="10541" y="166370"/>
                </a:lnTo>
                <a:lnTo>
                  <a:pt x="4825" y="166370"/>
                </a:lnTo>
                <a:lnTo>
                  <a:pt x="0" y="162306"/>
                </a:lnTo>
                <a:lnTo>
                  <a:pt x="0" y="1565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65951" y="3572255"/>
            <a:ext cx="167005" cy="21590"/>
          </a:xfrm>
          <a:custGeom>
            <a:avLst/>
            <a:gdLst/>
            <a:ahLst/>
            <a:cxnLst/>
            <a:rect l="l" t="t" r="r" b="b"/>
            <a:pathLst>
              <a:path w="167004" h="21589">
                <a:moveTo>
                  <a:pt x="157099" y="21209"/>
                </a:moveTo>
                <a:lnTo>
                  <a:pt x="9906" y="21209"/>
                </a:lnTo>
                <a:lnTo>
                  <a:pt x="4190" y="21209"/>
                </a:lnTo>
                <a:lnTo>
                  <a:pt x="0" y="16256"/>
                </a:lnTo>
                <a:lnTo>
                  <a:pt x="0" y="10541"/>
                </a:lnTo>
                <a:lnTo>
                  <a:pt x="0" y="4953"/>
                </a:lnTo>
                <a:lnTo>
                  <a:pt x="4190" y="0"/>
                </a:lnTo>
                <a:lnTo>
                  <a:pt x="9906" y="0"/>
                </a:lnTo>
                <a:lnTo>
                  <a:pt x="157099" y="0"/>
                </a:lnTo>
                <a:lnTo>
                  <a:pt x="162814" y="0"/>
                </a:lnTo>
                <a:lnTo>
                  <a:pt x="166877" y="4953"/>
                </a:lnTo>
                <a:lnTo>
                  <a:pt x="166877" y="10541"/>
                </a:lnTo>
                <a:lnTo>
                  <a:pt x="166877" y="16256"/>
                </a:lnTo>
                <a:lnTo>
                  <a:pt x="162814" y="21209"/>
                </a:lnTo>
                <a:lnTo>
                  <a:pt x="157099" y="2120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14109" y="3572255"/>
            <a:ext cx="167640" cy="21590"/>
          </a:xfrm>
          <a:custGeom>
            <a:avLst/>
            <a:gdLst/>
            <a:ahLst/>
            <a:cxnLst/>
            <a:rect l="l" t="t" r="r" b="b"/>
            <a:pathLst>
              <a:path w="167639" h="21589">
                <a:moveTo>
                  <a:pt x="156972" y="21209"/>
                </a:moveTo>
                <a:lnTo>
                  <a:pt x="10540" y="21209"/>
                </a:lnTo>
                <a:lnTo>
                  <a:pt x="4825" y="21209"/>
                </a:lnTo>
                <a:lnTo>
                  <a:pt x="0" y="16256"/>
                </a:lnTo>
                <a:lnTo>
                  <a:pt x="0" y="10541"/>
                </a:lnTo>
                <a:lnTo>
                  <a:pt x="0" y="4953"/>
                </a:lnTo>
                <a:lnTo>
                  <a:pt x="4825" y="0"/>
                </a:lnTo>
                <a:lnTo>
                  <a:pt x="10540" y="0"/>
                </a:lnTo>
                <a:lnTo>
                  <a:pt x="156972" y="0"/>
                </a:lnTo>
                <a:lnTo>
                  <a:pt x="163575" y="0"/>
                </a:lnTo>
                <a:lnTo>
                  <a:pt x="167639" y="4953"/>
                </a:lnTo>
                <a:lnTo>
                  <a:pt x="167639" y="10541"/>
                </a:lnTo>
                <a:lnTo>
                  <a:pt x="167639" y="16256"/>
                </a:lnTo>
                <a:lnTo>
                  <a:pt x="163575" y="21209"/>
                </a:lnTo>
                <a:lnTo>
                  <a:pt x="156972" y="2120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2903" y="3572255"/>
            <a:ext cx="168275" cy="21590"/>
          </a:xfrm>
          <a:custGeom>
            <a:avLst/>
            <a:gdLst/>
            <a:ahLst/>
            <a:cxnLst/>
            <a:rect l="l" t="t" r="r" b="b"/>
            <a:pathLst>
              <a:path w="168275" h="21589">
                <a:moveTo>
                  <a:pt x="157099" y="21209"/>
                </a:moveTo>
                <a:lnTo>
                  <a:pt x="10668" y="21209"/>
                </a:lnTo>
                <a:lnTo>
                  <a:pt x="4953" y="21209"/>
                </a:lnTo>
                <a:lnTo>
                  <a:pt x="0" y="16256"/>
                </a:lnTo>
                <a:lnTo>
                  <a:pt x="0" y="10541"/>
                </a:lnTo>
                <a:lnTo>
                  <a:pt x="0" y="4953"/>
                </a:lnTo>
                <a:lnTo>
                  <a:pt x="4953" y="0"/>
                </a:lnTo>
                <a:lnTo>
                  <a:pt x="10668" y="0"/>
                </a:lnTo>
                <a:lnTo>
                  <a:pt x="157099" y="0"/>
                </a:lnTo>
                <a:lnTo>
                  <a:pt x="162813" y="0"/>
                </a:lnTo>
                <a:lnTo>
                  <a:pt x="167767" y="4953"/>
                </a:lnTo>
                <a:lnTo>
                  <a:pt x="167767" y="10541"/>
                </a:lnTo>
                <a:lnTo>
                  <a:pt x="167767" y="16256"/>
                </a:lnTo>
                <a:lnTo>
                  <a:pt x="162813" y="21209"/>
                </a:lnTo>
                <a:lnTo>
                  <a:pt x="157099" y="2120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1825" y="3572255"/>
            <a:ext cx="167640" cy="21590"/>
          </a:xfrm>
          <a:custGeom>
            <a:avLst/>
            <a:gdLst/>
            <a:ahLst/>
            <a:cxnLst/>
            <a:rect l="l" t="t" r="r" b="b"/>
            <a:pathLst>
              <a:path w="167639" h="21589">
                <a:moveTo>
                  <a:pt x="157099" y="21209"/>
                </a:moveTo>
                <a:lnTo>
                  <a:pt x="10667" y="21209"/>
                </a:lnTo>
                <a:lnTo>
                  <a:pt x="4952" y="21209"/>
                </a:lnTo>
                <a:lnTo>
                  <a:pt x="0" y="16256"/>
                </a:lnTo>
                <a:lnTo>
                  <a:pt x="0" y="10541"/>
                </a:lnTo>
                <a:lnTo>
                  <a:pt x="0" y="4953"/>
                </a:lnTo>
                <a:lnTo>
                  <a:pt x="4952" y="0"/>
                </a:lnTo>
                <a:lnTo>
                  <a:pt x="10667" y="0"/>
                </a:lnTo>
                <a:lnTo>
                  <a:pt x="157099" y="0"/>
                </a:lnTo>
                <a:lnTo>
                  <a:pt x="162813" y="0"/>
                </a:lnTo>
                <a:lnTo>
                  <a:pt x="167639" y="4953"/>
                </a:lnTo>
                <a:lnTo>
                  <a:pt x="167639" y="10541"/>
                </a:lnTo>
                <a:lnTo>
                  <a:pt x="167639" y="16256"/>
                </a:lnTo>
                <a:lnTo>
                  <a:pt x="162813" y="21209"/>
                </a:lnTo>
                <a:lnTo>
                  <a:pt x="157099" y="2120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04103" y="3529584"/>
            <a:ext cx="230378" cy="10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04103" y="3677411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0"/>
                </a:moveTo>
                <a:lnTo>
                  <a:pt x="0" y="51815"/>
                </a:lnTo>
                <a:lnTo>
                  <a:pt x="155448" y="103631"/>
                </a:lnTo>
                <a:lnTo>
                  <a:pt x="155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64558" y="3830573"/>
            <a:ext cx="396240" cy="739140"/>
          </a:xfrm>
          <a:custGeom>
            <a:avLst/>
            <a:gdLst/>
            <a:ahLst/>
            <a:cxnLst/>
            <a:rect l="l" t="t" r="r" b="b"/>
            <a:pathLst>
              <a:path w="396239" h="739139">
                <a:moveTo>
                  <a:pt x="198881" y="0"/>
                </a:moveTo>
                <a:lnTo>
                  <a:pt x="0" y="196723"/>
                </a:lnTo>
                <a:lnTo>
                  <a:pt x="132079" y="196723"/>
                </a:lnTo>
                <a:lnTo>
                  <a:pt x="132079" y="739139"/>
                </a:lnTo>
                <a:lnTo>
                  <a:pt x="265811" y="739139"/>
                </a:lnTo>
                <a:lnTo>
                  <a:pt x="265811" y="196723"/>
                </a:lnTo>
                <a:lnTo>
                  <a:pt x="396239" y="196723"/>
                </a:lnTo>
                <a:lnTo>
                  <a:pt x="198881" y="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20134" y="5310378"/>
            <a:ext cx="396240" cy="742315"/>
          </a:xfrm>
          <a:custGeom>
            <a:avLst/>
            <a:gdLst/>
            <a:ahLst/>
            <a:cxnLst/>
            <a:rect l="l" t="t" r="r" b="b"/>
            <a:pathLst>
              <a:path w="396239" h="742314">
                <a:moveTo>
                  <a:pt x="197357" y="742188"/>
                </a:moveTo>
                <a:lnTo>
                  <a:pt x="396239" y="543534"/>
                </a:lnTo>
                <a:lnTo>
                  <a:pt x="264160" y="543534"/>
                </a:lnTo>
                <a:lnTo>
                  <a:pt x="264160" y="0"/>
                </a:lnTo>
                <a:lnTo>
                  <a:pt x="130428" y="0"/>
                </a:lnTo>
                <a:lnTo>
                  <a:pt x="130428" y="543534"/>
                </a:lnTo>
                <a:lnTo>
                  <a:pt x="0" y="543534"/>
                </a:lnTo>
                <a:lnTo>
                  <a:pt x="197357" y="742188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10505" y="5310378"/>
            <a:ext cx="396240" cy="742315"/>
          </a:xfrm>
          <a:custGeom>
            <a:avLst/>
            <a:gdLst/>
            <a:ahLst/>
            <a:cxnLst/>
            <a:rect l="l" t="t" r="r" b="b"/>
            <a:pathLst>
              <a:path w="396239" h="742314">
                <a:moveTo>
                  <a:pt x="198882" y="0"/>
                </a:moveTo>
                <a:lnTo>
                  <a:pt x="0" y="197104"/>
                </a:lnTo>
                <a:lnTo>
                  <a:pt x="130429" y="197104"/>
                </a:lnTo>
                <a:lnTo>
                  <a:pt x="130429" y="742188"/>
                </a:lnTo>
                <a:lnTo>
                  <a:pt x="265811" y="742188"/>
                </a:lnTo>
                <a:lnTo>
                  <a:pt x="265811" y="197104"/>
                </a:lnTo>
                <a:lnTo>
                  <a:pt x="396240" y="197104"/>
                </a:lnTo>
                <a:lnTo>
                  <a:pt x="198882" y="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79064" y="4741164"/>
            <a:ext cx="742315" cy="396240"/>
          </a:xfrm>
          <a:custGeom>
            <a:avLst/>
            <a:gdLst/>
            <a:ahLst/>
            <a:cxnLst/>
            <a:rect l="l" t="t" r="r" b="b"/>
            <a:pathLst>
              <a:path w="742314" h="396239">
                <a:moveTo>
                  <a:pt x="198627" y="0"/>
                </a:moveTo>
                <a:lnTo>
                  <a:pt x="0" y="198881"/>
                </a:lnTo>
                <a:lnTo>
                  <a:pt x="198627" y="396240"/>
                </a:lnTo>
                <a:lnTo>
                  <a:pt x="198627" y="265811"/>
                </a:lnTo>
                <a:lnTo>
                  <a:pt x="742188" y="265811"/>
                </a:lnTo>
                <a:lnTo>
                  <a:pt x="742188" y="132080"/>
                </a:lnTo>
                <a:lnTo>
                  <a:pt x="198627" y="132080"/>
                </a:lnTo>
                <a:lnTo>
                  <a:pt x="198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79826" y="4741926"/>
            <a:ext cx="742315" cy="396240"/>
          </a:xfrm>
          <a:custGeom>
            <a:avLst/>
            <a:gdLst/>
            <a:ahLst/>
            <a:cxnLst/>
            <a:rect l="l" t="t" r="r" b="b"/>
            <a:pathLst>
              <a:path w="742314" h="396239">
                <a:moveTo>
                  <a:pt x="742188" y="197357"/>
                </a:moveTo>
                <a:lnTo>
                  <a:pt x="543560" y="0"/>
                </a:lnTo>
                <a:lnTo>
                  <a:pt x="543560" y="130429"/>
                </a:lnTo>
                <a:lnTo>
                  <a:pt x="0" y="130429"/>
                </a:lnTo>
                <a:lnTo>
                  <a:pt x="0" y="264160"/>
                </a:lnTo>
                <a:lnTo>
                  <a:pt x="543560" y="264160"/>
                </a:lnTo>
                <a:lnTo>
                  <a:pt x="543560" y="396240"/>
                </a:lnTo>
                <a:lnTo>
                  <a:pt x="742188" y="197357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04103" y="4741164"/>
            <a:ext cx="739140" cy="396240"/>
          </a:xfrm>
          <a:custGeom>
            <a:avLst/>
            <a:gdLst/>
            <a:ahLst/>
            <a:cxnLst/>
            <a:rect l="l" t="t" r="r" b="b"/>
            <a:pathLst>
              <a:path w="739139" h="396239">
                <a:moveTo>
                  <a:pt x="542417" y="0"/>
                </a:moveTo>
                <a:lnTo>
                  <a:pt x="542417" y="132080"/>
                </a:lnTo>
                <a:lnTo>
                  <a:pt x="0" y="132080"/>
                </a:lnTo>
                <a:lnTo>
                  <a:pt x="0" y="265811"/>
                </a:lnTo>
                <a:lnTo>
                  <a:pt x="542417" y="265811"/>
                </a:lnTo>
                <a:lnTo>
                  <a:pt x="542417" y="396240"/>
                </a:lnTo>
                <a:lnTo>
                  <a:pt x="739140" y="198881"/>
                </a:lnTo>
                <a:lnTo>
                  <a:pt x="5424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04865" y="4741926"/>
            <a:ext cx="739140" cy="396240"/>
          </a:xfrm>
          <a:custGeom>
            <a:avLst/>
            <a:gdLst/>
            <a:ahLst/>
            <a:cxnLst/>
            <a:rect l="l" t="t" r="r" b="b"/>
            <a:pathLst>
              <a:path w="739139" h="396239">
                <a:moveTo>
                  <a:pt x="739139" y="198881"/>
                </a:moveTo>
                <a:lnTo>
                  <a:pt x="542417" y="0"/>
                </a:lnTo>
                <a:lnTo>
                  <a:pt x="542417" y="132080"/>
                </a:lnTo>
                <a:lnTo>
                  <a:pt x="0" y="132080"/>
                </a:lnTo>
                <a:lnTo>
                  <a:pt x="0" y="265811"/>
                </a:lnTo>
                <a:lnTo>
                  <a:pt x="542417" y="265811"/>
                </a:lnTo>
                <a:lnTo>
                  <a:pt x="542417" y="396240"/>
                </a:lnTo>
                <a:lnTo>
                  <a:pt x="739139" y="198881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26857" y="4741926"/>
            <a:ext cx="833755" cy="396240"/>
          </a:xfrm>
          <a:custGeom>
            <a:avLst/>
            <a:gdLst/>
            <a:ahLst/>
            <a:cxnLst/>
            <a:rect l="l" t="t" r="r" b="b"/>
            <a:pathLst>
              <a:path w="833754" h="396239">
                <a:moveTo>
                  <a:pt x="833627" y="198881"/>
                </a:moveTo>
                <a:lnTo>
                  <a:pt x="610489" y="0"/>
                </a:lnTo>
                <a:lnTo>
                  <a:pt x="610489" y="132080"/>
                </a:lnTo>
                <a:lnTo>
                  <a:pt x="0" y="132080"/>
                </a:lnTo>
                <a:lnTo>
                  <a:pt x="0" y="265811"/>
                </a:lnTo>
                <a:lnTo>
                  <a:pt x="610489" y="265811"/>
                </a:lnTo>
                <a:lnTo>
                  <a:pt x="610489" y="396240"/>
                </a:lnTo>
                <a:lnTo>
                  <a:pt x="833627" y="198881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7813" y="4741926"/>
            <a:ext cx="902335" cy="396240"/>
          </a:xfrm>
          <a:custGeom>
            <a:avLst/>
            <a:gdLst/>
            <a:ahLst/>
            <a:cxnLst/>
            <a:rect l="l" t="t" r="r" b="b"/>
            <a:pathLst>
              <a:path w="902335" h="396239">
                <a:moveTo>
                  <a:pt x="902208" y="198881"/>
                </a:moveTo>
                <a:lnTo>
                  <a:pt x="662686" y="0"/>
                </a:lnTo>
                <a:lnTo>
                  <a:pt x="662686" y="132080"/>
                </a:lnTo>
                <a:lnTo>
                  <a:pt x="0" y="132080"/>
                </a:lnTo>
                <a:lnTo>
                  <a:pt x="0" y="265811"/>
                </a:lnTo>
                <a:lnTo>
                  <a:pt x="662686" y="265811"/>
                </a:lnTo>
                <a:lnTo>
                  <a:pt x="662686" y="396240"/>
                </a:lnTo>
                <a:lnTo>
                  <a:pt x="902208" y="198881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09650" y="4434966"/>
            <a:ext cx="587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5" dirty="0">
                <a:latin typeface="微软雅黑"/>
                <a:cs typeface="微软雅黑"/>
              </a:rPr>
              <a:t>数据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09650" y="5114671"/>
            <a:ext cx="587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5" dirty="0">
                <a:latin typeface="微软雅黑"/>
                <a:cs typeface="微软雅黑"/>
              </a:rPr>
              <a:t>程序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726171" y="4367860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微软雅黑"/>
                <a:cs typeface="微软雅黑"/>
              </a:rPr>
              <a:t>计算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726171" y="5152771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5" dirty="0">
                <a:latin typeface="微软雅黑"/>
                <a:cs typeface="微软雅黑"/>
              </a:rPr>
              <a:t>结果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402" y="777620"/>
            <a:ext cx="32054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计</a:t>
            </a:r>
            <a:r>
              <a:rPr spc="20" dirty="0"/>
              <a:t>算</a:t>
            </a:r>
            <a:r>
              <a:rPr dirty="0"/>
              <a:t>机总线</a:t>
            </a:r>
          </a:p>
        </p:txBody>
      </p:sp>
      <p:sp>
        <p:nvSpPr>
          <p:cNvPr id="3" name="object 3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4715" y="2636518"/>
            <a:ext cx="8396800" cy="2619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36467" y="312877"/>
            <a:ext cx="548005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5" dirty="0"/>
              <a:t>传统与</a:t>
            </a:r>
            <a:r>
              <a:rPr sz="3900" dirty="0"/>
              <a:t>高性能的总线结构</a:t>
            </a:r>
            <a:endParaRPr sz="3900"/>
          </a:p>
        </p:txBody>
      </p:sp>
      <p:sp>
        <p:nvSpPr>
          <p:cNvPr id="9" name="object 9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51" y="1926385"/>
            <a:ext cx="4229593" cy="43113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3964" y="1773825"/>
            <a:ext cx="4804899" cy="48570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97240" y="6303085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4715" y="1629154"/>
            <a:ext cx="8497824" cy="5158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56886" y="312877"/>
            <a:ext cx="399351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5" dirty="0"/>
              <a:t>实例：</a:t>
            </a:r>
            <a:r>
              <a:rPr sz="3900" dirty="0"/>
              <a:t>南桥与北桥</a:t>
            </a:r>
            <a:endParaRPr sz="3900"/>
          </a:p>
        </p:txBody>
      </p:sp>
      <p:sp>
        <p:nvSpPr>
          <p:cNvPr id="11" name="object 11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611" y="1629154"/>
            <a:ext cx="8567928" cy="5103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67732" y="240919"/>
            <a:ext cx="349567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5" dirty="0"/>
              <a:t>服务器</a:t>
            </a:r>
            <a:r>
              <a:rPr sz="3900" dirty="0"/>
              <a:t>总线结构</a:t>
            </a:r>
            <a:endParaRPr sz="3900"/>
          </a:p>
        </p:txBody>
      </p:sp>
      <p:sp>
        <p:nvSpPr>
          <p:cNvPr id="10" name="object 10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4852" y="859536"/>
            <a:ext cx="2880360" cy="715010"/>
          </a:xfrm>
          <a:custGeom>
            <a:avLst/>
            <a:gdLst/>
            <a:ahLst/>
            <a:cxnLst/>
            <a:rect l="l" t="t" r="r" b="b"/>
            <a:pathLst>
              <a:path w="2880359" h="715010">
                <a:moveTo>
                  <a:pt x="2880359" y="0"/>
                </a:moveTo>
                <a:lnTo>
                  <a:pt x="2874009" y="0"/>
                </a:lnTo>
                <a:lnTo>
                  <a:pt x="2752598" y="20065"/>
                </a:lnTo>
                <a:lnTo>
                  <a:pt x="2629154" y="42417"/>
                </a:lnTo>
                <a:lnTo>
                  <a:pt x="2373629" y="91566"/>
                </a:lnTo>
                <a:lnTo>
                  <a:pt x="2105405" y="149605"/>
                </a:lnTo>
                <a:lnTo>
                  <a:pt x="1824481" y="216662"/>
                </a:lnTo>
                <a:lnTo>
                  <a:pt x="1566799" y="281431"/>
                </a:lnTo>
                <a:lnTo>
                  <a:pt x="843026" y="444500"/>
                </a:lnTo>
                <a:lnTo>
                  <a:pt x="621665" y="489203"/>
                </a:lnTo>
                <a:lnTo>
                  <a:pt x="200151" y="567309"/>
                </a:lnTo>
                <a:lnTo>
                  <a:pt x="0" y="600837"/>
                </a:lnTo>
                <a:lnTo>
                  <a:pt x="270383" y="638810"/>
                </a:lnTo>
                <a:lnTo>
                  <a:pt x="398145" y="654430"/>
                </a:lnTo>
                <a:lnTo>
                  <a:pt x="645032" y="681227"/>
                </a:lnTo>
                <a:lnTo>
                  <a:pt x="874902" y="699135"/>
                </a:lnTo>
                <a:lnTo>
                  <a:pt x="985647" y="705865"/>
                </a:lnTo>
                <a:lnTo>
                  <a:pt x="1094231" y="710311"/>
                </a:lnTo>
                <a:lnTo>
                  <a:pt x="1298575" y="714755"/>
                </a:lnTo>
                <a:lnTo>
                  <a:pt x="1396492" y="714755"/>
                </a:lnTo>
                <a:lnTo>
                  <a:pt x="1585976" y="710311"/>
                </a:lnTo>
                <a:lnTo>
                  <a:pt x="1675383" y="705865"/>
                </a:lnTo>
                <a:lnTo>
                  <a:pt x="1845691" y="692403"/>
                </a:lnTo>
                <a:lnTo>
                  <a:pt x="1928749" y="683513"/>
                </a:lnTo>
                <a:lnTo>
                  <a:pt x="2086228" y="661162"/>
                </a:lnTo>
                <a:lnTo>
                  <a:pt x="2235327" y="634364"/>
                </a:lnTo>
                <a:lnTo>
                  <a:pt x="2375789" y="603123"/>
                </a:lnTo>
                <a:lnTo>
                  <a:pt x="2509901" y="567309"/>
                </a:lnTo>
                <a:lnTo>
                  <a:pt x="2637663" y="527176"/>
                </a:lnTo>
                <a:lnTo>
                  <a:pt x="2759075" y="482473"/>
                </a:lnTo>
                <a:lnTo>
                  <a:pt x="2876042" y="435610"/>
                </a:lnTo>
                <a:lnTo>
                  <a:pt x="2880359" y="433324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1279" y="731519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1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14"/>
                </a:lnTo>
                <a:lnTo>
                  <a:pt x="1283716" y="279018"/>
                </a:lnTo>
                <a:lnTo>
                  <a:pt x="1869058" y="421893"/>
                </a:lnTo>
                <a:lnTo>
                  <a:pt x="2563114" y="575817"/>
                </a:lnTo>
                <a:lnTo>
                  <a:pt x="2726944" y="607059"/>
                </a:lnTo>
                <a:lnTo>
                  <a:pt x="2882392" y="638301"/>
                </a:lnTo>
                <a:lnTo>
                  <a:pt x="3035681" y="667384"/>
                </a:lnTo>
                <a:lnTo>
                  <a:pt x="3329431" y="716533"/>
                </a:lnTo>
                <a:lnTo>
                  <a:pt x="3469894" y="738758"/>
                </a:lnTo>
                <a:lnTo>
                  <a:pt x="3738245" y="774445"/>
                </a:lnTo>
                <a:lnTo>
                  <a:pt x="3991483" y="805814"/>
                </a:lnTo>
                <a:lnTo>
                  <a:pt x="4112895" y="816863"/>
                </a:lnTo>
                <a:lnTo>
                  <a:pt x="4342765" y="834770"/>
                </a:lnTo>
                <a:lnTo>
                  <a:pt x="4453509" y="841501"/>
                </a:lnTo>
                <a:lnTo>
                  <a:pt x="4666361" y="850391"/>
                </a:lnTo>
                <a:lnTo>
                  <a:pt x="4864354" y="850391"/>
                </a:lnTo>
                <a:lnTo>
                  <a:pt x="5051679" y="845946"/>
                </a:lnTo>
                <a:lnTo>
                  <a:pt x="5141087" y="841501"/>
                </a:lnTo>
                <a:lnTo>
                  <a:pt x="5228336" y="834770"/>
                </a:lnTo>
                <a:lnTo>
                  <a:pt x="5475351" y="807974"/>
                </a:lnTo>
                <a:lnTo>
                  <a:pt x="5551932" y="796797"/>
                </a:lnTo>
                <a:lnTo>
                  <a:pt x="5305044" y="765555"/>
                </a:lnTo>
                <a:lnTo>
                  <a:pt x="5043170" y="727582"/>
                </a:lnTo>
                <a:lnTo>
                  <a:pt x="4474718" y="629412"/>
                </a:lnTo>
                <a:lnTo>
                  <a:pt x="4166108" y="566927"/>
                </a:lnTo>
                <a:lnTo>
                  <a:pt x="3840353" y="497713"/>
                </a:lnTo>
                <a:lnTo>
                  <a:pt x="2854706" y="263397"/>
                </a:lnTo>
                <a:lnTo>
                  <a:pt x="2586482" y="205358"/>
                </a:lnTo>
                <a:lnTo>
                  <a:pt x="2331085" y="156209"/>
                </a:lnTo>
                <a:lnTo>
                  <a:pt x="2207514" y="133857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7"/>
                </a:lnTo>
                <a:lnTo>
                  <a:pt x="1419859" y="31241"/>
                </a:lnTo>
                <a:lnTo>
                  <a:pt x="1221994" y="15620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2354" y="744473"/>
            <a:ext cx="5474335" cy="775970"/>
          </a:xfrm>
          <a:custGeom>
            <a:avLst/>
            <a:gdLst/>
            <a:ahLst/>
            <a:cxnLst/>
            <a:rect l="l" t="t" r="r" b="b"/>
            <a:pathLst>
              <a:path w="5474334" h="775969">
                <a:moveTo>
                  <a:pt x="0" y="78231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497" y="46989"/>
                </a:lnTo>
                <a:lnTo>
                  <a:pt x="238378" y="37973"/>
                </a:lnTo>
                <a:lnTo>
                  <a:pt x="312927" y="29083"/>
                </a:lnTo>
                <a:lnTo>
                  <a:pt x="395858" y="22351"/>
                </a:lnTo>
                <a:lnTo>
                  <a:pt x="491617" y="15621"/>
                </a:lnTo>
                <a:lnTo>
                  <a:pt x="596010" y="8889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0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703"/>
                </a:lnTo>
                <a:lnTo>
                  <a:pt x="2043303" y="64770"/>
                </a:lnTo>
                <a:lnTo>
                  <a:pt x="2262505" y="89408"/>
                </a:lnTo>
                <a:lnTo>
                  <a:pt x="2492374" y="118490"/>
                </a:lnTo>
                <a:lnTo>
                  <a:pt x="2734945" y="154304"/>
                </a:lnTo>
                <a:lnTo>
                  <a:pt x="2988310" y="194437"/>
                </a:lnTo>
                <a:lnTo>
                  <a:pt x="3254248" y="241426"/>
                </a:lnTo>
                <a:lnTo>
                  <a:pt x="3533140" y="297306"/>
                </a:lnTo>
                <a:lnTo>
                  <a:pt x="3824731" y="357631"/>
                </a:lnTo>
                <a:lnTo>
                  <a:pt x="4129024" y="424688"/>
                </a:lnTo>
                <a:lnTo>
                  <a:pt x="4446143" y="500761"/>
                </a:lnTo>
                <a:lnTo>
                  <a:pt x="4776089" y="583438"/>
                </a:lnTo>
                <a:lnTo>
                  <a:pt x="5118735" y="675131"/>
                </a:lnTo>
                <a:lnTo>
                  <a:pt x="5474208" y="77571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6702" y="730758"/>
            <a:ext cx="3312160" cy="652780"/>
          </a:xfrm>
          <a:custGeom>
            <a:avLst/>
            <a:gdLst/>
            <a:ahLst/>
            <a:cxnLst/>
            <a:rect l="l" t="t" r="r" b="b"/>
            <a:pathLst>
              <a:path w="3312159" h="652780">
                <a:moveTo>
                  <a:pt x="0" y="652271"/>
                </a:moveTo>
                <a:lnTo>
                  <a:pt x="95758" y="625475"/>
                </a:lnTo>
                <a:lnTo>
                  <a:pt x="357505" y="556259"/>
                </a:lnTo>
                <a:lnTo>
                  <a:pt x="538480" y="509269"/>
                </a:lnTo>
                <a:lnTo>
                  <a:pt x="747013" y="457962"/>
                </a:lnTo>
                <a:lnTo>
                  <a:pt x="979043" y="402081"/>
                </a:lnTo>
                <a:lnTo>
                  <a:pt x="1228090" y="341756"/>
                </a:lnTo>
                <a:lnTo>
                  <a:pt x="1491996" y="283717"/>
                </a:lnTo>
                <a:lnTo>
                  <a:pt x="1762252" y="225551"/>
                </a:lnTo>
                <a:lnTo>
                  <a:pt x="2038857" y="171957"/>
                </a:lnTo>
                <a:lnTo>
                  <a:pt x="2313431" y="120650"/>
                </a:lnTo>
                <a:lnTo>
                  <a:pt x="2449703" y="98297"/>
                </a:lnTo>
                <a:lnTo>
                  <a:pt x="2581655" y="75945"/>
                </a:lnTo>
                <a:lnTo>
                  <a:pt x="2713608" y="58038"/>
                </a:lnTo>
                <a:lnTo>
                  <a:pt x="2841244" y="40258"/>
                </a:lnTo>
                <a:lnTo>
                  <a:pt x="2966847" y="26796"/>
                </a:lnTo>
                <a:lnTo>
                  <a:pt x="3086100" y="15620"/>
                </a:lnTo>
                <a:lnTo>
                  <a:pt x="3201034" y="6730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2230"/>
          </a:xfrm>
          <a:custGeom>
            <a:avLst/>
            <a:gdLst/>
            <a:ahLst/>
            <a:cxnLst/>
            <a:rect l="l" t="t" r="r" b="b"/>
            <a:pathLst>
              <a:path w="8723630" h="133223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677"/>
                </a:lnTo>
                <a:lnTo>
                  <a:pt x="478955" y="102743"/>
                </a:lnTo>
                <a:lnTo>
                  <a:pt x="398068" y="120650"/>
                </a:lnTo>
                <a:lnTo>
                  <a:pt x="327812" y="140843"/>
                </a:lnTo>
                <a:lnTo>
                  <a:pt x="206489" y="178816"/>
                </a:lnTo>
                <a:lnTo>
                  <a:pt x="157518" y="196723"/>
                </a:lnTo>
                <a:lnTo>
                  <a:pt x="51092" y="241427"/>
                </a:lnTo>
                <a:lnTo>
                  <a:pt x="0" y="268224"/>
                </a:lnTo>
                <a:lnTo>
                  <a:pt x="0" y="1331976"/>
                </a:lnTo>
                <a:lnTo>
                  <a:pt x="8719058" y="1331976"/>
                </a:lnTo>
                <a:lnTo>
                  <a:pt x="8723376" y="1325245"/>
                </a:lnTo>
                <a:lnTo>
                  <a:pt x="8723376" y="851535"/>
                </a:lnTo>
                <a:lnTo>
                  <a:pt x="7182231" y="851535"/>
                </a:lnTo>
                <a:lnTo>
                  <a:pt x="7043801" y="849249"/>
                </a:lnTo>
                <a:lnTo>
                  <a:pt x="6899148" y="844804"/>
                </a:lnTo>
                <a:lnTo>
                  <a:pt x="6750050" y="838073"/>
                </a:lnTo>
                <a:lnTo>
                  <a:pt x="6594729" y="826897"/>
                </a:lnTo>
                <a:lnTo>
                  <a:pt x="6260465" y="793369"/>
                </a:lnTo>
                <a:lnTo>
                  <a:pt x="5900674" y="746506"/>
                </a:lnTo>
                <a:lnTo>
                  <a:pt x="5709158" y="717423"/>
                </a:lnTo>
                <a:lnTo>
                  <a:pt x="5509006" y="683895"/>
                </a:lnTo>
                <a:lnTo>
                  <a:pt x="5302631" y="645922"/>
                </a:lnTo>
                <a:lnTo>
                  <a:pt x="4861941" y="558673"/>
                </a:lnTo>
                <a:lnTo>
                  <a:pt x="4136009" y="395605"/>
                </a:lnTo>
                <a:lnTo>
                  <a:pt x="3614547" y="268224"/>
                </a:lnTo>
                <a:lnTo>
                  <a:pt x="3122803" y="165354"/>
                </a:lnTo>
                <a:lnTo>
                  <a:pt x="2892933" y="125095"/>
                </a:lnTo>
                <a:lnTo>
                  <a:pt x="2673604" y="91567"/>
                </a:lnTo>
                <a:lnTo>
                  <a:pt x="2462911" y="62611"/>
                </a:lnTo>
                <a:lnTo>
                  <a:pt x="2262759" y="40259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2230">
                <a:moveTo>
                  <a:pt x="8723376" y="569849"/>
                </a:moveTo>
                <a:lnTo>
                  <a:pt x="8638286" y="605663"/>
                </a:lnTo>
                <a:lnTo>
                  <a:pt x="8557387" y="636905"/>
                </a:lnTo>
                <a:lnTo>
                  <a:pt x="8472170" y="665988"/>
                </a:lnTo>
                <a:lnTo>
                  <a:pt x="8295513" y="719582"/>
                </a:lnTo>
                <a:lnTo>
                  <a:pt x="8201787" y="744220"/>
                </a:lnTo>
                <a:lnTo>
                  <a:pt x="8005953" y="784479"/>
                </a:lnTo>
                <a:lnTo>
                  <a:pt x="7901686" y="802259"/>
                </a:lnTo>
                <a:lnTo>
                  <a:pt x="7680325" y="829183"/>
                </a:lnTo>
                <a:lnTo>
                  <a:pt x="7441946" y="846963"/>
                </a:lnTo>
                <a:lnTo>
                  <a:pt x="7314184" y="851535"/>
                </a:lnTo>
                <a:lnTo>
                  <a:pt x="8723376" y="851535"/>
                </a:lnTo>
                <a:lnTo>
                  <a:pt x="8723376" y="569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8228" y="1629154"/>
            <a:ext cx="5615939" cy="5184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61661" y="240919"/>
            <a:ext cx="263080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latin typeface="Times New Roman"/>
                <a:cs typeface="Times New Roman"/>
              </a:rPr>
              <a:t>1.2.2</a:t>
            </a:r>
            <a:r>
              <a:rPr sz="3900" spc="-90" dirty="0">
                <a:latin typeface="Times New Roman"/>
                <a:cs typeface="Times New Roman"/>
              </a:rPr>
              <a:t> </a:t>
            </a:r>
            <a:r>
              <a:rPr sz="3900" spc="10" dirty="0"/>
              <a:t>处理器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9590" y="1338808"/>
            <a:ext cx="2519680" cy="22815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b="1" spc="10" dirty="0">
                <a:solidFill>
                  <a:srgbClr val="4584D2"/>
                </a:solidFill>
                <a:latin typeface="Microsoft JhengHei"/>
                <a:cs typeface="Microsoft JhengHei"/>
              </a:rPr>
              <a:t>处理器</a:t>
            </a:r>
            <a:endParaRPr sz="3200">
              <a:latin typeface="Microsoft JhengHei"/>
              <a:cs typeface="Microsoft JhengHe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b="1" spc="10" dirty="0">
                <a:solidFill>
                  <a:srgbClr val="4584D2"/>
                </a:solidFill>
                <a:latin typeface="Microsoft JhengHei"/>
                <a:cs typeface="Microsoft JhengHei"/>
              </a:rPr>
              <a:t>寄存器</a:t>
            </a:r>
            <a:endParaRPr sz="3200">
              <a:latin typeface="Microsoft JhengHei"/>
              <a:cs typeface="Microsoft JhengHe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b="1" spc="10" dirty="0">
                <a:solidFill>
                  <a:srgbClr val="4584D2"/>
                </a:solidFill>
                <a:latin typeface="Microsoft JhengHei"/>
                <a:cs typeface="Microsoft JhengHei"/>
              </a:rPr>
              <a:t>特权</a:t>
            </a: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指令</a:t>
            </a:r>
            <a:endParaRPr sz="3200">
              <a:latin typeface="Microsoft JhengHei"/>
              <a:cs typeface="Microsoft JhengHe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处理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器模式</a:t>
            </a:r>
            <a:endParaRPr sz="3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459" y="1557526"/>
            <a:ext cx="8712708" cy="5256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85134" y="240919"/>
            <a:ext cx="498157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5" dirty="0"/>
              <a:t>并行处</a:t>
            </a:r>
            <a:r>
              <a:rPr sz="3900" dirty="0"/>
              <a:t>理器的体系结构</a:t>
            </a:r>
            <a:endParaRPr sz="3900"/>
          </a:p>
        </p:txBody>
      </p:sp>
      <p:sp>
        <p:nvSpPr>
          <p:cNvPr id="10" name="object 10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969" y="821258"/>
            <a:ext cx="59131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0" dirty="0">
                <a:latin typeface="微软雅黑"/>
                <a:cs typeface="微软雅黑"/>
              </a:rPr>
              <a:t>操作系统课程的教学原则</a:t>
            </a:r>
            <a:endParaRPr sz="4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471674"/>
            <a:ext cx="8023859" cy="38366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85115" marR="5080" indent="-272415">
              <a:lnSpc>
                <a:spcPct val="100600"/>
              </a:lnSpc>
              <a:spcBef>
                <a:spcPts val="8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用系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统的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观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点、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全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局的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观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点、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整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体的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观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点来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看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统的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实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理解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软硬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协同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解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决问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题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的方法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600"/>
              </a:lnSpc>
              <a:spcBef>
                <a:spcPts val="72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理解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分而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治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之、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层实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在复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杂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软件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统实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的重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作用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用工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程师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立场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来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看待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作系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的实现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9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理解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文化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统实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中的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重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要作用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831" y="1603247"/>
            <a:ext cx="8784336" cy="5210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85134" y="240919"/>
            <a:ext cx="498157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5" dirty="0"/>
              <a:t>并行处</a:t>
            </a:r>
            <a:r>
              <a:rPr sz="3900" dirty="0"/>
              <a:t>理器的体系结构</a:t>
            </a:r>
            <a:endParaRPr sz="3900"/>
          </a:p>
        </p:txBody>
      </p:sp>
      <p:sp>
        <p:nvSpPr>
          <p:cNvPr id="10" name="object 10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7242" y="3167633"/>
            <a:ext cx="4815840" cy="2677795"/>
          </a:xfrm>
          <a:custGeom>
            <a:avLst/>
            <a:gdLst/>
            <a:ahLst/>
            <a:cxnLst/>
            <a:rect l="l" t="t" r="r" b="b"/>
            <a:pathLst>
              <a:path w="4815840" h="2677795">
                <a:moveTo>
                  <a:pt x="0" y="2677667"/>
                </a:moveTo>
                <a:lnTo>
                  <a:pt x="4815839" y="2677667"/>
                </a:lnTo>
                <a:lnTo>
                  <a:pt x="4815839" y="0"/>
                </a:lnTo>
                <a:lnTo>
                  <a:pt x="0" y="0"/>
                </a:lnTo>
                <a:lnTo>
                  <a:pt x="0" y="2677667"/>
                </a:lnTo>
                <a:close/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5685" y="5308853"/>
            <a:ext cx="759460" cy="1905"/>
          </a:xfrm>
          <a:custGeom>
            <a:avLst/>
            <a:gdLst/>
            <a:ahLst/>
            <a:cxnLst/>
            <a:rect l="l" t="t" r="r" b="b"/>
            <a:pathLst>
              <a:path w="759460" h="1904">
                <a:moveTo>
                  <a:pt x="0" y="0"/>
                </a:moveTo>
                <a:lnTo>
                  <a:pt x="758951" y="152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9476" y="5251703"/>
            <a:ext cx="169545" cy="114300"/>
          </a:xfrm>
          <a:custGeom>
            <a:avLst/>
            <a:gdLst/>
            <a:ahLst/>
            <a:cxnLst/>
            <a:rect l="l" t="t" r="r" b="b"/>
            <a:pathLst>
              <a:path w="169545" h="114300">
                <a:moveTo>
                  <a:pt x="169163" y="0"/>
                </a:moveTo>
                <a:lnTo>
                  <a:pt x="0" y="57150"/>
                </a:lnTo>
                <a:lnTo>
                  <a:pt x="169163" y="114300"/>
                </a:lnTo>
                <a:lnTo>
                  <a:pt x="16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0159" y="5251703"/>
            <a:ext cx="169545" cy="114300"/>
          </a:xfrm>
          <a:custGeom>
            <a:avLst/>
            <a:gdLst/>
            <a:ahLst/>
            <a:cxnLst/>
            <a:rect l="l" t="t" r="r" b="b"/>
            <a:pathLst>
              <a:path w="169545" h="114300">
                <a:moveTo>
                  <a:pt x="0" y="0"/>
                </a:moveTo>
                <a:lnTo>
                  <a:pt x="0" y="114300"/>
                </a:lnTo>
                <a:lnTo>
                  <a:pt x="169163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74035" y="3424428"/>
          <a:ext cx="4280534" cy="2141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49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PCI-E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24">
                <a:tc gridSpan="2"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700" spc="-5" dirty="0">
                          <a:latin typeface="Times New Roman"/>
                          <a:cs typeface="Times New Roman"/>
                        </a:rPr>
                        <a:t>CPU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700" spc="-5" dirty="0">
                          <a:latin typeface="Times New Roman"/>
                          <a:cs typeface="Times New Roman"/>
                        </a:rPr>
                        <a:t>GPU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23">
                <a:tc gridSpan="2"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700" spc="-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535"/>
                        </a:lnSpc>
                      </a:pPr>
                      <a:r>
                        <a:rPr sz="2700" spc="-5" dirty="0">
                          <a:latin typeface="Times New Roman"/>
                          <a:cs typeface="Times New Roman"/>
                        </a:rPr>
                        <a:t>DMA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700" spc="-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44549" y="865124"/>
            <a:ext cx="6456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华文新魏"/>
                <a:cs typeface="华文新魏"/>
              </a:rPr>
              <a:t>实例：</a:t>
            </a:r>
            <a:r>
              <a:rPr sz="4400" dirty="0">
                <a:latin typeface="Times New Roman"/>
                <a:cs typeface="Times New Roman"/>
              </a:rPr>
              <a:t>CPU-GPU</a:t>
            </a:r>
            <a:r>
              <a:rPr sz="4400" dirty="0"/>
              <a:t>联合设计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9910" y="829437"/>
            <a:ext cx="2966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1.2.3</a:t>
            </a:r>
            <a:r>
              <a:rPr sz="4400" spc="-90" dirty="0">
                <a:latin typeface="Times New Roman"/>
                <a:cs typeface="Times New Roman"/>
              </a:rPr>
              <a:t> </a:t>
            </a:r>
            <a:r>
              <a:rPr sz="4400" spc="10" dirty="0"/>
              <a:t>存储器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5154" y="1680210"/>
            <a:ext cx="2849880" cy="4749165"/>
          </a:xfrm>
          <a:custGeom>
            <a:avLst/>
            <a:gdLst/>
            <a:ahLst/>
            <a:cxnLst/>
            <a:rect l="l" t="t" r="r" b="b"/>
            <a:pathLst>
              <a:path w="2849879" h="4749165">
                <a:moveTo>
                  <a:pt x="2849880" y="0"/>
                </a:moveTo>
                <a:lnTo>
                  <a:pt x="0" y="474878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25034" y="1680210"/>
            <a:ext cx="2849880" cy="4747260"/>
          </a:xfrm>
          <a:custGeom>
            <a:avLst/>
            <a:gdLst/>
            <a:ahLst/>
            <a:cxnLst/>
            <a:rect l="l" t="t" r="r" b="b"/>
            <a:pathLst>
              <a:path w="2849879" h="4747260">
                <a:moveTo>
                  <a:pt x="0" y="0"/>
                </a:moveTo>
                <a:lnTo>
                  <a:pt x="2849880" y="474726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5154" y="6425946"/>
            <a:ext cx="5698490" cy="3175"/>
          </a:xfrm>
          <a:custGeom>
            <a:avLst/>
            <a:gdLst/>
            <a:ahLst/>
            <a:cxnLst/>
            <a:rect l="l" t="t" r="r" b="b"/>
            <a:pathLst>
              <a:path w="5698490" h="3175">
                <a:moveTo>
                  <a:pt x="5698236" y="0"/>
                </a:moveTo>
                <a:lnTo>
                  <a:pt x="0" y="304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1634" y="2568701"/>
            <a:ext cx="1066800" cy="1905"/>
          </a:xfrm>
          <a:custGeom>
            <a:avLst/>
            <a:gdLst/>
            <a:ahLst/>
            <a:cxnLst/>
            <a:rect l="l" t="t" r="r" b="b"/>
            <a:pathLst>
              <a:path w="1066800" h="1905">
                <a:moveTo>
                  <a:pt x="0" y="0"/>
                </a:moveTo>
                <a:lnTo>
                  <a:pt x="1066800" y="152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2683" y="2255520"/>
            <a:ext cx="1905" cy="1203960"/>
          </a:xfrm>
          <a:custGeom>
            <a:avLst/>
            <a:gdLst/>
            <a:ahLst/>
            <a:cxnLst/>
            <a:rect l="l" t="t" r="r" b="b"/>
            <a:pathLst>
              <a:path w="1905" h="1203960">
                <a:moveTo>
                  <a:pt x="0" y="1203959"/>
                </a:moveTo>
                <a:lnTo>
                  <a:pt x="1524" y="0"/>
                </a:lnTo>
              </a:path>
            </a:pathLst>
          </a:custGeom>
          <a:ln w="85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7716" y="1915667"/>
            <a:ext cx="248920" cy="370840"/>
          </a:xfrm>
          <a:custGeom>
            <a:avLst/>
            <a:gdLst/>
            <a:ahLst/>
            <a:cxnLst/>
            <a:rect l="l" t="t" r="r" b="b"/>
            <a:pathLst>
              <a:path w="248919" h="370839">
                <a:moveTo>
                  <a:pt x="124206" y="0"/>
                </a:moveTo>
                <a:lnTo>
                  <a:pt x="0" y="370332"/>
                </a:lnTo>
                <a:lnTo>
                  <a:pt x="248411" y="370332"/>
                </a:lnTo>
                <a:lnTo>
                  <a:pt x="124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34559" y="2557983"/>
            <a:ext cx="99186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latin typeface="Times New Roman"/>
                <a:cs typeface="Times New Roman"/>
              </a:rPr>
              <a:t>L1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2736" y="2150491"/>
            <a:ext cx="1228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L0: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3000" baseline="-13888" dirty="0">
                <a:latin typeface="宋体"/>
                <a:cs typeface="宋体"/>
              </a:rPr>
              <a:t>寄存器</a:t>
            </a:r>
            <a:endParaRPr sz="3000" baseline="-13888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5084" y="2777489"/>
            <a:ext cx="1750695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3545" algn="l"/>
                <a:tab pos="173736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(SRAM)	</a:t>
            </a:r>
            <a:endParaRPr sz="2000">
              <a:latin typeface="Times New Roman"/>
              <a:cs typeface="Times New Roman"/>
            </a:endParaRPr>
          </a:p>
          <a:p>
            <a:pPr marL="360045" marR="400685" algn="ctr">
              <a:lnSpc>
                <a:spcPct val="72400"/>
              </a:lnSpc>
              <a:spcBef>
                <a:spcPts val="735"/>
              </a:spcBef>
            </a:pPr>
            <a:r>
              <a:rPr sz="2000" spc="5" dirty="0">
                <a:latin typeface="Times New Roman"/>
                <a:cs typeface="Times New Roman"/>
              </a:rPr>
              <a:t>L2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Cache  </a:t>
            </a:r>
            <a:r>
              <a:rPr sz="2000" spc="-10" dirty="0">
                <a:latin typeface="Times New Roman"/>
                <a:cs typeface="Times New Roman"/>
              </a:rPr>
              <a:t>(SRAM)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2809" y="3626865"/>
            <a:ext cx="1007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L3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3479" y="3816451"/>
            <a:ext cx="3021965" cy="9258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  <a:tabLst>
                <a:tab pos="1036955" algn="l"/>
                <a:tab pos="299593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(SRAM)	</a:t>
            </a:r>
            <a:endParaRPr sz="2000">
              <a:latin typeface="Times New Roman"/>
              <a:cs typeface="Times New Roman"/>
            </a:endParaRPr>
          </a:p>
          <a:p>
            <a:pPr marR="30480" algn="ctr">
              <a:lnSpc>
                <a:spcPts val="2105"/>
              </a:lnSpc>
              <a:spcBef>
                <a:spcPts val="240"/>
              </a:spcBef>
            </a:pPr>
            <a:r>
              <a:rPr sz="2000" dirty="0">
                <a:latin typeface="宋体"/>
                <a:cs typeface="宋体"/>
              </a:rPr>
              <a:t>主存</a:t>
            </a:r>
            <a:endParaRPr sz="2000">
              <a:latin typeface="宋体"/>
              <a:cs typeface="宋体"/>
            </a:endParaRPr>
          </a:p>
          <a:p>
            <a:pPr marR="29209" algn="ctr">
              <a:lnSpc>
                <a:spcPts val="2105"/>
              </a:lnSpc>
            </a:pPr>
            <a:r>
              <a:rPr sz="2000" spc="-20" dirty="0">
                <a:latin typeface="Times New Roman"/>
                <a:cs typeface="Times New Roman"/>
              </a:rPr>
              <a:t>(DRAM)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85765" y="4678171"/>
            <a:ext cx="493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SSD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2736" y="4933569"/>
            <a:ext cx="16979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7" baseline="1388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宋体"/>
                <a:cs typeface="宋体"/>
              </a:rPr>
              <a:t>本地固态硬</a:t>
            </a:r>
            <a:r>
              <a:rPr sz="2000" spc="-150" dirty="0">
                <a:latin typeface="宋体"/>
                <a:cs typeface="宋体"/>
              </a:rPr>
              <a:t>盘</a:t>
            </a:r>
            <a:r>
              <a:rPr sz="3000" baseline="1388" dirty="0">
                <a:latin typeface="Times New Roman"/>
                <a:cs typeface="Times New Roman"/>
              </a:rPr>
              <a:t>)</a:t>
            </a:r>
            <a:endParaRPr sz="3000" baseline="138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1984" y="5279897"/>
            <a:ext cx="155257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85"/>
              </a:lnSpc>
              <a:spcBef>
                <a:spcPts val="100"/>
              </a:spcBef>
            </a:pPr>
            <a:r>
              <a:rPr sz="2000" dirty="0">
                <a:latin typeface="宋体"/>
                <a:cs typeface="宋体"/>
              </a:rPr>
              <a:t>本地外存储器</a:t>
            </a:r>
            <a:endParaRPr sz="2000">
              <a:latin typeface="宋体"/>
              <a:cs typeface="宋体"/>
            </a:endParaRPr>
          </a:p>
          <a:p>
            <a:pPr marR="6350" algn="ctr">
              <a:lnSpc>
                <a:spcPts val="2185"/>
              </a:lnSpc>
            </a:pPr>
            <a:r>
              <a:rPr sz="3000" spc="-67" baseline="1388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宋体"/>
                <a:cs typeface="宋体"/>
              </a:rPr>
              <a:t>本地硬</a:t>
            </a:r>
            <a:r>
              <a:rPr sz="2000" spc="-100" dirty="0">
                <a:latin typeface="宋体"/>
                <a:cs typeface="宋体"/>
              </a:rPr>
              <a:t>盘</a:t>
            </a:r>
            <a:r>
              <a:rPr sz="3000" baseline="1388" dirty="0">
                <a:latin typeface="Times New Roman"/>
                <a:cs typeface="Times New Roman"/>
              </a:rPr>
              <a:t>)</a:t>
            </a:r>
            <a:endParaRPr sz="3000" baseline="138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9109" y="5844946"/>
            <a:ext cx="349567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ctr">
              <a:lnSpc>
                <a:spcPts val="2220"/>
              </a:lnSpc>
              <a:spcBef>
                <a:spcPts val="100"/>
              </a:spcBef>
            </a:pPr>
            <a:r>
              <a:rPr sz="2000" dirty="0">
                <a:latin typeface="宋体"/>
                <a:cs typeface="宋体"/>
              </a:rPr>
              <a:t>远程外存储器</a:t>
            </a:r>
            <a:endParaRPr sz="2000">
              <a:latin typeface="宋体"/>
              <a:cs typeface="宋体"/>
            </a:endParaRPr>
          </a:p>
          <a:p>
            <a:pPr algn="ctr">
              <a:lnSpc>
                <a:spcPts val="2220"/>
              </a:lnSpc>
            </a:pP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宋体"/>
                <a:cs typeface="宋体"/>
              </a:rPr>
              <a:t>分布式文件系统</a:t>
            </a:r>
            <a:r>
              <a:rPr sz="2000" spc="-10" dirty="0">
                <a:latin typeface="宋体"/>
                <a:cs typeface="宋体"/>
              </a:rPr>
              <a:t>、</a:t>
            </a:r>
            <a:r>
              <a:rPr sz="2000" spc="-50" dirty="0">
                <a:latin typeface="Times New Roman"/>
                <a:cs typeface="Times New Roman"/>
              </a:rPr>
              <a:t>Web</a:t>
            </a:r>
            <a:r>
              <a:rPr sz="2000" spc="-10" dirty="0">
                <a:latin typeface="宋体"/>
                <a:cs typeface="宋体"/>
              </a:rPr>
              <a:t>服</a:t>
            </a:r>
            <a:r>
              <a:rPr sz="2000" spc="5" dirty="0">
                <a:latin typeface="宋体"/>
                <a:cs typeface="宋体"/>
              </a:rPr>
              <a:t>务</a:t>
            </a:r>
            <a:r>
              <a:rPr sz="2000" spc="330" dirty="0">
                <a:latin typeface="宋体"/>
                <a:cs typeface="宋体"/>
              </a:rPr>
              <a:t>器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50029" y="3637026"/>
            <a:ext cx="2338070" cy="3175"/>
          </a:xfrm>
          <a:custGeom>
            <a:avLst/>
            <a:gdLst/>
            <a:ahLst/>
            <a:cxnLst/>
            <a:rect l="l" t="t" r="r" b="b"/>
            <a:pathLst>
              <a:path w="2338070" h="3175">
                <a:moveTo>
                  <a:pt x="0" y="0"/>
                </a:moveTo>
                <a:lnTo>
                  <a:pt x="2337816" y="304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02329" y="4709921"/>
            <a:ext cx="3641090" cy="1905"/>
          </a:xfrm>
          <a:custGeom>
            <a:avLst/>
            <a:gdLst/>
            <a:ahLst/>
            <a:cxnLst/>
            <a:rect l="l" t="t" r="r" b="b"/>
            <a:pathLst>
              <a:path w="3641090" h="1904">
                <a:moveTo>
                  <a:pt x="0" y="0"/>
                </a:moveTo>
                <a:lnTo>
                  <a:pt x="3640836" y="152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2957" y="5243321"/>
            <a:ext cx="4272280" cy="1905"/>
          </a:xfrm>
          <a:custGeom>
            <a:avLst/>
            <a:gdLst/>
            <a:ahLst/>
            <a:cxnLst/>
            <a:rect l="l" t="t" r="r" b="b"/>
            <a:pathLst>
              <a:path w="4272280" h="1904">
                <a:moveTo>
                  <a:pt x="0" y="0"/>
                </a:moveTo>
                <a:lnTo>
                  <a:pt x="4271772" y="152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40914" y="5833109"/>
            <a:ext cx="4975860" cy="1905"/>
          </a:xfrm>
          <a:custGeom>
            <a:avLst/>
            <a:gdLst/>
            <a:ahLst/>
            <a:cxnLst/>
            <a:rect l="l" t="t" r="r" b="b"/>
            <a:pathLst>
              <a:path w="4975859" h="1904">
                <a:moveTo>
                  <a:pt x="0" y="0"/>
                </a:moveTo>
                <a:lnTo>
                  <a:pt x="4975860" y="152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28059" y="2590292"/>
            <a:ext cx="379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29609" y="3139567"/>
            <a:ext cx="3632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4" dirty="0">
                <a:latin typeface="Times New Roman"/>
                <a:cs typeface="Times New Roman"/>
              </a:rPr>
              <a:t>L</a:t>
            </a:r>
            <a:r>
              <a:rPr sz="2000" spc="-2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3407" y="3688537"/>
            <a:ext cx="379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32582" y="4222496"/>
            <a:ext cx="379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91129" y="4803088"/>
            <a:ext cx="381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46705" y="5354523"/>
            <a:ext cx="379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Times New Roman"/>
                <a:cs typeface="Times New Roman"/>
              </a:rPr>
              <a:t>L</a:t>
            </a:r>
            <a:r>
              <a:rPr sz="2000" spc="-20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16379" y="5903467"/>
            <a:ext cx="379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62683" y="4052315"/>
            <a:ext cx="1905" cy="1356360"/>
          </a:xfrm>
          <a:custGeom>
            <a:avLst/>
            <a:gdLst/>
            <a:ahLst/>
            <a:cxnLst/>
            <a:rect l="l" t="t" r="r" b="b"/>
            <a:pathLst>
              <a:path w="1905" h="1356360">
                <a:moveTo>
                  <a:pt x="0" y="1356359"/>
                </a:moveTo>
                <a:lnTo>
                  <a:pt x="1524" y="0"/>
                </a:lnTo>
              </a:path>
            </a:pathLst>
          </a:custGeom>
          <a:ln w="85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37588" y="5349113"/>
            <a:ext cx="250189" cy="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4324" y="2208457"/>
            <a:ext cx="1285875" cy="685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宋体"/>
                <a:cs typeface="宋体"/>
              </a:rPr>
              <a:t>容量更</a:t>
            </a:r>
            <a:r>
              <a:rPr sz="2000" spc="-105" dirty="0">
                <a:latin typeface="宋体"/>
                <a:cs typeface="宋体"/>
              </a:rPr>
              <a:t>小</a:t>
            </a:r>
            <a:r>
              <a:rPr sz="2000" dirty="0">
                <a:latin typeface="宋体"/>
                <a:cs typeface="宋体"/>
              </a:rPr>
              <a:t>、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latin typeface="宋体"/>
                <a:cs typeface="宋体"/>
              </a:rPr>
              <a:t>速度更</a:t>
            </a:r>
            <a:r>
              <a:rPr sz="2000" spc="-100" dirty="0">
                <a:latin typeface="宋体"/>
                <a:cs typeface="宋体"/>
              </a:rPr>
              <a:t>快</a:t>
            </a:r>
            <a:r>
              <a:rPr sz="2000" spc="5" dirty="0">
                <a:latin typeface="宋体"/>
                <a:cs typeface="宋体"/>
              </a:rPr>
              <a:t>、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4324" y="2870174"/>
            <a:ext cx="1195070" cy="6826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宋体"/>
                <a:cs typeface="宋体"/>
              </a:rPr>
              <a:t>价格更高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3000" spc="-82" baseline="1388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宋体"/>
                <a:cs typeface="宋体"/>
              </a:rPr>
              <a:t>单位字</a:t>
            </a:r>
            <a:r>
              <a:rPr sz="2000" spc="-95" dirty="0">
                <a:latin typeface="宋体"/>
                <a:cs typeface="宋体"/>
              </a:rPr>
              <a:t>节</a:t>
            </a:r>
            <a:r>
              <a:rPr sz="3000" baseline="1388" dirty="0">
                <a:latin typeface="Times New Roman"/>
                <a:cs typeface="Times New Roman"/>
              </a:rPr>
              <a:t>)</a:t>
            </a:r>
            <a:endParaRPr sz="3000" baseline="138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4324" y="3983409"/>
            <a:ext cx="1285875" cy="685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宋体"/>
                <a:cs typeface="宋体"/>
              </a:rPr>
              <a:t>容量更</a:t>
            </a:r>
            <a:r>
              <a:rPr sz="2000" spc="-105" dirty="0">
                <a:latin typeface="宋体"/>
                <a:cs typeface="宋体"/>
              </a:rPr>
              <a:t>大</a:t>
            </a:r>
            <a:r>
              <a:rPr sz="2000" dirty="0">
                <a:latin typeface="宋体"/>
                <a:cs typeface="宋体"/>
              </a:rPr>
              <a:t>、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latin typeface="宋体"/>
                <a:cs typeface="宋体"/>
              </a:rPr>
              <a:t>速度更</a:t>
            </a:r>
            <a:r>
              <a:rPr sz="2000" spc="-100" dirty="0">
                <a:latin typeface="宋体"/>
                <a:cs typeface="宋体"/>
              </a:rPr>
              <a:t>慢</a:t>
            </a:r>
            <a:r>
              <a:rPr sz="2000" spc="5" dirty="0">
                <a:latin typeface="宋体"/>
                <a:cs typeface="宋体"/>
              </a:rPr>
              <a:t>、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4324" y="4642205"/>
            <a:ext cx="1195070" cy="685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宋体"/>
                <a:cs typeface="宋体"/>
              </a:rPr>
              <a:t>价格更低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spc="-82" baseline="1388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宋体"/>
                <a:cs typeface="宋体"/>
              </a:rPr>
              <a:t>单位字</a:t>
            </a:r>
            <a:r>
              <a:rPr sz="2000" spc="-95" dirty="0">
                <a:latin typeface="宋体"/>
                <a:cs typeface="宋体"/>
              </a:rPr>
              <a:t>节</a:t>
            </a:r>
            <a:r>
              <a:rPr sz="3000" baseline="1388" dirty="0">
                <a:latin typeface="Times New Roman"/>
                <a:cs typeface="Times New Roman"/>
              </a:rPr>
              <a:t>)</a:t>
            </a:r>
            <a:endParaRPr sz="3000" baseline="138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07582" y="1692021"/>
            <a:ext cx="2480945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latin typeface="Times New Roman"/>
                <a:cs typeface="Times New Roman"/>
              </a:rPr>
              <a:t>Cache: </a:t>
            </a:r>
            <a:r>
              <a:rPr sz="1800" b="1" spc="10" dirty="0">
                <a:latin typeface="微软雅黑"/>
                <a:cs typeface="微软雅黑"/>
              </a:rPr>
              <a:t>高速缓存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Times New Roman"/>
                <a:cs typeface="Times New Roman"/>
              </a:rPr>
              <a:t>SRAM: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微软雅黑"/>
                <a:cs typeface="微软雅黑"/>
              </a:rPr>
              <a:t>静态随机存储器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Times New Roman"/>
                <a:cs typeface="Times New Roman"/>
              </a:rPr>
              <a:t>DRAM: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微软雅黑"/>
                <a:cs typeface="微软雅黑"/>
              </a:rPr>
              <a:t>动态随机存储器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868" y="1728102"/>
            <a:ext cx="8451418" cy="4940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62729" y="240919"/>
            <a:ext cx="3827779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5" dirty="0"/>
              <a:t>主存储</a:t>
            </a:r>
            <a:r>
              <a:rPr sz="3900" dirty="0"/>
              <a:t>器</a:t>
            </a:r>
            <a:r>
              <a:rPr sz="3900" spc="15" dirty="0"/>
              <a:t>的</a:t>
            </a:r>
            <a:r>
              <a:rPr sz="3900" spc="-5" dirty="0">
                <a:latin typeface="Times New Roman"/>
                <a:cs typeface="Times New Roman"/>
              </a:rPr>
              <a:t>Cache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1889910"/>
            <a:ext cx="5124450" cy="478853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1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类型</a:t>
            </a:r>
            <a:endParaRPr sz="3200">
              <a:latin typeface="Microsoft JhengHei"/>
              <a:cs typeface="Microsoft JhengHei"/>
            </a:endParaRPr>
          </a:p>
          <a:p>
            <a:pPr marL="588645" lvl="1" indent="-27305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字符型设备</a:t>
            </a:r>
            <a:endParaRPr sz="2800">
              <a:latin typeface="Microsoft JhengHei"/>
              <a:cs typeface="Microsoft JhengHei"/>
            </a:endParaRPr>
          </a:p>
          <a:p>
            <a:pPr marL="588645" lvl="1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块存储设备</a:t>
            </a:r>
            <a:endParaRPr sz="2800">
              <a:latin typeface="Microsoft JhengHei"/>
              <a:cs typeface="Microsoft JhengHei"/>
            </a:endParaRPr>
          </a:p>
          <a:p>
            <a:pPr marL="588645" lvl="1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网络设备</a:t>
            </a:r>
            <a:endParaRPr sz="2800">
              <a:latin typeface="Microsoft JhengHei"/>
              <a:cs typeface="Microsoft JhengHei"/>
            </a:endParaRPr>
          </a:p>
          <a:p>
            <a:pPr marL="285115" marR="2374265" indent="-272415">
              <a:lnSpc>
                <a:spcPct val="100000"/>
              </a:lnSpc>
              <a:spcBef>
                <a:spcPts val="7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控制方式</a:t>
            </a:r>
            <a:endParaRPr sz="3200">
              <a:latin typeface="Microsoft JhengHei"/>
              <a:cs typeface="Microsoft JhengHei"/>
            </a:endParaRPr>
          </a:p>
          <a:p>
            <a:pPr marL="588645" lvl="1" indent="-27305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轮询方式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直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接控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sz="28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)</a:t>
            </a:r>
            <a:endParaRPr sz="2800">
              <a:latin typeface="Microsoft JhengHei"/>
              <a:cs typeface="Microsoft JhengHei"/>
            </a:endParaRPr>
          </a:p>
          <a:p>
            <a:pPr marL="588645" lvl="1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中断驱动方式</a:t>
            </a:r>
            <a:endParaRPr sz="2800">
              <a:latin typeface="Microsoft JhengHei"/>
              <a:cs typeface="Microsoft JhengHei"/>
            </a:endParaRPr>
          </a:p>
          <a:p>
            <a:pPr marL="588645" lvl="1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spc="-120" dirty="0">
                <a:solidFill>
                  <a:srgbClr val="073D86"/>
                </a:solidFill>
                <a:latin typeface="Microsoft JhengHei"/>
                <a:cs typeface="Microsoft JhengHei"/>
              </a:rPr>
              <a:t>DMA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方式</a:t>
            </a:r>
            <a:endParaRPr sz="2800">
              <a:latin typeface="Microsoft JhengHei"/>
              <a:cs typeface="Microsoft JhengHei"/>
            </a:endParaRPr>
          </a:p>
          <a:p>
            <a:pPr marL="588645" lvl="1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通道方式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1017" y="793750"/>
            <a:ext cx="3522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1.2.4</a:t>
            </a:r>
            <a:r>
              <a:rPr sz="4400" spc="-85" dirty="0">
                <a:latin typeface="Times New Roman"/>
                <a:cs typeface="Times New Roman"/>
              </a:rPr>
              <a:t> </a:t>
            </a:r>
            <a:r>
              <a:rPr sz="4400" spc="5" dirty="0"/>
              <a:t>外围</a:t>
            </a:r>
            <a:r>
              <a:rPr sz="4400" dirty="0"/>
              <a:t>设备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376" y="809370"/>
            <a:ext cx="463423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1.2.5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计</a:t>
            </a:r>
            <a:r>
              <a:rPr spc="20" dirty="0"/>
              <a:t>算</a:t>
            </a:r>
            <a:r>
              <a:rPr dirty="0"/>
              <a:t>机软件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767961"/>
            <a:ext cx="6326505" cy="46031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4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系统软件</a:t>
            </a:r>
            <a:endParaRPr sz="3400">
              <a:latin typeface="Microsoft JhengHei"/>
              <a:cs typeface="Microsoft JhengHei"/>
            </a:endParaRPr>
          </a:p>
          <a:p>
            <a:pPr marL="588645" lvl="1" indent="-274320">
              <a:lnSpc>
                <a:spcPct val="100000"/>
              </a:lnSpc>
              <a:spcBef>
                <a:spcPts val="61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操作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系统</a:t>
            </a:r>
            <a:endParaRPr sz="3200">
              <a:latin typeface="Microsoft JhengHei"/>
              <a:cs typeface="Microsoft JhengHei"/>
            </a:endParaRPr>
          </a:p>
          <a:p>
            <a:pPr marL="588645" lvl="1" indent="-27432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语</a:t>
            </a:r>
            <a:r>
              <a:rPr sz="3200" b="1" spc="20" dirty="0">
                <a:solidFill>
                  <a:srgbClr val="4584D2"/>
                </a:solidFill>
                <a:latin typeface="Microsoft JhengHei"/>
                <a:cs typeface="Microsoft JhengHei"/>
              </a:rPr>
              <a:t>言</a:t>
            </a: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处理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程</a:t>
            </a: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序</a:t>
            </a:r>
            <a:endParaRPr sz="3200">
              <a:latin typeface="Microsoft JhengHei"/>
              <a:cs typeface="Microsoft JhengHei"/>
            </a:endParaRPr>
          </a:p>
          <a:p>
            <a:pPr marL="606425" algn="ctr">
              <a:lnSpc>
                <a:spcPct val="100000"/>
              </a:lnSpc>
              <a:spcBef>
                <a:spcPts val="600"/>
              </a:spcBef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汇编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程序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、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编译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程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序，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解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释程序</a:t>
            </a:r>
            <a:endParaRPr sz="3200">
              <a:latin typeface="Microsoft JhengHei"/>
              <a:cs typeface="Microsoft JhengHei"/>
            </a:endParaRPr>
          </a:p>
          <a:p>
            <a:pPr marL="588645" lvl="1" indent="-27432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数据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库管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理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与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专用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文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件系统</a:t>
            </a:r>
            <a:endParaRPr sz="3200">
              <a:latin typeface="Microsoft JhengHei"/>
              <a:cs typeface="Microsoft JhengHei"/>
            </a:endParaRPr>
          </a:p>
          <a:p>
            <a:pPr marL="588645" lvl="1" indent="-27432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支</a:t>
            </a:r>
            <a:r>
              <a:rPr sz="3200" b="1" spc="20" dirty="0">
                <a:solidFill>
                  <a:srgbClr val="4584D2"/>
                </a:solidFill>
                <a:latin typeface="Microsoft JhengHei"/>
                <a:cs typeface="Microsoft JhengHei"/>
              </a:rPr>
              <a:t>撑</a:t>
            </a: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软件</a:t>
            </a:r>
            <a:endParaRPr sz="3200">
              <a:latin typeface="Microsoft JhengHei"/>
              <a:cs typeface="Microsoft JhengHei"/>
            </a:endParaRPr>
          </a:p>
          <a:p>
            <a:pPr marL="563880" algn="ctr">
              <a:lnSpc>
                <a:spcPct val="100000"/>
              </a:lnSpc>
              <a:spcBef>
                <a:spcPts val="605"/>
              </a:spcBef>
            </a:pPr>
            <a:r>
              <a:rPr sz="3200" b="1" dirty="0">
                <a:solidFill>
                  <a:srgbClr val="4584D2"/>
                </a:solidFill>
                <a:latin typeface="Times New Roman"/>
                <a:cs typeface="Times New Roman"/>
              </a:rPr>
              <a:t>Linker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，</a:t>
            </a:r>
            <a:r>
              <a:rPr sz="3200" b="1" dirty="0">
                <a:solidFill>
                  <a:srgbClr val="4584D2"/>
                </a:solidFill>
                <a:latin typeface="Times New Roman"/>
                <a:cs typeface="Times New Roman"/>
              </a:rPr>
              <a:t>Debuger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，</a:t>
            </a:r>
            <a:r>
              <a:rPr sz="3200" b="1" dirty="0">
                <a:solidFill>
                  <a:srgbClr val="4584D2"/>
                </a:solidFill>
                <a:latin typeface="Times New Roman"/>
                <a:cs typeface="Times New Roman"/>
              </a:rPr>
              <a:t>Editor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，</a:t>
            </a:r>
            <a:r>
              <a:rPr sz="3200" b="1" dirty="0">
                <a:solidFill>
                  <a:srgbClr val="4584D2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4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应用软件</a:t>
            </a:r>
            <a:endParaRPr sz="3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277" y="6002273"/>
            <a:ext cx="3845560" cy="63881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5"/>
              </a:spcBef>
              <a:tabLst>
                <a:tab pos="558800" algn="l"/>
              </a:tabLst>
            </a:pPr>
            <a:r>
              <a:rPr sz="2500" b="1" spc="-5" dirty="0">
                <a:latin typeface="微软雅黑"/>
                <a:cs typeface="微软雅黑"/>
              </a:rPr>
              <a:t>硬	件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4325" y="5360670"/>
            <a:ext cx="3078480" cy="641985"/>
          </a:xfrm>
          <a:custGeom>
            <a:avLst/>
            <a:gdLst/>
            <a:ahLst/>
            <a:cxnLst/>
            <a:rect l="l" t="t" r="r" b="b"/>
            <a:pathLst>
              <a:path w="3078479" h="641985">
                <a:moveTo>
                  <a:pt x="0" y="641603"/>
                </a:moveTo>
                <a:lnTo>
                  <a:pt x="3078479" y="641603"/>
                </a:lnTo>
                <a:lnTo>
                  <a:pt x="3078479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4325" y="5360670"/>
            <a:ext cx="3078480" cy="64198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909955">
              <a:lnSpc>
                <a:spcPct val="100000"/>
              </a:lnSpc>
              <a:spcBef>
                <a:spcPts val="1170"/>
              </a:spcBef>
            </a:pPr>
            <a:r>
              <a:rPr sz="2500" b="1" dirty="0">
                <a:latin typeface="微软雅黑"/>
                <a:cs typeface="微软雅黑"/>
              </a:rPr>
              <a:t>操作系统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1422" y="4719065"/>
            <a:ext cx="2306320" cy="641985"/>
          </a:xfrm>
          <a:custGeom>
            <a:avLst/>
            <a:gdLst/>
            <a:ahLst/>
            <a:cxnLst/>
            <a:rect l="l" t="t" r="r" b="b"/>
            <a:pathLst>
              <a:path w="2306320" h="641985">
                <a:moveTo>
                  <a:pt x="0" y="641604"/>
                </a:moveTo>
                <a:lnTo>
                  <a:pt x="2305812" y="641604"/>
                </a:lnTo>
                <a:lnTo>
                  <a:pt x="2305812" y="0"/>
                </a:lnTo>
                <a:lnTo>
                  <a:pt x="0" y="0"/>
                </a:lnTo>
                <a:lnTo>
                  <a:pt x="0" y="641604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1422" y="4719065"/>
            <a:ext cx="2306320" cy="64198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1145"/>
              </a:spcBef>
            </a:pPr>
            <a:r>
              <a:rPr sz="2500" b="1" dirty="0">
                <a:latin typeface="微软雅黑"/>
                <a:cs typeface="微软雅黑"/>
              </a:rPr>
              <a:t>语言处理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5470" y="4077461"/>
            <a:ext cx="1537970" cy="64198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445134">
              <a:lnSpc>
                <a:spcPct val="100000"/>
              </a:lnSpc>
              <a:spcBef>
                <a:spcPts val="1120"/>
              </a:spcBef>
            </a:pPr>
            <a:r>
              <a:rPr sz="2500" b="1" dirty="0">
                <a:latin typeface="微软雅黑"/>
                <a:cs typeface="微软雅黑"/>
              </a:rPr>
              <a:t>应用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0914" y="3056382"/>
            <a:ext cx="2257425" cy="970915"/>
          </a:xfrm>
          <a:custGeom>
            <a:avLst/>
            <a:gdLst/>
            <a:ahLst/>
            <a:cxnLst/>
            <a:rect l="l" t="t" r="r" b="b"/>
            <a:pathLst>
              <a:path w="2257425" h="970914">
                <a:moveTo>
                  <a:pt x="0" y="970787"/>
                </a:moveTo>
                <a:lnTo>
                  <a:pt x="22570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2804" y="3979164"/>
            <a:ext cx="146685" cy="97790"/>
          </a:xfrm>
          <a:custGeom>
            <a:avLst/>
            <a:gdLst/>
            <a:ahLst/>
            <a:cxnLst/>
            <a:rect l="l" t="t" r="r" b="b"/>
            <a:pathLst>
              <a:path w="146685" h="97789">
                <a:moveTo>
                  <a:pt x="109727" y="0"/>
                </a:moveTo>
                <a:lnTo>
                  <a:pt x="0" y="97536"/>
                </a:lnTo>
                <a:lnTo>
                  <a:pt x="146303" y="84709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8438" y="2794254"/>
            <a:ext cx="1793875" cy="513715"/>
          </a:xfrm>
          <a:custGeom>
            <a:avLst/>
            <a:gdLst/>
            <a:ahLst/>
            <a:cxnLst/>
            <a:rect l="l" t="t" r="r" b="b"/>
            <a:pathLst>
              <a:path w="1793875" h="513714">
                <a:moveTo>
                  <a:pt x="0" y="513588"/>
                </a:moveTo>
                <a:lnTo>
                  <a:pt x="1793748" y="513588"/>
                </a:lnTo>
                <a:lnTo>
                  <a:pt x="1793748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0441" y="3693414"/>
            <a:ext cx="2689860" cy="510540"/>
          </a:xfrm>
          <a:custGeom>
            <a:avLst/>
            <a:gdLst/>
            <a:ahLst/>
            <a:cxnLst/>
            <a:rect l="l" t="t" r="r" b="b"/>
            <a:pathLst>
              <a:path w="2689859" h="510539">
                <a:moveTo>
                  <a:pt x="0" y="510540"/>
                </a:moveTo>
                <a:lnTo>
                  <a:pt x="2689860" y="510540"/>
                </a:lnTo>
                <a:lnTo>
                  <a:pt x="2689860" y="0"/>
                </a:lnTo>
                <a:lnTo>
                  <a:pt x="0" y="0"/>
                </a:lnTo>
                <a:lnTo>
                  <a:pt x="0" y="51054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b="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b="0" spc="-56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pc="10" dirty="0"/>
              <a:t>计算机</a:t>
            </a:r>
            <a:r>
              <a:rPr dirty="0"/>
              <a:t>系统视图</a:t>
            </a:r>
          </a:p>
          <a:p>
            <a:pPr marL="4536440">
              <a:lnSpc>
                <a:spcPct val="100000"/>
              </a:lnSpc>
              <a:spcBef>
                <a:spcPts val="345"/>
              </a:spcBef>
            </a:pPr>
            <a:r>
              <a:rPr sz="2500" spc="5" dirty="0">
                <a:solidFill>
                  <a:srgbClr val="000000"/>
                </a:solidFill>
                <a:latin typeface="微软雅黑"/>
                <a:cs typeface="微软雅黑"/>
              </a:rPr>
              <a:t>用户的视图</a:t>
            </a:r>
            <a:endParaRPr sz="25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/>
              <a:cs typeface="Times New Roman"/>
            </a:endParaRPr>
          </a:p>
          <a:p>
            <a:pPr marL="4536440">
              <a:lnSpc>
                <a:spcPct val="100000"/>
              </a:lnSpc>
            </a:pPr>
            <a:r>
              <a:rPr sz="2500" spc="5" dirty="0">
                <a:solidFill>
                  <a:srgbClr val="000000"/>
                </a:solidFill>
                <a:latin typeface="微软雅黑"/>
                <a:cs typeface="微软雅黑"/>
              </a:rPr>
              <a:t>应用程序员的视图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60441" y="4589526"/>
            <a:ext cx="3589020" cy="513715"/>
          </a:xfrm>
          <a:custGeom>
            <a:avLst/>
            <a:gdLst/>
            <a:ahLst/>
            <a:cxnLst/>
            <a:rect l="l" t="t" r="r" b="b"/>
            <a:pathLst>
              <a:path w="3589020" h="513714">
                <a:moveTo>
                  <a:pt x="0" y="513588"/>
                </a:moveTo>
                <a:lnTo>
                  <a:pt x="3589019" y="513588"/>
                </a:lnTo>
                <a:lnTo>
                  <a:pt x="3589019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55514" y="4666869"/>
            <a:ext cx="32105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5" dirty="0">
                <a:latin typeface="微软雅黑"/>
                <a:cs typeface="微软雅黑"/>
              </a:rPr>
              <a:t>编译程序设计者的视图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60441" y="5360670"/>
            <a:ext cx="3589020" cy="512445"/>
          </a:xfrm>
          <a:custGeom>
            <a:avLst/>
            <a:gdLst/>
            <a:ahLst/>
            <a:cxnLst/>
            <a:rect l="l" t="t" r="r" b="b"/>
            <a:pathLst>
              <a:path w="3589020" h="512445">
                <a:moveTo>
                  <a:pt x="0" y="512063"/>
                </a:moveTo>
                <a:lnTo>
                  <a:pt x="3589019" y="512063"/>
                </a:lnTo>
                <a:lnTo>
                  <a:pt x="3589019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55514" y="5430723"/>
            <a:ext cx="32105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5" dirty="0">
                <a:latin typeface="微软雅黑"/>
                <a:cs typeface="微软雅黑"/>
              </a:rPr>
              <a:t>操作系统设计者的视图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72434" y="3086861"/>
            <a:ext cx="1531620" cy="1551940"/>
          </a:xfrm>
          <a:custGeom>
            <a:avLst/>
            <a:gdLst/>
            <a:ahLst/>
            <a:cxnLst/>
            <a:rect l="l" t="t" r="r" b="b"/>
            <a:pathLst>
              <a:path w="1531620" h="1551939">
                <a:moveTo>
                  <a:pt x="95376" y="1448562"/>
                </a:moveTo>
                <a:lnTo>
                  <a:pt x="90042" y="1448562"/>
                </a:lnTo>
                <a:lnTo>
                  <a:pt x="3175" y="1535557"/>
                </a:lnTo>
                <a:lnTo>
                  <a:pt x="0" y="1539748"/>
                </a:lnTo>
                <a:lnTo>
                  <a:pt x="0" y="1545082"/>
                </a:lnTo>
                <a:lnTo>
                  <a:pt x="3175" y="1548257"/>
                </a:lnTo>
                <a:lnTo>
                  <a:pt x="7365" y="1551432"/>
                </a:lnTo>
                <a:lnTo>
                  <a:pt x="12700" y="1551432"/>
                </a:lnTo>
                <a:lnTo>
                  <a:pt x="15875" y="1548257"/>
                </a:lnTo>
                <a:lnTo>
                  <a:pt x="98551" y="1463420"/>
                </a:lnTo>
                <a:lnTo>
                  <a:pt x="102742" y="1460245"/>
                </a:lnTo>
                <a:lnTo>
                  <a:pt x="101726" y="1454912"/>
                </a:lnTo>
                <a:lnTo>
                  <a:pt x="95376" y="1448562"/>
                </a:lnTo>
                <a:close/>
              </a:path>
              <a:path w="1531620" h="1551939">
                <a:moveTo>
                  <a:pt x="238378" y="1303274"/>
                </a:moveTo>
                <a:lnTo>
                  <a:pt x="233044" y="1303274"/>
                </a:lnTo>
                <a:lnTo>
                  <a:pt x="229869" y="1306449"/>
                </a:lnTo>
                <a:lnTo>
                  <a:pt x="146176" y="1391285"/>
                </a:lnTo>
                <a:lnTo>
                  <a:pt x="143001" y="1394460"/>
                </a:lnTo>
                <a:lnTo>
                  <a:pt x="143001" y="1399794"/>
                </a:lnTo>
                <a:lnTo>
                  <a:pt x="149351" y="1406144"/>
                </a:lnTo>
                <a:lnTo>
                  <a:pt x="155701" y="1406144"/>
                </a:lnTo>
                <a:lnTo>
                  <a:pt x="158876" y="1402969"/>
                </a:lnTo>
                <a:lnTo>
                  <a:pt x="241553" y="1318133"/>
                </a:lnTo>
                <a:lnTo>
                  <a:pt x="244728" y="1314958"/>
                </a:lnTo>
                <a:lnTo>
                  <a:pt x="244728" y="1309624"/>
                </a:lnTo>
                <a:lnTo>
                  <a:pt x="238378" y="1303274"/>
                </a:lnTo>
                <a:close/>
              </a:path>
              <a:path w="1531620" h="1551939">
                <a:moveTo>
                  <a:pt x="381253" y="1159129"/>
                </a:moveTo>
                <a:lnTo>
                  <a:pt x="376046" y="1159129"/>
                </a:lnTo>
                <a:lnTo>
                  <a:pt x="286003" y="1249171"/>
                </a:lnTo>
                <a:lnTo>
                  <a:pt x="286003" y="1255521"/>
                </a:lnTo>
                <a:lnTo>
                  <a:pt x="292353" y="1261871"/>
                </a:lnTo>
                <a:lnTo>
                  <a:pt x="298703" y="1261871"/>
                </a:lnTo>
                <a:lnTo>
                  <a:pt x="301878" y="1258696"/>
                </a:lnTo>
                <a:lnTo>
                  <a:pt x="384555" y="1173861"/>
                </a:lnTo>
                <a:lnTo>
                  <a:pt x="387730" y="1170686"/>
                </a:lnTo>
                <a:lnTo>
                  <a:pt x="387730" y="1165479"/>
                </a:lnTo>
                <a:lnTo>
                  <a:pt x="384555" y="1162304"/>
                </a:lnTo>
                <a:lnTo>
                  <a:pt x="381253" y="1159129"/>
                </a:lnTo>
                <a:close/>
              </a:path>
              <a:path w="1531620" h="1551939">
                <a:moveTo>
                  <a:pt x="524255" y="1013840"/>
                </a:moveTo>
                <a:lnTo>
                  <a:pt x="519049" y="1013840"/>
                </a:lnTo>
                <a:lnTo>
                  <a:pt x="515874" y="1017015"/>
                </a:lnTo>
                <a:lnTo>
                  <a:pt x="432180" y="1101852"/>
                </a:lnTo>
                <a:lnTo>
                  <a:pt x="429005" y="1105027"/>
                </a:lnTo>
                <a:lnTo>
                  <a:pt x="429005" y="1110233"/>
                </a:lnTo>
                <a:lnTo>
                  <a:pt x="432180" y="1113408"/>
                </a:lnTo>
                <a:lnTo>
                  <a:pt x="435355" y="1116711"/>
                </a:lnTo>
                <a:lnTo>
                  <a:pt x="440689" y="1116711"/>
                </a:lnTo>
                <a:lnTo>
                  <a:pt x="444880" y="1113408"/>
                </a:lnTo>
                <a:lnTo>
                  <a:pt x="527430" y="1028573"/>
                </a:lnTo>
                <a:lnTo>
                  <a:pt x="530605" y="1025398"/>
                </a:lnTo>
                <a:lnTo>
                  <a:pt x="530605" y="1020190"/>
                </a:lnTo>
                <a:lnTo>
                  <a:pt x="524255" y="1013840"/>
                </a:lnTo>
                <a:close/>
              </a:path>
              <a:path w="1531620" h="1551939">
                <a:moveTo>
                  <a:pt x="667257" y="868552"/>
                </a:moveTo>
                <a:lnTo>
                  <a:pt x="662051" y="868552"/>
                </a:lnTo>
                <a:lnTo>
                  <a:pt x="658876" y="872744"/>
                </a:lnTo>
                <a:lnTo>
                  <a:pt x="572007" y="959738"/>
                </a:lnTo>
                <a:lnTo>
                  <a:pt x="572007" y="964945"/>
                </a:lnTo>
                <a:lnTo>
                  <a:pt x="575182" y="969263"/>
                </a:lnTo>
                <a:lnTo>
                  <a:pt x="578357" y="972438"/>
                </a:lnTo>
                <a:lnTo>
                  <a:pt x="583564" y="972438"/>
                </a:lnTo>
                <a:lnTo>
                  <a:pt x="587882" y="968248"/>
                </a:lnTo>
                <a:lnTo>
                  <a:pt x="670432" y="884427"/>
                </a:lnTo>
                <a:lnTo>
                  <a:pt x="673607" y="881252"/>
                </a:lnTo>
                <a:lnTo>
                  <a:pt x="673607" y="875919"/>
                </a:lnTo>
                <a:lnTo>
                  <a:pt x="670432" y="872744"/>
                </a:lnTo>
                <a:lnTo>
                  <a:pt x="667257" y="868552"/>
                </a:lnTo>
                <a:close/>
              </a:path>
              <a:path w="1531620" h="1551939">
                <a:moveTo>
                  <a:pt x="810260" y="724281"/>
                </a:moveTo>
                <a:lnTo>
                  <a:pt x="805052" y="724281"/>
                </a:lnTo>
                <a:lnTo>
                  <a:pt x="801877" y="727456"/>
                </a:lnTo>
                <a:lnTo>
                  <a:pt x="718185" y="812292"/>
                </a:lnTo>
                <a:lnTo>
                  <a:pt x="715010" y="815467"/>
                </a:lnTo>
                <a:lnTo>
                  <a:pt x="715010" y="820801"/>
                </a:lnTo>
                <a:lnTo>
                  <a:pt x="721360" y="827151"/>
                </a:lnTo>
                <a:lnTo>
                  <a:pt x="726566" y="827151"/>
                </a:lnTo>
                <a:lnTo>
                  <a:pt x="730885" y="823976"/>
                </a:lnTo>
                <a:lnTo>
                  <a:pt x="813435" y="739139"/>
                </a:lnTo>
                <a:lnTo>
                  <a:pt x="816610" y="735964"/>
                </a:lnTo>
                <a:lnTo>
                  <a:pt x="816610" y="730631"/>
                </a:lnTo>
                <a:lnTo>
                  <a:pt x="810260" y="724281"/>
                </a:lnTo>
                <a:close/>
              </a:path>
              <a:path w="1531620" h="1551939">
                <a:moveTo>
                  <a:pt x="953262" y="578993"/>
                </a:moveTo>
                <a:lnTo>
                  <a:pt x="948054" y="578993"/>
                </a:lnTo>
                <a:lnTo>
                  <a:pt x="944879" y="582168"/>
                </a:lnTo>
                <a:lnTo>
                  <a:pt x="861187" y="667004"/>
                </a:lnTo>
                <a:lnTo>
                  <a:pt x="858012" y="670179"/>
                </a:lnTo>
                <a:lnTo>
                  <a:pt x="858012" y="675513"/>
                </a:lnTo>
                <a:lnTo>
                  <a:pt x="861187" y="678688"/>
                </a:lnTo>
                <a:lnTo>
                  <a:pt x="864362" y="682879"/>
                </a:lnTo>
                <a:lnTo>
                  <a:pt x="869568" y="682879"/>
                </a:lnTo>
                <a:lnTo>
                  <a:pt x="872743" y="678688"/>
                </a:lnTo>
                <a:lnTo>
                  <a:pt x="959612" y="591693"/>
                </a:lnTo>
                <a:lnTo>
                  <a:pt x="959612" y="586486"/>
                </a:lnTo>
                <a:lnTo>
                  <a:pt x="956437" y="582168"/>
                </a:lnTo>
                <a:lnTo>
                  <a:pt x="953262" y="578993"/>
                </a:lnTo>
                <a:close/>
              </a:path>
              <a:path w="1531620" h="1551939">
                <a:moveTo>
                  <a:pt x="1096264" y="434721"/>
                </a:moveTo>
                <a:lnTo>
                  <a:pt x="1090929" y="434721"/>
                </a:lnTo>
                <a:lnTo>
                  <a:pt x="1087754" y="438023"/>
                </a:lnTo>
                <a:lnTo>
                  <a:pt x="1004188" y="522858"/>
                </a:lnTo>
                <a:lnTo>
                  <a:pt x="1001013" y="526033"/>
                </a:lnTo>
                <a:lnTo>
                  <a:pt x="1001013" y="531240"/>
                </a:lnTo>
                <a:lnTo>
                  <a:pt x="1007363" y="537590"/>
                </a:lnTo>
                <a:lnTo>
                  <a:pt x="1012570" y="537590"/>
                </a:lnTo>
                <a:lnTo>
                  <a:pt x="1015745" y="534415"/>
                </a:lnTo>
                <a:lnTo>
                  <a:pt x="1099439" y="449579"/>
                </a:lnTo>
                <a:lnTo>
                  <a:pt x="1102614" y="446404"/>
                </a:lnTo>
                <a:lnTo>
                  <a:pt x="1102614" y="441198"/>
                </a:lnTo>
                <a:lnTo>
                  <a:pt x="1099439" y="438023"/>
                </a:lnTo>
                <a:lnTo>
                  <a:pt x="1096264" y="434721"/>
                </a:lnTo>
                <a:close/>
              </a:path>
              <a:path w="1531620" h="1551939">
                <a:moveTo>
                  <a:pt x="1239265" y="289560"/>
                </a:moveTo>
                <a:lnTo>
                  <a:pt x="1233931" y="289560"/>
                </a:lnTo>
                <a:lnTo>
                  <a:pt x="1230756" y="292735"/>
                </a:lnTo>
                <a:lnTo>
                  <a:pt x="1147064" y="377571"/>
                </a:lnTo>
                <a:lnTo>
                  <a:pt x="1143889" y="380746"/>
                </a:lnTo>
                <a:lnTo>
                  <a:pt x="1143889" y="385952"/>
                </a:lnTo>
                <a:lnTo>
                  <a:pt x="1147064" y="389127"/>
                </a:lnTo>
                <a:lnTo>
                  <a:pt x="1150365" y="392302"/>
                </a:lnTo>
                <a:lnTo>
                  <a:pt x="1155573" y="392302"/>
                </a:lnTo>
                <a:lnTo>
                  <a:pt x="1242440" y="305435"/>
                </a:lnTo>
                <a:lnTo>
                  <a:pt x="1245615" y="301116"/>
                </a:lnTo>
                <a:lnTo>
                  <a:pt x="1245615" y="295910"/>
                </a:lnTo>
                <a:lnTo>
                  <a:pt x="1239265" y="289560"/>
                </a:lnTo>
                <a:close/>
              </a:path>
              <a:path w="1531620" h="1551939">
                <a:moveTo>
                  <a:pt x="1382267" y="145287"/>
                </a:moveTo>
                <a:lnTo>
                  <a:pt x="1376933" y="145287"/>
                </a:lnTo>
                <a:lnTo>
                  <a:pt x="1290065" y="232283"/>
                </a:lnTo>
                <a:lnTo>
                  <a:pt x="1286890" y="236474"/>
                </a:lnTo>
                <a:lnTo>
                  <a:pt x="1286890" y="241808"/>
                </a:lnTo>
                <a:lnTo>
                  <a:pt x="1293240" y="248158"/>
                </a:lnTo>
                <a:lnTo>
                  <a:pt x="1298575" y="248158"/>
                </a:lnTo>
                <a:lnTo>
                  <a:pt x="1301750" y="244983"/>
                </a:lnTo>
                <a:lnTo>
                  <a:pt x="1385442" y="160147"/>
                </a:lnTo>
                <a:lnTo>
                  <a:pt x="1388617" y="156972"/>
                </a:lnTo>
                <a:lnTo>
                  <a:pt x="1388617" y="151637"/>
                </a:lnTo>
                <a:lnTo>
                  <a:pt x="1382267" y="145287"/>
                </a:lnTo>
                <a:close/>
              </a:path>
              <a:path w="1531620" h="1551939">
                <a:moveTo>
                  <a:pt x="1525269" y="0"/>
                </a:moveTo>
                <a:lnTo>
                  <a:pt x="1519936" y="0"/>
                </a:lnTo>
                <a:lnTo>
                  <a:pt x="1516761" y="3175"/>
                </a:lnTo>
                <a:lnTo>
                  <a:pt x="1433067" y="88011"/>
                </a:lnTo>
                <a:lnTo>
                  <a:pt x="1429892" y="91186"/>
                </a:lnTo>
                <a:lnTo>
                  <a:pt x="1429892" y="96520"/>
                </a:lnTo>
                <a:lnTo>
                  <a:pt x="1436242" y="102870"/>
                </a:lnTo>
                <a:lnTo>
                  <a:pt x="1441577" y="102870"/>
                </a:lnTo>
                <a:lnTo>
                  <a:pt x="1444752" y="99695"/>
                </a:lnTo>
                <a:lnTo>
                  <a:pt x="1528444" y="14859"/>
                </a:lnTo>
                <a:lnTo>
                  <a:pt x="1531619" y="11684"/>
                </a:lnTo>
                <a:lnTo>
                  <a:pt x="1531619" y="6350"/>
                </a:lnTo>
                <a:lnTo>
                  <a:pt x="1525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72434" y="4535423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3175" y="86994"/>
                </a:moveTo>
                <a:lnTo>
                  <a:pt x="86867" y="3175"/>
                </a:lnTo>
                <a:lnTo>
                  <a:pt x="90042" y="0"/>
                </a:lnTo>
                <a:lnTo>
                  <a:pt x="95376" y="0"/>
                </a:lnTo>
                <a:lnTo>
                  <a:pt x="98551" y="3175"/>
                </a:lnTo>
                <a:lnTo>
                  <a:pt x="101726" y="6350"/>
                </a:lnTo>
                <a:lnTo>
                  <a:pt x="102742" y="11683"/>
                </a:lnTo>
                <a:lnTo>
                  <a:pt x="98551" y="14858"/>
                </a:lnTo>
                <a:lnTo>
                  <a:pt x="15875" y="99694"/>
                </a:lnTo>
                <a:lnTo>
                  <a:pt x="12700" y="102869"/>
                </a:lnTo>
                <a:lnTo>
                  <a:pt x="7365" y="102869"/>
                </a:lnTo>
                <a:lnTo>
                  <a:pt x="3175" y="99694"/>
                </a:lnTo>
                <a:lnTo>
                  <a:pt x="0" y="96519"/>
                </a:lnTo>
                <a:lnTo>
                  <a:pt x="0" y="91186"/>
                </a:lnTo>
                <a:lnTo>
                  <a:pt x="3175" y="86994"/>
                </a:lnTo>
                <a:close/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7053" y="4381753"/>
            <a:ext cx="118491" cy="119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50055" y="4237609"/>
            <a:ext cx="118491" cy="119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3058" y="4092321"/>
            <a:ext cx="118364" cy="119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36059" y="3947033"/>
            <a:ext cx="118364" cy="120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79061" y="3802760"/>
            <a:ext cx="118364" cy="1196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22064" y="3657472"/>
            <a:ext cx="118364" cy="120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5065" y="3513201"/>
            <a:ext cx="118364" cy="1196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07940" y="3368040"/>
            <a:ext cx="118491" cy="119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0942" y="3223767"/>
            <a:ext cx="118491" cy="1196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93945" y="3078479"/>
            <a:ext cx="118491" cy="1196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2423" y="4587240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39" h="131445">
                <a:moveTo>
                  <a:pt x="64770" y="0"/>
                </a:moveTo>
                <a:lnTo>
                  <a:pt x="0" y="131064"/>
                </a:lnTo>
                <a:lnTo>
                  <a:pt x="129539" y="63881"/>
                </a:lnTo>
                <a:lnTo>
                  <a:pt x="64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6858" y="3621785"/>
            <a:ext cx="695325" cy="1630680"/>
          </a:xfrm>
          <a:custGeom>
            <a:avLst/>
            <a:gdLst/>
            <a:ahLst/>
            <a:cxnLst/>
            <a:rect l="l" t="t" r="r" b="b"/>
            <a:pathLst>
              <a:path w="695325" h="1630679">
                <a:moveTo>
                  <a:pt x="53975" y="1501266"/>
                </a:moveTo>
                <a:lnTo>
                  <a:pt x="49783" y="1503426"/>
                </a:lnTo>
                <a:lnTo>
                  <a:pt x="47625" y="1507744"/>
                </a:lnTo>
                <a:lnTo>
                  <a:pt x="2158" y="1616836"/>
                </a:lnTo>
                <a:lnTo>
                  <a:pt x="0" y="1622170"/>
                </a:lnTo>
                <a:lnTo>
                  <a:pt x="2158" y="1626489"/>
                </a:lnTo>
                <a:lnTo>
                  <a:pt x="6350" y="1628520"/>
                </a:lnTo>
                <a:lnTo>
                  <a:pt x="10540" y="1630679"/>
                </a:lnTo>
                <a:lnTo>
                  <a:pt x="15875" y="1628520"/>
                </a:lnTo>
                <a:lnTo>
                  <a:pt x="16890" y="1624330"/>
                </a:lnTo>
                <a:lnTo>
                  <a:pt x="63500" y="1514094"/>
                </a:lnTo>
                <a:lnTo>
                  <a:pt x="64642" y="1509776"/>
                </a:lnTo>
                <a:lnTo>
                  <a:pt x="63500" y="1505584"/>
                </a:lnTo>
                <a:lnTo>
                  <a:pt x="58292" y="1503426"/>
                </a:lnTo>
                <a:lnTo>
                  <a:pt x="53975" y="1501266"/>
                </a:lnTo>
                <a:close/>
              </a:path>
              <a:path w="695325" h="1630679">
                <a:moveTo>
                  <a:pt x="133476" y="1313688"/>
                </a:moveTo>
                <a:lnTo>
                  <a:pt x="128142" y="1315720"/>
                </a:lnTo>
                <a:lnTo>
                  <a:pt x="126111" y="1320038"/>
                </a:lnTo>
                <a:lnTo>
                  <a:pt x="80517" y="1429258"/>
                </a:lnTo>
                <a:lnTo>
                  <a:pt x="78358" y="1434591"/>
                </a:lnTo>
                <a:lnTo>
                  <a:pt x="80517" y="1438783"/>
                </a:lnTo>
                <a:lnTo>
                  <a:pt x="84708" y="1440941"/>
                </a:lnTo>
                <a:lnTo>
                  <a:pt x="89026" y="1442974"/>
                </a:lnTo>
                <a:lnTo>
                  <a:pt x="94233" y="1440941"/>
                </a:lnTo>
                <a:lnTo>
                  <a:pt x="96392" y="1436624"/>
                </a:lnTo>
                <a:lnTo>
                  <a:pt x="141986" y="1326388"/>
                </a:lnTo>
                <a:lnTo>
                  <a:pt x="144017" y="1322196"/>
                </a:lnTo>
                <a:lnTo>
                  <a:pt x="141986" y="1317878"/>
                </a:lnTo>
                <a:lnTo>
                  <a:pt x="137667" y="1315720"/>
                </a:lnTo>
                <a:lnTo>
                  <a:pt x="133476" y="1313688"/>
                </a:lnTo>
                <a:close/>
              </a:path>
              <a:path w="695325" h="1630679">
                <a:moveTo>
                  <a:pt x="211836" y="1125982"/>
                </a:moveTo>
                <a:lnTo>
                  <a:pt x="206628" y="1128140"/>
                </a:lnTo>
                <a:lnTo>
                  <a:pt x="205486" y="1132332"/>
                </a:lnTo>
                <a:lnTo>
                  <a:pt x="158876" y="1241552"/>
                </a:lnTo>
                <a:lnTo>
                  <a:pt x="157861" y="1245743"/>
                </a:lnTo>
                <a:lnTo>
                  <a:pt x="160019" y="1251077"/>
                </a:lnTo>
                <a:lnTo>
                  <a:pt x="168401" y="1255395"/>
                </a:lnTo>
                <a:lnTo>
                  <a:pt x="172719" y="1253236"/>
                </a:lnTo>
                <a:lnTo>
                  <a:pt x="174751" y="1249045"/>
                </a:lnTo>
                <a:lnTo>
                  <a:pt x="220344" y="1138682"/>
                </a:lnTo>
                <a:lnTo>
                  <a:pt x="222503" y="1134490"/>
                </a:lnTo>
                <a:lnTo>
                  <a:pt x="220344" y="1130300"/>
                </a:lnTo>
                <a:lnTo>
                  <a:pt x="216153" y="1128140"/>
                </a:lnTo>
                <a:lnTo>
                  <a:pt x="211836" y="1125982"/>
                </a:lnTo>
                <a:close/>
              </a:path>
              <a:path w="695325" h="1630679">
                <a:moveTo>
                  <a:pt x="290321" y="938276"/>
                </a:moveTo>
                <a:lnTo>
                  <a:pt x="286003" y="940434"/>
                </a:lnTo>
                <a:lnTo>
                  <a:pt x="283971" y="944752"/>
                </a:lnTo>
                <a:lnTo>
                  <a:pt x="238378" y="1053845"/>
                </a:lnTo>
                <a:lnTo>
                  <a:pt x="236219" y="1058164"/>
                </a:lnTo>
                <a:lnTo>
                  <a:pt x="238378" y="1063497"/>
                </a:lnTo>
                <a:lnTo>
                  <a:pt x="242569" y="1065530"/>
                </a:lnTo>
                <a:lnTo>
                  <a:pt x="246887" y="1067689"/>
                </a:lnTo>
                <a:lnTo>
                  <a:pt x="252094" y="1065530"/>
                </a:lnTo>
                <a:lnTo>
                  <a:pt x="253237" y="1061339"/>
                </a:lnTo>
                <a:lnTo>
                  <a:pt x="299846" y="951102"/>
                </a:lnTo>
                <a:lnTo>
                  <a:pt x="300863" y="946784"/>
                </a:lnTo>
                <a:lnTo>
                  <a:pt x="299846" y="942594"/>
                </a:lnTo>
                <a:lnTo>
                  <a:pt x="294513" y="940434"/>
                </a:lnTo>
                <a:lnTo>
                  <a:pt x="290321" y="938276"/>
                </a:lnTo>
                <a:close/>
              </a:path>
              <a:path w="695325" h="1630679">
                <a:moveTo>
                  <a:pt x="369696" y="750696"/>
                </a:moveTo>
                <a:lnTo>
                  <a:pt x="364363" y="752728"/>
                </a:lnTo>
                <a:lnTo>
                  <a:pt x="362330" y="757046"/>
                </a:lnTo>
                <a:lnTo>
                  <a:pt x="316738" y="866266"/>
                </a:lnTo>
                <a:lnTo>
                  <a:pt x="314578" y="870457"/>
                </a:lnTo>
                <a:lnTo>
                  <a:pt x="316738" y="875791"/>
                </a:lnTo>
                <a:lnTo>
                  <a:pt x="320928" y="877951"/>
                </a:lnTo>
                <a:lnTo>
                  <a:pt x="325246" y="879982"/>
                </a:lnTo>
                <a:lnTo>
                  <a:pt x="330580" y="877951"/>
                </a:lnTo>
                <a:lnTo>
                  <a:pt x="332613" y="873632"/>
                </a:lnTo>
                <a:lnTo>
                  <a:pt x="378205" y="763396"/>
                </a:lnTo>
                <a:lnTo>
                  <a:pt x="380364" y="759206"/>
                </a:lnTo>
                <a:lnTo>
                  <a:pt x="378205" y="754888"/>
                </a:lnTo>
                <a:lnTo>
                  <a:pt x="374014" y="752728"/>
                </a:lnTo>
                <a:lnTo>
                  <a:pt x="369696" y="750696"/>
                </a:lnTo>
                <a:close/>
              </a:path>
              <a:path w="695325" h="1630679">
                <a:moveTo>
                  <a:pt x="448055" y="562990"/>
                </a:moveTo>
                <a:lnTo>
                  <a:pt x="442849" y="565150"/>
                </a:lnTo>
                <a:lnTo>
                  <a:pt x="441705" y="569340"/>
                </a:lnTo>
                <a:lnTo>
                  <a:pt x="395096" y="678561"/>
                </a:lnTo>
                <a:lnTo>
                  <a:pt x="394080" y="682751"/>
                </a:lnTo>
                <a:lnTo>
                  <a:pt x="395096" y="688086"/>
                </a:lnTo>
                <a:lnTo>
                  <a:pt x="400430" y="690244"/>
                </a:lnTo>
                <a:lnTo>
                  <a:pt x="404621" y="692403"/>
                </a:lnTo>
                <a:lnTo>
                  <a:pt x="408939" y="690244"/>
                </a:lnTo>
                <a:lnTo>
                  <a:pt x="410971" y="685926"/>
                </a:lnTo>
                <a:lnTo>
                  <a:pt x="456564" y="575690"/>
                </a:lnTo>
                <a:lnTo>
                  <a:pt x="458724" y="571500"/>
                </a:lnTo>
                <a:lnTo>
                  <a:pt x="456564" y="566165"/>
                </a:lnTo>
                <a:lnTo>
                  <a:pt x="452374" y="565150"/>
                </a:lnTo>
                <a:lnTo>
                  <a:pt x="448055" y="562990"/>
                </a:lnTo>
                <a:close/>
              </a:path>
              <a:path w="695325" h="1630679">
                <a:moveTo>
                  <a:pt x="526541" y="375284"/>
                </a:moveTo>
                <a:lnTo>
                  <a:pt x="522224" y="377444"/>
                </a:lnTo>
                <a:lnTo>
                  <a:pt x="520191" y="381634"/>
                </a:lnTo>
                <a:lnTo>
                  <a:pt x="474599" y="490855"/>
                </a:lnTo>
                <a:lnTo>
                  <a:pt x="472439" y="495172"/>
                </a:lnTo>
                <a:lnTo>
                  <a:pt x="474599" y="500380"/>
                </a:lnTo>
                <a:lnTo>
                  <a:pt x="478789" y="502538"/>
                </a:lnTo>
                <a:lnTo>
                  <a:pt x="483107" y="503681"/>
                </a:lnTo>
                <a:lnTo>
                  <a:pt x="488314" y="502538"/>
                </a:lnTo>
                <a:lnTo>
                  <a:pt x="489457" y="497205"/>
                </a:lnTo>
                <a:lnTo>
                  <a:pt x="536066" y="388112"/>
                </a:lnTo>
                <a:lnTo>
                  <a:pt x="537082" y="383794"/>
                </a:lnTo>
                <a:lnTo>
                  <a:pt x="536066" y="378459"/>
                </a:lnTo>
                <a:lnTo>
                  <a:pt x="530732" y="377444"/>
                </a:lnTo>
                <a:lnTo>
                  <a:pt x="526541" y="375284"/>
                </a:lnTo>
                <a:close/>
              </a:path>
              <a:path w="695325" h="1630679">
                <a:moveTo>
                  <a:pt x="605916" y="187706"/>
                </a:moveTo>
                <a:lnTo>
                  <a:pt x="600709" y="189737"/>
                </a:lnTo>
                <a:lnTo>
                  <a:pt x="598551" y="194056"/>
                </a:lnTo>
                <a:lnTo>
                  <a:pt x="552957" y="303275"/>
                </a:lnTo>
                <a:lnTo>
                  <a:pt x="550926" y="307466"/>
                </a:lnTo>
                <a:lnTo>
                  <a:pt x="552957" y="312800"/>
                </a:lnTo>
                <a:lnTo>
                  <a:pt x="557276" y="314959"/>
                </a:lnTo>
                <a:lnTo>
                  <a:pt x="561466" y="315975"/>
                </a:lnTo>
                <a:lnTo>
                  <a:pt x="566801" y="314959"/>
                </a:lnTo>
                <a:lnTo>
                  <a:pt x="568832" y="309625"/>
                </a:lnTo>
                <a:lnTo>
                  <a:pt x="614426" y="200406"/>
                </a:lnTo>
                <a:lnTo>
                  <a:pt x="616584" y="196087"/>
                </a:lnTo>
                <a:lnTo>
                  <a:pt x="614426" y="190881"/>
                </a:lnTo>
                <a:lnTo>
                  <a:pt x="610234" y="189737"/>
                </a:lnTo>
                <a:lnTo>
                  <a:pt x="605916" y="187706"/>
                </a:lnTo>
                <a:close/>
              </a:path>
              <a:path w="695325" h="1630679">
                <a:moveTo>
                  <a:pt x="684402" y="0"/>
                </a:moveTo>
                <a:lnTo>
                  <a:pt x="679068" y="2158"/>
                </a:lnTo>
                <a:lnTo>
                  <a:pt x="678052" y="6350"/>
                </a:lnTo>
                <a:lnTo>
                  <a:pt x="631443" y="115569"/>
                </a:lnTo>
                <a:lnTo>
                  <a:pt x="630301" y="119761"/>
                </a:lnTo>
                <a:lnTo>
                  <a:pt x="631443" y="125094"/>
                </a:lnTo>
                <a:lnTo>
                  <a:pt x="636651" y="127253"/>
                </a:lnTo>
                <a:lnTo>
                  <a:pt x="640968" y="128269"/>
                </a:lnTo>
                <a:lnTo>
                  <a:pt x="645159" y="127253"/>
                </a:lnTo>
                <a:lnTo>
                  <a:pt x="647318" y="121919"/>
                </a:lnTo>
                <a:lnTo>
                  <a:pt x="692784" y="12700"/>
                </a:lnTo>
                <a:lnTo>
                  <a:pt x="694943" y="8508"/>
                </a:lnTo>
                <a:lnTo>
                  <a:pt x="692784" y="3175"/>
                </a:lnTo>
                <a:lnTo>
                  <a:pt x="688593" y="2158"/>
                </a:lnTo>
                <a:lnTo>
                  <a:pt x="6844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6858" y="5123053"/>
            <a:ext cx="64769" cy="129539"/>
          </a:xfrm>
          <a:custGeom>
            <a:avLst/>
            <a:gdLst/>
            <a:ahLst/>
            <a:cxnLst/>
            <a:rect l="l" t="t" r="r" b="b"/>
            <a:pathLst>
              <a:path w="64770" h="129539">
                <a:moveTo>
                  <a:pt x="2158" y="115570"/>
                </a:moveTo>
                <a:lnTo>
                  <a:pt x="47625" y="6477"/>
                </a:lnTo>
                <a:lnTo>
                  <a:pt x="49783" y="2159"/>
                </a:lnTo>
                <a:lnTo>
                  <a:pt x="53975" y="0"/>
                </a:lnTo>
                <a:lnTo>
                  <a:pt x="58292" y="2159"/>
                </a:lnTo>
                <a:lnTo>
                  <a:pt x="63500" y="4318"/>
                </a:lnTo>
                <a:lnTo>
                  <a:pt x="64642" y="8509"/>
                </a:lnTo>
                <a:lnTo>
                  <a:pt x="63500" y="12827"/>
                </a:lnTo>
                <a:lnTo>
                  <a:pt x="16890" y="123063"/>
                </a:lnTo>
                <a:lnTo>
                  <a:pt x="15875" y="127254"/>
                </a:lnTo>
                <a:lnTo>
                  <a:pt x="10540" y="129413"/>
                </a:lnTo>
                <a:lnTo>
                  <a:pt x="6350" y="127254"/>
                </a:lnTo>
                <a:lnTo>
                  <a:pt x="2158" y="125222"/>
                </a:lnTo>
                <a:lnTo>
                  <a:pt x="0" y="120904"/>
                </a:lnTo>
                <a:lnTo>
                  <a:pt x="2158" y="115570"/>
                </a:lnTo>
                <a:close/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86834" y="4927091"/>
            <a:ext cx="82423" cy="1460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6336" y="4739385"/>
            <a:ext cx="81407" cy="146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44696" y="4551679"/>
            <a:ext cx="81407" cy="1461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23054" y="4364101"/>
            <a:ext cx="82550" cy="1460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02557" y="4176395"/>
            <a:ext cx="81407" cy="1461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80915" y="3988689"/>
            <a:ext cx="81407" cy="14516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59402" y="3801109"/>
            <a:ext cx="82423" cy="1450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38777" y="3613403"/>
            <a:ext cx="81407" cy="14503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76471" y="5213603"/>
            <a:ext cx="96520" cy="146685"/>
          </a:xfrm>
          <a:custGeom>
            <a:avLst/>
            <a:gdLst/>
            <a:ahLst/>
            <a:cxnLst/>
            <a:rect l="l" t="t" r="r" b="b"/>
            <a:pathLst>
              <a:path w="96520" h="146685">
                <a:moveTo>
                  <a:pt x="11175" y="0"/>
                </a:moveTo>
                <a:lnTo>
                  <a:pt x="0" y="146304"/>
                </a:lnTo>
                <a:lnTo>
                  <a:pt x="96012" y="34925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70426" y="3580638"/>
            <a:ext cx="347980" cy="2303145"/>
          </a:xfrm>
          <a:custGeom>
            <a:avLst/>
            <a:gdLst/>
            <a:ahLst/>
            <a:cxnLst/>
            <a:rect l="l" t="t" r="r" b="b"/>
            <a:pathLst>
              <a:path w="347979" h="2303145">
                <a:moveTo>
                  <a:pt x="27686" y="2167115"/>
                </a:moveTo>
                <a:lnTo>
                  <a:pt x="22351" y="2167115"/>
                </a:lnTo>
                <a:lnTo>
                  <a:pt x="18034" y="2170303"/>
                </a:lnTo>
                <a:lnTo>
                  <a:pt x="18034" y="2174532"/>
                </a:lnTo>
                <a:lnTo>
                  <a:pt x="1015" y="2292172"/>
                </a:lnTo>
                <a:lnTo>
                  <a:pt x="0" y="2296401"/>
                </a:lnTo>
                <a:lnTo>
                  <a:pt x="3175" y="2300643"/>
                </a:lnTo>
                <a:lnTo>
                  <a:pt x="7493" y="2301709"/>
                </a:lnTo>
                <a:lnTo>
                  <a:pt x="12700" y="2302764"/>
                </a:lnTo>
                <a:lnTo>
                  <a:pt x="17018" y="2299589"/>
                </a:lnTo>
                <a:lnTo>
                  <a:pt x="17018" y="2294280"/>
                </a:lnTo>
                <a:lnTo>
                  <a:pt x="34036" y="2176653"/>
                </a:lnTo>
                <a:lnTo>
                  <a:pt x="35051" y="2172423"/>
                </a:lnTo>
                <a:lnTo>
                  <a:pt x="31876" y="2168182"/>
                </a:lnTo>
                <a:lnTo>
                  <a:pt x="27686" y="2167115"/>
                </a:lnTo>
                <a:close/>
              </a:path>
              <a:path w="347979" h="2303145">
                <a:moveTo>
                  <a:pt x="56261" y="1965833"/>
                </a:moveTo>
                <a:lnTo>
                  <a:pt x="52070" y="1965833"/>
                </a:lnTo>
                <a:lnTo>
                  <a:pt x="46736" y="1969008"/>
                </a:lnTo>
                <a:lnTo>
                  <a:pt x="46736" y="1973199"/>
                </a:lnTo>
                <a:lnTo>
                  <a:pt x="29718" y="2090813"/>
                </a:lnTo>
                <a:lnTo>
                  <a:pt x="28701" y="2095055"/>
                </a:lnTo>
                <a:lnTo>
                  <a:pt x="31876" y="2099297"/>
                </a:lnTo>
                <a:lnTo>
                  <a:pt x="37211" y="2100364"/>
                </a:lnTo>
                <a:lnTo>
                  <a:pt x="41401" y="2101418"/>
                </a:lnTo>
                <a:lnTo>
                  <a:pt x="45720" y="2098243"/>
                </a:lnTo>
                <a:lnTo>
                  <a:pt x="46736" y="2092934"/>
                </a:lnTo>
                <a:lnTo>
                  <a:pt x="63753" y="1975358"/>
                </a:lnTo>
                <a:lnTo>
                  <a:pt x="63753" y="1971039"/>
                </a:lnTo>
                <a:lnTo>
                  <a:pt x="60578" y="1966849"/>
                </a:lnTo>
                <a:lnTo>
                  <a:pt x="56261" y="1965833"/>
                </a:lnTo>
                <a:close/>
              </a:path>
              <a:path w="347979" h="2303145">
                <a:moveTo>
                  <a:pt x="84962" y="1764411"/>
                </a:moveTo>
                <a:lnTo>
                  <a:pt x="80772" y="1764411"/>
                </a:lnTo>
                <a:lnTo>
                  <a:pt x="76453" y="1767586"/>
                </a:lnTo>
                <a:lnTo>
                  <a:pt x="75437" y="1771903"/>
                </a:lnTo>
                <a:lnTo>
                  <a:pt x="58420" y="1889506"/>
                </a:lnTo>
                <a:lnTo>
                  <a:pt x="58420" y="1893697"/>
                </a:lnTo>
                <a:lnTo>
                  <a:pt x="61595" y="1898014"/>
                </a:lnTo>
                <a:lnTo>
                  <a:pt x="70103" y="1900047"/>
                </a:lnTo>
                <a:lnTo>
                  <a:pt x="74422" y="1896872"/>
                </a:lnTo>
                <a:lnTo>
                  <a:pt x="75437" y="1891538"/>
                </a:lnTo>
                <a:lnTo>
                  <a:pt x="92456" y="1773936"/>
                </a:lnTo>
                <a:lnTo>
                  <a:pt x="93472" y="1769745"/>
                </a:lnTo>
                <a:lnTo>
                  <a:pt x="90297" y="1765427"/>
                </a:lnTo>
                <a:lnTo>
                  <a:pt x="84962" y="1764411"/>
                </a:lnTo>
                <a:close/>
              </a:path>
              <a:path w="347979" h="2303145">
                <a:moveTo>
                  <a:pt x="113664" y="1563116"/>
                </a:moveTo>
                <a:lnTo>
                  <a:pt x="109474" y="1563116"/>
                </a:lnTo>
                <a:lnTo>
                  <a:pt x="105156" y="1566291"/>
                </a:lnTo>
                <a:lnTo>
                  <a:pt x="104139" y="1570482"/>
                </a:lnTo>
                <a:lnTo>
                  <a:pt x="87122" y="1688084"/>
                </a:lnTo>
                <a:lnTo>
                  <a:pt x="87122" y="1692402"/>
                </a:lnTo>
                <a:lnTo>
                  <a:pt x="90297" y="1696593"/>
                </a:lnTo>
                <a:lnTo>
                  <a:pt x="94614" y="1697609"/>
                </a:lnTo>
                <a:lnTo>
                  <a:pt x="99822" y="1698752"/>
                </a:lnTo>
                <a:lnTo>
                  <a:pt x="104139" y="1695577"/>
                </a:lnTo>
                <a:lnTo>
                  <a:pt x="104139" y="1690243"/>
                </a:lnTo>
                <a:lnTo>
                  <a:pt x="121158" y="1572641"/>
                </a:lnTo>
                <a:lnTo>
                  <a:pt x="122174" y="1568323"/>
                </a:lnTo>
                <a:lnTo>
                  <a:pt x="118999" y="1564132"/>
                </a:lnTo>
                <a:lnTo>
                  <a:pt x="113664" y="1563116"/>
                </a:lnTo>
                <a:close/>
              </a:path>
              <a:path w="347979" h="2303145">
                <a:moveTo>
                  <a:pt x="143510" y="1361694"/>
                </a:moveTo>
                <a:lnTo>
                  <a:pt x="138175" y="1361694"/>
                </a:lnTo>
                <a:lnTo>
                  <a:pt x="133858" y="1364869"/>
                </a:lnTo>
                <a:lnTo>
                  <a:pt x="133858" y="1369187"/>
                </a:lnTo>
                <a:lnTo>
                  <a:pt x="116839" y="1486789"/>
                </a:lnTo>
                <a:lnTo>
                  <a:pt x="115824" y="1490980"/>
                </a:lnTo>
                <a:lnTo>
                  <a:pt x="118999" y="1495298"/>
                </a:lnTo>
                <a:lnTo>
                  <a:pt x="124333" y="1496314"/>
                </a:lnTo>
                <a:lnTo>
                  <a:pt x="128524" y="1497330"/>
                </a:lnTo>
                <a:lnTo>
                  <a:pt x="132841" y="1493139"/>
                </a:lnTo>
                <a:lnTo>
                  <a:pt x="133858" y="1488948"/>
                </a:lnTo>
                <a:lnTo>
                  <a:pt x="150875" y="1371219"/>
                </a:lnTo>
                <a:lnTo>
                  <a:pt x="150875" y="1367028"/>
                </a:lnTo>
                <a:lnTo>
                  <a:pt x="147700" y="1362837"/>
                </a:lnTo>
                <a:lnTo>
                  <a:pt x="143510" y="1361694"/>
                </a:lnTo>
                <a:close/>
              </a:path>
              <a:path w="347979" h="2303145">
                <a:moveTo>
                  <a:pt x="172085" y="1160399"/>
                </a:moveTo>
                <a:lnTo>
                  <a:pt x="167894" y="1160399"/>
                </a:lnTo>
                <a:lnTo>
                  <a:pt x="163702" y="1163574"/>
                </a:lnTo>
                <a:lnTo>
                  <a:pt x="162560" y="1167764"/>
                </a:lnTo>
                <a:lnTo>
                  <a:pt x="145541" y="1285494"/>
                </a:lnTo>
                <a:lnTo>
                  <a:pt x="144525" y="1289685"/>
                </a:lnTo>
                <a:lnTo>
                  <a:pt x="147700" y="1293876"/>
                </a:lnTo>
                <a:lnTo>
                  <a:pt x="153035" y="1295019"/>
                </a:lnTo>
                <a:lnTo>
                  <a:pt x="157225" y="1295019"/>
                </a:lnTo>
                <a:lnTo>
                  <a:pt x="161544" y="1291844"/>
                </a:lnTo>
                <a:lnTo>
                  <a:pt x="162560" y="1287526"/>
                </a:lnTo>
                <a:lnTo>
                  <a:pt x="179577" y="1169924"/>
                </a:lnTo>
                <a:lnTo>
                  <a:pt x="179577" y="1165733"/>
                </a:lnTo>
                <a:lnTo>
                  <a:pt x="176402" y="1161414"/>
                </a:lnTo>
                <a:lnTo>
                  <a:pt x="172085" y="1160399"/>
                </a:lnTo>
                <a:close/>
              </a:path>
              <a:path w="347979" h="2303145">
                <a:moveTo>
                  <a:pt x="196596" y="957961"/>
                </a:moveTo>
                <a:lnTo>
                  <a:pt x="192277" y="962279"/>
                </a:lnTo>
                <a:lnTo>
                  <a:pt x="191262" y="966469"/>
                </a:lnTo>
                <a:lnTo>
                  <a:pt x="174244" y="1084072"/>
                </a:lnTo>
                <a:lnTo>
                  <a:pt x="174244" y="1088389"/>
                </a:lnTo>
                <a:lnTo>
                  <a:pt x="177419" y="1092581"/>
                </a:lnTo>
                <a:lnTo>
                  <a:pt x="181737" y="1093597"/>
                </a:lnTo>
                <a:lnTo>
                  <a:pt x="185927" y="1093597"/>
                </a:lnTo>
                <a:lnTo>
                  <a:pt x="191262" y="1090422"/>
                </a:lnTo>
                <a:lnTo>
                  <a:pt x="191262" y="1086231"/>
                </a:lnTo>
                <a:lnTo>
                  <a:pt x="208279" y="968629"/>
                </a:lnTo>
                <a:lnTo>
                  <a:pt x="209296" y="964311"/>
                </a:lnTo>
                <a:lnTo>
                  <a:pt x="206121" y="960119"/>
                </a:lnTo>
                <a:lnTo>
                  <a:pt x="200787" y="959104"/>
                </a:lnTo>
                <a:lnTo>
                  <a:pt x="196596" y="957961"/>
                </a:lnTo>
                <a:close/>
              </a:path>
              <a:path w="347979" h="2303145">
                <a:moveTo>
                  <a:pt x="225298" y="756666"/>
                </a:moveTo>
                <a:lnTo>
                  <a:pt x="220979" y="759841"/>
                </a:lnTo>
                <a:lnTo>
                  <a:pt x="220979" y="765175"/>
                </a:lnTo>
                <a:lnTo>
                  <a:pt x="203962" y="882776"/>
                </a:lnTo>
                <a:lnTo>
                  <a:pt x="202946" y="886968"/>
                </a:lnTo>
                <a:lnTo>
                  <a:pt x="206121" y="891159"/>
                </a:lnTo>
                <a:lnTo>
                  <a:pt x="210438" y="892301"/>
                </a:lnTo>
                <a:lnTo>
                  <a:pt x="215646" y="892301"/>
                </a:lnTo>
                <a:lnTo>
                  <a:pt x="219963" y="889126"/>
                </a:lnTo>
                <a:lnTo>
                  <a:pt x="219963" y="884809"/>
                </a:lnTo>
                <a:lnTo>
                  <a:pt x="236982" y="767207"/>
                </a:lnTo>
                <a:lnTo>
                  <a:pt x="237998" y="763016"/>
                </a:lnTo>
                <a:lnTo>
                  <a:pt x="234823" y="758698"/>
                </a:lnTo>
                <a:lnTo>
                  <a:pt x="230632" y="757682"/>
                </a:lnTo>
                <a:lnTo>
                  <a:pt x="225298" y="756666"/>
                </a:lnTo>
                <a:close/>
              </a:path>
              <a:path w="347979" h="2303145">
                <a:moveTo>
                  <a:pt x="254000" y="555244"/>
                </a:moveTo>
                <a:lnTo>
                  <a:pt x="249682" y="558419"/>
                </a:lnTo>
                <a:lnTo>
                  <a:pt x="249682" y="563753"/>
                </a:lnTo>
                <a:lnTo>
                  <a:pt x="232663" y="681355"/>
                </a:lnTo>
                <a:lnTo>
                  <a:pt x="231648" y="685673"/>
                </a:lnTo>
                <a:lnTo>
                  <a:pt x="234823" y="689863"/>
                </a:lnTo>
                <a:lnTo>
                  <a:pt x="240157" y="690880"/>
                </a:lnTo>
                <a:lnTo>
                  <a:pt x="244348" y="690880"/>
                </a:lnTo>
                <a:lnTo>
                  <a:pt x="248665" y="687705"/>
                </a:lnTo>
                <a:lnTo>
                  <a:pt x="249682" y="683513"/>
                </a:lnTo>
                <a:lnTo>
                  <a:pt x="266700" y="565912"/>
                </a:lnTo>
                <a:lnTo>
                  <a:pt x="266700" y="561594"/>
                </a:lnTo>
                <a:lnTo>
                  <a:pt x="263525" y="557403"/>
                </a:lnTo>
                <a:lnTo>
                  <a:pt x="259334" y="556387"/>
                </a:lnTo>
                <a:lnTo>
                  <a:pt x="254000" y="555244"/>
                </a:lnTo>
                <a:close/>
              </a:path>
              <a:path w="347979" h="2303145">
                <a:moveTo>
                  <a:pt x="283718" y="353949"/>
                </a:moveTo>
                <a:lnTo>
                  <a:pt x="279526" y="357124"/>
                </a:lnTo>
                <a:lnTo>
                  <a:pt x="278384" y="362457"/>
                </a:lnTo>
                <a:lnTo>
                  <a:pt x="261365" y="480060"/>
                </a:lnTo>
                <a:lnTo>
                  <a:pt x="261365" y="484250"/>
                </a:lnTo>
                <a:lnTo>
                  <a:pt x="264540" y="488569"/>
                </a:lnTo>
                <a:lnTo>
                  <a:pt x="268859" y="489585"/>
                </a:lnTo>
                <a:lnTo>
                  <a:pt x="273050" y="489585"/>
                </a:lnTo>
                <a:lnTo>
                  <a:pt x="277368" y="486410"/>
                </a:lnTo>
                <a:lnTo>
                  <a:pt x="278384" y="482219"/>
                </a:lnTo>
                <a:lnTo>
                  <a:pt x="295401" y="364489"/>
                </a:lnTo>
                <a:lnTo>
                  <a:pt x="296418" y="360299"/>
                </a:lnTo>
                <a:lnTo>
                  <a:pt x="293243" y="356107"/>
                </a:lnTo>
                <a:lnTo>
                  <a:pt x="287909" y="354964"/>
                </a:lnTo>
                <a:lnTo>
                  <a:pt x="283718" y="353949"/>
                </a:lnTo>
                <a:close/>
              </a:path>
              <a:path w="347979" h="2303145">
                <a:moveTo>
                  <a:pt x="312420" y="152654"/>
                </a:moveTo>
                <a:lnTo>
                  <a:pt x="308101" y="155829"/>
                </a:lnTo>
                <a:lnTo>
                  <a:pt x="307086" y="161036"/>
                </a:lnTo>
                <a:lnTo>
                  <a:pt x="290068" y="278764"/>
                </a:lnTo>
                <a:lnTo>
                  <a:pt x="290068" y="282956"/>
                </a:lnTo>
                <a:lnTo>
                  <a:pt x="293243" y="287147"/>
                </a:lnTo>
                <a:lnTo>
                  <a:pt x="297561" y="288289"/>
                </a:lnTo>
                <a:lnTo>
                  <a:pt x="302895" y="288289"/>
                </a:lnTo>
                <a:lnTo>
                  <a:pt x="307086" y="285114"/>
                </a:lnTo>
                <a:lnTo>
                  <a:pt x="307086" y="280797"/>
                </a:lnTo>
                <a:lnTo>
                  <a:pt x="324103" y="163194"/>
                </a:lnTo>
                <a:lnTo>
                  <a:pt x="325120" y="159004"/>
                </a:lnTo>
                <a:lnTo>
                  <a:pt x="321945" y="154686"/>
                </a:lnTo>
                <a:lnTo>
                  <a:pt x="316611" y="153669"/>
                </a:lnTo>
                <a:lnTo>
                  <a:pt x="312420" y="152654"/>
                </a:lnTo>
                <a:close/>
              </a:path>
              <a:path w="347979" h="2303145">
                <a:moveTo>
                  <a:pt x="334772" y="0"/>
                </a:moveTo>
                <a:lnTo>
                  <a:pt x="330453" y="3175"/>
                </a:lnTo>
                <a:lnTo>
                  <a:pt x="329438" y="8509"/>
                </a:lnTo>
                <a:lnTo>
                  <a:pt x="319786" y="76326"/>
                </a:lnTo>
                <a:lnTo>
                  <a:pt x="318770" y="81661"/>
                </a:lnTo>
                <a:lnTo>
                  <a:pt x="321945" y="85851"/>
                </a:lnTo>
                <a:lnTo>
                  <a:pt x="327278" y="86868"/>
                </a:lnTo>
                <a:lnTo>
                  <a:pt x="331470" y="86868"/>
                </a:lnTo>
                <a:lnTo>
                  <a:pt x="335788" y="83693"/>
                </a:lnTo>
                <a:lnTo>
                  <a:pt x="336803" y="79501"/>
                </a:lnTo>
                <a:lnTo>
                  <a:pt x="346456" y="10540"/>
                </a:lnTo>
                <a:lnTo>
                  <a:pt x="347472" y="5334"/>
                </a:lnTo>
                <a:lnTo>
                  <a:pt x="343281" y="1015"/>
                </a:lnTo>
                <a:lnTo>
                  <a:pt x="338963" y="1015"/>
                </a:lnTo>
                <a:lnTo>
                  <a:pt x="3347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44467" y="3563111"/>
            <a:ext cx="1350264" cy="2438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92623" y="3038855"/>
            <a:ext cx="70103" cy="670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905662" y="830402"/>
            <a:ext cx="73329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1.3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5" dirty="0"/>
              <a:t>计</a:t>
            </a:r>
            <a:r>
              <a:rPr spc="20" dirty="0"/>
              <a:t>算</a:t>
            </a:r>
            <a:r>
              <a:rPr spc="5" dirty="0"/>
              <a:t>机系</a:t>
            </a:r>
            <a:r>
              <a:rPr spc="-15" dirty="0"/>
              <a:t>统</a:t>
            </a:r>
            <a:r>
              <a:rPr spc="5" dirty="0"/>
              <a:t>的层</a:t>
            </a:r>
            <a:r>
              <a:rPr spc="-15" dirty="0"/>
              <a:t>次</a:t>
            </a:r>
            <a:r>
              <a:rPr spc="5" dirty="0"/>
              <a:t>结构</a:t>
            </a:r>
          </a:p>
        </p:txBody>
      </p:sp>
      <p:sp>
        <p:nvSpPr>
          <p:cNvPr id="45" name="object 45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2161" y="4458461"/>
            <a:ext cx="4572000" cy="1295400"/>
          </a:xfrm>
          <a:custGeom>
            <a:avLst/>
            <a:gdLst/>
            <a:ahLst/>
            <a:cxnLst/>
            <a:rect l="l" t="t" r="r" b="b"/>
            <a:pathLst>
              <a:path w="4572000" h="1295400">
                <a:moveTo>
                  <a:pt x="0" y="1295400"/>
                </a:moveTo>
                <a:lnTo>
                  <a:pt x="4571999" y="1295400"/>
                </a:lnTo>
                <a:lnTo>
                  <a:pt x="4571999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2161" y="4458461"/>
            <a:ext cx="4572000" cy="1295400"/>
          </a:xfrm>
          <a:custGeom>
            <a:avLst/>
            <a:gdLst/>
            <a:ahLst/>
            <a:cxnLst/>
            <a:rect l="l" t="t" r="r" b="b"/>
            <a:pathLst>
              <a:path w="4572000" h="1295400">
                <a:moveTo>
                  <a:pt x="0" y="1295400"/>
                </a:moveTo>
                <a:lnTo>
                  <a:pt x="4571999" y="1295400"/>
                </a:lnTo>
                <a:lnTo>
                  <a:pt x="4571999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8128" y="4491609"/>
            <a:ext cx="1557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微软雅黑"/>
                <a:cs typeface="微软雅黑"/>
              </a:rPr>
              <a:t>语言处理</a:t>
            </a:r>
            <a:r>
              <a:rPr sz="2000" b="1" dirty="0">
                <a:latin typeface="微软雅黑"/>
                <a:cs typeface="微软雅黑"/>
              </a:rPr>
              <a:t>程序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8100" y="3238500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76200" y="990600"/>
                </a:moveTo>
                <a:lnTo>
                  <a:pt x="0" y="990600"/>
                </a:lnTo>
                <a:lnTo>
                  <a:pt x="114300" y="1219200"/>
                </a:lnTo>
                <a:lnTo>
                  <a:pt x="209550" y="1028700"/>
                </a:lnTo>
                <a:lnTo>
                  <a:pt x="76200" y="1028700"/>
                </a:lnTo>
                <a:lnTo>
                  <a:pt x="76200" y="990600"/>
                </a:lnTo>
                <a:close/>
              </a:path>
              <a:path w="228600" h="1219200">
                <a:moveTo>
                  <a:pt x="88900" y="0"/>
                </a:moveTo>
                <a:lnTo>
                  <a:pt x="76200" y="0"/>
                </a:lnTo>
                <a:lnTo>
                  <a:pt x="76200" y="1028700"/>
                </a:lnTo>
                <a:lnTo>
                  <a:pt x="88900" y="1028700"/>
                </a:lnTo>
                <a:lnTo>
                  <a:pt x="88900" y="0"/>
                </a:lnTo>
                <a:close/>
              </a:path>
              <a:path w="228600" h="1219200">
                <a:moveTo>
                  <a:pt x="101600" y="990600"/>
                </a:moveTo>
                <a:lnTo>
                  <a:pt x="88900" y="990600"/>
                </a:lnTo>
                <a:lnTo>
                  <a:pt x="88900" y="1028700"/>
                </a:lnTo>
                <a:lnTo>
                  <a:pt x="101600" y="1028700"/>
                </a:lnTo>
                <a:lnTo>
                  <a:pt x="101600" y="990600"/>
                </a:lnTo>
                <a:close/>
              </a:path>
              <a:path w="228600" h="1219200">
                <a:moveTo>
                  <a:pt x="127000" y="0"/>
                </a:moveTo>
                <a:lnTo>
                  <a:pt x="101600" y="0"/>
                </a:lnTo>
                <a:lnTo>
                  <a:pt x="101600" y="1028700"/>
                </a:lnTo>
                <a:lnTo>
                  <a:pt x="127000" y="1028700"/>
                </a:lnTo>
                <a:lnTo>
                  <a:pt x="127000" y="0"/>
                </a:lnTo>
                <a:close/>
              </a:path>
              <a:path w="228600" h="1219200">
                <a:moveTo>
                  <a:pt x="139700" y="990600"/>
                </a:moveTo>
                <a:lnTo>
                  <a:pt x="127000" y="990600"/>
                </a:lnTo>
                <a:lnTo>
                  <a:pt x="127000" y="1028700"/>
                </a:lnTo>
                <a:lnTo>
                  <a:pt x="139700" y="1028700"/>
                </a:lnTo>
                <a:lnTo>
                  <a:pt x="139700" y="990600"/>
                </a:lnTo>
                <a:close/>
              </a:path>
              <a:path w="228600" h="1219200">
                <a:moveTo>
                  <a:pt x="152400" y="0"/>
                </a:moveTo>
                <a:lnTo>
                  <a:pt x="139700" y="0"/>
                </a:lnTo>
                <a:lnTo>
                  <a:pt x="139700" y="1028700"/>
                </a:lnTo>
                <a:lnTo>
                  <a:pt x="152400" y="1028700"/>
                </a:lnTo>
                <a:lnTo>
                  <a:pt x="152400" y="0"/>
                </a:lnTo>
                <a:close/>
              </a:path>
              <a:path w="228600" h="1219200">
                <a:moveTo>
                  <a:pt x="228600" y="990600"/>
                </a:moveTo>
                <a:lnTo>
                  <a:pt x="152400" y="990600"/>
                </a:lnTo>
                <a:lnTo>
                  <a:pt x="152400" y="1028700"/>
                </a:lnTo>
                <a:lnTo>
                  <a:pt x="209550" y="1028700"/>
                </a:lnTo>
                <a:lnTo>
                  <a:pt x="22860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00196" y="3266694"/>
            <a:ext cx="280035" cy="8337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 algn="just">
              <a:lnSpc>
                <a:spcPts val="1980"/>
              </a:lnSpc>
              <a:spcBef>
                <a:spcPts val="520"/>
              </a:spcBef>
            </a:pPr>
            <a:r>
              <a:rPr sz="2000" b="1" dirty="0">
                <a:latin typeface="微软雅黑"/>
                <a:cs typeface="微软雅黑"/>
              </a:rPr>
              <a:t>高 级 语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0196" y="4019550"/>
            <a:ext cx="28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/>
                <a:cs typeface="微软雅黑"/>
              </a:rPr>
              <a:t>言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52522" y="884631"/>
            <a:ext cx="38398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程</a:t>
            </a:r>
            <a:r>
              <a:rPr spc="20" dirty="0"/>
              <a:t>序</a:t>
            </a:r>
            <a:r>
              <a:rPr spc="5" dirty="0"/>
              <a:t>员的</a:t>
            </a:r>
            <a:r>
              <a:rPr spc="-15" dirty="0"/>
              <a:t>视</a:t>
            </a:r>
            <a:r>
              <a:rPr spc="5" dirty="0"/>
              <a:t>图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6161" y="2782061"/>
            <a:ext cx="6858000" cy="401320"/>
          </a:xfrm>
          <a:prstGeom prst="rect">
            <a:avLst/>
          </a:prstGeom>
          <a:solidFill>
            <a:srgbClr val="FF9900"/>
          </a:solidFill>
          <a:ln w="3810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60"/>
              </a:spcBef>
            </a:pPr>
            <a:r>
              <a:rPr sz="2000" b="1" spc="10" dirty="0">
                <a:latin typeface="微软雅黑"/>
                <a:cs typeface="微软雅黑"/>
              </a:rPr>
              <a:t>程序员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4161" y="4024121"/>
            <a:ext cx="3810000" cy="43434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60"/>
              </a:spcBef>
            </a:pPr>
            <a:r>
              <a:rPr sz="2000" b="1" spc="10" dirty="0">
                <a:latin typeface="微软雅黑"/>
                <a:cs typeface="微软雅黑"/>
              </a:rPr>
              <a:t>工具软件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86300" y="3238500"/>
            <a:ext cx="228600" cy="772795"/>
          </a:xfrm>
          <a:custGeom>
            <a:avLst/>
            <a:gdLst/>
            <a:ahLst/>
            <a:cxnLst/>
            <a:rect l="l" t="t" r="r" b="b"/>
            <a:pathLst>
              <a:path w="228600" h="772795">
                <a:moveTo>
                  <a:pt x="76200" y="544068"/>
                </a:moveTo>
                <a:lnTo>
                  <a:pt x="0" y="544068"/>
                </a:lnTo>
                <a:lnTo>
                  <a:pt x="114300" y="772668"/>
                </a:lnTo>
                <a:lnTo>
                  <a:pt x="209550" y="582168"/>
                </a:lnTo>
                <a:lnTo>
                  <a:pt x="76200" y="582168"/>
                </a:lnTo>
                <a:lnTo>
                  <a:pt x="76200" y="544068"/>
                </a:lnTo>
                <a:close/>
              </a:path>
              <a:path w="228600" h="772795">
                <a:moveTo>
                  <a:pt x="88900" y="0"/>
                </a:moveTo>
                <a:lnTo>
                  <a:pt x="76200" y="0"/>
                </a:lnTo>
                <a:lnTo>
                  <a:pt x="76200" y="582168"/>
                </a:lnTo>
                <a:lnTo>
                  <a:pt x="88900" y="582168"/>
                </a:lnTo>
                <a:lnTo>
                  <a:pt x="88900" y="0"/>
                </a:lnTo>
                <a:close/>
              </a:path>
              <a:path w="228600" h="772795">
                <a:moveTo>
                  <a:pt x="101600" y="544068"/>
                </a:moveTo>
                <a:lnTo>
                  <a:pt x="88900" y="544068"/>
                </a:lnTo>
                <a:lnTo>
                  <a:pt x="88900" y="582168"/>
                </a:lnTo>
                <a:lnTo>
                  <a:pt x="101600" y="582168"/>
                </a:lnTo>
                <a:lnTo>
                  <a:pt x="101600" y="544068"/>
                </a:lnTo>
                <a:close/>
              </a:path>
              <a:path w="228600" h="772795">
                <a:moveTo>
                  <a:pt x="127000" y="0"/>
                </a:moveTo>
                <a:lnTo>
                  <a:pt x="101600" y="0"/>
                </a:lnTo>
                <a:lnTo>
                  <a:pt x="101600" y="582168"/>
                </a:lnTo>
                <a:lnTo>
                  <a:pt x="127000" y="582168"/>
                </a:lnTo>
                <a:lnTo>
                  <a:pt x="127000" y="0"/>
                </a:lnTo>
                <a:close/>
              </a:path>
              <a:path w="228600" h="772795">
                <a:moveTo>
                  <a:pt x="139700" y="544068"/>
                </a:moveTo>
                <a:lnTo>
                  <a:pt x="127000" y="544068"/>
                </a:lnTo>
                <a:lnTo>
                  <a:pt x="127000" y="582168"/>
                </a:lnTo>
                <a:lnTo>
                  <a:pt x="139700" y="582168"/>
                </a:lnTo>
                <a:lnTo>
                  <a:pt x="139700" y="544068"/>
                </a:lnTo>
                <a:close/>
              </a:path>
              <a:path w="228600" h="772795">
                <a:moveTo>
                  <a:pt x="152400" y="0"/>
                </a:moveTo>
                <a:lnTo>
                  <a:pt x="139700" y="0"/>
                </a:lnTo>
                <a:lnTo>
                  <a:pt x="139700" y="582168"/>
                </a:lnTo>
                <a:lnTo>
                  <a:pt x="152400" y="582168"/>
                </a:lnTo>
                <a:lnTo>
                  <a:pt x="152400" y="0"/>
                </a:lnTo>
                <a:close/>
              </a:path>
              <a:path w="228600" h="772795">
                <a:moveTo>
                  <a:pt x="228600" y="544068"/>
                </a:moveTo>
                <a:lnTo>
                  <a:pt x="152400" y="544068"/>
                </a:lnTo>
                <a:lnTo>
                  <a:pt x="152400" y="582168"/>
                </a:lnTo>
                <a:lnTo>
                  <a:pt x="209550" y="582168"/>
                </a:lnTo>
                <a:lnTo>
                  <a:pt x="228600" y="544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6161" y="5753861"/>
            <a:ext cx="6858000" cy="434340"/>
          </a:xfrm>
          <a:custGeom>
            <a:avLst/>
            <a:gdLst/>
            <a:ahLst/>
            <a:cxnLst/>
            <a:rect l="l" t="t" r="r" b="b"/>
            <a:pathLst>
              <a:path w="6858000" h="434339">
                <a:moveTo>
                  <a:pt x="0" y="434339"/>
                </a:moveTo>
                <a:lnTo>
                  <a:pt x="6858000" y="434339"/>
                </a:lnTo>
                <a:lnTo>
                  <a:pt x="6858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5211" y="5772911"/>
            <a:ext cx="6819900" cy="3962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2000" b="1" spc="10" dirty="0">
                <a:latin typeface="微软雅黑"/>
                <a:cs typeface="微软雅黑"/>
              </a:rPr>
              <a:t>计算机硬</a:t>
            </a:r>
            <a:r>
              <a:rPr sz="2000" b="1" dirty="0">
                <a:latin typeface="微软雅黑"/>
                <a:cs typeface="微软雅黑"/>
              </a:rPr>
              <a:t>件系统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62100" y="3238500"/>
            <a:ext cx="228600" cy="2514600"/>
          </a:xfrm>
          <a:custGeom>
            <a:avLst/>
            <a:gdLst/>
            <a:ahLst/>
            <a:cxnLst/>
            <a:rect l="l" t="t" r="r" b="b"/>
            <a:pathLst>
              <a:path w="228600" h="2514600">
                <a:moveTo>
                  <a:pt x="76200" y="2286000"/>
                </a:moveTo>
                <a:lnTo>
                  <a:pt x="0" y="2286000"/>
                </a:lnTo>
                <a:lnTo>
                  <a:pt x="114300" y="2514600"/>
                </a:lnTo>
                <a:lnTo>
                  <a:pt x="209550" y="2324100"/>
                </a:lnTo>
                <a:lnTo>
                  <a:pt x="76200" y="2324100"/>
                </a:lnTo>
                <a:lnTo>
                  <a:pt x="76200" y="2286000"/>
                </a:lnTo>
                <a:close/>
              </a:path>
              <a:path w="228600" h="2514600">
                <a:moveTo>
                  <a:pt x="88900" y="0"/>
                </a:moveTo>
                <a:lnTo>
                  <a:pt x="76200" y="0"/>
                </a:lnTo>
                <a:lnTo>
                  <a:pt x="76200" y="2324100"/>
                </a:lnTo>
                <a:lnTo>
                  <a:pt x="88900" y="2324100"/>
                </a:lnTo>
                <a:lnTo>
                  <a:pt x="88900" y="0"/>
                </a:lnTo>
                <a:close/>
              </a:path>
              <a:path w="228600" h="2514600">
                <a:moveTo>
                  <a:pt x="101600" y="2286000"/>
                </a:moveTo>
                <a:lnTo>
                  <a:pt x="88900" y="2286000"/>
                </a:lnTo>
                <a:lnTo>
                  <a:pt x="88900" y="2324100"/>
                </a:lnTo>
                <a:lnTo>
                  <a:pt x="101600" y="2324100"/>
                </a:lnTo>
                <a:lnTo>
                  <a:pt x="101600" y="2286000"/>
                </a:lnTo>
                <a:close/>
              </a:path>
              <a:path w="228600" h="2514600">
                <a:moveTo>
                  <a:pt x="127000" y="0"/>
                </a:moveTo>
                <a:lnTo>
                  <a:pt x="101600" y="0"/>
                </a:lnTo>
                <a:lnTo>
                  <a:pt x="101600" y="2324100"/>
                </a:lnTo>
                <a:lnTo>
                  <a:pt x="127000" y="2324100"/>
                </a:lnTo>
                <a:lnTo>
                  <a:pt x="127000" y="0"/>
                </a:lnTo>
                <a:close/>
              </a:path>
              <a:path w="228600" h="2514600">
                <a:moveTo>
                  <a:pt x="139700" y="2286000"/>
                </a:moveTo>
                <a:lnTo>
                  <a:pt x="127000" y="2286000"/>
                </a:lnTo>
                <a:lnTo>
                  <a:pt x="127000" y="2324100"/>
                </a:lnTo>
                <a:lnTo>
                  <a:pt x="139700" y="2324100"/>
                </a:lnTo>
                <a:lnTo>
                  <a:pt x="139700" y="2286000"/>
                </a:lnTo>
                <a:close/>
              </a:path>
              <a:path w="228600" h="2514600">
                <a:moveTo>
                  <a:pt x="152400" y="0"/>
                </a:moveTo>
                <a:lnTo>
                  <a:pt x="139700" y="0"/>
                </a:lnTo>
                <a:lnTo>
                  <a:pt x="139700" y="2324100"/>
                </a:lnTo>
                <a:lnTo>
                  <a:pt x="152400" y="2324100"/>
                </a:lnTo>
                <a:lnTo>
                  <a:pt x="152400" y="0"/>
                </a:lnTo>
                <a:close/>
              </a:path>
              <a:path w="228600" h="2514600">
                <a:moveTo>
                  <a:pt x="228600" y="2286000"/>
                </a:moveTo>
                <a:lnTo>
                  <a:pt x="152400" y="2286000"/>
                </a:lnTo>
                <a:lnTo>
                  <a:pt x="152400" y="2324100"/>
                </a:lnTo>
                <a:lnTo>
                  <a:pt x="209550" y="2324100"/>
                </a:lnTo>
                <a:lnTo>
                  <a:pt x="228600" y="2286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82191" y="3266694"/>
            <a:ext cx="280035" cy="8337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 algn="just">
              <a:lnSpc>
                <a:spcPts val="1980"/>
              </a:lnSpc>
              <a:spcBef>
                <a:spcPts val="520"/>
              </a:spcBef>
            </a:pPr>
            <a:r>
              <a:rPr sz="2000" b="1" dirty="0">
                <a:latin typeface="微软雅黑"/>
                <a:cs typeface="微软雅黑"/>
              </a:rPr>
              <a:t>机 器 指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2191" y="4019550"/>
            <a:ext cx="28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/>
                <a:cs typeface="微软雅黑"/>
              </a:rPr>
              <a:t>令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20161" y="4886705"/>
            <a:ext cx="5029200" cy="861060"/>
          </a:xfrm>
          <a:custGeom>
            <a:avLst/>
            <a:gdLst/>
            <a:ahLst/>
            <a:cxnLst/>
            <a:rect l="l" t="t" r="r" b="b"/>
            <a:pathLst>
              <a:path w="5029200" h="861060">
                <a:moveTo>
                  <a:pt x="0" y="861060"/>
                </a:moveTo>
                <a:lnTo>
                  <a:pt x="5029199" y="861060"/>
                </a:lnTo>
                <a:lnTo>
                  <a:pt x="5029199" y="0"/>
                </a:lnTo>
                <a:lnTo>
                  <a:pt x="0" y="0"/>
                </a:lnTo>
                <a:lnTo>
                  <a:pt x="0" y="8610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0161" y="4886705"/>
            <a:ext cx="5029200" cy="861060"/>
          </a:xfrm>
          <a:custGeom>
            <a:avLst/>
            <a:gdLst/>
            <a:ahLst/>
            <a:cxnLst/>
            <a:rect l="l" t="t" r="r" b="b"/>
            <a:pathLst>
              <a:path w="5029200" h="861060">
                <a:moveTo>
                  <a:pt x="0" y="861060"/>
                </a:moveTo>
                <a:lnTo>
                  <a:pt x="5029199" y="861060"/>
                </a:lnTo>
                <a:lnTo>
                  <a:pt x="5029199" y="0"/>
                </a:lnTo>
                <a:lnTo>
                  <a:pt x="0" y="0"/>
                </a:lnTo>
                <a:lnTo>
                  <a:pt x="0" y="86106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26711" y="4920488"/>
            <a:ext cx="18122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微软雅黑"/>
                <a:cs typeface="微软雅黑"/>
              </a:rPr>
              <a:t>数据库管</a:t>
            </a:r>
            <a:r>
              <a:rPr sz="2000" b="1" dirty="0">
                <a:latin typeface="微软雅黑"/>
                <a:cs typeface="微软雅黑"/>
              </a:rPr>
              <a:t>理系统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86100" y="3238500"/>
            <a:ext cx="228600" cy="1652270"/>
          </a:xfrm>
          <a:custGeom>
            <a:avLst/>
            <a:gdLst/>
            <a:ahLst/>
            <a:cxnLst/>
            <a:rect l="l" t="t" r="r" b="b"/>
            <a:pathLst>
              <a:path w="228600" h="1652270">
                <a:moveTo>
                  <a:pt x="76200" y="1423416"/>
                </a:moveTo>
                <a:lnTo>
                  <a:pt x="0" y="1423416"/>
                </a:lnTo>
                <a:lnTo>
                  <a:pt x="114300" y="1652016"/>
                </a:lnTo>
                <a:lnTo>
                  <a:pt x="209550" y="1461516"/>
                </a:lnTo>
                <a:lnTo>
                  <a:pt x="76200" y="1461516"/>
                </a:lnTo>
                <a:lnTo>
                  <a:pt x="76200" y="1423416"/>
                </a:lnTo>
                <a:close/>
              </a:path>
              <a:path w="228600" h="1652270">
                <a:moveTo>
                  <a:pt x="88900" y="0"/>
                </a:moveTo>
                <a:lnTo>
                  <a:pt x="76200" y="0"/>
                </a:lnTo>
                <a:lnTo>
                  <a:pt x="76200" y="1461516"/>
                </a:lnTo>
                <a:lnTo>
                  <a:pt x="88900" y="1461516"/>
                </a:lnTo>
                <a:lnTo>
                  <a:pt x="88900" y="0"/>
                </a:lnTo>
                <a:close/>
              </a:path>
              <a:path w="228600" h="1652270">
                <a:moveTo>
                  <a:pt x="101600" y="1423416"/>
                </a:moveTo>
                <a:lnTo>
                  <a:pt x="88900" y="1423416"/>
                </a:lnTo>
                <a:lnTo>
                  <a:pt x="88900" y="1461516"/>
                </a:lnTo>
                <a:lnTo>
                  <a:pt x="101600" y="1461516"/>
                </a:lnTo>
                <a:lnTo>
                  <a:pt x="101600" y="1423416"/>
                </a:lnTo>
                <a:close/>
              </a:path>
              <a:path w="228600" h="1652270">
                <a:moveTo>
                  <a:pt x="127000" y="0"/>
                </a:moveTo>
                <a:lnTo>
                  <a:pt x="101600" y="0"/>
                </a:lnTo>
                <a:lnTo>
                  <a:pt x="101600" y="1461516"/>
                </a:lnTo>
                <a:lnTo>
                  <a:pt x="127000" y="1461516"/>
                </a:lnTo>
                <a:lnTo>
                  <a:pt x="127000" y="0"/>
                </a:lnTo>
                <a:close/>
              </a:path>
              <a:path w="228600" h="1652270">
                <a:moveTo>
                  <a:pt x="139700" y="1423416"/>
                </a:moveTo>
                <a:lnTo>
                  <a:pt x="127000" y="1423416"/>
                </a:lnTo>
                <a:lnTo>
                  <a:pt x="127000" y="1461516"/>
                </a:lnTo>
                <a:lnTo>
                  <a:pt x="139700" y="1461516"/>
                </a:lnTo>
                <a:lnTo>
                  <a:pt x="139700" y="1423416"/>
                </a:lnTo>
                <a:close/>
              </a:path>
              <a:path w="228600" h="1652270">
                <a:moveTo>
                  <a:pt x="152400" y="0"/>
                </a:moveTo>
                <a:lnTo>
                  <a:pt x="139700" y="0"/>
                </a:lnTo>
                <a:lnTo>
                  <a:pt x="139700" y="1461516"/>
                </a:lnTo>
                <a:lnTo>
                  <a:pt x="152400" y="1461516"/>
                </a:lnTo>
                <a:lnTo>
                  <a:pt x="152400" y="0"/>
                </a:lnTo>
                <a:close/>
              </a:path>
              <a:path w="228600" h="1652270">
                <a:moveTo>
                  <a:pt x="228600" y="1423416"/>
                </a:moveTo>
                <a:lnTo>
                  <a:pt x="152400" y="1423416"/>
                </a:lnTo>
                <a:lnTo>
                  <a:pt x="152400" y="1461516"/>
                </a:lnTo>
                <a:lnTo>
                  <a:pt x="209550" y="1461516"/>
                </a:lnTo>
                <a:lnTo>
                  <a:pt x="228600" y="1423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06445" y="3266643"/>
            <a:ext cx="280670" cy="8343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 algn="just">
              <a:lnSpc>
                <a:spcPts val="1980"/>
              </a:lnSpc>
              <a:spcBef>
                <a:spcPts val="520"/>
              </a:spcBef>
            </a:pPr>
            <a:r>
              <a:rPr sz="2000" b="1" dirty="0">
                <a:latin typeface="微软雅黑"/>
                <a:cs typeface="微软雅黑"/>
              </a:rPr>
              <a:t>数 据 库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6445" y="4019499"/>
            <a:ext cx="280670" cy="5829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ts val="1980"/>
              </a:lnSpc>
              <a:spcBef>
                <a:spcPts val="520"/>
              </a:spcBef>
            </a:pPr>
            <a:r>
              <a:rPr sz="2000" b="1" dirty="0">
                <a:latin typeface="微软雅黑"/>
                <a:cs typeface="微软雅黑"/>
              </a:rPr>
              <a:t>语 言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99614" y="3266694"/>
            <a:ext cx="280035" cy="8337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 algn="just">
              <a:lnSpc>
                <a:spcPts val="1980"/>
              </a:lnSpc>
              <a:spcBef>
                <a:spcPts val="520"/>
              </a:spcBef>
            </a:pPr>
            <a:r>
              <a:rPr sz="2000" b="1" dirty="0">
                <a:latin typeface="微软雅黑"/>
                <a:cs typeface="微软雅黑"/>
              </a:rPr>
              <a:t>扩 展 机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99614" y="4019550"/>
            <a:ext cx="280035" cy="58229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ts val="1980"/>
              </a:lnSpc>
              <a:spcBef>
                <a:spcPts val="520"/>
              </a:spcBef>
            </a:pPr>
            <a:r>
              <a:rPr sz="2000" b="1" dirty="0">
                <a:latin typeface="微软雅黑"/>
                <a:cs typeface="微软雅黑"/>
              </a:rPr>
              <a:t>器 指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99614" y="4520946"/>
            <a:ext cx="28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/>
                <a:cs typeface="微软雅黑"/>
              </a:rPr>
              <a:t>令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58161" y="5319521"/>
            <a:ext cx="5486400" cy="434340"/>
          </a:xfrm>
          <a:custGeom>
            <a:avLst/>
            <a:gdLst/>
            <a:ahLst/>
            <a:cxnLst/>
            <a:rect l="l" t="t" r="r" b="b"/>
            <a:pathLst>
              <a:path w="5486400" h="434339">
                <a:moveTo>
                  <a:pt x="0" y="434339"/>
                </a:moveTo>
                <a:lnTo>
                  <a:pt x="5486399" y="434339"/>
                </a:lnTo>
                <a:lnTo>
                  <a:pt x="5486399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8161" y="5319521"/>
            <a:ext cx="5486400" cy="434340"/>
          </a:xfrm>
          <a:custGeom>
            <a:avLst/>
            <a:gdLst/>
            <a:ahLst/>
            <a:cxnLst/>
            <a:rect l="l" t="t" r="r" b="b"/>
            <a:pathLst>
              <a:path w="5486400" h="434339">
                <a:moveTo>
                  <a:pt x="0" y="434339"/>
                </a:moveTo>
                <a:lnTo>
                  <a:pt x="5486399" y="434339"/>
                </a:lnTo>
                <a:lnTo>
                  <a:pt x="5486399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01211" y="5338571"/>
            <a:ext cx="3924300" cy="3905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667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210"/>
              </a:spcBef>
            </a:pPr>
            <a:r>
              <a:rPr sz="2000" b="1" spc="10" dirty="0">
                <a:latin typeface="微软雅黑"/>
                <a:cs typeface="微软雅黑"/>
              </a:rPr>
              <a:t>操作系统</a:t>
            </a:r>
            <a:r>
              <a:rPr sz="2000" b="1" dirty="0">
                <a:latin typeface="微软雅黑"/>
                <a:cs typeface="微软雅黑"/>
              </a:rPr>
              <a:t>与实</a:t>
            </a:r>
            <a:r>
              <a:rPr sz="2000" b="1" spc="10" dirty="0">
                <a:latin typeface="微软雅黑"/>
                <a:cs typeface="微软雅黑"/>
              </a:rPr>
              <a:t>用程</a:t>
            </a:r>
            <a:r>
              <a:rPr sz="2000" b="1" dirty="0">
                <a:latin typeface="微软雅黑"/>
                <a:cs typeface="微软雅黑"/>
              </a:rPr>
              <a:t>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86000" y="3238500"/>
            <a:ext cx="228600" cy="2070100"/>
          </a:xfrm>
          <a:custGeom>
            <a:avLst/>
            <a:gdLst/>
            <a:ahLst/>
            <a:cxnLst/>
            <a:rect l="l" t="t" r="r" b="b"/>
            <a:pathLst>
              <a:path w="228600" h="2070100">
                <a:moveTo>
                  <a:pt x="76200" y="1840992"/>
                </a:moveTo>
                <a:lnTo>
                  <a:pt x="0" y="1840992"/>
                </a:lnTo>
                <a:lnTo>
                  <a:pt x="114300" y="2069591"/>
                </a:lnTo>
                <a:lnTo>
                  <a:pt x="209550" y="1879092"/>
                </a:lnTo>
                <a:lnTo>
                  <a:pt x="76200" y="1879092"/>
                </a:lnTo>
                <a:lnTo>
                  <a:pt x="76200" y="1840992"/>
                </a:lnTo>
                <a:close/>
              </a:path>
              <a:path w="228600" h="2070100">
                <a:moveTo>
                  <a:pt x="88900" y="0"/>
                </a:moveTo>
                <a:lnTo>
                  <a:pt x="76200" y="0"/>
                </a:lnTo>
                <a:lnTo>
                  <a:pt x="76200" y="1879092"/>
                </a:lnTo>
                <a:lnTo>
                  <a:pt x="88900" y="1879092"/>
                </a:lnTo>
                <a:lnTo>
                  <a:pt x="88900" y="0"/>
                </a:lnTo>
                <a:close/>
              </a:path>
              <a:path w="228600" h="2070100">
                <a:moveTo>
                  <a:pt x="101600" y="1840992"/>
                </a:moveTo>
                <a:lnTo>
                  <a:pt x="88900" y="1840992"/>
                </a:lnTo>
                <a:lnTo>
                  <a:pt x="88900" y="1879092"/>
                </a:lnTo>
                <a:lnTo>
                  <a:pt x="101600" y="1879092"/>
                </a:lnTo>
                <a:lnTo>
                  <a:pt x="101600" y="1840992"/>
                </a:lnTo>
                <a:close/>
              </a:path>
              <a:path w="228600" h="2070100">
                <a:moveTo>
                  <a:pt x="127000" y="0"/>
                </a:moveTo>
                <a:lnTo>
                  <a:pt x="101600" y="0"/>
                </a:lnTo>
                <a:lnTo>
                  <a:pt x="101600" y="1879092"/>
                </a:lnTo>
                <a:lnTo>
                  <a:pt x="127000" y="1879092"/>
                </a:lnTo>
                <a:lnTo>
                  <a:pt x="127000" y="0"/>
                </a:lnTo>
                <a:close/>
              </a:path>
              <a:path w="228600" h="2070100">
                <a:moveTo>
                  <a:pt x="139700" y="1840992"/>
                </a:moveTo>
                <a:lnTo>
                  <a:pt x="127000" y="1840992"/>
                </a:lnTo>
                <a:lnTo>
                  <a:pt x="127000" y="1879092"/>
                </a:lnTo>
                <a:lnTo>
                  <a:pt x="139700" y="1879092"/>
                </a:lnTo>
                <a:lnTo>
                  <a:pt x="139700" y="1840992"/>
                </a:lnTo>
                <a:close/>
              </a:path>
              <a:path w="228600" h="2070100">
                <a:moveTo>
                  <a:pt x="152400" y="0"/>
                </a:moveTo>
                <a:lnTo>
                  <a:pt x="139700" y="0"/>
                </a:lnTo>
                <a:lnTo>
                  <a:pt x="139700" y="1879092"/>
                </a:lnTo>
                <a:lnTo>
                  <a:pt x="152400" y="1879092"/>
                </a:lnTo>
                <a:lnTo>
                  <a:pt x="152400" y="0"/>
                </a:lnTo>
                <a:close/>
              </a:path>
              <a:path w="228600" h="2070100">
                <a:moveTo>
                  <a:pt x="228600" y="1840992"/>
                </a:moveTo>
                <a:lnTo>
                  <a:pt x="152400" y="1840992"/>
                </a:lnTo>
                <a:lnTo>
                  <a:pt x="152400" y="1879092"/>
                </a:lnTo>
                <a:lnTo>
                  <a:pt x="209550" y="1879092"/>
                </a:lnTo>
                <a:lnTo>
                  <a:pt x="228600" y="1840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8976" y="332231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161" y="821563"/>
            <a:ext cx="57486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</a:t>
            </a:r>
            <a:r>
              <a:rPr spc="25" dirty="0"/>
              <a:t>件</a:t>
            </a:r>
            <a:r>
              <a:rPr dirty="0"/>
              <a:t>开发的不同层次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2261443"/>
            <a:ext cx="7418070" cy="43084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计算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机硬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机器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语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言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之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资源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管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理：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器语</a:t>
            </a:r>
            <a:r>
              <a:rPr sz="3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言</a:t>
            </a:r>
            <a:r>
              <a:rPr sz="3200" b="1" spc="-10" dirty="0">
                <a:solidFill>
                  <a:srgbClr val="073D86"/>
                </a:solidFill>
                <a:latin typeface="Candara"/>
                <a:cs typeface="Candara"/>
              </a:rPr>
              <a:t>+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广义指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令（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扩充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硬件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源管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）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之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文件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统：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器语言</a:t>
            </a:r>
            <a:r>
              <a:rPr sz="3200" b="1" spc="-10" dirty="0">
                <a:solidFill>
                  <a:srgbClr val="073D86"/>
                </a:solidFill>
                <a:latin typeface="Candara"/>
                <a:cs typeface="Candara"/>
              </a:rPr>
              <a:t>+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系统调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（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扩充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了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信息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资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源管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）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数据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库管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sz="3200" b="1" spc="-10" dirty="0">
                <a:solidFill>
                  <a:srgbClr val="073D86"/>
                </a:solidFill>
                <a:latin typeface="Candara"/>
                <a:cs typeface="Candara"/>
              </a:rPr>
              <a:t>+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数据库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语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言（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扩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充了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功能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更强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信息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源管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）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语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言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序：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面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向问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题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的语言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6700"/>
            <a:ext cx="24384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247" y="830961"/>
            <a:ext cx="63798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计</a:t>
            </a:r>
            <a:r>
              <a:rPr spc="20" dirty="0"/>
              <a:t>算</a:t>
            </a:r>
            <a:r>
              <a:rPr dirty="0"/>
              <a:t>机程序的执</a:t>
            </a:r>
            <a:r>
              <a:rPr spc="-25" dirty="0"/>
              <a:t>行</a:t>
            </a:r>
            <a:r>
              <a:rPr dirty="0"/>
              <a:t>过程</a:t>
            </a:r>
          </a:p>
        </p:txBody>
      </p:sp>
      <p:sp>
        <p:nvSpPr>
          <p:cNvPr id="3" name="object 3"/>
          <p:cNvSpPr/>
          <p:nvPr/>
        </p:nvSpPr>
        <p:spPr>
          <a:xfrm>
            <a:off x="188976" y="266700"/>
            <a:ext cx="24384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5189" y="2697861"/>
            <a:ext cx="18122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微软雅黑"/>
                <a:cs typeface="微软雅黑"/>
              </a:rPr>
              <a:t>高级语言</a:t>
            </a:r>
            <a:r>
              <a:rPr sz="2000" b="1" dirty="0">
                <a:latin typeface="微软雅黑"/>
                <a:cs typeface="微软雅黑"/>
              </a:rPr>
              <a:t>源程序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0103" y="2697861"/>
            <a:ext cx="18122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微软雅黑"/>
                <a:cs typeface="微软雅黑"/>
              </a:rPr>
              <a:t>汇编语言</a:t>
            </a:r>
            <a:r>
              <a:rPr sz="2000" b="1" dirty="0">
                <a:latin typeface="微软雅黑"/>
                <a:cs typeface="微软雅黑"/>
              </a:rPr>
              <a:t>源程序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6830" y="3248405"/>
            <a:ext cx="1371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ts val="2370"/>
              </a:lnSpc>
            </a:pPr>
            <a:r>
              <a:rPr sz="2000" b="1" spc="10" dirty="0">
                <a:latin typeface="微软雅黑"/>
                <a:cs typeface="微软雅黑"/>
              </a:rPr>
              <a:t>转换程序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35479" y="3019805"/>
            <a:ext cx="1143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52850" y="2697861"/>
            <a:ext cx="18122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微软雅黑"/>
                <a:cs typeface="微软雅黑"/>
              </a:rPr>
              <a:t>高级语言</a:t>
            </a:r>
            <a:r>
              <a:rPr sz="2000" b="1" dirty="0">
                <a:latin typeface="微软雅黑"/>
                <a:cs typeface="微软雅黑"/>
              </a:rPr>
              <a:t>源程序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9429" y="2810255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533399" y="0"/>
                </a:moveTo>
                <a:lnTo>
                  <a:pt x="533399" y="114300"/>
                </a:lnTo>
                <a:lnTo>
                  <a:pt x="584199" y="76200"/>
                </a:lnTo>
                <a:lnTo>
                  <a:pt x="552449" y="76200"/>
                </a:lnTo>
                <a:lnTo>
                  <a:pt x="552449" y="38100"/>
                </a:lnTo>
                <a:lnTo>
                  <a:pt x="584199" y="38100"/>
                </a:lnTo>
                <a:lnTo>
                  <a:pt x="533399" y="0"/>
                </a:lnTo>
                <a:close/>
              </a:path>
              <a:path w="609600" h="114300">
                <a:moveTo>
                  <a:pt x="53339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33399" y="76200"/>
                </a:lnTo>
                <a:lnTo>
                  <a:pt x="533399" y="38100"/>
                </a:lnTo>
                <a:close/>
              </a:path>
              <a:path w="609600" h="114300">
                <a:moveTo>
                  <a:pt x="584199" y="38100"/>
                </a:moveTo>
                <a:lnTo>
                  <a:pt x="552449" y="38100"/>
                </a:lnTo>
                <a:lnTo>
                  <a:pt x="552449" y="76200"/>
                </a:lnTo>
                <a:lnTo>
                  <a:pt x="584199" y="76200"/>
                </a:lnTo>
                <a:lnTo>
                  <a:pt x="609599" y="57150"/>
                </a:lnTo>
                <a:lnTo>
                  <a:pt x="58419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9429" y="286740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78429" y="3400805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39623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6679" y="3629405"/>
            <a:ext cx="1143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88029" y="3248405"/>
            <a:ext cx="1371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ts val="2370"/>
              </a:lnSpc>
            </a:pPr>
            <a:r>
              <a:rPr sz="2000" b="1" spc="10" dirty="0">
                <a:latin typeface="微软雅黑"/>
                <a:cs typeface="微软雅黑"/>
              </a:rPr>
              <a:t>编译程序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16679" y="3019805"/>
            <a:ext cx="1143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80865" y="3841241"/>
            <a:ext cx="1557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微软雅黑"/>
                <a:cs typeface="微软雅黑"/>
              </a:rPr>
              <a:t>目标代码</a:t>
            </a:r>
            <a:r>
              <a:rPr sz="2000" b="1" dirty="0">
                <a:latin typeface="微软雅黑"/>
                <a:cs typeface="微软雅黑"/>
              </a:rPr>
              <a:t>程序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0830" y="3248405"/>
            <a:ext cx="1371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2370"/>
              </a:lnSpc>
            </a:pPr>
            <a:r>
              <a:rPr sz="2000" b="1" spc="10" dirty="0">
                <a:latin typeface="微软雅黑"/>
                <a:cs typeface="微软雅黑"/>
              </a:rPr>
              <a:t>汇编程序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69480" y="3019805"/>
            <a:ext cx="1143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26630" y="362940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4029" y="3953255"/>
            <a:ext cx="1752600" cy="114300"/>
          </a:xfrm>
          <a:custGeom>
            <a:avLst/>
            <a:gdLst/>
            <a:ahLst/>
            <a:cxnLst/>
            <a:rect l="l" t="t" r="r" b="b"/>
            <a:pathLst>
              <a:path w="1752600" h="114300">
                <a:moveTo>
                  <a:pt x="76200" y="0"/>
                </a:moveTo>
                <a:lnTo>
                  <a:pt x="0" y="57150"/>
                </a:lnTo>
                <a:lnTo>
                  <a:pt x="76200" y="114300"/>
                </a:lnTo>
                <a:lnTo>
                  <a:pt x="76200" y="76200"/>
                </a:lnTo>
                <a:lnTo>
                  <a:pt x="57150" y="76200"/>
                </a:lnTo>
                <a:lnTo>
                  <a:pt x="5715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752600" h="114300">
                <a:moveTo>
                  <a:pt x="76200" y="38100"/>
                </a:moveTo>
                <a:lnTo>
                  <a:pt x="57150" y="38100"/>
                </a:lnTo>
                <a:lnTo>
                  <a:pt x="57150" y="76200"/>
                </a:lnTo>
                <a:lnTo>
                  <a:pt x="76200" y="76200"/>
                </a:lnTo>
                <a:lnTo>
                  <a:pt x="76200" y="38100"/>
                </a:lnTo>
                <a:close/>
              </a:path>
              <a:path w="1752600" h="114300">
                <a:moveTo>
                  <a:pt x="17526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752600" y="76200"/>
                </a:lnTo>
                <a:lnTo>
                  <a:pt x="17526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59629" y="3248405"/>
            <a:ext cx="1371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2370"/>
              </a:lnSpc>
            </a:pPr>
            <a:r>
              <a:rPr sz="2000" b="1" spc="10" dirty="0">
                <a:latin typeface="微软雅黑"/>
                <a:cs typeface="微软雅黑"/>
              </a:rPr>
              <a:t>解释程序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88279" y="3019805"/>
            <a:ext cx="1143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88279" y="3629405"/>
            <a:ext cx="1143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06830" y="3858005"/>
            <a:ext cx="1371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ts val="2370"/>
              </a:lnSpc>
            </a:pPr>
            <a:r>
              <a:rPr sz="2000" b="1" spc="10" dirty="0">
                <a:latin typeface="微软雅黑"/>
                <a:cs typeface="微软雅黑"/>
              </a:rPr>
              <a:t>连接程序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78429" y="3953255"/>
            <a:ext cx="1066800" cy="114300"/>
          </a:xfrm>
          <a:custGeom>
            <a:avLst/>
            <a:gdLst/>
            <a:ahLst/>
            <a:cxnLst/>
            <a:rect l="l" t="t" r="r" b="b"/>
            <a:pathLst>
              <a:path w="1066800" h="114300">
                <a:moveTo>
                  <a:pt x="76200" y="0"/>
                </a:moveTo>
                <a:lnTo>
                  <a:pt x="0" y="57150"/>
                </a:lnTo>
                <a:lnTo>
                  <a:pt x="76200" y="114300"/>
                </a:lnTo>
                <a:lnTo>
                  <a:pt x="76200" y="76200"/>
                </a:lnTo>
                <a:lnTo>
                  <a:pt x="57150" y="76200"/>
                </a:lnTo>
                <a:lnTo>
                  <a:pt x="5715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066800" h="114300">
                <a:moveTo>
                  <a:pt x="76200" y="38100"/>
                </a:moveTo>
                <a:lnTo>
                  <a:pt x="57150" y="38100"/>
                </a:lnTo>
                <a:lnTo>
                  <a:pt x="57150" y="76200"/>
                </a:lnTo>
                <a:lnTo>
                  <a:pt x="76200" y="76200"/>
                </a:lnTo>
                <a:lnTo>
                  <a:pt x="76200" y="38100"/>
                </a:lnTo>
                <a:close/>
              </a:path>
              <a:path w="1066800" h="114300">
                <a:moveTo>
                  <a:pt x="1066799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066799" y="76200"/>
                </a:lnTo>
                <a:lnTo>
                  <a:pt x="106679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39722" y="4450841"/>
            <a:ext cx="1305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微软雅黑"/>
                <a:cs typeface="微软雅黑"/>
              </a:rPr>
              <a:t>可执行程序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35479" y="4239005"/>
            <a:ext cx="1143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83229" y="4467605"/>
            <a:ext cx="1371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ts val="2370"/>
              </a:lnSpc>
            </a:pPr>
            <a:r>
              <a:rPr sz="2000" b="1" spc="10" dirty="0">
                <a:latin typeface="微软雅黑"/>
                <a:cs typeface="微软雅黑"/>
              </a:rPr>
              <a:t>装入程序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78429" y="4562855"/>
            <a:ext cx="304800" cy="114300"/>
          </a:xfrm>
          <a:custGeom>
            <a:avLst/>
            <a:gdLst/>
            <a:ahLst/>
            <a:cxnLst/>
            <a:rect l="l" t="t" r="r" b="b"/>
            <a:pathLst>
              <a:path w="304800" h="114300">
                <a:moveTo>
                  <a:pt x="228600" y="0"/>
                </a:moveTo>
                <a:lnTo>
                  <a:pt x="228600" y="114300"/>
                </a:lnTo>
                <a:lnTo>
                  <a:pt x="279400" y="76200"/>
                </a:lnTo>
                <a:lnTo>
                  <a:pt x="247650" y="76200"/>
                </a:lnTo>
                <a:lnTo>
                  <a:pt x="247650" y="38100"/>
                </a:lnTo>
                <a:lnTo>
                  <a:pt x="279400" y="38100"/>
                </a:lnTo>
                <a:lnTo>
                  <a:pt x="228600" y="0"/>
                </a:lnTo>
                <a:close/>
              </a:path>
              <a:path w="304800" h="114300">
                <a:moveTo>
                  <a:pt x="2286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28600" y="76200"/>
                </a:lnTo>
                <a:lnTo>
                  <a:pt x="228600" y="38100"/>
                </a:lnTo>
                <a:close/>
              </a:path>
              <a:path w="304800" h="114300">
                <a:moveTo>
                  <a:pt x="279400" y="38100"/>
                </a:moveTo>
                <a:lnTo>
                  <a:pt x="247650" y="38100"/>
                </a:lnTo>
                <a:lnTo>
                  <a:pt x="247650" y="76200"/>
                </a:lnTo>
                <a:lnTo>
                  <a:pt x="279400" y="76200"/>
                </a:lnTo>
                <a:lnTo>
                  <a:pt x="304800" y="57150"/>
                </a:lnTo>
                <a:lnTo>
                  <a:pt x="2794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19065" y="4450841"/>
            <a:ext cx="1557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微软雅黑"/>
                <a:cs typeface="微软雅黑"/>
              </a:rPr>
              <a:t>内存执行</a:t>
            </a:r>
            <a:r>
              <a:rPr sz="2000" b="1" dirty="0">
                <a:latin typeface="微软雅黑"/>
                <a:cs typeface="微软雅黑"/>
              </a:rPr>
              <a:t>程序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54829" y="4562855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304800" y="0"/>
                </a:moveTo>
                <a:lnTo>
                  <a:pt x="304800" y="114300"/>
                </a:lnTo>
                <a:lnTo>
                  <a:pt x="355600" y="76200"/>
                </a:lnTo>
                <a:lnTo>
                  <a:pt x="323850" y="76200"/>
                </a:lnTo>
                <a:lnTo>
                  <a:pt x="323850" y="38100"/>
                </a:lnTo>
                <a:lnTo>
                  <a:pt x="355600" y="38100"/>
                </a:lnTo>
                <a:lnTo>
                  <a:pt x="304800" y="0"/>
                </a:lnTo>
                <a:close/>
              </a:path>
              <a:path w="381000" h="114300">
                <a:moveTo>
                  <a:pt x="3048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04800" y="76200"/>
                </a:lnTo>
                <a:lnTo>
                  <a:pt x="304800" y="38100"/>
                </a:lnTo>
                <a:close/>
              </a:path>
              <a:path w="381000" h="114300">
                <a:moveTo>
                  <a:pt x="355600" y="38100"/>
                </a:moveTo>
                <a:lnTo>
                  <a:pt x="323850" y="38100"/>
                </a:lnTo>
                <a:lnTo>
                  <a:pt x="323850" y="76200"/>
                </a:lnTo>
                <a:lnTo>
                  <a:pt x="355600" y="76200"/>
                </a:lnTo>
                <a:lnTo>
                  <a:pt x="381000" y="57150"/>
                </a:lnTo>
                <a:lnTo>
                  <a:pt x="3556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717030" y="4239005"/>
            <a:ext cx="1371600" cy="6858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02895" marR="164465" indent="-128270">
              <a:lnSpc>
                <a:spcPts val="2300"/>
              </a:lnSpc>
              <a:spcBef>
                <a:spcPts val="225"/>
              </a:spcBef>
            </a:pPr>
            <a:r>
              <a:rPr sz="2000" b="1" spc="10" dirty="0">
                <a:latin typeface="微软雅黑"/>
                <a:cs typeface="微软雅黑"/>
              </a:rPr>
              <a:t>数据库管 理系统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36029" y="4562855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304800" y="0"/>
                </a:moveTo>
                <a:lnTo>
                  <a:pt x="304800" y="114300"/>
                </a:lnTo>
                <a:lnTo>
                  <a:pt x="355600" y="76200"/>
                </a:lnTo>
                <a:lnTo>
                  <a:pt x="323850" y="76200"/>
                </a:lnTo>
                <a:lnTo>
                  <a:pt x="323850" y="38100"/>
                </a:lnTo>
                <a:lnTo>
                  <a:pt x="355600" y="38100"/>
                </a:lnTo>
                <a:lnTo>
                  <a:pt x="304800" y="0"/>
                </a:lnTo>
                <a:close/>
              </a:path>
              <a:path w="381000" h="114300">
                <a:moveTo>
                  <a:pt x="3048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04800" y="76200"/>
                </a:lnTo>
                <a:lnTo>
                  <a:pt x="304800" y="38100"/>
                </a:lnTo>
                <a:close/>
              </a:path>
              <a:path w="381000" h="114300">
                <a:moveTo>
                  <a:pt x="355600" y="38100"/>
                </a:moveTo>
                <a:lnTo>
                  <a:pt x="323850" y="38100"/>
                </a:lnTo>
                <a:lnTo>
                  <a:pt x="323850" y="76200"/>
                </a:lnTo>
                <a:lnTo>
                  <a:pt x="355600" y="76200"/>
                </a:lnTo>
                <a:lnTo>
                  <a:pt x="381000" y="57150"/>
                </a:lnTo>
                <a:lnTo>
                  <a:pt x="3556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02830" y="492480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83629" y="5096255"/>
            <a:ext cx="1219200" cy="114300"/>
          </a:xfrm>
          <a:custGeom>
            <a:avLst/>
            <a:gdLst/>
            <a:ahLst/>
            <a:cxnLst/>
            <a:rect l="l" t="t" r="r" b="b"/>
            <a:pathLst>
              <a:path w="1219200" h="114300">
                <a:moveTo>
                  <a:pt x="76200" y="0"/>
                </a:moveTo>
                <a:lnTo>
                  <a:pt x="0" y="57150"/>
                </a:lnTo>
                <a:lnTo>
                  <a:pt x="76200" y="114300"/>
                </a:lnTo>
                <a:lnTo>
                  <a:pt x="76200" y="76200"/>
                </a:lnTo>
                <a:lnTo>
                  <a:pt x="57150" y="76200"/>
                </a:lnTo>
                <a:lnTo>
                  <a:pt x="5715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219200" h="114300">
                <a:moveTo>
                  <a:pt x="76200" y="38100"/>
                </a:moveTo>
                <a:lnTo>
                  <a:pt x="57150" y="38100"/>
                </a:lnTo>
                <a:lnTo>
                  <a:pt x="57150" y="76200"/>
                </a:lnTo>
                <a:lnTo>
                  <a:pt x="76200" y="76200"/>
                </a:lnTo>
                <a:lnTo>
                  <a:pt x="76200" y="38100"/>
                </a:lnTo>
                <a:close/>
              </a:path>
              <a:path w="1219200" h="114300">
                <a:moveTo>
                  <a:pt x="12192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219200" y="76200"/>
                </a:lnTo>
                <a:lnTo>
                  <a:pt x="1219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83629" y="5477255"/>
            <a:ext cx="1219200" cy="114300"/>
          </a:xfrm>
          <a:custGeom>
            <a:avLst/>
            <a:gdLst/>
            <a:ahLst/>
            <a:cxnLst/>
            <a:rect l="l" t="t" r="r" b="b"/>
            <a:pathLst>
              <a:path w="1219200" h="114300">
                <a:moveTo>
                  <a:pt x="76200" y="0"/>
                </a:moveTo>
                <a:lnTo>
                  <a:pt x="0" y="57150"/>
                </a:lnTo>
                <a:lnTo>
                  <a:pt x="76200" y="114300"/>
                </a:lnTo>
                <a:lnTo>
                  <a:pt x="76200" y="76200"/>
                </a:lnTo>
                <a:lnTo>
                  <a:pt x="57150" y="76200"/>
                </a:lnTo>
                <a:lnTo>
                  <a:pt x="5715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219200" h="114300">
                <a:moveTo>
                  <a:pt x="76200" y="38100"/>
                </a:moveTo>
                <a:lnTo>
                  <a:pt x="57150" y="38100"/>
                </a:lnTo>
                <a:lnTo>
                  <a:pt x="57150" y="76200"/>
                </a:lnTo>
                <a:lnTo>
                  <a:pt x="76200" y="76200"/>
                </a:lnTo>
                <a:lnTo>
                  <a:pt x="76200" y="38100"/>
                </a:lnTo>
                <a:close/>
              </a:path>
              <a:path w="1219200" h="114300">
                <a:moveTo>
                  <a:pt x="12192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219200" y="76200"/>
                </a:lnTo>
                <a:lnTo>
                  <a:pt x="1219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40679" y="4772405"/>
            <a:ext cx="1143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259579" y="4981955"/>
          <a:ext cx="1962150" cy="156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rowSpan="4">
                  <a:txBody>
                    <a:bodyPr/>
                    <a:lstStyle/>
                    <a:p>
                      <a:pPr marL="137795" marR="132715" algn="just">
                        <a:lnSpc>
                          <a:spcPct val="98700"/>
                        </a:lnSpc>
                        <a:spcBef>
                          <a:spcPts val="950"/>
                        </a:spcBef>
                      </a:pPr>
                      <a:r>
                        <a:rPr sz="2000" b="1" dirty="0">
                          <a:latin typeface="微软雅黑"/>
                          <a:cs typeface="微软雅黑"/>
                        </a:rPr>
                        <a:t>操 作 系 统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206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2375"/>
                        </a:lnSpc>
                      </a:pPr>
                      <a:r>
                        <a:rPr sz="2000" b="1" spc="10" dirty="0">
                          <a:latin typeface="微软雅黑"/>
                          <a:cs typeface="微软雅黑"/>
                        </a:rPr>
                        <a:t>文件系统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2375"/>
                        </a:lnSpc>
                      </a:pPr>
                      <a:r>
                        <a:rPr sz="2000" b="1" spc="10" dirty="0">
                          <a:latin typeface="微软雅黑"/>
                          <a:cs typeface="微软雅黑"/>
                        </a:rPr>
                        <a:t>设备管理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2375"/>
                        </a:lnSpc>
                      </a:pPr>
                      <a:r>
                        <a:rPr sz="2000" b="1" spc="10" dirty="0">
                          <a:latin typeface="微软雅黑"/>
                          <a:cs typeface="微软雅黑"/>
                        </a:rPr>
                        <a:t>内存管理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2375"/>
                        </a:lnSpc>
                      </a:pPr>
                      <a:r>
                        <a:rPr sz="2000" b="1" spc="10" dirty="0">
                          <a:latin typeface="微软雅黑"/>
                          <a:cs typeface="微软雅黑"/>
                        </a:rPr>
                        <a:t>进程管理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2418435"/>
            <a:ext cx="7954009" cy="37141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30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了解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计算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机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硬件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与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操作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技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术的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发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展</a:t>
            </a:r>
            <a:endParaRPr sz="32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20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掌握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多道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程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序设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计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的概念</a:t>
            </a:r>
            <a:endParaRPr sz="32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20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掌</a:t>
            </a:r>
            <a:r>
              <a:rPr sz="3200" b="1" spc="20" dirty="0">
                <a:solidFill>
                  <a:srgbClr val="4584D2"/>
                </a:solidFill>
                <a:latin typeface="Microsoft JhengHei"/>
                <a:cs typeface="Microsoft JhengHei"/>
              </a:rPr>
              <a:t>握</a:t>
            </a: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计算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机</a:t>
            </a: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的</a:t>
            </a: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组成</a:t>
            </a:r>
            <a:endParaRPr sz="3200">
              <a:latin typeface="Microsoft JhengHei"/>
              <a:cs typeface="Microsoft JhengHei"/>
            </a:endParaRPr>
          </a:p>
          <a:p>
            <a:pPr marL="622300" marR="5080" indent="-609600">
              <a:lnSpc>
                <a:spcPct val="100600"/>
              </a:lnSpc>
              <a:spcBef>
                <a:spcPts val="115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了解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计算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机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体系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结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构与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计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算机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总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线、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处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理 </a:t>
            </a: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器、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存储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器</a:t>
            </a: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、</a:t>
            </a:r>
            <a:r>
              <a:rPr sz="3200" b="1" spc="-5" dirty="0">
                <a:solidFill>
                  <a:srgbClr val="4584D2"/>
                </a:solidFill>
                <a:latin typeface="Times New Roman"/>
                <a:cs typeface="Times New Roman"/>
              </a:rPr>
              <a:t>I/O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设备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以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及</a:t>
            </a:r>
            <a:r>
              <a:rPr sz="3200" b="1" spc="-5" dirty="0">
                <a:solidFill>
                  <a:srgbClr val="4584D2"/>
                </a:solidFill>
                <a:latin typeface="Times New Roman"/>
                <a:cs typeface="Times New Roman"/>
              </a:rPr>
              <a:t>I/O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控制方式</a:t>
            </a:r>
            <a:endParaRPr sz="32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20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掌握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计算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机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的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层次</a:t>
            </a:r>
            <a:r>
              <a:rPr sz="3200" b="1" spc="-15" dirty="0">
                <a:solidFill>
                  <a:srgbClr val="4584D2"/>
                </a:solidFill>
                <a:latin typeface="Microsoft JhengHei"/>
                <a:cs typeface="Microsoft JhengHei"/>
              </a:rPr>
              <a:t>结</a:t>
            </a:r>
            <a:r>
              <a:rPr sz="32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构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3625" y="706374"/>
            <a:ext cx="44773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本</a:t>
            </a:r>
            <a:r>
              <a:rPr spc="25" dirty="0"/>
              <a:t>主</a:t>
            </a:r>
            <a:r>
              <a:rPr dirty="0"/>
              <a:t>题教学目标</a:t>
            </a: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49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2403221"/>
            <a:ext cx="6579870" cy="257057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 lvl="1">
              <a:lnSpc>
                <a:spcPct val="100000"/>
              </a:lnSpc>
              <a:spcBef>
                <a:spcPts val="965"/>
              </a:spcBef>
              <a:tabLst>
                <a:tab pos="621030" algn="l"/>
              </a:tabLst>
            </a:pPr>
            <a:r>
              <a:rPr lang="en-US"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1.1</a:t>
            </a:r>
            <a:r>
              <a:rPr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计算机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硬件与操作技术的发展</a:t>
            </a:r>
            <a:endParaRPr sz="3600" dirty="0">
              <a:latin typeface="Microsoft JhengHei"/>
              <a:cs typeface="Microsoft JhengHei"/>
            </a:endParaRPr>
          </a:p>
          <a:p>
            <a:pPr marL="12700" lvl="1">
              <a:lnSpc>
                <a:spcPct val="100000"/>
              </a:lnSpc>
              <a:spcBef>
                <a:spcPts val="865"/>
              </a:spcBef>
              <a:tabLst>
                <a:tab pos="698500" algn="l"/>
              </a:tabLst>
            </a:pPr>
            <a:r>
              <a:rPr lang="en-US"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1.2</a:t>
            </a:r>
            <a:r>
              <a:rPr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计算机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系统的组成</a:t>
            </a:r>
            <a:endParaRPr sz="3600" dirty="0">
              <a:latin typeface="Microsoft JhengHei"/>
              <a:cs typeface="Microsoft JhengHei"/>
            </a:endParaRPr>
          </a:p>
          <a:p>
            <a:pPr marL="12700" lvl="1">
              <a:lnSpc>
                <a:spcPct val="100000"/>
              </a:lnSpc>
              <a:spcBef>
                <a:spcPts val="865"/>
              </a:spcBef>
              <a:tabLst>
                <a:tab pos="698500" algn="l"/>
              </a:tabLst>
            </a:pPr>
            <a:r>
              <a:rPr lang="en-US"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1.3</a:t>
            </a:r>
            <a:r>
              <a:rPr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计算机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系统的层次结构</a:t>
            </a:r>
            <a:endParaRPr sz="36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990" y="794080"/>
            <a:ext cx="66567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93290" algn="l"/>
              </a:tabLst>
            </a:pPr>
            <a:r>
              <a:rPr spc="10" dirty="0"/>
              <a:t>第一</a:t>
            </a:r>
            <a:r>
              <a:rPr spc="5" dirty="0"/>
              <a:t>讲</a:t>
            </a:r>
            <a:r>
              <a:rPr dirty="0"/>
              <a:t>	</a:t>
            </a:r>
            <a:r>
              <a:rPr spc="5" dirty="0"/>
              <a:t>计</a:t>
            </a:r>
            <a:r>
              <a:rPr spc="20" dirty="0"/>
              <a:t>算</a:t>
            </a:r>
            <a:r>
              <a:rPr spc="5" dirty="0"/>
              <a:t>机系统</a:t>
            </a:r>
            <a:r>
              <a:rPr spc="-15" dirty="0"/>
              <a:t>概</a:t>
            </a:r>
            <a:r>
              <a:rPr spc="5" dirty="0"/>
              <a:t>述</a:t>
            </a:r>
          </a:p>
        </p:txBody>
      </p:sp>
      <p:sp>
        <p:nvSpPr>
          <p:cNvPr id="5" name="object 5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958" y="827608"/>
            <a:ext cx="7932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ndara"/>
                <a:cs typeface="Candara"/>
              </a:rPr>
              <a:t>1.1</a:t>
            </a:r>
            <a:r>
              <a:rPr sz="4400" spc="-55" dirty="0">
                <a:latin typeface="Candara"/>
                <a:cs typeface="Candara"/>
              </a:rPr>
              <a:t> </a:t>
            </a:r>
            <a:r>
              <a:rPr sz="4400" spc="5" dirty="0"/>
              <a:t>计</a:t>
            </a:r>
            <a:r>
              <a:rPr sz="4400" spc="15" dirty="0"/>
              <a:t>算</a:t>
            </a:r>
            <a:r>
              <a:rPr sz="4400" spc="5" dirty="0"/>
              <a:t>机</a:t>
            </a:r>
            <a:r>
              <a:rPr sz="4400" spc="-15" dirty="0"/>
              <a:t>硬</a:t>
            </a:r>
            <a:r>
              <a:rPr sz="4400" spc="5" dirty="0"/>
              <a:t>件与</a:t>
            </a:r>
            <a:r>
              <a:rPr sz="4400" spc="-15" dirty="0"/>
              <a:t>操</a:t>
            </a:r>
            <a:r>
              <a:rPr sz="4400" spc="5" dirty="0"/>
              <a:t>作技</a:t>
            </a:r>
            <a:r>
              <a:rPr sz="4400" spc="-15" dirty="0"/>
              <a:t>术</a:t>
            </a:r>
            <a:r>
              <a:rPr sz="4400" spc="5" dirty="0"/>
              <a:t>的发展</a:t>
            </a:r>
            <a:endParaRPr sz="44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2400524"/>
            <a:ext cx="6736080" cy="396839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lvl="2">
              <a:lnSpc>
                <a:spcPct val="100000"/>
              </a:lnSpc>
              <a:spcBef>
                <a:spcPts val="865"/>
              </a:spcBef>
              <a:tabLst>
                <a:tab pos="1028700" algn="l"/>
                <a:tab pos="1029335" algn="l"/>
              </a:tabLst>
            </a:pPr>
            <a:r>
              <a:rPr lang="en-US"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1.1.1 </a:t>
            </a:r>
            <a:r>
              <a:rPr sz="32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第一</a:t>
            </a:r>
            <a:r>
              <a:rPr sz="3200" b="1" dirty="0" err="1">
                <a:solidFill>
                  <a:srgbClr val="4584D2"/>
                </a:solidFill>
                <a:latin typeface="Microsoft JhengHei"/>
                <a:cs typeface="Microsoft JhengHei"/>
              </a:rPr>
              <a:t>代</a:t>
            </a:r>
            <a:r>
              <a:rPr sz="3200" b="1" spc="-1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计</a:t>
            </a:r>
            <a:r>
              <a:rPr sz="3200" b="1" dirty="0" err="1">
                <a:solidFill>
                  <a:srgbClr val="4584D2"/>
                </a:solidFill>
                <a:latin typeface="Microsoft JhengHei"/>
                <a:cs typeface="Microsoft JhengHei"/>
              </a:rPr>
              <a:t>算</a:t>
            </a:r>
            <a:r>
              <a:rPr sz="32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机</a:t>
            </a:r>
            <a:r>
              <a:rPr sz="3200" b="1" spc="-10" dirty="0" err="1">
                <a:solidFill>
                  <a:srgbClr val="4584D2"/>
                </a:solidFill>
                <a:latin typeface="Microsoft JhengHei"/>
                <a:cs typeface="Microsoft JhengHei"/>
              </a:rPr>
              <a:t>与</a:t>
            </a:r>
            <a:r>
              <a:rPr sz="3200" b="1" dirty="0" err="1">
                <a:solidFill>
                  <a:srgbClr val="4584D2"/>
                </a:solidFill>
                <a:latin typeface="Microsoft JhengHei"/>
                <a:cs typeface="Microsoft JhengHei"/>
              </a:rPr>
              <a:t>手工</a:t>
            </a:r>
            <a:r>
              <a:rPr sz="3200" b="1" spc="-1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操</a:t>
            </a:r>
            <a:r>
              <a:rPr sz="3200" b="1" dirty="0" err="1">
                <a:solidFill>
                  <a:srgbClr val="4584D2"/>
                </a:solidFill>
                <a:latin typeface="Microsoft JhengHei"/>
                <a:cs typeface="Microsoft JhengHei"/>
              </a:rPr>
              <a:t>作阶段</a:t>
            </a:r>
            <a:endParaRPr sz="3200" dirty="0">
              <a:latin typeface="Microsoft JhengHei"/>
              <a:cs typeface="Microsoft JhengHei"/>
            </a:endParaRPr>
          </a:p>
          <a:p>
            <a:pPr marL="12700" lvl="2">
              <a:lnSpc>
                <a:spcPct val="100000"/>
              </a:lnSpc>
              <a:spcBef>
                <a:spcPts val="765"/>
              </a:spcBef>
              <a:tabLst>
                <a:tab pos="1028700" algn="l"/>
                <a:tab pos="1029335" algn="l"/>
              </a:tabLst>
            </a:pPr>
            <a:r>
              <a:rPr lang="en-US"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1.1.2 </a:t>
            </a:r>
            <a:r>
              <a:rPr sz="32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第</a:t>
            </a:r>
            <a:r>
              <a:rPr sz="3200" b="1" spc="20" dirty="0" err="1">
                <a:solidFill>
                  <a:srgbClr val="4584D2"/>
                </a:solidFill>
                <a:latin typeface="Microsoft JhengHei"/>
                <a:cs typeface="Microsoft JhengHei"/>
              </a:rPr>
              <a:t>二</a:t>
            </a:r>
            <a:r>
              <a:rPr sz="32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代</a:t>
            </a:r>
            <a:r>
              <a:rPr sz="3200" b="1" spc="-1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计</a:t>
            </a:r>
            <a:r>
              <a:rPr sz="32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算机</a:t>
            </a:r>
            <a:r>
              <a:rPr sz="3200" b="1" spc="-10" dirty="0" err="1">
                <a:solidFill>
                  <a:srgbClr val="4584D2"/>
                </a:solidFill>
                <a:latin typeface="Microsoft JhengHei"/>
                <a:cs typeface="Microsoft JhengHei"/>
              </a:rPr>
              <a:t>与</a:t>
            </a:r>
            <a:r>
              <a:rPr sz="3200" b="1" dirty="0" err="1">
                <a:solidFill>
                  <a:srgbClr val="4584D2"/>
                </a:solidFill>
                <a:latin typeface="Microsoft JhengHei"/>
                <a:cs typeface="Microsoft JhengHei"/>
              </a:rPr>
              <a:t>简单</a:t>
            </a:r>
            <a:r>
              <a:rPr sz="3200" b="1" spc="-10" dirty="0" err="1">
                <a:solidFill>
                  <a:srgbClr val="4584D2"/>
                </a:solidFill>
                <a:latin typeface="Microsoft JhengHei"/>
                <a:cs typeface="Microsoft JhengHei"/>
              </a:rPr>
              <a:t>批</a:t>
            </a:r>
            <a:r>
              <a:rPr sz="32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处</a:t>
            </a:r>
            <a:r>
              <a:rPr sz="3200" b="1" dirty="0" err="1">
                <a:solidFill>
                  <a:srgbClr val="4584D2"/>
                </a:solidFill>
                <a:latin typeface="Microsoft JhengHei"/>
                <a:cs typeface="Microsoft JhengHei"/>
              </a:rPr>
              <a:t>理</a:t>
            </a:r>
            <a:r>
              <a:rPr sz="3200" b="1" spc="-10" dirty="0" err="1">
                <a:solidFill>
                  <a:srgbClr val="4584D2"/>
                </a:solidFill>
                <a:latin typeface="Microsoft JhengHei"/>
                <a:cs typeface="Microsoft JhengHei"/>
              </a:rPr>
              <a:t>阶段</a:t>
            </a:r>
            <a:endParaRPr sz="3200" dirty="0">
              <a:latin typeface="Microsoft JhengHei"/>
              <a:cs typeface="Microsoft JhengHei"/>
            </a:endParaRPr>
          </a:p>
          <a:p>
            <a:pPr marL="12700" lvl="2">
              <a:lnSpc>
                <a:spcPct val="100000"/>
              </a:lnSpc>
              <a:spcBef>
                <a:spcPts val="770"/>
              </a:spcBef>
              <a:tabLst>
                <a:tab pos="1028700" algn="l"/>
                <a:tab pos="1029335" algn="l"/>
              </a:tabLst>
            </a:pPr>
            <a:r>
              <a:rPr lang="en-US"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1.1.3 </a:t>
            </a:r>
            <a:r>
              <a:rPr sz="32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多道</a:t>
            </a:r>
            <a:r>
              <a:rPr sz="3200" b="1" dirty="0" err="1">
                <a:solidFill>
                  <a:srgbClr val="4584D2"/>
                </a:solidFill>
                <a:latin typeface="Microsoft JhengHei"/>
                <a:cs typeface="Microsoft JhengHei"/>
              </a:rPr>
              <a:t>程</a:t>
            </a:r>
            <a:r>
              <a:rPr sz="3200" b="1" spc="-1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序</a:t>
            </a:r>
            <a:r>
              <a:rPr sz="3200" b="1" dirty="0" err="1">
                <a:solidFill>
                  <a:srgbClr val="4584D2"/>
                </a:solidFill>
                <a:latin typeface="Microsoft JhengHei"/>
                <a:cs typeface="Microsoft JhengHei"/>
              </a:rPr>
              <a:t>设计</a:t>
            </a:r>
            <a:endParaRPr sz="3200" dirty="0">
              <a:latin typeface="Microsoft JhengHei"/>
              <a:cs typeface="Microsoft JhengHei"/>
            </a:endParaRPr>
          </a:p>
          <a:p>
            <a:pPr marL="12700" lvl="2">
              <a:lnSpc>
                <a:spcPct val="100000"/>
              </a:lnSpc>
              <a:spcBef>
                <a:spcPts val="770"/>
              </a:spcBef>
              <a:tabLst>
                <a:tab pos="1028700" algn="l"/>
                <a:tab pos="1029335" algn="l"/>
              </a:tabLst>
            </a:pPr>
            <a:r>
              <a:rPr lang="en-US" sz="3200" b="1" spc="10" dirty="0">
                <a:solidFill>
                  <a:srgbClr val="4584D2"/>
                </a:solidFill>
                <a:latin typeface="Microsoft JhengHei"/>
                <a:cs typeface="Microsoft JhengHei"/>
              </a:rPr>
              <a:t>1.1.4 </a:t>
            </a:r>
            <a:r>
              <a:rPr sz="3200" b="1" spc="10" dirty="0" err="1">
                <a:solidFill>
                  <a:srgbClr val="4584D2"/>
                </a:solidFill>
                <a:latin typeface="Microsoft JhengHei"/>
                <a:cs typeface="Microsoft JhengHei"/>
              </a:rPr>
              <a:t>第三</a:t>
            </a:r>
            <a:r>
              <a:rPr sz="3200" b="1" dirty="0" err="1">
                <a:solidFill>
                  <a:srgbClr val="4584D2"/>
                </a:solidFill>
                <a:latin typeface="Microsoft JhengHei"/>
                <a:cs typeface="Microsoft JhengHei"/>
              </a:rPr>
              <a:t>代</a:t>
            </a:r>
            <a:r>
              <a:rPr sz="3200" b="1" spc="-1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计</a:t>
            </a:r>
            <a:r>
              <a:rPr sz="3200" b="1" dirty="0" err="1">
                <a:solidFill>
                  <a:srgbClr val="4584D2"/>
                </a:solidFill>
                <a:latin typeface="Microsoft JhengHei"/>
                <a:cs typeface="Microsoft JhengHei"/>
              </a:rPr>
              <a:t>算机</a:t>
            </a:r>
            <a:r>
              <a:rPr sz="3200" b="1" spc="-10" dirty="0" err="1">
                <a:solidFill>
                  <a:srgbClr val="4584D2"/>
                </a:solidFill>
                <a:latin typeface="Microsoft JhengHei"/>
                <a:cs typeface="Microsoft JhengHei"/>
              </a:rPr>
              <a:t>与</a:t>
            </a:r>
            <a:r>
              <a:rPr sz="3200" b="1" dirty="0" err="1">
                <a:solidFill>
                  <a:srgbClr val="4584D2"/>
                </a:solidFill>
                <a:latin typeface="Microsoft JhengHei"/>
                <a:cs typeface="Microsoft JhengHei"/>
              </a:rPr>
              <a:t>操作</a:t>
            </a:r>
            <a:r>
              <a:rPr sz="3200" b="1" spc="-1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系</a:t>
            </a:r>
            <a:r>
              <a:rPr sz="3200" b="1" dirty="0" err="1">
                <a:solidFill>
                  <a:srgbClr val="4584D2"/>
                </a:solidFill>
                <a:latin typeface="Microsoft JhengHei"/>
                <a:cs typeface="Microsoft JhengHei"/>
              </a:rPr>
              <a:t>统</a:t>
            </a:r>
            <a:endParaRPr sz="3200" dirty="0">
              <a:latin typeface="Microsoft JhengHei"/>
              <a:cs typeface="Microsoft JhengHei"/>
            </a:endParaRPr>
          </a:p>
          <a:p>
            <a:pPr marL="12700" lvl="2">
              <a:lnSpc>
                <a:spcPct val="100000"/>
              </a:lnSpc>
              <a:spcBef>
                <a:spcPts val="765"/>
              </a:spcBef>
              <a:tabLst>
                <a:tab pos="1028700" algn="l"/>
                <a:tab pos="1029335" algn="l"/>
              </a:tabLst>
            </a:pPr>
            <a:r>
              <a:rPr lang="en-US" sz="32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1.1.5 </a:t>
            </a:r>
            <a:r>
              <a:rPr sz="32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计</a:t>
            </a:r>
            <a:r>
              <a:rPr sz="3200" b="1" spc="20" dirty="0" err="1">
                <a:solidFill>
                  <a:srgbClr val="4584D2"/>
                </a:solidFill>
                <a:latin typeface="Microsoft JhengHei"/>
                <a:cs typeface="Microsoft JhengHei"/>
              </a:rPr>
              <a:t>算</a:t>
            </a:r>
            <a:r>
              <a:rPr sz="32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机</a:t>
            </a:r>
            <a:r>
              <a:rPr sz="3200" b="1" spc="-1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硬</a:t>
            </a:r>
            <a:r>
              <a:rPr sz="32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件与</a:t>
            </a:r>
            <a:r>
              <a:rPr sz="3200" b="1" spc="-1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操</a:t>
            </a:r>
            <a:r>
              <a:rPr sz="32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作系</a:t>
            </a:r>
            <a:r>
              <a:rPr sz="3200" b="1" spc="-1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统</a:t>
            </a:r>
            <a:r>
              <a:rPr sz="32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的新</a:t>
            </a:r>
            <a:r>
              <a:rPr sz="3200" b="1" spc="-1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进</a:t>
            </a:r>
            <a:r>
              <a:rPr sz="3200" b="1" spc="5" dirty="0" err="1">
                <a:solidFill>
                  <a:srgbClr val="4584D2"/>
                </a:solidFill>
                <a:latin typeface="Microsoft JhengHei"/>
                <a:cs typeface="Microsoft JhengHei"/>
              </a:rPr>
              <a:t>展</a:t>
            </a:r>
            <a:endParaRPr sz="32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264" y="2062098"/>
            <a:ext cx="2135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62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摩尔定律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9705" y="836498"/>
            <a:ext cx="624332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10" dirty="0">
                <a:solidFill>
                  <a:srgbClr val="FFFFFF"/>
                </a:solidFill>
                <a:latin typeface="华文新魏"/>
                <a:cs typeface="华文新魏"/>
              </a:rPr>
              <a:t>计算机硬件的性能进展</a:t>
            </a:r>
            <a:endParaRPr sz="4900" dirty="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2465324"/>
            <a:ext cx="8032115" cy="3409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2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1946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年，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世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界上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第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一台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电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子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字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计算机</a:t>
            </a:r>
            <a:endParaRPr sz="3200">
              <a:latin typeface="Microsoft JhengHei"/>
              <a:cs typeface="Microsoft JhengHei"/>
            </a:endParaRPr>
          </a:p>
          <a:p>
            <a:pPr marL="287020" marR="323850">
              <a:lnSpc>
                <a:spcPct val="100000"/>
              </a:lnSpc>
            </a:pPr>
            <a:r>
              <a:rPr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ENIA</a:t>
            </a:r>
            <a:r>
              <a:rPr sz="3200" b="1" spc="10" dirty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由</a:t>
            </a:r>
            <a:r>
              <a:rPr sz="3200" b="1" dirty="0">
                <a:solidFill>
                  <a:srgbClr val="FF3300"/>
                </a:solidFill>
                <a:latin typeface="Microsoft JhengHei"/>
                <a:cs typeface="Microsoft JhengHei"/>
              </a:rPr>
              <a:t>美国宾夕</a:t>
            </a:r>
            <a:r>
              <a:rPr sz="3200" b="1" spc="-15" dirty="0">
                <a:solidFill>
                  <a:srgbClr val="FF3300"/>
                </a:solidFill>
                <a:latin typeface="Microsoft JhengHei"/>
                <a:cs typeface="Microsoft JhengHei"/>
              </a:rPr>
              <a:t>法</a:t>
            </a:r>
            <a:r>
              <a:rPr sz="3200" b="1" dirty="0">
                <a:solidFill>
                  <a:srgbClr val="FF3300"/>
                </a:solidFill>
                <a:latin typeface="Microsoft JhengHei"/>
                <a:cs typeface="Microsoft JhengHei"/>
              </a:rPr>
              <a:t>尼亚</a:t>
            </a:r>
            <a:r>
              <a:rPr sz="3200" b="1" spc="-15" dirty="0">
                <a:solidFill>
                  <a:srgbClr val="FF3300"/>
                </a:solidFill>
                <a:latin typeface="Microsoft JhengHei"/>
                <a:cs typeface="Microsoft JhengHei"/>
              </a:rPr>
              <a:t>大</a:t>
            </a:r>
            <a:r>
              <a:rPr sz="3200" b="1" dirty="0">
                <a:solidFill>
                  <a:srgbClr val="FF3300"/>
                </a:solidFill>
                <a:latin typeface="Microsoft JhengHei"/>
                <a:cs typeface="Microsoft JhengHei"/>
              </a:rPr>
              <a:t>学莫</a:t>
            </a:r>
            <a:r>
              <a:rPr sz="3200" b="1" spc="-15" dirty="0">
                <a:solidFill>
                  <a:srgbClr val="FF3300"/>
                </a:solidFill>
                <a:latin typeface="Microsoft JhengHei"/>
                <a:cs typeface="Microsoft JhengHei"/>
              </a:rPr>
              <a:t>尔</a:t>
            </a:r>
            <a:r>
              <a:rPr sz="3200" b="1" dirty="0">
                <a:solidFill>
                  <a:srgbClr val="FF3300"/>
                </a:solidFill>
                <a:latin typeface="Microsoft JhengHei"/>
                <a:cs typeface="Microsoft JhengHei"/>
              </a:rPr>
              <a:t>电工学 </a:t>
            </a:r>
            <a:r>
              <a:rPr sz="3200" b="1" spc="15" dirty="0">
                <a:solidFill>
                  <a:srgbClr val="FF3300"/>
                </a:solidFill>
                <a:latin typeface="Microsoft JhengHei"/>
                <a:cs typeface="Microsoft JhengHei"/>
              </a:rPr>
              <a:t>院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制造，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于计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算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弹道</a:t>
            </a:r>
            <a:endParaRPr sz="3200">
              <a:latin typeface="Microsoft JhengHei"/>
              <a:cs typeface="Microsoft JhengHei"/>
            </a:endParaRPr>
          </a:p>
          <a:p>
            <a:pPr marL="287020" indent="-274320">
              <a:lnSpc>
                <a:spcPct val="100000"/>
              </a:lnSpc>
              <a:spcBef>
                <a:spcPts val="120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电子</a:t>
            </a:r>
            <a:r>
              <a:rPr sz="3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管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算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endParaRPr sz="3200">
              <a:latin typeface="Microsoft JhengHei"/>
              <a:cs typeface="Microsoft JhengHei"/>
            </a:endParaRPr>
          </a:p>
          <a:p>
            <a:pPr marL="287020" indent="-274320">
              <a:lnSpc>
                <a:spcPct val="100000"/>
              </a:lnSpc>
              <a:spcBef>
                <a:spcPts val="120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无操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作系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串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endParaRPr sz="3200">
              <a:latin typeface="Microsoft JhengHei"/>
              <a:cs typeface="Microsoft JhengHei"/>
            </a:endParaRPr>
          </a:p>
          <a:p>
            <a:pPr marL="287020" indent="-274320">
              <a:lnSpc>
                <a:spcPct val="100000"/>
              </a:lnSpc>
              <a:spcBef>
                <a:spcPts val="120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方式：开关表示，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按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钮控制，亮灯显示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116" y="937971"/>
            <a:ext cx="7904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065" algn="l"/>
              </a:tabLst>
            </a:pPr>
            <a:r>
              <a:rPr sz="4000" spc="-5" dirty="0">
                <a:latin typeface="Times New Roman"/>
                <a:cs typeface="Times New Roman"/>
              </a:rPr>
              <a:t>1.1.1	</a:t>
            </a:r>
            <a:r>
              <a:rPr sz="4000" dirty="0"/>
              <a:t>第一代计算</a:t>
            </a:r>
            <a:r>
              <a:rPr sz="4000" spc="-10" dirty="0"/>
              <a:t>机</a:t>
            </a:r>
            <a:r>
              <a:rPr sz="4000" spc="-5" dirty="0">
                <a:latin typeface="Times New Roman"/>
                <a:cs typeface="Times New Roman"/>
              </a:rPr>
              <a:t>—</a:t>
            </a:r>
            <a:r>
              <a:rPr sz="4000" spc="-5" dirty="0"/>
              <a:t>手工</a:t>
            </a:r>
            <a:r>
              <a:rPr sz="4000" spc="5" dirty="0"/>
              <a:t>操</a:t>
            </a:r>
            <a:r>
              <a:rPr sz="4000" spc="-5" dirty="0"/>
              <a:t>作阶段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873</Words>
  <Application>Microsoft Office PowerPoint</Application>
  <PresentationFormat>全屏显示(4:3)</PresentationFormat>
  <Paragraphs>345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Microsoft JhengHei</vt:lpstr>
      <vt:lpstr>Microsoft JhengHei UI</vt:lpstr>
      <vt:lpstr>华文新魏</vt:lpstr>
      <vt:lpstr>宋体</vt:lpstr>
      <vt:lpstr>微软雅黑</vt:lpstr>
      <vt:lpstr>Arial</vt:lpstr>
      <vt:lpstr>Calibri</vt:lpstr>
      <vt:lpstr>Candara</vt:lpstr>
      <vt:lpstr>Symbol</vt:lpstr>
      <vt:lpstr>Times New Roman</vt:lpstr>
      <vt:lpstr>Wingdings</vt:lpstr>
      <vt:lpstr>Office Theme</vt:lpstr>
      <vt:lpstr>计算机与操作系统</vt:lpstr>
      <vt:lpstr>教学材料</vt:lpstr>
      <vt:lpstr>课程学习目标</vt:lpstr>
      <vt:lpstr>操作系统课程的教学原则</vt:lpstr>
      <vt:lpstr>本主题教学目标</vt:lpstr>
      <vt:lpstr>第一讲 计算机系统概述</vt:lpstr>
      <vt:lpstr>1.1 计算机硬件与操作技术的发展</vt:lpstr>
      <vt:lpstr>PowerPoint 演示文稿</vt:lpstr>
      <vt:lpstr>1.1.1 第一代计算机—手工操作阶段</vt:lpstr>
      <vt:lpstr>计算机的手工操作方式</vt:lpstr>
      <vt:lpstr>装入程序的引进</vt:lpstr>
      <vt:lpstr>IO Routine的出现</vt:lpstr>
      <vt:lpstr>汇编语言的出现</vt:lpstr>
      <vt:lpstr>引入汇编语言后的计算机控制</vt:lpstr>
      <vt:lpstr>1.1.2 第二代计算机—简单批处理阶段</vt:lpstr>
      <vt:lpstr>简单批处理系统</vt:lpstr>
      <vt:lpstr>简单批处理系统的操作特征</vt:lpstr>
      <vt:lpstr>管理程序</vt:lpstr>
      <vt:lpstr>管理程序的硬件要求</vt:lpstr>
      <vt:lpstr>1.1.3多道程序设计</vt:lpstr>
      <vt:lpstr>Multi-programming</vt:lpstr>
      <vt:lpstr>Multi-programming …</vt:lpstr>
      <vt:lpstr>Multi-programming …</vt:lpstr>
      <vt:lpstr>多道程序设计及特点</vt:lpstr>
      <vt:lpstr>多道程序系统的实现</vt:lpstr>
      <vt:lpstr>多道程序系统的实现要点</vt:lpstr>
      <vt:lpstr>1.1.4 操作系统的形成</vt:lpstr>
      <vt:lpstr>操作系统的正式确立</vt:lpstr>
      <vt:lpstr>分时操作与分时操作系统</vt:lpstr>
      <vt:lpstr>1.1.5 计算机硬件与操作系统的进一步发展</vt:lpstr>
      <vt:lpstr>1.2 计算机系统的组成</vt:lpstr>
      <vt:lpstr>计算机系统的组成</vt:lpstr>
      <vt:lpstr>1.2.1 计算机体系结构与总线</vt:lpstr>
      <vt:lpstr>计算机总线</vt:lpstr>
      <vt:lpstr>传统与高性能的总线结构</vt:lpstr>
      <vt:lpstr>实例：南桥与北桥</vt:lpstr>
      <vt:lpstr>服务器总线结构</vt:lpstr>
      <vt:lpstr>1.2.2 处理器</vt:lpstr>
      <vt:lpstr>并行处理器的体系结构</vt:lpstr>
      <vt:lpstr>并行处理器的体系结构</vt:lpstr>
      <vt:lpstr>实例：CPU-GPU联合设计</vt:lpstr>
      <vt:lpstr>1.2.3 存储器</vt:lpstr>
      <vt:lpstr>主存储器的Cache</vt:lpstr>
      <vt:lpstr>1.2.4 外围设备</vt:lpstr>
      <vt:lpstr>1.2.5 计算机软件</vt:lpstr>
      <vt:lpstr>1.3 计算机系统的层次结构</vt:lpstr>
      <vt:lpstr>程序员的视图</vt:lpstr>
      <vt:lpstr>软件开发的不同层次</vt:lpstr>
      <vt:lpstr>计算机程序的执行过程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 存储管理</dc:title>
  <dc:creator>费翔林</dc:creator>
  <cp:lastModifiedBy>幽弥狂</cp:lastModifiedBy>
  <cp:revision>3</cp:revision>
  <dcterms:created xsi:type="dcterms:W3CDTF">2019-09-12T15:50:50Z</dcterms:created>
  <dcterms:modified xsi:type="dcterms:W3CDTF">2019-09-12T15:56:08Z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2019-09-12T00:00:00Z</vt:filetime>
  </property>
</Properties>
</file>