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5" autoAdjust="0"/>
    <p:restoredTop sz="94660"/>
  </p:normalViewPr>
  <p:slideViewPr>
    <p:cSldViewPr>
      <p:cViewPr varScale="1">
        <p:scale>
          <a:sx n="81" d="100"/>
          <a:sy n="81" d="100"/>
        </p:scale>
        <p:origin x="108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2620" y="655396"/>
            <a:ext cx="531875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73D86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3583" y="262254"/>
            <a:ext cx="6656832" cy="1316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65" y="2390089"/>
            <a:ext cx="6264275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73D86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1300" y="1585671"/>
            <a:ext cx="6123940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  <a:latin typeface="华文新魏"/>
                <a:cs typeface="华文新魏"/>
              </a:rPr>
              <a:t>计算机与操作系统</a:t>
            </a:r>
            <a:endParaRPr sz="60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2216150" algn="l"/>
              </a:tabLst>
            </a:pPr>
            <a:r>
              <a:rPr sz="5000" dirty="0">
                <a:solidFill>
                  <a:srgbClr val="FFFFFF"/>
                </a:solidFill>
                <a:latin typeface="华文新魏"/>
                <a:cs typeface="华文新魏"/>
              </a:rPr>
              <a:t>第十讲	文件管理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sz="3200" b="1" spc="20" dirty="0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sz="3200" b="1" spc="-15" dirty="0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05"/>
              </a:spcBef>
            </a:pPr>
            <a:r>
              <a:rPr dirty="0"/>
              <a:t>10.1.1</a:t>
            </a:r>
            <a:r>
              <a:rPr spc="-95" dirty="0"/>
              <a:t> </a:t>
            </a:r>
            <a:r>
              <a:rPr spc="5" dirty="0"/>
              <a:t>文件的概</a:t>
            </a:r>
            <a:r>
              <a:rPr spc="-5" dirty="0"/>
              <a:t>念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2501646"/>
            <a:ext cx="828548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115" marR="5080" indent="-272415">
              <a:lnSpc>
                <a:spcPct val="100400"/>
              </a:lnSpc>
              <a:spcBef>
                <a:spcPts val="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由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件名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标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识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的一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的集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合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件名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字 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母或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成的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母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串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格式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长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度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因系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而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异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76" y="374650"/>
            <a:ext cx="4863465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100" dirty="0"/>
              <a:t> </a:t>
            </a:r>
            <a:r>
              <a:rPr dirty="0"/>
              <a:t>(10)</a:t>
            </a:r>
          </a:p>
          <a:p>
            <a:pPr marL="1270" algn="ctr">
              <a:lnSpc>
                <a:spcPct val="100000"/>
              </a:lnSpc>
              <a:spcBef>
                <a:spcPts val="55"/>
              </a:spcBef>
            </a:pPr>
            <a:r>
              <a:rPr sz="4000" spc="-5" dirty="0"/>
              <a:t>读文件(2)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39495" y="2491739"/>
            <a:ext cx="7995284" cy="3746500"/>
          </a:xfrm>
          <a:custGeom>
            <a:avLst/>
            <a:gdLst/>
            <a:ahLst/>
            <a:cxnLst/>
            <a:rect l="l" t="t" r="r" b="b"/>
            <a:pathLst>
              <a:path w="7995284" h="3746500">
                <a:moveTo>
                  <a:pt x="0" y="3745991"/>
                </a:moveTo>
                <a:lnTo>
                  <a:pt x="7994904" y="3745991"/>
                </a:lnTo>
                <a:lnTo>
                  <a:pt x="7994904" y="0"/>
                </a:lnTo>
                <a:lnTo>
                  <a:pt x="0" y="0"/>
                </a:lnTo>
                <a:lnTo>
                  <a:pt x="0" y="3745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2415691"/>
            <a:ext cx="8186420" cy="21170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SzPct val="85714"/>
              <a:buFont typeface="Symbol"/>
              <a:buChar char=""/>
              <a:tabLst>
                <a:tab pos="360045" algn="l"/>
                <a:tab pos="36068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系统根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据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f_flag中的信息，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检查读操作合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法性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ts val="302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再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根据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当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前位移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量f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_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o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ffs</a:t>
            </a:r>
            <a:r>
              <a:rPr sz="28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e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t值，要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求</a:t>
            </a:r>
            <a:r>
              <a:rPr sz="28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读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出的字</a:t>
            </a:r>
            <a:r>
              <a:rPr sz="28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节</a:t>
            </a:r>
            <a:r>
              <a:rPr sz="28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数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 及活动索引节点</a:t>
            </a:r>
            <a:r>
              <a:rPr sz="2800" spc="-2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i_addr指出的文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物理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存放</a:t>
            </a:r>
            <a:endParaRPr sz="2800">
              <a:latin typeface="华文新魏"/>
              <a:cs typeface="华文新魏"/>
            </a:endParaRPr>
          </a:p>
          <a:p>
            <a:pPr marL="285115" marR="431165">
              <a:lnSpc>
                <a:spcPts val="3020"/>
              </a:lnSpc>
              <a:spcBef>
                <a:spcPts val="10"/>
              </a:spcBef>
            </a:pP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地址，把相应的物理块读到缓冲区</a:t>
            </a:r>
            <a:r>
              <a:rPr sz="28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中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，然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再送 到bufp指向的用户主存区中。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589" y="317068"/>
            <a:ext cx="4747895" cy="137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85" dirty="0"/>
              <a:t> </a:t>
            </a:r>
            <a:r>
              <a:rPr dirty="0"/>
              <a:t>(11)</a:t>
            </a:r>
          </a:p>
          <a:p>
            <a:pPr marL="1270" algn="ctr">
              <a:lnSpc>
                <a:spcPct val="100000"/>
              </a:lnSpc>
              <a:spcBef>
                <a:spcPts val="60"/>
              </a:spcBef>
            </a:pPr>
            <a:r>
              <a:rPr sz="4000" spc="-5" dirty="0"/>
              <a:t>读文件(3)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70331" y="3195827"/>
            <a:ext cx="1054608" cy="58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943" y="3169920"/>
            <a:ext cx="534924" cy="5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227" y="3278123"/>
            <a:ext cx="1042669" cy="573405"/>
          </a:xfrm>
          <a:prstGeom prst="rect">
            <a:avLst/>
          </a:prstGeom>
          <a:solidFill>
            <a:srgbClr val="30B6FC"/>
          </a:solidFill>
          <a:ln w="9143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latin typeface="华文新魏"/>
                <a:cs typeface="华文新魏"/>
              </a:rPr>
              <a:t>fd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2995" y="2264664"/>
            <a:ext cx="1403604" cy="2519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2892" y="2346960"/>
            <a:ext cx="1391920" cy="2506980"/>
          </a:xfrm>
          <a:custGeom>
            <a:avLst/>
            <a:gdLst/>
            <a:ahLst/>
            <a:cxnLst/>
            <a:rect l="l" t="t" r="r" b="b"/>
            <a:pathLst>
              <a:path w="1391920" h="2506979">
                <a:moveTo>
                  <a:pt x="0" y="2506980"/>
                </a:moveTo>
                <a:lnTo>
                  <a:pt x="1391412" y="2506980"/>
                </a:lnTo>
                <a:lnTo>
                  <a:pt x="1391412" y="0"/>
                </a:lnTo>
                <a:lnTo>
                  <a:pt x="0" y="0"/>
                </a:lnTo>
                <a:lnTo>
                  <a:pt x="0" y="250698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2892" y="2346960"/>
            <a:ext cx="1391920" cy="2506980"/>
          </a:xfrm>
          <a:custGeom>
            <a:avLst/>
            <a:gdLst/>
            <a:ahLst/>
            <a:cxnLst/>
            <a:rect l="l" t="t" r="r" b="b"/>
            <a:pathLst>
              <a:path w="1391920" h="2506979">
                <a:moveTo>
                  <a:pt x="0" y="2506980"/>
                </a:moveTo>
                <a:lnTo>
                  <a:pt x="1391412" y="2506980"/>
                </a:lnTo>
                <a:lnTo>
                  <a:pt x="1391412" y="0"/>
                </a:lnTo>
                <a:lnTo>
                  <a:pt x="0" y="0"/>
                </a:lnTo>
                <a:lnTo>
                  <a:pt x="0" y="250698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02892" y="3601211"/>
            <a:ext cx="1391920" cy="4178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30"/>
              </a:lnSpc>
            </a:pPr>
            <a:r>
              <a:rPr sz="2000" dirty="0">
                <a:latin typeface="华文新魏"/>
                <a:cs typeface="华文新魏"/>
              </a:rPr>
              <a:t>fp</a:t>
            </a:r>
            <a:endParaRPr sz="2000">
              <a:latin typeface="华文新魏"/>
              <a:cs typeface="华文新魏"/>
            </a:endParaRPr>
          </a:p>
          <a:p>
            <a:pPr marL="92075">
              <a:lnSpc>
                <a:spcPts val="865"/>
              </a:lnSpc>
              <a:spcBef>
                <a:spcPts val="90"/>
              </a:spcBef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77567" y="2682239"/>
            <a:ext cx="1399032" cy="12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2892" y="2764535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4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77567" y="3099815"/>
            <a:ext cx="1399032" cy="12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2892" y="3182111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4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67" y="3518916"/>
            <a:ext cx="1399032" cy="12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77567" y="3936492"/>
            <a:ext cx="1399032" cy="12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2892" y="4018788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4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3215" y="1761744"/>
            <a:ext cx="1633727" cy="36911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3111" y="1844039"/>
            <a:ext cx="1621790" cy="3679190"/>
          </a:xfrm>
          <a:custGeom>
            <a:avLst/>
            <a:gdLst/>
            <a:ahLst/>
            <a:cxnLst/>
            <a:rect l="l" t="t" r="r" b="b"/>
            <a:pathLst>
              <a:path w="1621789" h="3679190">
                <a:moveTo>
                  <a:pt x="0" y="367919"/>
                </a:moveTo>
                <a:lnTo>
                  <a:pt x="0" y="3311017"/>
                </a:lnTo>
                <a:lnTo>
                  <a:pt x="3158" y="3357168"/>
                </a:lnTo>
                <a:lnTo>
                  <a:pt x="12379" y="3401609"/>
                </a:lnTo>
                <a:lnTo>
                  <a:pt x="27285" y="3443994"/>
                </a:lnTo>
                <a:lnTo>
                  <a:pt x="47494" y="3483979"/>
                </a:lnTo>
                <a:lnTo>
                  <a:pt x="72627" y="3521218"/>
                </a:lnTo>
                <a:lnTo>
                  <a:pt x="102305" y="3555368"/>
                </a:lnTo>
                <a:lnTo>
                  <a:pt x="136146" y="3586082"/>
                </a:lnTo>
                <a:lnTo>
                  <a:pt x="173773" y="3613018"/>
                </a:lnTo>
                <a:lnTo>
                  <a:pt x="214804" y="3635829"/>
                </a:lnTo>
                <a:lnTo>
                  <a:pt x="258861" y="3654171"/>
                </a:lnTo>
                <a:lnTo>
                  <a:pt x="305563" y="3667699"/>
                </a:lnTo>
                <a:lnTo>
                  <a:pt x="354530" y="3676069"/>
                </a:lnTo>
                <a:lnTo>
                  <a:pt x="405384" y="3678936"/>
                </a:lnTo>
                <a:lnTo>
                  <a:pt x="456237" y="3676069"/>
                </a:lnTo>
                <a:lnTo>
                  <a:pt x="505204" y="3667699"/>
                </a:lnTo>
                <a:lnTo>
                  <a:pt x="551906" y="3654171"/>
                </a:lnTo>
                <a:lnTo>
                  <a:pt x="595963" y="3635829"/>
                </a:lnTo>
                <a:lnTo>
                  <a:pt x="636994" y="3613018"/>
                </a:lnTo>
                <a:lnTo>
                  <a:pt x="674621" y="3586082"/>
                </a:lnTo>
                <a:lnTo>
                  <a:pt x="708462" y="3555368"/>
                </a:lnTo>
                <a:lnTo>
                  <a:pt x="738140" y="3521218"/>
                </a:lnTo>
                <a:lnTo>
                  <a:pt x="763273" y="3483979"/>
                </a:lnTo>
                <a:lnTo>
                  <a:pt x="783482" y="3443994"/>
                </a:lnTo>
                <a:lnTo>
                  <a:pt x="798388" y="3401609"/>
                </a:lnTo>
                <a:lnTo>
                  <a:pt x="807609" y="3357168"/>
                </a:lnTo>
                <a:lnTo>
                  <a:pt x="813926" y="3264865"/>
                </a:lnTo>
                <a:lnTo>
                  <a:pt x="823147" y="3220424"/>
                </a:lnTo>
                <a:lnTo>
                  <a:pt x="838053" y="3178039"/>
                </a:lnTo>
                <a:lnTo>
                  <a:pt x="858262" y="3138054"/>
                </a:lnTo>
                <a:lnTo>
                  <a:pt x="883395" y="3100815"/>
                </a:lnTo>
                <a:lnTo>
                  <a:pt x="913073" y="3066665"/>
                </a:lnTo>
                <a:lnTo>
                  <a:pt x="946914" y="3035951"/>
                </a:lnTo>
                <a:lnTo>
                  <a:pt x="984541" y="3009015"/>
                </a:lnTo>
                <a:lnTo>
                  <a:pt x="1025572" y="2986204"/>
                </a:lnTo>
                <a:lnTo>
                  <a:pt x="1069629" y="2967862"/>
                </a:lnTo>
                <a:lnTo>
                  <a:pt x="1116331" y="2954334"/>
                </a:lnTo>
                <a:lnTo>
                  <a:pt x="1165298" y="2945964"/>
                </a:lnTo>
                <a:lnTo>
                  <a:pt x="1216152" y="2943098"/>
                </a:lnTo>
                <a:lnTo>
                  <a:pt x="1621536" y="2943097"/>
                </a:lnTo>
                <a:lnTo>
                  <a:pt x="1621536" y="735838"/>
                </a:lnTo>
                <a:lnTo>
                  <a:pt x="405384" y="735838"/>
                </a:lnTo>
                <a:lnTo>
                  <a:pt x="354530" y="732971"/>
                </a:lnTo>
                <a:lnTo>
                  <a:pt x="305563" y="724601"/>
                </a:lnTo>
                <a:lnTo>
                  <a:pt x="258861" y="711073"/>
                </a:lnTo>
                <a:lnTo>
                  <a:pt x="214804" y="692731"/>
                </a:lnTo>
                <a:lnTo>
                  <a:pt x="173773" y="669920"/>
                </a:lnTo>
                <a:lnTo>
                  <a:pt x="136146" y="642984"/>
                </a:lnTo>
                <a:lnTo>
                  <a:pt x="102305" y="612270"/>
                </a:lnTo>
                <a:lnTo>
                  <a:pt x="72627" y="578120"/>
                </a:lnTo>
                <a:lnTo>
                  <a:pt x="47494" y="540881"/>
                </a:lnTo>
                <a:lnTo>
                  <a:pt x="27285" y="500896"/>
                </a:lnTo>
                <a:lnTo>
                  <a:pt x="12379" y="458511"/>
                </a:lnTo>
                <a:lnTo>
                  <a:pt x="3158" y="414070"/>
                </a:lnTo>
                <a:lnTo>
                  <a:pt x="0" y="367919"/>
                </a:lnTo>
                <a:close/>
              </a:path>
              <a:path w="1621789" h="3679190">
                <a:moveTo>
                  <a:pt x="1621536" y="2943097"/>
                </a:moveTo>
                <a:lnTo>
                  <a:pt x="1216152" y="2943098"/>
                </a:lnTo>
                <a:lnTo>
                  <a:pt x="1267005" y="2945964"/>
                </a:lnTo>
                <a:lnTo>
                  <a:pt x="1315972" y="2954334"/>
                </a:lnTo>
                <a:lnTo>
                  <a:pt x="1362674" y="2967862"/>
                </a:lnTo>
                <a:lnTo>
                  <a:pt x="1406731" y="2986204"/>
                </a:lnTo>
                <a:lnTo>
                  <a:pt x="1447762" y="3009015"/>
                </a:lnTo>
                <a:lnTo>
                  <a:pt x="1485389" y="3035951"/>
                </a:lnTo>
                <a:lnTo>
                  <a:pt x="1519230" y="3066665"/>
                </a:lnTo>
                <a:lnTo>
                  <a:pt x="1548908" y="3100815"/>
                </a:lnTo>
                <a:lnTo>
                  <a:pt x="1574041" y="3138054"/>
                </a:lnTo>
                <a:lnTo>
                  <a:pt x="1594250" y="3178039"/>
                </a:lnTo>
                <a:lnTo>
                  <a:pt x="1609156" y="3220424"/>
                </a:lnTo>
                <a:lnTo>
                  <a:pt x="1618377" y="3264865"/>
                </a:lnTo>
                <a:lnTo>
                  <a:pt x="1621536" y="3311017"/>
                </a:lnTo>
                <a:lnTo>
                  <a:pt x="1621536" y="2943097"/>
                </a:lnTo>
                <a:close/>
              </a:path>
              <a:path w="1621789" h="3679190">
                <a:moveTo>
                  <a:pt x="1216152" y="0"/>
                </a:moveTo>
                <a:lnTo>
                  <a:pt x="1165298" y="2866"/>
                </a:lnTo>
                <a:lnTo>
                  <a:pt x="1116331" y="11236"/>
                </a:lnTo>
                <a:lnTo>
                  <a:pt x="1069629" y="24764"/>
                </a:lnTo>
                <a:lnTo>
                  <a:pt x="1025572" y="43106"/>
                </a:lnTo>
                <a:lnTo>
                  <a:pt x="984541" y="65917"/>
                </a:lnTo>
                <a:lnTo>
                  <a:pt x="946914" y="92853"/>
                </a:lnTo>
                <a:lnTo>
                  <a:pt x="913073" y="123567"/>
                </a:lnTo>
                <a:lnTo>
                  <a:pt x="883395" y="157717"/>
                </a:lnTo>
                <a:lnTo>
                  <a:pt x="858262" y="194956"/>
                </a:lnTo>
                <a:lnTo>
                  <a:pt x="838053" y="234941"/>
                </a:lnTo>
                <a:lnTo>
                  <a:pt x="823147" y="277326"/>
                </a:lnTo>
                <a:lnTo>
                  <a:pt x="813926" y="321767"/>
                </a:lnTo>
                <a:lnTo>
                  <a:pt x="807609" y="414070"/>
                </a:lnTo>
                <a:lnTo>
                  <a:pt x="798388" y="458511"/>
                </a:lnTo>
                <a:lnTo>
                  <a:pt x="783482" y="500896"/>
                </a:lnTo>
                <a:lnTo>
                  <a:pt x="763273" y="540881"/>
                </a:lnTo>
                <a:lnTo>
                  <a:pt x="738140" y="578120"/>
                </a:lnTo>
                <a:lnTo>
                  <a:pt x="708462" y="612270"/>
                </a:lnTo>
                <a:lnTo>
                  <a:pt x="674621" y="642984"/>
                </a:lnTo>
                <a:lnTo>
                  <a:pt x="636994" y="669920"/>
                </a:lnTo>
                <a:lnTo>
                  <a:pt x="595963" y="692731"/>
                </a:lnTo>
                <a:lnTo>
                  <a:pt x="551906" y="711073"/>
                </a:lnTo>
                <a:lnTo>
                  <a:pt x="505204" y="724601"/>
                </a:lnTo>
                <a:lnTo>
                  <a:pt x="456237" y="732971"/>
                </a:lnTo>
                <a:lnTo>
                  <a:pt x="405384" y="735838"/>
                </a:lnTo>
                <a:lnTo>
                  <a:pt x="1621536" y="735838"/>
                </a:lnTo>
                <a:lnTo>
                  <a:pt x="1621536" y="367919"/>
                </a:lnTo>
                <a:lnTo>
                  <a:pt x="1618377" y="321767"/>
                </a:lnTo>
                <a:lnTo>
                  <a:pt x="1609156" y="277326"/>
                </a:lnTo>
                <a:lnTo>
                  <a:pt x="1594250" y="234941"/>
                </a:lnTo>
                <a:lnTo>
                  <a:pt x="1574041" y="194956"/>
                </a:lnTo>
                <a:lnTo>
                  <a:pt x="1548908" y="157717"/>
                </a:lnTo>
                <a:lnTo>
                  <a:pt x="1519230" y="123567"/>
                </a:lnTo>
                <a:lnTo>
                  <a:pt x="1485389" y="92853"/>
                </a:lnTo>
                <a:lnTo>
                  <a:pt x="1447762" y="65917"/>
                </a:lnTo>
                <a:lnTo>
                  <a:pt x="1406731" y="43106"/>
                </a:lnTo>
                <a:lnTo>
                  <a:pt x="1362674" y="24764"/>
                </a:lnTo>
                <a:lnTo>
                  <a:pt x="1315972" y="11236"/>
                </a:lnTo>
                <a:lnTo>
                  <a:pt x="1267005" y="2866"/>
                </a:lnTo>
                <a:lnTo>
                  <a:pt x="1216152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63111" y="1844039"/>
            <a:ext cx="1621790" cy="3679190"/>
          </a:xfrm>
          <a:custGeom>
            <a:avLst/>
            <a:gdLst/>
            <a:ahLst/>
            <a:cxnLst/>
            <a:rect l="l" t="t" r="r" b="b"/>
            <a:pathLst>
              <a:path w="1621789" h="3679190">
                <a:moveTo>
                  <a:pt x="0" y="367919"/>
                </a:moveTo>
                <a:lnTo>
                  <a:pt x="3158" y="414070"/>
                </a:lnTo>
                <a:lnTo>
                  <a:pt x="12379" y="458511"/>
                </a:lnTo>
                <a:lnTo>
                  <a:pt x="27285" y="500896"/>
                </a:lnTo>
                <a:lnTo>
                  <a:pt x="47494" y="540881"/>
                </a:lnTo>
                <a:lnTo>
                  <a:pt x="72627" y="578120"/>
                </a:lnTo>
                <a:lnTo>
                  <a:pt x="102305" y="612270"/>
                </a:lnTo>
                <a:lnTo>
                  <a:pt x="136146" y="642984"/>
                </a:lnTo>
                <a:lnTo>
                  <a:pt x="173773" y="669920"/>
                </a:lnTo>
                <a:lnTo>
                  <a:pt x="214804" y="692731"/>
                </a:lnTo>
                <a:lnTo>
                  <a:pt x="258861" y="711073"/>
                </a:lnTo>
                <a:lnTo>
                  <a:pt x="305563" y="724601"/>
                </a:lnTo>
                <a:lnTo>
                  <a:pt x="354530" y="732971"/>
                </a:lnTo>
                <a:lnTo>
                  <a:pt x="405384" y="735838"/>
                </a:lnTo>
                <a:lnTo>
                  <a:pt x="456237" y="732971"/>
                </a:lnTo>
                <a:lnTo>
                  <a:pt x="505204" y="724601"/>
                </a:lnTo>
                <a:lnTo>
                  <a:pt x="551906" y="711073"/>
                </a:lnTo>
                <a:lnTo>
                  <a:pt x="595963" y="692731"/>
                </a:lnTo>
                <a:lnTo>
                  <a:pt x="636994" y="669920"/>
                </a:lnTo>
                <a:lnTo>
                  <a:pt x="674621" y="642984"/>
                </a:lnTo>
                <a:lnTo>
                  <a:pt x="708462" y="612270"/>
                </a:lnTo>
                <a:lnTo>
                  <a:pt x="738140" y="578120"/>
                </a:lnTo>
                <a:lnTo>
                  <a:pt x="763273" y="540881"/>
                </a:lnTo>
                <a:lnTo>
                  <a:pt x="783482" y="500896"/>
                </a:lnTo>
                <a:lnTo>
                  <a:pt x="798388" y="458511"/>
                </a:lnTo>
                <a:lnTo>
                  <a:pt x="807609" y="414070"/>
                </a:lnTo>
                <a:lnTo>
                  <a:pt x="810767" y="367919"/>
                </a:lnTo>
                <a:lnTo>
                  <a:pt x="813926" y="321767"/>
                </a:lnTo>
                <a:lnTo>
                  <a:pt x="823147" y="277326"/>
                </a:lnTo>
                <a:lnTo>
                  <a:pt x="838053" y="234941"/>
                </a:lnTo>
                <a:lnTo>
                  <a:pt x="858262" y="194956"/>
                </a:lnTo>
                <a:lnTo>
                  <a:pt x="883395" y="157717"/>
                </a:lnTo>
                <a:lnTo>
                  <a:pt x="913073" y="123567"/>
                </a:lnTo>
                <a:lnTo>
                  <a:pt x="946914" y="92853"/>
                </a:lnTo>
                <a:lnTo>
                  <a:pt x="984541" y="65917"/>
                </a:lnTo>
                <a:lnTo>
                  <a:pt x="1025572" y="43106"/>
                </a:lnTo>
                <a:lnTo>
                  <a:pt x="1069629" y="24764"/>
                </a:lnTo>
                <a:lnTo>
                  <a:pt x="1116331" y="11236"/>
                </a:lnTo>
                <a:lnTo>
                  <a:pt x="1165298" y="2866"/>
                </a:lnTo>
                <a:lnTo>
                  <a:pt x="1216152" y="0"/>
                </a:lnTo>
                <a:lnTo>
                  <a:pt x="1267005" y="2866"/>
                </a:lnTo>
                <a:lnTo>
                  <a:pt x="1315972" y="11236"/>
                </a:lnTo>
                <a:lnTo>
                  <a:pt x="1362674" y="24764"/>
                </a:lnTo>
                <a:lnTo>
                  <a:pt x="1406731" y="43106"/>
                </a:lnTo>
                <a:lnTo>
                  <a:pt x="1447762" y="65917"/>
                </a:lnTo>
                <a:lnTo>
                  <a:pt x="1485389" y="92853"/>
                </a:lnTo>
                <a:lnTo>
                  <a:pt x="1519230" y="123567"/>
                </a:lnTo>
                <a:lnTo>
                  <a:pt x="1548908" y="157717"/>
                </a:lnTo>
                <a:lnTo>
                  <a:pt x="1574041" y="194956"/>
                </a:lnTo>
                <a:lnTo>
                  <a:pt x="1594250" y="234941"/>
                </a:lnTo>
                <a:lnTo>
                  <a:pt x="1609156" y="277326"/>
                </a:lnTo>
                <a:lnTo>
                  <a:pt x="1618377" y="321767"/>
                </a:lnTo>
                <a:lnTo>
                  <a:pt x="1621536" y="367919"/>
                </a:lnTo>
                <a:lnTo>
                  <a:pt x="1621536" y="3311017"/>
                </a:lnTo>
                <a:lnTo>
                  <a:pt x="1618377" y="3264865"/>
                </a:lnTo>
                <a:lnTo>
                  <a:pt x="1609156" y="3220424"/>
                </a:lnTo>
                <a:lnTo>
                  <a:pt x="1594250" y="3178039"/>
                </a:lnTo>
                <a:lnTo>
                  <a:pt x="1574041" y="3138054"/>
                </a:lnTo>
                <a:lnTo>
                  <a:pt x="1548908" y="3100815"/>
                </a:lnTo>
                <a:lnTo>
                  <a:pt x="1519230" y="3066665"/>
                </a:lnTo>
                <a:lnTo>
                  <a:pt x="1485389" y="3035951"/>
                </a:lnTo>
                <a:lnTo>
                  <a:pt x="1447762" y="3009015"/>
                </a:lnTo>
                <a:lnTo>
                  <a:pt x="1406731" y="2986204"/>
                </a:lnTo>
                <a:lnTo>
                  <a:pt x="1362674" y="2967862"/>
                </a:lnTo>
                <a:lnTo>
                  <a:pt x="1315972" y="2954334"/>
                </a:lnTo>
                <a:lnTo>
                  <a:pt x="1267005" y="2945964"/>
                </a:lnTo>
                <a:lnTo>
                  <a:pt x="1216152" y="2943098"/>
                </a:lnTo>
                <a:lnTo>
                  <a:pt x="1165298" y="2945964"/>
                </a:lnTo>
                <a:lnTo>
                  <a:pt x="1116331" y="2954334"/>
                </a:lnTo>
                <a:lnTo>
                  <a:pt x="1069629" y="2967862"/>
                </a:lnTo>
                <a:lnTo>
                  <a:pt x="1025572" y="2986204"/>
                </a:lnTo>
                <a:lnTo>
                  <a:pt x="984541" y="3009015"/>
                </a:lnTo>
                <a:lnTo>
                  <a:pt x="946914" y="3035951"/>
                </a:lnTo>
                <a:lnTo>
                  <a:pt x="913073" y="3066665"/>
                </a:lnTo>
                <a:lnTo>
                  <a:pt x="883395" y="3100815"/>
                </a:lnTo>
                <a:lnTo>
                  <a:pt x="858262" y="3138054"/>
                </a:lnTo>
                <a:lnTo>
                  <a:pt x="838053" y="3178039"/>
                </a:lnTo>
                <a:lnTo>
                  <a:pt x="823147" y="3220424"/>
                </a:lnTo>
                <a:lnTo>
                  <a:pt x="813926" y="3264865"/>
                </a:lnTo>
                <a:lnTo>
                  <a:pt x="810767" y="3311017"/>
                </a:lnTo>
                <a:lnTo>
                  <a:pt x="807609" y="3357168"/>
                </a:lnTo>
                <a:lnTo>
                  <a:pt x="798388" y="3401609"/>
                </a:lnTo>
                <a:lnTo>
                  <a:pt x="783482" y="3443994"/>
                </a:lnTo>
                <a:lnTo>
                  <a:pt x="763273" y="3483979"/>
                </a:lnTo>
                <a:lnTo>
                  <a:pt x="738140" y="3521218"/>
                </a:lnTo>
                <a:lnTo>
                  <a:pt x="708462" y="3555368"/>
                </a:lnTo>
                <a:lnTo>
                  <a:pt x="674621" y="3586082"/>
                </a:lnTo>
                <a:lnTo>
                  <a:pt x="636994" y="3613018"/>
                </a:lnTo>
                <a:lnTo>
                  <a:pt x="595963" y="3635829"/>
                </a:lnTo>
                <a:lnTo>
                  <a:pt x="551906" y="3654171"/>
                </a:lnTo>
                <a:lnTo>
                  <a:pt x="505204" y="3667699"/>
                </a:lnTo>
                <a:lnTo>
                  <a:pt x="456237" y="3676069"/>
                </a:lnTo>
                <a:lnTo>
                  <a:pt x="405384" y="3678936"/>
                </a:lnTo>
                <a:lnTo>
                  <a:pt x="354530" y="3676069"/>
                </a:lnTo>
                <a:lnTo>
                  <a:pt x="305563" y="3667699"/>
                </a:lnTo>
                <a:lnTo>
                  <a:pt x="258861" y="3654171"/>
                </a:lnTo>
                <a:lnTo>
                  <a:pt x="214804" y="3635829"/>
                </a:lnTo>
                <a:lnTo>
                  <a:pt x="173773" y="3613018"/>
                </a:lnTo>
                <a:lnTo>
                  <a:pt x="136146" y="3586082"/>
                </a:lnTo>
                <a:lnTo>
                  <a:pt x="102305" y="3555368"/>
                </a:lnTo>
                <a:lnTo>
                  <a:pt x="72627" y="3521218"/>
                </a:lnTo>
                <a:lnTo>
                  <a:pt x="47494" y="3483979"/>
                </a:lnTo>
                <a:lnTo>
                  <a:pt x="27285" y="3443994"/>
                </a:lnTo>
                <a:lnTo>
                  <a:pt x="12379" y="3401609"/>
                </a:lnTo>
                <a:lnTo>
                  <a:pt x="3158" y="3357168"/>
                </a:lnTo>
                <a:lnTo>
                  <a:pt x="0" y="3311017"/>
                </a:lnTo>
                <a:lnTo>
                  <a:pt x="0" y="36791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8047" y="1761744"/>
            <a:ext cx="1635252" cy="3691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47944" y="1844039"/>
            <a:ext cx="1623060" cy="3679190"/>
          </a:xfrm>
          <a:custGeom>
            <a:avLst/>
            <a:gdLst/>
            <a:ahLst/>
            <a:cxnLst/>
            <a:rect l="l" t="t" r="r" b="b"/>
            <a:pathLst>
              <a:path w="1623059" h="3679190">
                <a:moveTo>
                  <a:pt x="1623059" y="2943098"/>
                </a:moveTo>
                <a:lnTo>
                  <a:pt x="405764" y="2943098"/>
                </a:lnTo>
                <a:lnTo>
                  <a:pt x="456674" y="2945964"/>
                </a:lnTo>
                <a:lnTo>
                  <a:pt x="505693" y="2954334"/>
                </a:lnTo>
                <a:lnTo>
                  <a:pt x="552443" y="2967862"/>
                </a:lnTo>
                <a:lnTo>
                  <a:pt x="596542" y="2986204"/>
                </a:lnTo>
                <a:lnTo>
                  <a:pt x="637612" y="3009015"/>
                </a:lnTo>
                <a:lnTo>
                  <a:pt x="675272" y="3035951"/>
                </a:lnTo>
                <a:lnTo>
                  <a:pt x="709143" y="3066665"/>
                </a:lnTo>
                <a:lnTo>
                  <a:pt x="738846" y="3100815"/>
                </a:lnTo>
                <a:lnTo>
                  <a:pt x="763999" y="3138054"/>
                </a:lnTo>
                <a:lnTo>
                  <a:pt x="784224" y="3178039"/>
                </a:lnTo>
                <a:lnTo>
                  <a:pt x="799140" y="3220424"/>
                </a:lnTo>
                <a:lnTo>
                  <a:pt x="808369" y="3264865"/>
                </a:lnTo>
                <a:lnTo>
                  <a:pt x="814690" y="3357168"/>
                </a:lnTo>
                <a:lnTo>
                  <a:pt x="823919" y="3401609"/>
                </a:lnTo>
                <a:lnTo>
                  <a:pt x="838835" y="3443994"/>
                </a:lnTo>
                <a:lnTo>
                  <a:pt x="859060" y="3483979"/>
                </a:lnTo>
                <a:lnTo>
                  <a:pt x="884213" y="3521218"/>
                </a:lnTo>
                <a:lnTo>
                  <a:pt x="913916" y="3555368"/>
                </a:lnTo>
                <a:lnTo>
                  <a:pt x="947787" y="3586082"/>
                </a:lnTo>
                <a:lnTo>
                  <a:pt x="985447" y="3613018"/>
                </a:lnTo>
                <a:lnTo>
                  <a:pt x="1026517" y="3635829"/>
                </a:lnTo>
                <a:lnTo>
                  <a:pt x="1070616" y="3654171"/>
                </a:lnTo>
                <a:lnTo>
                  <a:pt x="1117366" y="3667699"/>
                </a:lnTo>
                <a:lnTo>
                  <a:pt x="1166385" y="3676069"/>
                </a:lnTo>
                <a:lnTo>
                  <a:pt x="1217295" y="3678936"/>
                </a:lnTo>
                <a:lnTo>
                  <a:pt x="1268204" y="3676069"/>
                </a:lnTo>
                <a:lnTo>
                  <a:pt x="1317223" y="3667699"/>
                </a:lnTo>
                <a:lnTo>
                  <a:pt x="1363973" y="3654171"/>
                </a:lnTo>
                <a:lnTo>
                  <a:pt x="1408072" y="3635829"/>
                </a:lnTo>
                <a:lnTo>
                  <a:pt x="1449142" y="3613018"/>
                </a:lnTo>
                <a:lnTo>
                  <a:pt x="1486802" y="3586082"/>
                </a:lnTo>
                <a:lnTo>
                  <a:pt x="1520673" y="3555368"/>
                </a:lnTo>
                <a:lnTo>
                  <a:pt x="1550376" y="3521218"/>
                </a:lnTo>
                <a:lnTo>
                  <a:pt x="1575529" y="3483979"/>
                </a:lnTo>
                <a:lnTo>
                  <a:pt x="1595754" y="3443994"/>
                </a:lnTo>
                <a:lnTo>
                  <a:pt x="1610670" y="3401609"/>
                </a:lnTo>
                <a:lnTo>
                  <a:pt x="1619899" y="3357168"/>
                </a:lnTo>
                <a:lnTo>
                  <a:pt x="1623059" y="3311017"/>
                </a:lnTo>
                <a:lnTo>
                  <a:pt x="1623059" y="2943098"/>
                </a:lnTo>
                <a:close/>
              </a:path>
              <a:path w="1623059" h="3679190">
                <a:moveTo>
                  <a:pt x="405764" y="0"/>
                </a:moveTo>
                <a:lnTo>
                  <a:pt x="354855" y="2866"/>
                </a:lnTo>
                <a:lnTo>
                  <a:pt x="305836" y="11236"/>
                </a:lnTo>
                <a:lnTo>
                  <a:pt x="259086" y="24764"/>
                </a:lnTo>
                <a:lnTo>
                  <a:pt x="214987" y="43106"/>
                </a:lnTo>
                <a:lnTo>
                  <a:pt x="173917" y="65917"/>
                </a:lnTo>
                <a:lnTo>
                  <a:pt x="136257" y="92853"/>
                </a:lnTo>
                <a:lnTo>
                  <a:pt x="102386" y="123567"/>
                </a:lnTo>
                <a:lnTo>
                  <a:pt x="72683" y="157717"/>
                </a:lnTo>
                <a:lnTo>
                  <a:pt x="47530" y="194956"/>
                </a:lnTo>
                <a:lnTo>
                  <a:pt x="27305" y="234941"/>
                </a:lnTo>
                <a:lnTo>
                  <a:pt x="12389" y="277326"/>
                </a:lnTo>
                <a:lnTo>
                  <a:pt x="3160" y="321767"/>
                </a:lnTo>
                <a:lnTo>
                  <a:pt x="0" y="367919"/>
                </a:lnTo>
                <a:lnTo>
                  <a:pt x="0" y="3311017"/>
                </a:lnTo>
                <a:lnTo>
                  <a:pt x="3160" y="3264865"/>
                </a:lnTo>
                <a:lnTo>
                  <a:pt x="12389" y="3220424"/>
                </a:lnTo>
                <a:lnTo>
                  <a:pt x="27305" y="3178039"/>
                </a:lnTo>
                <a:lnTo>
                  <a:pt x="47530" y="3138054"/>
                </a:lnTo>
                <a:lnTo>
                  <a:pt x="72683" y="3100815"/>
                </a:lnTo>
                <a:lnTo>
                  <a:pt x="102386" y="3066665"/>
                </a:lnTo>
                <a:lnTo>
                  <a:pt x="136257" y="3035951"/>
                </a:lnTo>
                <a:lnTo>
                  <a:pt x="173917" y="3009015"/>
                </a:lnTo>
                <a:lnTo>
                  <a:pt x="214987" y="2986204"/>
                </a:lnTo>
                <a:lnTo>
                  <a:pt x="259086" y="2967862"/>
                </a:lnTo>
                <a:lnTo>
                  <a:pt x="305836" y="2954334"/>
                </a:lnTo>
                <a:lnTo>
                  <a:pt x="354855" y="2945964"/>
                </a:lnTo>
                <a:lnTo>
                  <a:pt x="405764" y="2943098"/>
                </a:lnTo>
                <a:lnTo>
                  <a:pt x="1623059" y="2943098"/>
                </a:lnTo>
                <a:lnTo>
                  <a:pt x="1623059" y="735838"/>
                </a:lnTo>
                <a:lnTo>
                  <a:pt x="1217295" y="735838"/>
                </a:lnTo>
                <a:lnTo>
                  <a:pt x="1166385" y="732971"/>
                </a:lnTo>
                <a:lnTo>
                  <a:pt x="1117366" y="724601"/>
                </a:lnTo>
                <a:lnTo>
                  <a:pt x="1070616" y="711073"/>
                </a:lnTo>
                <a:lnTo>
                  <a:pt x="1026517" y="692731"/>
                </a:lnTo>
                <a:lnTo>
                  <a:pt x="985447" y="669920"/>
                </a:lnTo>
                <a:lnTo>
                  <a:pt x="947787" y="642984"/>
                </a:lnTo>
                <a:lnTo>
                  <a:pt x="913916" y="612270"/>
                </a:lnTo>
                <a:lnTo>
                  <a:pt x="884213" y="578120"/>
                </a:lnTo>
                <a:lnTo>
                  <a:pt x="859060" y="540881"/>
                </a:lnTo>
                <a:lnTo>
                  <a:pt x="838835" y="500896"/>
                </a:lnTo>
                <a:lnTo>
                  <a:pt x="823919" y="458511"/>
                </a:lnTo>
                <a:lnTo>
                  <a:pt x="814690" y="414070"/>
                </a:lnTo>
                <a:lnTo>
                  <a:pt x="808369" y="321767"/>
                </a:lnTo>
                <a:lnTo>
                  <a:pt x="799140" y="277326"/>
                </a:lnTo>
                <a:lnTo>
                  <a:pt x="784224" y="234941"/>
                </a:lnTo>
                <a:lnTo>
                  <a:pt x="763999" y="194956"/>
                </a:lnTo>
                <a:lnTo>
                  <a:pt x="738846" y="157717"/>
                </a:lnTo>
                <a:lnTo>
                  <a:pt x="709143" y="123567"/>
                </a:lnTo>
                <a:lnTo>
                  <a:pt x="675272" y="92853"/>
                </a:lnTo>
                <a:lnTo>
                  <a:pt x="637612" y="65917"/>
                </a:lnTo>
                <a:lnTo>
                  <a:pt x="596542" y="43106"/>
                </a:lnTo>
                <a:lnTo>
                  <a:pt x="552443" y="24764"/>
                </a:lnTo>
                <a:lnTo>
                  <a:pt x="505693" y="11236"/>
                </a:lnTo>
                <a:lnTo>
                  <a:pt x="456674" y="2866"/>
                </a:lnTo>
                <a:lnTo>
                  <a:pt x="405764" y="0"/>
                </a:lnTo>
                <a:close/>
              </a:path>
              <a:path w="1623059" h="3679190">
                <a:moveTo>
                  <a:pt x="1623059" y="367919"/>
                </a:moveTo>
                <a:lnTo>
                  <a:pt x="1619899" y="414070"/>
                </a:lnTo>
                <a:lnTo>
                  <a:pt x="1610670" y="458511"/>
                </a:lnTo>
                <a:lnTo>
                  <a:pt x="1595754" y="500896"/>
                </a:lnTo>
                <a:lnTo>
                  <a:pt x="1575529" y="540881"/>
                </a:lnTo>
                <a:lnTo>
                  <a:pt x="1550376" y="578120"/>
                </a:lnTo>
                <a:lnTo>
                  <a:pt x="1520673" y="612270"/>
                </a:lnTo>
                <a:lnTo>
                  <a:pt x="1486802" y="642984"/>
                </a:lnTo>
                <a:lnTo>
                  <a:pt x="1449142" y="669920"/>
                </a:lnTo>
                <a:lnTo>
                  <a:pt x="1408072" y="692731"/>
                </a:lnTo>
                <a:lnTo>
                  <a:pt x="1363973" y="711073"/>
                </a:lnTo>
                <a:lnTo>
                  <a:pt x="1317223" y="724601"/>
                </a:lnTo>
                <a:lnTo>
                  <a:pt x="1268204" y="732971"/>
                </a:lnTo>
                <a:lnTo>
                  <a:pt x="1217295" y="735838"/>
                </a:lnTo>
                <a:lnTo>
                  <a:pt x="1623059" y="735838"/>
                </a:lnTo>
                <a:lnTo>
                  <a:pt x="1623059" y="36791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47944" y="1844039"/>
            <a:ext cx="1623060" cy="3679190"/>
          </a:xfrm>
          <a:custGeom>
            <a:avLst/>
            <a:gdLst/>
            <a:ahLst/>
            <a:cxnLst/>
            <a:rect l="l" t="t" r="r" b="b"/>
            <a:pathLst>
              <a:path w="1623059" h="3679190">
                <a:moveTo>
                  <a:pt x="1623059" y="367919"/>
                </a:moveTo>
                <a:lnTo>
                  <a:pt x="1619899" y="414070"/>
                </a:lnTo>
                <a:lnTo>
                  <a:pt x="1610670" y="458511"/>
                </a:lnTo>
                <a:lnTo>
                  <a:pt x="1595754" y="500896"/>
                </a:lnTo>
                <a:lnTo>
                  <a:pt x="1575529" y="540881"/>
                </a:lnTo>
                <a:lnTo>
                  <a:pt x="1550376" y="578120"/>
                </a:lnTo>
                <a:lnTo>
                  <a:pt x="1520673" y="612270"/>
                </a:lnTo>
                <a:lnTo>
                  <a:pt x="1486802" y="642984"/>
                </a:lnTo>
                <a:lnTo>
                  <a:pt x="1449142" y="669920"/>
                </a:lnTo>
                <a:lnTo>
                  <a:pt x="1408072" y="692731"/>
                </a:lnTo>
                <a:lnTo>
                  <a:pt x="1363973" y="711073"/>
                </a:lnTo>
                <a:lnTo>
                  <a:pt x="1317223" y="724601"/>
                </a:lnTo>
                <a:lnTo>
                  <a:pt x="1268204" y="732971"/>
                </a:lnTo>
                <a:lnTo>
                  <a:pt x="1217295" y="735838"/>
                </a:lnTo>
                <a:lnTo>
                  <a:pt x="1166385" y="732971"/>
                </a:lnTo>
                <a:lnTo>
                  <a:pt x="1117366" y="724601"/>
                </a:lnTo>
                <a:lnTo>
                  <a:pt x="1070616" y="711073"/>
                </a:lnTo>
                <a:lnTo>
                  <a:pt x="1026517" y="692731"/>
                </a:lnTo>
                <a:lnTo>
                  <a:pt x="985447" y="669920"/>
                </a:lnTo>
                <a:lnTo>
                  <a:pt x="947787" y="642984"/>
                </a:lnTo>
                <a:lnTo>
                  <a:pt x="913916" y="612270"/>
                </a:lnTo>
                <a:lnTo>
                  <a:pt x="884213" y="578120"/>
                </a:lnTo>
                <a:lnTo>
                  <a:pt x="859060" y="540881"/>
                </a:lnTo>
                <a:lnTo>
                  <a:pt x="838835" y="500896"/>
                </a:lnTo>
                <a:lnTo>
                  <a:pt x="823919" y="458511"/>
                </a:lnTo>
                <a:lnTo>
                  <a:pt x="814690" y="414070"/>
                </a:lnTo>
                <a:lnTo>
                  <a:pt x="811529" y="367919"/>
                </a:lnTo>
                <a:lnTo>
                  <a:pt x="808369" y="321767"/>
                </a:lnTo>
                <a:lnTo>
                  <a:pt x="799140" y="277326"/>
                </a:lnTo>
                <a:lnTo>
                  <a:pt x="784224" y="234941"/>
                </a:lnTo>
                <a:lnTo>
                  <a:pt x="763999" y="194956"/>
                </a:lnTo>
                <a:lnTo>
                  <a:pt x="738846" y="157717"/>
                </a:lnTo>
                <a:lnTo>
                  <a:pt x="709143" y="123567"/>
                </a:lnTo>
                <a:lnTo>
                  <a:pt x="675272" y="92853"/>
                </a:lnTo>
                <a:lnTo>
                  <a:pt x="637612" y="65917"/>
                </a:lnTo>
                <a:lnTo>
                  <a:pt x="596542" y="43106"/>
                </a:lnTo>
                <a:lnTo>
                  <a:pt x="552443" y="24764"/>
                </a:lnTo>
                <a:lnTo>
                  <a:pt x="505693" y="11236"/>
                </a:lnTo>
                <a:lnTo>
                  <a:pt x="456674" y="2866"/>
                </a:lnTo>
                <a:lnTo>
                  <a:pt x="405764" y="0"/>
                </a:lnTo>
                <a:lnTo>
                  <a:pt x="354855" y="2866"/>
                </a:lnTo>
                <a:lnTo>
                  <a:pt x="305836" y="11236"/>
                </a:lnTo>
                <a:lnTo>
                  <a:pt x="259086" y="24764"/>
                </a:lnTo>
                <a:lnTo>
                  <a:pt x="214987" y="43106"/>
                </a:lnTo>
                <a:lnTo>
                  <a:pt x="173917" y="65917"/>
                </a:lnTo>
                <a:lnTo>
                  <a:pt x="136257" y="92853"/>
                </a:lnTo>
                <a:lnTo>
                  <a:pt x="102386" y="123567"/>
                </a:lnTo>
                <a:lnTo>
                  <a:pt x="72683" y="157717"/>
                </a:lnTo>
                <a:lnTo>
                  <a:pt x="47530" y="194956"/>
                </a:lnTo>
                <a:lnTo>
                  <a:pt x="27305" y="234941"/>
                </a:lnTo>
                <a:lnTo>
                  <a:pt x="12389" y="277326"/>
                </a:lnTo>
                <a:lnTo>
                  <a:pt x="3160" y="321767"/>
                </a:lnTo>
                <a:lnTo>
                  <a:pt x="0" y="367919"/>
                </a:lnTo>
                <a:lnTo>
                  <a:pt x="0" y="3311017"/>
                </a:lnTo>
                <a:lnTo>
                  <a:pt x="3160" y="3264865"/>
                </a:lnTo>
                <a:lnTo>
                  <a:pt x="12389" y="3220424"/>
                </a:lnTo>
                <a:lnTo>
                  <a:pt x="27305" y="3178039"/>
                </a:lnTo>
                <a:lnTo>
                  <a:pt x="47530" y="3138054"/>
                </a:lnTo>
                <a:lnTo>
                  <a:pt x="72683" y="3100815"/>
                </a:lnTo>
                <a:lnTo>
                  <a:pt x="102386" y="3066665"/>
                </a:lnTo>
                <a:lnTo>
                  <a:pt x="136257" y="3035951"/>
                </a:lnTo>
                <a:lnTo>
                  <a:pt x="173917" y="3009015"/>
                </a:lnTo>
                <a:lnTo>
                  <a:pt x="214987" y="2986204"/>
                </a:lnTo>
                <a:lnTo>
                  <a:pt x="259086" y="2967862"/>
                </a:lnTo>
                <a:lnTo>
                  <a:pt x="305836" y="2954334"/>
                </a:lnTo>
                <a:lnTo>
                  <a:pt x="354855" y="2945964"/>
                </a:lnTo>
                <a:lnTo>
                  <a:pt x="405764" y="2943098"/>
                </a:lnTo>
                <a:lnTo>
                  <a:pt x="456674" y="2945964"/>
                </a:lnTo>
                <a:lnTo>
                  <a:pt x="505693" y="2954334"/>
                </a:lnTo>
                <a:lnTo>
                  <a:pt x="552443" y="2967862"/>
                </a:lnTo>
                <a:lnTo>
                  <a:pt x="596542" y="2986204"/>
                </a:lnTo>
                <a:lnTo>
                  <a:pt x="637612" y="3009015"/>
                </a:lnTo>
                <a:lnTo>
                  <a:pt x="675272" y="3035951"/>
                </a:lnTo>
                <a:lnTo>
                  <a:pt x="709143" y="3066665"/>
                </a:lnTo>
                <a:lnTo>
                  <a:pt x="738846" y="3100815"/>
                </a:lnTo>
                <a:lnTo>
                  <a:pt x="763999" y="3138054"/>
                </a:lnTo>
                <a:lnTo>
                  <a:pt x="784224" y="3178039"/>
                </a:lnTo>
                <a:lnTo>
                  <a:pt x="799140" y="3220424"/>
                </a:lnTo>
                <a:lnTo>
                  <a:pt x="808369" y="3264865"/>
                </a:lnTo>
                <a:lnTo>
                  <a:pt x="811529" y="3311017"/>
                </a:lnTo>
                <a:lnTo>
                  <a:pt x="814690" y="3357168"/>
                </a:lnTo>
                <a:lnTo>
                  <a:pt x="823919" y="3401609"/>
                </a:lnTo>
                <a:lnTo>
                  <a:pt x="838835" y="3443994"/>
                </a:lnTo>
                <a:lnTo>
                  <a:pt x="859060" y="3483979"/>
                </a:lnTo>
                <a:lnTo>
                  <a:pt x="884213" y="3521218"/>
                </a:lnTo>
                <a:lnTo>
                  <a:pt x="913916" y="3555368"/>
                </a:lnTo>
                <a:lnTo>
                  <a:pt x="947787" y="3586082"/>
                </a:lnTo>
                <a:lnTo>
                  <a:pt x="985447" y="3613018"/>
                </a:lnTo>
                <a:lnTo>
                  <a:pt x="1026517" y="3635829"/>
                </a:lnTo>
                <a:lnTo>
                  <a:pt x="1070616" y="3654171"/>
                </a:lnTo>
                <a:lnTo>
                  <a:pt x="1117366" y="3667699"/>
                </a:lnTo>
                <a:lnTo>
                  <a:pt x="1166385" y="3676069"/>
                </a:lnTo>
                <a:lnTo>
                  <a:pt x="1217295" y="3678936"/>
                </a:lnTo>
                <a:lnTo>
                  <a:pt x="1268204" y="3676069"/>
                </a:lnTo>
                <a:lnTo>
                  <a:pt x="1317223" y="3667699"/>
                </a:lnTo>
                <a:lnTo>
                  <a:pt x="1363973" y="3654171"/>
                </a:lnTo>
                <a:lnTo>
                  <a:pt x="1408072" y="3635829"/>
                </a:lnTo>
                <a:lnTo>
                  <a:pt x="1449142" y="3613018"/>
                </a:lnTo>
                <a:lnTo>
                  <a:pt x="1486802" y="3586082"/>
                </a:lnTo>
                <a:lnTo>
                  <a:pt x="1520673" y="3555368"/>
                </a:lnTo>
                <a:lnTo>
                  <a:pt x="1550376" y="3521218"/>
                </a:lnTo>
                <a:lnTo>
                  <a:pt x="1575529" y="3483979"/>
                </a:lnTo>
                <a:lnTo>
                  <a:pt x="1595754" y="3443994"/>
                </a:lnTo>
                <a:lnTo>
                  <a:pt x="1610670" y="3401609"/>
                </a:lnTo>
                <a:lnTo>
                  <a:pt x="1619899" y="3357168"/>
                </a:lnTo>
                <a:lnTo>
                  <a:pt x="1623059" y="3311017"/>
                </a:lnTo>
                <a:lnTo>
                  <a:pt x="1623059" y="36791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7944" y="2680716"/>
            <a:ext cx="1623060" cy="502920"/>
          </a:xfrm>
          <a:custGeom>
            <a:avLst/>
            <a:gdLst/>
            <a:ahLst/>
            <a:cxnLst/>
            <a:rect l="l" t="t" r="r" b="b"/>
            <a:pathLst>
              <a:path w="1623059" h="502919">
                <a:moveTo>
                  <a:pt x="0" y="502920"/>
                </a:moveTo>
                <a:lnTo>
                  <a:pt x="1623059" y="502920"/>
                </a:lnTo>
                <a:lnTo>
                  <a:pt x="1623059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40653" y="2743860"/>
            <a:ext cx="585470" cy="13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1000" spc="-5" dirty="0">
                <a:latin typeface="华文新魏"/>
                <a:cs typeface="华文新魏"/>
              </a:rPr>
              <a:t>f</a:t>
            </a:r>
            <a:r>
              <a:rPr sz="1000" spc="-15" dirty="0">
                <a:latin typeface="华文新魏"/>
                <a:cs typeface="华文新魏"/>
              </a:rPr>
              <a:t>_</a:t>
            </a:r>
            <a:r>
              <a:rPr sz="1000" spc="-5" dirty="0">
                <a:latin typeface="华文新魏"/>
                <a:cs typeface="华文新魏"/>
              </a:rPr>
              <a:t>f</a:t>
            </a:r>
            <a:r>
              <a:rPr sz="1000" spc="-15" dirty="0">
                <a:latin typeface="华文新魏"/>
                <a:cs typeface="华文新魏"/>
              </a:rPr>
              <a:t>l</a:t>
            </a:r>
            <a:r>
              <a:rPr sz="1000" spc="-10" dirty="0">
                <a:latin typeface="华文新魏"/>
                <a:cs typeface="华文新魏"/>
              </a:rPr>
              <a:t>a</a:t>
            </a:r>
            <a:r>
              <a:rPr sz="1000" spc="-5" dirty="0">
                <a:latin typeface="华文新魏"/>
                <a:cs typeface="华文新魏"/>
              </a:rPr>
              <a:t>g(r/w)</a:t>
            </a:r>
            <a:endParaRPr sz="1000">
              <a:latin typeface="华文新魏"/>
              <a:cs typeface="华文新魏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0653" y="3245510"/>
            <a:ext cx="552450" cy="13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1000" spc="-5" dirty="0">
                <a:latin typeface="华文新魏"/>
                <a:cs typeface="华文新魏"/>
              </a:rPr>
              <a:t>f</a:t>
            </a:r>
            <a:r>
              <a:rPr sz="1000" spc="-15" dirty="0">
                <a:latin typeface="华文新魏"/>
                <a:cs typeface="华文新魏"/>
              </a:rPr>
              <a:t>_</a:t>
            </a:r>
            <a:r>
              <a:rPr sz="1000" spc="-5" dirty="0">
                <a:latin typeface="华文新魏"/>
                <a:cs typeface="华文新魏"/>
              </a:rPr>
              <a:t>co</a:t>
            </a:r>
            <a:r>
              <a:rPr sz="1000" spc="-10" dirty="0">
                <a:latin typeface="华文新魏"/>
                <a:cs typeface="华文新魏"/>
              </a:rPr>
              <a:t>u</a:t>
            </a:r>
            <a:r>
              <a:rPr sz="1000" spc="-5" dirty="0">
                <a:latin typeface="华文新魏"/>
                <a:cs typeface="华文新魏"/>
              </a:rPr>
              <a:t>n</a:t>
            </a:r>
            <a:r>
              <a:rPr sz="1000" spc="-15" dirty="0">
                <a:latin typeface="华文新魏"/>
                <a:cs typeface="华文新魏"/>
              </a:rPr>
              <a:t>t</a:t>
            </a:r>
            <a:r>
              <a:rPr sz="1000" spc="-5" dirty="0">
                <a:latin typeface="华文新魏"/>
                <a:cs typeface="华文新魏"/>
              </a:rPr>
              <a:t>(</a:t>
            </a:r>
            <a:r>
              <a:rPr sz="1000" spc="-10" dirty="0">
                <a:latin typeface="华文新魏"/>
                <a:cs typeface="华文新魏"/>
              </a:rPr>
              <a:t>1</a:t>
            </a:r>
            <a:r>
              <a:rPr sz="1000" spc="-5" dirty="0">
                <a:latin typeface="华文新魏"/>
                <a:cs typeface="华文新魏"/>
              </a:rPr>
              <a:t>)</a:t>
            </a:r>
            <a:endParaRPr sz="1000">
              <a:latin typeface="华文新魏"/>
              <a:cs typeface="华文新魏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47944" y="2680716"/>
            <a:ext cx="1623060" cy="502920"/>
          </a:xfrm>
          <a:custGeom>
            <a:avLst/>
            <a:gdLst/>
            <a:ahLst/>
            <a:cxnLst/>
            <a:rect l="l" t="t" r="r" b="b"/>
            <a:pathLst>
              <a:path w="1623059" h="502919">
                <a:moveTo>
                  <a:pt x="0" y="502920"/>
                </a:moveTo>
                <a:lnTo>
                  <a:pt x="1623059" y="502920"/>
                </a:lnTo>
                <a:lnTo>
                  <a:pt x="1623059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47944" y="2680716"/>
            <a:ext cx="1623060" cy="502920"/>
          </a:xfrm>
          <a:custGeom>
            <a:avLst/>
            <a:gdLst/>
            <a:ahLst/>
            <a:cxnLst/>
            <a:rect l="l" t="t" r="r" b="b"/>
            <a:pathLst>
              <a:path w="1623059" h="502919">
                <a:moveTo>
                  <a:pt x="0" y="502920"/>
                </a:moveTo>
                <a:lnTo>
                  <a:pt x="1623059" y="502920"/>
                </a:lnTo>
                <a:lnTo>
                  <a:pt x="1623059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47944" y="2695194"/>
            <a:ext cx="1618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华文新魏"/>
                <a:cs typeface="华文新魏"/>
              </a:rPr>
              <a:t>i_mode(x)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4297" y="2743860"/>
            <a:ext cx="585470" cy="13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1000" spc="-5" dirty="0">
                <a:latin typeface="华文新魏"/>
                <a:cs typeface="华文新魏"/>
              </a:rPr>
              <a:t>f</a:t>
            </a:r>
            <a:r>
              <a:rPr sz="1000" spc="-15" dirty="0">
                <a:latin typeface="华文新魏"/>
                <a:cs typeface="华文新魏"/>
              </a:rPr>
              <a:t>_</a:t>
            </a:r>
            <a:r>
              <a:rPr sz="1000" spc="-5" dirty="0">
                <a:latin typeface="华文新魏"/>
                <a:cs typeface="华文新魏"/>
              </a:rPr>
              <a:t>f</a:t>
            </a:r>
            <a:r>
              <a:rPr sz="1000" spc="-15" dirty="0">
                <a:latin typeface="华文新魏"/>
                <a:cs typeface="华文新魏"/>
              </a:rPr>
              <a:t>l</a:t>
            </a:r>
            <a:r>
              <a:rPr sz="1000" spc="-10" dirty="0">
                <a:latin typeface="华文新魏"/>
                <a:cs typeface="华文新魏"/>
              </a:rPr>
              <a:t>a</a:t>
            </a:r>
            <a:r>
              <a:rPr sz="1000" spc="-5" dirty="0">
                <a:latin typeface="华文新魏"/>
                <a:cs typeface="华文新魏"/>
              </a:rPr>
              <a:t>g(r/w)</a:t>
            </a:r>
            <a:endParaRPr sz="1000">
              <a:latin typeface="华文新魏"/>
              <a:cs typeface="华文新魏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54297" y="3245256"/>
            <a:ext cx="552450" cy="13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1000" spc="-5" dirty="0">
                <a:latin typeface="华文新魏"/>
                <a:cs typeface="华文新魏"/>
              </a:rPr>
              <a:t>f</a:t>
            </a:r>
            <a:r>
              <a:rPr sz="1000" spc="-15" dirty="0">
                <a:latin typeface="华文新魏"/>
                <a:cs typeface="华文新魏"/>
              </a:rPr>
              <a:t>_</a:t>
            </a:r>
            <a:r>
              <a:rPr sz="1000" spc="-5" dirty="0">
                <a:latin typeface="华文新魏"/>
                <a:cs typeface="华文新魏"/>
              </a:rPr>
              <a:t>co</a:t>
            </a:r>
            <a:r>
              <a:rPr sz="1000" spc="-10" dirty="0">
                <a:latin typeface="华文新魏"/>
                <a:cs typeface="华文新魏"/>
              </a:rPr>
              <a:t>u</a:t>
            </a:r>
            <a:r>
              <a:rPr sz="1000" spc="-5" dirty="0">
                <a:latin typeface="华文新魏"/>
                <a:cs typeface="华文新魏"/>
              </a:rPr>
              <a:t>n</a:t>
            </a:r>
            <a:r>
              <a:rPr sz="1000" spc="-15" dirty="0">
                <a:latin typeface="华文新魏"/>
                <a:cs typeface="华文新魏"/>
              </a:rPr>
              <a:t>t</a:t>
            </a:r>
            <a:r>
              <a:rPr sz="1000" spc="-5" dirty="0">
                <a:latin typeface="华文新魏"/>
                <a:cs typeface="华文新魏"/>
              </a:rPr>
              <a:t>(</a:t>
            </a:r>
            <a:r>
              <a:rPr sz="1000" spc="-10" dirty="0">
                <a:latin typeface="华文新魏"/>
                <a:cs typeface="华文新魏"/>
              </a:rPr>
              <a:t>1</a:t>
            </a:r>
            <a:r>
              <a:rPr sz="1000" spc="-5" dirty="0">
                <a:latin typeface="华文新魏"/>
                <a:cs typeface="华文新魏"/>
              </a:rPr>
              <a:t>)</a:t>
            </a:r>
            <a:endParaRPr sz="1000">
              <a:latin typeface="华文新魏"/>
              <a:cs typeface="华文新魏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558540" y="2676144"/>
          <a:ext cx="163576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39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f_flag(r/w)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9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f_count(1)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f_offset(0)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f_inode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7918704" y="3768852"/>
            <a:ext cx="1056131" cy="58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48600" y="3851147"/>
            <a:ext cx="1043940" cy="573405"/>
          </a:xfrm>
          <a:custGeom>
            <a:avLst/>
            <a:gdLst/>
            <a:ahLst/>
            <a:cxnLst/>
            <a:rect l="l" t="t" r="r" b="b"/>
            <a:pathLst>
              <a:path w="1043940" h="573404">
                <a:moveTo>
                  <a:pt x="0" y="573024"/>
                </a:moveTo>
                <a:lnTo>
                  <a:pt x="1043940" y="573024"/>
                </a:lnTo>
                <a:lnTo>
                  <a:pt x="1043940" y="0"/>
                </a:lnTo>
                <a:lnTo>
                  <a:pt x="0" y="0"/>
                </a:lnTo>
                <a:lnTo>
                  <a:pt x="0" y="57302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48600" y="3851147"/>
            <a:ext cx="1043940" cy="573405"/>
          </a:xfrm>
          <a:custGeom>
            <a:avLst/>
            <a:gdLst/>
            <a:ahLst/>
            <a:cxnLst/>
            <a:rect l="l" t="t" r="r" b="b"/>
            <a:pathLst>
              <a:path w="1043940" h="573404">
                <a:moveTo>
                  <a:pt x="0" y="573024"/>
                </a:moveTo>
                <a:lnTo>
                  <a:pt x="1043940" y="573024"/>
                </a:lnTo>
                <a:lnTo>
                  <a:pt x="1043940" y="0"/>
                </a:lnTo>
                <a:lnTo>
                  <a:pt x="0" y="0"/>
                </a:lnTo>
                <a:lnTo>
                  <a:pt x="0" y="5730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78552" y="2680716"/>
            <a:ext cx="487680" cy="1841500"/>
          </a:xfrm>
          <a:custGeom>
            <a:avLst/>
            <a:gdLst/>
            <a:ahLst/>
            <a:cxnLst/>
            <a:rect l="l" t="t" r="r" b="b"/>
            <a:pathLst>
              <a:path w="487679" h="1841500">
                <a:moveTo>
                  <a:pt x="444581" y="72354"/>
                </a:moveTo>
                <a:lnTo>
                  <a:pt x="0" y="1837944"/>
                </a:lnTo>
                <a:lnTo>
                  <a:pt x="12192" y="1840992"/>
                </a:lnTo>
                <a:lnTo>
                  <a:pt x="456888" y="75447"/>
                </a:lnTo>
                <a:lnTo>
                  <a:pt x="444581" y="72354"/>
                </a:lnTo>
                <a:close/>
              </a:path>
              <a:path w="487679" h="1841500">
                <a:moveTo>
                  <a:pt x="482598" y="60071"/>
                </a:moveTo>
                <a:lnTo>
                  <a:pt x="447675" y="60071"/>
                </a:lnTo>
                <a:lnTo>
                  <a:pt x="459994" y="63119"/>
                </a:lnTo>
                <a:lnTo>
                  <a:pt x="456888" y="75447"/>
                </a:lnTo>
                <a:lnTo>
                  <a:pt x="487680" y="83185"/>
                </a:lnTo>
                <a:lnTo>
                  <a:pt x="482598" y="60071"/>
                </a:lnTo>
                <a:close/>
              </a:path>
              <a:path w="487679" h="1841500">
                <a:moveTo>
                  <a:pt x="447675" y="60071"/>
                </a:moveTo>
                <a:lnTo>
                  <a:pt x="444581" y="72354"/>
                </a:lnTo>
                <a:lnTo>
                  <a:pt x="456888" y="75447"/>
                </a:lnTo>
                <a:lnTo>
                  <a:pt x="459994" y="63119"/>
                </a:lnTo>
                <a:lnTo>
                  <a:pt x="447675" y="60071"/>
                </a:lnTo>
                <a:close/>
              </a:path>
              <a:path w="487679" h="1841500">
                <a:moveTo>
                  <a:pt x="469392" y="0"/>
                </a:moveTo>
                <a:lnTo>
                  <a:pt x="413893" y="64643"/>
                </a:lnTo>
                <a:lnTo>
                  <a:pt x="444581" y="72354"/>
                </a:lnTo>
                <a:lnTo>
                  <a:pt x="447675" y="60071"/>
                </a:lnTo>
                <a:lnTo>
                  <a:pt x="482598" y="60071"/>
                </a:lnTo>
                <a:lnTo>
                  <a:pt x="469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739" y="5537403"/>
            <a:ext cx="1297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华文新魏"/>
                <a:cs typeface="华文新魏"/>
              </a:rPr>
              <a:t>文件描述符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33486" y="5537403"/>
            <a:ext cx="78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华文新魏"/>
                <a:cs typeface="华文新魏"/>
              </a:rPr>
              <a:t>物理块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55496" y="5402175"/>
            <a:ext cx="5705475" cy="108140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2070100" algn="l"/>
                <a:tab pos="4295775" algn="l"/>
              </a:tabLst>
            </a:pPr>
            <a:r>
              <a:rPr sz="2000" dirty="0">
                <a:latin typeface="华文新魏"/>
                <a:cs typeface="华文新魏"/>
              </a:rPr>
              <a:t>用户打开文件表	系统打开文件表	活动inode表</a:t>
            </a:r>
            <a:endParaRPr sz="2000">
              <a:latin typeface="华文新魏"/>
              <a:cs typeface="华文新魏"/>
            </a:endParaRPr>
          </a:p>
          <a:p>
            <a:pPr marL="937894">
              <a:lnSpc>
                <a:spcPct val="100000"/>
              </a:lnSpc>
              <a:spcBef>
                <a:spcPts val="1485"/>
              </a:spcBef>
            </a:pPr>
            <a:r>
              <a:rPr sz="2800" spc="-5" dirty="0">
                <a:latin typeface="华文新魏"/>
                <a:cs typeface="华文新魏"/>
              </a:rPr>
              <a:t>读操作时文件数据结构的关系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70964" y="3510660"/>
            <a:ext cx="467359" cy="340995"/>
          </a:xfrm>
          <a:custGeom>
            <a:avLst/>
            <a:gdLst/>
            <a:ahLst/>
            <a:cxnLst/>
            <a:rect l="l" t="t" r="r" b="b"/>
            <a:pathLst>
              <a:path w="467360" h="340995">
                <a:moveTo>
                  <a:pt x="401553" y="300896"/>
                </a:moveTo>
                <a:lnTo>
                  <a:pt x="382904" y="326644"/>
                </a:lnTo>
                <a:lnTo>
                  <a:pt x="466978" y="340487"/>
                </a:lnTo>
                <a:lnTo>
                  <a:pt x="450238" y="308356"/>
                </a:lnTo>
                <a:lnTo>
                  <a:pt x="411860" y="308356"/>
                </a:lnTo>
                <a:lnTo>
                  <a:pt x="401553" y="300896"/>
                </a:lnTo>
                <a:close/>
              </a:path>
              <a:path w="467360" h="340995">
                <a:moveTo>
                  <a:pt x="408975" y="290649"/>
                </a:moveTo>
                <a:lnTo>
                  <a:pt x="401553" y="300896"/>
                </a:lnTo>
                <a:lnTo>
                  <a:pt x="411860" y="308356"/>
                </a:lnTo>
                <a:lnTo>
                  <a:pt x="419227" y="298069"/>
                </a:lnTo>
                <a:lnTo>
                  <a:pt x="408975" y="290649"/>
                </a:lnTo>
                <a:close/>
              </a:path>
              <a:path w="467360" h="340995">
                <a:moveTo>
                  <a:pt x="427609" y="264921"/>
                </a:moveTo>
                <a:lnTo>
                  <a:pt x="408975" y="290649"/>
                </a:lnTo>
                <a:lnTo>
                  <a:pt x="419227" y="298069"/>
                </a:lnTo>
                <a:lnTo>
                  <a:pt x="411860" y="308356"/>
                </a:lnTo>
                <a:lnTo>
                  <a:pt x="450238" y="308356"/>
                </a:lnTo>
                <a:lnTo>
                  <a:pt x="427609" y="264921"/>
                </a:lnTo>
                <a:close/>
              </a:path>
              <a:path w="467360" h="340995">
                <a:moveTo>
                  <a:pt x="7365" y="0"/>
                </a:moveTo>
                <a:lnTo>
                  <a:pt x="0" y="10287"/>
                </a:lnTo>
                <a:lnTo>
                  <a:pt x="401553" y="300896"/>
                </a:lnTo>
                <a:lnTo>
                  <a:pt x="408975" y="290649"/>
                </a:lnTo>
                <a:lnTo>
                  <a:pt x="7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86226" y="2680716"/>
            <a:ext cx="443865" cy="1172845"/>
          </a:xfrm>
          <a:custGeom>
            <a:avLst/>
            <a:gdLst/>
            <a:ahLst/>
            <a:cxnLst/>
            <a:rect l="l" t="t" r="r" b="b"/>
            <a:pathLst>
              <a:path w="443864" h="1172845">
                <a:moveTo>
                  <a:pt x="402028" y="69354"/>
                </a:moveTo>
                <a:lnTo>
                  <a:pt x="0" y="1168273"/>
                </a:lnTo>
                <a:lnTo>
                  <a:pt x="11937" y="1172591"/>
                </a:lnTo>
                <a:lnTo>
                  <a:pt x="413986" y="73742"/>
                </a:lnTo>
                <a:lnTo>
                  <a:pt x="402028" y="69354"/>
                </a:lnTo>
                <a:close/>
              </a:path>
              <a:path w="443864" h="1172845">
                <a:moveTo>
                  <a:pt x="440753" y="57404"/>
                </a:moveTo>
                <a:lnTo>
                  <a:pt x="406400" y="57404"/>
                </a:lnTo>
                <a:lnTo>
                  <a:pt x="418338" y="61849"/>
                </a:lnTo>
                <a:lnTo>
                  <a:pt x="413986" y="73742"/>
                </a:lnTo>
                <a:lnTo>
                  <a:pt x="443864" y="84709"/>
                </a:lnTo>
                <a:lnTo>
                  <a:pt x="440753" y="57404"/>
                </a:lnTo>
                <a:close/>
              </a:path>
              <a:path w="443864" h="1172845">
                <a:moveTo>
                  <a:pt x="406400" y="57404"/>
                </a:moveTo>
                <a:lnTo>
                  <a:pt x="402028" y="69354"/>
                </a:lnTo>
                <a:lnTo>
                  <a:pt x="413986" y="73742"/>
                </a:lnTo>
                <a:lnTo>
                  <a:pt x="418338" y="61849"/>
                </a:lnTo>
                <a:lnTo>
                  <a:pt x="406400" y="57404"/>
                </a:lnTo>
                <a:close/>
              </a:path>
              <a:path w="443864" h="1172845">
                <a:moveTo>
                  <a:pt x="434213" y="0"/>
                </a:moveTo>
                <a:lnTo>
                  <a:pt x="372237" y="58420"/>
                </a:lnTo>
                <a:lnTo>
                  <a:pt x="402028" y="69354"/>
                </a:lnTo>
                <a:lnTo>
                  <a:pt x="406400" y="57404"/>
                </a:lnTo>
                <a:lnTo>
                  <a:pt x="440753" y="57404"/>
                </a:lnTo>
                <a:lnTo>
                  <a:pt x="434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47944" y="3183635"/>
            <a:ext cx="1623060" cy="501650"/>
          </a:xfrm>
          <a:custGeom>
            <a:avLst/>
            <a:gdLst/>
            <a:ahLst/>
            <a:cxnLst/>
            <a:rect l="l" t="t" r="r" b="b"/>
            <a:pathLst>
              <a:path w="1623059" h="501650">
                <a:moveTo>
                  <a:pt x="0" y="501395"/>
                </a:moveTo>
                <a:lnTo>
                  <a:pt x="1623059" y="501395"/>
                </a:lnTo>
                <a:lnTo>
                  <a:pt x="1623059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47944" y="3183635"/>
            <a:ext cx="1623060" cy="5016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latin typeface="华文新魏"/>
                <a:cs typeface="华文新魏"/>
              </a:rPr>
              <a:t>i_nlink(1)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70803" y="3685032"/>
            <a:ext cx="1621790" cy="501650"/>
          </a:xfrm>
          <a:custGeom>
            <a:avLst/>
            <a:gdLst/>
            <a:ahLst/>
            <a:cxnLst/>
            <a:rect l="l" t="t" r="r" b="b"/>
            <a:pathLst>
              <a:path w="1621790" h="501650">
                <a:moveTo>
                  <a:pt x="0" y="501396"/>
                </a:moveTo>
                <a:lnTo>
                  <a:pt x="1621536" y="501396"/>
                </a:lnTo>
                <a:lnTo>
                  <a:pt x="1621536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70803" y="3685032"/>
            <a:ext cx="1621790" cy="501650"/>
          </a:xfrm>
          <a:custGeom>
            <a:avLst/>
            <a:gdLst/>
            <a:ahLst/>
            <a:cxnLst/>
            <a:rect l="l" t="t" r="r" b="b"/>
            <a:pathLst>
              <a:path w="1621790" h="501650">
                <a:moveTo>
                  <a:pt x="0" y="501396"/>
                </a:moveTo>
                <a:lnTo>
                  <a:pt x="1621536" y="501396"/>
                </a:lnTo>
                <a:lnTo>
                  <a:pt x="1621536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647944" y="3698494"/>
            <a:ext cx="1623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华文新魏"/>
                <a:cs typeface="华文新魏"/>
              </a:rPr>
              <a:t>i_addr(40)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69531" y="4012310"/>
            <a:ext cx="648970" cy="508000"/>
          </a:xfrm>
          <a:custGeom>
            <a:avLst/>
            <a:gdLst/>
            <a:ahLst/>
            <a:cxnLst/>
            <a:rect l="l" t="t" r="r" b="b"/>
            <a:pathLst>
              <a:path w="648970" h="508000">
                <a:moveTo>
                  <a:pt x="584533" y="465972"/>
                </a:moveTo>
                <a:lnTo>
                  <a:pt x="565023" y="490981"/>
                </a:lnTo>
                <a:lnTo>
                  <a:pt x="648589" y="507872"/>
                </a:lnTo>
                <a:lnTo>
                  <a:pt x="632357" y="473837"/>
                </a:lnTo>
                <a:lnTo>
                  <a:pt x="594614" y="473837"/>
                </a:lnTo>
                <a:lnTo>
                  <a:pt x="584533" y="465972"/>
                </a:lnTo>
                <a:close/>
              </a:path>
              <a:path w="648970" h="508000">
                <a:moveTo>
                  <a:pt x="592377" y="455917"/>
                </a:moveTo>
                <a:lnTo>
                  <a:pt x="584533" y="465972"/>
                </a:lnTo>
                <a:lnTo>
                  <a:pt x="594614" y="473837"/>
                </a:lnTo>
                <a:lnTo>
                  <a:pt x="602488" y="463803"/>
                </a:lnTo>
                <a:lnTo>
                  <a:pt x="592377" y="455917"/>
                </a:lnTo>
                <a:close/>
              </a:path>
              <a:path w="648970" h="508000">
                <a:moveTo>
                  <a:pt x="611886" y="430911"/>
                </a:moveTo>
                <a:lnTo>
                  <a:pt x="592377" y="455917"/>
                </a:lnTo>
                <a:lnTo>
                  <a:pt x="602488" y="463803"/>
                </a:lnTo>
                <a:lnTo>
                  <a:pt x="594614" y="473837"/>
                </a:lnTo>
                <a:lnTo>
                  <a:pt x="632357" y="473837"/>
                </a:lnTo>
                <a:lnTo>
                  <a:pt x="611886" y="430911"/>
                </a:lnTo>
                <a:close/>
              </a:path>
              <a:path w="648970" h="508000">
                <a:moveTo>
                  <a:pt x="7874" y="0"/>
                </a:moveTo>
                <a:lnTo>
                  <a:pt x="0" y="9906"/>
                </a:lnTo>
                <a:lnTo>
                  <a:pt x="584533" y="465972"/>
                </a:lnTo>
                <a:lnTo>
                  <a:pt x="592377" y="455917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73468" y="3979164"/>
            <a:ext cx="645160" cy="76200"/>
          </a:xfrm>
          <a:custGeom>
            <a:avLst/>
            <a:gdLst/>
            <a:ahLst/>
            <a:cxnLst/>
            <a:rect l="l" t="t" r="r" b="b"/>
            <a:pathLst>
              <a:path w="645159" h="76200">
                <a:moveTo>
                  <a:pt x="568451" y="0"/>
                </a:moveTo>
                <a:lnTo>
                  <a:pt x="568451" y="76200"/>
                </a:lnTo>
                <a:lnTo>
                  <a:pt x="631951" y="44450"/>
                </a:lnTo>
                <a:lnTo>
                  <a:pt x="581151" y="44450"/>
                </a:lnTo>
                <a:lnTo>
                  <a:pt x="581151" y="31750"/>
                </a:lnTo>
                <a:lnTo>
                  <a:pt x="631951" y="31750"/>
                </a:lnTo>
                <a:lnTo>
                  <a:pt x="568451" y="0"/>
                </a:lnTo>
                <a:close/>
              </a:path>
              <a:path w="645159" h="76200">
                <a:moveTo>
                  <a:pt x="56845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68451" y="44450"/>
                </a:lnTo>
                <a:lnTo>
                  <a:pt x="568451" y="31750"/>
                </a:lnTo>
                <a:close/>
              </a:path>
              <a:path w="645159" h="76200">
                <a:moveTo>
                  <a:pt x="631951" y="31750"/>
                </a:moveTo>
                <a:lnTo>
                  <a:pt x="581151" y="31750"/>
                </a:lnTo>
                <a:lnTo>
                  <a:pt x="581151" y="44450"/>
                </a:lnTo>
                <a:lnTo>
                  <a:pt x="631951" y="44450"/>
                </a:lnTo>
                <a:lnTo>
                  <a:pt x="644651" y="38100"/>
                </a:lnTo>
                <a:lnTo>
                  <a:pt x="6319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18704" y="4437888"/>
            <a:ext cx="1056131" cy="58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48600" y="4520184"/>
            <a:ext cx="1043940" cy="573405"/>
          </a:xfrm>
          <a:custGeom>
            <a:avLst/>
            <a:gdLst/>
            <a:ahLst/>
            <a:cxnLst/>
            <a:rect l="l" t="t" r="r" b="b"/>
            <a:pathLst>
              <a:path w="1043940" h="573404">
                <a:moveTo>
                  <a:pt x="0" y="573024"/>
                </a:moveTo>
                <a:lnTo>
                  <a:pt x="1043940" y="573024"/>
                </a:lnTo>
                <a:lnTo>
                  <a:pt x="1043940" y="0"/>
                </a:lnTo>
                <a:lnTo>
                  <a:pt x="0" y="0"/>
                </a:lnTo>
                <a:lnTo>
                  <a:pt x="0" y="57302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48600" y="4520184"/>
            <a:ext cx="1043940" cy="573405"/>
          </a:xfrm>
          <a:custGeom>
            <a:avLst/>
            <a:gdLst/>
            <a:ahLst/>
            <a:cxnLst/>
            <a:rect l="l" t="t" r="r" b="b"/>
            <a:pathLst>
              <a:path w="1043940" h="573404">
                <a:moveTo>
                  <a:pt x="0" y="573024"/>
                </a:moveTo>
                <a:lnTo>
                  <a:pt x="1043940" y="573024"/>
                </a:lnTo>
                <a:lnTo>
                  <a:pt x="1043940" y="0"/>
                </a:lnTo>
                <a:lnTo>
                  <a:pt x="0" y="0"/>
                </a:lnTo>
                <a:lnTo>
                  <a:pt x="0" y="5730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405129"/>
            <a:ext cx="48520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100" dirty="0"/>
              <a:t> </a:t>
            </a:r>
            <a:r>
              <a:rPr dirty="0"/>
              <a:t>(12)</a:t>
            </a:r>
          </a:p>
          <a:p>
            <a:pPr marL="1270" algn="ctr">
              <a:lnSpc>
                <a:spcPct val="100000"/>
              </a:lnSpc>
            </a:pPr>
            <a:r>
              <a:rPr sz="4400" dirty="0"/>
              <a:t>(6)</a:t>
            </a:r>
            <a:r>
              <a:rPr dirty="0"/>
              <a:t>写文件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5144" y="2473299"/>
            <a:ext cx="7360920" cy="2073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调用的形式为：</a:t>
            </a:r>
            <a:endParaRPr sz="3200">
              <a:latin typeface="华文新魏"/>
              <a:cs typeface="华文新魏"/>
            </a:endParaRPr>
          </a:p>
          <a:p>
            <a:pPr marL="4572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nw = 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write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(fd, buf,</a:t>
            </a:r>
            <a:r>
              <a:rPr sz="3200" spc="-5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count);</a:t>
            </a:r>
            <a:endParaRPr sz="3200">
              <a:latin typeface="华文新魏"/>
              <a:cs typeface="华文新魏"/>
            </a:endParaRPr>
          </a:p>
          <a:p>
            <a:pPr marL="22860" marR="5080" indent="22860">
              <a:lnSpc>
                <a:spcPts val="3460"/>
              </a:lnSpc>
              <a:spcBef>
                <a:spcPts val="815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buf是信息传送的源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地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址，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即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把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buf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所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指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向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的用户主存区中的信息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写入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985" y="344170"/>
            <a:ext cx="5269865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45" dirty="0"/>
              <a:t> </a:t>
            </a:r>
            <a:r>
              <a:rPr dirty="0"/>
              <a:t>(13)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4400" dirty="0"/>
              <a:t>(7)文件的随机存取(1)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8540" y="2541270"/>
            <a:ext cx="8036559" cy="33909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2415" algn="just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在文件初次“打开”时，文件的位移量f_offset清空为零，  以后的文件读写操作总是根据offse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的当前值，顺序地读写 文件。为了支持文件的随机访问，提供系统调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lseek，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它 允许用户在读、写文件前，事先改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变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f_offset的指向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系统调用的形式为：</a:t>
            </a:r>
            <a:endParaRPr sz="2400">
              <a:latin typeface="华文新魏"/>
              <a:cs typeface="华文新魏"/>
            </a:endParaRPr>
          </a:p>
          <a:p>
            <a:pPr marL="86995" marR="6459855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long lseek;  long</a:t>
            </a:r>
            <a:r>
              <a:rPr sz="2400" spc="-1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offset;</a:t>
            </a:r>
            <a:endParaRPr sz="2400">
              <a:latin typeface="华文新魏"/>
              <a:cs typeface="华文新魏"/>
            </a:endParaRPr>
          </a:p>
          <a:p>
            <a:pPr marL="8699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int whence,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fd;</a:t>
            </a:r>
            <a:endParaRPr sz="2400">
              <a:latin typeface="华文新魏"/>
              <a:cs typeface="华文新魏"/>
            </a:endParaRPr>
          </a:p>
          <a:p>
            <a:pPr marL="8699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lseek (fd, offset,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whence);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373" y="420370"/>
            <a:ext cx="4852035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100" dirty="0"/>
              <a:t> </a:t>
            </a:r>
            <a:r>
              <a:rPr dirty="0"/>
              <a:t>(14)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4400" dirty="0"/>
              <a:t>文件的随机存</a:t>
            </a:r>
            <a:r>
              <a:rPr sz="4400" spc="-10" dirty="0"/>
              <a:t>取</a:t>
            </a:r>
            <a:r>
              <a:rPr sz="4400" dirty="0"/>
              <a:t>(2)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84276" y="2564892"/>
            <a:ext cx="7920355" cy="3385185"/>
          </a:xfrm>
          <a:custGeom>
            <a:avLst/>
            <a:gdLst/>
            <a:ahLst/>
            <a:cxnLst/>
            <a:rect l="l" t="t" r="r" b="b"/>
            <a:pathLst>
              <a:path w="7920355" h="3385185">
                <a:moveTo>
                  <a:pt x="0" y="3384804"/>
                </a:moveTo>
                <a:lnTo>
                  <a:pt x="7920228" y="3384804"/>
                </a:lnTo>
                <a:lnTo>
                  <a:pt x="7920228" y="0"/>
                </a:lnTo>
                <a:lnTo>
                  <a:pt x="0" y="0"/>
                </a:lnTo>
                <a:lnTo>
                  <a:pt x="0" y="3384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016" y="2571749"/>
            <a:ext cx="7742555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22555" indent="-9779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文件描述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f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d必须指向一个用读或写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方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式打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开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 文件，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whence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是“0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”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时，则f_offset被置为offset，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ts val="3350"/>
              </a:lnSpc>
              <a:spcBef>
                <a:spcPts val="7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w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h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e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n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ce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是“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1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”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时，则f_offse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被置为文件当前位 置加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offset。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410" y="527050"/>
            <a:ext cx="4108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10.4.2文件共享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308351"/>
            <a:ext cx="4401185" cy="20008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600" spc="-5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文件的静态共享</a:t>
            </a:r>
            <a:endParaRPr sz="3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2文件的动态共享</a:t>
            </a:r>
            <a:endParaRPr sz="3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3</a:t>
            </a:r>
            <a:r>
              <a:rPr sz="3600" spc="-5" dirty="0">
                <a:solidFill>
                  <a:srgbClr val="073D86"/>
                </a:solidFill>
                <a:latin typeface="华文新魏"/>
                <a:cs typeface="华文新魏"/>
              </a:rPr>
              <a:t>文件的符号链接共享</a:t>
            </a:r>
            <a:endParaRPr sz="36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864" y="716026"/>
            <a:ext cx="5207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</a:t>
            </a:r>
            <a:r>
              <a:rPr dirty="0"/>
              <a:t>文件的静态共</a:t>
            </a:r>
            <a:r>
              <a:rPr spc="-10" dirty="0"/>
              <a:t>享</a:t>
            </a:r>
            <a:r>
              <a:rPr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84276" y="2421635"/>
            <a:ext cx="7926705" cy="4102735"/>
          </a:xfrm>
          <a:custGeom>
            <a:avLst/>
            <a:gdLst/>
            <a:ahLst/>
            <a:cxnLst/>
            <a:rect l="l" t="t" r="r" b="b"/>
            <a:pathLst>
              <a:path w="7926705" h="4102734">
                <a:moveTo>
                  <a:pt x="0" y="4102608"/>
                </a:moveTo>
                <a:lnTo>
                  <a:pt x="7926324" y="4102608"/>
                </a:lnTo>
                <a:lnTo>
                  <a:pt x="7926324" y="0"/>
                </a:lnTo>
                <a:lnTo>
                  <a:pt x="0" y="0"/>
                </a:lnTo>
                <a:lnTo>
                  <a:pt x="0" y="410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016" y="2291816"/>
            <a:ext cx="7804150" cy="34290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系统调用形式为：</a:t>
            </a:r>
            <a:endParaRPr sz="2400">
              <a:latin typeface="华文新魏"/>
              <a:cs typeface="华文新魏"/>
            </a:endParaRPr>
          </a:p>
          <a:p>
            <a:pPr marL="445134" marR="3860165" indent="15240">
              <a:lnSpc>
                <a:spcPct val="114500"/>
              </a:lnSpc>
              <a:spcBef>
                <a:spcPts val="34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chat * oldnamep, *</a:t>
            </a:r>
            <a:r>
              <a:rPr sz="2000" spc="-6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newnamep;  link (oldnamep,</a:t>
            </a:r>
            <a:r>
              <a:rPr sz="20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newnamep);</a:t>
            </a:r>
            <a:endParaRPr sz="2000">
              <a:latin typeface="华文新魏"/>
              <a:cs typeface="华文新魏"/>
            </a:endParaRPr>
          </a:p>
          <a:p>
            <a:pPr marL="285115" marR="118110" indent="-273050">
              <a:lnSpc>
                <a:spcPts val="2590"/>
              </a:lnSpc>
              <a:spcBef>
                <a:spcPts val="59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①</a:t>
            </a:r>
            <a:r>
              <a:rPr sz="2400" spc="-8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检索目录找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oldnamep所指向文件的索引节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点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编 号。</a:t>
            </a:r>
            <a:endParaRPr sz="2400">
              <a:latin typeface="华文新魏"/>
              <a:cs typeface="华文新魏"/>
            </a:endParaRPr>
          </a:p>
          <a:p>
            <a:pPr marL="285115" marR="48260" indent="-273050" algn="just">
              <a:lnSpc>
                <a:spcPts val="2590"/>
              </a:lnSpc>
              <a:spcBef>
                <a:spcPts val="58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②</a:t>
            </a:r>
            <a:r>
              <a:rPr sz="2400" spc="-4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再次检索目录找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newnamep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所指文件的父目录文件，  并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把已存在文件的索引节点i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n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ode编号与别名构成一个目</a:t>
            </a:r>
            <a:r>
              <a:rPr sz="2400" u="sng" spc="-24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录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，记入到该目录中去。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③</a:t>
            </a:r>
            <a:r>
              <a:rPr sz="24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把已存在文件索引节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点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的连接计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400" spc="-5" dirty="0">
                <a:solidFill>
                  <a:srgbClr val="FF0000"/>
                </a:solidFill>
                <a:latin typeface="华文新魏"/>
                <a:cs typeface="华文新魏"/>
              </a:rPr>
              <a:t>i_nlink加</a:t>
            </a: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“1</a:t>
            </a:r>
            <a:r>
              <a:rPr sz="2400" dirty="0">
                <a:solidFill>
                  <a:srgbClr val="FF0000"/>
                </a:solidFill>
                <a:latin typeface="Candara"/>
                <a:cs typeface="Candara"/>
              </a:rPr>
              <a:t>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107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992" y="572515"/>
            <a:ext cx="4685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Linux</a:t>
            </a:r>
            <a:r>
              <a:rPr sz="4400" dirty="0"/>
              <a:t>层次目录结构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9204" y="4995671"/>
            <a:ext cx="467995" cy="39497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345"/>
              </a:lnSpc>
            </a:pPr>
            <a:r>
              <a:rPr sz="2000" dirty="0">
                <a:latin typeface="华文新魏"/>
                <a:cs typeface="华文新魏"/>
              </a:rPr>
              <a:t>B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9483" y="4995671"/>
            <a:ext cx="1092835" cy="39497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345"/>
              </a:lnSpc>
            </a:pPr>
            <a:r>
              <a:rPr sz="2000" spc="-5" dirty="0">
                <a:latin typeface="华文新魏"/>
                <a:cs typeface="华文新魏"/>
              </a:rPr>
              <a:t>testfile.c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59" y="3678935"/>
            <a:ext cx="850900" cy="36576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340"/>
              </a:lnSpc>
            </a:pPr>
            <a:r>
              <a:rPr sz="2000" spc="-5" dirty="0">
                <a:latin typeface="华文新魏"/>
                <a:cs typeface="华文新魏"/>
              </a:rPr>
              <a:t>tty00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65576" y="1402080"/>
            <a:ext cx="911351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9311" y="1341119"/>
            <a:ext cx="562356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5471" y="1484375"/>
            <a:ext cx="899160" cy="439420"/>
          </a:xfrm>
          <a:custGeom>
            <a:avLst/>
            <a:gdLst/>
            <a:ahLst/>
            <a:cxnLst/>
            <a:rect l="l" t="t" r="r" b="b"/>
            <a:pathLst>
              <a:path w="899160" h="439419">
                <a:moveTo>
                  <a:pt x="0" y="438912"/>
                </a:moveTo>
                <a:lnTo>
                  <a:pt x="899160" y="438912"/>
                </a:lnTo>
                <a:lnTo>
                  <a:pt x="89916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95471" y="1484375"/>
            <a:ext cx="899160" cy="439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／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5172" y="2500883"/>
            <a:ext cx="911352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1183" y="2439923"/>
            <a:ext cx="717804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5067" y="2583179"/>
            <a:ext cx="899160" cy="4394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dev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42388" y="2500883"/>
            <a:ext cx="911351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5644" y="2439923"/>
            <a:ext cx="624840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72283" y="2583179"/>
            <a:ext cx="899160" cy="4394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1465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usr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5576" y="2500883"/>
            <a:ext cx="911351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1691" y="2439923"/>
            <a:ext cx="579120" cy="536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5471" y="2583179"/>
            <a:ext cx="899160" cy="439420"/>
          </a:xfrm>
          <a:custGeom>
            <a:avLst/>
            <a:gdLst/>
            <a:ahLst/>
            <a:cxnLst/>
            <a:rect l="l" t="t" r="r" b="b"/>
            <a:pathLst>
              <a:path w="899160" h="439419">
                <a:moveTo>
                  <a:pt x="0" y="438912"/>
                </a:moveTo>
                <a:lnTo>
                  <a:pt x="899160" y="438912"/>
                </a:lnTo>
                <a:lnTo>
                  <a:pt x="89916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95471" y="2583179"/>
            <a:ext cx="899160" cy="439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lib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7240" y="2500883"/>
            <a:ext cx="909827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30496" y="2439923"/>
            <a:ext cx="624839" cy="536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17135" y="2583179"/>
            <a:ext cx="897890" cy="4394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0830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etc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34455" y="2500883"/>
            <a:ext cx="911351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0740" y="2439923"/>
            <a:ext cx="941832" cy="536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64352" y="2583179"/>
            <a:ext cx="899160" cy="439420"/>
          </a:xfrm>
          <a:custGeom>
            <a:avLst/>
            <a:gdLst/>
            <a:ahLst/>
            <a:cxnLst/>
            <a:rect l="l" t="t" r="r" b="b"/>
            <a:pathLst>
              <a:path w="899159" h="439419">
                <a:moveTo>
                  <a:pt x="0" y="438912"/>
                </a:moveTo>
                <a:lnTo>
                  <a:pt x="899159" y="438912"/>
                </a:lnTo>
                <a:lnTo>
                  <a:pt x="899159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64352" y="2583179"/>
            <a:ext cx="899160" cy="439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home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73124" y="3678935"/>
            <a:ext cx="769620" cy="365760"/>
          </a:xfrm>
          <a:custGeom>
            <a:avLst/>
            <a:gdLst/>
            <a:ahLst/>
            <a:cxnLst/>
            <a:rect l="l" t="t" r="r" b="b"/>
            <a:pathLst>
              <a:path w="769619" h="365760">
                <a:moveTo>
                  <a:pt x="0" y="365760"/>
                </a:moveTo>
                <a:lnTo>
                  <a:pt x="769619" y="365760"/>
                </a:lnTo>
                <a:lnTo>
                  <a:pt x="76961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73124" y="3658361"/>
            <a:ext cx="769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华文新魏"/>
                <a:cs typeface="华文新魏"/>
              </a:rPr>
              <a:t>tty01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9516" y="3022092"/>
            <a:ext cx="673735" cy="657225"/>
          </a:xfrm>
          <a:custGeom>
            <a:avLst/>
            <a:gdLst/>
            <a:ahLst/>
            <a:cxnLst/>
            <a:rect l="l" t="t" r="r" b="b"/>
            <a:pathLst>
              <a:path w="673735" h="657225">
                <a:moveTo>
                  <a:pt x="673608" y="0"/>
                </a:moveTo>
                <a:lnTo>
                  <a:pt x="0" y="656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3124" y="3022092"/>
            <a:ext cx="448309" cy="657225"/>
          </a:xfrm>
          <a:custGeom>
            <a:avLst/>
            <a:gdLst/>
            <a:ahLst/>
            <a:cxnLst/>
            <a:rect l="l" t="t" r="r" b="b"/>
            <a:pathLst>
              <a:path w="448310" h="657225">
                <a:moveTo>
                  <a:pt x="0" y="0"/>
                </a:moveTo>
                <a:lnTo>
                  <a:pt x="448056" y="656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3124" y="4556759"/>
            <a:ext cx="673735" cy="439420"/>
          </a:xfrm>
          <a:custGeom>
            <a:avLst/>
            <a:gdLst/>
            <a:ahLst/>
            <a:cxnLst/>
            <a:rect l="l" t="t" r="r" b="b"/>
            <a:pathLst>
              <a:path w="673735" h="439420">
                <a:moveTo>
                  <a:pt x="0" y="438912"/>
                </a:moveTo>
                <a:lnTo>
                  <a:pt x="673607" y="438912"/>
                </a:lnTo>
                <a:lnTo>
                  <a:pt x="673607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46732" y="4556759"/>
            <a:ext cx="673735" cy="439420"/>
          </a:xfrm>
          <a:custGeom>
            <a:avLst/>
            <a:gdLst/>
            <a:ahLst/>
            <a:cxnLst/>
            <a:rect l="l" t="t" r="r" b="b"/>
            <a:pathLst>
              <a:path w="673735" h="439420">
                <a:moveTo>
                  <a:pt x="0" y="438912"/>
                </a:moveTo>
                <a:lnTo>
                  <a:pt x="673607" y="438912"/>
                </a:lnTo>
                <a:lnTo>
                  <a:pt x="673607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6732" y="4556759"/>
            <a:ext cx="897890" cy="439420"/>
          </a:xfrm>
          <a:custGeom>
            <a:avLst/>
            <a:gdLst/>
            <a:ahLst/>
            <a:cxnLst/>
            <a:rect l="l" t="t" r="r" b="b"/>
            <a:pathLst>
              <a:path w="897889" h="439420">
                <a:moveTo>
                  <a:pt x="0" y="438912"/>
                </a:moveTo>
                <a:lnTo>
                  <a:pt x="897636" y="438912"/>
                </a:lnTo>
                <a:lnTo>
                  <a:pt x="897636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20339" y="4556759"/>
            <a:ext cx="1346200" cy="439420"/>
          </a:xfrm>
          <a:custGeom>
            <a:avLst/>
            <a:gdLst/>
            <a:ahLst/>
            <a:cxnLst/>
            <a:rect l="l" t="t" r="r" b="b"/>
            <a:pathLst>
              <a:path w="1346200" h="439420">
                <a:moveTo>
                  <a:pt x="0" y="438912"/>
                </a:moveTo>
                <a:lnTo>
                  <a:pt x="1345691" y="438912"/>
                </a:lnTo>
                <a:lnTo>
                  <a:pt x="1345691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0339" y="4556759"/>
            <a:ext cx="1346200" cy="439420"/>
          </a:xfrm>
          <a:custGeom>
            <a:avLst/>
            <a:gdLst/>
            <a:ahLst/>
            <a:cxnLst/>
            <a:rect l="l" t="t" r="r" b="b"/>
            <a:pathLst>
              <a:path w="1346200" h="439420">
                <a:moveTo>
                  <a:pt x="0" y="438912"/>
                </a:moveTo>
                <a:lnTo>
                  <a:pt x="1345691" y="438912"/>
                </a:lnTo>
                <a:lnTo>
                  <a:pt x="1345691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73124" y="4536694"/>
            <a:ext cx="269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  <a:tabLst>
                <a:tab pos="987425" algn="l"/>
                <a:tab pos="1439545" algn="l"/>
              </a:tabLst>
            </a:pPr>
            <a:r>
              <a:rPr sz="2000" dirty="0">
                <a:latin typeface="华文新魏"/>
                <a:cs typeface="华文新魏"/>
              </a:rPr>
              <a:t>bin	lib	</a:t>
            </a:r>
            <a:r>
              <a:rPr sz="2000" spc="-5" dirty="0">
                <a:latin typeface="华文新魏"/>
                <a:cs typeface="华文新魏"/>
              </a:rPr>
              <a:t>man</a:t>
            </a:r>
            <a:r>
              <a:rPr sz="2000" spc="450" dirty="0">
                <a:latin typeface="华文新魏"/>
                <a:cs typeface="华文新魏"/>
              </a:rPr>
              <a:t> </a:t>
            </a:r>
            <a:r>
              <a:rPr sz="2000" dirty="0">
                <a:latin typeface="华文新魏"/>
                <a:cs typeface="华文新魏"/>
              </a:rPr>
              <a:t>tmp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21179" y="3022092"/>
            <a:ext cx="899160" cy="1534795"/>
          </a:xfrm>
          <a:custGeom>
            <a:avLst/>
            <a:gdLst/>
            <a:ahLst/>
            <a:cxnLst/>
            <a:rect l="l" t="t" r="r" b="b"/>
            <a:pathLst>
              <a:path w="899160" h="1534795">
                <a:moveTo>
                  <a:pt x="899159" y="0"/>
                </a:moveTo>
                <a:lnTo>
                  <a:pt x="0" y="153466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6311" y="3022092"/>
            <a:ext cx="224154" cy="1534795"/>
          </a:xfrm>
          <a:custGeom>
            <a:avLst/>
            <a:gdLst/>
            <a:ahLst/>
            <a:cxnLst/>
            <a:rect l="l" t="t" r="r" b="b"/>
            <a:pathLst>
              <a:path w="224155" h="1534795">
                <a:moveTo>
                  <a:pt x="224027" y="0"/>
                </a:moveTo>
                <a:lnTo>
                  <a:pt x="0" y="15346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20339" y="3022092"/>
            <a:ext cx="897890" cy="1534795"/>
          </a:xfrm>
          <a:custGeom>
            <a:avLst/>
            <a:gdLst/>
            <a:ahLst/>
            <a:cxnLst/>
            <a:rect l="l" t="t" r="r" b="b"/>
            <a:pathLst>
              <a:path w="897889" h="1534795">
                <a:moveTo>
                  <a:pt x="0" y="0"/>
                </a:moveTo>
                <a:lnTo>
                  <a:pt x="897636" y="15346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3147" y="3678935"/>
            <a:ext cx="1126490" cy="460375"/>
          </a:xfrm>
          <a:custGeom>
            <a:avLst/>
            <a:gdLst/>
            <a:ahLst/>
            <a:cxnLst/>
            <a:rect l="l" t="t" r="r" b="b"/>
            <a:pathLst>
              <a:path w="1126489" h="460375">
                <a:moveTo>
                  <a:pt x="0" y="460248"/>
                </a:moveTo>
                <a:lnTo>
                  <a:pt x="1126236" y="460248"/>
                </a:lnTo>
                <a:lnTo>
                  <a:pt x="1126236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14771" y="3022092"/>
            <a:ext cx="899160" cy="1534795"/>
          </a:xfrm>
          <a:custGeom>
            <a:avLst/>
            <a:gdLst/>
            <a:ahLst/>
            <a:cxnLst/>
            <a:rect l="l" t="t" r="r" b="b"/>
            <a:pathLst>
              <a:path w="899160" h="1534795">
                <a:moveTo>
                  <a:pt x="899160" y="0"/>
                </a:moveTo>
                <a:lnTo>
                  <a:pt x="0" y="15346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13932" y="3022092"/>
            <a:ext cx="1347470" cy="439420"/>
          </a:xfrm>
          <a:custGeom>
            <a:avLst/>
            <a:gdLst/>
            <a:ahLst/>
            <a:cxnLst/>
            <a:rect l="l" t="t" r="r" b="b"/>
            <a:pathLst>
              <a:path w="1347470" h="439420">
                <a:moveTo>
                  <a:pt x="0" y="0"/>
                </a:moveTo>
                <a:lnTo>
                  <a:pt x="1347215" y="4389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83195" y="2500883"/>
            <a:ext cx="911351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26807" y="2439923"/>
            <a:ext cx="662940" cy="536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213092" y="2583179"/>
            <a:ext cx="899160" cy="4394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var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43528" y="1923288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20339" y="1923288"/>
            <a:ext cx="1123315" cy="660400"/>
          </a:xfrm>
          <a:custGeom>
            <a:avLst/>
            <a:gdLst/>
            <a:ahLst/>
            <a:cxnLst/>
            <a:rect l="l" t="t" r="r" b="b"/>
            <a:pathLst>
              <a:path w="1123314" h="660400">
                <a:moveTo>
                  <a:pt x="1123188" y="0"/>
                </a:moveTo>
                <a:lnTo>
                  <a:pt x="0" y="6598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73124" y="1923288"/>
            <a:ext cx="2245360" cy="660400"/>
          </a:xfrm>
          <a:custGeom>
            <a:avLst/>
            <a:gdLst/>
            <a:ahLst/>
            <a:cxnLst/>
            <a:rect l="l" t="t" r="r" b="b"/>
            <a:pathLst>
              <a:path w="2245360" h="660400">
                <a:moveTo>
                  <a:pt x="2244852" y="0"/>
                </a:moveTo>
                <a:lnTo>
                  <a:pt x="0" y="6598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43528" y="1923288"/>
            <a:ext cx="1122045" cy="660400"/>
          </a:xfrm>
          <a:custGeom>
            <a:avLst/>
            <a:gdLst/>
            <a:ahLst/>
            <a:cxnLst/>
            <a:rect l="l" t="t" r="r" b="b"/>
            <a:pathLst>
              <a:path w="1122045" h="660400">
                <a:moveTo>
                  <a:pt x="0" y="0"/>
                </a:moveTo>
                <a:lnTo>
                  <a:pt x="1121664" y="6598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66032" y="1923288"/>
            <a:ext cx="2247900" cy="660400"/>
          </a:xfrm>
          <a:custGeom>
            <a:avLst/>
            <a:gdLst/>
            <a:ahLst/>
            <a:cxnLst/>
            <a:rect l="l" t="t" r="r" b="b"/>
            <a:pathLst>
              <a:path w="2247900" h="660400">
                <a:moveTo>
                  <a:pt x="0" y="0"/>
                </a:moveTo>
                <a:lnTo>
                  <a:pt x="2247900" y="6598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1584" y="1923288"/>
            <a:ext cx="3369945" cy="660400"/>
          </a:xfrm>
          <a:custGeom>
            <a:avLst/>
            <a:gdLst/>
            <a:ahLst/>
            <a:cxnLst/>
            <a:rect l="l" t="t" r="r" b="b"/>
            <a:pathLst>
              <a:path w="3369945" h="660400">
                <a:moveTo>
                  <a:pt x="0" y="0"/>
                </a:moveTo>
                <a:lnTo>
                  <a:pt x="3369564" y="65989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11267" y="4474464"/>
            <a:ext cx="911351" cy="45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54879" y="4413503"/>
            <a:ext cx="676655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741164" y="4556759"/>
            <a:ext cx="899160" cy="4394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345"/>
              </a:lnSpc>
            </a:pPr>
            <a:r>
              <a:rPr sz="2000" dirty="0">
                <a:latin typeface="华文新魏"/>
                <a:cs typeface="华文新魏"/>
              </a:rPr>
              <a:t>fei1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14771" y="5654040"/>
            <a:ext cx="1082040" cy="43942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2340"/>
              </a:lnSpc>
            </a:pPr>
            <a:r>
              <a:rPr sz="2000" dirty="0">
                <a:latin typeface="华文新魏"/>
                <a:cs typeface="华文新魏"/>
              </a:rPr>
              <a:t>myfile.c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088379" y="4995671"/>
            <a:ext cx="226060" cy="658495"/>
          </a:xfrm>
          <a:custGeom>
            <a:avLst/>
            <a:gdLst/>
            <a:ahLst/>
            <a:cxnLst/>
            <a:rect l="l" t="t" r="r" b="b"/>
            <a:pathLst>
              <a:path w="226060" h="658495">
                <a:moveTo>
                  <a:pt x="225552" y="0"/>
                </a:moveTo>
                <a:lnTo>
                  <a:pt x="0" y="658367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14771" y="4995671"/>
            <a:ext cx="673735" cy="658495"/>
          </a:xfrm>
          <a:custGeom>
            <a:avLst/>
            <a:gdLst/>
            <a:ahLst/>
            <a:cxnLst/>
            <a:rect l="l" t="t" r="r" b="b"/>
            <a:pathLst>
              <a:path w="673735" h="658495">
                <a:moveTo>
                  <a:pt x="0" y="0"/>
                </a:moveTo>
                <a:lnTo>
                  <a:pt x="673607" y="6583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43528" y="3678935"/>
            <a:ext cx="759460" cy="439420"/>
          </a:xfrm>
          <a:custGeom>
            <a:avLst/>
            <a:gdLst/>
            <a:ahLst/>
            <a:cxnLst/>
            <a:rect l="l" t="t" r="r" b="b"/>
            <a:pathLst>
              <a:path w="759460" h="439420">
                <a:moveTo>
                  <a:pt x="0" y="438912"/>
                </a:moveTo>
                <a:lnTo>
                  <a:pt x="758951" y="438912"/>
                </a:lnTo>
                <a:lnTo>
                  <a:pt x="758951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843528" y="3658361"/>
            <a:ext cx="1896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  <a:tabLst>
                <a:tab pos="861694" algn="l"/>
              </a:tabLst>
            </a:pPr>
            <a:r>
              <a:rPr sz="2000" dirty="0">
                <a:latin typeface="华文新魏"/>
                <a:cs typeface="华文新魏"/>
              </a:rPr>
              <a:t>getty	passwd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91584" y="3022092"/>
            <a:ext cx="673735" cy="657225"/>
          </a:xfrm>
          <a:custGeom>
            <a:avLst/>
            <a:gdLst/>
            <a:ahLst/>
            <a:cxnLst/>
            <a:rect l="l" t="t" r="r" b="b"/>
            <a:pathLst>
              <a:path w="673735" h="657225">
                <a:moveTo>
                  <a:pt x="673607" y="0"/>
                </a:moveTo>
                <a:lnTo>
                  <a:pt x="0" y="656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65191" y="3022092"/>
            <a:ext cx="226060" cy="657225"/>
          </a:xfrm>
          <a:custGeom>
            <a:avLst/>
            <a:gdLst/>
            <a:ahLst/>
            <a:cxnLst/>
            <a:rect l="l" t="t" r="r" b="b"/>
            <a:pathLst>
              <a:path w="226060" h="657225">
                <a:moveTo>
                  <a:pt x="0" y="0"/>
                </a:moveTo>
                <a:lnTo>
                  <a:pt x="225552" y="656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83195" y="3378708"/>
            <a:ext cx="911351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7683" y="3317747"/>
            <a:ext cx="720851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213092" y="3461003"/>
            <a:ext cx="899160" cy="4394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2570">
              <a:lnSpc>
                <a:spcPts val="2340"/>
              </a:lnSpc>
            </a:pPr>
            <a:r>
              <a:rPr sz="2000" dirty="0">
                <a:latin typeface="华文新魏"/>
                <a:cs typeface="华文新魏"/>
              </a:rPr>
              <a:t>fei3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313932" y="3022092"/>
            <a:ext cx="0" cy="1534795"/>
          </a:xfrm>
          <a:custGeom>
            <a:avLst/>
            <a:gdLst/>
            <a:ahLst/>
            <a:cxnLst/>
            <a:rect l="l" t="t" r="r" b="b"/>
            <a:pathLst>
              <a:path h="1534795">
                <a:moveTo>
                  <a:pt x="0" y="0"/>
                </a:moveTo>
                <a:lnTo>
                  <a:pt x="0" y="15346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95771" y="4474464"/>
            <a:ext cx="911351" cy="45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39384" y="4413503"/>
            <a:ext cx="720851" cy="536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25667" y="4556759"/>
            <a:ext cx="899160" cy="439420"/>
          </a:xfrm>
          <a:custGeom>
            <a:avLst/>
            <a:gdLst/>
            <a:ahLst/>
            <a:cxnLst/>
            <a:rect l="l" t="t" r="r" b="b"/>
            <a:pathLst>
              <a:path w="899159" h="439420">
                <a:moveTo>
                  <a:pt x="0" y="438912"/>
                </a:moveTo>
                <a:lnTo>
                  <a:pt x="899160" y="438912"/>
                </a:lnTo>
                <a:lnTo>
                  <a:pt x="89916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725667" y="4556759"/>
            <a:ext cx="899160" cy="439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45"/>
              </a:lnSpc>
            </a:pPr>
            <a:r>
              <a:rPr sz="2000" dirty="0">
                <a:latin typeface="华文新魏"/>
                <a:cs typeface="华文新魏"/>
              </a:rPr>
              <a:t>fei2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720339" y="3022092"/>
            <a:ext cx="224154" cy="1534795"/>
          </a:xfrm>
          <a:custGeom>
            <a:avLst/>
            <a:gdLst/>
            <a:ahLst/>
            <a:cxnLst/>
            <a:rect l="l" t="t" r="r" b="b"/>
            <a:pathLst>
              <a:path w="224155" h="1534795">
                <a:moveTo>
                  <a:pt x="0" y="0"/>
                </a:moveTo>
                <a:lnTo>
                  <a:pt x="224028" y="153466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88379" y="5390388"/>
            <a:ext cx="881380" cy="264160"/>
          </a:xfrm>
          <a:custGeom>
            <a:avLst/>
            <a:gdLst/>
            <a:ahLst/>
            <a:cxnLst/>
            <a:rect l="l" t="t" r="r" b="b"/>
            <a:pathLst>
              <a:path w="881379" h="264160">
                <a:moveTo>
                  <a:pt x="0" y="263652"/>
                </a:moveTo>
                <a:lnTo>
                  <a:pt x="880872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32092" y="4035552"/>
            <a:ext cx="911351" cy="45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75704" y="3974591"/>
            <a:ext cx="720851" cy="5364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61988" y="4117847"/>
            <a:ext cx="899160" cy="439420"/>
          </a:xfrm>
          <a:custGeom>
            <a:avLst/>
            <a:gdLst/>
            <a:ahLst/>
            <a:cxnLst/>
            <a:rect l="l" t="t" r="r" b="b"/>
            <a:pathLst>
              <a:path w="899159" h="439420">
                <a:moveTo>
                  <a:pt x="0" y="438912"/>
                </a:moveTo>
                <a:lnTo>
                  <a:pt x="899159" y="438912"/>
                </a:lnTo>
                <a:lnTo>
                  <a:pt x="899159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761988" y="4117847"/>
            <a:ext cx="899160" cy="439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45"/>
              </a:lnSpc>
            </a:pPr>
            <a:r>
              <a:rPr sz="2000" dirty="0">
                <a:latin typeface="华文新魏"/>
                <a:cs typeface="华文新魏"/>
              </a:rPr>
              <a:t>fei4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56804" y="4035552"/>
            <a:ext cx="909827" cy="45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49768" y="3974591"/>
            <a:ext cx="720851" cy="536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86700" y="4117847"/>
            <a:ext cx="897890" cy="439420"/>
          </a:xfrm>
          <a:custGeom>
            <a:avLst/>
            <a:gdLst/>
            <a:ahLst/>
            <a:cxnLst/>
            <a:rect l="l" t="t" r="r" b="b"/>
            <a:pathLst>
              <a:path w="897890" h="439420">
                <a:moveTo>
                  <a:pt x="0" y="438912"/>
                </a:moveTo>
                <a:lnTo>
                  <a:pt x="897636" y="438912"/>
                </a:lnTo>
                <a:lnTo>
                  <a:pt x="897636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886700" y="4117847"/>
            <a:ext cx="897890" cy="439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2570">
              <a:lnSpc>
                <a:spcPts val="2345"/>
              </a:lnSpc>
            </a:pPr>
            <a:r>
              <a:rPr sz="2000" dirty="0">
                <a:latin typeface="华文新魏"/>
                <a:cs typeface="华文新魏"/>
              </a:rPr>
              <a:t>fei5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213092" y="4556759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13092" y="3899915"/>
            <a:ext cx="448309" cy="218440"/>
          </a:xfrm>
          <a:custGeom>
            <a:avLst/>
            <a:gdLst/>
            <a:ahLst/>
            <a:cxnLst/>
            <a:rect l="l" t="t" r="r" b="b"/>
            <a:pathLst>
              <a:path w="448309" h="218439">
                <a:moveTo>
                  <a:pt x="448055" y="0"/>
                </a:moveTo>
                <a:lnTo>
                  <a:pt x="0" y="2179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61147" y="3899915"/>
            <a:ext cx="673735" cy="218440"/>
          </a:xfrm>
          <a:custGeom>
            <a:avLst/>
            <a:gdLst/>
            <a:ahLst/>
            <a:cxnLst/>
            <a:rect l="l" t="t" r="r" b="b"/>
            <a:pathLst>
              <a:path w="673734" h="218439">
                <a:moveTo>
                  <a:pt x="0" y="0"/>
                </a:moveTo>
                <a:lnTo>
                  <a:pt x="673607" y="2179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34756" y="4556759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788289"/>
            <a:ext cx="5069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文件的静态共</a:t>
            </a:r>
            <a:r>
              <a:rPr spc="-10" dirty="0"/>
              <a:t>享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520" y="2501646"/>
            <a:ext cx="779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链接实际上是共享已存在文件的索引节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ode，完成链接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964" y="2867405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的系统调用：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9503" y="2943605"/>
            <a:ext cx="521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link(</a:t>
            </a:r>
            <a:r>
              <a:rPr sz="1800" b="1" spc="-90" dirty="0">
                <a:solidFill>
                  <a:srgbClr val="073D86"/>
                </a:solidFill>
                <a:latin typeface="Candara"/>
                <a:cs typeface="Candara"/>
              </a:rPr>
              <a:t>“</a:t>
            </a:r>
            <a:r>
              <a:rPr sz="18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/home/fei1/myfile.c</a:t>
            </a:r>
            <a:r>
              <a:rPr sz="1800" b="1" spc="-90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18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sz="1800" b="1" spc="-90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18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/home/fei2/myfile.c</a:t>
            </a:r>
            <a:r>
              <a:rPr sz="1800" b="1" spc="-90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18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)；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520" y="3191446"/>
            <a:ext cx="5822315" cy="19564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484"/>
              </a:spcBef>
            </a:pPr>
            <a:r>
              <a:rPr sz="18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link(</a:t>
            </a:r>
            <a:r>
              <a:rPr sz="1800" b="1" spc="-90" dirty="0">
                <a:solidFill>
                  <a:srgbClr val="073D86"/>
                </a:solidFill>
                <a:latin typeface="Candara"/>
                <a:cs typeface="Candara"/>
              </a:rPr>
              <a:t>“</a:t>
            </a:r>
            <a:r>
              <a:rPr sz="18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/home/fei1/myfile.c</a:t>
            </a:r>
            <a:r>
              <a:rPr sz="1800" b="1" spc="-90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18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sz="1800" b="1" spc="-90" dirty="0">
                <a:solidFill>
                  <a:srgbClr val="073D86"/>
                </a:solidFill>
                <a:latin typeface="Candara"/>
                <a:cs typeface="Candara"/>
              </a:rPr>
              <a:t>“</a:t>
            </a:r>
            <a:r>
              <a:rPr sz="18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/home/fei3/fei4/testfile.c</a:t>
            </a:r>
            <a:r>
              <a:rPr sz="1800" b="1" spc="-90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18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)；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执行后，三个路径名指的是同一个文件：</a:t>
            </a:r>
            <a:endParaRPr sz="2400">
              <a:latin typeface="华文新魏"/>
              <a:cs typeface="华文新魏"/>
            </a:endParaRPr>
          </a:p>
          <a:p>
            <a:pPr marL="301625">
              <a:lnSpc>
                <a:spcPct val="100000"/>
              </a:lnSpc>
              <a:spcBef>
                <a:spcPts val="975"/>
              </a:spcBef>
            </a:pPr>
            <a:r>
              <a:rPr sz="1800" b="1" spc="-114" dirty="0">
                <a:solidFill>
                  <a:srgbClr val="073D86"/>
                </a:solidFill>
                <a:latin typeface="Microsoft JhengHei"/>
                <a:cs typeface="Microsoft JhengHei"/>
              </a:rPr>
              <a:t>/home/fei1/myfile.c</a:t>
            </a:r>
            <a:r>
              <a:rPr sz="18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000">
              <a:latin typeface="华文新魏"/>
              <a:cs typeface="华文新魏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800" b="1" spc="-100" dirty="0">
                <a:solidFill>
                  <a:srgbClr val="073D86"/>
                </a:solidFill>
                <a:latin typeface="Microsoft JhengHei"/>
                <a:cs typeface="Microsoft JhengHei"/>
              </a:rPr>
              <a:t>/home/fei2/myfile.c</a:t>
            </a:r>
            <a:r>
              <a:rPr sz="1800" b="1" spc="-7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000">
              <a:latin typeface="华文新魏"/>
              <a:cs typeface="华文新魏"/>
            </a:endParaRPr>
          </a:p>
          <a:p>
            <a:pPr marL="321945">
              <a:lnSpc>
                <a:spcPct val="100000"/>
              </a:lnSpc>
              <a:spcBef>
                <a:spcPts val="480"/>
              </a:spcBef>
            </a:pPr>
            <a:r>
              <a:rPr sz="1800" b="1" spc="-105" dirty="0">
                <a:solidFill>
                  <a:srgbClr val="073D86"/>
                </a:solidFill>
                <a:latin typeface="Microsoft JhengHei"/>
                <a:cs typeface="Microsoft JhengHei"/>
              </a:rPr>
              <a:t>/home/fei3/fei4/testfile.c</a:t>
            </a:r>
            <a:r>
              <a:rPr sz="1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645" y="831850"/>
            <a:ext cx="5069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文件的静态共</a:t>
            </a:r>
            <a:r>
              <a:rPr spc="-10" dirty="0"/>
              <a:t>享</a:t>
            </a:r>
            <a:r>
              <a:rPr dirty="0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2421635"/>
            <a:ext cx="7393305" cy="3750945"/>
          </a:xfrm>
          <a:custGeom>
            <a:avLst/>
            <a:gdLst/>
            <a:ahLst/>
            <a:cxnLst/>
            <a:rect l="l" t="t" r="r" b="b"/>
            <a:pathLst>
              <a:path w="7393305" h="3750945">
                <a:moveTo>
                  <a:pt x="0" y="3750564"/>
                </a:moveTo>
                <a:lnTo>
                  <a:pt x="7392924" y="3750564"/>
                </a:lnTo>
                <a:lnTo>
                  <a:pt x="7392924" y="0"/>
                </a:lnTo>
                <a:lnTo>
                  <a:pt x="0" y="0"/>
                </a:lnTo>
                <a:lnTo>
                  <a:pt x="0" y="3750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5146" y="2357119"/>
            <a:ext cx="703580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3357879" indent="-448309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文件解除链接调用形式为：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unlink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(namep)</a:t>
            </a:r>
            <a:endParaRPr sz="2400">
              <a:latin typeface="华文新魏"/>
              <a:cs typeface="华文新魏"/>
            </a:endParaRPr>
          </a:p>
          <a:p>
            <a:pPr marL="135890" marR="5080" indent="-12382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解除链接与文件删除执行的是同一系统调用代码。删 除文件是从文件主角度讲的，解除文件连接是从共 享文件的其他用户角度讲的。都要删去目录项，把</a:t>
            </a:r>
            <a:endParaRPr sz="2400">
              <a:latin typeface="华文新魏"/>
              <a:cs typeface="华文新魏"/>
            </a:endParaRPr>
          </a:p>
          <a:p>
            <a:pPr marL="135890" marR="258445">
              <a:lnSpc>
                <a:spcPts val="2870"/>
              </a:lnSpc>
              <a:spcBef>
                <a:spcPts val="12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i_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li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减“1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，不过，只有当i_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li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减为“0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时， 才真正删除文件。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0069" y="6276543"/>
            <a:ext cx="193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8301" y="240029"/>
            <a:ext cx="43281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文件的概</a:t>
            </a:r>
            <a:r>
              <a:rPr sz="5400" spc="-5" dirty="0"/>
              <a:t>念</a:t>
            </a:r>
            <a:r>
              <a:rPr sz="5400" dirty="0"/>
              <a:t>(2)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474065" y="1123645"/>
            <a:ext cx="8144509" cy="426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4925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华文新魏"/>
                <a:cs typeface="华文新魏"/>
              </a:rPr>
              <a:t>文件系统优点</a:t>
            </a:r>
            <a:endParaRPr sz="4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35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用户使用方便</a:t>
            </a:r>
            <a:endParaRPr sz="2400">
              <a:latin typeface="华文新魏"/>
              <a:cs typeface="华文新魏"/>
            </a:endParaRPr>
          </a:p>
          <a:p>
            <a:pPr marL="272415" marR="6115050" lvl="1" indent="-272415">
              <a:lnSpc>
                <a:spcPct val="1000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27241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按名存取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文件安全可靠</a:t>
            </a:r>
            <a:endParaRPr sz="2400">
              <a:latin typeface="华文新魏"/>
              <a:cs typeface="华文新魏"/>
            </a:endParaRPr>
          </a:p>
          <a:p>
            <a:pPr marL="588645" marR="5080" lvl="1" indent="-273050" algn="just">
              <a:lnSpc>
                <a:spcPts val="238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由于用户通过文件系统才能实现对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件的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访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问，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系统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提供 各种安全、保密和保护措施，可防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止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对文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信息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有意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或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无意 的破坏或窃用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实现文件共享</a:t>
            </a:r>
            <a:endParaRPr sz="2400">
              <a:latin typeface="华文新魏"/>
              <a:cs typeface="华文新魏"/>
            </a:endParaRPr>
          </a:p>
          <a:p>
            <a:pPr marL="588645" marR="5080" lvl="1" indent="-273050" algn="just">
              <a:lnSpc>
                <a:spcPts val="238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不同用户可使用同名或异名的同一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这样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节省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件存 储空间，减少传输信息的交换时间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提高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件空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的利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率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526" y="621868"/>
            <a:ext cx="5313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</a:t>
            </a:r>
            <a:r>
              <a:rPr spc="-5" dirty="0"/>
              <a:t>文件的动态共</a:t>
            </a:r>
            <a:r>
              <a:rPr dirty="0"/>
              <a:t>享(1)</a:t>
            </a:r>
          </a:p>
        </p:txBody>
      </p:sp>
      <p:sp>
        <p:nvSpPr>
          <p:cNvPr id="3" name="object 3"/>
          <p:cNvSpPr/>
          <p:nvPr/>
        </p:nvSpPr>
        <p:spPr>
          <a:xfrm>
            <a:off x="545591" y="2491739"/>
            <a:ext cx="7914640" cy="3817620"/>
          </a:xfrm>
          <a:custGeom>
            <a:avLst/>
            <a:gdLst/>
            <a:ahLst/>
            <a:cxnLst/>
            <a:rect l="l" t="t" r="r" b="b"/>
            <a:pathLst>
              <a:path w="7914640" h="3817620">
                <a:moveTo>
                  <a:pt x="0" y="3817620"/>
                </a:moveTo>
                <a:lnTo>
                  <a:pt x="7914132" y="3817620"/>
                </a:lnTo>
                <a:lnTo>
                  <a:pt x="7914132" y="0"/>
                </a:lnTo>
                <a:lnTo>
                  <a:pt x="0" y="0"/>
                </a:lnTo>
                <a:lnTo>
                  <a:pt x="0" y="3817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941" y="2501646"/>
            <a:ext cx="803211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422909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文件动态共享是系统中不同的用户进程或同一用户的不 同进程并发访问同一文件。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这种共享关系只有当用户进程存在时才可能出现，一旦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用户的进程消亡，其共享关系也就自动消失。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文件的每次读写由一个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读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/写位移指针指出要读写的位置。 现在的问题是：应让多个进程共用同一个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读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/写位移，还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是各个进程具有各自的读写位移呢？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20" y="550926"/>
            <a:ext cx="5069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文件的动态共</a:t>
            </a:r>
            <a:r>
              <a:rPr spc="5" dirty="0"/>
              <a:t>享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501646"/>
            <a:ext cx="822769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9494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同一用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户父、子进程协同完成任务，使用同一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读</a:t>
            </a:r>
            <a:r>
              <a:rPr sz="2400" b="1" spc="-175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写位移，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同步地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对文件进行操作。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该位移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指针宜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放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在相应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件的活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索引节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点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中。当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系统调</a:t>
            </a:r>
            <a:endParaRPr sz="2400">
              <a:latin typeface="Microsoft JhengHei"/>
              <a:cs typeface="Microsoft JhengHei"/>
            </a:endParaRPr>
          </a:p>
          <a:p>
            <a:pPr marL="285115">
              <a:lnSpc>
                <a:spcPct val="100000"/>
              </a:lnSpc>
            </a:pP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4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fork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建立子进程时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dirty="0">
                <a:solidFill>
                  <a:srgbClr val="FF0066"/>
                </a:solidFill>
                <a:latin typeface="Microsoft JhengHei"/>
                <a:cs typeface="Microsoft JhengHei"/>
              </a:rPr>
              <a:t>父进程的</a:t>
            </a:r>
            <a:r>
              <a:rPr sz="2400" b="1" spc="-120" dirty="0">
                <a:solidFill>
                  <a:srgbClr val="FF0066"/>
                </a:solidFill>
                <a:latin typeface="Microsoft JhengHei"/>
                <a:cs typeface="Microsoft JhengHei"/>
              </a:rPr>
              <a:t>PCB</a:t>
            </a:r>
            <a:r>
              <a:rPr sz="2400" b="1" dirty="0">
                <a:solidFill>
                  <a:srgbClr val="FF0066"/>
                </a:solidFill>
                <a:latin typeface="Microsoft JhengHei"/>
                <a:cs typeface="Microsoft JhengHei"/>
              </a:rPr>
              <a:t>结构被复制到子进程的</a:t>
            </a:r>
            <a:endParaRPr sz="2400">
              <a:latin typeface="Microsoft JhengHei"/>
              <a:cs typeface="Microsoft JhengHei"/>
            </a:endParaRPr>
          </a:p>
          <a:p>
            <a:pPr marL="285115" marR="68580">
              <a:lnSpc>
                <a:spcPct val="100000"/>
              </a:lnSpc>
            </a:pPr>
            <a:r>
              <a:rPr sz="2400" b="1" spc="-190" dirty="0">
                <a:solidFill>
                  <a:srgbClr val="FF0066"/>
                </a:solidFill>
                <a:latin typeface="Microsoft JhengHei"/>
                <a:cs typeface="Microsoft JhengHei"/>
              </a:rPr>
              <a:t>P</a:t>
            </a:r>
            <a:r>
              <a:rPr sz="2400" b="1" spc="-35" dirty="0">
                <a:solidFill>
                  <a:srgbClr val="FF0066"/>
                </a:solidFill>
                <a:latin typeface="Microsoft JhengHei"/>
                <a:cs typeface="Microsoft JhengHei"/>
              </a:rPr>
              <a:t>C</a:t>
            </a:r>
            <a:r>
              <a:rPr sz="2400" b="1" spc="-120" dirty="0">
                <a:solidFill>
                  <a:srgbClr val="FF0066"/>
                </a:solidFill>
                <a:latin typeface="Microsoft JhengHei"/>
                <a:cs typeface="Microsoft JhengHei"/>
              </a:rPr>
              <a:t>B</a:t>
            </a:r>
            <a:r>
              <a:rPr sz="2400" b="1" dirty="0">
                <a:solidFill>
                  <a:srgbClr val="FF0066"/>
                </a:solidFill>
                <a:latin typeface="Microsoft JhengHei"/>
                <a:cs typeface="Microsoft JhengHei"/>
              </a:rPr>
              <a:t>结构中，使两个进程的打开文件表指向同一活动的索引 </a:t>
            </a:r>
            <a:r>
              <a:rPr sz="2400" b="1" spc="5" dirty="0">
                <a:solidFill>
                  <a:srgbClr val="FF0066"/>
                </a:solidFill>
                <a:latin typeface="Microsoft JhengHei"/>
                <a:cs typeface="Microsoft JhengHei"/>
              </a:rPr>
              <a:t>节点，</a:t>
            </a:r>
            <a:r>
              <a:rPr sz="2400" b="1" dirty="0">
                <a:solidFill>
                  <a:srgbClr val="FF0066"/>
                </a:solidFill>
                <a:latin typeface="Microsoft JhengHei"/>
                <a:cs typeface="Microsoft JhengHei"/>
              </a:rPr>
              <a:t>达到共享同一位移指针的目</a:t>
            </a:r>
            <a:r>
              <a:rPr sz="2400" b="1" spc="10" dirty="0">
                <a:solidFill>
                  <a:srgbClr val="FF0066"/>
                </a:solidFill>
                <a:latin typeface="Microsoft JhengHei"/>
                <a:cs typeface="Microsoft JhengHei"/>
              </a:rPr>
              <a:t>的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304038"/>
            <a:ext cx="5069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文件的动态共</a:t>
            </a:r>
            <a:r>
              <a:rPr spc="-10" dirty="0"/>
              <a:t>享</a:t>
            </a:r>
            <a:r>
              <a:rPr dirty="0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4608576" y="2331720"/>
            <a:ext cx="0" cy="1475740"/>
          </a:xfrm>
          <a:custGeom>
            <a:avLst/>
            <a:gdLst/>
            <a:ahLst/>
            <a:cxnLst/>
            <a:rect l="l" t="t" r="r" b="b"/>
            <a:pathLst>
              <a:path h="1475739">
                <a:moveTo>
                  <a:pt x="0" y="0"/>
                </a:moveTo>
                <a:lnTo>
                  <a:pt x="0" y="14752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3359" y="2331720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0"/>
                </a:moveTo>
                <a:lnTo>
                  <a:pt x="0" y="12481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8735" y="3806952"/>
            <a:ext cx="1845945" cy="340360"/>
          </a:xfrm>
          <a:custGeom>
            <a:avLst/>
            <a:gdLst/>
            <a:ahLst/>
            <a:cxnLst/>
            <a:rect l="l" t="t" r="r" b="b"/>
            <a:pathLst>
              <a:path w="1845945" h="340360">
                <a:moveTo>
                  <a:pt x="0" y="339852"/>
                </a:moveTo>
                <a:lnTo>
                  <a:pt x="1845564" y="339852"/>
                </a:lnTo>
                <a:lnTo>
                  <a:pt x="1845564" y="0"/>
                </a:lnTo>
                <a:lnTo>
                  <a:pt x="0" y="0"/>
                </a:lnTo>
                <a:lnTo>
                  <a:pt x="0" y="33985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7222" y="3822319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华文新魏"/>
                <a:cs typeface="华文新魏"/>
              </a:rPr>
              <a:t>系统打开文件表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3584" y="3806952"/>
            <a:ext cx="1463040" cy="340360"/>
          </a:xfrm>
          <a:custGeom>
            <a:avLst/>
            <a:gdLst/>
            <a:ahLst/>
            <a:cxnLst/>
            <a:rect l="l" t="t" r="r" b="b"/>
            <a:pathLst>
              <a:path w="1463040" h="340360">
                <a:moveTo>
                  <a:pt x="0" y="339852"/>
                </a:moveTo>
                <a:lnTo>
                  <a:pt x="1463039" y="339852"/>
                </a:lnTo>
                <a:lnTo>
                  <a:pt x="1463039" y="0"/>
                </a:lnTo>
                <a:lnTo>
                  <a:pt x="0" y="0"/>
                </a:lnTo>
                <a:lnTo>
                  <a:pt x="0" y="33985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2578" y="3822319"/>
            <a:ext cx="1280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华文新魏"/>
                <a:cs typeface="华文新魏"/>
              </a:rPr>
              <a:t>活动inode表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231" y="4942332"/>
            <a:ext cx="942340" cy="574675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7940" rIns="0" bIns="0" rtlCol="0">
            <a:spAutoFit/>
          </a:bodyPr>
          <a:lstStyle/>
          <a:p>
            <a:pPr marL="90805" marR="385445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华文新魏"/>
                <a:cs typeface="华文新魏"/>
              </a:rPr>
              <a:t>file  </a:t>
            </a:r>
            <a:r>
              <a:rPr sz="1800" dirty="0">
                <a:latin typeface="华文新魏"/>
                <a:cs typeface="华文新魏"/>
              </a:rPr>
              <a:t>结构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8607" y="5672328"/>
            <a:ext cx="1001394" cy="277495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ts val="1935"/>
              </a:lnSpc>
              <a:spcBef>
                <a:spcPts val="245"/>
              </a:spcBef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8735" y="4287011"/>
            <a:ext cx="0" cy="1765300"/>
          </a:xfrm>
          <a:custGeom>
            <a:avLst/>
            <a:gdLst/>
            <a:ahLst/>
            <a:cxnLst/>
            <a:rect l="l" t="t" r="r" b="b"/>
            <a:pathLst>
              <a:path h="1765300">
                <a:moveTo>
                  <a:pt x="0" y="0"/>
                </a:moveTo>
                <a:lnTo>
                  <a:pt x="0" y="17647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29811" y="4287011"/>
            <a:ext cx="0" cy="1765300"/>
          </a:xfrm>
          <a:custGeom>
            <a:avLst/>
            <a:gdLst/>
            <a:ahLst/>
            <a:cxnLst/>
            <a:rect l="l" t="t" r="r" b="b"/>
            <a:pathLst>
              <a:path h="1765300">
                <a:moveTo>
                  <a:pt x="0" y="0"/>
                </a:moveTo>
                <a:lnTo>
                  <a:pt x="0" y="17647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8735" y="4285488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8607" y="4034028"/>
            <a:ext cx="250190" cy="251460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0" y="251460"/>
                </a:moveTo>
                <a:lnTo>
                  <a:pt x="249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8544" y="4034028"/>
            <a:ext cx="250190" cy="378460"/>
          </a:xfrm>
          <a:custGeom>
            <a:avLst/>
            <a:gdLst/>
            <a:ahLst/>
            <a:cxnLst/>
            <a:rect l="l" t="t" r="r" b="b"/>
            <a:pathLst>
              <a:path w="250189" h="378460">
                <a:moveTo>
                  <a:pt x="0" y="0"/>
                </a:moveTo>
                <a:lnTo>
                  <a:pt x="249936" y="3779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8415" y="4285488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8479" y="4285488"/>
            <a:ext cx="250190" cy="127000"/>
          </a:xfrm>
          <a:custGeom>
            <a:avLst/>
            <a:gdLst/>
            <a:ahLst/>
            <a:cxnLst/>
            <a:rect l="l" t="t" r="r" b="b"/>
            <a:pathLst>
              <a:path w="250189" h="127000">
                <a:moveTo>
                  <a:pt x="249935" y="0"/>
                </a:moveTo>
                <a:lnTo>
                  <a:pt x="0" y="1264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8735" y="6050279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8607" y="6050279"/>
            <a:ext cx="250190" cy="253365"/>
          </a:xfrm>
          <a:custGeom>
            <a:avLst/>
            <a:gdLst/>
            <a:ahLst/>
            <a:cxnLst/>
            <a:rect l="l" t="t" r="r" b="b"/>
            <a:pathLst>
              <a:path w="250189" h="253364">
                <a:moveTo>
                  <a:pt x="0" y="0"/>
                </a:moveTo>
                <a:lnTo>
                  <a:pt x="249936" y="2529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8544" y="5925311"/>
            <a:ext cx="250190" cy="378460"/>
          </a:xfrm>
          <a:custGeom>
            <a:avLst/>
            <a:gdLst/>
            <a:ahLst/>
            <a:cxnLst/>
            <a:rect l="l" t="t" r="r" b="b"/>
            <a:pathLst>
              <a:path w="250189" h="378460">
                <a:moveTo>
                  <a:pt x="0" y="377952"/>
                </a:moveTo>
                <a:lnTo>
                  <a:pt x="249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28415" y="6050279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8479" y="5925311"/>
            <a:ext cx="250190" cy="125095"/>
          </a:xfrm>
          <a:custGeom>
            <a:avLst/>
            <a:gdLst/>
            <a:ahLst/>
            <a:cxnLst/>
            <a:rect l="l" t="t" r="r" b="b"/>
            <a:pathLst>
              <a:path w="250189" h="125095">
                <a:moveTo>
                  <a:pt x="249935" y="124967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78607" y="4373879"/>
            <a:ext cx="1001394" cy="27940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ts val="1950"/>
              </a:lnSpc>
              <a:spcBef>
                <a:spcPts val="245"/>
              </a:spcBef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78735" y="4715255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>
                <a:moveTo>
                  <a:pt x="0" y="0"/>
                </a:moveTo>
                <a:lnTo>
                  <a:pt x="17510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3728" y="5591555"/>
            <a:ext cx="890269" cy="285115"/>
          </a:xfrm>
          <a:custGeom>
            <a:avLst/>
            <a:gdLst/>
            <a:ahLst/>
            <a:cxnLst/>
            <a:rect l="l" t="t" r="r" b="b"/>
            <a:pathLst>
              <a:path w="890270" h="285114">
                <a:moveTo>
                  <a:pt x="0" y="284988"/>
                </a:moveTo>
                <a:lnTo>
                  <a:pt x="890015" y="284988"/>
                </a:lnTo>
                <a:lnTo>
                  <a:pt x="890015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23103" y="561025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97196" y="4273296"/>
            <a:ext cx="0" cy="1676400"/>
          </a:xfrm>
          <a:custGeom>
            <a:avLst/>
            <a:gdLst/>
            <a:ahLst/>
            <a:cxnLst/>
            <a:rect l="l" t="t" r="r" b="b"/>
            <a:pathLst>
              <a:path h="1676400">
                <a:moveTo>
                  <a:pt x="0" y="0"/>
                </a:moveTo>
                <a:lnTo>
                  <a:pt x="0" y="1676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6247" y="4273296"/>
            <a:ext cx="0" cy="1676400"/>
          </a:xfrm>
          <a:custGeom>
            <a:avLst/>
            <a:gdLst/>
            <a:ahLst/>
            <a:cxnLst/>
            <a:rect l="l" t="t" r="r" b="b"/>
            <a:pathLst>
              <a:path h="1676400">
                <a:moveTo>
                  <a:pt x="0" y="0"/>
                </a:moveTo>
                <a:lnTo>
                  <a:pt x="0" y="1676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97196" y="427329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2203" y="4034028"/>
            <a:ext cx="224154" cy="239395"/>
          </a:xfrm>
          <a:custGeom>
            <a:avLst/>
            <a:gdLst/>
            <a:ahLst/>
            <a:cxnLst/>
            <a:rect l="l" t="t" r="r" b="b"/>
            <a:pathLst>
              <a:path w="224154" h="239395">
                <a:moveTo>
                  <a:pt x="0" y="239268"/>
                </a:moveTo>
                <a:lnTo>
                  <a:pt x="2240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66232" y="4034028"/>
            <a:ext cx="222885" cy="358140"/>
          </a:xfrm>
          <a:custGeom>
            <a:avLst/>
            <a:gdLst/>
            <a:ahLst/>
            <a:cxnLst/>
            <a:rect l="l" t="t" r="r" b="b"/>
            <a:pathLst>
              <a:path w="222885" h="358139">
                <a:moveTo>
                  <a:pt x="0" y="0"/>
                </a:moveTo>
                <a:lnTo>
                  <a:pt x="222503" y="35814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11240" y="427329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4">
                <a:moveTo>
                  <a:pt x="0" y="0"/>
                </a:moveTo>
                <a:lnTo>
                  <a:pt x="4450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8735" y="4273296"/>
            <a:ext cx="222885" cy="119380"/>
          </a:xfrm>
          <a:custGeom>
            <a:avLst/>
            <a:gdLst/>
            <a:ahLst/>
            <a:cxnLst/>
            <a:rect l="l" t="t" r="r" b="b"/>
            <a:pathLst>
              <a:path w="222885" h="119379">
                <a:moveTo>
                  <a:pt x="222503" y="0"/>
                </a:moveTo>
                <a:lnTo>
                  <a:pt x="0" y="1188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97196" y="5951220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42203" y="5951220"/>
            <a:ext cx="224154" cy="238125"/>
          </a:xfrm>
          <a:custGeom>
            <a:avLst/>
            <a:gdLst/>
            <a:ahLst/>
            <a:cxnLst/>
            <a:rect l="l" t="t" r="r" b="b"/>
            <a:pathLst>
              <a:path w="224154" h="238125">
                <a:moveTo>
                  <a:pt x="0" y="0"/>
                </a:moveTo>
                <a:lnTo>
                  <a:pt x="224028" y="2377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66232" y="5830823"/>
            <a:ext cx="222885" cy="358140"/>
          </a:xfrm>
          <a:custGeom>
            <a:avLst/>
            <a:gdLst/>
            <a:ahLst/>
            <a:cxnLst/>
            <a:rect l="l" t="t" r="r" b="b"/>
            <a:pathLst>
              <a:path w="222885" h="358139">
                <a:moveTo>
                  <a:pt x="0" y="358139"/>
                </a:moveTo>
                <a:lnTo>
                  <a:pt x="222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11240" y="5951220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4">
                <a:moveTo>
                  <a:pt x="0" y="0"/>
                </a:moveTo>
                <a:lnTo>
                  <a:pt x="4450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88735" y="5830823"/>
            <a:ext cx="222885" cy="120650"/>
          </a:xfrm>
          <a:custGeom>
            <a:avLst/>
            <a:gdLst/>
            <a:ahLst/>
            <a:cxnLst/>
            <a:rect l="l" t="t" r="r" b="b"/>
            <a:pathLst>
              <a:path w="222885" h="120650">
                <a:moveTo>
                  <a:pt x="222503" y="12039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3728" y="4392167"/>
            <a:ext cx="890269" cy="189230"/>
          </a:xfrm>
          <a:custGeom>
            <a:avLst/>
            <a:gdLst/>
            <a:ahLst/>
            <a:cxnLst/>
            <a:rect l="l" t="t" r="r" b="b"/>
            <a:pathLst>
              <a:path w="890270" h="189229">
                <a:moveTo>
                  <a:pt x="0" y="188975"/>
                </a:moveTo>
                <a:lnTo>
                  <a:pt x="890015" y="188975"/>
                </a:lnTo>
                <a:lnTo>
                  <a:pt x="890015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97196" y="4273296"/>
            <a:ext cx="1559560" cy="3600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R="245110" algn="ctr">
              <a:lnSpc>
                <a:spcPts val="1645"/>
              </a:lnSpc>
              <a:spcBef>
                <a:spcPts val="1185"/>
              </a:spcBef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97196" y="4632959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0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97196" y="4872228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0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97196" y="5350764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0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97196" y="5591555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0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47916" y="4797552"/>
            <a:ext cx="1363980" cy="57658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710" marR="577215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华文新魏"/>
                <a:cs typeface="华文新魏"/>
              </a:rPr>
              <a:t>活动的  inode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36535" y="3579876"/>
            <a:ext cx="1556385" cy="34163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华文新魏"/>
                <a:cs typeface="华文新魏"/>
              </a:rPr>
              <a:t>驻留主存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56247" y="4828032"/>
            <a:ext cx="388620" cy="568960"/>
          </a:xfrm>
          <a:custGeom>
            <a:avLst/>
            <a:gdLst/>
            <a:ahLst/>
            <a:cxnLst/>
            <a:rect l="l" t="t" r="r" b="b"/>
            <a:pathLst>
              <a:path w="388620" h="568960">
                <a:moveTo>
                  <a:pt x="0" y="0"/>
                </a:moveTo>
                <a:lnTo>
                  <a:pt x="75634" y="3722"/>
                </a:lnTo>
                <a:lnTo>
                  <a:pt x="137398" y="13874"/>
                </a:lnTo>
                <a:lnTo>
                  <a:pt x="179040" y="28932"/>
                </a:lnTo>
                <a:lnTo>
                  <a:pt x="194309" y="47371"/>
                </a:lnTo>
                <a:lnTo>
                  <a:pt x="194309" y="236855"/>
                </a:lnTo>
                <a:lnTo>
                  <a:pt x="209579" y="255293"/>
                </a:lnTo>
                <a:lnTo>
                  <a:pt x="251221" y="270351"/>
                </a:lnTo>
                <a:lnTo>
                  <a:pt x="312985" y="280503"/>
                </a:lnTo>
                <a:lnTo>
                  <a:pt x="388620" y="284226"/>
                </a:lnTo>
                <a:lnTo>
                  <a:pt x="312985" y="287948"/>
                </a:lnTo>
                <a:lnTo>
                  <a:pt x="251221" y="298100"/>
                </a:lnTo>
                <a:lnTo>
                  <a:pt x="209579" y="313158"/>
                </a:lnTo>
                <a:lnTo>
                  <a:pt x="194309" y="331597"/>
                </a:lnTo>
                <a:lnTo>
                  <a:pt x="194309" y="521081"/>
                </a:lnTo>
                <a:lnTo>
                  <a:pt x="179040" y="539519"/>
                </a:lnTo>
                <a:lnTo>
                  <a:pt x="137398" y="554577"/>
                </a:lnTo>
                <a:lnTo>
                  <a:pt x="75634" y="564729"/>
                </a:lnTo>
                <a:lnTo>
                  <a:pt x="0" y="5684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193791" y="4942332"/>
            <a:ext cx="1287780" cy="34036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华文新魏"/>
                <a:cs typeface="华文新魏"/>
              </a:rPr>
              <a:t>i_count=1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85544" y="4715255"/>
            <a:ext cx="393700" cy="794385"/>
          </a:xfrm>
          <a:custGeom>
            <a:avLst/>
            <a:gdLst/>
            <a:ahLst/>
            <a:cxnLst/>
            <a:rect l="l" t="t" r="r" b="b"/>
            <a:pathLst>
              <a:path w="393700" h="794385">
                <a:moveTo>
                  <a:pt x="393192" y="0"/>
                </a:moveTo>
                <a:lnTo>
                  <a:pt x="331049" y="3383"/>
                </a:lnTo>
                <a:lnTo>
                  <a:pt x="277081" y="12801"/>
                </a:lnTo>
                <a:lnTo>
                  <a:pt x="234525" y="27157"/>
                </a:lnTo>
                <a:lnTo>
                  <a:pt x="196595" y="66294"/>
                </a:lnTo>
                <a:lnTo>
                  <a:pt x="196595" y="330708"/>
                </a:lnTo>
                <a:lnTo>
                  <a:pt x="186574" y="351647"/>
                </a:lnTo>
                <a:lnTo>
                  <a:pt x="158666" y="369844"/>
                </a:lnTo>
                <a:lnTo>
                  <a:pt x="116110" y="384200"/>
                </a:lnTo>
                <a:lnTo>
                  <a:pt x="62142" y="393618"/>
                </a:lnTo>
                <a:lnTo>
                  <a:pt x="0" y="397002"/>
                </a:lnTo>
                <a:lnTo>
                  <a:pt x="62142" y="400385"/>
                </a:lnTo>
                <a:lnTo>
                  <a:pt x="116110" y="409803"/>
                </a:lnTo>
                <a:lnTo>
                  <a:pt x="158666" y="424159"/>
                </a:lnTo>
                <a:lnTo>
                  <a:pt x="186574" y="442356"/>
                </a:lnTo>
                <a:lnTo>
                  <a:pt x="196595" y="463296"/>
                </a:lnTo>
                <a:lnTo>
                  <a:pt x="196595" y="727710"/>
                </a:lnTo>
                <a:lnTo>
                  <a:pt x="206617" y="748649"/>
                </a:lnTo>
                <a:lnTo>
                  <a:pt x="234525" y="766846"/>
                </a:lnTo>
                <a:lnTo>
                  <a:pt x="277081" y="781202"/>
                </a:lnTo>
                <a:lnTo>
                  <a:pt x="331049" y="790620"/>
                </a:lnTo>
                <a:lnTo>
                  <a:pt x="393192" y="7940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72283" y="4828032"/>
            <a:ext cx="1361440" cy="681355"/>
          </a:xfrm>
          <a:custGeom>
            <a:avLst/>
            <a:gdLst/>
            <a:ahLst/>
            <a:cxnLst/>
            <a:rect l="l" t="t" r="r" b="b"/>
            <a:pathLst>
              <a:path w="1361439" h="681354">
                <a:moveTo>
                  <a:pt x="0" y="681228"/>
                </a:moveTo>
                <a:lnTo>
                  <a:pt x="1360932" y="681228"/>
                </a:lnTo>
                <a:lnTo>
                  <a:pt x="1360932" y="0"/>
                </a:lnTo>
                <a:lnTo>
                  <a:pt x="0" y="0"/>
                </a:lnTo>
                <a:lnTo>
                  <a:pt x="0" y="68122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350770" y="4843398"/>
            <a:ext cx="109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华文新魏"/>
                <a:cs typeface="华文新魏"/>
              </a:rPr>
              <a:t>f_offset  </a:t>
            </a:r>
            <a:r>
              <a:rPr sz="1800" spc="-10" dirty="0">
                <a:latin typeface="华文新魏"/>
                <a:cs typeface="华文新魏"/>
              </a:rPr>
              <a:t>f</a:t>
            </a:r>
            <a:r>
              <a:rPr sz="1800" dirty="0">
                <a:latin typeface="华文新魏"/>
                <a:cs typeface="华文新魏"/>
              </a:rPr>
              <a:t>_count=2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78735" y="5509259"/>
            <a:ext cx="1751330" cy="163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ts val="1285"/>
              </a:lnSpc>
            </a:pPr>
            <a:r>
              <a:rPr sz="1800" spc="-5" dirty="0">
                <a:latin typeface="华文新魏"/>
                <a:cs typeface="华文新魏"/>
              </a:rPr>
              <a:t>f_inode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80616" y="3806952"/>
            <a:ext cx="2727960" cy="0"/>
          </a:xfrm>
          <a:custGeom>
            <a:avLst/>
            <a:gdLst/>
            <a:ahLst/>
            <a:cxnLst/>
            <a:rect l="l" t="t" r="r" b="b"/>
            <a:pathLst>
              <a:path w="2727960">
                <a:moveTo>
                  <a:pt x="0" y="0"/>
                </a:moveTo>
                <a:lnTo>
                  <a:pt x="27279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80616" y="3806952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3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77441" y="4709795"/>
            <a:ext cx="201294" cy="118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85544" y="3579876"/>
            <a:ext cx="2338070" cy="0"/>
          </a:xfrm>
          <a:custGeom>
            <a:avLst/>
            <a:gdLst/>
            <a:ahLst/>
            <a:cxnLst/>
            <a:rect l="l" t="t" r="r" b="b"/>
            <a:pathLst>
              <a:path w="2338070">
                <a:moveTo>
                  <a:pt x="0" y="0"/>
                </a:moveTo>
                <a:lnTo>
                  <a:pt x="23378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85544" y="3579876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0"/>
                </a:moveTo>
                <a:lnTo>
                  <a:pt x="0" y="12481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83766" y="4821935"/>
            <a:ext cx="394970" cy="135890"/>
          </a:xfrm>
          <a:custGeom>
            <a:avLst/>
            <a:gdLst/>
            <a:ahLst/>
            <a:cxnLst/>
            <a:rect l="l" t="t" r="r" b="b"/>
            <a:pathLst>
              <a:path w="394969" h="135889">
                <a:moveTo>
                  <a:pt x="320056" y="105174"/>
                </a:moveTo>
                <a:lnTo>
                  <a:pt x="311150" y="135762"/>
                </a:lnTo>
                <a:lnTo>
                  <a:pt x="394969" y="120395"/>
                </a:lnTo>
                <a:lnTo>
                  <a:pt x="382363" y="108712"/>
                </a:lnTo>
                <a:lnTo>
                  <a:pt x="332231" y="108712"/>
                </a:lnTo>
                <a:lnTo>
                  <a:pt x="320056" y="105174"/>
                </a:lnTo>
                <a:close/>
              </a:path>
              <a:path w="394969" h="135889">
                <a:moveTo>
                  <a:pt x="323606" y="92981"/>
                </a:moveTo>
                <a:lnTo>
                  <a:pt x="320056" y="105174"/>
                </a:lnTo>
                <a:lnTo>
                  <a:pt x="332231" y="108712"/>
                </a:lnTo>
                <a:lnTo>
                  <a:pt x="335788" y="96519"/>
                </a:lnTo>
                <a:lnTo>
                  <a:pt x="323606" y="92981"/>
                </a:lnTo>
                <a:close/>
              </a:path>
              <a:path w="394969" h="135889">
                <a:moveTo>
                  <a:pt x="332485" y="62483"/>
                </a:moveTo>
                <a:lnTo>
                  <a:pt x="323606" y="92981"/>
                </a:lnTo>
                <a:lnTo>
                  <a:pt x="335788" y="96519"/>
                </a:lnTo>
                <a:lnTo>
                  <a:pt x="332231" y="108712"/>
                </a:lnTo>
                <a:lnTo>
                  <a:pt x="382363" y="108712"/>
                </a:lnTo>
                <a:lnTo>
                  <a:pt x="332485" y="62483"/>
                </a:lnTo>
                <a:close/>
              </a:path>
              <a:path w="394969" h="135889">
                <a:moveTo>
                  <a:pt x="3556" y="0"/>
                </a:moveTo>
                <a:lnTo>
                  <a:pt x="0" y="12191"/>
                </a:lnTo>
                <a:lnTo>
                  <a:pt x="320056" y="105174"/>
                </a:lnTo>
                <a:lnTo>
                  <a:pt x="323606" y="92981"/>
                </a:lnTo>
                <a:lnTo>
                  <a:pt x="3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46120" y="5396484"/>
            <a:ext cx="1169035" cy="0"/>
          </a:xfrm>
          <a:custGeom>
            <a:avLst/>
            <a:gdLst/>
            <a:ahLst/>
            <a:cxnLst/>
            <a:rect l="l" t="t" r="r" b="b"/>
            <a:pathLst>
              <a:path w="1169035">
                <a:moveTo>
                  <a:pt x="0" y="0"/>
                </a:moveTo>
                <a:lnTo>
                  <a:pt x="11689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11090" y="4942332"/>
            <a:ext cx="586105" cy="459105"/>
          </a:xfrm>
          <a:custGeom>
            <a:avLst/>
            <a:gdLst/>
            <a:ahLst/>
            <a:cxnLst/>
            <a:rect l="l" t="t" r="r" b="b"/>
            <a:pathLst>
              <a:path w="586104" h="459104">
                <a:moveTo>
                  <a:pt x="522049" y="41900"/>
                </a:moveTo>
                <a:lnTo>
                  <a:pt x="0" y="449199"/>
                </a:lnTo>
                <a:lnTo>
                  <a:pt x="7874" y="459105"/>
                </a:lnTo>
                <a:lnTo>
                  <a:pt x="529893" y="51954"/>
                </a:lnTo>
                <a:lnTo>
                  <a:pt x="522049" y="41900"/>
                </a:lnTo>
                <a:close/>
              </a:path>
              <a:path w="586104" h="459104">
                <a:moveTo>
                  <a:pt x="569873" y="34036"/>
                </a:moveTo>
                <a:lnTo>
                  <a:pt x="532130" y="34036"/>
                </a:lnTo>
                <a:lnTo>
                  <a:pt x="540004" y="44069"/>
                </a:lnTo>
                <a:lnTo>
                  <a:pt x="529893" y="51954"/>
                </a:lnTo>
                <a:lnTo>
                  <a:pt x="549401" y="76962"/>
                </a:lnTo>
                <a:lnTo>
                  <a:pt x="569873" y="34036"/>
                </a:lnTo>
                <a:close/>
              </a:path>
              <a:path w="586104" h="459104">
                <a:moveTo>
                  <a:pt x="532130" y="34036"/>
                </a:moveTo>
                <a:lnTo>
                  <a:pt x="522049" y="41900"/>
                </a:lnTo>
                <a:lnTo>
                  <a:pt x="529893" y="51954"/>
                </a:lnTo>
                <a:lnTo>
                  <a:pt x="540004" y="44069"/>
                </a:lnTo>
                <a:lnTo>
                  <a:pt x="532130" y="34036"/>
                </a:lnTo>
                <a:close/>
              </a:path>
              <a:path w="586104" h="459104">
                <a:moveTo>
                  <a:pt x="586105" y="0"/>
                </a:moveTo>
                <a:lnTo>
                  <a:pt x="502538" y="16891"/>
                </a:lnTo>
                <a:lnTo>
                  <a:pt x="522049" y="41900"/>
                </a:lnTo>
                <a:lnTo>
                  <a:pt x="532130" y="34036"/>
                </a:lnTo>
                <a:lnTo>
                  <a:pt x="569873" y="34036"/>
                </a:lnTo>
                <a:lnTo>
                  <a:pt x="586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660904" y="6237732"/>
            <a:ext cx="4864735" cy="454659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2800" spc="-5" dirty="0">
                <a:latin typeface="华文新魏"/>
                <a:cs typeface="华文新魏"/>
              </a:rPr>
              <a:t>使用同一位移指针的文件共享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93791" y="2217420"/>
            <a:ext cx="584200" cy="341630"/>
          </a:xfrm>
          <a:custGeom>
            <a:avLst/>
            <a:gdLst/>
            <a:ahLst/>
            <a:cxnLst/>
            <a:rect l="l" t="t" r="r" b="b"/>
            <a:pathLst>
              <a:path w="584200" h="341630">
                <a:moveTo>
                  <a:pt x="0" y="341375"/>
                </a:moveTo>
                <a:lnTo>
                  <a:pt x="583691" y="341375"/>
                </a:lnTo>
                <a:lnTo>
                  <a:pt x="583691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193791" y="2233040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华文新魏"/>
                <a:cs typeface="华文新魏"/>
              </a:rPr>
              <a:t>fp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60904" y="2217420"/>
            <a:ext cx="585470" cy="341630"/>
          </a:xfrm>
          <a:custGeom>
            <a:avLst/>
            <a:gdLst/>
            <a:ahLst/>
            <a:cxnLst/>
            <a:rect l="l" t="t" r="r" b="b"/>
            <a:pathLst>
              <a:path w="585469" h="341630">
                <a:moveTo>
                  <a:pt x="0" y="341375"/>
                </a:moveTo>
                <a:lnTo>
                  <a:pt x="585216" y="341375"/>
                </a:lnTo>
                <a:lnTo>
                  <a:pt x="585216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660904" y="2233040"/>
            <a:ext cx="58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华文新魏"/>
                <a:cs typeface="华文新魏"/>
              </a:rPr>
              <a:t>fp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37743" y="2133600"/>
            <a:ext cx="1310640" cy="676910"/>
          </a:xfrm>
          <a:custGeom>
            <a:avLst/>
            <a:gdLst/>
            <a:ahLst/>
            <a:cxnLst/>
            <a:rect l="l" t="t" r="r" b="b"/>
            <a:pathLst>
              <a:path w="1310640" h="676910">
                <a:moveTo>
                  <a:pt x="0" y="676655"/>
                </a:moveTo>
                <a:lnTo>
                  <a:pt x="1310640" y="676655"/>
                </a:lnTo>
                <a:lnTo>
                  <a:pt x="1310640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37743" y="2148966"/>
            <a:ext cx="131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93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华文新魏"/>
                <a:cs typeface="华文新魏"/>
              </a:rPr>
              <a:t>父进程的打 开文件表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60904" y="2785872"/>
            <a:ext cx="779145" cy="340360"/>
          </a:xfrm>
          <a:custGeom>
            <a:avLst/>
            <a:gdLst/>
            <a:ahLst/>
            <a:cxnLst/>
            <a:rect l="l" t="t" r="r" b="b"/>
            <a:pathLst>
              <a:path w="779145" h="340360">
                <a:moveTo>
                  <a:pt x="0" y="339851"/>
                </a:moveTo>
                <a:lnTo>
                  <a:pt x="778764" y="339851"/>
                </a:lnTo>
                <a:lnTo>
                  <a:pt x="778764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660904" y="2804540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72283" y="1536191"/>
            <a:ext cx="0" cy="1590040"/>
          </a:xfrm>
          <a:custGeom>
            <a:avLst/>
            <a:gdLst/>
            <a:ahLst/>
            <a:cxnLst/>
            <a:rect l="l" t="t" r="r" b="b"/>
            <a:pathLst>
              <a:path h="1590039">
                <a:moveTo>
                  <a:pt x="0" y="0"/>
                </a:moveTo>
                <a:lnTo>
                  <a:pt x="0" y="15895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33215" y="1536191"/>
            <a:ext cx="0" cy="1590040"/>
          </a:xfrm>
          <a:custGeom>
            <a:avLst/>
            <a:gdLst/>
            <a:ahLst/>
            <a:cxnLst/>
            <a:rect l="l" t="t" r="r" b="b"/>
            <a:pathLst>
              <a:path h="1590039">
                <a:moveTo>
                  <a:pt x="0" y="0"/>
                </a:moveTo>
                <a:lnTo>
                  <a:pt x="0" y="15895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660904" y="1650492"/>
            <a:ext cx="779145" cy="19367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ts val="1275"/>
              </a:lnSpc>
              <a:spcBef>
                <a:spcPts val="245"/>
              </a:spcBef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272283" y="1877567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0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72283" y="2217420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0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72283" y="2558795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0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72283" y="2785872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0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487167" y="1126236"/>
            <a:ext cx="1082040" cy="33845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730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华文新魏"/>
                <a:cs typeface="华文新魏"/>
              </a:rPr>
              <a:t>父进程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685544" y="2217420"/>
            <a:ext cx="586740" cy="341630"/>
          </a:xfrm>
          <a:custGeom>
            <a:avLst/>
            <a:gdLst/>
            <a:ahLst/>
            <a:cxnLst/>
            <a:rect l="l" t="t" r="r" b="b"/>
            <a:pathLst>
              <a:path w="586739" h="341630">
                <a:moveTo>
                  <a:pt x="0" y="341375"/>
                </a:moveTo>
                <a:lnTo>
                  <a:pt x="586740" y="341375"/>
                </a:lnTo>
                <a:lnTo>
                  <a:pt x="586740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685544" y="2233040"/>
            <a:ext cx="58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华文新魏"/>
                <a:cs typeface="华文新魏"/>
              </a:rPr>
              <a:t>fd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455028" y="2291460"/>
            <a:ext cx="20193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latin typeface="华文新魏"/>
                <a:cs typeface="华文新魏"/>
              </a:rPr>
              <a:t>fd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80303" y="2842132"/>
            <a:ext cx="2286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997196" y="1536191"/>
            <a:ext cx="0" cy="1590040"/>
          </a:xfrm>
          <a:custGeom>
            <a:avLst/>
            <a:gdLst/>
            <a:ahLst/>
            <a:cxnLst/>
            <a:rect l="l" t="t" r="r" b="b"/>
            <a:pathLst>
              <a:path h="1590039">
                <a:moveTo>
                  <a:pt x="0" y="0"/>
                </a:moveTo>
                <a:lnTo>
                  <a:pt x="0" y="15895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62700" y="1536191"/>
            <a:ext cx="0" cy="1590040"/>
          </a:xfrm>
          <a:custGeom>
            <a:avLst/>
            <a:gdLst/>
            <a:ahLst/>
            <a:cxnLst/>
            <a:rect l="l" t="t" r="r" b="b"/>
            <a:pathLst>
              <a:path h="1590039">
                <a:moveTo>
                  <a:pt x="0" y="0"/>
                </a:moveTo>
                <a:lnTo>
                  <a:pt x="0" y="15895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480303" y="1706752"/>
            <a:ext cx="2286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997196" y="1877567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97196" y="2558795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97196" y="2785872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91996" y="1536191"/>
            <a:ext cx="388620" cy="1590040"/>
          </a:xfrm>
          <a:custGeom>
            <a:avLst/>
            <a:gdLst/>
            <a:ahLst/>
            <a:cxnLst/>
            <a:rect l="l" t="t" r="r" b="b"/>
            <a:pathLst>
              <a:path w="388619" h="1590039">
                <a:moveTo>
                  <a:pt x="388620" y="1589532"/>
                </a:moveTo>
                <a:lnTo>
                  <a:pt x="336964" y="1584809"/>
                </a:lnTo>
                <a:lnTo>
                  <a:pt x="290547" y="1571479"/>
                </a:lnTo>
                <a:lnTo>
                  <a:pt x="251221" y="1550797"/>
                </a:lnTo>
                <a:lnTo>
                  <a:pt x="220838" y="1524018"/>
                </a:lnTo>
                <a:lnTo>
                  <a:pt x="194309" y="1457198"/>
                </a:lnTo>
                <a:lnTo>
                  <a:pt x="194309" y="927100"/>
                </a:lnTo>
                <a:lnTo>
                  <a:pt x="187369" y="891897"/>
                </a:lnTo>
                <a:lnTo>
                  <a:pt x="137398" y="833501"/>
                </a:lnTo>
                <a:lnTo>
                  <a:pt x="98072" y="812818"/>
                </a:lnTo>
                <a:lnTo>
                  <a:pt x="51655" y="799488"/>
                </a:lnTo>
                <a:lnTo>
                  <a:pt x="0" y="794766"/>
                </a:lnTo>
                <a:lnTo>
                  <a:pt x="51655" y="790043"/>
                </a:lnTo>
                <a:lnTo>
                  <a:pt x="98072" y="776713"/>
                </a:lnTo>
                <a:lnTo>
                  <a:pt x="137398" y="756031"/>
                </a:lnTo>
                <a:lnTo>
                  <a:pt x="167781" y="729252"/>
                </a:lnTo>
                <a:lnTo>
                  <a:pt x="194309" y="662432"/>
                </a:lnTo>
                <a:lnTo>
                  <a:pt x="194309" y="132334"/>
                </a:lnTo>
                <a:lnTo>
                  <a:pt x="201250" y="97131"/>
                </a:lnTo>
                <a:lnTo>
                  <a:pt x="220838" y="65513"/>
                </a:lnTo>
                <a:lnTo>
                  <a:pt x="251221" y="38735"/>
                </a:lnTo>
                <a:lnTo>
                  <a:pt x="290547" y="18052"/>
                </a:lnTo>
                <a:lnTo>
                  <a:pt x="336964" y="4722"/>
                </a:lnTo>
                <a:lnTo>
                  <a:pt x="3886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147559" y="1988820"/>
            <a:ext cx="1414780" cy="57658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 marR="17145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华文新魏"/>
                <a:cs typeface="华文新魏"/>
              </a:rPr>
              <a:t>子进程的打 开文件表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362700" y="2217420"/>
            <a:ext cx="582295" cy="341630"/>
          </a:xfrm>
          <a:custGeom>
            <a:avLst/>
            <a:gdLst/>
            <a:ahLst/>
            <a:cxnLst/>
            <a:rect l="l" t="t" r="r" b="b"/>
            <a:pathLst>
              <a:path w="582295" h="341630">
                <a:moveTo>
                  <a:pt x="0" y="341375"/>
                </a:moveTo>
                <a:lnTo>
                  <a:pt x="582168" y="341375"/>
                </a:lnTo>
                <a:lnTo>
                  <a:pt x="58216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367271" y="2233040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华文新魏"/>
                <a:cs typeface="华文新魏"/>
              </a:rPr>
              <a:t>fd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387340" y="2785872"/>
            <a:ext cx="779145" cy="340360"/>
          </a:xfrm>
          <a:custGeom>
            <a:avLst/>
            <a:gdLst/>
            <a:ahLst/>
            <a:cxnLst/>
            <a:rect l="l" t="t" r="r" b="b"/>
            <a:pathLst>
              <a:path w="779145" h="340360">
                <a:moveTo>
                  <a:pt x="0" y="339851"/>
                </a:moveTo>
                <a:lnTo>
                  <a:pt x="778763" y="339851"/>
                </a:lnTo>
                <a:lnTo>
                  <a:pt x="778763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387340" y="2804540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997196" y="1536191"/>
            <a:ext cx="0" cy="1590040"/>
          </a:xfrm>
          <a:custGeom>
            <a:avLst/>
            <a:gdLst/>
            <a:ahLst/>
            <a:cxnLst/>
            <a:rect l="l" t="t" r="r" b="b"/>
            <a:pathLst>
              <a:path h="1590039">
                <a:moveTo>
                  <a:pt x="0" y="0"/>
                </a:moveTo>
                <a:lnTo>
                  <a:pt x="0" y="15895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62700" y="1536191"/>
            <a:ext cx="0" cy="1590040"/>
          </a:xfrm>
          <a:custGeom>
            <a:avLst/>
            <a:gdLst/>
            <a:ahLst/>
            <a:cxnLst/>
            <a:rect l="l" t="t" r="r" b="b"/>
            <a:pathLst>
              <a:path h="1590039">
                <a:moveTo>
                  <a:pt x="0" y="0"/>
                </a:moveTo>
                <a:lnTo>
                  <a:pt x="0" y="15895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387340" y="1650492"/>
            <a:ext cx="779145" cy="19367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ts val="1275"/>
              </a:lnSpc>
              <a:spcBef>
                <a:spcPts val="245"/>
              </a:spcBef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997196" y="1877567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97196" y="2217420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97196" y="2558795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97196" y="2785872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053584" y="1126236"/>
            <a:ext cx="1179830" cy="33845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730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华文新魏"/>
                <a:cs typeface="华文新魏"/>
              </a:rPr>
              <a:t>子进程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751319" y="1536191"/>
            <a:ext cx="387350" cy="1590040"/>
          </a:xfrm>
          <a:custGeom>
            <a:avLst/>
            <a:gdLst/>
            <a:ahLst/>
            <a:cxnLst/>
            <a:rect l="l" t="t" r="r" b="b"/>
            <a:pathLst>
              <a:path w="387350" h="1590039">
                <a:moveTo>
                  <a:pt x="0" y="0"/>
                </a:moveTo>
                <a:lnTo>
                  <a:pt x="51466" y="4731"/>
                </a:lnTo>
                <a:lnTo>
                  <a:pt x="97705" y="18081"/>
                </a:lnTo>
                <a:lnTo>
                  <a:pt x="136874" y="38782"/>
                </a:lnTo>
                <a:lnTo>
                  <a:pt x="167132" y="65569"/>
                </a:lnTo>
                <a:lnTo>
                  <a:pt x="193548" y="132334"/>
                </a:lnTo>
                <a:lnTo>
                  <a:pt x="193548" y="662432"/>
                </a:lnTo>
                <a:lnTo>
                  <a:pt x="200458" y="697590"/>
                </a:lnTo>
                <a:lnTo>
                  <a:pt x="250221" y="755983"/>
                </a:lnTo>
                <a:lnTo>
                  <a:pt x="289390" y="776684"/>
                </a:lnTo>
                <a:lnTo>
                  <a:pt x="335629" y="790034"/>
                </a:lnTo>
                <a:lnTo>
                  <a:pt x="387096" y="794766"/>
                </a:lnTo>
                <a:lnTo>
                  <a:pt x="335629" y="799497"/>
                </a:lnTo>
                <a:lnTo>
                  <a:pt x="289390" y="812847"/>
                </a:lnTo>
                <a:lnTo>
                  <a:pt x="250221" y="833548"/>
                </a:lnTo>
                <a:lnTo>
                  <a:pt x="219964" y="860335"/>
                </a:lnTo>
                <a:lnTo>
                  <a:pt x="193548" y="927100"/>
                </a:lnTo>
                <a:lnTo>
                  <a:pt x="193548" y="1457198"/>
                </a:lnTo>
                <a:lnTo>
                  <a:pt x="186637" y="1492356"/>
                </a:lnTo>
                <a:lnTo>
                  <a:pt x="167131" y="1523962"/>
                </a:lnTo>
                <a:lnTo>
                  <a:pt x="136874" y="1550749"/>
                </a:lnTo>
                <a:lnTo>
                  <a:pt x="97705" y="1571450"/>
                </a:lnTo>
                <a:lnTo>
                  <a:pt x="51466" y="1584800"/>
                </a:lnTo>
                <a:lnTo>
                  <a:pt x="0" y="15895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5374" y="3467861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8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336535" y="3012948"/>
            <a:ext cx="1556385" cy="34036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华文新魏"/>
                <a:cs typeface="华文新魏"/>
              </a:rPr>
              <a:t>非驻留主存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608576" y="2331720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46120" y="2331720"/>
            <a:ext cx="777240" cy="0"/>
          </a:xfrm>
          <a:custGeom>
            <a:avLst/>
            <a:gdLst/>
            <a:ahLst/>
            <a:cxnLst/>
            <a:rect l="l" t="t" r="r" b="b"/>
            <a:pathLst>
              <a:path w="777239">
                <a:moveTo>
                  <a:pt x="0" y="0"/>
                </a:moveTo>
                <a:lnTo>
                  <a:pt x="7772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72283" y="3125723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0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72283" y="1536191"/>
            <a:ext cx="1361440" cy="0"/>
          </a:xfrm>
          <a:custGeom>
            <a:avLst/>
            <a:gdLst/>
            <a:ahLst/>
            <a:cxnLst/>
            <a:rect l="l" t="t" r="r" b="b"/>
            <a:pathLst>
              <a:path w="1361439">
                <a:moveTo>
                  <a:pt x="0" y="0"/>
                </a:moveTo>
                <a:lnTo>
                  <a:pt x="1360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97196" y="3125723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97196" y="1536191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699261"/>
            <a:ext cx="5069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文件的动态共</a:t>
            </a:r>
            <a:r>
              <a:rPr spc="-10" dirty="0"/>
              <a:t>享</a:t>
            </a:r>
            <a:r>
              <a:rPr dirty="0"/>
              <a:t>(4)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2636520"/>
            <a:ext cx="8426450" cy="3459479"/>
          </a:xfrm>
          <a:custGeom>
            <a:avLst/>
            <a:gdLst/>
            <a:ahLst/>
            <a:cxnLst/>
            <a:rect l="l" t="t" r="r" b="b"/>
            <a:pathLst>
              <a:path w="8426450" h="3459479">
                <a:moveTo>
                  <a:pt x="0" y="3459479"/>
                </a:moveTo>
                <a:lnTo>
                  <a:pt x="8426196" y="3459479"/>
                </a:lnTo>
                <a:lnTo>
                  <a:pt x="8426196" y="0"/>
                </a:lnTo>
                <a:lnTo>
                  <a:pt x="0" y="0"/>
                </a:lnTo>
                <a:lnTo>
                  <a:pt x="0" y="3459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2646045"/>
            <a:ext cx="852868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多用户共享文件，每个希望独立地读、写文件，这时不能只 设置一个读写位移指针，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须</a:t>
            </a: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为每个用户进程分别设置一个读、 </a:t>
            </a:r>
            <a:r>
              <a:rPr sz="2400" spc="-5" dirty="0">
                <a:solidFill>
                  <a:srgbClr val="FF0000"/>
                </a:solidFill>
                <a:latin typeface="华文新魏"/>
                <a:cs typeface="华文新魏"/>
              </a:rPr>
              <a:t>写位移指针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309245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位移指针应放在每个进程用户打开文件表的表</a:t>
            </a:r>
            <a:r>
              <a:rPr sz="2400" spc="5" dirty="0">
                <a:solidFill>
                  <a:srgbClr val="FF0000"/>
                </a:solidFill>
                <a:latin typeface="华文新魏"/>
                <a:cs typeface="华文新魏"/>
              </a:rPr>
              <a:t>目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中。这样， 当一个进程读、写文件，并修改位移指针时，另一个进程的 位移指针不会随之改变，从而，使两个进程能独立地访问同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一文件。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2023" y="260604"/>
            <a:ext cx="1297305" cy="5184775"/>
          </a:xfrm>
          <a:custGeom>
            <a:avLst/>
            <a:gdLst/>
            <a:ahLst/>
            <a:cxnLst/>
            <a:rect l="l" t="t" r="r" b="b"/>
            <a:pathLst>
              <a:path w="1297304" h="5184775">
                <a:moveTo>
                  <a:pt x="0" y="5184648"/>
                </a:moveTo>
                <a:lnTo>
                  <a:pt x="1296924" y="5184648"/>
                </a:lnTo>
                <a:lnTo>
                  <a:pt x="1296924" y="0"/>
                </a:lnTo>
                <a:lnTo>
                  <a:pt x="0" y="0"/>
                </a:lnTo>
                <a:lnTo>
                  <a:pt x="0" y="5184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44382" y="202184"/>
            <a:ext cx="63563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文 件 的 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44382" y="3128898"/>
            <a:ext cx="635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华文新魏"/>
                <a:cs typeface="华文新魏"/>
              </a:rPr>
              <a:t>态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382" y="3860114"/>
            <a:ext cx="635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华文新魏"/>
                <a:cs typeface="华文新魏"/>
              </a:rPr>
              <a:t>共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382" y="4592192"/>
            <a:ext cx="635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华文新魏"/>
                <a:cs typeface="华文新魏"/>
              </a:rPr>
              <a:t>享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0563" y="5323433"/>
            <a:ext cx="802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华文新魏"/>
                <a:cs typeface="华文新魏"/>
              </a:rPr>
              <a:t>(5)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6463" y="4710684"/>
            <a:ext cx="553720" cy="303530"/>
          </a:xfrm>
          <a:custGeom>
            <a:avLst/>
            <a:gdLst/>
            <a:ahLst/>
            <a:cxnLst/>
            <a:rect l="l" t="t" r="r" b="b"/>
            <a:pathLst>
              <a:path w="553719" h="303529">
                <a:moveTo>
                  <a:pt x="0" y="303275"/>
                </a:moveTo>
                <a:lnTo>
                  <a:pt x="553212" y="303275"/>
                </a:lnTo>
                <a:lnTo>
                  <a:pt x="553212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6463" y="4737861"/>
            <a:ext cx="553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4752" y="3621023"/>
            <a:ext cx="1762125" cy="495300"/>
          </a:xfrm>
          <a:custGeom>
            <a:avLst/>
            <a:gdLst/>
            <a:ahLst/>
            <a:cxnLst/>
            <a:rect l="l" t="t" r="r" b="b"/>
            <a:pathLst>
              <a:path w="1762125" h="495300">
                <a:moveTo>
                  <a:pt x="0" y="495300"/>
                </a:moveTo>
                <a:lnTo>
                  <a:pt x="1761744" y="495300"/>
                </a:lnTo>
                <a:lnTo>
                  <a:pt x="1761744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3491" y="3641216"/>
            <a:ext cx="1214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华文新魏"/>
                <a:cs typeface="华文新魏"/>
              </a:rPr>
              <a:t>进程A的子进程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49923" y="2628900"/>
            <a:ext cx="1282065" cy="299085"/>
          </a:xfrm>
          <a:custGeom>
            <a:avLst/>
            <a:gdLst/>
            <a:ahLst/>
            <a:cxnLst/>
            <a:rect l="l" t="t" r="r" b="b"/>
            <a:pathLst>
              <a:path w="1282065" h="299085">
                <a:moveTo>
                  <a:pt x="0" y="298703"/>
                </a:moveTo>
                <a:lnTo>
                  <a:pt x="1281683" y="298703"/>
                </a:lnTo>
                <a:lnTo>
                  <a:pt x="128168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49923" y="2650363"/>
            <a:ext cx="1282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华文新魏"/>
                <a:cs typeface="华文新魏"/>
              </a:rPr>
              <a:t>驻留主存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7802" y="2981255"/>
            <a:ext cx="66230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spc="-5" dirty="0">
                <a:latin typeface="宋体"/>
                <a:cs typeface="宋体"/>
              </a:rPr>
              <a:t>活动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ode</a:t>
            </a:r>
            <a:r>
              <a:rPr sz="1000" spc="-5" dirty="0">
                <a:latin typeface="宋体"/>
                <a:cs typeface="宋体"/>
              </a:rPr>
              <a:t>表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108" y="2924555"/>
            <a:ext cx="1602105" cy="297180"/>
          </a:xfrm>
          <a:custGeom>
            <a:avLst/>
            <a:gdLst/>
            <a:ahLst/>
            <a:cxnLst/>
            <a:rect l="l" t="t" r="r" b="b"/>
            <a:pathLst>
              <a:path w="1602104" h="297180">
                <a:moveTo>
                  <a:pt x="0" y="297179"/>
                </a:moveTo>
                <a:lnTo>
                  <a:pt x="1601724" y="297179"/>
                </a:lnTo>
                <a:lnTo>
                  <a:pt x="1601724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36108" y="2944113"/>
            <a:ext cx="1602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华文新魏"/>
                <a:cs typeface="华文新魏"/>
              </a:rPr>
              <a:t>活动</a:t>
            </a:r>
            <a:r>
              <a:rPr sz="1400" spc="-5" dirty="0">
                <a:latin typeface="华文新魏"/>
                <a:cs typeface="华文新魏"/>
              </a:rPr>
              <a:t>inode</a:t>
            </a:r>
            <a:r>
              <a:rPr sz="1400" dirty="0">
                <a:latin typeface="华文新魏"/>
                <a:cs typeface="华文新魏"/>
              </a:rPr>
              <a:t>表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61888" y="4480559"/>
            <a:ext cx="731520" cy="314325"/>
          </a:xfrm>
          <a:custGeom>
            <a:avLst/>
            <a:gdLst/>
            <a:ahLst/>
            <a:cxnLst/>
            <a:rect l="l" t="t" r="r" b="b"/>
            <a:pathLst>
              <a:path w="731520" h="314325">
                <a:moveTo>
                  <a:pt x="0" y="313944"/>
                </a:moveTo>
                <a:lnTo>
                  <a:pt x="731519" y="313944"/>
                </a:lnTo>
                <a:lnTo>
                  <a:pt x="731519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1888" y="4510532"/>
            <a:ext cx="731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96128" y="3331464"/>
            <a:ext cx="0" cy="1463040"/>
          </a:xfrm>
          <a:custGeom>
            <a:avLst/>
            <a:gdLst/>
            <a:ahLst/>
            <a:cxnLst/>
            <a:rect l="l" t="t" r="r" b="b"/>
            <a:pathLst>
              <a:path h="1463039">
                <a:moveTo>
                  <a:pt x="0" y="0"/>
                </a:moveTo>
                <a:lnTo>
                  <a:pt x="0" y="14630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6288" y="3331464"/>
            <a:ext cx="0" cy="1463040"/>
          </a:xfrm>
          <a:custGeom>
            <a:avLst/>
            <a:gdLst/>
            <a:ahLst/>
            <a:cxnLst/>
            <a:rect l="l" t="t" r="r" b="b"/>
            <a:pathLst>
              <a:path h="1463039">
                <a:moveTo>
                  <a:pt x="0" y="0"/>
                </a:moveTo>
                <a:lnTo>
                  <a:pt x="0" y="14630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6128" y="333146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1888" y="3122676"/>
            <a:ext cx="182880" cy="208915"/>
          </a:xfrm>
          <a:custGeom>
            <a:avLst/>
            <a:gdLst/>
            <a:ahLst/>
            <a:cxnLst/>
            <a:rect l="l" t="t" r="r" b="b"/>
            <a:pathLst>
              <a:path w="182879" h="208914">
                <a:moveTo>
                  <a:pt x="0" y="208787"/>
                </a:moveTo>
                <a:lnTo>
                  <a:pt x="1828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44767" y="3122676"/>
            <a:ext cx="182880" cy="312420"/>
          </a:xfrm>
          <a:custGeom>
            <a:avLst/>
            <a:gdLst/>
            <a:ahLst/>
            <a:cxnLst/>
            <a:rect l="l" t="t" r="r" b="b"/>
            <a:pathLst>
              <a:path w="182879" h="312420">
                <a:moveTo>
                  <a:pt x="0" y="0"/>
                </a:moveTo>
                <a:lnTo>
                  <a:pt x="182880" y="3124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10528" y="333146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27647" y="3331464"/>
            <a:ext cx="182880" cy="104139"/>
          </a:xfrm>
          <a:custGeom>
            <a:avLst/>
            <a:gdLst/>
            <a:ahLst/>
            <a:cxnLst/>
            <a:rect l="l" t="t" r="r" b="b"/>
            <a:pathLst>
              <a:path w="182879" h="104139">
                <a:moveTo>
                  <a:pt x="182879" y="0"/>
                </a:moveTo>
                <a:lnTo>
                  <a:pt x="0" y="1036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96128" y="4794503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1888" y="4794503"/>
            <a:ext cx="182880" cy="208915"/>
          </a:xfrm>
          <a:custGeom>
            <a:avLst/>
            <a:gdLst/>
            <a:ahLst/>
            <a:cxnLst/>
            <a:rect l="l" t="t" r="r" b="b"/>
            <a:pathLst>
              <a:path w="182879" h="208914">
                <a:moveTo>
                  <a:pt x="0" y="0"/>
                </a:moveTo>
                <a:lnTo>
                  <a:pt x="182879" y="2087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44767" y="4690871"/>
            <a:ext cx="182880" cy="312420"/>
          </a:xfrm>
          <a:custGeom>
            <a:avLst/>
            <a:gdLst/>
            <a:ahLst/>
            <a:cxnLst/>
            <a:rect l="l" t="t" r="r" b="b"/>
            <a:pathLst>
              <a:path w="182879" h="312420">
                <a:moveTo>
                  <a:pt x="0" y="312419"/>
                </a:moveTo>
                <a:lnTo>
                  <a:pt x="1828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10528" y="4794503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27647" y="4690871"/>
            <a:ext cx="182880" cy="104139"/>
          </a:xfrm>
          <a:custGeom>
            <a:avLst/>
            <a:gdLst/>
            <a:ahLst/>
            <a:cxnLst/>
            <a:rect l="l" t="t" r="r" b="b"/>
            <a:pathLst>
              <a:path w="182879" h="104139">
                <a:moveTo>
                  <a:pt x="182879" y="10363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1888" y="3435096"/>
            <a:ext cx="731520" cy="314325"/>
          </a:xfrm>
          <a:custGeom>
            <a:avLst/>
            <a:gdLst/>
            <a:ahLst/>
            <a:cxnLst/>
            <a:rect l="l" t="t" r="r" b="b"/>
            <a:pathLst>
              <a:path w="731520" h="314325">
                <a:moveTo>
                  <a:pt x="0" y="313943"/>
                </a:moveTo>
                <a:lnTo>
                  <a:pt x="731519" y="313943"/>
                </a:lnTo>
                <a:lnTo>
                  <a:pt x="731519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61888" y="3463544"/>
            <a:ext cx="731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96128" y="3645408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01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128" y="3854196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01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96128" y="4271771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01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6128" y="4480559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01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37831" y="3816096"/>
            <a:ext cx="1120140" cy="494030"/>
          </a:xfrm>
          <a:custGeom>
            <a:avLst/>
            <a:gdLst/>
            <a:ahLst/>
            <a:cxnLst/>
            <a:rect l="l" t="t" r="r" b="b"/>
            <a:pathLst>
              <a:path w="1120140" h="494029">
                <a:moveTo>
                  <a:pt x="0" y="493775"/>
                </a:moveTo>
                <a:lnTo>
                  <a:pt x="1120140" y="493775"/>
                </a:lnTo>
                <a:lnTo>
                  <a:pt x="1120140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116826" y="3835094"/>
            <a:ext cx="9480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华文新魏"/>
                <a:cs typeface="华文新魏"/>
              </a:rPr>
              <a:t>n</a:t>
            </a:r>
            <a:r>
              <a:rPr sz="1400" spc="-10" dirty="0">
                <a:latin typeface="华文新魏"/>
                <a:cs typeface="华文新魏"/>
              </a:rPr>
              <a:t>e</a:t>
            </a:r>
            <a:r>
              <a:rPr sz="1400" spc="5" dirty="0">
                <a:latin typeface="华文新魏"/>
                <a:cs typeface="华文新魏"/>
              </a:rPr>
              <a:t>w</a:t>
            </a:r>
            <a:r>
              <a:rPr sz="1400" spc="-10" dirty="0">
                <a:latin typeface="华文新魏"/>
                <a:cs typeface="华文新魏"/>
              </a:rPr>
              <a:t>fi</a:t>
            </a:r>
            <a:r>
              <a:rPr sz="1400" spc="-5" dirty="0">
                <a:latin typeface="华文新魏"/>
                <a:cs typeface="华文新魏"/>
              </a:rPr>
              <a:t>le活动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16826" y="4049014"/>
            <a:ext cx="646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华文新魏"/>
                <a:cs typeface="华文新魏"/>
              </a:rPr>
              <a:t>的</a:t>
            </a:r>
            <a:r>
              <a:rPr sz="1400" spc="-10" dirty="0">
                <a:latin typeface="华文新魏"/>
                <a:cs typeface="华文新魏"/>
              </a:rPr>
              <a:t>i</a:t>
            </a:r>
            <a:r>
              <a:rPr sz="1400" dirty="0">
                <a:latin typeface="华文新魏"/>
                <a:cs typeface="华文新魏"/>
              </a:rPr>
              <a:t>node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76288" y="3816096"/>
            <a:ext cx="321945" cy="494030"/>
          </a:xfrm>
          <a:custGeom>
            <a:avLst/>
            <a:gdLst/>
            <a:ahLst/>
            <a:cxnLst/>
            <a:rect l="l" t="t" r="r" b="b"/>
            <a:pathLst>
              <a:path w="321945" h="494029">
                <a:moveTo>
                  <a:pt x="0" y="0"/>
                </a:moveTo>
                <a:lnTo>
                  <a:pt x="62573" y="4568"/>
                </a:lnTo>
                <a:lnTo>
                  <a:pt x="113680" y="17017"/>
                </a:lnTo>
                <a:lnTo>
                  <a:pt x="148143" y="35468"/>
                </a:lnTo>
                <a:lnTo>
                  <a:pt x="160781" y="58038"/>
                </a:lnTo>
                <a:lnTo>
                  <a:pt x="160781" y="188848"/>
                </a:lnTo>
                <a:lnTo>
                  <a:pt x="173420" y="211419"/>
                </a:lnTo>
                <a:lnTo>
                  <a:pt x="207883" y="229869"/>
                </a:lnTo>
                <a:lnTo>
                  <a:pt x="258990" y="242319"/>
                </a:lnTo>
                <a:lnTo>
                  <a:pt x="321563" y="246887"/>
                </a:lnTo>
                <a:lnTo>
                  <a:pt x="258990" y="251456"/>
                </a:lnTo>
                <a:lnTo>
                  <a:pt x="207883" y="263905"/>
                </a:lnTo>
                <a:lnTo>
                  <a:pt x="173420" y="282356"/>
                </a:lnTo>
                <a:lnTo>
                  <a:pt x="160781" y="304926"/>
                </a:lnTo>
                <a:lnTo>
                  <a:pt x="160781" y="435736"/>
                </a:lnTo>
                <a:lnTo>
                  <a:pt x="148143" y="458307"/>
                </a:lnTo>
                <a:lnTo>
                  <a:pt x="113680" y="476757"/>
                </a:lnTo>
                <a:lnTo>
                  <a:pt x="62573" y="489207"/>
                </a:lnTo>
                <a:lnTo>
                  <a:pt x="0" y="4937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56147" y="3915155"/>
            <a:ext cx="1120140" cy="29591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Times New Roman"/>
                <a:cs typeface="Times New Roman"/>
              </a:rPr>
              <a:t>i_count=2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08120" y="1539239"/>
            <a:ext cx="0" cy="1287780"/>
          </a:xfrm>
          <a:custGeom>
            <a:avLst/>
            <a:gdLst/>
            <a:ahLst/>
            <a:cxnLst/>
            <a:rect l="l" t="t" r="r" b="b"/>
            <a:pathLst>
              <a:path h="1287780">
                <a:moveTo>
                  <a:pt x="0" y="0"/>
                </a:moveTo>
                <a:lnTo>
                  <a:pt x="0" y="12877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6476" y="2628900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1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58823" y="6354571"/>
            <a:ext cx="33324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华文新魏"/>
                <a:cs typeface="华文新魏"/>
              </a:rPr>
              <a:t>使用不同位移指针的文</a:t>
            </a:r>
            <a:r>
              <a:rPr sz="2000" spc="-15" dirty="0">
                <a:latin typeface="华文新魏"/>
                <a:cs typeface="华文新魏"/>
              </a:rPr>
              <a:t>件</a:t>
            </a:r>
            <a:r>
              <a:rPr sz="2000" dirty="0">
                <a:latin typeface="华文新魏"/>
                <a:cs typeface="华文新魏"/>
              </a:rPr>
              <a:t>共享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77923" y="1441703"/>
            <a:ext cx="447040" cy="259079"/>
          </a:xfrm>
          <a:custGeom>
            <a:avLst/>
            <a:gdLst/>
            <a:ahLst/>
            <a:cxnLst/>
            <a:rect l="l" t="t" r="r" b="b"/>
            <a:pathLst>
              <a:path w="447039" h="259080">
                <a:moveTo>
                  <a:pt x="0" y="259079"/>
                </a:moveTo>
                <a:lnTo>
                  <a:pt x="446531" y="259079"/>
                </a:lnTo>
                <a:lnTo>
                  <a:pt x="446531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756917" y="1468627"/>
            <a:ext cx="254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06395" y="1441703"/>
            <a:ext cx="640080" cy="297180"/>
          </a:xfrm>
          <a:custGeom>
            <a:avLst/>
            <a:gdLst/>
            <a:ahLst/>
            <a:cxnLst/>
            <a:rect l="l" t="t" r="r" b="b"/>
            <a:pathLst>
              <a:path w="640080" h="297180">
                <a:moveTo>
                  <a:pt x="0" y="297179"/>
                </a:moveTo>
                <a:lnTo>
                  <a:pt x="640080" y="297179"/>
                </a:lnTo>
                <a:lnTo>
                  <a:pt x="640080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485770" y="1468627"/>
            <a:ext cx="254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2153" y="1496625"/>
            <a:ext cx="10350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spc="-15" dirty="0">
                <a:latin typeface="Times New Roman"/>
                <a:cs typeface="Times New Roman"/>
              </a:rPr>
              <a:t>fd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40528" y="1992179"/>
            <a:ext cx="12700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328159" y="845819"/>
            <a:ext cx="0" cy="1388745"/>
          </a:xfrm>
          <a:custGeom>
            <a:avLst/>
            <a:gdLst/>
            <a:ahLst/>
            <a:cxnLst/>
            <a:rect l="l" t="t" r="r" b="b"/>
            <a:pathLst>
              <a:path h="1388745">
                <a:moveTo>
                  <a:pt x="0" y="0"/>
                </a:moveTo>
                <a:lnTo>
                  <a:pt x="0" y="1388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49823" y="845819"/>
            <a:ext cx="0" cy="1388745"/>
          </a:xfrm>
          <a:custGeom>
            <a:avLst/>
            <a:gdLst/>
            <a:ahLst/>
            <a:cxnLst/>
            <a:rect l="l" t="t" r="r" b="b"/>
            <a:pathLst>
              <a:path h="1388745">
                <a:moveTo>
                  <a:pt x="0" y="0"/>
                </a:moveTo>
                <a:lnTo>
                  <a:pt x="0" y="1388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740528" y="1001325"/>
            <a:ext cx="12700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89803" y="1143000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28159" y="1143000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28159" y="1341119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28159" y="1738883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28159" y="1937004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69864" y="845819"/>
            <a:ext cx="320040" cy="1388745"/>
          </a:xfrm>
          <a:custGeom>
            <a:avLst/>
            <a:gdLst/>
            <a:ahLst/>
            <a:cxnLst/>
            <a:rect l="l" t="t" r="r" b="b"/>
            <a:pathLst>
              <a:path w="320039" h="1388745">
                <a:moveTo>
                  <a:pt x="0" y="0"/>
                </a:moveTo>
                <a:lnTo>
                  <a:pt x="0" y="1388364"/>
                </a:lnTo>
                <a:lnTo>
                  <a:pt x="50584" y="1382449"/>
                </a:lnTo>
                <a:lnTo>
                  <a:pt x="94512" y="1365983"/>
                </a:lnTo>
                <a:lnTo>
                  <a:pt x="129149" y="1340879"/>
                </a:lnTo>
                <a:lnTo>
                  <a:pt x="151863" y="1309050"/>
                </a:lnTo>
                <a:lnTo>
                  <a:pt x="160020" y="1272413"/>
                </a:lnTo>
                <a:lnTo>
                  <a:pt x="160020" y="810132"/>
                </a:lnTo>
                <a:lnTo>
                  <a:pt x="168176" y="773495"/>
                </a:lnTo>
                <a:lnTo>
                  <a:pt x="190890" y="741666"/>
                </a:lnTo>
                <a:lnTo>
                  <a:pt x="225527" y="716562"/>
                </a:lnTo>
                <a:lnTo>
                  <a:pt x="269455" y="700096"/>
                </a:lnTo>
                <a:lnTo>
                  <a:pt x="320039" y="694181"/>
                </a:lnTo>
                <a:lnTo>
                  <a:pt x="269455" y="688267"/>
                </a:lnTo>
                <a:lnTo>
                  <a:pt x="225527" y="671801"/>
                </a:lnTo>
                <a:lnTo>
                  <a:pt x="190890" y="646697"/>
                </a:lnTo>
                <a:lnTo>
                  <a:pt x="168176" y="614868"/>
                </a:lnTo>
                <a:lnTo>
                  <a:pt x="160020" y="578230"/>
                </a:lnTo>
                <a:lnTo>
                  <a:pt x="160020" y="115950"/>
                </a:lnTo>
                <a:lnTo>
                  <a:pt x="151863" y="79313"/>
                </a:lnTo>
                <a:lnTo>
                  <a:pt x="129149" y="47484"/>
                </a:lnTo>
                <a:lnTo>
                  <a:pt x="94512" y="22380"/>
                </a:lnTo>
                <a:lnTo>
                  <a:pt x="50584" y="5914"/>
                </a:lnTo>
                <a:lnTo>
                  <a:pt x="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9864" y="845819"/>
            <a:ext cx="320040" cy="1388745"/>
          </a:xfrm>
          <a:custGeom>
            <a:avLst/>
            <a:gdLst/>
            <a:ahLst/>
            <a:cxnLst/>
            <a:rect l="l" t="t" r="r" b="b"/>
            <a:pathLst>
              <a:path w="320039" h="1388745">
                <a:moveTo>
                  <a:pt x="0" y="0"/>
                </a:moveTo>
                <a:lnTo>
                  <a:pt x="50584" y="5914"/>
                </a:lnTo>
                <a:lnTo>
                  <a:pt x="94512" y="22380"/>
                </a:lnTo>
                <a:lnTo>
                  <a:pt x="129149" y="47484"/>
                </a:lnTo>
                <a:lnTo>
                  <a:pt x="151863" y="79313"/>
                </a:lnTo>
                <a:lnTo>
                  <a:pt x="160020" y="115950"/>
                </a:lnTo>
                <a:lnTo>
                  <a:pt x="160020" y="578230"/>
                </a:lnTo>
                <a:lnTo>
                  <a:pt x="168176" y="614868"/>
                </a:lnTo>
                <a:lnTo>
                  <a:pt x="190890" y="646697"/>
                </a:lnTo>
                <a:lnTo>
                  <a:pt x="225527" y="671801"/>
                </a:lnTo>
                <a:lnTo>
                  <a:pt x="269455" y="688267"/>
                </a:lnTo>
                <a:lnTo>
                  <a:pt x="320039" y="694181"/>
                </a:lnTo>
                <a:lnTo>
                  <a:pt x="269455" y="700096"/>
                </a:lnTo>
                <a:lnTo>
                  <a:pt x="225527" y="716562"/>
                </a:lnTo>
                <a:lnTo>
                  <a:pt x="190890" y="741666"/>
                </a:lnTo>
                <a:lnTo>
                  <a:pt x="168176" y="773495"/>
                </a:lnTo>
                <a:lnTo>
                  <a:pt x="160020" y="810132"/>
                </a:lnTo>
                <a:lnTo>
                  <a:pt x="160020" y="1272413"/>
                </a:lnTo>
                <a:lnTo>
                  <a:pt x="151863" y="1309050"/>
                </a:lnTo>
                <a:lnTo>
                  <a:pt x="129149" y="1340879"/>
                </a:lnTo>
                <a:lnTo>
                  <a:pt x="94512" y="1365983"/>
                </a:lnTo>
                <a:lnTo>
                  <a:pt x="50584" y="1382449"/>
                </a:lnTo>
                <a:lnTo>
                  <a:pt x="0" y="1388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2179" y="1341119"/>
            <a:ext cx="1050290" cy="495300"/>
          </a:xfrm>
          <a:custGeom>
            <a:avLst/>
            <a:gdLst/>
            <a:ahLst/>
            <a:cxnLst/>
            <a:rect l="l" t="t" r="r" b="b"/>
            <a:pathLst>
              <a:path w="1050290" h="495300">
                <a:moveTo>
                  <a:pt x="0" y="495300"/>
                </a:moveTo>
                <a:lnTo>
                  <a:pt x="1050035" y="495300"/>
                </a:lnTo>
                <a:lnTo>
                  <a:pt x="105003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091554" y="1361058"/>
            <a:ext cx="8445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华文新魏"/>
                <a:cs typeface="华文新魏"/>
              </a:rPr>
              <a:t>进程B的打 开文件表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449823" y="1441703"/>
            <a:ext cx="640080" cy="297180"/>
          </a:xfrm>
          <a:custGeom>
            <a:avLst/>
            <a:gdLst/>
            <a:ahLst/>
            <a:cxnLst/>
            <a:rect l="l" t="t" r="r" b="b"/>
            <a:pathLst>
              <a:path w="640079" h="297180">
                <a:moveTo>
                  <a:pt x="0" y="297179"/>
                </a:moveTo>
                <a:lnTo>
                  <a:pt x="640079" y="297179"/>
                </a:lnTo>
                <a:lnTo>
                  <a:pt x="640079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454396" y="1468627"/>
            <a:ext cx="635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fdb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48200" y="1941576"/>
            <a:ext cx="641985" cy="28829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28159" y="845819"/>
            <a:ext cx="0" cy="1388745"/>
          </a:xfrm>
          <a:custGeom>
            <a:avLst/>
            <a:gdLst/>
            <a:ahLst/>
            <a:cxnLst/>
            <a:rect l="l" t="t" r="r" b="b"/>
            <a:pathLst>
              <a:path h="1388745">
                <a:moveTo>
                  <a:pt x="0" y="0"/>
                </a:moveTo>
                <a:lnTo>
                  <a:pt x="0" y="1388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49823" y="845819"/>
            <a:ext cx="0" cy="1388745"/>
          </a:xfrm>
          <a:custGeom>
            <a:avLst/>
            <a:gdLst/>
            <a:ahLst/>
            <a:cxnLst/>
            <a:rect l="l" t="t" r="r" b="b"/>
            <a:pathLst>
              <a:path h="1388745">
                <a:moveTo>
                  <a:pt x="0" y="0"/>
                </a:moveTo>
                <a:lnTo>
                  <a:pt x="0" y="1388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48200" y="946403"/>
            <a:ext cx="641985" cy="297180"/>
          </a:xfrm>
          <a:custGeom>
            <a:avLst/>
            <a:gdLst/>
            <a:ahLst/>
            <a:cxnLst/>
            <a:rect l="l" t="t" r="r" b="b"/>
            <a:pathLst>
              <a:path w="641985" h="297180">
                <a:moveTo>
                  <a:pt x="0" y="297179"/>
                </a:moveTo>
                <a:lnTo>
                  <a:pt x="641603" y="297179"/>
                </a:lnTo>
                <a:lnTo>
                  <a:pt x="641603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648200" y="974852"/>
            <a:ext cx="641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328159" y="1143000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28159" y="1341119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28159" y="1738883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28159" y="1937004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168140" y="548640"/>
            <a:ext cx="1762125" cy="29718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3302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260"/>
              </a:spcBef>
            </a:pPr>
            <a:r>
              <a:rPr sz="1400" dirty="0">
                <a:latin typeface="华文新魏"/>
                <a:cs typeface="华文新魏"/>
              </a:rPr>
              <a:t>进程B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769864" y="845819"/>
            <a:ext cx="320040" cy="1388745"/>
          </a:xfrm>
          <a:custGeom>
            <a:avLst/>
            <a:gdLst/>
            <a:ahLst/>
            <a:cxnLst/>
            <a:rect l="l" t="t" r="r" b="b"/>
            <a:pathLst>
              <a:path w="320039" h="1388745">
                <a:moveTo>
                  <a:pt x="0" y="0"/>
                </a:moveTo>
                <a:lnTo>
                  <a:pt x="50584" y="5914"/>
                </a:lnTo>
                <a:lnTo>
                  <a:pt x="94512" y="22380"/>
                </a:lnTo>
                <a:lnTo>
                  <a:pt x="129149" y="47484"/>
                </a:lnTo>
                <a:lnTo>
                  <a:pt x="151863" y="79313"/>
                </a:lnTo>
                <a:lnTo>
                  <a:pt x="160020" y="115950"/>
                </a:lnTo>
                <a:lnTo>
                  <a:pt x="160020" y="578230"/>
                </a:lnTo>
                <a:lnTo>
                  <a:pt x="168176" y="614868"/>
                </a:lnTo>
                <a:lnTo>
                  <a:pt x="190890" y="646697"/>
                </a:lnTo>
                <a:lnTo>
                  <a:pt x="225527" y="671801"/>
                </a:lnTo>
                <a:lnTo>
                  <a:pt x="269455" y="688267"/>
                </a:lnTo>
                <a:lnTo>
                  <a:pt x="320039" y="694181"/>
                </a:lnTo>
                <a:lnTo>
                  <a:pt x="269455" y="700096"/>
                </a:lnTo>
                <a:lnTo>
                  <a:pt x="225527" y="716562"/>
                </a:lnTo>
                <a:lnTo>
                  <a:pt x="190890" y="741666"/>
                </a:lnTo>
                <a:lnTo>
                  <a:pt x="168176" y="773495"/>
                </a:lnTo>
                <a:lnTo>
                  <a:pt x="160020" y="810132"/>
                </a:lnTo>
                <a:lnTo>
                  <a:pt x="160020" y="1272413"/>
                </a:lnTo>
                <a:lnTo>
                  <a:pt x="151863" y="1309050"/>
                </a:lnTo>
                <a:lnTo>
                  <a:pt x="129149" y="1340879"/>
                </a:lnTo>
                <a:lnTo>
                  <a:pt x="94512" y="1365983"/>
                </a:lnTo>
                <a:lnTo>
                  <a:pt x="50584" y="1382449"/>
                </a:lnTo>
                <a:lnTo>
                  <a:pt x="0" y="1388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9923" y="2133600"/>
            <a:ext cx="1282065" cy="29908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华文新魏"/>
                <a:cs typeface="华文新魏"/>
              </a:rPr>
              <a:t>非驻留主存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008120" y="1539239"/>
            <a:ext cx="480059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28059" y="1539239"/>
            <a:ext cx="0" cy="1089660"/>
          </a:xfrm>
          <a:custGeom>
            <a:avLst/>
            <a:gdLst/>
            <a:ahLst/>
            <a:cxnLst/>
            <a:rect l="l" t="t" r="r" b="b"/>
            <a:pathLst>
              <a:path h="1089660">
                <a:moveTo>
                  <a:pt x="0" y="0"/>
                </a:moveTo>
                <a:lnTo>
                  <a:pt x="0" y="10896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46476" y="2628900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28159" y="2234183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28159" y="845819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7868" y="1341119"/>
            <a:ext cx="1049020" cy="502920"/>
          </a:xfrm>
          <a:custGeom>
            <a:avLst/>
            <a:gdLst/>
            <a:ahLst/>
            <a:cxnLst/>
            <a:rect l="l" t="t" r="r" b="b"/>
            <a:pathLst>
              <a:path w="1049020" h="502919">
                <a:moveTo>
                  <a:pt x="0" y="502920"/>
                </a:moveTo>
                <a:lnTo>
                  <a:pt x="1048512" y="502920"/>
                </a:lnTo>
                <a:lnTo>
                  <a:pt x="1048512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67868" y="1361058"/>
            <a:ext cx="10490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1620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华文新魏"/>
                <a:cs typeface="华文新魏"/>
              </a:rPr>
              <a:t>进程A的打 开文件表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406395" y="2034539"/>
            <a:ext cx="640080" cy="242570"/>
          </a:xfrm>
          <a:custGeom>
            <a:avLst/>
            <a:gdLst/>
            <a:ahLst/>
            <a:cxnLst/>
            <a:rect l="l" t="t" r="r" b="b"/>
            <a:pathLst>
              <a:path w="640080" h="242569">
                <a:moveTo>
                  <a:pt x="0" y="242315"/>
                </a:moveTo>
                <a:lnTo>
                  <a:pt x="640080" y="242315"/>
                </a:lnTo>
                <a:lnTo>
                  <a:pt x="64008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406395" y="2064257"/>
            <a:ext cx="640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086355" y="845819"/>
            <a:ext cx="0" cy="1388745"/>
          </a:xfrm>
          <a:custGeom>
            <a:avLst/>
            <a:gdLst/>
            <a:ahLst/>
            <a:cxnLst/>
            <a:rect l="l" t="t" r="r" b="b"/>
            <a:pathLst>
              <a:path h="1388745">
                <a:moveTo>
                  <a:pt x="0" y="0"/>
                </a:moveTo>
                <a:lnTo>
                  <a:pt x="0" y="1388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06495" y="845819"/>
            <a:ext cx="0" cy="1388745"/>
          </a:xfrm>
          <a:custGeom>
            <a:avLst/>
            <a:gdLst/>
            <a:ahLst/>
            <a:cxnLst/>
            <a:rect l="l" t="t" r="r" b="b"/>
            <a:pathLst>
              <a:path h="1388745">
                <a:moveTo>
                  <a:pt x="0" y="0"/>
                </a:moveTo>
                <a:lnTo>
                  <a:pt x="0" y="1388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06395" y="946403"/>
            <a:ext cx="640080" cy="297180"/>
          </a:xfrm>
          <a:custGeom>
            <a:avLst/>
            <a:gdLst/>
            <a:ahLst/>
            <a:cxnLst/>
            <a:rect l="l" t="t" r="r" b="b"/>
            <a:pathLst>
              <a:path w="640080" h="297180">
                <a:moveTo>
                  <a:pt x="0" y="297179"/>
                </a:moveTo>
                <a:lnTo>
                  <a:pt x="640080" y="297179"/>
                </a:lnTo>
                <a:lnTo>
                  <a:pt x="640080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406395" y="974852"/>
            <a:ext cx="640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086355" y="1143000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86355" y="1441703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86355" y="1738883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86355" y="2034539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764792" y="548640"/>
            <a:ext cx="1763395" cy="29718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3302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60"/>
              </a:spcBef>
            </a:pPr>
            <a:r>
              <a:rPr sz="1400" dirty="0">
                <a:latin typeface="华文新魏"/>
                <a:cs typeface="华文新魏"/>
              </a:rPr>
              <a:t>进程A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444752" y="845819"/>
            <a:ext cx="320040" cy="1388745"/>
          </a:xfrm>
          <a:custGeom>
            <a:avLst/>
            <a:gdLst/>
            <a:ahLst/>
            <a:cxnLst/>
            <a:rect l="l" t="t" r="r" b="b"/>
            <a:pathLst>
              <a:path w="320039" h="1388745">
                <a:moveTo>
                  <a:pt x="320040" y="1388364"/>
                </a:moveTo>
                <a:lnTo>
                  <a:pt x="269455" y="1382478"/>
                </a:lnTo>
                <a:lnTo>
                  <a:pt x="225527" y="1366089"/>
                </a:lnTo>
                <a:lnTo>
                  <a:pt x="190890" y="1341098"/>
                </a:lnTo>
                <a:lnTo>
                  <a:pt x="168176" y="1309408"/>
                </a:lnTo>
                <a:lnTo>
                  <a:pt x="160019" y="1272920"/>
                </a:lnTo>
                <a:lnTo>
                  <a:pt x="160019" y="809625"/>
                </a:lnTo>
                <a:lnTo>
                  <a:pt x="151863" y="773137"/>
                </a:lnTo>
                <a:lnTo>
                  <a:pt x="129149" y="741447"/>
                </a:lnTo>
                <a:lnTo>
                  <a:pt x="94512" y="716456"/>
                </a:lnTo>
                <a:lnTo>
                  <a:pt x="50584" y="700067"/>
                </a:lnTo>
                <a:lnTo>
                  <a:pt x="0" y="694181"/>
                </a:lnTo>
                <a:lnTo>
                  <a:pt x="50584" y="688296"/>
                </a:lnTo>
                <a:lnTo>
                  <a:pt x="94512" y="671907"/>
                </a:lnTo>
                <a:lnTo>
                  <a:pt x="129149" y="646916"/>
                </a:lnTo>
                <a:lnTo>
                  <a:pt x="151863" y="615226"/>
                </a:lnTo>
                <a:lnTo>
                  <a:pt x="160019" y="578738"/>
                </a:lnTo>
                <a:lnTo>
                  <a:pt x="160019" y="115442"/>
                </a:lnTo>
                <a:lnTo>
                  <a:pt x="168176" y="78955"/>
                </a:lnTo>
                <a:lnTo>
                  <a:pt x="190890" y="47265"/>
                </a:lnTo>
                <a:lnTo>
                  <a:pt x="225527" y="22274"/>
                </a:lnTo>
                <a:lnTo>
                  <a:pt x="269455" y="5885"/>
                </a:lnTo>
                <a:lnTo>
                  <a:pt x="32004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86455" y="1539239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6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86355" y="2234183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86355" y="845819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488179" y="1441703"/>
            <a:ext cx="641985" cy="29718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Times New Roman"/>
                <a:cs typeface="Times New Roman"/>
              </a:rPr>
              <a:t>fpb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848100" y="5513832"/>
            <a:ext cx="824865" cy="285115"/>
          </a:xfrm>
          <a:custGeom>
            <a:avLst/>
            <a:gdLst/>
            <a:ahLst/>
            <a:cxnLst/>
            <a:rect l="l" t="t" r="r" b="b"/>
            <a:pathLst>
              <a:path w="824864" h="285114">
                <a:moveTo>
                  <a:pt x="0" y="284988"/>
                </a:moveTo>
                <a:lnTo>
                  <a:pt x="824484" y="284988"/>
                </a:lnTo>
                <a:lnTo>
                  <a:pt x="824484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848100" y="5542889"/>
            <a:ext cx="824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688079" y="4808220"/>
            <a:ext cx="1120140" cy="693420"/>
          </a:xfrm>
          <a:custGeom>
            <a:avLst/>
            <a:gdLst/>
            <a:ahLst/>
            <a:cxnLst/>
            <a:rect l="l" t="t" r="r" b="b"/>
            <a:pathLst>
              <a:path w="1120139" h="693420">
                <a:moveTo>
                  <a:pt x="0" y="693419"/>
                </a:moveTo>
                <a:lnTo>
                  <a:pt x="1120139" y="693419"/>
                </a:lnTo>
                <a:lnTo>
                  <a:pt x="1120139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688079" y="4837938"/>
            <a:ext cx="1120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393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f_offset  </a:t>
            </a:r>
            <a:r>
              <a:rPr sz="1200" dirty="0">
                <a:latin typeface="Times New Roman"/>
                <a:cs typeface="Times New Roman"/>
              </a:rPr>
              <a:t>f_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ount=2  </a:t>
            </a:r>
            <a:r>
              <a:rPr sz="1200" spc="-5" dirty="0">
                <a:latin typeface="Times New Roman"/>
                <a:cs typeface="Times New Roman"/>
              </a:rPr>
              <a:t>f_flag(r)  </a:t>
            </a:r>
            <a:r>
              <a:rPr sz="1200" dirty="0">
                <a:latin typeface="Times New Roman"/>
                <a:cs typeface="Times New Roman"/>
              </a:rPr>
              <a:t>f_inode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688079" y="3817620"/>
            <a:ext cx="1120140" cy="693420"/>
          </a:xfrm>
          <a:custGeom>
            <a:avLst/>
            <a:gdLst/>
            <a:ahLst/>
            <a:cxnLst/>
            <a:rect l="l" t="t" r="r" b="b"/>
            <a:pathLst>
              <a:path w="1120139" h="693420">
                <a:moveTo>
                  <a:pt x="0" y="693419"/>
                </a:moveTo>
                <a:lnTo>
                  <a:pt x="1120139" y="693419"/>
                </a:lnTo>
                <a:lnTo>
                  <a:pt x="1120139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3767073" y="3847338"/>
            <a:ext cx="690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f_offset  </a:t>
            </a:r>
            <a:r>
              <a:rPr sz="1200" spc="-5" dirty="0">
                <a:latin typeface="Times New Roman"/>
                <a:cs typeface="Times New Roman"/>
              </a:rPr>
              <a:t>f_count=1  </a:t>
            </a:r>
            <a:r>
              <a:rPr sz="1200" dirty="0">
                <a:latin typeface="Times New Roman"/>
                <a:cs typeface="Times New Roman"/>
              </a:rPr>
              <a:t>f_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/w)  </a:t>
            </a:r>
            <a:r>
              <a:rPr sz="1200" dirty="0">
                <a:latin typeface="Times New Roman"/>
                <a:cs typeface="Times New Roman"/>
              </a:rPr>
              <a:t>f_inode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528059" y="2827020"/>
            <a:ext cx="1762125" cy="297180"/>
          </a:xfrm>
          <a:custGeom>
            <a:avLst/>
            <a:gdLst/>
            <a:ahLst/>
            <a:cxnLst/>
            <a:rect l="l" t="t" r="r" b="b"/>
            <a:pathLst>
              <a:path w="1762125" h="297180">
                <a:moveTo>
                  <a:pt x="0" y="297179"/>
                </a:moveTo>
                <a:lnTo>
                  <a:pt x="1761743" y="297179"/>
                </a:lnTo>
                <a:lnTo>
                  <a:pt x="1761743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606800" y="2848737"/>
            <a:ext cx="12738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华文新魏"/>
                <a:cs typeface="华文新魏"/>
              </a:rPr>
              <a:t>系统打开文件表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528059" y="3378708"/>
            <a:ext cx="0" cy="2464435"/>
          </a:xfrm>
          <a:custGeom>
            <a:avLst/>
            <a:gdLst/>
            <a:ahLst/>
            <a:cxnLst/>
            <a:rect l="l" t="t" r="r" b="b"/>
            <a:pathLst>
              <a:path h="2464435">
                <a:moveTo>
                  <a:pt x="0" y="0"/>
                </a:moveTo>
                <a:lnTo>
                  <a:pt x="0" y="24643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68240" y="3378708"/>
            <a:ext cx="0" cy="2464435"/>
          </a:xfrm>
          <a:custGeom>
            <a:avLst/>
            <a:gdLst/>
            <a:ahLst/>
            <a:cxnLst/>
            <a:rect l="l" t="t" r="r" b="b"/>
            <a:pathLst>
              <a:path h="2464435">
                <a:moveTo>
                  <a:pt x="0" y="0"/>
                </a:moveTo>
                <a:lnTo>
                  <a:pt x="0" y="24643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28059" y="3378708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939540" y="3025139"/>
            <a:ext cx="205740" cy="353695"/>
          </a:xfrm>
          <a:custGeom>
            <a:avLst/>
            <a:gdLst/>
            <a:ahLst/>
            <a:cxnLst/>
            <a:rect l="l" t="t" r="r" b="b"/>
            <a:pathLst>
              <a:path w="205739" h="353695">
                <a:moveTo>
                  <a:pt x="0" y="353568"/>
                </a:moveTo>
                <a:lnTo>
                  <a:pt x="2057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45279" y="3025139"/>
            <a:ext cx="205740" cy="528955"/>
          </a:xfrm>
          <a:custGeom>
            <a:avLst/>
            <a:gdLst/>
            <a:ahLst/>
            <a:cxnLst/>
            <a:rect l="l" t="t" r="r" b="b"/>
            <a:pathLst>
              <a:path w="205739" h="528954">
                <a:moveTo>
                  <a:pt x="0" y="0"/>
                </a:moveTo>
                <a:lnTo>
                  <a:pt x="205740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56759" y="3378708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51020" y="3378708"/>
            <a:ext cx="205740" cy="175260"/>
          </a:xfrm>
          <a:custGeom>
            <a:avLst/>
            <a:gdLst/>
            <a:ahLst/>
            <a:cxnLst/>
            <a:rect l="l" t="t" r="r" b="b"/>
            <a:pathLst>
              <a:path w="205739" h="175260">
                <a:moveTo>
                  <a:pt x="205739" y="0"/>
                </a:moveTo>
                <a:lnTo>
                  <a:pt x="0" y="1752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28059" y="584301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39540" y="5843015"/>
            <a:ext cx="205740" cy="353695"/>
          </a:xfrm>
          <a:custGeom>
            <a:avLst/>
            <a:gdLst/>
            <a:ahLst/>
            <a:cxnLst/>
            <a:rect l="l" t="t" r="r" b="b"/>
            <a:pathLst>
              <a:path w="205739" h="353695">
                <a:moveTo>
                  <a:pt x="0" y="0"/>
                </a:moveTo>
                <a:lnTo>
                  <a:pt x="205739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45279" y="5667755"/>
            <a:ext cx="205740" cy="528955"/>
          </a:xfrm>
          <a:custGeom>
            <a:avLst/>
            <a:gdLst/>
            <a:ahLst/>
            <a:cxnLst/>
            <a:rect l="l" t="t" r="r" b="b"/>
            <a:pathLst>
              <a:path w="205739" h="528954">
                <a:moveTo>
                  <a:pt x="0" y="528828"/>
                </a:moveTo>
                <a:lnTo>
                  <a:pt x="2057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56759" y="584301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51020" y="5667755"/>
            <a:ext cx="205740" cy="175260"/>
          </a:xfrm>
          <a:custGeom>
            <a:avLst/>
            <a:gdLst/>
            <a:ahLst/>
            <a:cxnLst/>
            <a:rect l="l" t="t" r="r" b="b"/>
            <a:pathLst>
              <a:path w="205739" h="175260">
                <a:moveTo>
                  <a:pt x="205739" y="17526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939540" y="3573779"/>
            <a:ext cx="708660" cy="24384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ts val="1600"/>
              </a:lnSpc>
              <a:spcBef>
                <a:spcPts val="315"/>
              </a:spcBef>
            </a:pPr>
            <a:r>
              <a:rPr sz="1400" dirty="0"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528059" y="3817620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28059" y="4652771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28059" y="4808220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28059" y="5590032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48200" y="441350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25211" y="3918203"/>
            <a:ext cx="485140" cy="499745"/>
          </a:xfrm>
          <a:custGeom>
            <a:avLst/>
            <a:gdLst/>
            <a:ahLst/>
            <a:cxnLst/>
            <a:rect l="l" t="t" r="r" b="b"/>
            <a:pathLst>
              <a:path w="485139" h="499745">
                <a:moveTo>
                  <a:pt x="427013" y="50279"/>
                </a:moveTo>
                <a:lnTo>
                  <a:pt x="0" y="490855"/>
                </a:lnTo>
                <a:lnTo>
                  <a:pt x="9143" y="499745"/>
                </a:lnTo>
                <a:lnTo>
                  <a:pt x="436168" y="59158"/>
                </a:lnTo>
                <a:lnTo>
                  <a:pt x="427013" y="50279"/>
                </a:lnTo>
                <a:close/>
              </a:path>
              <a:path w="485139" h="499745">
                <a:moveTo>
                  <a:pt x="471644" y="41148"/>
                </a:moveTo>
                <a:lnTo>
                  <a:pt x="435863" y="41148"/>
                </a:lnTo>
                <a:lnTo>
                  <a:pt x="445008" y="50038"/>
                </a:lnTo>
                <a:lnTo>
                  <a:pt x="436168" y="59158"/>
                </a:lnTo>
                <a:lnTo>
                  <a:pt x="458977" y="81280"/>
                </a:lnTo>
                <a:lnTo>
                  <a:pt x="471644" y="41148"/>
                </a:lnTo>
                <a:close/>
              </a:path>
              <a:path w="485139" h="499745">
                <a:moveTo>
                  <a:pt x="435863" y="41148"/>
                </a:moveTo>
                <a:lnTo>
                  <a:pt x="427013" y="50279"/>
                </a:lnTo>
                <a:lnTo>
                  <a:pt x="436168" y="59158"/>
                </a:lnTo>
                <a:lnTo>
                  <a:pt x="445008" y="50038"/>
                </a:lnTo>
                <a:lnTo>
                  <a:pt x="435863" y="41148"/>
                </a:lnTo>
                <a:close/>
              </a:path>
              <a:path w="485139" h="499745">
                <a:moveTo>
                  <a:pt x="484632" y="0"/>
                </a:moveTo>
                <a:lnTo>
                  <a:pt x="404240" y="28194"/>
                </a:lnTo>
                <a:lnTo>
                  <a:pt x="427013" y="50279"/>
                </a:lnTo>
                <a:lnTo>
                  <a:pt x="435863" y="41148"/>
                </a:lnTo>
                <a:lnTo>
                  <a:pt x="471644" y="41148"/>
                </a:lnTo>
                <a:lnTo>
                  <a:pt x="484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489703" y="5404103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23815" y="4015740"/>
            <a:ext cx="497205" cy="1390650"/>
          </a:xfrm>
          <a:custGeom>
            <a:avLst/>
            <a:gdLst/>
            <a:ahLst/>
            <a:cxnLst/>
            <a:rect l="l" t="t" r="r" b="b"/>
            <a:pathLst>
              <a:path w="497204" h="1390650">
                <a:moveTo>
                  <a:pt x="455075" y="69935"/>
                </a:moveTo>
                <a:lnTo>
                  <a:pt x="0" y="1386332"/>
                </a:lnTo>
                <a:lnTo>
                  <a:pt x="11937" y="1390396"/>
                </a:lnTo>
                <a:lnTo>
                  <a:pt x="467145" y="74107"/>
                </a:lnTo>
                <a:lnTo>
                  <a:pt x="455075" y="69935"/>
                </a:lnTo>
                <a:close/>
              </a:path>
              <a:path w="497204" h="1390650">
                <a:moveTo>
                  <a:pt x="493605" y="57912"/>
                </a:moveTo>
                <a:lnTo>
                  <a:pt x="459232" y="57912"/>
                </a:lnTo>
                <a:lnTo>
                  <a:pt x="471297" y="62103"/>
                </a:lnTo>
                <a:lnTo>
                  <a:pt x="467145" y="74107"/>
                </a:lnTo>
                <a:lnTo>
                  <a:pt x="497077" y="84455"/>
                </a:lnTo>
                <a:lnTo>
                  <a:pt x="493605" y="57912"/>
                </a:lnTo>
                <a:close/>
              </a:path>
              <a:path w="497204" h="1390650">
                <a:moveTo>
                  <a:pt x="459232" y="57912"/>
                </a:moveTo>
                <a:lnTo>
                  <a:pt x="455075" y="69935"/>
                </a:lnTo>
                <a:lnTo>
                  <a:pt x="467145" y="74107"/>
                </a:lnTo>
                <a:lnTo>
                  <a:pt x="471297" y="62103"/>
                </a:lnTo>
                <a:lnTo>
                  <a:pt x="459232" y="57912"/>
                </a:lnTo>
                <a:close/>
              </a:path>
              <a:path w="497204" h="1390650">
                <a:moveTo>
                  <a:pt x="486029" y="0"/>
                </a:moveTo>
                <a:lnTo>
                  <a:pt x="425069" y="59562"/>
                </a:lnTo>
                <a:lnTo>
                  <a:pt x="455075" y="69935"/>
                </a:lnTo>
                <a:lnTo>
                  <a:pt x="459232" y="57912"/>
                </a:lnTo>
                <a:lnTo>
                  <a:pt x="493605" y="57912"/>
                </a:lnTo>
                <a:lnTo>
                  <a:pt x="486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9831" y="4511040"/>
            <a:ext cx="1120140" cy="695325"/>
          </a:xfrm>
          <a:custGeom>
            <a:avLst/>
            <a:gdLst/>
            <a:ahLst/>
            <a:cxnLst/>
            <a:rect l="l" t="t" r="r" b="b"/>
            <a:pathLst>
              <a:path w="1120140" h="695325">
                <a:moveTo>
                  <a:pt x="0" y="694944"/>
                </a:moveTo>
                <a:lnTo>
                  <a:pt x="1120140" y="694944"/>
                </a:lnTo>
                <a:lnTo>
                  <a:pt x="1120140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179831" y="4531867"/>
            <a:ext cx="11201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129539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华文新魏"/>
                <a:cs typeface="华文新魏"/>
              </a:rPr>
              <a:t>进程A的子 进程的打开 文件表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086355" y="5210555"/>
            <a:ext cx="640080" cy="28702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764792" y="4116323"/>
            <a:ext cx="0" cy="1385570"/>
          </a:xfrm>
          <a:custGeom>
            <a:avLst/>
            <a:gdLst/>
            <a:ahLst/>
            <a:cxnLst/>
            <a:rect l="l" t="t" r="r" b="b"/>
            <a:pathLst>
              <a:path h="1385570">
                <a:moveTo>
                  <a:pt x="0" y="0"/>
                </a:moveTo>
                <a:lnTo>
                  <a:pt x="0" y="13853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886455" y="4116323"/>
            <a:ext cx="0" cy="1385570"/>
          </a:xfrm>
          <a:custGeom>
            <a:avLst/>
            <a:gdLst/>
            <a:ahLst/>
            <a:cxnLst/>
            <a:rect l="l" t="t" r="r" b="b"/>
            <a:pathLst>
              <a:path h="1385570">
                <a:moveTo>
                  <a:pt x="0" y="0"/>
                </a:moveTo>
                <a:lnTo>
                  <a:pt x="0" y="13853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86355" y="4215384"/>
            <a:ext cx="640080" cy="295910"/>
          </a:xfrm>
          <a:custGeom>
            <a:avLst/>
            <a:gdLst/>
            <a:ahLst/>
            <a:cxnLst/>
            <a:rect l="l" t="t" r="r" b="b"/>
            <a:pathLst>
              <a:path w="640080" h="295910">
                <a:moveTo>
                  <a:pt x="0" y="295656"/>
                </a:moveTo>
                <a:lnTo>
                  <a:pt x="640080" y="295656"/>
                </a:lnTo>
                <a:lnTo>
                  <a:pt x="640080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086355" y="4244085"/>
            <a:ext cx="640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764792" y="4413503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764792" y="4611623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764792" y="5006340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764792" y="5205984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24711" y="4116323"/>
            <a:ext cx="320040" cy="1385570"/>
          </a:xfrm>
          <a:custGeom>
            <a:avLst/>
            <a:gdLst/>
            <a:ahLst/>
            <a:cxnLst/>
            <a:rect l="l" t="t" r="r" b="b"/>
            <a:pathLst>
              <a:path w="320040" h="1385570">
                <a:moveTo>
                  <a:pt x="320040" y="1385316"/>
                </a:moveTo>
                <a:lnTo>
                  <a:pt x="269455" y="1379443"/>
                </a:lnTo>
                <a:lnTo>
                  <a:pt x="225527" y="1363085"/>
                </a:lnTo>
                <a:lnTo>
                  <a:pt x="190890" y="1338132"/>
                </a:lnTo>
                <a:lnTo>
                  <a:pt x="168176" y="1306474"/>
                </a:lnTo>
                <a:lnTo>
                  <a:pt x="160019" y="1270000"/>
                </a:lnTo>
                <a:lnTo>
                  <a:pt x="160019" y="807974"/>
                </a:lnTo>
                <a:lnTo>
                  <a:pt x="151862" y="771499"/>
                </a:lnTo>
                <a:lnTo>
                  <a:pt x="129146" y="739841"/>
                </a:lnTo>
                <a:lnTo>
                  <a:pt x="94506" y="714888"/>
                </a:lnTo>
                <a:lnTo>
                  <a:pt x="50579" y="698530"/>
                </a:lnTo>
                <a:lnTo>
                  <a:pt x="0" y="692657"/>
                </a:lnTo>
                <a:lnTo>
                  <a:pt x="50579" y="686785"/>
                </a:lnTo>
                <a:lnTo>
                  <a:pt x="94506" y="670427"/>
                </a:lnTo>
                <a:lnTo>
                  <a:pt x="129146" y="645474"/>
                </a:lnTo>
                <a:lnTo>
                  <a:pt x="151862" y="613816"/>
                </a:lnTo>
                <a:lnTo>
                  <a:pt x="160019" y="577342"/>
                </a:lnTo>
                <a:lnTo>
                  <a:pt x="160019" y="115315"/>
                </a:lnTo>
                <a:lnTo>
                  <a:pt x="168176" y="78841"/>
                </a:lnTo>
                <a:lnTo>
                  <a:pt x="190890" y="47183"/>
                </a:lnTo>
                <a:lnTo>
                  <a:pt x="225527" y="22230"/>
                </a:lnTo>
                <a:lnTo>
                  <a:pt x="269455" y="5872"/>
                </a:lnTo>
                <a:lnTo>
                  <a:pt x="3200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566416" y="4770120"/>
            <a:ext cx="962025" cy="76200"/>
          </a:xfrm>
          <a:custGeom>
            <a:avLst/>
            <a:gdLst/>
            <a:ahLst/>
            <a:cxnLst/>
            <a:rect l="l" t="t" r="r" b="b"/>
            <a:pathLst>
              <a:path w="962025" h="76200">
                <a:moveTo>
                  <a:pt x="885444" y="0"/>
                </a:moveTo>
                <a:lnTo>
                  <a:pt x="885444" y="76199"/>
                </a:lnTo>
                <a:lnTo>
                  <a:pt x="948944" y="44449"/>
                </a:lnTo>
                <a:lnTo>
                  <a:pt x="898144" y="44449"/>
                </a:lnTo>
                <a:lnTo>
                  <a:pt x="898144" y="31749"/>
                </a:lnTo>
                <a:lnTo>
                  <a:pt x="948944" y="31749"/>
                </a:lnTo>
                <a:lnTo>
                  <a:pt x="885444" y="0"/>
                </a:lnTo>
                <a:close/>
              </a:path>
              <a:path w="962025" h="76200">
                <a:moveTo>
                  <a:pt x="885444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885444" y="44449"/>
                </a:lnTo>
                <a:lnTo>
                  <a:pt x="885444" y="31749"/>
                </a:lnTo>
                <a:close/>
              </a:path>
              <a:path w="962025" h="76200">
                <a:moveTo>
                  <a:pt x="948944" y="31749"/>
                </a:moveTo>
                <a:lnTo>
                  <a:pt x="898144" y="31749"/>
                </a:lnTo>
                <a:lnTo>
                  <a:pt x="898144" y="44449"/>
                </a:lnTo>
                <a:lnTo>
                  <a:pt x="948944" y="44449"/>
                </a:lnTo>
                <a:lnTo>
                  <a:pt x="961644" y="38099"/>
                </a:lnTo>
                <a:lnTo>
                  <a:pt x="94894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64792" y="5501640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64792" y="4116323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2086355" y="4710684"/>
            <a:ext cx="640080" cy="29591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Times New Roman"/>
                <a:cs typeface="Times New Roman"/>
              </a:rPr>
              <a:t>fpa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206495" y="2827020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206495" y="2827020"/>
            <a:ext cx="0" cy="693420"/>
          </a:xfrm>
          <a:custGeom>
            <a:avLst/>
            <a:gdLst/>
            <a:ahLst/>
            <a:cxnLst/>
            <a:rect l="l" t="t" r="r" b="b"/>
            <a:pathLst>
              <a:path h="693420">
                <a:moveTo>
                  <a:pt x="0" y="0"/>
                </a:moveTo>
                <a:lnTo>
                  <a:pt x="0" y="6934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02177" y="3515740"/>
            <a:ext cx="326390" cy="302260"/>
          </a:xfrm>
          <a:custGeom>
            <a:avLst/>
            <a:gdLst/>
            <a:ahLst/>
            <a:cxnLst/>
            <a:rect l="l" t="t" r="r" b="b"/>
            <a:pathLst>
              <a:path w="326389" h="302260">
                <a:moveTo>
                  <a:pt x="265635" y="254788"/>
                </a:moveTo>
                <a:lnTo>
                  <a:pt x="244094" y="278130"/>
                </a:lnTo>
                <a:lnTo>
                  <a:pt x="325882" y="301879"/>
                </a:lnTo>
                <a:lnTo>
                  <a:pt x="311359" y="263398"/>
                </a:lnTo>
                <a:lnTo>
                  <a:pt x="274955" y="263398"/>
                </a:lnTo>
                <a:lnTo>
                  <a:pt x="265635" y="254788"/>
                </a:lnTo>
                <a:close/>
              </a:path>
              <a:path w="326389" h="302260">
                <a:moveTo>
                  <a:pt x="274230" y="245475"/>
                </a:moveTo>
                <a:lnTo>
                  <a:pt x="265635" y="254788"/>
                </a:lnTo>
                <a:lnTo>
                  <a:pt x="274955" y="263398"/>
                </a:lnTo>
                <a:lnTo>
                  <a:pt x="283591" y="254127"/>
                </a:lnTo>
                <a:lnTo>
                  <a:pt x="274230" y="245475"/>
                </a:lnTo>
                <a:close/>
              </a:path>
              <a:path w="326389" h="302260">
                <a:moveTo>
                  <a:pt x="295783" y="222123"/>
                </a:moveTo>
                <a:lnTo>
                  <a:pt x="274230" y="245475"/>
                </a:lnTo>
                <a:lnTo>
                  <a:pt x="283591" y="254127"/>
                </a:lnTo>
                <a:lnTo>
                  <a:pt x="274955" y="263398"/>
                </a:lnTo>
                <a:lnTo>
                  <a:pt x="311359" y="263398"/>
                </a:lnTo>
                <a:lnTo>
                  <a:pt x="295783" y="222123"/>
                </a:lnTo>
                <a:close/>
              </a:path>
              <a:path w="326389" h="302260">
                <a:moveTo>
                  <a:pt x="8636" y="0"/>
                </a:moveTo>
                <a:lnTo>
                  <a:pt x="0" y="9398"/>
                </a:lnTo>
                <a:lnTo>
                  <a:pt x="265635" y="254788"/>
                </a:lnTo>
                <a:lnTo>
                  <a:pt x="274230" y="245475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40633" y="3717544"/>
            <a:ext cx="491490" cy="1090930"/>
          </a:xfrm>
          <a:custGeom>
            <a:avLst/>
            <a:gdLst/>
            <a:ahLst/>
            <a:cxnLst/>
            <a:rect l="l" t="t" r="r" b="b"/>
            <a:pathLst>
              <a:path w="491489" h="1090929">
                <a:moveTo>
                  <a:pt x="450794" y="1023575"/>
                </a:moveTo>
                <a:lnTo>
                  <a:pt x="421767" y="1036446"/>
                </a:lnTo>
                <a:lnTo>
                  <a:pt x="487426" y="1090675"/>
                </a:lnTo>
                <a:lnTo>
                  <a:pt x="489993" y="1035176"/>
                </a:lnTo>
                <a:lnTo>
                  <a:pt x="455930" y="1035176"/>
                </a:lnTo>
                <a:lnTo>
                  <a:pt x="450794" y="1023575"/>
                </a:lnTo>
                <a:close/>
              </a:path>
              <a:path w="491489" h="1090929">
                <a:moveTo>
                  <a:pt x="462336" y="1018457"/>
                </a:moveTo>
                <a:lnTo>
                  <a:pt x="450794" y="1023575"/>
                </a:lnTo>
                <a:lnTo>
                  <a:pt x="455930" y="1035176"/>
                </a:lnTo>
                <a:lnTo>
                  <a:pt x="467487" y="1030096"/>
                </a:lnTo>
                <a:lnTo>
                  <a:pt x="462336" y="1018457"/>
                </a:lnTo>
                <a:close/>
              </a:path>
              <a:path w="491489" h="1090929">
                <a:moveTo>
                  <a:pt x="491363" y="1005585"/>
                </a:moveTo>
                <a:lnTo>
                  <a:pt x="462336" y="1018457"/>
                </a:lnTo>
                <a:lnTo>
                  <a:pt x="467487" y="1030096"/>
                </a:lnTo>
                <a:lnTo>
                  <a:pt x="455930" y="1035176"/>
                </a:lnTo>
                <a:lnTo>
                  <a:pt x="489993" y="1035176"/>
                </a:lnTo>
                <a:lnTo>
                  <a:pt x="491363" y="1005585"/>
                </a:lnTo>
                <a:close/>
              </a:path>
              <a:path w="491489" h="1090929">
                <a:moveTo>
                  <a:pt x="11684" y="0"/>
                </a:moveTo>
                <a:lnTo>
                  <a:pt x="0" y="5079"/>
                </a:lnTo>
                <a:lnTo>
                  <a:pt x="450794" y="1023575"/>
                </a:lnTo>
                <a:lnTo>
                  <a:pt x="462336" y="1018457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132582" y="2492501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42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132582" y="2492501"/>
            <a:ext cx="0" cy="3746500"/>
          </a:xfrm>
          <a:custGeom>
            <a:avLst/>
            <a:gdLst/>
            <a:ahLst/>
            <a:cxnLst/>
            <a:rect l="l" t="t" r="r" b="b"/>
            <a:pathLst>
              <a:path h="3746500">
                <a:moveTo>
                  <a:pt x="0" y="0"/>
                </a:moveTo>
                <a:lnTo>
                  <a:pt x="0" y="374599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0154" y="6276543"/>
            <a:ext cx="288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6449" y="631952"/>
            <a:ext cx="6532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3文件的符号链接共</a:t>
            </a:r>
            <a:r>
              <a:rPr spc="5" dirty="0"/>
              <a:t>享</a:t>
            </a:r>
            <a:r>
              <a:rPr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467868" y="2564892"/>
            <a:ext cx="8425180" cy="3312160"/>
          </a:xfrm>
          <a:custGeom>
            <a:avLst/>
            <a:gdLst/>
            <a:ahLst/>
            <a:cxnLst/>
            <a:rect l="l" t="t" r="r" b="b"/>
            <a:pathLst>
              <a:path w="8425180" h="3312160">
                <a:moveTo>
                  <a:pt x="0" y="3311652"/>
                </a:moveTo>
                <a:lnTo>
                  <a:pt x="8424672" y="3311652"/>
                </a:lnTo>
                <a:lnTo>
                  <a:pt x="8424672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574797"/>
            <a:ext cx="85280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9207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操作系统可支持多个物理磁盘或多个逻辑磁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分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那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么， 文件系统是建立一棵目录树还是多棵目录树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呢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?</a:t>
            </a:r>
            <a:endParaRPr sz="2400">
              <a:latin typeface="华文新魏"/>
              <a:cs typeface="华文新魏"/>
            </a:endParaRPr>
          </a:p>
          <a:p>
            <a:pPr marL="285115" marR="5638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Wi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dows采用将盘符或卷标分配给磁盘或分区，并将其名 字作为文件路径名的一部分。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UNIX/Linux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dirty="0">
                <a:solidFill>
                  <a:srgbClr val="FF0066"/>
                </a:solidFill>
                <a:latin typeface="华文新魏"/>
                <a:cs typeface="华文新魏"/>
              </a:rPr>
              <a:t>每个分区有自己的文件目录</a:t>
            </a:r>
            <a:r>
              <a:rPr sz="2400" spc="5" dirty="0">
                <a:solidFill>
                  <a:srgbClr val="FF0066"/>
                </a:solidFill>
                <a:latin typeface="华文新魏"/>
                <a:cs typeface="华文新魏"/>
              </a:rPr>
              <a:t>树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，当有多个文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件系统时，可通过安装的办法整合成一棵更大的文件目录树。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0154" y="6276543"/>
            <a:ext cx="288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3134" y="703326"/>
            <a:ext cx="66363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3文件的符号链接共</a:t>
            </a:r>
            <a:r>
              <a:rPr spc="5" dirty="0"/>
              <a:t>享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430271"/>
            <a:ext cx="8065770" cy="192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问题：系统中每个文件对应一个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编号是惟一的，  但两个不同的磁盘或分区都含有相同i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ode号对应的文件， 也就是说，整合的目录树中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，inode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号并不惟一地标识一 个文件，</a:t>
            </a:r>
            <a:endParaRPr sz="24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办法：拒绝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创建跨越文件系统的硬链接。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244" y="374650"/>
            <a:ext cx="6289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文件的符号链接共</a:t>
            </a:r>
            <a:r>
              <a:rPr spc="5" dirty="0"/>
              <a:t>享</a:t>
            </a:r>
            <a:r>
              <a:rPr dirty="0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2421635"/>
            <a:ext cx="8140065" cy="3744595"/>
          </a:xfrm>
          <a:custGeom>
            <a:avLst/>
            <a:gdLst/>
            <a:ahLst/>
            <a:cxnLst/>
            <a:rect l="l" t="t" r="r" b="b"/>
            <a:pathLst>
              <a:path w="8140065" h="3744595">
                <a:moveTo>
                  <a:pt x="0" y="3744467"/>
                </a:moveTo>
                <a:lnTo>
                  <a:pt x="8139683" y="3744467"/>
                </a:lnTo>
                <a:lnTo>
                  <a:pt x="8139683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2427223"/>
            <a:ext cx="793051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7145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符号链接又称软链接，是一种只有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件名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不指 向inode的文件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符号链接共享文件的实现思想：</a:t>
            </a:r>
            <a:endParaRPr sz="2800">
              <a:latin typeface="华文新魏"/>
              <a:cs typeface="华文新魏"/>
            </a:endParaRPr>
          </a:p>
          <a:p>
            <a:pPr marL="285115" marR="5080" indent="-18605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用户A目录中形式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为afile→bfile，实现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目录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与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B  的文件的链接。其中只包含被链接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800" spc="-3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bfile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的路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径名而不是它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inode号，而文件的拥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者才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具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有 指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向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inode的指针</a:t>
            </a:r>
            <a:r>
              <a:rPr sz="28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0154" y="6276543"/>
            <a:ext cx="288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9244" y="374650"/>
            <a:ext cx="6289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文件的符号链接共</a:t>
            </a:r>
            <a:r>
              <a:rPr spc="5" dirty="0"/>
              <a:t>享</a:t>
            </a:r>
            <a:r>
              <a:rPr dirty="0"/>
              <a:t>(4)</a:t>
            </a:r>
          </a:p>
        </p:txBody>
      </p:sp>
      <p:sp>
        <p:nvSpPr>
          <p:cNvPr id="4" name="object 4"/>
          <p:cNvSpPr/>
          <p:nvPr/>
        </p:nvSpPr>
        <p:spPr>
          <a:xfrm>
            <a:off x="611123" y="2564892"/>
            <a:ext cx="8138159" cy="3744595"/>
          </a:xfrm>
          <a:custGeom>
            <a:avLst/>
            <a:gdLst/>
            <a:ahLst/>
            <a:cxnLst/>
            <a:rect l="l" t="t" r="r" b="b"/>
            <a:pathLst>
              <a:path w="8138159" h="3744595">
                <a:moveTo>
                  <a:pt x="0" y="3744467"/>
                </a:moveTo>
                <a:lnTo>
                  <a:pt x="8138159" y="3744467"/>
                </a:lnTo>
                <a:lnTo>
                  <a:pt x="8138159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168" y="2574797"/>
            <a:ext cx="7919084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当用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户A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要访问被符号链接的用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B的文件bfile，且要读</a:t>
            </a:r>
            <a:endParaRPr sz="2400">
              <a:latin typeface="华文新魏"/>
              <a:cs typeface="华文新魏"/>
            </a:endParaRPr>
          </a:p>
          <a:p>
            <a:pPr marL="285115" marR="5080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“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符号链接”类文件时，被操作系统截获，它将依据符号 链接中的路径名去读文件，于是就能实现用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使用文件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afile对用户B的文件bfile的共享。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优点：能用于链接计算机系统中不同文件系统中的文件， 可链接计算机网络中不同机器上的文件，此时，仅需提供 文件所在机器地址和该机器中文件的路径名。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缺点：搜索文件路径开销大，需要额外的空间查找存储路 径。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280" y="284429"/>
            <a:ext cx="5473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10.4.3</a:t>
            </a:r>
            <a:r>
              <a:rPr spc="-95" dirty="0"/>
              <a:t> </a:t>
            </a:r>
            <a:r>
              <a:rPr spc="-5" dirty="0"/>
              <a:t>文件空间管理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2564892"/>
            <a:ext cx="8371840" cy="3912235"/>
          </a:xfrm>
          <a:custGeom>
            <a:avLst/>
            <a:gdLst/>
            <a:ahLst/>
            <a:cxnLst/>
            <a:rect l="l" t="t" r="r" b="b"/>
            <a:pathLst>
              <a:path w="8371840" h="3912235">
                <a:moveTo>
                  <a:pt x="0" y="3912108"/>
                </a:moveTo>
                <a:lnTo>
                  <a:pt x="8371332" y="3912108"/>
                </a:lnTo>
                <a:lnTo>
                  <a:pt x="8371332" y="0"/>
                </a:lnTo>
                <a:lnTo>
                  <a:pt x="0" y="0"/>
                </a:lnTo>
                <a:lnTo>
                  <a:pt x="0" y="3912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217" y="2500121"/>
            <a:ext cx="8230234" cy="39782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磁盘文件空间分配采用两种办法</a:t>
            </a:r>
            <a:endParaRPr sz="2400">
              <a:latin typeface="华文新魏"/>
              <a:cs typeface="华文新魏"/>
            </a:endParaRPr>
          </a:p>
          <a:p>
            <a:pPr marL="285115" marR="10795" indent="-272415" algn="just">
              <a:lnSpc>
                <a:spcPct val="99800"/>
              </a:lnSpc>
              <a:spcBef>
                <a:spcPts val="595"/>
              </a:spcBef>
              <a:buClr>
                <a:srgbClr val="073D86"/>
              </a:buClr>
              <a:buFont typeface="Candara"/>
              <a:buChar char="•"/>
              <a:tabLst>
                <a:tab pos="375920" algn="l"/>
              </a:tabLst>
            </a:pPr>
            <a:r>
              <a:rPr dirty="0"/>
              <a:t>	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连续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分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配：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存放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在辅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存空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间连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续存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储区</a:t>
            </a:r>
            <a:r>
              <a:rPr sz="2400" spc="12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在建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立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 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件时，用户必须给出文件大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小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，然后，查找到能满足的连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续存储区供使用。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99800"/>
              </a:lnSpc>
              <a:spcBef>
                <a:spcPts val="595"/>
              </a:spcBef>
              <a:buClr>
                <a:srgbClr val="073D86"/>
              </a:buClr>
              <a:buFont typeface="Candara"/>
              <a:buChar char="•"/>
              <a:tabLst>
                <a:tab pos="36322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非连续分配：一种方法是以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扇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单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位，扇区不一定要 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连续，同一文件的扇区按文件记录的逻辑次序用链指针连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接或位示图指示。</a:t>
            </a:r>
            <a:endParaRPr sz="2400">
              <a:latin typeface="华文新魏"/>
              <a:cs typeface="华文新魏"/>
            </a:endParaRPr>
          </a:p>
          <a:p>
            <a:pPr marL="285115" marR="10160" indent="-272415" algn="just">
              <a:lnSpc>
                <a:spcPct val="100000"/>
              </a:lnSpc>
              <a:spcBef>
                <a:spcPts val="590"/>
              </a:spcBef>
              <a:buClr>
                <a:srgbClr val="073D86"/>
              </a:buClr>
              <a:buFont typeface="Candara"/>
              <a:buChar char="•"/>
              <a:tabLst>
                <a:tab pos="375920" algn="l"/>
              </a:tabLst>
            </a:pPr>
            <a:r>
              <a:rPr dirty="0"/>
              <a:t>	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另一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种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方法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是以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簇为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单</a:t>
            </a:r>
            <a:r>
              <a:rPr sz="2400" spc="85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，簇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是由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若干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个连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续扇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区组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成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 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分配单位；实质上是连续分配和非连续分配的结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合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。各个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簇可以用链指针、索引表，位示图来管理。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1742" y="699261"/>
            <a:ext cx="476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10.1.2</a:t>
            </a:r>
            <a:r>
              <a:rPr spc="-105" dirty="0"/>
              <a:t> </a:t>
            </a:r>
            <a:r>
              <a:rPr dirty="0"/>
              <a:t>文件的命名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2642997"/>
            <a:ext cx="776414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文件是一个抽象机制，提供了把文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保存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磁盘 上，用户不必了解信息存储细节且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便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于读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取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的方 法，这一抽象机制中最重要的是文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命名。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文件名是字母或数字组成的字母数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串，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的格 式和长度因系统而异。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096" y="5964428"/>
            <a:ext cx="267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0033CC"/>
                </a:solidFill>
                <a:latin typeface="Microsoft JhengHei"/>
                <a:cs typeface="Microsoft JhengHei"/>
              </a:rPr>
              <a:t>顺序文</a:t>
            </a:r>
            <a:r>
              <a:rPr sz="2400" b="1" dirty="0">
                <a:solidFill>
                  <a:srgbClr val="0033CC"/>
                </a:solidFill>
                <a:latin typeface="Microsoft JhengHei"/>
                <a:cs typeface="Microsoft JhengHei"/>
              </a:rPr>
              <a:t>件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33CC"/>
                </a:solidFill>
                <a:latin typeface="Microsoft JhengHei"/>
                <a:cs typeface="Microsoft JhengHei"/>
              </a:rPr>
              <a:t>连续文</a:t>
            </a:r>
            <a:r>
              <a:rPr sz="2400" b="1" spc="-10" dirty="0">
                <a:solidFill>
                  <a:srgbClr val="0033CC"/>
                </a:solidFill>
                <a:latin typeface="Microsoft JhengHei"/>
                <a:cs typeface="Microsoft JhengHei"/>
              </a:rPr>
              <a:t>件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67" y="1196340"/>
            <a:ext cx="7450835" cy="471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532" y="1126236"/>
            <a:ext cx="7674864" cy="461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1747" y="5743447"/>
            <a:ext cx="2759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33CC"/>
                </a:solidFill>
                <a:latin typeface="Microsoft JhengHei"/>
                <a:cs typeface="Microsoft JhengHei"/>
              </a:rPr>
              <a:t>连续文</a:t>
            </a:r>
            <a:r>
              <a:rPr sz="2400" b="1" spc="550" dirty="0">
                <a:solidFill>
                  <a:srgbClr val="0033CC"/>
                </a:solidFill>
                <a:latin typeface="Microsoft JhengHei"/>
                <a:cs typeface="Microsoft JhengHei"/>
              </a:rPr>
              <a:t>件</a:t>
            </a:r>
            <a:r>
              <a:rPr sz="2400" b="1" spc="5" dirty="0">
                <a:solidFill>
                  <a:srgbClr val="0033CC"/>
                </a:solidFill>
                <a:latin typeface="Microsoft JhengHei"/>
                <a:cs typeface="Microsoft JhengHei"/>
              </a:rPr>
              <a:t>(压缩之</a:t>
            </a:r>
            <a:r>
              <a:rPr sz="2400" b="1" dirty="0">
                <a:solidFill>
                  <a:srgbClr val="0033CC"/>
                </a:solidFill>
                <a:latin typeface="Microsoft JhengHei"/>
                <a:cs typeface="Microsoft JhengHei"/>
              </a:rPr>
              <a:t>后)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276543"/>
            <a:ext cx="115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6757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6092952"/>
            <a:ext cx="6985000" cy="457200"/>
          </a:xfrm>
          <a:custGeom>
            <a:avLst/>
            <a:gdLst/>
            <a:ahLst/>
            <a:cxnLst/>
            <a:rect l="l" t="t" r="r" b="b"/>
            <a:pathLst>
              <a:path w="6985000" h="457200">
                <a:moveTo>
                  <a:pt x="0" y="457200"/>
                </a:moveTo>
                <a:lnTo>
                  <a:pt x="6984492" y="457200"/>
                </a:lnTo>
                <a:lnTo>
                  <a:pt x="69844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96105" y="6105855"/>
            <a:ext cx="1858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1303EC"/>
                </a:solidFill>
                <a:latin typeface="Microsoft JhengHei"/>
                <a:cs typeface="Microsoft JhengHei"/>
              </a:rPr>
              <a:t>连续文</a:t>
            </a:r>
            <a:r>
              <a:rPr sz="2400" b="1" dirty="0">
                <a:solidFill>
                  <a:srgbClr val="1303EC"/>
                </a:solidFill>
                <a:latin typeface="Microsoft JhengHei"/>
                <a:cs typeface="Microsoft JhengHei"/>
              </a:rPr>
              <a:t>件分配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5567" y="1196340"/>
            <a:ext cx="7450835" cy="471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4698" y="6105855"/>
            <a:ext cx="3053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33CC"/>
                </a:solidFill>
                <a:latin typeface="Microsoft JhengHei"/>
                <a:cs typeface="Microsoft JhengHei"/>
              </a:rPr>
              <a:t>连续文</a:t>
            </a:r>
            <a:r>
              <a:rPr sz="2400" b="1" dirty="0">
                <a:solidFill>
                  <a:srgbClr val="0033CC"/>
                </a:solidFill>
                <a:latin typeface="Microsoft JhengHei"/>
                <a:cs typeface="Microsoft JhengHei"/>
              </a:rPr>
              <a:t>件分</a:t>
            </a:r>
            <a:r>
              <a:rPr sz="2400" b="1" spc="570" dirty="0">
                <a:solidFill>
                  <a:srgbClr val="0033CC"/>
                </a:solidFill>
                <a:latin typeface="Microsoft JhengHei"/>
                <a:cs typeface="Microsoft JhengHei"/>
              </a:rPr>
              <a:t>配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b="1" spc="10" dirty="0">
                <a:solidFill>
                  <a:srgbClr val="0033CC"/>
                </a:solidFill>
                <a:latin typeface="Microsoft JhengHei"/>
                <a:cs typeface="Microsoft JhengHei"/>
              </a:rPr>
              <a:t>紧缩后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341256"/>
            <a:ext cx="7780616" cy="4753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276543"/>
            <a:ext cx="115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6757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6092952"/>
            <a:ext cx="6985000" cy="457200"/>
          </a:xfrm>
          <a:custGeom>
            <a:avLst/>
            <a:gdLst/>
            <a:ahLst/>
            <a:cxnLst/>
            <a:rect l="l" t="t" r="r" b="b"/>
            <a:pathLst>
              <a:path w="6985000" h="457200">
                <a:moveTo>
                  <a:pt x="0" y="457200"/>
                </a:moveTo>
                <a:lnTo>
                  <a:pt x="6984492" y="457200"/>
                </a:lnTo>
                <a:lnTo>
                  <a:pt x="69844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0905" y="6105855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1303EC"/>
                </a:solidFill>
                <a:latin typeface="Microsoft JhengHei"/>
                <a:cs typeface="Microsoft JhengHei"/>
              </a:rPr>
              <a:t>链式分配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1975" y="1557522"/>
            <a:ext cx="6986715" cy="438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3" y="1126308"/>
            <a:ext cx="7370753" cy="462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8121" y="4017340"/>
            <a:ext cx="2444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33CC"/>
                </a:solidFill>
                <a:latin typeface="Microsoft JhengHei"/>
                <a:cs typeface="Microsoft JhengHei"/>
              </a:rPr>
              <a:t>链式分</a:t>
            </a:r>
            <a:r>
              <a:rPr sz="2400" b="1" spc="560" dirty="0">
                <a:solidFill>
                  <a:srgbClr val="0033CC"/>
                </a:solidFill>
                <a:latin typeface="Microsoft JhengHei"/>
                <a:cs typeface="Microsoft JhengHei"/>
              </a:rPr>
              <a:t>配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sz="2400" b="1" spc="5" dirty="0">
                <a:solidFill>
                  <a:srgbClr val="0033CC"/>
                </a:solidFill>
                <a:latin typeface="Microsoft JhengHei"/>
                <a:cs typeface="Microsoft JhengHei"/>
              </a:rPr>
              <a:t>合并</a:t>
            </a:r>
            <a:r>
              <a:rPr sz="2400" b="1" spc="10" dirty="0">
                <a:solidFill>
                  <a:srgbClr val="0033CC"/>
                </a:solidFill>
                <a:latin typeface="Microsoft JhengHei"/>
                <a:cs typeface="Microsoft JhengHei"/>
              </a:rPr>
              <a:t>后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5876544"/>
            <a:ext cx="8712835" cy="792480"/>
          </a:xfrm>
          <a:custGeom>
            <a:avLst/>
            <a:gdLst/>
            <a:ahLst/>
            <a:cxnLst/>
            <a:rect l="l" t="t" r="r" b="b"/>
            <a:pathLst>
              <a:path w="8712835" h="792479">
                <a:moveTo>
                  <a:pt x="0" y="792479"/>
                </a:moveTo>
                <a:lnTo>
                  <a:pt x="8712708" y="792479"/>
                </a:lnTo>
                <a:lnTo>
                  <a:pt x="871270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2422" y="6105855"/>
            <a:ext cx="2467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33CC"/>
                </a:solidFill>
                <a:latin typeface="Microsoft JhengHei"/>
                <a:cs typeface="Microsoft JhengHei"/>
              </a:rPr>
              <a:t>基于块</a:t>
            </a:r>
            <a:r>
              <a:rPr sz="2400" b="1" dirty="0">
                <a:solidFill>
                  <a:srgbClr val="0033CC"/>
                </a:solidFill>
                <a:latin typeface="Microsoft JhengHei"/>
                <a:cs typeface="Microsoft JhengHei"/>
              </a:rPr>
              <a:t>的索引分配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67" y="1412687"/>
            <a:ext cx="7284470" cy="4623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6226" y="6105855"/>
            <a:ext cx="4296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33CC"/>
                </a:solidFill>
                <a:latin typeface="Microsoft JhengHei"/>
                <a:cs typeface="Microsoft JhengHei"/>
              </a:rPr>
              <a:t>基于长</a:t>
            </a:r>
            <a:r>
              <a:rPr sz="2400" b="1" dirty="0">
                <a:solidFill>
                  <a:srgbClr val="0033CC"/>
                </a:solidFill>
                <a:latin typeface="Microsoft JhengHei"/>
                <a:cs typeface="Microsoft JhengHei"/>
              </a:rPr>
              <a:t>度可变的分区的索引分配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196432"/>
            <a:ext cx="7974772" cy="4838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723391"/>
            <a:ext cx="3383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Microsoft JhengHei"/>
                <a:cs typeface="Microsoft JhengHei"/>
              </a:rPr>
              <a:t>文</a:t>
            </a:r>
            <a:r>
              <a:rPr sz="4400" b="1" spc="15" dirty="0">
                <a:latin typeface="Microsoft JhengHei"/>
                <a:cs typeface="Microsoft JhengHei"/>
              </a:rPr>
              <a:t>件</a:t>
            </a:r>
            <a:r>
              <a:rPr sz="4400" b="1" dirty="0">
                <a:latin typeface="Microsoft JhengHei"/>
                <a:cs typeface="Microsoft JhengHei"/>
              </a:rPr>
              <a:t>分配方法</a:t>
            </a:r>
            <a:endParaRPr sz="4400">
              <a:latin typeface="Microsoft JhengHei"/>
              <a:cs typeface="Microsoft JhengHe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400" y="2127250"/>
          <a:ext cx="7867650" cy="431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连续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链式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索引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是否预</a:t>
                      </a: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分配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需要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可能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可能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185420">
                        <a:lnSpc>
                          <a:spcPct val="100400"/>
                        </a:lnSpc>
                        <a:spcBef>
                          <a:spcPts val="160"/>
                        </a:spcBef>
                      </a:pPr>
                      <a:r>
                        <a:rPr sz="2400" b="1" spc="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分区大</a:t>
                      </a: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小固 </a:t>
                      </a:r>
                      <a:r>
                        <a:rPr sz="2400" b="1" spc="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定还是</a:t>
                      </a: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可变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可变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固定块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固定块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可变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分区大小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大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小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小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中等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分配频率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一次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低到高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低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spc="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分配需</a:t>
                      </a: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要的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时间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中等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长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短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中等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186055">
                        <a:lnSpc>
                          <a:spcPct val="100400"/>
                        </a:lnSpc>
                        <a:spcBef>
                          <a:spcPts val="165"/>
                        </a:spcBef>
                      </a:pPr>
                      <a:r>
                        <a:rPr sz="2400" b="1" spc="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文件分</a:t>
                      </a: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配表 </a:t>
                      </a: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的大小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一个表项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一个表项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大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1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中等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3970" algn="r">
                        <a:lnSpc>
                          <a:spcPts val="101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394" y="854202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磁盘空闲空间管理方法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917" y="2325725"/>
            <a:ext cx="1925955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位示图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空闲区表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空闲块链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8092" y="624078"/>
            <a:ext cx="476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10.1.2</a:t>
            </a:r>
            <a:r>
              <a:rPr spc="-105" dirty="0"/>
              <a:t> </a:t>
            </a:r>
            <a:r>
              <a:rPr dirty="0"/>
              <a:t>文件的命名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2363216"/>
            <a:ext cx="828040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07314" indent="-272415" algn="just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文件名字由：文件名和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扩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展名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两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部分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成，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者用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识别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者用 于区别文件类型，中间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“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·”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分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隔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开来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它们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都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是字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或数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组成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字 母数字串，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操作系统还提供通配符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“?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“*”，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便于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一组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件进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分类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或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操作。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文件名字最长可为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255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字符。</a:t>
            </a:r>
            <a:endParaRPr sz="2000">
              <a:latin typeface="华文新魏"/>
              <a:cs typeface="华文新魏"/>
            </a:endParaRPr>
          </a:p>
          <a:p>
            <a:pPr marL="588645" marR="217804" lvl="1" indent="-27305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Windows的文件名字不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分大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小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写，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相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反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UNIX/Linux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却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区分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大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小写 字母。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文件名字可用字符包括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母、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字及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特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殊符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号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000">
              <a:latin typeface="华文新魏"/>
              <a:cs typeface="华文新魏"/>
            </a:endParaRPr>
          </a:p>
          <a:p>
            <a:pPr marL="588645" marR="15240" lvl="1" indent="-273050">
              <a:lnSpc>
                <a:spcPct val="100000"/>
              </a:lnSpc>
              <a:spcBef>
                <a:spcPts val="484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每个操作系统对可用字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符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作一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定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限制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像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Windows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的文件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和扩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展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名 不能使用＼、/、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&lt;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&gt;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｜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”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字符。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846" y="721614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磁盘空闲空间管理方法</a:t>
            </a:r>
          </a:p>
        </p:txBody>
      </p:sp>
      <p:sp>
        <p:nvSpPr>
          <p:cNvPr id="4" name="object 4"/>
          <p:cNvSpPr/>
          <p:nvPr/>
        </p:nvSpPr>
        <p:spPr>
          <a:xfrm>
            <a:off x="324611" y="1988820"/>
            <a:ext cx="8568055" cy="4680585"/>
          </a:xfrm>
          <a:custGeom>
            <a:avLst/>
            <a:gdLst/>
            <a:ahLst/>
            <a:cxnLst/>
            <a:rect l="l" t="t" r="r" b="b"/>
            <a:pathLst>
              <a:path w="8568055" h="4680584">
                <a:moveTo>
                  <a:pt x="0" y="4680204"/>
                </a:moveTo>
                <a:lnTo>
                  <a:pt x="8567928" y="4680204"/>
                </a:lnTo>
                <a:lnTo>
                  <a:pt x="8567928" y="0"/>
                </a:lnTo>
                <a:lnTo>
                  <a:pt x="0" y="0"/>
                </a:lnTo>
                <a:lnTo>
                  <a:pt x="0" y="4680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742" y="1937384"/>
            <a:ext cx="8422005" cy="3738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位示图</a:t>
            </a:r>
            <a:endParaRPr sz="2400">
              <a:latin typeface="华文新魏"/>
              <a:cs typeface="华文新魏"/>
            </a:endParaRPr>
          </a:p>
          <a:p>
            <a:pPr marL="588645" marR="107950" lvl="1" indent="-273050">
              <a:lnSpc>
                <a:spcPts val="2110"/>
              </a:lnSpc>
              <a:spcBef>
                <a:spcPts val="52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磁盘空间通常使用固定大小的块，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可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方便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地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用位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示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图管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理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，用</a:t>
            </a:r>
            <a:r>
              <a:rPr sz="2200" u="sng" spc="-7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若 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干字节构成一张位示图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，其中每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字位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应一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物理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，字位 的次序与块的相对次序一致，字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‘1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示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相应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已占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，字 位为‘0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表示该块空闲。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ts val="2375"/>
              </a:lnSpc>
              <a:spcBef>
                <a:spcPts val="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微型机操作系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统VM/SP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Windows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Macintosh等操作系统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均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endParaRPr sz="2200">
              <a:latin typeface="华文新魏"/>
              <a:cs typeface="华文新魏"/>
            </a:endParaRPr>
          </a:p>
          <a:p>
            <a:pPr marL="588645">
              <a:lnSpc>
                <a:spcPts val="2375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用这种技术管理文件存储空间。</a:t>
            </a:r>
            <a:endParaRPr sz="22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8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主要优点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是：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每个盘块仅需1个附加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位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，如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盘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长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1KB，</a:t>
            </a:r>
            <a:r>
              <a:rPr sz="22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位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示图 开销仅占0.012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%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；可把位示图全部或大部分保存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主存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再配</a:t>
            </a:r>
            <a:r>
              <a:rPr sz="2200" spc="-900" dirty="0">
                <a:solidFill>
                  <a:srgbClr val="073D86"/>
                </a:solidFill>
                <a:latin typeface="华文新魏"/>
                <a:cs typeface="华文新魏"/>
              </a:rPr>
              <a:t>合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现代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机器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都具有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的位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操作指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令，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实现高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速物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理块分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配和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去配。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ts val="287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空闲区表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空闲块链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46" y="864489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磁盘空闲空间管理方法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666189"/>
            <a:ext cx="1363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位示图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2136139"/>
            <a:ext cx="1718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空闲区表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2602483"/>
            <a:ext cx="8138795" cy="391350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88645" marR="6350" indent="-273050" algn="just">
              <a:lnSpc>
                <a:spcPts val="238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该方法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常用于连续文件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，将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空闲存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储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块的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位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置及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其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连续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空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闲的</a:t>
            </a:r>
            <a:r>
              <a:rPr sz="2200" u="sng" spc="-22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 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数构成一张表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  <a:p>
            <a:pPr marL="588645" indent="-273050">
              <a:lnSpc>
                <a:spcPts val="2510"/>
              </a:lnSpc>
              <a:spcBef>
                <a:spcPts val="2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分配时，系统依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次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扫描空闲区表，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寻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找合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适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的空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闲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块并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修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改登</a:t>
            </a:r>
            <a:endParaRPr sz="2200">
              <a:latin typeface="华文新魏"/>
              <a:cs typeface="华文新魏"/>
            </a:endParaRPr>
          </a:p>
          <a:p>
            <a:pPr marL="588645">
              <a:lnSpc>
                <a:spcPts val="2510"/>
              </a:lnSpc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记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项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endParaRPr sz="2200">
              <a:latin typeface="华文新魏"/>
              <a:cs typeface="华文新魏"/>
            </a:endParaRPr>
          </a:p>
          <a:p>
            <a:pPr marL="588645" marR="5080" indent="-273050" algn="just">
              <a:lnSpc>
                <a:spcPts val="238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删除文件释放空闲区时，把空闲区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置及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连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续的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空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闲区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长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度填 入空闲区表，出现邻接的空闲区时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还需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执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合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并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操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作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修改 登记项。</a:t>
            </a:r>
            <a:endParaRPr sz="2200">
              <a:latin typeface="华文新魏"/>
              <a:cs typeface="华文新魏"/>
            </a:endParaRPr>
          </a:p>
          <a:p>
            <a:pPr marL="588645" marR="6350" indent="-273050" algn="just">
              <a:lnSpc>
                <a:spcPts val="2380"/>
              </a:lnSpc>
              <a:spcBef>
                <a:spcPts val="52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空闲区表的搜索算法有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首次适应、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邻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近适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应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、最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佳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适应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和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最坏</a:t>
            </a:r>
            <a:r>
              <a:rPr sz="2200" u="sng" spc="-22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适 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应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算法等，参见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pp.239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空闲块链</a:t>
            </a:r>
            <a:endParaRPr sz="2800">
              <a:latin typeface="华文新魏"/>
              <a:cs typeface="华文新魏"/>
            </a:endParaRPr>
          </a:p>
          <a:p>
            <a:pPr marR="167005" algn="r">
              <a:lnSpc>
                <a:spcPct val="100000"/>
              </a:lnSpc>
              <a:spcBef>
                <a:spcPts val="2055"/>
              </a:spcBef>
            </a:pPr>
            <a:r>
              <a:rPr sz="1400" spc="5" dirty="0">
                <a:latin typeface="Times New Roman"/>
                <a:cs typeface="Times New Roman"/>
              </a:rPr>
              <a:t>131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4153" y="1938909"/>
            <a:ext cx="231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宋体"/>
                <a:cs typeface="宋体"/>
              </a:rPr>
              <a:t>分配算法？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791" y="648157"/>
            <a:ext cx="67348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磁盘空闲存空间管理方法</a:t>
            </a:r>
          </a:p>
        </p:txBody>
      </p:sp>
      <p:sp>
        <p:nvSpPr>
          <p:cNvPr id="4" name="object 4"/>
          <p:cNvSpPr/>
          <p:nvPr/>
        </p:nvSpPr>
        <p:spPr>
          <a:xfrm>
            <a:off x="324611" y="2421635"/>
            <a:ext cx="8568055" cy="4247515"/>
          </a:xfrm>
          <a:custGeom>
            <a:avLst/>
            <a:gdLst/>
            <a:ahLst/>
            <a:cxnLst/>
            <a:rect l="l" t="t" r="r" b="b"/>
            <a:pathLst>
              <a:path w="8568055" h="4247515">
                <a:moveTo>
                  <a:pt x="0" y="4247388"/>
                </a:moveTo>
                <a:lnTo>
                  <a:pt x="8567928" y="4247388"/>
                </a:lnTo>
                <a:lnTo>
                  <a:pt x="8567928" y="0"/>
                </a:lnTo>
                <a:lnTo>
                  <a:pt x="0" y="0"/>
                </a:lnTo>
                <a:lnTo>
                  <a:pt x="0" y="4247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742" y="2344317"/>
            <a:ext cx="8136890" cy="35191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位示图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空闲区表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空闲块链</a:t>
            </a:r>
            <a:endParaRPr sz="2800">
              <a:latin typeface="华文新魏"/>
              <a:cs typeface="华文新魏"/>
            </a:endParaRPr>
          </a:p>
          <a:p>
            <a:pPr marL="588645" marR="5080" lvl="1" indent="-273050">
              <a:lnSpc>
                <a:spcPts val="2380"/>
              </a:lnSpc>
              <a:spcBef>
                <a:spcPts val="61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把所有空闲块连接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在一起，系统保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持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指针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指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向第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个空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闲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块， 每一空闲块中包含指向下一空闲块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指针。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2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申请一块时，从链头取一块并修改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统指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针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删除时释放占用块，使其成为空闲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并将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挂到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空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闲链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ts val="251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这种方法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效率低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每申请一块都要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读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出空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闲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块并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取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得指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针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，申</a:t>
            </a:r>
            <a:endParaRPr sz="2200">
              <a:latin typeface="华文新魏"/>
              <a:cs typeface="华文新魏"/>
            </a:endParaRPr>
          </a:p>
          <a:p>
            <a:pPr marL="588645">
              <a:lnSpc>
                <a:spcPts val="2510"/>
              </a:lnSpc>
            </a:pP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请多块时要多次读盘，但便于文件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动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态增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长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和收</a:t>
            </a:r>
            <a:r>
              <a:rPr sz="2200" u="sng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缩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598" y="715517"/>
            <a:ext cx="7289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UNIX/Linux空闲块成组连接</a:t>
            </a:r>
            <a:r>
              <a:rPr sz="4000" spc="10" dirty="0"/>
              <a:t>法</a:t>
            </a:r>
            <a:r>
              <a:rPr sz="4000" spc="-5" dirty="0"/>
              <a:t>(1)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540" y="2638425"/>
            <a:ext cx="818197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存储空间分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成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512字节一块。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假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定文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卷启 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用时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共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有可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338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块，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编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号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从12至349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。 每100块划分一组，</a:t>
            </a:r>
            <a:r>
              <a:rPr sz="3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每组第一块登</a:t>
            </a:r>
            <a:r>
              <a:rPr sz="32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记</a:t>
            </a:r>
            <a:r>
              <a:rPr sz="3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下一组</a:t>
            </a:r>
            <a:r>
              <a:rPr sz="3200" u="sng" spc="-6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空 </a:t>
            </a:r>
            <a:r>
              <a:rPr sz="3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闲块的盘物理块号和</a:t>
            </a:r>
            <a:r>
              <a:rPr sz="32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空</a:t>
            </a:r>
            <a:r>
              <a:rPr sz="3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闲总</a:t>
            </a:r>
            <a:r>
              <a:rPr sz="3200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数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801" y="2853689"/>
            <a:ext cx="701040" cy="295910"/>
          </a:xfrm>
          <a:custGeom>
            <a:avLst/>
            <a:gdLst/>
            <a:ahLst/>
            <a:cxnLst/>
            <a:rect l="l" t="t" r="r" b="b"/>
            <a:pathLst>
              <a:path w="701039" h="295910">
                <a:moveTo>
                  <a:pt x="0" y="295655"/>
                </a:moveTo>
                <a:lnTo>
                  <a:pt x="701039" y="295655"/>
                </a:lnTo>
                <a:lnTo>
                  <a:pt x="701039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801" y="2853689"/>
            <a:ext cx="701040" cy="295910"/>
          </a:xfrm>
          <a:custGeom>
            <a:avLst/>
            <a:gdLst/>
            <a:ahLst/>
            <a:cxnLst/>
            <a:rect l="l" t="t" r="r" b="b"/>
            <a:pathLst>
              <a:path w="701039" h="295910">
                <a:moveTo>
                  <a:pt x="0" y="295655"/>
                </a:moveTo>
                <a:lnTo>
                  <a:pt x="701039" y="295655"/>
                </a:lnTo>
                <a:lnTo>
                  <a:pt x="701039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7801" y="3594353"/>
            <a:ext cx="701040" cy="299085"/>
          </a:xfrm>
          <a:custGeom>
            <a:avLst/>
            <a:gdLst/>
            <a:ahLst/>
            <a:cxnLst/>
            <a:rect l="l" t="t" r="r" b="b"/>
            <a:pathLst>
              <a:path w="701039" h="299085">
                <a:moveTo>
                  <a:pt x="0" y="298704"/>
                </a:moveTo>
                <a:lnTo>
                  <a:pt x="701039" y="298704"/>
                </a:lnTo>
                <a:lnTo>
                  <a:pt x="701039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801" y="3594353"/>
            <a:ext cx="701040" cy="299085"/>
          </a:xfrm>
          <a:custGeom>
            <a:avLst/>
            <a:gdLst/>
            <a:ahLst/>
            <a:cxnLst/>
            <a:rect l="l" t="t" r="r" b="b"/>
            <a:pathLst>
              <a:path w="701039" h="299085">
                <a:moveTo>
                  <a:pt x="0" y="298704"/>
                </a:moveTo>
                <a:lnTo>
                  <a:pt x="701039" y="298704"/>
                </a:lnTo>
                <a:lnTo>
                  <a:pt x="701039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7039" y="3299459"/>
            <a:ext cx="701040" cy="220979"/>
          </a:xfrm>
          <a:custGeom>
            <a:avLst/>
            <a:gdLst/>
            <a:ahLst/>
            <a:cxnLst/>
            <a:rect l="l" t="t" r="r" b="b"/>
            <a:pathLst>
              <a:path w="701039" h="220979">
                <a:moveTo>
                  <a:pt x="0" y="220979"/>
                </a:moveTo>
                <a:lnTo>
                  <a:pt x="701039" y="220979"/>
                </a:lnTo>
                <a:lnTo>
                  <a:pt x="701039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0305" y="327152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584D2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5873" y="2855214"/>
            <a:ext cx="698500" cy="295910"/>
          </a:xfrm>
          <a:custGeom>
            <a:avLst/>
            <a:gdLst/>
            <a:ahLst/>
            <a:cxnLst/>
            <a:rect l="l" t="t" r="r" b="b"/>
            <a:pathLst>
              <a:path w="698500" h="295910">
                <a:moveTo>
                  <a:pt x="0" y="295655"/>
                </a:moveTo>
                <a:lnTo>
                  <a:pt x="697991" y="295655"/>
                </a:lnTo>
                <a:lnTo>
                  <a:pt x="697991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5873" y="2855214"/>
            <a:ext cx="698500" cy="295910"/>
          </a:xfrm>
          <a:custGeom>
            <a:avLst/>
            <a:gdLst/>
            <a:ahLst/>
            <a:cxnLst/>
            <a:rect l="l" t="t" r="r" b="b"/>
            <a:pathLst>
              <a:path w="698500" h="295910">
                <a:moveTo>
                  <a:pt x="0" y="295655"/>
                </a:moveTo>
                <a:lnTo>
                  <a:pt x="697991" y="295655"/>
                </a:lnTo>
                <a:lnTo>
                  <a:pt x="697991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5873" y="3595878"/>
            <a:ext cx="698500" cy="299085"/>
          </a:xfrm>
          <a:custGeom>
            <a:avLst/>
            <a:gdLst/>
            <a:ahLst/>
            <a:cxnLst/>
            <a:rect l="l" t="t" r="r" b="b"/>
            <a:pathLst>
              <a:path w="698500" h="299085">
                <a:moveTo>
                  <a:pt x="0" y="298704"/>
                </a:moveTo>
                <a:lnTo>
                  <a:pt x="697991" y="298704"/>
                </a:lnTo>
                <a:lnTo>
                  <a:pt x="697991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5873" y="3595878"/>
            <a:ext cx="698500" cy="299085"/>
          </a:xfrm>
          <a:custGeom>
            <a:avLst/>
            <a:gdLst/>
            <a:ahLst/>
            <a:cxnLst/>
            <a:rect l="l" t="t" r="r" b="b"/>
            <a:pathLst>
              <a:path w="698500" h="299085">
                <a:moveTo>
                  <a:pt x="0" y="298704"/>
                </a:moveTo>
                <a:lnTo>
                  <a:pt x="697991" y="298704"/>
                </a:lnTo>
                <a:lnTo>
                  <a:pt x="697991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5111" y="3300984"/>
            <a:ext cx="698500" cy="219710"/>
          </a:xfrm>
          <a:custGeom>
            <a:avLst/>
            <a:gdLst/>
            <a:ahLst/>
            <a:cxnLst/>
            <a:rect l="l" t="t" r="r" b="b"/>
            <a:pathLst>
              <a:path w="698500" h="219710">
                <a:moveTo>
                  <a:pt x="0" y="219456"/>
                </a:moveTo>
                <a:lnTo>
                  <a:pt x="697991" y="219456"/>
                </a:lnTo>
                <a:lnTo>
                  <a:pt x="697991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47108" y="3272739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584D2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60897" y="2855214"/>
            <a:ext cx="699770" cy="295910"/>
          </a:xfrm>
          <a:custGeom>
            <a:avLst/>
            <a:gdLst/>
            <a:ahLst/>
            <a:cxnLst/>
            <a:rect l="l" t="t" r="r" b="b"/>
            <a:pathLst>
              <a:path w="699770" h="295910">
                <a:moveTo>
                  <a:pt x="0" y="295655"/>
                </a:moveTo>
                <a:lnTo>
                  <a:pt x="699515" y="295655"/>
                </a:lnTo>
                <a:lnTo>
                  <a:pt x="699515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60897" y="2855214"/>
            <a:ext cx="699770" cy="295910"/>
          </a:xfrm>
          <a:custGeom>
            <a:avLst/>
            <a:gdLst/>
            <a:ahLst/>
            <a:cxnLst/>
            <a:rect l="l" t="t" r="r" b="b"/>
            <a:pathLst>
              <a:path w="699770" h="295910">
                <a:moveTo>
                  <a:pt x="0" y="295655"/>
                </a:moveTo>
                <a:lnTo>
                  <a:pt x="699515" y="295655"/>
                </a:lnTo>
                <a:lnTo>
                  <a:pt x="699515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0897" y="3595878"/>
            <a:ext cx="699770" cy="299085"/>
          </a:xfrm>
          <a:custGeom>
            <a:avLst/>
            <a:gdLst/>
            <a:ahLst/>
            <a:cxnLst/>
            <a:rect l="l" t="t" r="r" b="b"/>
            <a:pathLst>
              <a:path w="699770" h="299085">
                <a:moveTo>
                  <a:pt x="0" y="298704"/>
                </a:moveTo>
                <a:lnTo>
                  <a:pt x="699515" y="298704"/>
                </a:lnTo>
                <a:lnTo>
                  <a:pt x="699515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0897" y="3595878"/>
            <a:ext cx="699770" cy="299085"/>
          </a:xfrm>
          <a:custGeom>
            <a:avLst/>
            <a:gdLst/>
            <a:ahLst/>
            <a:cxnLst/>
            <a:rect l="l" t="t" r="r" b="b"/>
            <a:pathLst>
              <a:path w="699770" h="299085">
                <a:moveTo>
                  <a:pt x="0" y="298704"/>
                </a:moveTo>
                <a:lnTo>
                  <a:pt x="699515" y="298704"/>
                </a:lnTo>
                <a:lnTo>
                  <a:pt x="699515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0135" y="3300984"/>
            <a:ext cx="699770" cy="219710"/>
          </a:xfrm>
          <a:custGeom>
            <a:avLst/>
            <a:gdLst/>
            <a:ahLst/>
            <a:cxnLst/>
            <a:rect l="l" t="t" r="r" b="b"/>
            <a:pathLst>
              <a:path w="699770" h="219710">
                <a:moveTo>
                  <a:pt x="0" y="219456"/>
                </a:moveTo>
                <a:lnTo>
                  <a:pt x="699515" y="219456"/>
                </a:lnTo>
                <a:lnTo>
                  <a:pt x="69951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83021" y="3272739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584D2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7445" y="2853689"/>
            <a:ext cx="699770" cy="295910"/>
          </a:xfrm>
          <a:custGeom>
            <a:avLst/>
            <a:gdLst/>
            <a:ahLst/>
            <a:cxnLst/>
            <a:rect l="l" t="t" r="r" b="b"/>
            <a:pathLst>
              <a:path w="699770" h="295910">
                <a:moveTo>
                  <a:pt x="0" y="295655"/>
                </a:moveTo>
                <a:lnTo>
                  <a:pt x="699516" y="295655"/>
                </a:lnTo>
                <a:lnTo>
                  <a:pt x="699516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7445" y="2853689"/>
            <a:ext cx="699770" cy="295910"/>
          </a:xfrm>
          <a:custGeom>
            <a:avLst/>
            <a:gdLst/>
            <a:ahLst/>
            <a:cxnLst/>
            <a:rect l="l" t="t" r="r" b="b"/>
            <a:pathLst>
              <a:path w="699770" h="295910">
                <a:moveTo>
                  <a:pt x="0" y="295655"/>
                </a:moveTo>
                <a:lnTo>
                  <a:pt x="699516" y="295655"/>
                </a:lnTo>
                <a:lnTo>
                  <a:pt x="699516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97445" y="3594353"/>
            <a:ext cx="699770" cy="299085"/>
          </a:xfrm>
          <a:custGeom>
            <a:avLst/>
            <a:gdLst/>
            <a:ahLst/>
            <a:cxnLst/>
            <a:rect l="l" t="t" r="r" b="b"/>
            <a:pathLst>
              <a:path w="699770" h="299085">
                <a:moveTo>
                  <a:pt x="0" y="298704"/>
                </a:moveTo>
                <a:lnTo>
                  <a:pt x="699516" y="298704"/>
                </a:lnTo>
                <a:lnTo>
                  <a:pt x="699516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7445" y="3594353"/>
            <a:ext cx="699770" cy="299085"/>
          </a:xfrm>
          <a:custGeom>
            <a:avLst/>
            <a:gdLst/>
            <a:ahLst/>
            <a:cxnLst/>
            <a:rect l="l" t="t" r="r" b="b"/>
            <a:pathLst>
              <a:path w="699770" h="299085">
                <a:moveTo>
                  <a:pt x="0" y="298704"/>
                </a:moveTo>
                <a:lnTo>
                  <a:pt x="699516" y="298704"/>
                </a:lnTo>
                <a:lnTo>
                  <a:pt x="699516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6683" y="3299459"/>
            <a:ext cx="699770" cy="220979"/>
          </a:xfrm>
          <a:custGeom>
            <a:avLst/>
            <a:gdLst/>
            <a:ahLst/>
            <a:cxnLst/>
            <a:rect l="l" t="t" r="r" b="b"/>
            <a:pathLst>
              <a:path w="699770" h="220979">
                <a:moveTo>
                  <a:pt x="0" y="220979"/>
                </a:moveTo>
                <a:lnTo>
                  <a:pt x="699516" y="220979"/>
                </a:lnTo>
                <a:lnTo>
                  <a:pt x="699516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20204" y="327152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584D2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89125" y="2283841"/>
            <a:ext cx="22542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spc="-190" dirty="0">
                <a:solidFill>
                  <a:srgbClr val="4584D2"/>
                </a:solidFill>
                <a:latin typeface="Microsoft JhengHei"/>
                <a:cs typeface="Microsoft JhengHei"/>
              </a:rPr>
              <a:t>12</a:t>
            </a:r>
            <a:endParaRPr sz="1800">
              <a:latin typeface="Microsoft JhengHei"/>
              <a:cs typeface="Microsoft JhengHe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641348" y="838200"/>
          <a:ext cx="730885" cy="172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684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空闲块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数</a:t>
                      </a: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39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45110">
                        <a:lnSpc>
                          <a:spcPts val="1570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50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L="246379">
                        <a:lnSpc>
                          <a:spcPts val="1555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49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60350">
                        <a:lnSpc>
                          <a:spcPts val="1590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42">
                <a:tc>
                  <a:txBody>
                    <a:bodyPr/>
                    <a:lstStyle/>
                    <a:p>
                      <a:pPr marL="261620">
                        <a:lnSpc>
                          <a:spcPts val="1575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12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977895" y="838200"/>
          <a:ext cx="730885" cy="172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684">
                <a:tc>
                  <a:txBody>
                    <a:bodyPr/>
                    <a:lstStyle/>
                    <a:p>
                      <a:pPr marL="82550">
                        <a:lnSpc>
                          <a:spcPts val="1575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空闲块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数100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150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93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149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51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315967" y="838200"/>
          <a:ext cx="727710" cy="172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446">
                <a:tc>
                  <a:txBody>
                    <a:bodyPr/>
                    <a:lstStyle/>
                    <a:p>
                      <a:pPr marL="80010">
                        <a:lnSpc>
                          <a:spcPts val="1575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空闲块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数100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42"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250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249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151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650991" y="838200"/>
          <a:ext cx="729615" cy="172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446">
                <a:tc>
                  <a:txBody>
                    <a:bodyPr/>
                    <a:lstStyle/>
                    <a:p>
                      <a:pPr marL="81280">
                        <a:lnSpc>
                          <a:spcPts val="1575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空闲块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数100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42"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349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4584D2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5" dirty="0">
                          <a:solidFill>
                            <a:srgbClr val="4584D2"/>
                          </a:solidFill>
                          <a:latin typeface="华文新魏"/>
                          <a:cs typeface="华文新魏"/>
                        </a:rPr>
                        <a:t>251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47341" y="1145286"/>
            <a:ext cx="640715" cy="380365"/>
          </a:xfrm>
          <a:custGeom>
            <a:avLst/>
            <a:gdLst/>
            <a:ahLst/>
            <a:cxnLst/>
            <a:rect l="l" t="t" r="r" b="b"/>
            <a:pathLst>
              <a:path w="640714" h="380365">
                <a:moveTo>
                  <a:pt x="569714" y="29892"/>
                </a:moveTo>
                <a:lnTo>
                  <a:pt x="0" y="363347"/>
                </a:lnTo>
                <a:lnTo>
                  <a:pt x="9906" y="380364"/>
                </a:lnTo>
                <a:lnTo>
                  <a:pt x="579742" y="47036"/>
                </a:lnTo>
                <a:lnTo>
                  <a:pt x="569714" y="29892"/>
                </a:lnTo>
                <a:close/>
              </a:path>
              <a:path w="640714" h="380365">
                <a:moveTo>
                  <a:pt x="625159" y="23494"/>
                </a:moveTo>
                <a:lnTo>
                  <a:pt x="580644" y="23494"/>
                </a:lnTo>
                <a:lnTo>
                  <a:pt x="590676" y="40639"/>
                </a:lnTo>
                <a:lnTo>
                  <a:pt x="579742" y="47036"/>
                </a:lnTo>
                <a:lnTo>
                  <a:pt x="593978" y="71374"/>
                </a:lnTo>
                <a:lnTo>
                  <a:pt x="625159" y="23494"/>
                </a:lnTo>
                <a:close/>
              </a:path>
              <a:path w="640714" h="380365">
                <a:moveTo>
                  <a:pt x="580644" y="23494"/>
                </a:moveTo>
                <a:lnTo>
                  <a:pt x="569714" y="29892"/>
                </a:lnTo>
                <a:lnTo>
                  <a:pt x="579742" y="47036"/>
                </a:lnTo>
                <a:lnTo>
                  <a:pt x="590676" y="40639"/>
                </a:lnTo>
                <a:lnTo>
                  <a:pt x="580644" y="23494"/>
                </a:lnTo>
                <a:close/>
              </a:path>
              <a:path w="640714" h="380365">
                <a:moveTo>
                  <a:pt x="640460" y="0"/>
                </a:moveTo>
                <a:lnTo>
                  <a:pt x="555497" y="5587"/>
                </a:lnTo>
                <a:lnTo>
                  <a:pt x="569714" y="29892"/>
                </a:lnTo>
                <a:lnTo>
                  <a:pt x="580644" y="23494"/>
                </a:lnTo>
                <a:lnTo>
                  <a:pt x="625159" y="23494"/>
                </a:lnTo>
                <a:lnTo>
                  <a:pt x="640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83889" y="1145286"/>
            <a:ext cx="641985" cy="380365"/>
          </a:xfrm>
          <a:custGeom>
            <a:avLst/>
            <a:gdLst/>
            <a:ahLst/>
            <a:cxnLst/>
            <a:rect l="l" t="t" r="r" b="b"/>
            <a:pathLst>
              <a:path w="641985" h="380365">
                <a:moveTo>
                  <a:pt x="571230" y="29879"/>
                </a:moveTo>
                <a:lnTo>
                  <a:pt x="0" y="363347"/>
                </a:lnTo>
                <a:lnTo>
                  <a:pt x="9906" y="380364"/>
                </a:lnTo>
                <a:lnTo>
                  <a:pt x="581165" y="46953"/>
                </a:lnTo>
                <a:lnTo>
                  <a:pt x="571230" y="29879"/>
                </a:lnTo>
                <a:close/>
              </a:path>
              <a:path w="641985" h="380365">
                <a:moveTo>
                  <a:pt x="626642" y="23494"/>
                </a:moveTo>
                <a:lnTo>
                  <a:pt x="582168" y="23494"/>
                </a:lnTo>
                <a:lnTo>
                  <a:pt x="592201" y="40512"/>
                </a:lnTo>
                <a:lnTo>
                  <a:pt x="581165" y="46953"/>
                </a:lnTo>
                <a:lnTo>
                  <a:pt x="595376" y="71374"/>
                </a:lnTo>
                <a:lnTo>
                  <a:pt x="626642" y="23494"/>
                </a:lnTo>
                <a:close/>
              </a:path>
              <a:path w="641985" h="380365">
                <a:moveTo>
                  <a:pt x="582168" y="23494"/>
                </a:moveTo>
                <a:lnTo>
                  <a:pt x="571230" y="29879"/>
                </a:lnTo>
                <a:lnTo>
                  <a:pt x="581165" y="46953"/>
                </a:lnTo>
                <a:lnTo>
                  <a:pt x="592201" y="40512"/>
                </a:lnTo>
                <a:lnTo>
                  <a:pt x="582168" y="23494"/>
                </a:lnTo>
                <a:close/>
              </a:path>
              <a:path w="641985" h="380365">
                <a:moveTo>
                  <a:pt x="641985" y="0"/>
                </a:moveTo>
                <a:lnTo>
                  <a:pt x="557022" y="5461"/>
                </a:lnTo>
                <a:lnTo>
                  <a:pt x="571230" y="29879"/>
                </a:lnTo>
                <a:lnTo>
                  <a:pt x="582168" y="23494"/>
                </a:lnTo>
                <a:lnTo>
                  <a:pt x="626642" y="23494"/>
                </a:lnTo>
                <a:lnTo>
                  <a:pt x="641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8913" y="1145286"/>
            <a:ext cx="641985" cy="380365"/>
          </a:xfrm>
          <a:custGeom>
            <a:avLst/>
            <a:gdLst/>
            <a:ahLst/>
            <a:cxnLst/>
            <a:rect l="l" t="t" r="r" b="b"/>
            <a:pathLst>
              <a:path w="641985" h="380365">
                <a:moveTo>
                  <a:pt x="571230" y="29879"/>
                </a:moveTo>
                <a:lnTo>
                  <a:pt x="0" y="363347"/>
                </a:lnTo>
                <a:lnTo>
                  <a:pt x="9906" y="380364"/>
                </a:lnTo>
                <a:lnTo>
                  <a:pt x="581165" y="46953"/>
                </a:lnTo>
                <a:lnTo>
                  <a:pt x="571230" y="29879"/>
                </a:lnTo>
                <a:close/>
              </a:path>
              <a:path w="641985" h="380365">
                <a:moveTo>
                  <a:pt x="626642" y="23494"/>
                </a:moveTo>
                <a:lnTo>
                  <a:pt x="582167" y="23494"/>
                </a:lnTo>
                <a:lnTo>
                  <a:pt x="592201" y="40512"/>
                </a:lnTo>
                <a:lnTo>
                  <a:pt x="581165" y="46953"/>
                </a:lnTo>
                <a:lnTo>
                  <a:pt x="595376" y="71374"/>
                </a:lnTo>
                <a:lnTo>
                  <a:pt x="626642" y="23494"/>
                </a:lnTo>
                <a:close/>
              </a:path>
              <a:path w="641985" h="380365">
                <a:moveTo>
                  <a:pt x="582167" y="23494"/>
                </a:moveTo>
                <a:lnTo>
                  <a:pt x="571230" y="29879"/>
                </a:lnTo>
                <a:lnTo>
                  <a:pt x="581165" y="46953"/>
                </a:lnTo>
                <a:lnTo>
                  <a:pt x="592201" y="40512"/>
                </a:lnTo>
                <a:lnTo>
                  <a:pt x="582167" y="23494"/>
                </a:lnTo>
                <a:close/>
              </a:path>
              <a:path w="641985" h="380365">
                <a:moveTo>
                  <a:pt x="641985" y="0"/>
                </a:moveTo>
                <a:lnTo>
                  <a:pt x="557022" y="5461"/>
                </a:lnTo>
                <a:lnTo>
                  <a:pt x="571230" y="29879"/>
                </a:lnTo>
                <a:lnTo>
                  <a:pt x="582167" y="23494"/>
                </a:lnTo>
                <a:lnTo>
                  <a:pt x="626642" y="23494"/>
                </a:lnTo>
                <a:lnTo>
                  <a:pt x="641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3404" y="1809876"/>
            <a:ext cx="644525" cy="1266825"/>
          </a:xfrm>
          <a:custGeom>
            <a:avLst/>
            <a:gdLst/>
            <a:ahLst/>
            <a:cxnLst/>
            <a:rect l="l" t="t" r="r" b="b"/>
            <a:pathLst>
              <a:path w="644525" h="1266825">
                <a:moveTo>
                  <a:pt x="601198" y="1202732"/>
                </a:moveTo>
                <a:lnTo>
                  <a:pt x="576071" y="1215389"/>
                </a:lnTo>
                <a:lnTo>
                  <a:pt x="644397" y="1266317"/>
                </a:lnTo>
                <a:lnTo>
                  <a:pt x="644242" y="1214120"/>
                </a:lnTo>
                <a:lnTo>
                  <a:pt x="606932" y="1214120"/>
                </a:lnTo>
                <a:lnTo>
                  <a:pt x="601198" y="1202732"/>
                </a:lnTo>
                <a:close/>
              </a:path>
              <a:path w="644525" h="1266825">
                <a:moveTo>
                  <a:pt x="619002" y="1193764"/>
                </a:moveTo>
                <a:lnTo>
                  <a:pt x="601198" y="1202732"/>
                </a:lnTo>
                <a:lnTo>
                  <a:pt x="606932" y="1214120"/>
                </a:lnTo>
                <a:lnTo>
                  <a:pt x="624713" y="1205102"/>
                </a:lnTo>
                <a:lnTo>
                  <a:pt x="619002" y="1193764"/>
                </a:lnTo>
                <a:close/>
              </a:path>
              <a:path w="644525" h="1266825">
                <a:moveTo>
                  <a:pt x="644144" y="1181100"/>
                </a:moveTo>
                <a:lnTo>
                  <a:pt x="619002" y="1193764"/>
                </a:lnTo>
                <a:lnTo>
                  <a:pt x="624713" y="1205102"/>
                </a:lnTo>
                <a:lnTo>
                  <a:pt x="606932" y="1214120"/>
                </a:lnTo>
                <a:lnTo>
                  <a:pt x="644242" y="1214120"/>
                </a:lnTo>
                <a:lnTo>
                  <a:pt x="644144" y="1181100"/>
                </a:lnTo>
                <a:close/>
              </a:path>
              <a:path w="644525" h="1266825">
                <a:moveTo>
                  <a:pt x="17779" y="0"/>
                </a:moveTo>
                <a:lnTo>
                  <a:pt x="0" y="8889"/>
                </a:lnTo>
                <a:lnTo>
                  <a:pt x="601198" y="1202732"/>
                </a:lnTo>
                <a:lnTo>
                  <a:pt x="619002" y="1193764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79952" y="1809876"/>
            <a:ext cx="646430" cy="1266825"/>
          </a:xfrm>
          <a:custGeom>
            <a:avLst/>
            <a:gdLst/>
            <a:ahLst/>
            <a:cxnLst/>
            <a:rect l="l" t="t" r="r" b="b"/>
            <a:pathLst>
              <a:path w="646429" h="1266825">
                <a:moveTo>
                  <a:pt x="602733" y="1202783"/>
                </a:moveTo>
                <a:lnTo>
                  <a:pt x="577596" y="1215517"/>
                </a:lnTo>
                <a:lnTo>
                  <a:pt x="645922" y="1266317"/>
                </a:lnTo>
                <a:lnTo>
                  <a:pt x="645688" y="1214120"/>
                </a:lnTo>
                <a:lnTo>
                  <a:pt x="608457" y="1214120"/>
                </a:lnTo>
                <a:lnTo>
                  <a:pt x="602733" y="1202783"/>
                </a:lnTo>
                <a:close/>
              </a:path>
              <a:path w="646429" h="1266825">
                <a:moveTo>
                  <a:pt x="620366" y="1193851"/>
                </a:moveTo>
                <a:lnTo>
                  <a:pt x="602733" y="1202783"/>
                </a:lnTo>
                <a:lnTo>
                  <a:pt x="608457" y="1214120"/>
                </a:lnTo>
                <a:lnTo>
                  <a:pt x="626110" y="1205230"/>
                </a:lnTo>
                <a:lnTo>
                  <a:pt x="620366" y="1193851"/>
                </a:lnTo>
                <a:close/>
              </a:path>
              <a:path w="646429" h="1266825">
                <a:moveTo>
                  <a:pt x="645540" y="1181100"/>
                </a:moveTo>
                <a:lnTo>
                  <a:pt x="620366" y="1193851"/>
                </a:lnTo>
                <a:lnTo>
                  <a:pt x="626110" y="1205230"/>
                </a:lnTo>
                <a:lnTo>
                  <a:pt x="608457" y="1214120"/>
                </a:lnTo>
                <a:lnTo>
                  <a:pt x="645688" y="1214120"/>
                </a:lnTo>
                <a:lnTo>
                  <a:pt x="645540" y="1181100"/>
                </a:lnTo>
                <a:close/>
              </a:path>
              <a:path w="646429" h="1266825">
                <a:moveTo>
                  <a:pt x="17780" y="0"/>
                </a:moveTo>
                <a:lnTo>
                  <a:pt x="0" y="8889"/>
                </a:lnTo>
                <a:lnTo>
                  <a:pt x="602733" y="1202783"/>
                </a:lnTo>
                <a:lnTo>
                  <a:pt x="620366" y="1193851"/>
                </a:lnTo>
                <a:lnTo>
                  <a:pt x="17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14976" y="1809876"/>
            <a:ext cx="646430" cy="1266825"/>
          </a:xfrm>
          <a:custGeom>
            <a:avLst/>
            <a:gdLst/>
            <a:ahLst/>
            <a:cxnLst/>
            <a:rect l="l" t="t" r="r" b="b"/>
            <a:pathLst>
              <a:path w="646429" h="1266825">
                <a:moveTo>
                  <a:pt x="602733" y="1202783"/>
                </a:moveTo>
                <a:lnTo>
                  <a:pt x="577596" y="1215517"/>
                </a:lnTo>
                <a:lnTo>
                  <a:pt x="645922" y="1266317"/>
                </a:lnTo>
                <a:lnTo>
                  <a:pt x="645688" y="1214120"/>
                </a:lnTo>
                <a:lnTo>
                  <a:pt x="608457" y="1214120"/>
                </a:lnTo>
                <a:lnTo>
                  <a:pt x="602733" y="1202783"/>
                </a:lnTo>
                <a:close/>
              </a:path>
              <a:path w="646429" h="1266825">
                <a:moveTo>
                  <a:pt x="620366" y="1193851"/>
                </a:moveTo>
                <a:lnTo>
                  <a:pt x="602733" y="1202783"/>
                </a:lnTo>
                <a:lnTo>
                  <a:pt x="608457" y="1214120"/>
                </a:lnTo>
                <a:lnTo>
                  <a:pt x="626110" y="1205230"/>
                </a:lnTo>
                <a:lnTo>
                  <a:pt x="620366" y="1193851"/>
                </a:lnTo>
                <a:close/>
              </a:path>
              <a:path w="646429" h="1266825">
                <a:moveTo>
                  <a:pt x="645540" y="1181100"/>
                </a:moveTo>
                <a:lnTo>
                  <a:pt x="620366" y="1193851"/>
                </a:lnTo>
                <a:lnTo>
                  <a:pt x="626110" y="1205230"/>
                </a:lnTo>
                <a:lnTo>
                  <a:pt x="608457" y="1214120"/>
                </a:lnTo>
                <a:lnTo>
                  <a:pt x="645688" y="1214120"/>
                </a:lnTo>
                <a:lnTo>
                  <a:pt x="645540" y="1181100"/>
                </a:lnTo>
                <a:close/>
              </a:path>
              <a:path w="646429" h="1266825">
                <a:moveTo>
                  <a:pt x="17779" y="0"/>
                </a:moveTo>
                <a:lnTo>
                  <a:pt x="0" y="8889"/>
                </a:lnTo>
                <a:lnTo>
                  <a:pt x="602733" y="1202783"/>
                </a:lnTo>
                <a:lnTo>
                  <a:pt x="620366" y="1193851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1523" y="1809876"/>
            <a:ext cx="646430" cy="1266825"/>
          </a:xfrm>
          <a:custGeom>
            <a:avLst/>
            <a:gdLst/>
            <a:ahLst/>
            <a:cxnLst/>
            <a:rect l="l" t="t" r="r" b="b"/>
            <a:pathLst>
              <a:path w="646429" h="1266825">
                <a:moveTo>
                  <a:pt x="602733" y="1202783"/>
                </a:moveTo>
                <a:lnTo>
                  <a:pt x="577596" y="1215517"/>
                </a:lnTo>
                <a:lnTo>
                  <a:pt x="645922" y="1266317"/>
                </a:lnTo>
                <a:lnTo>
                  <a:pt x="645688" y="1214120"/>
                </a:lnTo>
                <a:lnTo>
                  <a:pt x="608456" y="1214120"/>
                </a:lnTo>
                <a:lnTo>
                  <a:pt x="602733" y="1202783"/>
                </a:lnTo>
                <a:close/>
              </a:path>
              <a:path w="646429" h="1266825">
                <a:moveTo>
                  <a:pt x="620366" y="1193851"/>
                </a:moveTo>
                <a:lnTo>
                  <a:pt x="602733" y="1202783"/>
                </a:lnTo>
                <a:lnTo>
                  <a:pt x="608456" y="1214120"/>
                </a:lnTo>
                <a:lnTo>
                  <a:pt x="626109" y="1205230"/>
                </a:lnTo>
                <a:lnTo>
                  <a:pt x="620366" y="1193851"/>
                </a:lnTo>
                <a:close/>
              </a:path>
              <a:path w="646429" h="1266825">
                <a:moveTo>
                  <a:pt x="645541" y="1181100"/>
                </a:moveTo>
                <a:lnTo>
                  <a:pt x="620366" y="1193851"/>
                </a:lnTo>
                <a:lnTo>
                  <a:pt x="626109" y="1205230"/>
                </a:lnTo>
                <a:lnTo>
                  <a:pt x="608456" y="1214120"/>
                </a:lnTo>
                <a:lnTo>
                  <a:pt x="645688" y="1214120"/>
                </a:lnTo>
                <a:lnTo>
                  <a:pt x="645541" y="1181100"/>
                </a:lnTo>
                <a:close/>
              </a:path>
              <a:path w="646429" h="1266825">
                <a:moveTo>
                  <a:pt x="17779" y="0"/>
                </a:moveTo>
                <a:lnTo>
                  <a:pt x="0" y="8889"/>
                </a:lnTo>
                <a:lnTo>
                  <a:pt x="602733" y="1202783"/>
                </a:lnTo>
                <a:lnTo>
                  <a:pt x="620366" y="1193851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43404" y="2402967"/>
            <a:ext cx="646430" cy="1342390"/>
          </a:xfrm>
          <a:custGeom>
            <a:avLst/>
            <a:gdLst/>
            <a:ahLst/>
            <a:cxnLst/>
            <a:rect l="l" t="t" r="r" b="b"/>
            <a:pathLst>
              <a:path w="646430" h="1342389">
                <a:moveTo>
                  <a:pt x="602759" y="1277713"/>
                </a:moveTo>
                <a:lnTo>
                  <a:pt x="577341" y="1289812"/>
                </a:lnTo>
                <a:lnTo>
                  <a:pt x="644397" y="1342263"/>
                </a:lnTo>
                <a:lnTo>
                  <a:pt x="645505" y="1289177"/>
                </a:lnTo>
                <a:lnTo>
                  <a:pt x="608202" y="1289177"/>
                </a:lnTo>
                <a:lnTo>
                  <a:pt x="602759" y="1277713"/>
                </a:lnTo>
                <a:close/>
              </a:path>
              <a:path w="646430" h="1342389">
                <a:moveTo>
                  <a:pt x="620659" y="1269192"/>
                </a:moveTo>
                <a:lnTo>
                  <a:pt x="602759" y="1277713"/>
                </a:lnTo>
                <a:lnTo>
                  <a:pt x="608202" y="1289177"/>
                </a:lnTo>
                <a:lnTo>
                  <a:pt x="626109" y="1280668"/>
                </a:lnTo>
                <a:lnTo>
                  <a:pt x="620659" y="1269192"/>
                </a:lnTo>
                <a:close/>
              </a:path>
              <a:path w="646430" h="1342389">
                <a:moveTo>
                  <a:pt x="646176" y="1257046"/>
                </a:moveTo>
                <a:lnTo>
                  <a:pt x="620659" y="1269192"/>
                </a:lnTo>
                <a:lnTo>
                  <a:pt x="626109" y="1280668"/>
                </a:lnTo>
                <a:lnTo>
                  <a:pt x="608202" y="1289177"/>
                </a:lnTo>
                <a:lnTo>
                  <a:pt x="645505" y="1289177"/>
                </a:lnTo>
                <a:lnTo>
                  <a:pt x="646176" y="1257046"/>
                </a:lnTo>
                <a:close/>
              </a:path>
              <a:path w="646430" h="1342389">
                <a:moveTo>
                  <a:pt x="17779" y="0"/>
                </a:moveTo>
                <a:lnTo>
                  <a:pt x="0" y="8382"/>
                </a:lnTo>
                <a:lnTo>
                  <a:pt x="602759" y="1277713"/>
                </a:lnTo>
                <a:lnTo>
                  <a:pt x="620659" y="1269192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79952" y="2402839"/>
            <a:ext cx="647700" cy="1342390"/>
          </a:xfrm>
          <a:custGeom>
            <a:avLst/>
            <a:gdLst/>
            <a:ahLst/>
            <a:cxnLst/>
            <a:rect l="l" t="t" r="r" b="b"/>
            <a:pathLst>
              <a:path w="647700" h="1342389">
                <a:moveTo>
                  <a:pt x="604248" y="1277796"/>
                </a:moveTo>
                <a:lnTo>
                  <a:pt x="578738" y="1289939"/>
                </a:lnTo>
                <a:lnTo>
                  <a:pt x="645922" y="1342390"/>
                </a:lnTo>
                <a:lnTo>
                  <a:pt x="646950" y="1289304"/>
                </a:lnTo>
                <a:lnTo>
                  <a:pt x="609726" y="1289304"/>
                </a:lnTo>
                <a:lnTo>
                  <a:pt x="604248" y="1277796"/>
                </a:lnTo>
                <a:close/>
              </a:path>
              <a:path w="647700" h="1342389">
                <a:moveTo>
                  <a:pt x="622046" y="1269324"/>
                </a:moveTo>
                <a:lnTo>
                  <a:pt x="604248" y="1277796"/>
                </a:lnTo>
                <a:lnTo>
                  <a:pt x="609726" y="1289304"/>
                </a:lnTo>
                <a:lnTo>
                  <a:pt x="627507" y="1280795"/>
                </a:lnTo>
                <a:lnTo>
                  <a:pt x="622046" y="1269324"/>
                </a:lnTo>
                <a:close/>
              </a:path>
              <a:path w="647700" h="1342389">
                <a:moveTo>
                  <a:pt x="647573" y="1257173"/>
                </a:moveTo>
                <a:lnTo>
                  <a:pt x="622046" y="1269324"/>
                </a:lnTo>
                <a:lnTo>
                  <a:pt x="627507" y="1280795"/>
                </a:lnTo>
                <a:lnTo>
                  <a:pt x="609726" y="1289304"/>
                </a:lnTo>
                <a:lnTo>
                  <a:pt x="646950" y="1289304"/>
                </a:lnTo>
                <a:lnTo>
                  <a:pt x="647573" y="1257173"/>
                </a:lnTo>
                <a:close/>
              </a:path>
              <a:path w="647700" h="1342389">
                <a:moveTo>
                  <a:pt x="17780" y="0"/>
                </a:moveTo>
                <a:lnTo>
                  <a:pt x="0" y="8636"/>
                </a:lnTo>
                <a:lnTo>
                  <a:pt x="604248" y="1277796"/>
                </a:lnTo>
                <a:lnTo>
                  <a:pt x="622046" y="1269324"/>
                </a:lnTo>
                <a:lnTo>
                  <a:pt x="17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14976" y="2402839"/>
            <a:ext cx="647700" cy="1342390"/>
          </a:xfrm>
          <a:custGeom>
            <a:avLst/>
            <a:gdLst/>
            <a:ahLst/>
            <a:cxnLst/>
            <a:rect l="l" t="t" r="r" b="b"/>
            <a:pathLst>
              <a:path w="647700" h="1342389">
                <a:moveTo>
                  <a:pt x="604248" y="1277796"/>
                </a:moveTo>
                <a:lnTo>
                  <a:pt x="578738" y="1289939"/>
                </a:lnTo>
                <a:lnTo>
                  <a:pt x="645922" y="1342390"/>
                </a:lnTo>
                <a:lnTo>
                  <a:pt x="646950" y="1289304"/>
                </a:lnTo>
                <a:lnTo>
                  <a:pt x="609726" y="1289304"/>
                </a:lnTo>
                <a:lnTo>
                  <a:pt x="604248" y="1277796"/>
                </a:lnTo>
                <a:close/>
              </a:path>
              <a:path w="647700" h="1342389">
                <a:moveTo>
                  <a:pt x="622046" y="1269324"/>
                </a:moveTo>
                <a:lnTo>
                  <a:pt x="604248" y="1277796"/>
                </a:lnTo>
                <a:lnTo>
                  <a:pt x="609726" y="1289304"/>
                </a:lnTo>
                <a:lnTo>
                  <a:pt x="627507" y="1280795"/>
                </a:lnTo>
                <a:lnTo>
                  <a:pt x="622046" y="1269324"/>
                </a:lnTo>
                <a:close/>
              </a:path>
              <a:path w="647700" h="1342389">
                <a:moveTo>
                  <a:pt x="647573" y="1257173"/>
                </a:moveTo>
                <a:lnTo>
                  <a:pt x="622046" y="1269324"/>
                </a:lnTo>
                <a:lnTo>
                  <a:pt x="627507" y="1280795"/>
                </a:lnTo>
                <a:lnTo>
                  <a:pt x="609726" y="1289304"/>
                </a:lnTo>
                <a:lnTo>
                  <a:pt x="646950" y="1289304"/>
                </a:lnTo>
                <a:lnTo>
                  <a:pt x="647573" y="1257173"/>
                </a:lnTo>
                <a:close/>
              </a:path>
              <a:path w="647700" h="1342389">
                <a:moveTo>
                  <a:pt x="17779" y="0"/>
                </a:moveTo>
                <a:lnTo>
                  <a:pt x="0" y="8636"/>
                </a:lnTo>
                <a:lnTo>
                  <a:pt x="604248" y="1277796"/>
                </a:lnTo>
                <a:lnTo>
                  <a:pt x="622046" y="1269324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1523" y="2402839"/>
            <a:ext cx="647700" cy="1342390"/>
          </a:xfrm>
          <a:custGeom>
            <a:avLst/>
            <a:gdLst/>
            <a:ahLst/>
            <a:cxnLst/>
            <a:rect l="l" t="t" r="r" b="b"/>
            <a:pathLst>
              <a:path w="647700" h="1342389">
                <a:moveTo>
                  <a:pt x="604248" y="1277796"/>
                </a:moveTo>
                <a:lnTo>
                  <a:pt x="578739" y="1289939"/>
                </a:lnTo>
                <a:lnTo>
                  <a:pt x="645922" y="1342390"/>
                </a:lnTo>
                <a:lnTo>
                  <a:pt x="646950" y="1289304"/>
                </a:lnTo>
                <a:lnTo>
                  <a:pt x="609726" y="1289304"/>
                </a:lnTo>
                <a:lnTo>
                  <a:pt x="604248" y="1277796"/>
                </a:lnTo>
                <a:close/>
              </a:path>
              <a:path w="647700" h="1342389">
                <a:moveTo>
                  <a:pt x="622046" y="1269324"/>
                </a:moveTo>
                <a:lnTo>
                  <a:pt x="604248" y="1277796"/>
                </a:lnTo>
                <a:lnTo>
                  <a:pt x="609726" y="1289304"/>
                </a:lnTo>
                <a:lnTo>
                  <a:pt x="627506" y="1280795"/>
                </a:lnTo>
                <a:lnTo>
                  <a:pt x="622046" y="1269324"/>
                </a:lnTo>
                <a:close/>
              </a:path>
              <a:path w="647700" h="1342389">
                <a:moveTo>
                  <a:pt x="647573" y="1257173"/>
                </a:moveTo>
                <a:lnTo>
                  <a:pt x="622046" y="1269324"/>
                </a:lnTo>
                <a:lnTo>
                  <a:pt x="627506" y="1280795"/>
                </a:lnTo>
                <a:lnTo>
                  <a:pt x="609726" y="1289304"/>
                </a:lnTo>
                <a:lnTo>
                  <a:pt x="646950" y="1289304"/>
                </a:lnTo>
                <a:lnTo>
                  <a:pt x="647573" y="1257173"/>
                </a:lnTo>
                <a:close/>
              </a:path>
              <a:path w="647700" h="1342389">
                <a:moveTo>
                  <a:pt x="17779" y="0"/>
                </a:moveTo>
                <a:lnTo>
                  <a:pt x="0" y="8636"/>
                </a:lnTo>
                <a:lnTo>
                  <a:pt x="604248" y="1277796"/>
                </a:lnTo>
                <a:lnTo>
                  <a:pt x="622046" y="1269324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399032" y="3966971"/>
          <a:ext cx="6567170" cy="275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 gridSpan="2">
                  <a:txBody>
                    <a:bodyPr/>
                    <a:lstStyle/>
                    <a:p>
                      <a:pPr marL="91440">
                        <a:lnSpc>
                          <a:spcPts val="2270"/>
                        </a:lnSpc>
                      </a:pPr>
                      <a:r>
                        <a:rPr sz="2000" b="1" spc="10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磁盘)专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用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块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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(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主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存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)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专用块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88">
                <a:tc>
                  <a:txBody>
                    <a:bodyPr/>
                    <a:lstStyle/>
                    <a:p>
                      <a:pPr marL="91440">
                        <a:lnSpc>
                          <a:spcPts val="180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分配算法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IF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空闲块数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=1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THEN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IF第一个单元=0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THEN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等待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  <a:p>
                      <a:pPr marL="91440" marR="88265" indent="971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ELSE</a:t>
                      </a:r>
                      <a:r>
                        <a:rPr sz="1600" spc="36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复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制第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一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个单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元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对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应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块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到 专用块，并分配之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  <a:p>
                      <a:pPr marL="91440" marR="8509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ELSE</a:t>
                      </a:r>
                      <a:r>
                        <a:rPr sz="1600" spc="35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分配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第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(空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闲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块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数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)个单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元对 应块，空闲块数减1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归还算法</a:t>
                      </a:r>
                      <a:endParaRPr sz="18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IF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空闲块数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&lt;100</a:t>
                      </a:r>
                      <a:endParaRPr sz="1800">
                        <a:latin typeface="华文新魏"/>
                        <a:cs typeface="华文新魏"/>
                      </a:endParaRPr>
                    </a:p>
                    <a:p>
                      <a:pPr marL="91440" marR="8382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THEN</a:t>
                      </a:r>
                      <a:r>
                        <a:rPr sz="1800" spc="39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1800" spc="4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专用</a:t>
                      </a:r>
                      <a:r>
                        <a:rPr sz="1800" spc="3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块</a:t>
                      </a:r>
                      <a:r>
                        <a:rPr sz="1800" spc="4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的空</a:t>
                      </a:r>
                      <a:r>
                        <a:rPr sz="1800" spc="3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闲</a:t>
                      </a:r>
                      <a:r>
                        <a:rPr sz="1800" spc="4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块</a:t>
                      </a:r>
                      <a:r>
                        <a:rPr sz="1800" spc="3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数加</a:t>
                      </a:r>
                      <a:r>
                        <a:rPr sz="1800" spc="6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一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，  第(空闲块数)个单元置归还块号</a:t>
                      </a:r>
                      <a:endParaRPr sz="1800">
                        <a:latin typeface="华文新魏"/>
                        <a:cs typeface="华文新魏"/>
                      </a:endParaRPr>
                    </a:p>
                    <a:p>
                      <a:pPr marL="202565" marR="609600" indent="-1117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ELSE</a:t>
                      </a:r>
                      <a:r>
                        <a:rPr sz="1800" spc="-10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复制专用块到归还块，  专用块的空闲块数置一，  第一单元置归还块号</a:t>
                      </a:r>
                      <a:endParaRPr sz="18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140967" y="200024"/>
            <a:ext cx="7376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UNIX/Linux空闲块成组连接法(2)</a:t>
            </a:r>
            <a:endParaRPr sz="40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560" y="881252"/>
            <a:ext cx="5502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10.4.4主存</a:t>
            </a:r>
            <a:r>
              <a:rPr sz="4400" spc="-10" dirty="0"/>
              <a:t>映</a:t>
            </a:r>
            <a:r>
              <a:rPr sz="4400" b="1" dirty="0">
                <a:latin typeface="Microsoft JhengHei"/>
                <a:cs typeface="Microsoft JhengHei"/>
              </a:rPr>
              <a:t>射</a:t>
            </a:r>
            <a:r>
              <a:rPr sz="4400" dirty="0"/>
              <a:t>文</a:t>
            </a:r>
            <a:r>
              <a:rPr sz="4400" spc="-10" dirty="0"/>
              <a:t>件</a:t>
            </a:r>
            <a:r>
              <a:rPr sz="4400" dirty="0"/>
              <a:t>(1)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868" y="2491739"/>
            <a:ext cx="8371840" cy="3891279"/>
          </a:xfrm>
          <a:custGeom>
            <a:avLst/>
            <a:gdLst/>
            <a:ahLst/>
            <a:cxnLst/>
            <a:rect l="l" t="t" r="r" b="b"/>
            <a:pathLst>
              <a:path w="8371840" h="3891279">
                <a:moveTo>
                  <a:pt x="0" y="3890772"/>
                </a:moveTo>
                <a:lnTo>
                  <a:pt x="8371332" y="3890772"/>
                </a:lnTo>
                <a:lnTo>
                  <a:pt x="8371332" y="0"/>
                </a:lnTo>
                <a:lnTo>
                  <a:pt x="0" y="0"/>
                </a:lnTo>
                <a:lnTo>
                  <a:pt x="0" y="3890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217" y="2501646"/>
            <a:ext cx="822325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首先，用于读写文件的操作在功能与格式上与读写主存的 操作有很大不同，如果能消除这种差异就能简化编程工作；</a:t>
            </a:r>
            <a:endParaRPr sz="2400">
              <a:latin typeface="华文新魏"/>
              <a:cs typeface="华文新魏"/>
            </a:endParaRPr>
          </a:p>
          <a:p>
            <a:pPr marL="285115" marR="30988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其次，文件中的数据是一部分一部分在进程空间与磁盘空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间之间传送，文件操作实现不但管理复杂且开销较大，能 否找出一种方法既降低开销，又能通过直接读写主存来使 用文件信息呢?</a:t>
            </a:r>
            <a:endParaRPr sz="2400">
              <a:latin typeface="华文新魏"/>
              <a:cs typeface="华文新魏"/>
            </a:endParaRPr>
          </a:p>
          <a:p>
            <a:pPr marL="285115" marR="19939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针对这一点，最早由</a:t>
            </a:r>
            <a:r>
              <a:rPr sz="2400" spc="-5" dirty="0">
                <a:solidFill>
                  <a:srgbClr val="FF0000"/>
                </a:solidFill>
                <a:latin typeface="华文新魏"/>
                <a:cs typeface="华文新魏"/>
              </a:rPr>
              <a:t>MULTICS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首创通过结合虚存管理和文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件管理技术来提供一种新的文件使用方法，称主存映射文 件，U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IX/L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u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及Wi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dow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等现代操作系统都已实现这一 功能。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333" y="450850"/>
            <a:ext cx="6104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10.4.</a:t>
            </a:r>
            <a:r>
              <a:rPr spc="5" dirty="0"/>
              <a:t>4</a:t>
            </a:r>
            <a:r>
              <a:rPr dirty="0"/>
              <a:t>主存映</a:t>
            </a:r>
            <a:r>
              <a:rPr b="1" spc="10" dirty="0">
                <a:latin typeface="Microsoft JhengHei"/>
                <a:cs typeface="Microsoft JhengHei"/>
              </a:rPr>
              <a:t>射</a:t>
            </a:r>
            <a:r>
              <a:rPr dirty="0"/>
              <a:t>文</a:t>
            </a:r>
            <a:r>
              <a:rPr spc="-5" dirty="0"/>
              <a:t>件</a:t>
            </a:r>
            <a:r>
              <a:rPr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324611" y="2636520"/>
            <a:ext cx="8514715" cy="3992879"/>
          </a:xfrm>
          <a:custGeom>
            <a:avLst/>
            <a:gdLst/>
            <a:ahLst/>
            <a:cxnLst/>
            <a:rect l="l" t="t" r="r" b="b"/>
            <a:pathLst>
              <a:path w="8514715" h="3992879">
                <a:moveTo>
                  <a:pt x="0" y="3992879"/>
                </a:moveTo>
                <a:lnTo>
                  <a:pt x="8514588" y="3992879"/>
                </a:lnTo>
                <a:lnTo>
                  <a:pt x="8514588" y="0"/>
                </a:lnTo>
                <a:lnTo>
                  <a:pt x="0" y="0"/>
                </a:lnTo>
                <a:lnTo>
                  <a:pt x="0" y="399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868" y="5414771"/>
            <a:ext cx="8450580" cy="520065"/>
          </a:xfrm>
          <a:custGeom>
            <a:avLst/>
            <a:gdLst/>
            <a:ahLst/>
            <a:cxnLst/>
            <a:rect l="l" t="t" r="r" b="b"/>
            <a:pathLst>
              <a:path w="8450580" h="520064">
                <a:moveTo>
                  <a:pt x="0" y="519683"/>
                </a:moveTo>
                <a:lnTo>
                  <a:pt x="8450580" y="519683"/>
                </a:lnTo>
                <a:lnTo>
                  <a:pt x="8450580" y="0"/>
                </a:lnTo>
                <a:lnTo>
                  <a:pt x="0" y="0"/>
                </a:lnTo>
                <a:lnTo>
                  <a:pt x="0" y="519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742" y="2572893"/>
            <a:ext cx="8340725" cy="3301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什么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主存映射文件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系统提供两个新的系统调用，</a:t>
            </a:r>
            <a:endParaRPr sz="2400">
              <a:latin typeface="华文新魏"/>
              <a:cs typeface="华文新魏"/>
            </a:endParaRPr>
          </a:p>
          <a:p>
            <a:pPr marL="285115" marR="16510" lvl="1" indent="-123189">
              <a:lnSpc>
                <a:spcPct val="100000"/>
              </a:lnSpc>
              <a:spcBef>
                <a:spcPts val="580"/>
              </a:spcBef>
              <a:buSzPct val="95833"/>
              <a:buAutoNum type="arabicParenR"/>
              <a:tabLst>
                <a:tab pos="39243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映射文件，有两个参数：一个文件名和一个虚拟地址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把一 个文件映射到进程地址空间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267970" lvl="1" indent="-123189">
              <a:lnSpc>
                <a:spcPct val="100000"/>
              </a:lnSpc>
              <a:spcBef>
                <a:spcPts val="575"/>
              </a:spcBef>
              <a:buSzPct val="95833"/>
              <a:buAutoNum type="arabicParenR"/>
              <a:tabLst>
                <a:tab pos="44386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移去映射文件，让文件与进程地址空间断开，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并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把映射文</a:t>
            </a:r>
            <a:r>
              <a:rPr sz="2400" u="sng" spc="-24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的数据写回磁盘文件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0000"/>
                </a:solidFill>
                <a:latin typeface="华文新魏"/>
                <a:cs typeface="华文新魏"/>
              </a:rPr>
              <a:t>优点是：方便易用、节省空间、便</a:t>
            </a:r>
            <a:r>
              <a:rPr sz="2800" dirty="0">
                <a:solidFill>
                  <a:srgbClr val="FF0000"/>
                </a:solidFill>
                <a:latin typeface="华文新魏"/>
                <a:cs typeface="华文新魏"/>
              </a:rPr>
              <a:t>于</a:t>
            </a:r>
            <a:r>
              <a:rPr sz="2800" spc="-5" dirty="0">
                <a:solidFill>
                  <a:srgbClr val="FF0000"/>
                </a:solidFill>
                <a:latin typeface="华文新魏"/>
                <a:cs typeface="华文新魏"/>
              </a:rPr>
              <a:t>共享</a:t>
            </a:r>
            <a:r>
              <a:rPr sz="2800" dirty="0">
                <a:solidFill>
                  <a:srgbClr val="FF0000"/>
                </a:solidFill>
                <a:latin typeface="华文新魏"/>
                <a:cs typeface="华文新魏"/>
              </a:rPr>
              <a:t>、</a:t>
            </a:r>
            <a:r>
              <a:rPr sz="2800" spc="-5" dirty="0">
                <a:solidFill>
                  <a:srgbClr val="FF0000"/>
                </a:solidFill>
                <a:latin typeface="华文新魏"/>
                <a:cs typeface="华文新魏"/>
              </a:rPr>
              <a:t>灵活</a:t>
            </a:r>
            <a:r>
              <a:rPr sz="2800" dirty="0">
                <a:solidFill>
                  <a:srgbClr val="FF0000"/>
                </a:solidFill>
                <a:latin typeface="华文新魏"/>
                <a:cs typeface="华文新魏"/>
              </a:rPr>
              <a:t>高</a:t>
            </a:r>
            <a:r>
              <a:rPr sz="2800" spc="-5" dirty="0">
                <a:solidFill>
                  <a:srgbClr val="FF0000"/>
                </a:solidFill>
                <a:latin typeface="华文新魏"/>
                <a:cs typeface="华文新魏"/>
              </a:rPr>
              <a:t>效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245" y="141223"/>
            <a:ext cx="4461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主存</a:t>
            </a:r>
            <a:r>
              <a:rPr spc="-5" dirty="0"/>
              <a:t>映</a:t>
            </a:r>
            <a:r>
              <a:rPr b="1" spc="10" dirty="0">
                <a:latin typeface="Microsoft JhengHei"/>
                <a:cs typeface="Microsoft JhengHei"/>
              </a:rPr>
              <a:t>射</a:t>
            </a:r>
            <a:r>
              <a:rPr dirty="0"/>
              <a:t>文件(3)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73480" y="1464563"/>
          <a:ext cx="817244" cy="256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748">
                <a:tc>
                  <a:txBody>
                    <a:bodyPr/>
                    <a:lstStyle/>
                    <a:p>
                      <a:pPr marL="90805">
                        <a:lnSpc>
                          <a:spcPts val="2025"/>
                        </a:lnSpc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1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ts val="2095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2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ts val="209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3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ts val="209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4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5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09944" y="1290827"/>
          <a:ext cx="817244" cy="272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5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1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2710">
                        <a:lnSpc>
                          <a:spcPts val="1700"/>
                        </a:lnSpc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2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710">
                        <a:lnSpc>
                          <a:spcPts val="2255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3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4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92710">
                        <a:lnSpc>
                          <a:spcPts val="1590"/>
                        </a:lnSpc>
                      </a:pPr>
                      <a:r>
                        <a:rPr sz="2000" dirty="0">
                          <a:latin typeface="华文新魏"/>
                          <a:cs typeface="华文新魏"/>
                        </a:rPr>
                        <a:t>5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02735" y="981455"/>
            <a:ext cx="1405255" cy="2715895"/>
          </a:xfrm>
          <a:custGeom>
            <a:avLst/>
            <a:gdLst/>
            <a:ahLst/>
            <a:cxnLst/>
            <a:rect l="l" t="t" r="r" b="b"/>
            <a:pathLst>
              <a:path w="1405254" h="2715895">
                <a:moveTo>
                  <a:pt x="0" y="2715768"/>
                </a:moveTo>
                <a:lnTo>
                  <a:pt x="1405127" y="2715768"/>
                </a:lnTo>
                <a:lnTo>
                  <a:pt x="1405127" y="0"/>
                </a:lnTo>
                <a:lnTo>
                  <a:pt x="0" y="0"/>
                </a:lnTo>
                <a:lnTo>
                  <a:pt x="0" y="271576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981455"/>
            <a:ext cx="1405255" cy="2715895"/>
          </a:xfrm>
          <a:custGeom>
            <a:avLst/>
            <a:gdLst/>
            <a:ahLst/>
            <a:cxnLst/>
            <a:rect l="l" t="t" r="r" b="b"/>
            <a:pathLst>
              <a:path w="1405254" h="2715895">
                <a:moveTo>
                  <a:pt x="0" y="2715768"/>
                </a:moveTo>
                <a:lnTo>
                  <a:pt x="1405127" y="2715768"/>
                </a:lnTo>
                <a:lnTo>
                  <a:pt x="1405127" y="0"/>
                </a:lnTo>
                <a:lnTo>
                  <a:pt x="0" y="0"/>
                </a:lnTo>
                <a:lnTo>
                  <a:pt x="0" y="27157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02735" y="2020823"/>
            <a:ext cx="1405255" cy="30480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ts val="2250"/>
              </a:lnSpc>
              <a:spcBef>
                <a:spcPts val="150"/>
              </a:spcBef>
            </a:pPr>
            <a:r>
              <a:rPr sz="2000" dirty="0">
                <a:latin typeface="华文新魏"/>
                <a:cs typeface="华文新魏"/>
              </a:rPr>
              <a:t>5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2735" y="2325623"/>
            <a:ext cx="1405255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ts val="2250"/>
              </a:lnSpc>
              <a:spcBef>
                <a:spcPts val="150"/>
              </a:spcBef>
            </a:pPr>
            <a:r>
              <a:rPr sz="2000" dirty="0">
                <a:latin typeface="华文新魏"/>
                <a:cs typeface="华文新魏"/>
              </a:rPr>
              <a:t>2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2735" y="2630423"/>
            <a:ext cx="1405255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ts val="2250"/>
              </a:lnSpc>
              <a:spcBef>
                <a:spcPts val="150"/>
              </a:spcBef>
            </a:pPr>
            <a:r>
              <a:rPr sz="2000" dirty="0">
                <a:latin typeface="华文新魏"/>
                <a:cs typeface="华文新魏"/>
              </a:rPr>
              <a:t>4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2735" y="2935223"/>
            <a:ext cx="1405255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2000" dirty="0">
                <a:latin typeface="华文新魏"/>
                <a:cs typeface="华文新魏"/>
              </a:rPr>
              <a:t>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2735" y="3316223"/>
            <a:ext cx="1405255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950"/>
              </a:lnSpc>
            </a:pPr>
            <a:r>
              <a:rPr sz="2000" dirty="0">
                <a:latin typeface="华文新魏"/>
                <a:cs typeface="华文新魏"/>
              </a:rPr>
              <a:t>3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4172711"/>
            <a:ext cx="1407160" cy="47879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进</a:t>
            </a:r>
            <a:r>
              <a:rPr sz="2000" spc="-5" dirty="0">
                <a:latin typeface="华文新魏"/>
                <a:cs typeface="华文新魏"/>
              </a:rPr>
              <a:t>程A</a:t>
            </a:r>
            <a:r>
              <a:rPr sz="2000" dirty="0">
                <a:latin typeface="华文新魏"/>
                <a:cs typeface="华文新魏"/>
              </a:rPr>
              <a:t>虚存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3347" y="4172711"/>
            <a:ext cx="1407160" cy="47879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进程</a:t>
            </a:r>
            <a:r>
              <a:rPr sz="2000" spc="-5" dirty="0">
                <a:latin typeface="华文新魏"/>
                <a:cs typeface="华文新魏"/>
              </a:rPr>
              <a:t>B</a:t>
            </a:r>
            <a:r>
              <a:rPr sz="2000" dirty="0">
                <a:latin typeface="华文新魏"/>
                <a:cs typeface="华文新魏"/>
              </a:rPr>
              <a:t>虚存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03903" y="3692652"/>
            <a:ext cx="1203960" cy="480059"/>
          </a:xfrm>
          <a:custGeom>
            <a:avLst/>
            <a:gdLst/>
            <a:ahLst/>
            <a:cxnLst/>
            <a:rect l="l" t="t" r="r" b="b"/>
            <a:pathLst>
              <a:path w="1203960" h="480060">
                <a:moveTo>
                  <a:pt x="0" y="480060"/>
                </a:moveTo>
                <a:lnTo>
                  <a:pt x="1203960" y="480060"/>
                </a:lnTo>
                <a:lnTo>
                  <a:pt x="1203960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3903" y="3692652"/>
            <a:ext cx="1203960" cy="480059"/>
          </a:xfrm>
          <a:custGeom>
            <a:avLst/>
            <a:gdLst/>
            <a:ahLst/>
            <a:cxnLst/>
            <a:rect l="l" t="t" r="r" b="b"/>
            <a:pathLst>
              <a:path w="1203960" h="480060">
                <a:moveTo>
                  <a:pt x="0" y="480060"/>
                </a:moveTo>
                <a:lnTo>
                  <a:pt x="1203960" y="480060"/>
                </a:lnTo>
                <a:lnTo>
                  <a:pt x="1203960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03903" y="3701796"/>
            <a:ext cx="1203960" cy="30480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035"/>
              </a:lnSpc>
            </a:pPr>
            <a:r>
              <a:rPr sz="1800" dirty="0">
                <a:latin typeface="华文新魏"/>
                <a:cs typeface="华文新魏"/>
              </a:rPr>
              <a:t>物理主存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01567" y="4332732"/>
            <a:ext cx="2009139" cy="477520"/>
          </a:xfrm>
          <a:custGeom>
            <a:avLst/>
            <a:gdLst/>
            <a:ahLst/>
            <a:cxnLst/>
            <a:rect l="l" t="t" r="r" b="b"/>
            <a:pathLst>
              <a:path w="2009139" h="477520">
                <a:moveTo>
                  <a:pt x="0" y="477012"/>
                </a:moveTo>
                <a:lnTo>
                  <a:pt x="2008632" y="477012"/>
                </a:lnTo>
                <a:lnTo>
                  <a:pt x="2008632" y="0"/>
                </a:lnTo>
                <a:lnTo>
                  <a:pt x="0" y="0"/>
                </a:lnTo>
                <a:lnTo>
                  <a:pt x="0" y="4770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1567" y="4332732"/>
            <a:ext cx="2009139" cy="477520"/>
          </a:xfrm>
          <a:custGeom>
            <a:avLst/>
            <a:gdLst/>
            <a:ahLst/>
            <a:cxnLst/>
            <a:rect l="l" t="t" r="r" b="b"/>
            <a:pathLst>
              <a:path w="2009139" h="477520">
                <a:moveTo>
                  <a:pt x="0" y="477012"/>
                </a:moveTo>
                <a:lnTo>
                  <a:pt x="2008632" y="477012"/>
                </a:lnTo>
                <a:lnTo>
                  <a:pt x="2008632" y="0"/>
                </a:lnTo>
                <a:lnTo>
                  <a:pt x="0" y="0"/>
                </a:lnTo>
                <a:lnTo>
                  <a:pt x="0" y="4770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01567" y="4332732"/>
            <a:ext cx="402590" cy="4775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3903" y="4332732"/>
            <a:ext cx="401320" cy="4775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790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2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04715" y="4332732"/>
            <a:ext cx="402590" cy="4775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900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3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7052" y="4332732"/>
            <a:ext cx="401320" cy="4775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4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07864" y="4332732"/>
            <a:ext cx="402590" cy="4775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335"/>
              </a:lnSpc>
            </a:pPr>
            <a:r>
              <a:rPr sz="2000" dirty="0">
                <a:latin typeface="华文新魏"/>
                <a:cs typeface="华文新魏"/>
              </a:rPr>
              <a:t>5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03903" y="4969764"/>
            <a:ext cx="1405255" cy="32639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345"/>
              </a:lnSpc>
            </a:pPr>
            <a:r>
              <a:rPr sz="2000" dirty="0">
                <a:latin typeface="华文新魏"/>
                <a:cs typeface="华文新魏"/>
              </a:rPr>
              <a:t>磁盘文件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05884" y="4011167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5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05884" y="4011167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>
                <a:moveTo>
                  <a:pt x="0" y="0"/>
                </a:moveTo>
                <a:lnTo>
                  <a:pt x="100431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0200" y="3532632"/>
            <a:ext cx="0" cy="478790"/>
          </a:xfrm>
          <a:custGeom>
            <a:avLst/>
            <a:gdLst/>
            <a:ahLst/>
            <a:cxnLst/>
            <a:rect l="l" t="t" r="r" b="b"/>
            <a:pathLst>
              <a:path h="478789">
                <a:moveTo>
                  <a:pt x="0" y="47853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07864" y="3494532"/>
            <a:ext cx="402590" cy="76200"/>
          </a:xfrm>
          <a:custGeom>
            <a:avLst/>
            <a:gdLst/>
            <a:ahLst/>
            <a:cxnLst/>
            <a:rect l="l" t="t" r="r" b="b"/>
            <a:pathLst>
              <a:path w="4025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0258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02589" h="76200">
                <a:moveTo>
                  <a:pt x="4023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02336" y="44450"/>
                </a:lnTo>
                <a:lnTo>
                  <a:pt x="40233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6696" y="4172711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6696" y="4172711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6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1367" y="2894076"/>
            <a:ext cx="0" cy="1278890"/>
          </a:xfrm>
          <a:custGeom>
            <a:avLst/>
            <a:gdLst/>
            <a:ahLst/>
            <a:cxnLst/>
            <a:rect l="l" t="t" r="r" b="b"/>
            <a:pathLst>
              <a:path h="1278889">
                <a:moveTo>
                  <a:pt x="0" y="12786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07864" y="2855976"/>
            <a:ext cx="603885" cy="76200"/>
          </a:xfrm>
          <a:custGeom>
            <a:avLst/>
            <a:gdLst/>
            <a:ahLst/>
            <a:cxnLst/>
            <a:rect l="l" t="t" r="r" b="b"/>
            <a:pathLst>
              <a:path w="603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388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3885" h="76200">
                <a:moveTo>
                  <a:pt x="60350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3503" y="44450"/>
                </a:lnTo>
                <a:lnTo>
                  <a:pt x="60350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10200" y="449122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0" y="0"/>
                </a:moveTo>
                <a:lnTo>
                  <a:pt x="4023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12535" y="225399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223723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7864" y="2215895"/>
            <a:ext cx="805180" cy="76200"/>
          </a:xfrm>
          <a:custGeom>
            <a:avLst/>
            <a:gdLst/>
            <a:ahLst/>
            <a:cxnLst/>
            <a:rect l="l" t="t" r="r" b="b"/>
            <a:pathLst>
              <a:path w="8051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051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05179" h="76200">
                <a:moveTo>
                  <a:pt x="80467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04672" y="44450"/>
                </a:lnTo>
                <a:lnTo>
                  <a:pt x="8046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03547" y="4011167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32156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0400" y="4011167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>
                <a:moveTo>
                  <a:pt x="80314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0400" y="2574035"/>
            <a:ext cx="0" cy="1437640"/>
          </a:xfrm>
          <a:custGeom>
            <a:avLst/>
            <a:gdLst/>
            <a:ahLst/>
            <a:cxnLst/>
            <a:rect l="l" t="t" r="r" b="b"/>
            <a:pathLst>
              <a:path h="1437639">
                <a:moveTo>
                  <a:pt x="0" y="143713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0400" y="2535935"/>
            <a:ext cx="402590" cy="76200"/>
          </a:xfrm>
          <a:custGeom>
            <a:avLst/>
            <a:gdLst/>
            <a:ahLst/>
            <a:cxnLst/>
            <a:rect l="l" t="t" r="r" b="b"/>
            <a:pathLst>
              <a:path w="402589" h="76200">
                <a:moveTo>
                  <a:pt x="326136" y="0"/>
                </a:moveTo>
                <a:lnTo>
                  <a:pt x="326136" y="76200"/>
                </a:lnTo>
                <a:lnTo>
                  <a:pt x="389636" y="44450"/>
                </a:lnTo>
                <a:lnTo>
                  <a:pt x="338836" y="44450"/>
                </a:lnTo>
                <a:lnTo>
                  <a:pt x="338836" y="31750"/>
                </a:lnTo>
                <a:lnTo>
                  <a:pt x="389636" y="31750"/>
                </a:lnTo>
                <a:lnTo>
                  <a:pt x="326136" y="0"/>
                </a:lnTo>
                <a:close/>
              </a:path>
              <a:path w="402589" h="76200">
                <a:moveTo>
                  <a:pt x="32613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6136" y="44450"/>
                </a:lnTo>
                <a:lnTo>
                  <a:pt x="326136" y="31750"/>
                </a:lnTo>
                <a:close/>
              </a:path>
              <a:path w="402589" h="76200">
                <a:moveTo>
                  <a:pt x="389636" y="31750"/>
                </a:moveTo>
                <a:lnTo>
                  <a:pt x="338836" y="31750"/>
                </a:lnTo>
                <a:lnTo>
                  <a:pt x="338836" y="44450"/>
                </a:lnTo>
                <a:lnTo>
                  <a:pt x="389636" y="44450"/>
                </a:lnTo>
                <a:lnTo>
                  <a:pt x="402336" y="38100"/>
                </a:lnTo>
                <a:lnTo>
                  <a:pt x="38963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99232" y="449122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>
                <a:moveTo>
                  <a:pt x="402335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9232" y="3212592"/>
            <a:ext cx="0" cy="1278890"/>
          </a:xfrm>
          <a:custGeom>
            <a:avLst/>
            <a:gdLst/>
            <a:ahLst/>
            <a:cxnLst/>
            <a:rect l="l" t="t" r="r" b="b"/>
            <a:pathLst>
              <a:path h="1278889">
                <a:moveTo>
                  <a:pt x="0" y="127863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99232" y="3174492"/>
            <a:ext cx="603885" cy="76200"/>
          </a:xfrm>
          <a:custGeom>
            <a:avLst/>
            <a:gdLst/>
            <a:ahLst/>
            <a:cxnLst/>
            <a:rect l="l" t="t" r="r" b="b"/>
            <a:pathLst>
              <a:path w="603885" h="76200">
                <a:moveTo>
                  <a:pt x="527304" y="0"/>
                </a:moveTo>
                <a:lnTo>
                  <a:pt x="527304" y="76200"/>
                </a:lnTo>
                <a:lnTo>
                  <a:pt x="590804" y="44450"/>
                </a:lnTo>
                <a:lnTo>
                  <a:pt x="540004" y="44450"/>
                </a:lnTo>
                <a:lnTo>
                  <a:pt x="540004" y="31750"/>
                </a:lnTo>
                <a:lnTo>
                  <a:pt x="590804" y="31750"/>
                </a:lnTo>
                <a:lnTo>
                  <a:pt x="527304" y="0"/>
                </a:lnTo>
                <a:close/>
              </a:path>
              <a:path w="603885" h="76200">
                <a:moveTo>
                  <a:pt x="52730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7304" y="44450"/>
                </a:lnTo>
                <a:lnTo>
                  <a:pt x="527304" y="31750"/>
                </a:lnTo>
                <a:close/>
              </a:path>
              <a:path w="603885" h="76200">
                <a:moveTo>
                  <a:pt x="590804" y="31750"/>
                </a:moveTo>
                <a:lnTo>
                  <a:pt x="540004" y="31750"/>
                </a:lnTo>
                <a:lnTo>
                  <a:pt x="540004" y="44450"/>
                </a:lnTo>
                <a:lnTo>
                  <a:pt x="590804" y="44450"/>
                </a:lnTo>
                <a:lnTo>
                  <a:pt x="603504" y="38100"/>
                </a:lnTo>
                <a:lnTo>
                  <a:pt x="59080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78914" y="2165857"/>
            <a:ext cx="1602740" cy="645795"/>
          </a:xfrm>
          <a:custGeom>
            <a:avLst/>
            <a:gdLst/>
            <a:ahLst/>
            <a:cxnLst/>
            <a:rect l="l" t="t" r="r" b="b"/>
            <a:pathLst>
              <a:path w="1602739" h="645794">
                <a:moveTo>
                  <a:pt x="47243" y="615188"/>
                </a:moveTo>
                <a:lnTo>
                  <a:pt x="0" y="633983"/>
                </a:lnTo>
                <a:lnTo>
                  <a:pt x="4572" y="645794"/>
                </a:lnTo>
                <a:lnTo>
                  <a:pt x="51816" y="626999"/>
                </a:lnTo>
                <a:lnTo>
                  <a:pt x="47243" y="615188"/>
                </a:lnTo>
                <a:close/>
              </a:path>
              <a:path w="1602739" h="645794">
                <a:moveTo>
                  <a:pt x="129921" y="582549"/>
                </a:moveTo>
                <a:lnTo>
                  <a:pt x="82677" y="601217"/>
                </a:lnTo>
                <a:lnTo>
                  <a:pt x="87249" y="613028"/>
                </a:lnTo>
                <a:lnTo>
                  <a:pt x="134493" y="594359"/>
                </a:lnTo>
                <a:lnTo>
                  <a:pt x="129921" y="582549"/>
                </a:lnTo>
                <a:close/>
              </a:path>
              <a:path w="1602739" h="645794">
                <a:moveTo>
                  <a:pt x="212598" y="549909"/>
                </a:moveTo>
                <a:lnTo>
                  <a:pt x="165354" y="568578"/>
                </a:lnTo>
                <a:lnTo>
                  <a:pt x="169925" y="580389"/>
                </a:lnTo>
                <a:lnTo>
                  <a:pt x="217169" y="561720"/>
                </a:lnTo>
                <a:lnTo>
                  <a:pt x="212598" y="549909"/>
                </a:lnTo>
                <a:close/>
              </a:path>
              <a:path w="1602739" h="645794">
                <a:moveTo>
                  <a:pt x="295275" y="517270"/>
                </a:moveTo>
                <a:lnTo>
                  <a:pt x="248031" y="535939"/>
                </a:lnTo>
                <a:lnTo>
                  <a:pt x="252603" y="547751"/>
                </a:lnTo>
                <a:lnTo>
                  <a:pt x="299847" y="529081"/>
                </a:lnTo>
                <a:lnTo>
                  <a:pt x="295275" y="517270"/>
                </a:lnTo>
                <a:close/>
              </a:path>
              <a:path w="1602739" h="645794">
                <a:moveTo>
                  <a:pt x="377952" y="484504"/>
                </a:moveTo>
                <a:lnTo>
                  <a:pt x="330708" y="503174"/>
                </a:lnTo>
                <a:lnTo>
                  <a:pt x="335280" y="514984"/>
                </a:lnTo>
                <a:lnTo>
                  <a:pt x="382524" y="496315"/>
                </a:lnTo>
                <a:lnTo>
                  <a:pt x="377952" y="484504"/>
                </a:lnTo>
                <a:close/>
              </a:path>
              <a:path w="1602739" h="645794">
                <a:moveTo>
                  <a:pt x="460629" y="451865"/>
                </a:moveTo>
                <a:lnTo>
                  <a:pt x="413385" y="470534"/>
                </a:lnTo>
                <a:lnTo>
                  <a:pt x="417956" y="482345"/>
                </a:lnTo>
                <a:lnTo>
                  <a:pt x="465200" y="463676"/>
                </a:lnTo>
                <a:lnTo>
                  <a:pt x="460629" y="451865"/>
                </a:lnTo>
                <a:close/>
              </a:path>
              <a:path w="1602739" h="645794">
                <a:moveTo>
                  <a:pt x="543306" y="419226"/>
                </a:moveTo>
                <a:lnTo>
                  <a:pt x="496062" y="437895"/>
                </a:lnTo>
                <a:lnTo>
                  <a:pt x="500634" y="449706"/>
                </a:lnTo>
                <a:lnTo>
                  <a:pt x="547878" y="431038"/>
                </a:lnTo>
                <a:lnTo>
                  <a:pt x="543306" y="419226"/>
                </a:lnTo>
                <a:close/>
              </a:path>
              <a:path w="1602739" h="645794">
                <a:moveTo>
                  <a:pt x="625983" y="386461"/>
                </a:moveTo>
                <a:lnTo>
                  <a:pt x="578738" y="405129"/>
                </a:lnTo>
                <a:lnTo>
                  <a:pt x="583311" y="416940"/>
                </a:lnTo>
                <a:lnTo>
                  <a:pt x="630555" y="398271"/>
                </a:lnTo>
                <a:lnTo>
                  <a:pt x="625983" y="386461"/>
                </a:lnTo>
                <a:close/>
              </a:path>
              <a:path w="1602739" h="645794">
                <a:moveTo>
                  <a:pt x="708660" y="353821"/>
                </a:moveTo>
                <a:lnTo>
                  <a:pt x="661416" y="372490"/>
                </a:lnTo>
                <a:lnTo>
                  <a:pt x="665988" y="384301"/>
                </a:lnTo>
                <a:lnTo>
                  <a:pt x="713232" y="365632"/>
                </a:lnTo>
                <a:lnTo>
                  <a:pt x="708660" y="353821"/>
                </a:lnTo>
                <a:close/>
              </a:path>
              <a:path w="1602739" h="645794">
                <a:moveTo>
                  <a:pt x="791337" y="321182"/>
                </a:moveTo>
                <a:lnTo>
                  <a:pt x="744093" y="339851"/>
                </a:lnTo>
                <a:lnTo>
                  <a:pt x="748665" y="351663"/>
                </a:lnTo>
                <a:lnTo>
                  <a:pt x="795909" y="332993"/>
                </a:lnTo>
                <a:lnTo>
                  <a:pt x="791337" y="321182"/>
                </a:lnTo>
                <a:close/>
              </a:path>
              <a:path w="1602739" h="645794">
                <a:moveTo>
                  <a:pt x="874013" y="288416"/>
                </a:moveTo>
                <a:lnTo>
                  <a:pt x="826769" y="307213"/>
                </a:lnTo>
                <a:lnTo>
                  <a:pt x="831342" y="319024"/>
                </a:lnTo>
                <a:lnTo>
                  <a:pt x="878586" y="300227"/>
                </a:lnTo>
                <a:lnTo>
                  <a:pt x="874013" y="288416"/>
                </a:lnTo>
                <a:close/>
              </a:path>
              <a:path w="1602739" h="645794">
                <a:moveTo>
                  <a:pt x="956691" y="255777"/>
                </a:moveTo>
                <a:lnTo>
                  <a:pt x="909447" y="274446"/>
                </a:lnTo>
                <a:lnTo>
                  <a:pt x="914019" y="286257"/>
                </a:lnTo>
                <a:lnTo>
                  <a:pt x="961263" y="267588"/>
                </a:lnTo>
                <a:lnTo>
                  <a:pt x="956691" y="255777"/>
                </a:lnTo>
                <a:close/>
              </a:path>
              <a:path w="1602739" h="645794">
                <a:moveTo>
                  <a:pt x="1039368" y="223138"/>
                </a:moveTo>
                <a:lnTo>
                  <a:pt x="992124" y="241807"/>
                </a:lnTo>
                <a:lnTo>
                  <a:pt x="996696" y="253618"/>
                </a:lnTo>
                <a:lnTo>
                  <a:pt x="1043940" y="234950"/>
                </a:lnTo>
                <a:lnTo>
                  <a:pt x="1039368" y="223138"/>
                </a:lnTo>
                <a:close/>
              </a:path>
              <a:path w="1602739" h="645794">
                <a:moveTo>
                  <a:pt x="1122045" y="190500"/>
                </a:moveTo>
                <a:lnTo>
                  <a:pt x="1074801" y="209168"/>
                </a:lnTo>
                <a:lnTo>
                  <a:pt x="1079373" y="220979"/>
                </a:lnTo>
                <a:lnTo>
                  <a:pt x="1126617" y="202311"/>
                </a:lnTo>
                <a:lnTo>
                  <a:pt x="1122045" y="190500"/>
                </a:lnTo>
                <a:close/>
              </a:path>
              <a:path w="1602739" h="645794">
                <a:moveTo>
                  <a:pt x="1204722" y="157733"/>
                </a:moveTo>
                <a:lnTo>
                  <a:pt x="1157478" y="176402"/>
                </a:lnTo>
                <a:lnTo>
                  <a:pt x="1162050" y="188213"/>
                </a:lnTo>
                <a:lnTo>
                  <a:pt x="1209294" y="169544"/>
                </a:lnTo>
                <a:lnTo>
                  <a:pt x="1204722" y="157733"/>
                </a:lnTo>
                <a:close/>
              </a:path>
              <a:path w="1602739" h="645794">
                <a:moveTo>
                  <a:pt x="1287399" y="125094"/>
                </a:moveTo>
                <a:lnTo>
                  <a:pt x="1240155" y="143763"/>
                </a:lnTo>
                <a:lnTo>
                  <a:pt x="1244727" y="155575"/>
                </a:lnTo>
                <a:lnTo>
                  <a:pt x="1291971" y="136905"/>
                </a:lnTo>
                <a:lnTo>
                  <a:pt x="1287399" y="125094"/>
                </a:lnTo>
                <a:close/>
              </a:path>
              <a:path w="1602739" h="645794">
                <a:moveTo>
                  <a:pt x="1370076" y="92455"/>
                </a:moveTo>
                <a:lnTo>
                  <a:pt x="1322832" y="111125"/>
                </a:lnTo>
                <a:lnTo>
                  <a:pt x="1327403" y="122936"/>
                </a:lnTo>
                <a:lnTo>
                  <a:pt x="1374648" y="104266"/>
                </a:lnTo>
                <a:lnTo>
                  <a:pt x="1370076" y="92455"/>
                </a:lnTo>
                <a:close/>
              </a:path>
              <a:path w="1602739" h="645794">
                <a:moveTo>
                  <a:pt x="1452752" y="59689"/>
                </a:moveTo>
                <a:lnTo>
                  <a:pt x="1405509" y="78358"/>
                </a:lnTo>
                <a:lnTo>
                  <a:pt x="1410081" y="90169"/>
                </a:lnTo>
                <a:lnTo>
                  <a:pt x="1457325" y="71500"/>
                </a:lnTo>
                <a:lnTo>
                  <a:pt x="1452752" y="59689"/>
                </a:lnTo>
                <a:close/>
              </a:path>
              <a:path w="1602739" h="645794">
                <a:moveTo>
                  <a:pt x="1584848" y="27050"/>
                </a:moveTo>
                <a:lnTo>
                  <a:pt x="1535430" y="27050"/>
                </a:lnTo>
                <a:lnTo>
                  <a:pt x="1540002" y="38862"/>
                </a:lnTo>
                <a:lnTo>
                  <a:pt x="1533919" y="41265"/>
                </a:lnTo>
                <a:lnTo>
                  <a:pt x="1545589" y="70865"/>
                </a:lnTo>
                <a:lnTo>
                  <a:pt x="1584848" y="27050"/>
                </a:lnTo>
                <a:close/>
              </a:path>
              <a:path w="1602739" h="645794">
                <a:moveTo>
                  <a:pt x="1529274" y="29483"/>
                </a:moveTo>
                <a:lnTo>
                  <a:pt x="1488186" y="45719"/>
                </a:lnTo>
                <a:lnTo>
                  <a:pt x="1492758" y="57530"/>
                </a:lnTo>
                <a:lnTo>
                  <a:pt x="1533919" y="41265"/>
                </a:lnTo>
                <a:lnTo>
                  <a:pt x="1529274" y="29483"/>
                </a:lnTo>
                <a:close/>
              </a:path>
              <a:path w="1602739" h="645794">
                <a:moveTo>
                  <a:pt x="1535430" y="27050"/>
                </a:moveTo>
                <a:lnTo>
                  <a:pt x="1529274" y="29483"/>
                </a:lnTo>
                <a:lnTo>
                  <a:pt x="1533919" y="41265"/>
                </a:lnTo>
                <a:lnTo>
                  <a:pt x="1540002" y="38862"/>
                </a:lnTo>
                <a:lnTo>
                  <a:pt x="1535430" y="27050"/>
                </a:lnTo>
                <a:close/>
              </a:path>
              <a:path w="1602739" h="645794">
                <a:moveTo>
                  <a:pt x="1517650" y="0"/>
                </a:moveTo>
                <a:lnTo>
                  <a:pt x="1529274" y="29483"/>
                </a:lnTo>
                <a:lnTo>
                  <a:pt x="1535430" y="27050"/>
                </a:lnTo>
                <a:lnTo>
                  <a:pt x="1584848" y="27050"/>
                </a:lnTo>
                <a:lnTo>
                  <a:pt x="1602486" y="7365"/>
                </a:lnTo>
                <a:lnTo>
                  <a:pt x="1517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80438" y="2570733"/>
            <a:ext cx="1601470" cy="240665"/>
          </a:xfrm>
          <a:custGeom>
            <a:avLst/>
            <a:gdLst/>
            <a:ahLst/>
            <a:cxnLst/>
            <a:rect l="l" t="t" r="r" b="b"/>
            <a:pathLst>
              <a:path w="1601470" h="240664">
                <a:moveTo>
                  <a:pt x="1524" y="0"/>
                </a:moveTo>
                <a:lnTo>
                  <a:pt x="0" y="12700"/>
                </a:lnTo>
                <a:lnTo>
                  <a:pt x="50292" y="19176"/>
                </a:lnTo>
                <a:lnTo>
                  <a:pt x="51943" y="6476"/>
                </a:lnTo>
                <a:lnTo>
                  <a:pt x="1524" y="0"/>
                </a:lnTo>
                <a:close/>
              </a:path>
              <a:path w="1601470" h="240664">
                <a:moveTo>
                  <a:pt x="89788" y="11429"/>
                </a:moveTo>
                <a:lnTo>
                  <a:pt x="88137" y="24002"/>
                </a:lnTo>
                <a:lnTo>
                  <a:pt x="138556" y="30479"/>
                </a:lnTo>
                <a:lnTo>
                  <a:pt x="140081" y="17906"/>
                </a:lnTo>
                <a:lnTo>
                  <a:pt x="89788" y="11429"/>
                </a:lnTo>
                <a:close/>
              </a:path>
              <a:path w="1601470" h="240664">
                <a:moveTo>
                  <a:pt x="177926" y="22732"/>
                </a:moveTo>
                <a:lnTo>
                  <a:pt x="176275" y="35305"/>
                </a:lnTo>
                <a:lnTo>
                  <a:pt x="226694" y="41782"/>
                </a:lnTo>
                <a:lnTo>
                  <a:pt x="228345" y="29210"/>
                </a:lnTo>
                <a:lnTo>
                  <a:pt x="177926" y="22732"/>
                </a:lnTo>
                <a:close/>
              </a:path>
              <a:path w="1601470" h="240664">
                <a:moveTo>
                  <a:pt x="266064" y="34036"/>
                </a:moveTo>
                <a:lnTo>
                  <a:pt x="264413" y="46608"/>
                </a:lnTo>
                <a:lnTo>
                  <a:pt x="314832" y="53086"/>
                </a:lnTo>
                <a:lnTo>
                  <a:pt x="316484" y="40512"/>
                </a:lnTo>
                <a:lnTo>
                  <a:pt x="266064" y="34036"/>
                </a:lnTo>
                <a:close/>
              </a:path>
              <a:path w="1601470" h="240664">
                <a:moveTo>
                  <a:pt x="354330" y="45338"/>
                </a:moveTo>
                <a:lnTo>
                  <a:pt x="352679" y="58038"/>
                </a:lnTo>
                <a:lnTo>
                  <a:pt x="402970" y="64515"/>
                </a:lnTo>
                <a:lnTo>
                  <a:pt x="404622" y="51815"/>
                </a:lnTo>
                <a:lnTo>
                  <a:pt x="354330" y="45338"/>
                </a:lnTo>
                <a:close/>
              </a:path>
              <a:path w="1601470" h="240664">
                <a:moveTo>
                  <a:pt x="442468" y="56768"/>
                </a:moveTo>
                <a:lnTo>
                  <a:pt x="440817" y="69341"/>
                </a:lnTo>
                <a:lnTo>
                  <a:pt x="491236" y="75818"/>
                </a:lnTo>
                <a:lnTo>
                  <a:pt x="492887" y="63245"/>
                </a:lnTo>
                <a:lnTo>
                  <a:pt x="442468" y="56768"/>
                </a:lnTo>
                <a:close/>
              </a:path>
              <a:path w="1601470" h="240664">
                <a:moveTo>
                  <a:pt x="530606" y="68071"/>
                </a:moveTo>
                <a:lnTo>
                  <a:pt x="528955" y="80644"/>
                </a:lnTo>
                <a:lnTo>
                  <a:pt x="579374" y="87121"/>
                </a:lnTo>
                <a:lnTo>
                  <a:pt x="581025" y="74549"/>
                </a:lnTo>
                <a:lnTo>
                  <a:pt x="530606" y="68071"/>
                </a:lnTo>
                <a:close/>
              </a:path>
              <a:path w="1601470" h="240664">
                <a:moveTo>
                  <a:pt x="618744" y="79375"/>
                </a:moveTo>
                <a:lnTo>
                  <a:pt x="617219" y="91948"/>
                </a:lnTo>
                <a:lnTo>
                  <a:pt x="667512" y="98425"/>
                </a:lnTo>
                <a:lnTo>
                  <a:pt x="669163" y="85851"/>
                </a:lnTo>
                <a:lnTo>
                  <a:pt x="618744" y="79375"/>
                </a:lnTo>
                <a:close/>
              </a:path>
              <a:path w="1601470" h="240664">
                <a:moveTo>
                  <a:pt x="707009" y="90804"/>
                </a:moveTo>
                <a:lnTo>
                  <a:pt x="705357" y="103377"/>
                </a:lnTo>
                <a:lnTo>
                  <a:pt x="755776" y="109854"/>
                </a:lnTo>
                <a:lnTo>
                  <a:pt x="757301" y="97281"/>
                </a:lnTo>
                <a:lnTo>
                  <a:pt x="707009" y="90804"/>
                </a:lnTo>
                <a:close/>
              </a:path>
              <a:path w="1601470" h="240664">
                <a:moveTo>
                  <a:pt x="795147" y="102107"/>
                </a:moveTo>
                <a:lnTo>
                  <a:pt x="793495" y="114680"/>
                </a:lnTo>
                <a:lnTo>
                  <a:pt x="843914" y="121157"/>
                </a:lnTo>
                <a:lnTo>
                  <a:pt x="845566" y="108585"/>
                </a:lnTo>
                <a:lnTo>
                  <a:pt x="795147" y="102107"/>
                </a:lnTo>
                <a:close/>
              </a:path>
              <a:path w="1601470" h="240664">
                <a:moveTo>
                  <a:pt x="883285" y="113411"/>
                </a:moveTo>
                <a:lnTo>
                  <a:pt x="881634" y="125983"/>
                </a:lnTo>
                <a:lnTo>
                  <a:pt x="932053" y="132461"/>
                </a:lnTo>
                <a:lnTo>
                  <a:pt x="933704" y="119887"/>
                </a:lnTo>
                <a:lnTo>
                  <a:pt x="883285" y="113411"/>
                </a:lnTo>
                <a:close/>
              </a:path>
              <a:path w="1601470" h="240664">
                <a:moveTo>
                  <a:pt x="971550" y="124713"/>
                </a:moveTo>
                <a:lnTo>
                  <a:pt x="969899" y="137413"/>
                </a:lnTo>
                <a:lnTo>
                  <a:pt x="1020191" y="143890"/>
                </a:lnTo>
                <a:lnTo>
                  <a:pt x="1021842" y="131190"/>
                </a:lnTo>
                <a:lnTo>
                  <a:pt x="971550" y="124713"/>
                </a:lnTo>
                <a:close/>
              </a:path>
              <a:path w="1601470" h="240664">
                <a:moveTo>
                  <a:pt x="1059688" y="136143"/>
                </a:moveTo>
                <a:lnTo>
                  <a:pt x="1058037" y="148716"/>
                </a:lnTo>
                <a:lnTo>
                  <a:pt x="1108456" y="155193"/>
                </a:lnTo>
                <a:lnTo>
                  <a:pt x="1110107" y="142620"/>
                </a:lnTo>
                <a:lnTo>
                  <a:pt x="1059688" y="136143"/>
                </a:lnTo>
                <a:close/>
              </a:path>
              <a:path w="1601470" h="240664">
                <a:moveTo>
                  <a:pt x="1147826" y="147446"/>
                </a:moveTo>
                <a:lnTo>
                  <a:pt x="1146175" y="160019"/>
                </a:lnTo>
                <a:lnTo>
                  <a:pt x="1196594" y="166496"/>
                </a:lnTo>
                <a:lnTo>
                  <a:pt x="1198245" y="153924"/>
                </a:lnTo>
                <a:lnTo>
                  <a:pt x="1147826" y="147446"/>
                </a:lnTo>
                <a:close/>
              </a:path>
              <a:path w="1601470" h="240664">
                <a:moveTo>
                  <a:pt x="1235964" y="158750"/>
                </a:moveTo>
                <a:lnTo>
                  <a:pt x="1234439" y="171323"/>
                </a:lnTo>
                <a:lnTo>
                  <a:pt x="1284732" y="177800"/>
                </a:lnTo>
                <a:lnTo>
                  <a:pt x="1286383" y="165226"/>
                </a:lnTo>
                <a:lnTo>
                  <a:pt x="1235964" y="158750"/>
                </a:lnTo>
                <a:close/>
              </a:path>
              <a:path w="1601470" h="240664">
                <a:moveTo>
                  <a:pt x="1324228" y="170052"/>
                </a:moveTo>
                <a:lnTo>
                  <a:pt x="1322577" y="182752"/>
                </a:lnTo>
                <a:lnTo>
                  <a:pt x="1372997" y="189229"/>
                </a:lnTo>
                <a:lnTo>
                  <a:pt x="1374521" y="176529"/>
                </a:lnTo>
                <a:lnTo>
                  <a:pt x="1324228" y="170052"/>
                </a:lnTo>
                <a:close/>
              </a:path>
              <a:path w="1601470" h="240664">
                <a:moveTo>
                  <a:pt x="1412366" y="181482"/>
                </a:moveTo>
                <a:lnTo>
                  <a:pt x="1410715" y="194055"/>
                </a:lnTo>
                <a:lnTo>
                  <a:pt x="1461135" y="200532"/>
                </a:lnTo>
                <a:lnTo>
                  <a:pt x="1462786" y="187960"/>
                </a:lnTo>
                <a:lnTo>
                  <a:pt x="1412366" y="181482"/>
                </a:lnTo>
                <a:close/>
              </a:path>
              <a:path w="1601470" h="240664">
                <a:moveTo>
                  <a:pt x="1524591" y="208682"/>
                </a:moveTo>
                <a:lnTo>
                  <a:pt x="1520571" y="240156"/>
                </a:lnTo>
                <a:lnTo>
                  <a:pt x="1600962" y="212089"/>
                </a:lnTo>
                <a:lnTo>
                  <a:pt x="1598314" y="210312"/>
                </a:lnTo>
                <a:lnTo>
                  <a:pt x="1537208" y="210312"/>
                </a:lnTo>
                <a:lnTo>
                  <a:pt x="1524591" y="208682"/>
                </a:lnTo>
                <a:close/>
              </a:path>
              <a:path w="1601470" h="240664">
                <a:moveTo>
                  <a:pt x="1526196" y="196114"/>
                </a:moveTo>
                <a:lnTo>
                  <a:pt x="1524591" y="208682"/>
                </a:lnTo>
                <a:lnTo>
                  <a:pt x="1537208" y="210312"/>
                </a:lnTo>
                <a:lnTo>
                  <a:pt x="1538732" y="197738"/>
                </a:lnTo>
                <a:lnTo>
                  <a:pt x="1526196" y="196114"/>
                </a:lnTo>
                <a:close/>
              </a:path>
              <a:path w="1601470" h="240664">
                <a:moveTo>
                  <a:pt x="1530223" y="164591"/>
                </a:moveTo>
                <a:lnTo>
                  <a:pt x="1526196" y="196114"/>
                </a:lnTo>
                <a:lnTo>
                  <a:pt x="1538732" y="197738"/>
                </a:lnTo>
                <a:lnTo>
                  <a:pt x="1537208" y="210312"/>
                </a:lnTo>
                <a:lnTo>
                  <a:pt x="1598314" y="210312"/>
                </a:lnTo>
                <a:lnTo>
                  <a:pt x="1530223" y="164591"/>
                </a:lnTo>
                <a:close/>
              </a:path>
              <a:path w="1601470" h="240664">
                <a:moveTo>
                  <a:pt x="1500504" y="192786"/>
                </a:moveTo>
                <a:lnTo>
                  <a:pt x="1498853" y="205358"/>
                </a:lnTo>
                <a:lnTo>
                  <a:pt x="1524591" y="208682"/>
                </a:lnTo>
                <a:lnTo>
                  <a:pt x="1526196" y="196114"/>
                </a:lnTo>
                <a:lnTo>
                  <a:pt x="1500504" y="192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76882" y="1581785"/>
            <a:ext cx="1626235" cy="1471295"/>
          </a:xfrm>
          <a:custGeom>
            <a:avLst/>
            <a:gdLst/>
            <a:ahLst/>
            <a:cxnLst/>
            <a:rect l="l" t="t" r="r" b="b"/>
            <a:pathLst>
              <a:path w="1626235" h="1471295">
                <a:moveTo>
                  <a:pt x="8636" y="0"/>
                </a:moveTo>
                <a:lnTo>
                  <a:pt x="0" y="9398"/>
                </a:lnTo>
                <a:lnTo>
                  <a:pt x="75437" y="77597"/>
                </a:lnTo>
                <a:lnTo>
                  <a:pt x="83947" y="68072"/>
                </a:lnTo>
                <a:lnTo>
                  <a:pt x="8636" y="0"/>
                </a:lnTo>
                <a:close/>
              </a:path>
              <a:path w="1626235" h="1471295">
                <a:moveTo>
                  <a:pt x="112141" y="93725"/>
                </a:moveTo>
                <a:lnTo>
                  <a:pt x="103631" y="103124"/>
                </a:lnTo>
                <a:lnTo>
                  <a:pt x="179069" y="171195"/>
                </a:lnTo>
                <a:lnTo>
                  <a:pt x="187579" y="161798"/>
                </a:lnTo>
                <a:lnTo>
                  <a:pt x="112141" y="93725"/>
                </a:lnTo>
                <a:close/>
              </a:path>
              <a:path w="1626235" h="1471295">
                <a:moveTo>
                  <a:pt x="215773" y="187325"/>
                </a:moveTo>
                <a:lnTo>
                  <a:pt x="207263" y="196850"/>
                </a:lnTo>
                <a:lnTo>
                  <a:pt x="282701" y="264922"/>
                </a:lnTo>
                <a:lnTo>
                  <a:pt x="291211" y="255524"/>
                </a:lnTo>
                <a:lnTo>
                  <a:pt x="215773" y="187325"/>
                </a:lnTo>
                <a:close/>
              </a:path>
              <a:path w="1626235" h="1471295">
                <a:moveTo>
                  <a:pt x="319405" y="281050"/>
                </a:moveTo>
                <a:lnTo>
                  <a:pt x="310895" y="290449"/>
                </a:lnTo>
                <a:lnTo>
                  <a:pt x="386334" y="358648"/>
                </a:lnTo>
                <a:lnTo>
                  <a:pt x="394843" y="349250"/>
                </a:lnTo>
                <a:lnTo>
                  <a:pt x="319405" y="281050"/>
                </a:lnTo>
                <a:close/>
              </a:path>
              <a:path w="1626235" h="1471295">
                <a:moveTo>
                  <a:pt x="423037" y="374776"/>
                </a:moveTo>
                <a:lnTo>
                  <a:pt x="414528" y="384175"/>
                </a:lnTo>
                <a:lnTo>
                  <a:pt x="489966" y="452374"/>
                </a:lnTo>
                <a:lnTo>
                  <a:pt x="498475" y="442849"/>
                </a:lnTo>
                <a:lnTo>
                  <a:pt x="423037" y="374776"/>
                </a:lnTo>
                <a:close/>
              </a:path>
              <a:path w="1626235" h="1471295">
                <a:moveTo>
                  <a:pt x="526669" y="468502"/>
                </a:moveTo>
                <a:lnTo>
                  <a:pt x="518160" y="477900"/>
                </a:lnTo>
                <a:lnTo>
                  <a:pt x="593598" y="545973"/>
                </a:lnTo>
                <a:lnTo>
                  <a:pt x="602107" y="536575"/>
                </a:lnTo>
                <a:lnTo>
                  <a:pt x="526669" y="468502"/>
                </a:lnTo>
                <a:close/>
              </a:path>
              <a:path w="1626235" h="1471295">
                <a:moveTo>
                  <a:pt x="630301" y="562101"/>
                </a:moveTo>
                <a:lnTo>
                  <a:pt x="621792" y="571500"/>
                </a:lnTo>
                <a:lnTo>
                  <a:pt x="697230" y="639699"/>
                </a:lnTo>
                <a:lnTo>
                  <a:pt x="705738" y="630301"/>
                </a:lnTo>
                <a:lnTo>
                  <a:pt x="630301" y="562101"/>
                </a:lnTo>
                <a:close/>
              </a:path>
              <a:path w="1626235" h="1471295">
                <a:moveTo>
                  <a:pt x="733932" y="655827"/>
                </a:moveTo>
                <a:lnTo>
                  <a:pt x="725424" y="665226"/>
                </a:lnTo>
                <a:lnTo>
                  <a:pt x="800735" y="733425"/>
                </a:lnTo>
                <a:lnTo>
                  <a:pt x="809370" y="723900"/>
                </a:lnTo>
                <a:lnTo>
                  <a:pt x="733932" y="655827"/>
                </a:lnTo>
                <a:close/>
              </a:path>
              <a:path w="1626235" h="1471295">
                <a:moveTo>
                  <a:pt x="837565" y="749553"/>
                </a:moveTo>
                <a:lnTo>
                  <a:pt x="829056" y="758951"/>
                </a:lnTo>
                <a:lnTo>
                  <a:pt x="904367" y="827024"/>
                </a:lnTo>
                <a:lnTo>
                  <a:pt x="912876" y="817626"/>
                </a:lnTo>
                <a:lnTo>
                  <a:pt x="837565" y="749553"/>
                </a:lnTo>
                <a:close/>
              </a:path>
              <a:path w="1626235" h="1471295">
                <a:moveTo>
                  <a:pt x="941197" y="843152"/>
                </a:moveTo>
                <a:lnTo>
                  <a:pt x="932688" y="852677"/>
                </a:lnTo>
                <a:lnTo>
                  <a:pt x="1007999" y="920750"/>
                </a:lnTo>
                <a:lnTo>
                  <a:pt x="1016507" y="911351"/>
                </a:lnTo>
                <a:lnTo>
                  <a:pt x="941197" y="843152"/>
                </a:lnTo>
                <a:close/>
              </a:path>
              <a:path w="1626235" h="1471295">
                <a:moveTo>
                  <a:pt x="1044829" y="936878"/>
                </a:moveTo>
                <a:lnTo>
                  <a:pt x="1036319" y="946276"/>
                </a:lnTo>
                <a:lnTo>
                  <a:pt x="1111631" y="1014476"/>
                </a:lnTo>
                <a:lnTo>
                  <a:pt x="1120140" y="1005077"/>
                </a:lnTo>
                <a:lnTo>
                  <a:pt x="1044829" y="936878"/>
                </a:lnTo>
                <a:close/>
              </a:path>
              <a:path w="1626235" h="1471295">
                <a:moveTo>
                  <a:pt x="1148461" y="1030604"/>
                </a:moveTo>
                <a:lnTo>
                  <a:pt x="1139952" y="1040002"/>
                </a:lnTo>
                <a:lnTo>
                  <a:pt x="1215263" y="1108202"/>
                </a:lnTo>
                <a:lnTo>
                  <a:pt x="1223772" y="1098677"/>
                </a:lnTo>
                <a:lnTo>
                  <a:pt x="1148461" y="1030604"/>
                </a:lnTo>
                <a:close/>
              </a:path>
              <a:path w="1626235" h="1471295">
                <a:moveTo>
                  <a:pt x="1252093" y="1124330"/>
                </a:moveTo>
                <a:lnTo>
                  <a:pt x="1243584" y="1133728"/>
                </a:lnTo>
                <a:lnTo>
                  <a:pt x="1318895" y="1201801"/>
                </a:lnTo>
                <a:lnTo>
                  <a:pt x="1327404" y="1192402"/>
                </a:lnTo>
                <a:lnTo>
                  <a:pt x="1252093" y="1124330"/>
                </a:lnTo>
                <a:close/>
              </a:path>
              <a:path w="1626235" h="1471295">
                <a:moveTo>
                  <a:pt x="1355725" y="1217929"/>
                </a:moveTo>
                <a:lnTo>
                  <a:pt x="1347216" y="1227327"/>
                </a:lnTo>
                <a:lnTo>
                  <a:pt x="1422527" y="1295527"/>
                </a:lnTo>
                <a:lnTo>
                  <a:pt x="1431035" y="1286128"/>
                </a:lnTo>
                <a:lnTo>
                  <a:pt x="1355725" y="1217929"/>
                </a:lnTo>
                <a:close/>
              </a:path>
              <a:path w="1626235" h="1471295">
                <a:moveTo>
                  <a:pt x="1459357" y="1311655"/>
                </a:moveTo>
                <a:lnTo>
                  <a:pt x="1450847" y="1321053"/>
                </a:lnTo>
                <a:lnTo>
                  <a:pt x="1526158" y="1389252"/>
                </a:lnTo>
                <a:lnTo>
                  <a:pt x="1534668" y="1379854"/>
                </a:lnTo>
                <a:lnTo>
                  <a:pt x="1459357" y="1311655"/>
                </a:lnTo>
                <a:close/>
              </a:path>
              <a:path w="1626235" h="1471295">
                <a:moveTo>
                  <a:pt x="1565085" y="1424378"/>
                </a:moveTo>
                <a:lnTo>
                  <a:pt x="1543812" y="1447927"/>
                </a:lnTo>
                <a:lnTo>
                  <a:pt x="1625854" y="1470787"/>
                </a:lnTo>
                <a:lnTo>
                  <a:pt x="1611078" y="1432940"/>
                </a:lnTo>
                <a:lnTo>
                  <a:pt x="1574545" y="1432940"/>
                </a:lnTo>
                <a:lnTo>
                  <a:pt x="1565085" y="1424378"/>
                </a:lnTo>
                <a:close/>
              </a:path>
              <a:path w="1626235" h="1471295">
                <a:moveTo>
                  <a:pt x="1573583" y="1414970"/>
                </a:moveTo>
                <a:lnTo>
                  <a:pt x="1565085" y="1424378"/>
                </a:lnTo>
                <a:lnTo>
                  <a:pt x="1574545" y="1432940"/>
                </a:lnTo>
                <a:lnTo>
                  <a:pt x="1583055" y="1423542"/>
                </a:lnTo>
                <a:lnTo>
                  <a:pt x="1573583" y="1414970"/>
                </a:lnTo>
                <a:close/>
              </a:path>
              <a:path w="1626235" h="1471295">
                <a:moveTo>
                  <a:pt x="1594866" y="1391412"/>
                </a:moveTo>
                <a:lnTo>
                  <a:pt x="1573583" y="1414970"/>
                </a:lnTo>
                <a:lnTo>
                  <a:pt x="1583055" y="1423542"/>
                </a:lnTo>
                <a:lnTo>
                  <a:pt x="1574545" y="1432940"/>
                </a:lnTo>
                <a:lnTo>
                  <a:pt x="1611078" y="1432940"/>
                </a:lnTo>
                <a:lnTo>
                  <a:pt x="1594866" y="1391412"/>
                </a:lnTo>
                <a:close/>
              </a:path>
              <a:path w="1626235" h="1471295">
                <a:moveTo>
                  <a:pt x="1562989" y="1405381"/>
                </a:moveTo>
                <a:lnTo>
                  <a:pt x="1554480" y="1414779"/>
                </a:lnTo>
                <a:lnTo>
                  <a:pt x="1565085" y="1424378"/>
                </a:lnTo>
                <a:lnTo>
                  <a:pt x="1573583" y="1414970"/>
                </a:lnTo>
                <a:lnTo>
                  <a:pt x="1562989" y="1405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7135" y="2191130"/>
            <a:ext cx="1625600" cy="1341755"/>
          </a:xfrm>
          <a:custGeom>
            <a:avLst/>
            <a:gdLst/>
            <a:ahLst/>
            <a:cxnLst/>
            <a:rect l="l" t="t" r="r" b="b"/>
            <a:pathLst>
              <a:path w="1625600" h="1341754">
                <a:moveTo>
                  <a:pt x="8127" y="0"/>
                </a:moveTo>
                <a:lnTo>
                  <a:pt x="0" y="9906"/>
                </a:lnTo>
                <a:lnTo>
                  <a:pt x="39243" y="42164"/>
                </a:lnTo>
                <a:lnTo>
                  <a:pt x="47243" y="32385"/>
                </a:lnTo>
                <a:lnTo>
                  <a:pt x="8127" y="0"/>
                </a:lnTo>
                <a:close/>
              </a:path>
              <a:path w="1625600" h="1341754">
                <a:moveTo>
                  <a:pt x="76707" y="56642"/>
                </a:moveTo>
                <a:lnTo>
                  <a:pt x="68580" y="66421"/>
                </a:lnTo>
                <a:lnTo>
                  <a:pt x="107822" y="98679"/>
                </a:lnTo>
                <a:lnTo>
                  <a:pt x="115950" y="88900"/>
                </a:lnTo>
                <a:lnTo>
                  <a:pt x="76707" y="56642"/>
                </a:lnTo>
                <a:close/>
              </a:path>
              <a:path w="1625600" h="1341754">
                <a:moveTo>
                  <a:pt x="145287" y="113157"/>
                </a:moveTo>
                <a:lnTo>
                  <a:pt x="137287" y="122936"/>
                </a:lnTo>
                <a:lnTo>
                  <a:pt x="176402" y="155194"/>
                </a:lnTo>
                <a:lnTo>
                  <a:pt x="184531" y="145415"/>
                </a:lnTo>
                <a:lnTo>
                  <a:pt x="145287" y="113157"/>
                </a:lnTo>
                <a:close/>
              </a:path>
              <a:path w="1625600" h="1341754">
                <a:moveTo>
                  <a:pt x="213868" y="169672"/>
                </a:moveTo>
                <a:lnTo>
                  <a:pt x="205866" y="179451"/>
                </a:lnTo>
                <a:lnTo>
                  <a:pt x="244982" y="211836"/>
                </a:lnTo>
                <a:lnTo>
                  <a:pt x="253111" y="202057"/>
                </a:lnTo>
                <a:lnTo>
                  <a:pt x="213868" y="169672"/>
                </a:lnTo>
                <a:close/>
              </a:path>
              <a:path w="1625600" h="1341754">
                <a:moveTo>
                  <a:pt x="282447" y="226187"/>
                </a:moveTo>
                <a:lnTo>
                  <a:pt x="274446" y="235966"/>
                </a:lnTo>
                <a:lnTo>
                  <a:pt x="313563" y="268351"/>
                </a:lnTo>
                <a:lnTo>
                  <a:pt x="321690" y="258572"/>
                </a:lnTo>
                <a:lnTo>
                  <a:pt x="282447" y="226187"/>
                </a:lnTo>
                <a:close/>
              </a:path>
              <a:path w="1625600" h="1341754">
                <a:moveTo>
                  <a:pt x="351155" y="282829"/>
                </a:moveTo>
                <a:lnTo>
                  <a:pt x="343026" y="292608"/>
                </a:lnTo>
                <a:lnTo>
                  <a:pt x="382269" y="324866"/>
                </a:lnTo>
                <a:lnTo>
                  <a:pt x="390270" y="315087"/>
                </a:lnTo>
                <a:lnTo>
                  <a:pt x="351155" y="282829"/>
                </a:lnTo>
                <a:close/>
              </a:path>
              <a:path w="1625600" h="1341754">
                <a:moveTo>
                  <a:pt x="419734" y="339344"/>
                </a:moveTo>
                <a:lnTo>
                  <a:pt x="411606" y="349123"/>
                </a:lnTo>
                <a:lnTo>
                  <a:pt x="450850" y="381381"/>
                </a:lnTo>
                <a:lnTo>
                  <a:pt x="458850" y="371602"/>
                </a:lnTo>
                <a:lnTo>
                  <a:pt x="419734" y="339344"/>
                </a:lnTo>
                <a:close/>
              </a:path>
              <a:path w="1625600" h="1341754">
                <a:moveTo>
                  <a:pt x="488314" y="395859"/>
                </a:moveTo>
                <a:lnTo>
                  <a:pt x="480187" y="405638"/>
                </a:lnTo>
                <a:lnTo>
                  <a:pt x="519430" y="438023"/>
                </a:lnTo>
                <a:lnTo>
                  <a:pt x="527557" y="428117"/>
                </a:lnTo>
                <a:lnTo>
                  <a:pt x="488314" y="395859"/>
                </a:lnTo>
                <a:close/>
              </a:path>
              <a:path w="1625600" h="1341754">
                <a:moveTo>
                  <a:pt x="556894" y="452374"/>
                </a:moveTo>
                <a:lnTo>
                  <a:pt x="548766" y="462153"/>
                </a:lnTo>
                <a:lnTo>
                  <a:pt x="588009" y="494538"/>
                </a:lnTo>
                <a:lnTo>
                  <a:pt x="596138" y="484759"/>
                </a:lnTo>
                <a:lnTo>
                  <a:pt x="556894" y="452374"/>
                </a:lnTo>
                <a:close/>
              </a:path>
              <a:path w="1625600" h="1341754">
                <a:moveTo>
                  <a:pt x="625475" y="508889"/>
                </a:moveTo>
                <a:lnTo>
                  <a:pt x="617474" y="518795"/>
                </a:lnTo>
                <a:lnTo>
                  <a:pt x="656589" y="551053"/>
                </a:lnTo>
                <a:lnTo>
                  <a:pt x="664718" y="541274"/>
                </a:lnTo>
                <a:lnTo>
                  <a:pt x="625475" y="508889"/>
                </a:lnTo>
                <a:close/>
              </a:path>
              <a:path w="1625600" h="1341754">
                <a:moveTo>
                  <a:pt x="694055" y="565531"/>
                </a:moveTo>
                <a:lnTo>
                  <a:pt x="686053" y="575310"/>
                </a:lnTo>
                <a:lnTo>
                  <a:pt x="725169" y="607568"/>
                </a:lnTo>
                <a:lnTo>
                  <a:pt x="733297" y="597789"/>
                </a:lnTo>
                <a:lnTo>
                  <a:pt x="694055" y="565531"/>
                </a:lnTo>
                <a:close/>
              </a:path>
              <a:path w="1625600" h="1341754">
                <a:moveTo>
                  <a:pt x="762762" y="622046"/>
                </a:moveTo>
                <a:lnTo>
                  <a:pt x="754633" y="631825"/>
                </a:lnTo>
                <a:lnTo>
                  <a:pt x="793876" y="664083"/>
                </a:lnTo>
                <a:lnTo>
                  <a:pt x="801877" y="654304"/>
                </a:lnTo>
                <a:lnTo>
                  <a:pt x="762762" y="622046"/>
                </a:lnTo>
                <a:close/>
              </a:path>
              <a:path w="1625600" h="1341754">
                <a:moveTo>
                  <a:pt x="831341" y="678561"/>
                </a:moveTo>
                <a:lnTo>
                  <a:pt x="823213" y="688340"/>
                </a:lnTo>
                <a:lnTo>
                  <a:pt x="862457" y="720725"/>
                </a:lnTo>
                <a:lnTo>
                  <a:pt x="870457" y="710946"/>
                </a:lnTo>
                <a:lnTo>
                  <a:pt x="831341" y="678561"/>
                </a:lnTo>
                <a:close/>
              </a:path>
              <a:path w="1625600" h="1341754">
                <a:moveTo>
                  <a:pt x="899921" y="735076"/>
                </a:moveTo>
                <a:lnTo>
                  <a:pt x="891794" y="744982"/>
                </a:lnTo>
                <a:lnTo>
                  <a:pt x="931037" y="777240"/>
                </a:lnTo>
                <a:lnTo>
                  <a:pt x="939164" y="767461"/>
                </a:lnTo>
                <a:lnTo>
                  <a:pt x="899921" y="735076"/>
                </a:lnTo>
                <a:close/>
              </a:path>
              <a:path w="1625600" h="1341754">
                <a:moveTo>
                  <a:pt x="968501" y="791718"/>
                </a:moveTo>
                <a:lnTo>
                  <a:pt x="960374" y="801497"/>
                </a:lnTo>
                <a:lnTo>
                  <a:pt x="999616" y="833755"/>
                </a:lnTo>
                <a:lnTo>
                  <a:pt x="1007744" y="823976"/>
                </a:lnTo>
                <a:lnTo>
                  <a:pt x="968501" y="791718"/>
                </a:lnTo>
                <a:close/>
              </a:path>
              <a:path w="1625600" h="1341754">
                <a:moveTo>
                  <a:pt x="1037082" y="848233"/>
                </a:moveTo>
                <a:lnTo>
                  <a:pt x="1029081" y="858012"/>
                </a:lnTo>
                <a:lnTo>
                  <a:pt x="1068196" y="890270"/>
                </a:lnTo>
                <a:lnTo>
                  <a:pt x="1076325" y="880491"/>
                </a:lnTo>
                <a:lnTo>
                  <a:pt x="1037082" y="848233"/>
                </a:lnTo>
                <a:close/>
              </a:path>
              <a:path w="1625600" h="1341754">
                <a:moveTo>
                  <a:pt x="1105662" y="904748"/>
                </a:moveTo>
                <a:lnTo>
                  <a:pt x="1097661" y="914527"/>
                </a:lnTo>
                <a:lnTo>
                  <a:pt x="1136777" y="946912"/>
                </a:lnTo>
                <a:lnTo>
                  <a:pt x="1144905" y="937006"/>
                </a:lnTo>
                <a:lnTo>
                  <a:pt x="1105662" y="904748"/>
                </a:lnTo>
                <a:close/>
              </a:path>
              <a:path w="1625600" h="1341754">
                <a:moveTo>
                  <a:pt x="1174369" y="961263"/>
                </a:moveTo>
                <a:lnTo>
                  <a:pt x="1166240" y="971042"/>
                </a:lnTo>
                <a:lnTo>
                  <a:pt x="1205483" y="1003427"/>
                </a:lnTo>
                <a:lnTo>
                  <a:pt x="1213484" y="993648"/>
                </a:lnTo>
                <a:lnTo>
                  <a:pt x="1174369" y="961263"/>
                </a:lnTo>
                <a:close/>
              </a:path>
              <a:path w="1625600" h="1341754">
                <a:moveTo>
                  <a:pt x="1242949" y="1017778"/>
                </a:moveTo>
                <a:lnTo>
                  <a:pt x="1234820" y="1027684"/>
                </a:lnTo>
                <a:lnTo>
                  <a:pt x="1274064" y="1059942"/>
                </a:lnTo>
                <a:lnTo>
                  <a:pt x="1282064" y="1050163"/>
                </a:lnTo>
                <a:lnTo>
                  <a:pt x="1242949" y="1017778"/>
                </a:lnTo>
                <a:close/>
              </a:path>
              <a:path w="1625600" h="1341754">
                <a:moveTo>
                  <a:pt x="1311528" y="1074420"/>
                </a:moveTo>
                <a:lnTo>
                  <a:pt x="1303401" y="1084199"/>
                </a:lnTo>
                <a:lnTo>
                  <a:pt x="1342643" y="1116457"/>
                </a:lnTo>
                <a:lnTo>
                  <a:pt x="1350772" y="1106678"/>
                </a:lnTo>
                <a:lnTo>
                  <a:pt x="1311528" y="1074420"/>
                </a:lnTo>
                <a:close/>
              </a:path>
              <a:path w="1625600" h="1341754">
                <a:moveTo>
                  <a:pt x="1380109" y="1130935"/>
                </a:moveTo>
                <a:lnTo>
                  <a:pt x="1371980" y="1140714"/>
                </a:lnTo>
                <a:lnTo>
                  <a:pt x="1411224" y="1173099"/>
                </a:lnTo>
                <a:lnTo>
                  <a:pt x="1419352" y="1163193"/>
                </a:lnTo>
                <a:lnTo>
                  <a:pt x="1380109" y="1130935"/>
                </a:lnTo>
                <a:close/>
              </a:path>
              <a:path w="1625600" h="1341754">
                <a:moveTo>
                  <a:pt x="1448689" y="1187450"/>
                </a:moveTo>
                <a:lnTo>
                  <a:pt x="1440688" y="1197229"/>
                </a:lnTo>
                <a:lnTo>
                  <a:pt x="1479803" y="1229614"/>
                </a:lnTo>
                <a:lnTo>
                  <a:pt x="1487931" y="1219835"/>
                </a:lnTo>
                <a:lnTo>
                  <a:pt x="1448689" y="1187450"/>
                </a:lnTo>
                <a:close/>
              </a:path>
              <a:path w="1625600" h="1341754">
                <a:moveTo>
                  <a:pt x="1591055" y="1263650"/>
                </a:moveTo>
                <a:lnTo>
                  <a:pt x="1542541" y="1322451"/>
                </a:lnTo>
                <a:lnTo>
                  <a:pt x="1625600" y="1341501"/>
                </a:lnTo>
                <a:lnTo>
                  <a:pt x="1591055" y="1263650"/>
                </a:lnTo>
                <a:close/>
              </a:path>
              <a:path w="1625600" h="1341754">
                <a:moveTo>
                  <a:pt x="1517268" y="1243965"/>
                </a:moveTo>
                <a:lnTo>
                  <a:pt x="1509267" y="1253871"/>
                </a:lnTo>
                <a:lnTo>
                  <a:pt x="1548384" y="1286129"/>
                </a:lnTo>
                <a:lnTo>
                  <a:pt x="1556512" y="1276350"/>
                </a:lnTo>
                <a:lnTo>
                  <a:pt x="1517268" y="1243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79295" y="1885188"/>
            <a:ext cx="1623695" cy="541655"/>
          </a:xfrm>
          <a:custGeom>
            <a:avLst/>
            <a:gdLst/>
            <a:ahLst/>
            <a:cxnLst/>
            <a:rect l="l" t="t" r="r" b="b"/>
            <a:pathLst>
              <a:path w="1623695" h="541655">
                <a:moveTo>
                  <a:pt x="3810" y="0"/>
                </a:moveTo>
                <a:lnTo>
                  <a:pt x="0" y="12191"/>
                </a:lnTo>
                <a:lnTo>
                  <a:pt x="48260" y="27686"/>
                </a:lnTo>
                <a:lnTo>
                  <a:pt x="52197" y="15621"/>
                </a:lnTo>
                <a:lnTo>
                  <a:pt x="3810" y="0"/>
                </a:lnTo>
                <a:close/>
              </a:path>
              <a:path w="1623695" h="541655">
                <a:moveTo>
                  <a:pt x="88518" y="27304"/>
                </a:moveTo>
                <a:lnTo>
                  <a:pt x="84581" y="39370"/>
                </a:lnTo>
                <a:lnTo>
                  <a:pt x="132969" y="54990"/>
                </a:lnTo>
                <a:lnTo>
                  <a:pt x="136779" y="42925"/>
                </a:lnTo>
                <a:lnTo>
                  <a:pt x="88518" y="27304"/>
                </a:lnTo>
                <a:close/>
              </a:path>
              <a:path w="1623695" h="541655">
                <a:moveTo>
                  <a:pt x="173100" y="54610"/>
                </a:moveTo>
                <a:lnTo>
                  <a:pt x="169163" y="66675"/>
                </a:lnTo>
                <a:lnTo>
                  <a:pt x="217550" y="82296"/>
                </a:lnTo>
                <a:lnTo>
                  <a:pt x="221487" y="70231"/>
                </a:lnTo>
                <a:lnTo>
                  <a:pt x="173100" y="54610"/>
                </a:lnTo>
                <a:close/>
              </a:path>
              <a:path w="1623695" h="541655">
                <a:moveTo>
                  <a:pt x="257682" y="81914"/>
                </a:moveTo>
                <a:lnTo>
                  <a:pt x="253746" y="93979"/>
                </a:lnTo>
                <a:lnTo>
                  <a:pt x="302132" y="109600"/>
                </a:lnTo>
                <a:lnTo>
                  <a:pt x="306069" y="97409"/>
                </a:lnTo>
                <a:lnTo>
                  <a:pt x="257682" y="81914"/>
                </a:lnTo>
                <a:close/>
              </a:path>
              <a:path w="1623695" h="541655">
                <a:moveTo>
                  <a:pt x="342265" y="109092"/>
                </a:moveTo>
                <a:lnTo>
                  <a:pt x="338455" y="121285"/>
                </a:lnTo>
                <a:lnTo>
                  <a:pt x="386715" y="136778"/>
                </a:lnTo>
                <a:lnTo>
                  <a:pt x="390652" y="124713"/>
                </a:lnTo>
                <a:lnTo>
                  <a:pt x="342265" y="109092"/>
                </a:lnTo>
                <a:close/>
              </a:path>
              <a:path w="1623695" h="541655">
                <a:moveTo>
                  <a:pt x="426974" y="136398"/>
                </a:moveTo>
                <a:lnTo>
                  <a:pt x="423037" y="148462"/>
                </a:lnTo>
                <a:lnTo>
                  <a:pt x="471424" y="164084"/>
                </a:lnTo>
                <a:lnTo>
                  <a:pt x="475234" y="152019"/>
                </a:lnTo>
                <a:lnTo>
                  <a:pt x="426974" y="136398"/>
                </a:lnTo>
                <a:close/>
              </a:path>
              <a:path w="1623695" h="541655">
                <a:moveTo>
                  <a:pt x="511556" y="163702"/>
                </a:moveTo>
                <a:lnTo>
                  <a:pt x="507619" y="175767"/>
                </a:lnTo>
                <a:lnTo>
                  <a:pt x="556006" y="191388"/>
                </a:lnTo>
                <a:lnTo>
                  <a:pt x="559816" y="179324"/>
                </a:lnTo>
                <a:lnTo>
                  <a:pt x="511556" y="163702"/>
                </a:lnTo>
                <a:close/>
              </a:path>
              <a:path w="1623695" h="541655">
                <a:moveTo>
                  <a:pt x="596138" y="191008"/>
                </a:moveTo>
                <a:lnTo>
                  <a:pt x="592201" y="203073"/>
                </a:lnTo>
                <a:lnTo>
                  <a:pt x="640588" y="218694"/>
                </a:lnTo>
                <a:lnTo>
                  <a:pt x="644525" y="206628"/>
                </a:lnTo>
                <a:lnTo>
                  <a:pt x="596138" y="191008"/>
                </a:lnTo>
                <a:close/>
              </a:path>
              <a:path w="1623695" h="541655">
                <a:moveTo>
                  <a:pt x="680719" y="218312"/>
                </a:moveTo>
                <a:lnTo>
                  <a:pt x="676910" y="230377"/>
                </a:lnTo>
                <a:lnTo>
                  <a:pt x="725169" y="245872"/>
                </a:lnTo>
                <a:lnTo>
                  <a:pt x="729107" y="233807"/>
                </a:lnTo>
                <a:lnTo>
                  <a:pt x="680719" y="218312"/>
                </a:lnTo>
                <a:close/>
              </a:path>
              <a:path w="1623695" h="541655">
                <a:moveTo>
                  <a:pt x="765302" y="245490"/>
                </a:moveTo>
                <a:lnTo>
                  <a:pt x="761492" y="257683"/>
                </a:lnTo>
                <a:lnTo>
                  <a:pt x="809752" y="273176"/>
                </a:lnTo>
                <a:lnTo>
                  <a:pt x="813688" y="261112"/>
                </a:lnTo>
                <a:lnTo>
                  <a:pt x="765302" y="245490"/>
                </a:lnTo>
                <a:close/>
              </a:path>
              <a:path w="1623695" h="541655">
                <a:moveTo>
                  <a:pt x="850011" y="272796"/>
                </a:moveTo>
                <a:lnTo>
                  <a:pt x="846074" y="284861"/>
                </a:lnTo>
                <a:lnTo>
                  <a:pt x="894461" y="300482"/>
                </a:lnTo>
                <a:lnTo>
                  <a:pt x="898271" y="288416"/>
                </a:lnTo>
                <a:lnTo>
                  <a:pt x="850011" y="272796"/>
                </a:lnTo>
                <a:close/>
              </a:path>
              <a:path w="1623695" h="541655">
                <a:moveTo>
                  <a:pt x="934593" y="300100"/>
                </a:moveTo>
                <a:lnTo>
                  <a:pt x="930656" y="312165"/>
                </a:lnTo>
                <a:lnTo>
                  <a:pt x="979043" y="327787"/>
                </a:lnTo>
                <a:lnTo>
                  <a:pt x="982980" y="315722"/>
                </a:lnTo>
                <a:lnTo>
                  <a:pt x="934593" y="300100"/>
                </a:lnTo>
                <a:close/>
              </a:path>
              <a:path w="1623695" h="541655">
                <a:moveTo>
                  <a:pt x="1019175" y="327406"/>
                </a:moveTo>
                <a:lnTo>
                  <a:pt x="1015238" y="339471"/>
                </a:lnTo>
                <a:lnTo>
                  <a:pt x="1063625" y="355091"/>
                </a:lnTo>
                <a:lnTo>
                  <a:pt x="1067562" y="342900"/>
                </a:lnTo>
                <a:lnTo>
                  <a:pt x="1019175" y="327406"/>
                </a:lnTo>
                <a:close/>
              </a:path>
              <a:path w="1623695" h="541655">
                <a:moveTo>
                  <a:pt x="1103757" y="354584"/>
                </a:moveTo>
                <a:lnTo>
                  <a:pt x="1099947" y="366775"/>
                </a:lnTo>
                <a:lnTo>
                  <a:pt x="1148207" y="382270"/>
                </a:lnTo>
                <a:lnTo>
                  <a:pt x="1152144" y="370204"/>
                </a:lnTo>
                <a:lnTo>
                  <a:pt x="1103757" y="354584"/>
                </a:lnTo>
                <a:close/>
              </a:path>
              <a:path w="1623695" h="541655">
                <a:moveTo>
                  <a:pt x="1188466" y="381888"/>
                </a:moveTo>
                <a:lnTo>
                  <a:pt x="1184529" y="393953"/>
                </a:lnTo>
                <a:lnTo>
                  <a:pt x="1232916" y="409575"/>
                </a:lnTo>
                <a:lnTo>
                  <a:pt x="1236726" y="397510"/>
                </a:lnTo>
                <a:lnTo>
                  <a:pt x="1188466" y="381888"/>
                </a:lnTo>
                <a:close/>
              </a:path>
              <a:path w="1623695" h="541655">
                <a:moveTo>
                  <a:pt x="1273047" y="409194"/>
                </a:moveTo>
                <a:lnTo>
                  <a:pt x="1269111" y="421259"/>
                </a:lnTo>
                <a:lnTo>
                  <a:pt x="1317497" y="436879"/>
                </a:lnTo>
                <a:lnTo>
                  <a:pt x="1321434" y="424814"/>
                </a:lnTo>
                <a:lnTo>
                  <a:pt x="1273047" y="409194"/>
                </a:lnTo>
                <a:close/>
              </a:path>
              <a:path w="1623695" h="541655">
                <a:moveTo>
                  <a:pt x="1357630" y="436499"/>
                </a:moveTo>
                <a:lnTo>
                  <a:pt x="1353693" y="448563"/>
                </a:lnTo>
                <a:lnTo>
                  <a:pt x="1402080" y="464185"/>
                </a:lnTo>
                <a:lnTo>
                  <a:pt x="1406017" y="452120"/>
                </a:lnTo>
                <a:lnTo>
                  <a:pt x="1357630" y="436499"/>
                </a:lnTo>
                <a:close/>
              </a:path>
              <a:path w="1623695" h="541655">
                <a:moveTo>
                  <a:pt x="1442212" y="463803"/>
                </a:moveTo>
                <a:lnTo>
                  <a:pt x="1438402" y="475869"/>
                </a:lnTo>
                <a:lnTo>
                  <a:pt x="1486662" y="491363"/>
                </a:lnTo>
                <a:lnTo>
                  <a:pt x="1490599" y="479298"/>
                </a:lnTo>
                <a:lnTo>
                  <a:pt x="1442212" y="463803"/>
                </a:lnTo>
                <a:close/>
              </a:path>
              <a:path w="1623695" h="541655">
                <a:moveTo>
                  <a:pt x="1548961" y="511486"/>
                </a:moveTo>
                <a:lnTo>
                  <a:pt x="1539240" y="541654"/>
                </a:lnTo>
                <a:lnTo>
                  <a:pt x="1623441" y="528827"/>
                </a:lnTo>
                <a:lnTo>
                  <a:pt x="1609721" y="515365"/>
                </a:lnTo>
                <a:lnTo>
                  <a:pt x="1561083" y="515365"/>
                </a:lnTo>
                <a:lnTo>
                  <a:pt x="1548961" y="511486"/>
                </a:lnTo>
                <a:close/>
              </a:path>
              <a:path w="1623695" h="541655">
                <a:moveTo>
                  <a:pt x="1552857" y="499396"/>
                </a:moveTo>
                <a:lnTo>
                  <a:pt x="1548961" y="511486"/>
                </a:lnTo>
                <a:lnTo>
                  <a:pt x="1561083" y="515365"/>
                </a:lnTo>
                <a:lnTo>
                  <a:pt x="1564894" y="503300"/>
                </a:lnTo>
                <a:lnTo>
                  <a:pt x="1552857" y="499396"/>
                </a:lnTo>
                <a:close/>
              </a:path>
              <a:path w="1623695" h="541655">
                <a:moveTo>
                  <a:pt x="1562608" y="469138"/>
                </a:moveTo>
                <a:lnTo>
                  <a:pt x="1552857" y="499396"/>
                </a:lnTo>
                <a:lnTo>
                  <a:pt x="1564894" y="503300"/>
                </a:lnTo>
                <a:lnTo>
                  <a:pt x="1561083" y="515365"/>
                </a:lnTo>
                <a:lnTo>
                  <a:pt x="1609721" y="515365"/>
                </a:lnTo>
                <a:lnTo>
                  <a:pt x="1562608" y="469138"/>
                </a:lnTo>
                <a:close/>
              </a:path>
              <a:path w="1623695" h="541655">
                <a:moveTo>
                  <a:pt x="1526920" y="490982"/>
                </a:moveTo>
                <a:lnTo>
                  <a:pt x="1522983" y="503174"/>
                </a:lnTo>
                <a:lnTo>
                  <a:pt x="1548961" y="511486"/>
                </a:lnTo>
                <a:lnTo>
                  <a:pt x="1552857" y="499396"/>
                </a:lnTo>
                <a:lnTo>
                  <a:pt x="1526920" y="49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2097023"/>
            <a:ext cx="1390650" cy="1759585"/>
          </a:xfrm>
          <a:custGeom>
            <a:avLst/>
            <a:gdLst/>
            <a:ahLst/>
            <a:cxnLst/>
            <a:rect l="l" t="t" r="r" b="b"/>
            <a:pathLst>
              <a:path w="1390650" h="1759585">
                <a:moveTo>
                  <a:pt x="1358773" y="1711833"/>
                </a:moveTo>
                <a:lnTo>
                  <a:pt x="1348866" y="1719707"/>
                </a:lnTo>
                <a:lnTo>
                  <a:pt x="1380363" y="1759584"/>
                </a:lnTo>
                <a:lnTo>
                  <a:pt x="1390269" y="1751711"/>
                </a:lnTo>
                <a:lnTo>
                  <a:pt x="1358773" y="1711833"/>
                </a:lnTo>
                <a:close/>
              </a:path>
              <a:path w="1390650" h="1759585">
                <a:moveTo>
                  <a:pt x="1303782" y="1641983"/>
                </a:moveTo>
                <a:lnTo>
                  <a:pt x="1293749" y="1649857"/>
                </a:lnTo>
                <a:lnTo>
                  <a:pt x="1325245" y="1689734"/>
                </a:lnTo>
                <a:lnTo>
                  <a:pt x="1335277" y="1681861"/>
                </a:lnTo>
                <a:lnTo>
                  <a:pt x="1303782" y="1641983"/>
                </a:lnTo>
                <a:close/>
              </a:path>
              <a:path w="1390650" h="1759585">
                <a:moveTo>
                  <a:pt x="1248664" y="1572259"/>
                </a:moveTo>
                <a:lnTo>
                  <a:pt x="1238758" y="1580133"/>
                </a:lnTo>
                <a:lnTo>
                  <a:pt x="1270253" y="1620012"/>
                </a:lnTo>
                <a:lnTo>
                  <a:pt x="1280160" y="1612138"/>
                </a:lnTo>
                <a:lnTo>
                  <a:pt x="1248664" y="1572259"/>
                </a:lnTo>
                <a:close/>
              </a:path>
              <a:path w="1390650" h="1759585">
                <a:moveTo>
                  <a:pt x="1193673" y="1502410"/>
                </a:moveTo>
                <a:lnTo>
                  <a:pt x="1183639" y="1510283"/>
                </a:lnTo>
                <a:lnTo>
                  <a:pt x="1215136" y="1550162"/>
                </a:lnTo>
                <a:lnTo>
                  <a:pt x="1225041" y="1542288"/>
                </a:lnTo>
                <a:lnTo>
                  <a:pt x="1193673" y="1502410"/>
                </a:lnTo>
                <a:close/>
              </a:path>
              <a:path w="1390650" h="1759585">
                <a:moveTo>
                  <a:pt x="1138554" y="1432687"/>
                </a:moveTo>
                <a:lnTo>
                  <a:pt x="1128649" y="1440561"/>
                </a:lnTo>
                <a:lnTo>
                  <a:pt x="1160017" y="1480439"/>
                </a:lnTo>
                <a:lnTo>
                  <a:pt x="1170051" y="1472564"/>
                </a:lnTo>
                <a:lnTo>
                  <a:pt x="1138554" y="1432687"/>
                </a:lnTo>
                <a:close/>
              </a:path>
              <a:path w="1390650" h="1759585">
                <a:moveTo>
                  <a:pt x="1083437" y="1362837"/>
                </a:moveTo>
                <a:lnTo>
                  <a:pt x="1073530" y="1370711"/>
                </a:lnTo>
                <a:lnTo>
                  <a:pt x="1105027" y="1410589"/>
                </a:lnTo>
                <a:lnTo>
                  <a:pt x="1114933" y="1402714"/>
                </a:lnTo>
                <a:lnTo>
                  <a:pt x="1083437" y="1362837"/>
                </a:lnTo>
                <a:close/>
              </a:path>
              <a:path w="1390650" h="1759585">
                <a:moveTo>
                  <a:pt x="1028446" y="1293114"/>
                </a:moveTo>
                <a:lnTo>
                  <a:pt x="1018413" y="1300988"/>
                </a:lnTo>
                <a:lnTo>
                  <a:pt x="1049909" y="1340865"/>
                </a:lnTo>
                <a:lnTo>
                  <a:pt x="1059941" y="1332991"/>
                </a:lnTo>
                <a:lnTo>
                  <a:pt x="1028446" y="1293114"/>
                </a:lnTo>
                <a:close/>
              </a:path>
              <a:path w="1390650" h="1759585">
                <a:moveTo>
                  <a:pt x="973327" y="1223264"/>
                </a:moveTo>
                <a:lnTo>
                  <a:pt x="963422" y="1231138"/>
                </a:lnTo>
                <a:lnTo>
                  <a:pt x="994790" y="1271015"/>
                </a:lnTo>
                <a:lnTo>
                  <a:pt x="1004824" y="1263141"/>
                </a:lnTo>
                <a:lnTo>
                  <a:pt x="973327" y="1223264"/>
                </a:lnTo>
                <a:close/>
              </a:path>
              <a:path w="1390650" h="1759585">
                <a:moveTo>
                  <a:pt x="918337" y="1153540"/>
                </a:moveTo>
                <a:lnTo>
                  <a:pt x="908303" y="1161414"/>
                </a:lnTo>
                <a:lnTo>
                  <a:pt x="939800" y="1201292"/>
                </a:lnTo>
                <a:lnTo>
                  <a:pt x="949705" y="1193418"/>
                </a:lnTo>
                <a:lnTo>
                  <a:pt x="918337" y="1153540"/>
                </a:lnTo>
                <a:close/>
              </a:path>
              <a:path w="1390650" h="1759585">
                <a:moveTo>
                  <a:pt x="863219" y="1083690"/>
                </a:moveTo>
                <a:lnTo>
                  <a:pt x="853186" y="1091564"/>
                </a:lnTo>
                <a:lnTo>
                  <a:pt x="884682" y="1131442"/>
                </a:lnTo>
                <a:lnTo>
                  <a:pt x="894714" y="1123568"/>
                </a:lnTo>
                <a:lnTo>
                  <a:pt x="863219" y="1083690"/>
                </a:lnTo>
                <a:close/>
              </a:path>
              <a:path w="1390650" h="1759585">
                <a:moveTo>
                  <a:pt x="808101" y="1013967"/>
                </a:moveTo>
                <a:lnTo>
                  <a:pt x="798195" y="1021841"/>
                </a:lnTo>
                <a:lnTo>
                  <a:pt x="829690" y="1061720"/>
                </a:lnTo>
                <a:lnTo>
                  <a:pt x="839597" y="1053846"/>
                </a:lnTo>
                <a:lnTo>
                  <a:pt x="808101" y="1013967"/>
                </a:lnTo>
                <a:close/>
              </a:path>
              <a:path w="1390650" h="1759585">
                <a:moveTo>
                  <a:pt x="753110" y="944117"/>
                </a:moveTo>
                <a:lnTo>
                  <a:pt x="743076" y="951991"/>
                </a:lnTo>
                <a:lnTo>
                  <a:pt x="774573" y="991870"/>
                </a:lnTo>
                <a:lnTo>
                  <a:pt x="784605" y="983996"/>
                </a:lnTo>
                <a:lnTo>
                  <a:pt x="753110" y="944117"/>
                </a:lnTo>
                <a:close/>
              </a:path>
              <a:path w="1390650" h="1759585">
                <a:moveTo>
                  <a:pt x="697991" y="874395"/>
                </a:moveTo>
                <a:lnTo>
                  <a:pt x="688086" y="882268"/>
                </a:lnTo>
                <a:lnTo>
                  <a:pt x="719454" y="922147"/>
                </a:lnTo>
                <a:lnTo>
                  <a:pt x="729488" y="914273"/>
                </a:lnTo>
                <a:lnTo>
                  <a:pt x="697991" y="874395"/>
                </a:lnTo>
                <a:close/>
              </a:path>
              <a:path w="1390650" h="1759585">
                <a:moveTo>
                  <a:pt x="643001" y="804545"/>
                </a:moveTo>
                <a:lnTo>
                  <a:pt x="632967" y="812418"/>
                </a:lnTo>
                <a:lnTo>
                  <a:pt x="664463" y="852297"/>
                </a:lnTo>
                <a:lnTo>
                  <a:pt x="674370" y="844423"/>
                </a:lnTo>
                <a:lnTo>
                  <a:pt x="643001" y="804545"/>
                </a:lnTo>
                <a:close/>
              </a:path>
              <a:path w="1390650" h="1759585">
                <a:moveTo>
                  <a:pt x="587883" y="734822"/>
                </a:moveTo>
                <a:lnTo>
                  <a:pt x="577850" y="742696"/>
                </a:lnTo>
                <a:lnTo>
                  <a:pt x="609346" y="782574"/>
                </a:lnTo>
                <a:lnTo>
                  <a:pt x="619378" y="774700"/>
                </a:lnTo>
                <a:lnTo>
                  <a:pt x="587883" y="734822"/>
                </a:lnTo>
                <a:close/>
              </a:path>
              <a:path w="1390650" h="1759585">
                <a:moveTo>
                  <a:pt x="532764" y="664972"/>
                </a:moveTo>
                <a:lnTo>
                  <a:pt x="522859" y="672846"/>
                </a:lnTo>
                <a:lnTo>
                  <a:pt x="554354" y="712724"/>
                </a:lnTo>
                <a:lnTo>
                  <a:pt x="564261" y="704850"/>
                </a:lnTo>
                <a:lnTo>
                  <a:pt x="532764" y="664972"/>
                </a:lnTo>
                <a:close/>
              </a:path>
              <a:path w="1390650" h="1759585">
                <a:moveTo>
                  <a:pt x="477774" y="595249"/>
                </a:moveTo>
                <a:lnTo>
                  <a:pt x="467740" y="603123"/>
                </a:lnTo>
                <a:lnTo>
                  <a:pt x="499237" y="643001"/>
                </a:lnTo>
                <a:lnTo>
                  <a:pt x="509142" y="635126"/>
                </a:lnTo>
                <a:lnTo>
                  <a:pt x="477774" y="595249"/>
                </a:lnTo>
                <a:close/>
              </a:path>
              <a:path w="1390650" h="1759585">
                <a:moveTo>
                  <a:pt x="422655" y="525399"/>
                </a:moveTo>
                <a:lnTo>
                  <a:pt x="412750" y="533273"/>
                </a:lnTo>
                <a:lnTo>
                  <a:pt x="444119" y="573151"/>
                </a:lnTo>
                <a:lnTo>
                  <a:pt x="454151" y="565276"/>
                </a:lnTo>
                <a:lnTo>
                  <a:pt x="422655" y="525399"/>
                </a:lnTo>
                <a:close/>
              </a:path>
              <a:path w="1390650" h="1759585">
                <a:moveTo>
                  <a:pt x="367538" y="455675"/>
                </a:moveTo>
                <a:lnTo>
                  <a:pt x="357632" y="463423"/>
                </a:lnTo>
                <a:lnTo>
                  <a:pt x="389127" y="503300"/>
                </a:lnTo>
                <a:lnTo>
                  <a:pt x="399034" y="495553"/>
                </a:lnTo>
                <a:lnTo>
                  <a:pt x="367538" y="455675"/>
                </a:lnTo>
                <a:close/>
              </a:path>
              <a:path w="1390650" h="1759585">
                <a:moveTo>
                  <a:pt x="312547" y="385825"/>
                </a:moveTo>
                <a:lnTo>
                  <a:pt x="302513" y="393700"/>
                </a:lnTo>
                <a:lnTo>
                  <a:pt x="334010" y="433577"/>
                </a:lnTo>
                <a:lnTo>
                  <a:pt x="344042" y="425703"/>
                </a:lnTo>
                <a:lnTo>
                  <a:pt x="312547" y="385825"/>
                </a:lnTo>
                <a:close/>
              </a:path>
              <a:path w="1390650" h="1759585">
                <a:moveTo>
                  <a:pt x="257428" y="315975"/>
                </a:moveTo>
                <a:lnTo>
                  <a:pt x="247523" y="323850"/>
                </a:lnTo>
                <a:lnTo>
                  <a:pt x="279019" y="363727"/>
                </a:lnTo>
                <a:lnTo>
                  <a:pt x="288925" y="355853"/>
                </a:lnTo>
                <a:lnTo>
                  <a:pt x="257428" y="315975"/>
                </a:lnTo>
                <a:close/>
              </a:path>
              <a:path w="1390650" h="1759585">
                <a:moveTo>
                  <a:pt x="202437" y="246252"/>
                </a:moveTo>
                <a:lnTo>
                  <a:pt x="192404" y="254126"/>
                </a:lnTo>
                <a:lnTo>
                  <a:pt x="223900" y="294004"/>
                </a:lnTo>
                <a:lnTo>
                  <a:pt x="233807" y="286130"/>
                </a:lnTo>
                <a:lnTo>
                  <a:pt x="202437" y="246252"/>
                </a:lnTo>
                <a:close/>
              </a:path>
              <a:path w="1390650" h="1759585">
                <a:moveTo>
                  <a:pt x="147320" y="176402"/>
                </a:moveTo>
                <a:lnTo>
                  <a:pt x="137413" y="184276"/>
                </a:lnTo>
                <a:lnTo>
                  <a:pt x="168783" y="224154"/>
                </a:lnTo>
                <a:lnTo>
                  <a:pt x="178815" y="216280"/>
                </a:lnTo>
                <a:lnTo>
                  <a:pt x="147320" y="176402"/>
                </a:lnTo>
                <a:close/>
              </a:path>
              <a:path w="1390650" h="1759585">
                <a:moveTo>
                  <a:pt x="92201" y="106679"/>
                </a:moveTo>
                <a:lnTo>
                  <a:pt x="82296" y="114553"/>
                </a:lnTo>
                <a:lnTo>
                  <a:pt x="113791" y="154431"/>
                </a:lnTo>
                <a:lnTo>
                  <a:pt x="123698" y="146558"/>
                </a:lnTo>
                <a:lnTo>
                  <a:pt x="92201" y="106679"/>
                </a:lnTo>
                <a:close/>
              </a:path>
              <a:path w="1390650" h="1759585">
                <a:moveTo>
                  <a:pt x="52175" y="55871"/>
                </a:moveTo>
                <a:lnTo>
                  <a:pt x="42209" y="63743"/>
                </a:lnTo>
                <a:lnTo>
                  <a:pt x="58674" y="84581"/>
                </a:lnTo>
                <a:lnTo>
                  <a:pt x="68707" y="76708"/>
                </a:lnTo>
                <a:lnTo>
                  <a:pt x="52175" y="55871"/>
                </a:lnTo>
                <a:close/>
              </a:path>
              <a:path w="1390650" h="1759585">
                <a:moveTo>
                  <a:pt x="0" y="0"/>
                </a:moveTo>
                <a:lnTo>
                  <a:pt x="17272" y="83438"/>
                </a:lnTo>
                <a:lnTo>
                  <a:pt x="42209" y="63743"/>
                </a:lnTo>
                <a:lnTo>
                  <a:pt x="34289" y="53721"/>
                </a:lnTo>
                <a:lnTo>
                  <a:pt x="44323" y="45974"/>
                </a:lnTo>
                <a:lnTo>
                  <a:pt x="64707" y="45974"/>
                </a:lnTo>
                <a:lnTo>
                  <a:pt x="77088" y="36195"/>
                </a:lnTo>
                <a:lnTo>
                  <a:pt x="0" y="0"/>
                </a:lnTo>
                <a:close/>
              </a:path>
              <a:path w="1390650" h="1759585">
                <a:moveTo>
                  <a:pt x="44323" y="45974"/>
                </a:moveTo>
                <a:lnTo>
                  <a:pt x="34289" y="53721"/>
                </a:lnTo>
                <a:lnTo>
                  <a:pt x="42209" y="63743"/>
                </a:lnTo>
                <a:lnTo>
                  <a:pt x="52175" y="55871"/>
                </a:lnTo>
                <a:lnTo>
                  <a:pt x="44323" y="45974"/>
                </a:lnTo>
                <a:close/>
              </a:path>
              <a:path w="1390650" h="1759585">
                <a:moveTo>
                  <a:pt x="64707" y="45974"/>
                </a:moveTo>
                <a:lnTo>
                  <a:pt x="44323" y="45974"/>
                </a:lnTo>
                <a:lnTo>
                  <a:pt x="52175" y="55871"/>
                </a:lnTo>
                <a:lnTo>
                  <a:pt x="64707" y="4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2463419"/>
            <a:ext cx="1387475" cy="436880"/>
          </a:xfrm>
          <a:custGeom>
            <a:avLst/>
            <a:gdLst/>
            <a:ahLst/>
            <a:cxnLst/>
            <a:rect l="l" t="t" r="r" b="b"/>
            <a:pathLst>
              <a:path w="1387475" h="436880">
                <a:moveTo>
                  <a:pt x="1338452" y="409955"/>
                </a:moveTo>
                <a:lnTo>
                  <a:pt x="1334897" y="422147"/>
                </a:lnTo>
                <a:lnTo>
                  <a:pt x="1383538" y="436752"/>
                </a:lnTo>
                <a:lnTo>
                  <a:pt x="1387094" y="424560"/>
                </a:lnTo>
                <a:lnTo>
                  <a:pt x="1338452" y="409955"/>
                </a:lnTo>
                <a:close/>
              </a:path>
              <a:path w="1387475" h="436880">
                <a:moveTo>
                  <a:pt x="1253363" y="384428"/>
                </a:moveTo>
                <a:lnTo>
                  <a:pt x="1249679" y="396493"/>
                </a:lnTo>
                <a:lnTo>
                  <a:pt x="1298321" y="411225"/>
                </a:lnTo>
                <a:lnTo>
                  <a:pt x="1302003" y="399033"/>
                </a:lnTo>
                <a:lnTo>
                  <a:pt x="1253363" y="384428"/>
                </a:lnTo>
                <a:close/>
              </a:path>
              <a:path w="1387475" h="436880">
                <a:moveTo>
                  <a:pt x="1168146" y="358775"/>
                </a:moveTo>
                <a:lnTo>
                  <a:pt x="1164589" y="370966"/>
                </a:lnTo>
                <a:lnTo>
                  <a:pt x="1213230" y="385571"/>
                </a:lnTo>
                <a:lnTo>
                  <a:pt x="1216914" y="373379"/>
                </a:lnTo>
                <a:lnTo>
                  <a:pt x="1168146" y="358775"/>
                </a:lnTo>
                <a:close/>
              </a:path>
              <a:path w="1387475" h="436880">
                <a:moveTo>
                  <a:pt x="1083055" y="333247"/>
                </a:moveTo>
                <a:lnTo>
                  <a:pt x="1079373" y="345439"/>
                </a:lnTo>
                <a:lnTo>
                  <a:pt x="1128014" y="360044"/>
                </a:lnTo>
                <a:lnTo>
                  <a:pt x="1131697" y="347852"/>
                </a:lnTo>
                <a:lnTo>
                  <a:pt x="1083055" y="333247"/>
                </a:lnTo>
                <a:close/>
              </a:path>
              <a:path w="1387475" h="436880">
                <a:moveTo>
                  <a:pt x="997965" y="307720"/>
                </a:moveTo>
                <a:lnTo>
                  <a:pt x="994283" y="319785"/>
                </a:lnTo>
                <a:lnTo>
                  <a:pt x="1042924" y="334390"/>
                </a:lnTo>
                <a:lnTo>
                  <a:pt x="1046607" y="322325"/>
                </a:lnTo>
                <a:lnTo>
                  <a:pt x="997965" y="307720"/>
                </a:lnTo>
                <a:close/>
              </a:path>
              <a:path w="1387475" h="436880">
                <a:moveTo>
                  <a:pt x="912749" y="282066"/>
                </a:moveTo>
                <a:lnTo>
                  <a:pt x="909065" y="294258"/>
                </a:lnTo>
                <a:lnTo>
                  <a:pt x="957834" y="308863"/>
                </a:lnTo>
                <a:lnTo>
                  <a:pt x="961389" y="296671"/>
                </a:lnTo>
                <a:lnTo>
                  <a:pt x="912749" y="282066"/>
                </a:lnTo>
                <a:close/>
              </a:path>
              <a:path w="1387475" h="436880">
                <a:moveTo>
                  <a:pt x="827659" y="256539"/>
                </a:moveTo>
                <a:lnTo>
                  <a:pt x="823976" y="268731"/>
                </a:lnTo>
                <a:lnTo>
                  <a:pt x="872616" y="283336"/>
                </a:lnTo>
                <a:lnTo>
                  <a:pt x="876300" y="271144"/>
                </a:lnTo>
                <a:lnTo>
                  <a:pt x="827659" y="256539"/>
                </a:lnTo>
                <a:close/>
              </a:path>
              <a:path w="1387475" h="436880">
                <a:moveTo>
                  <a:pt x="742441" y="231012"/>
                </a:moveTo>
                <a:lnTo>
                  <a:pt x="738886" y="243077"/>
                </a:lnTo>
                <a:lnTo>
                  <a:pt x="787526" y="257682"/>
                </a:lnTo>
                <a:lnTo>
                  <a:pt x="791083" y="245617"/>
                </a:lnTo>
                <a:lnTo>
                  <a:pt x="742441" y="231012"/>
                </a:lnTo>
                <a:close/>
              </a:path>
              <a:path w="1387475" h="436880">
                <a:moveTo>
                  <a:pt x="657351" y="205358"/>
                </a:moveTo>
                <a:lnTo>
                  <a:pt x="653669" y="217550"/>
                </a:lnTo>
                <a:lnTo>
                  <a:pt x="702310" y="232155"/>
                </a:lnTo>
                <a:lnTo>
                  <a:pt x="705992" y="219963"/>
                </a:lnTo>
                <a:lnTo>
                  <a:pt x="657351" y="205358"/>
                </a:lnTo>
                <a:close/>
              </a:path>
              <a:path w="1387475" h="436880">
                <a:moveTo>
                  <a:pt x="572262" y="179831"/>
                </a:moveTo>
                <a:lnTo>
                  <a:pt x="568578" y="192023"/>
                </a:lnTo>
                <a:lnTo>
                  <a:pt x="617220" y="206628"/>
                </a:lnTo>
                <a:lnTo>
                  <a:pt x="620902" y="194436"/>
                </a:lnTo>
                <a:lnTo>
                  <a:pt x="572262" y="179831"/>
                </a:lnTo>
                <a:close/>
              </a:path>
              <a:path w="1387475" h="436880">
                <a:moveTo>
                  <a:pt x="487045" y="154304"/>
                </a:moveTo>
                <a:lnTo>
                  <a:pt x="483362" y="166369"/>
                </a:lnTo>
                <a:lnTo>
                  <a:pt x="532002" y="180975"/>
                </a:lnTo>
                <a:lnTo>
                  <a:pt x="535686" y="168909"/>
                </a:lnTo>
                <a:lnTo>
                  <a:pt x="487045" y="154304"/>
                </a:lnTo>
                <a:close/>
              </a:path>
              <a:path w="1387475" h="436880">
                <a:moveTo>
                  <a:pt x="401954" y="128650"/>
                </a:moveTo>
                <a:lnTo>
                  <a:pt x="398272" y="140842"/>
                </a:lnTo>
                <a:lnTo>
                  <a:pt x="446913" y="155447"/>
                </a:lnTo>
                <a:lnTo>
                  <a:pt x="450596" y="143255"/>
                </a:lnTo>
                <a:lnTo>
                  <a:pt x="401954" y="128650"/>
                </a:lnTo>
                <a:close/>
              </a:path>
              <a:path w="1387475" h="436880">
                <a:moveTo>
                  <a:pt x="316738" y="103123"/>
                </a:moveTo>
                <a:lnTo>
                  <a:pt x="313182" y="115315"/>
                </a:lnTo>
                <a:lnTo>
                  <a:pt x="361823" y="129920"/>
                </a:lnTo>
                <a:lnTo>
                  <a:pt x="365378" y="117728"/>
                </a:lnTo>
                <a:lnTo>
                  <a:pt x="316738" y="103123"/>
                </a:lnTo>
                <a:close/>
              </a:path>
              <a:path w="1387475" h="436880">
                <a:moveTo>
                  <a:pt x="231648" y="77596"/>
                </a:moveTo>
                <a:lnTo>
                  <a:pt x="227964" y="89661"/>
                </a:lnTo>
                <a:lnTo>
                  <a:pt x="276605" y="104266"/>
                </a:lnTo>
                <a:lnTo>
                  <a:pt x="280288" y="92201"/>
                </a:lnTo>
                <a:lnTo>
                  <a:pt x="231648" y="77596"/>
                </a:lnTo>
                <a:close/>
              </a:path>
              <a:path w="1387475" h="436880">
                <a:moveTo>
                  <a:pt x="146430" y="51942"/>
                </a:moveTo>
                <a:lnTo>
                  <a:pt x="142875" y="64134"/>
                </a:lnTo>
                <a:lnTo>
                  <a:pt x="191515" y="78739"/>
                </a:lnTo>
                <a:lnTo>
                  <a:pt x="195199" y="66547"/>
                </a:lnTo>
                <a:lnTo>
                  <a:pt x="146430" y="51942"/>
                </a:lnTo>
                <a:close/>
              </a:path>
              <a:path w="1387475" h="436880">
                <a:moveTo>
                  <a:pt x="83947" y="0"/>
                </a:moveTo>
                <a:lnTo>
                  <a:pt x="0" y="14604"/>
                </a:lnTo>
                <a:lnTo>
                  <a:pt x="61975" y="73025"/>
                </a:lnTo>
                <a:lnTo>
                  <a:pt x="71115" y="42648"/>
                </a:lnTo>
                <a:lnTo>
                  <a:pt x="58927" y="38988"/>
                </a:lnTo>
                <a:lnTo>
                  <a:pt x="62611" y="26796"/>
                </a:lnTo>
                <a:lnTo>
                  <a:pt x="75884" y="26796"/>
                </a:lnTo>
                <a:lnTo>
                  <a:pt x="83947" y="0"/>
                </a:lnTo>
                <a:close/>
              </a:path>
              <a:path w="1387475" h="436880">
                <a:moveTo>
                  <a:pt x="74784" y="30452"/>
                </a:moveTo>
                <a:lnTo>
                  <a:pt x="71115" y="42648"/>
                </a:lnTo>
                <a:lnTo>
                  <a:pt x="106299" y="53212"/>
                </a:lnTo>
                <a:lnTo>
                  <a:pt x="109982" y="41020"/>
                </a:lnTo>
                <a:lnTo>
                  <a:pt x="74784" y="30452"/>
                </a:lnTo>
                <a:close/>
              </a:path>
              <a:path w="1387475" h="436880">
                <a:moveTo>
                  <a:pt x="62611" y="26796"/>
                </a:moveTo>
                <a:lnTo>
                  <a:pt x="58927" y="38988"/>
                </a:lnTo>
                <a:lnTo>
                  <a:pt x="71115" y="42648"/>
                </a:lnTo>
                <a:lnTo>
                  <a:pt x="74784" y="30452"/>
                </a:lnTo>
                <a:lnTo>
                  <a:pt x="62611" y="26796"/>
                </a:lnTo>
                <a:close/>
              </a:path>
              <a:path w="1387475" h="436880">
                <a:moveTo>
                  <a:pt x="75884" y="26796"/>
                </a:moveTo>
                <a:lnTo>
                  <a:pt x="62611" y="26796"/>
                </a:lnTo>
                <a:lnTo>
                  <a:pt x="74784" y="30452"/>
                </a:lnTo>
                <a:lnTo>
                  <a:pt x="75884" y="26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07864" y="2647314"/>
            <a:ext cx="1395730" cy="548005"/>
          </a:xfrm>
          <a:custGeom>
            <a:avLst/>
            <a:gdLst/>
            <a:ahLst/>
            <a:cxnLst/>
            <a:rect l="l" t="t" r="r" b="b"/>
            <a:pathLst>
              <a:path w="1395729" h="548005">
                <a:moveTo>
                  <a:pt x="1390650" y="0"/>
                </a:moveTo>
                <a:lnTo>
                  <a:pt x="1343278" y="18161"/>
                </a:lnTo>
                <a:lnTo>
                  <a:pt x="1347724" y="30099"/>
                </a:lnTo>
                <a:lnTo>
                  <a:pt x="1395222" y="11937"/>
                </a:lnTo>
                <a:lnTo>
                  <a:pt x="1390650" y="0"/>
                </a:lnTo>
                <a:close/>
              </a:path>
              <a:path w="1395729" h="548005">
                <a:moveTo>
                  <a:pt x="1307591" y="31876"/>
                </a:moveTo>
                <a:lnTo>
                  <a:pt x="1260221" y="50037"/>
                </a:lnTo>
                <a:lnTo>
                  <a:pt x="1264793" y="61849"/>
                </a:lnTo>
                <a:lnTo>
                  <a:pt x="1312164" y="43687"/>
                </a:lnTo>
                <a:lnTo>
                  <a:pt x="1307591" y="31876"/>
                </a:lnTo>
                <a:close/>
              </a:path>
              <a:path w="1395729" h="548005">
                <a:moveTo>
                  <a:pt x="1224661" y="63626"/>
                </a:moveTo>
                <a:lnTo>
                  <a:pt x="1177163" y="81787"/>
                </a:lnTo>
                <a:lnTo>
                  <a:pt x="1181735" y="93599"/>
                </a:lnTo>
                <a:lnTo>
                  <a:pt x="1229106" y="75437"/>
                </a:lnTo>
                <a:lnTo>
                  <a:pt x="1224661" y="63626"/>
                </a:lnTo>
                <a:close/>
              </a:path>
              <a:path w="1395729" h="548005">
                <a:moveTo>
                  <a:pt x="1141602" y="95376"/>
                </a:moveTo>
                <a:lnTo>
                  <a:pt x="1094105" y="113537"/>
                </a:lnTo>
                <a:lnTo>
                  <a:pt x="1098677" y="125475"/>
                </a:lnTo>
                <a:lnTo>
                  <a:pt x="1146175" y="107314"/>
                </a:lnTo>
                <a:lnTo>
                  <a:pt x="1141602" y="95376"/>
                </a:lnTo>
                <a:close/>
              </a:path>
              <a:path w="1395729" h="548005">
                <a:moveTo>
                  <a:pt x="1058545" y="127254"/>
                </a:moveTo>
                <a:lnTo>
                  <a:pt x="1011174" y="145414"/>
                </a:lnTo>
                <a:lnTo>
                  <a:pt x="1015619" y="157225"/>
                </a:lnTo>
                <a:lnTo>
                  <a:pt x="1063116" y="139064"/>
                </a:lnTo>
                <a:lnTo>
                  <a:pt x="1058545" y="127254"/>
                </a:lnTo>
                <a:close/>
              </a:path>
              <a:path w="1395729" h="548005">
                <a:moveTo>
                  <a:pt x="975613" y="159004"/>
                </a:moveTo>
                <a:lnTo>
                  <a:pt x="928115" y="177164"/>
                </a:lnTo>
                <a:lnTo>
                  <a:pt x="932688" y="188975"/>
                </a:lnTo>
                <a:lnTo>
                  <a:pt x="980059" y="170814"/>
                </a:lnTo>
                <a:lnTo>
                  <a:pt x="975613" y="159004"/>
                </a:lnTo>
                <a:close/>
              </a:path>
              <a:path w="1395729" h="548005">
                <a:moveTo>
                  <a:pt x="892556" y="190754"/>
                </a:moveTo>
                <a:lnTo>
                  <a:pt x="845058" y="208914"/>
                </a:lnTo>
                <a:lnTo>
                  <a:pt x="849630" y="220852"/>
                </a:lnTo>
                <a:lnTo>
                  <a:pt x="897127" y="202692"/>
                </a:lnTo>
                <a:lnTo>
                  <a:pt x="892556" y="190754"/>
                </a:lnTo>
                <a:close/>
              </a:path>
              <a:path w="1395729" h="548005">
                <a:moveTo>
                  <a:pt x="809498" y="222631"/>
                </a:moveTo>
                <a:lnTo>
                  <a:pt x="762126" y="240792"/>
                </a:lnTo>
                <a:lnTo>
                  <a:pt x="766572" y="252602"/>
                </a:lnTo>
                <a:lnTo>
                  <a:pt x="814070" y="234442"/>
                </a:lnTo>
                <a:lnTo>
                  <a:pt x="809498" y="222631"/>
                </a:lnTo>
                <a:close/>
              </a:path>
              <a:path w="1395729" h="548005">
                <a:moveTo>
                  <a:pt x="726439" y="254381"/>
                </a:moveTo>
                <a:lnTo>
                  <a:pt x="679069" y="272542"/>
                </a:lnTo>
                <a:lnTo>
                  <a:pt x="683640" y="284352"/>
                </a:lnTo>
                <a:lnTo>
                  <a:pt x="731012" y="266192"/>
                </a:lnTo>
                <a:lnTo>
                  <a:pt x="726439" y="254381"/>
                </a:lnTo>
                <a:close/>
              </a:path>
              <a:path w="1395729" h="548005">
                <a:moveTo>
                  <a:pt x="643509" y="286131"/>
                </a:moveTo>
                <a:lnTo>
                  <a:pt x="596011" y="304292"/>
                </a:lnTo>
                <a:lnTo>
                  <a:pt x="600583" y="316230"/>
                </a:lnTo>
                <a:lnTo>
                  <a:pt x="647953" y="298069"/>
                </a:lnTo>
                <a:lnTo>
                  <a:pt x="643509" y="286131"/>
                </a:lnTo>
                <a:close/>
              </a:path>
              <a:path w="1395729" h="548005">
                <a:moveTo>
                  <a:pt x="560451" y="318008"/>
                </a:moveTo>
                <a:lnTo>
                  <a:pt x="512952" y="336169"/>
                </a:lnTo>
                <a:lnTo>
                  <a:pt x="517525" y="347980"/>
                </a:lnTo>
                <a:lnTo>
                  <a:pt x="565023" y="329819"/>
                </a:lnTo>
                <a:lnTo>
                  <a:pt x="560451" y="318008"/>
                </a:lnTo>
                <a:close/>
              </a:path>
              <a:path w="1395729" h="548005">
                <a:moveTo>
                  <a:pt x="477393" y="349758"/>
                </a:moveTo>
                <a:lnTo>
                  <a:pt x="430022" y="367919"/>
                </a:lnTo>
                <a:lnTo>
                  <a:pt x="434594" y="379730"/>
                </a:lnTo>
                <a:lnTo>
                  <a:pt x="481964" y="361569"/>
                </a:lnTo>
                <a:lnTo>
                  <a:pt x="477393" y="349758"/>
                </a:lnTo>
                <a:close/>
              </a:path>
              <a:path w="1395729" h="548005">
                <a:moveTo>
                  <a:pt x="394462" y="381508"/>
                </a:moveTo>
                <a:lnTo>
                  <a:pt x="346963" y="399669"/>
                </a:lnTo>
                <a:lnTo>
                  <a:pt x="351536" y="411607"/>
                </a:lnTo>
                <a:lnTo>
                  <a:pt x="398907" y="393446"/>
                </a:lnTo>
                <a:lnTo>
                  <a:pt x="394462" y="381508"/>
                </a:lnTo>
                <a:close/>
              </a:path>
              <a:path w="1395729" h="548005">
                <a:moveTo>
                  <a:pt x="311403" y="413385"/>
                </a:moveTo>
                <a:lnTo>
                  <a:pt x="263906" y="431546"/>
                </a:lnTo>
                <a:lnTo>
                  <a:pt x="268477" y="443357"/>
                </a:lnTo>
                <a:lnTo>
                  <a:pt x="315975" y="425196"/>
                </a:lnTo>
                <a:lnTo>
                  <a:pt x="311403" y="413385"/>
                </a:lnTo>
                <a:close/>
              </a:path>
              <a:path w="1395729" h="548005">
                <a:moveTo>
                  <a:pt x="228346" y="445135"/>
                </a:moveTo>
                <a:lnTo>
                  <a:pt x="180975" y="463296"/>
                </a:lnTo>
                <a:lnTo>
                  <a:pt x="185420" y="475107"/>
                </a:lnTo>
                <a:lnTo>
                  <a:pt x="232918" y="456946"/>
                </a:lnTo>
                <a:lnTo>
                  <a:pt x="228346" y="445135"/>
                </a:lnTo>
                <a:close/>
              </a:path>
              <a:path w="1395729" h="548005">
                <a:moveTo>
                  <a:pt x="145287" y="476885"/>
                </a:moveTo>
                <a:lnTo>
                  <a:pt x="97916" y="495046"/>
                </a:lnTo>
                <a:lnTo>
                  <a:pt x="102488" y="506984"/>
                </a:lnTo>
                <a:lnTo>
                  <a:pt x="149860" y="488823"/>
                </a:lnTo>
                <a:lnTo>
                  <a:pt x="145287" y="476885"/>
                </a:lnTo>
                <a:close/>
              </a:path>
              <a:path w="1395729" h="548005">
                <a:moveTo>
                  <a:pt x="57531" y="476504"/>
                </a:moveTo>
                <a:lnTo>
                  <a:pt x="0" y="539369"/>
                </a:lnTo>
                <a:lnTo>
                  <a:pt x="84836" y="547751"/>
                </a:lnTo>
                <a:lnTo>
                  <a:pt x="75198" y="522605"/>
                </a:lnTo>
                <a:lnTo>
                  <a:pt x="61595" y="522605"/>
                </a:lnTo>
                <a:lnTo>
                  <a:pt x="57023" y="510667"/>
                </a:lnTo>
                <a:lnTo>
                  <a:pt x="62357" y="508762"/>
                </a:lnTo>
                <a:lnTo>
                  <a:pt x="69893" y="508762"/>
                </a:lnTo>
                <a:lnTo>
                  <a:pt x="57531" y="476504"/>
                </a:lnTo>
                <a:close/>
              </a:path>
              <a:path w="1395729" h="548005">
                <a:moveTo>
                  <a:pt x="62357" y="508762"/>
                </a:moveTo>
                <a:lnTo>
                  <a:pt x="57023" y="510667"/>
                </a:lnTo>
                <a:lnTo>
                  <a:pt x="61595" y="522605"/>
                </a:lnTo>
                <a:lnTo>
                  <a:pt x="66928" y="520573"/>
                </a:lnTo>
                <a:lnTo>
                  <a:pt x="62357" y="508762"/>
                </a:lnTo>
                <a:close/>
              </a:path>
              <a:path w="1395729" h="548005">
                <a:moveTo>
                  <a:pt x="69893" y="508762"/>
                </a:moveTo>
                <a:lnTo>
                  <a:pt x="62357" y="508762"/>
                </a:lnTo>
                <a:lnTo>
                  <a:pt x="66928" y="520573"/>
                </a:lnTo>
                <a:lnTo>
                  <a:pt x="61595" y="522605"/>
                </a:lnTo>
                <a:lnTo>
                  <a:pt x="75198" y="522605"/>
                </a:lnTo>
                <a:lnTo>
                  <a:pt x="69893" y="508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3000" y="2706623"/>
            <a:ext cx="1464945" cy="831850"/>
          </a:xfrm>
          <a:custGeom>
            <a:avLst/>
            <a:gdLst/>
            <a:ahLst/>
            <a:cxnLst/>
            <a:rect l="l" t="t" r="r" b="b"/>
            <a:pathLst>
              <a:path w="1464945" h="831850">
                <a:moveTo>
                  <a:pt x="1420367" y="795527"/>
                </a:moveTo>
                <a:lnTo>
                  <a:pt x="1414145" y="806576"/>
                </a:lnTo>
                <a:lnTo>
                  <a:pt x="1458340" y="831596"/>
                </a:lnTo>
                <a:lnTo>
                  <a:pt x="1464690" y="820420"/>
                </a:lnTo>
                <a:lnTo>
                  <a:pt x="1420367" y="795527"/>
                </a:lnTo>
                <a:close/>
              </a:path>
              <a:path w="1464945" h="831850">
                <a:moveTo>
                  <a:pt x="1343025" y="751713"/>
                </a:moveTo>
                <a:lnTo>
                  <a:pt x="1336802" y="762762"/>
                </a:lnTo>
                <a:lnTo>
                  <a:pt x="1380998" y="787780"/>
                </a:lnTo>
                <a:lnTo>
                  <a:pt x="1387221" y="776731"/>
                </a:lnTo>
                <a:lnTo>
                  <a:pt x="1343025" y="751713"/>
                </a:lnTo>
                <a:close/>
              </a:path>
              <a:path w="1464945" h="831850">
                <a:moveTo>
                  <a:pt x="1265682" y="708025"/>
                </a:moveTo>
                <a:lnTo>
                  <a:pt x="1259332" y="719074"/>
                </a:lnTo>
                <a:lnTo>
                  <a:pt x="1303654" y="744092"/>
                </a:lnTo>
                <a:lnTo>
                  <a:pt x="1309877" y="733043"/>
                </a:lnTo>
                <a:lnTo>
                  <a:pt x="1265682" y="708025"/>
                </a:lnTo>
                <a:close/>
              </a:path>
              <a:path w="1464945" h="831850">
                <a:moveTo>
                  <a:pt x="1188212" y="664210"/>
                </a:moveTo>
                <a:lnTo>
                  <a:pt x="1181989" y="675259"/>
                </a:lnTo>
                <a:lnTo>
                  <a:pt x="1226185" y="700277"/>
                </a:lnTo>
                <a:lnTo>
                  <a:pt x="1232408" y="689228"/>
                </a:lnTo>
                <a:lnTo>
                  <a:pt x="1188212" y="664210"/>
                </a:lnTo>
                <a:close/>
              </a:path>
              <a:path w="1464945" h="831850">
                <a:moveTo>
                  <a:pt x="1110869" y="620522"/>
                </a:moveTo>
                <a:lnTo>
                  <a:pt x="1104646" y="631571"/>
                </a:lnTo>
                <a:lnTo>
                  <a:pt x="1148841" y="656589"/>
                </a:lnTo>
                <a:lnTo>
                  <a:pt x="1155064" y="645540"/>
                </a:lnTo>
                <a:lnTo>
                  <a:pt x="1110869" y="620522"/>
                </a:lnTo>
                <a:close/>
              </a:path>
              <a:path w="1464945" h="831850">
                <a:moveTo>
                  <a:pt x="1033399" y="576834"/>
                </a:moveTo>
                <a:lnTo>
                  <a:pt x="1027176" y="587883"/>
                </a:lnTo>
                <a:lnTo>
                  <a:pt x="1071372" y="612775"/>
                </a:lnTo>
                <a:lnTo>
                  <a:pt x="1077722" y="601726"/>
                </a:lnTo>
                <a:lnTo>
                  <a:pt x="1033399" y="576834"/>
                </a:lnTo>
                <a:close/>
              </a:path>
              <a:path w="1464945" h="831850">
                <a:moveTo>
                  <a:pt x="956055" y="533018"/>
                </a:moveTo>
                <a:lnTo>
                  <a:pt x="949833" y="544067"/>
                </a:lnTo>
                <a:lnTo>
                  <a:pt x="994028" y="569087"/>
                </a:lnTo>
                <a:lnTo>
                  <a:pt x="1000251" y="558038"/>
                </a:lnTo>
                <a:lnTo>
                  <a:pt x="956055" y="533018"/>
                </a:lnTo>
                <a:close/>
              </a:path>
              <a:path w="1464945" h="831850">
                <a:moveTo>
                  <a:pt x="878713" y="489330"/>
                </a:moveTo>
                <a:lnTo>
                  <a:pt x="872363" y="500379"/>
                </a:lnTo>
                <a:lnTo>
                  <a:pt x="916686" y="525399"/>
                </a:lnTo>
                <a:lnTo>
                  <a:pt x="922909" y="514350"/>
                </a:lnTo>
                <a:lnTo>
                  <a:pt x="878713" y="489330"/>
                </a:lnTo>
                <a:close/>
              </a:path>
              <a:path w="1464945" h="831850">
                <a:moveTo>
                  <a:pt x="801242" y="445515"/>
                </a:moveTo>
                <a:lnTo>
                  <a:pt x="795020" y="456564"/>
                </a:lnTo>
                <a:lnTo>
                  <a:pt x="839215" y="481584"/>
                </a:lnTo>
                <a:lnTo>
                  <a:pt x="845438" y="470535"/>
                </a:lnTo>
                <a:lnTo>
                  <a:pt x="801242" y="445515"/>
                </a:lnTo>
                <a:close/>
              </a:path>
              <a:path w="1464945" h="831850">
                <a:moveTo>
                  <a:pt x="723900" y="401827"/>
                </a:moveTo>
                <a:lnTo>
                  <a:pt x="717676" y="412876"/>
                </a:lnTo>
                <a:lnTo>
                  <a:pt x="761873" y="437896"/>
                </a:lnTo>
                <a:lnTo>
                  <a:pt x="768096" y="426847"/>
                </a:lnTo>
                <a:lnTo>
                  <a:pt x="723900" y="401827"/>
                </a:lnTo>
                <a:close/>
              </a:path>
              <a:path w="1464945" h="831850">
                <a:moveTo>
                  <a:pt x="646429" y="358013"/>
                </a:moveTo>
                <a:lnTo>
                  <a:pt x="640207" y="369188"/>
                </a:lnTo>
                <a:lnTo>
                  <a:pt x="684402" y="394080"/>
                </a:lnTo>
                <a:lnTo>
                  <a:pt x="690752" y="383031"/>
                </a:lnTo>
                <a:lnTo>
                  <a:pt x="646429" y="358013"/>
                </a:lnTo>
                <a:close/>
              </a:path>
              <a:path w="1464945" h="831850">
                <a:moveTo>
                  <a:pt x="569087" y="314325"/>
                </a:moveTo>
                <a:lnTo>
                  <a:pt x="562863" y="325374"/>
                </a:lnTo>
                <a:lnTo>
                  <a:pt x="607060" y="350392"/>
                </a:lnTo>
                <a:lnTo>
                  <a:pt x="613283" y="339343"/>
                </a:lnTo>
                <a:lnTo>
                  <a:pt x="569087" y="314325"/>
                </a:lnTo>
                <a:close/>
              </a:path>
              <a:path w="1464945" h="831850">
                <a:moveTo>
                  <a:pt x="491744" y="270637"/>
                </a:moveTo>
                <a:lnTo>
                  <a:pt x="485394" y="281686"/>
                </a:lnTo>
                <a:lnTo>
                  <a:pt x="529716" y="306577"/>
                </a:lnTo>
                <a:lnTo>
                  <a:pt x="535939" y="295528"/>
                </a:lnTo>
                <a:lnTo>
                  <a:pt x="491744" y="270637"/>
                </a:lnTo>
                <a:close/>
              </a:path>
              <a:path w="1464945" h="831850">
                <a:moveTo>
                  <a:pt x="414274" y="226822"/>
                </a:moveTo>
                <a:lnTo>
                  <a:pt x="408050" y="237871"/>
                </a:lnTo>
                <a:lnTo>
                  <a:pt x="452247" y="262889"/>
                </a:lnTo>
                <a:lnTo>
                  <a:pt x="458470" y="251840"/>
                </a:lnTo>
                <a:lnTo>
                  <a:pt x="414274" y="226822"/>
                </a:lnTo>
                <a:close/>
              </a:path>
              <a:path w="1464945" h="831850">
                <a:moveTo>
                  <a:pt x="336930" y="183134"/>
                </a:moveTo>
                <a:lnTo>
                  <a:pt x="330580" y="194183"/>
                </a:lnTo>
                <a:lnTo>
                  <a:pt x="374903" y="219201"/>
                </a:lnTo>
                <a:lnTo>
                  <a:pt x="381126" y="208152"/>
                </a:lnTo>
                <a:lnTo>
                  <a:pt x="336930" y="183134"/>
                </a:lnTo>
                <a:close/>
              </a:path>
              <a:path w="1464945" h="831850">
                <a:moveTo>
                  <a:pt x="259461" y="139318"/>
                </a:moveTo>
                <a:lnTo>
                  <a:pt x="253237" y="150367"/>
                </a:lnTo>
                <a:lnTo>
                  <a:pt x="297434" y="175387"/>
                </a:lnTo>
                <a:lnTo>
                  <a:pt x="303784" y="164337"/>
                </a:lnTo>
                <a:lnTo>
                  <a:pt x="259461" y="139318"/>
                </a:lnTo>
                <a:close/>
              </a:path>
              <a:path w="1464945" h="831850">
                <a:moveTo>
                  <a:pt x="182117" y="95630"/>
                </a:moveTo>
                <a:lnTo>
                  <a:pt x="175895" y="106679"/>
                </a:lnTo>
                <a:lnTo>
                  <a:pt x="220090" y="131699"/>
                </a:lnTo>
                <a:lnTo>
                  <a:pt x="226313" y="120650"/>
                </a:lnTo>
                <a:lnTo>
                  <a:pt x="182117" y="95630"/>
                </a:lnTo>
                <a:close/>
              </a:path>
              <a:path w="1464945" h="831850">
                <a:moveTo>
                  <a:pt x="104648" y="51942"/>
                </a:moveTo>
                <a:lnTo>
                  <a:pt x="98425" y="62991"/>
                </a:lnTo>
                <a:lnTo>
                  <a:pt x="142621" y="87884"/>
                </a:lnTo>
                <a:lnTo>
                  <a:pt x="148971" y="76835"/>
                </a:lnTo>
                <a:lnTo>
                  <a:pt x="104648" y="51942"/>
                </a:lnTo>
                <a:close/>
              </a:path>
              <a:path w="1464945" h="831850">
                <a:moveTo>
                  <a:pt x="0" y="0"/>
                </a:moveTo>
                <a:lnTo>
                  <a:pt x="47625" y="70612"/>
                </a:lnTo>
                <a:lnTo>
                  <a:pt x="63211" y="43032"/>
                </a:lnTo>
                <a:lnTo>
                  <a:pt x="52197" y="36829"/>
                </a:lnTo>
                <a:lnTo>
                  <a:pt x="58420" y="25653"/>
                </a:lnTo>
                <a:lnTo>
                  <a:pt x="73032" y="25653"/>
                </a:lnTo>
                <a:lnTo>
                  <a:pt x="85089" y="4317"/>
                </a:lnTo>
                <a:lnTo>
                  <a:pt x="0" y="0"/>
                </a:lnTo>
                <a:close/>
              </a:path>
              <a:path w="1464945" h="831850">
                <a:moveTo>
                  <a:pt x="69458" y="31977"/>
                </a:moveTo>
                <a:lnTo>
                  <a:pt x="63211" y="43032"/>
                </a:lnTo>
                <a:lnTo>
                  <a:pt x="65277" y="44196"/>
                </a:lnTo>
                <a:lnTo>
                  <a:pt x="71500" y="33147"/>
                </a:lnTo>
                <a:lnTo>
                  <a:pt x="69458" y="31977"/>
                </a:lnTo>
                <a:close/>
              </a:path>
              <a:path w="1464945" h="831850">
                <a:moveTo>
                  <a:pt x="58420" y="25653"/>
                </a:moveTo>
                <a:lnTo>
                  <a:pt x="52197" y="36829"/>
                </a:lnTo>
                <a:lnTo>
                  <a:pt x="63211" y="43032"/>
                </a:lnTo>
                <a:lnTo>
                  <a:pt x="69458" y="31977"/>
                </a:lnTo>
                <a:lnTo>
                  <a:pt x="58420" y="25653"/>
                </a:lnTo>
                <a:close/>
              </a:path>
              <a:path w="1464945" h="831850">
                <a:moveTo>
                  <a:pt x="73032" y="25653"/>
                </a:moveTo>
                <a:lnTo>
                  <a:pt x="58420" y="25653"/>
                </a:lnTo>
                <a:lnTo>
                  <a:pt x="69458" y="31977"/>
                </a:lnTo>
                <a:lnTo>
                  <a:pt x="73032" y="25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7864" y="3206242"/>
            <a:ext cx="1407795" cy="197485"/>
          </a:xfrm>
          <a:custGeom>
            <a:avLst/>
            <a:gdLst/>
            <a:ahLst/>
            <a:cxnLst/>
            <a:rect l="l" t="t" r="r" b="b"/>
            <a:pathLst>
              <a:path w="1407795" h="197485">
                <a:moveTo>
                  <a:pt x="1405889" y="0"/>
                </a:moveTo>
                <a:lnTo>
                  <a:pt x="1355471" y="5842"/>
                </a:lnTo>
                <a:lnTo>
                  <a:pt x="1356868" y="18415"/>
                </a:lnTo>
                <a:lnTo>
                  <a:pt x="1407414" y="12700"/>
                </a:lnTo>
                <a:lnTo>
                  <a:pt x="1405889" y="0"/>
                </a:lnTo>
                <a:close/>
              </a:path>
              <a:path w="1407795" h="197485">
                <a:moveTo>
                  <a:pt x="1317625" y="10160"/>
                </a:moveTo>
                <a:lnTo>
                  <a:pt x="1267078" y="16002"/>
                </a:lnTo>
                <a:lnTo>
                  <a:pt x="1268602" y="28575"/>
                </a:lnTo>
                <a:lnTo>
                  <a:pt x="1319022" y="22860"/>
                </a:lnTo>
                <a:lnTo>
                  <a:pt x="1317625" y="10160"/>
                </a:lnTo>
                <a:close/>
              </a:path>
              <a:path w="1407795" h="197485">
                <a:moveTo>
                  <a:pt x="1229233" y="20320"/>
                </a:moveTo>
                <a:lnTo>
                  <a:pt x="1178814" y="26162"/>
                </a:lnTo>
                <a:lnTo>
                  <a:pt x="1180211" y="38735"/>
                </a:lnTo>
                <a:lnTo>
                  <a:pt x="1230757" y="32893"/>
                </a:lnTo>
                <a:lnTo>
                  <a:pt x="1229233" y="20320"/>
                </a:lnTo>
                <a:close/>
              </a:path>
              <a:path w="1407795" h="197485">
                <a:moveTo>
                  <a:pt x="1140968" y="30480"/>
                </a:moveTo>
                <a:lnTo>
                  <a:pt x="1090549" y="36322"/>
                </a:lnTo>
                <a:lnTo>
                  <a:pt x="1091946" y="48895"/>
                </a:lnTo>
                <a:lnTo>
                  <a:pt x="1142364" y="43053"/>
                </a:lnTo>
                <a:lnTo>
                  <a:pt x="1140968" y="30480"/>
                </a:lnTo>
                <a:close/>
              </a:path>
              <a:path w="1407795" h="197485">
                <a:moveTo>
                  <a:pt x="1052702" y="40640"/>
                </a:moveTo>
                <a:lnTo>
                  <a:pt x="1002157" y="46355"/>
                </a:lnTo>
                <a:lnTo>
                  <a:pt x="1003681" y="59055"/>
                </a:lnTo>
                <a:lnTo>
                  <a:pt x="1054100" y="53212"/>
                </a:lnTo>
                <a:lnTo>
                  <a:pt x="1052702" y="40640"/>
                </a:lnTo>
                <a:close/>
              </a:path>
              <a:path w="1407795" h="197485">
                <a:moveTo>
                  <a:pt x="964311" y="50800"/>
                </a:moveTo>
                <a:lnTo>
                  <a:pt x="913891" y="56515"/>
                </a:lnTo>
                <a:lnTo>
                  <a:pt x="915288" y="69215"/>
                </a:lnTo>
                <a:lnTo>
                  <a:pt x="965835" y="63373"/>
                </a:lnTo>
                <a:lnTo>
                  <a:pt x="964311" y="50800"/>
                </a:lnTo>
                <a:close/>
              </a:path>
              <a:path w="1407795" h="197485">
                <a:moveTo>
                  <a:pt x="876046" y="60960"/>
                </a:moveTo>
                <a:lnTo>
                  <a:pt x="825500" y="66675"/>
                </a:lnTo>
                <a:lnTo>
                  <a:pt x="827024" y="79248"/>
                </a:lnTo>
                <a:lnTo>
                  <a:pt x="877443" y="73533"/>
                </a:lnTo>
                <a:lnTo>
                  <a:pt x="876046" y="60960"/>
                </a:lnTo>
                <a:close/>
              </a:path>
              <a:path w="1407795" h="197485">
                <a:moveTo>
                  <a:pt x="787653" y="70993"/>
                </a:moveTo>
                <a:lnTo>
                  <a:pt x="737235" y="76835"/>
                </a:lnTo>
                <a:lnTo>
                  <a:pt x="738632" y="89408"/>
                </a:lnTo>
                <a:lnTo>
                  <a:pt x="789177" y="83693"/>
                </a:lnTo>
                <a:lnTo>
                  <a:pt x="787653" y="70993"/>
                </a:lnTo>
                <a:close/>
              </a:path>
              <a:path w="1407795" h="197485">
                <a:moveTo>
                  <a:pt x="699388" y="81153"/>
                </a:moveTo>
                <a:lnTo>
                  <a:pt x="648843" y="86995"/>
                </a:lnTo>
                <a:lnTo>
                  <a:pt x="650366" y="99568"/>
                </a:lnTo>
                <a:lnTo>
                  <a:pt x="700786" y="93853"/>
                </a:lnTo>
                <a:lnTo>
                  <a:pt x="699388" y="81153"/>
                </a:lnTo>
                <a:close/>
              </a:path>
              <a:path w="1407795" h="197485">
                <a:moveTo>
                  <a:pt x="610997" y="91312"/>
                </a:moveTo>
                <a:lnTo>
                  <a:pt x="560577" y="97155"/>
                </a:lnTo>
                <a:lnTo>
                  <a:pt x="561975" y="109728"/>
                </a:lnTo>
                <a:lnTo>
                  <a:pt x="612521" y="103886"/>
                </a:lnTo>
                <a:lnTo>
                  <a:pt x="610997" y="91312"/>
                </a:lnTo>
                <a:close/>
              </a:path>
              <a:path w="1407795" h="197485">
                <a:moveTo>
                  <a:pt x="522732" y="101473"/>
                </a:moveTo>
                <a:lnTo>
                  <a:pt x="472313" y="107315"/>
                </a:lnTo>
                <a:lnTo>
                  <a:pt x="473710" y="119887"/>
                </a:lnTo>
                <a:lnTo>
                  <a:pt x="524128" y="114046"/>
                </a:lnTo>
                <a:lnTo>
                  <a:pt x="522732" y="101473"/>
                </a:lnTo>
                <a:close/>
              </a:path>
              <a:path w="1407795" h="197485">
                <a:moveTo>
                  <a:pt x="434466" y="111633"/>
                </a:moveTo>
                <a:lnTo>
                  <a:pt x="383921" y="117348"/>
                </a:lnTo>
                <a:lnTo>
                  <a:pt x="385445" y="130048"/>
                </a:lnTo>
                <a:lnTo>
                  <a:pt x="435863" y="124206"/>
                </a:lnTo>
                <a:lnTo>
                  <a:pt x="434466" y="111633"/>
                </a:lnTo>
                <a:close/>
              </a:path>
              <a:path w="1407795" h="197485">
                <a:moveTo>
                  <a:pt x="346075" y="121793"/>
                </a:moveTo>
                <a:lnTo>
                  <a:pt x="295656" y="127508"/>
                </a:lnTo>
                <a:lnTo>
                  <a:pt x="297052" y="140208"/>
                </a:lnTo>
                <a:lnTo>
                  <a:pt x="347599" y="134366"/>
                </a:lnTo>
                <a:lnTo>
                  <a:pt x="346075" y="121793"/>
                </a:lnTo>
                <a:close/>
              </a:path>
              <a:path w="1407795" h="197485">
                <a:moveTo>
                  <a:pt x="257810" y="131953"/>
                </a:moveTo>
                <a:lnTo>
                  <a:pt x="207263" y="137668"/>
                </a:lnTo>
                <a:lnTo>
                  <a:pt x="208787" y="150368"/>
                </a:lnTo>
                <a:lnTo>
                  <a:pt x="259207" y="144525"/>
                </a:lnTo>
                <a:lnTo>
                  <a:pt x="257810" y="131953"/>
                </a:lnTo>
                <a:close/>
              </a:path>
              <a:path w="1407795" h="197485">
                <a:moveTo>
                  <a:pt x="169418" y="141986"/>
                </a:moveTo>
                <a:lnTo>
                  <a:pt x="118999" y="147828"/>
                </a:lnTo>
                <a:lnTo>
                  <a:pt x="120396" y="160400"/>
                </a:lnTo>
                <a:lnTo>
                  <a:pt x="170941" y="154686"/>
                </a:lnTo>
                <a:lnTo>
                  <a:pt x="169418" y="141986"/>
                </a:lnTo>
                <a:close/>
              </a:path>
              <a:path w="1407795" h="197485">
                <a:moveTo>
                  <a:pt x="71374" y="121285"/>
                </a:moveTo>
                <a:lnTo>
                  <a:pt x="0" y="167894"/>
                </a:lnTo>
                <a:lnTo>
                  <a:pt x="80010" y="197104"/>
                </a:lnTo>
                <a:lnTo>
                  <a:pt x="76581" y="167005"/>
                </a:lnTo>
                <a:lnTo>
                  <a:pt x="63753" y="167005"/>
                </a:lnTo>
                <a:lnTo>
                  <a:pt x="62357" y="154305"/>
                </a:lnTo>
                <a:lnTo>
                  <a:pt x="74970" y="152856"/>
                </a:lnTo>
                <a:lnTo>
                  <a:pt x="71374" y="121285"/>
                </a:lnTo>
                <a:close/>
              </a:path>
              <a:path w="1407795" h="197485">
                <a:moveTo>
                  <a:pt x="74970" y="152856"/>
                </a:moveTo>
                <a:lnTo>
                  <a:pt x="62357" y="154305"/>
                </a:lnTo>
                <a:lnTo>
                  <a:pt x="63753" y="167005"/>
                </a:lnTo>
                <a:lnTo>
                  <a:pt x="76415" y="165550"/>
                </a:lnTo>
                <a:lnTo>
                  <a:pt x="74970" y="152856"/>
                </a:lnTo>
                <a:close/>
              </a:path>
              <a:path w="1407795" h="197485">
                <a:moveTo>
                  <a:pt x="76415" y="165550"/>
                </a:moveTo>
                <a:lnTo>
                  <a:pt x="63753" y="167005"/>
                </a:lnTo>
                <a:lnTo>
                  <a:pt x="76581" y="167005"/>
                </a:lnTo>
                <a:lnTo>
                  <a:pt x="76415" y="165550"/>
                </a:lnTo>
                <a:close/>
              </a:path>
              <a:path w="1407795" h="197485">
                <a:moveTo>
                  <a:pt x="81152" y="152146"/>
                </a:moveTo>
                <a:lnTo>
                  <a:pt x="74970" y="152856"/>
                </a:lnTo>
                <a:lnTo>
                  <a:pt x="76415" y="165550"/>
                </a:lnTo>
                <a:lnTo>
                  <a:pt x="82550" y="164846"/>
                </a:lnTo>
                <a:lnTo>
                  <a:pt x="81152" y="152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7217" y="5304840"/>
            <a:ext cx="82607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优点：</a:t>
            </a:r>
            <a:r>
              <a:rPr sz="2400" b="1" dirty="0">
                <a:latin typeface="Microsoft JhengHei"/>
                <a:cs typeface="Microsoft JhengHei"/>
              </a:rPr>
              <a:t>进程读写虚存内容相当于执行文件读写操作，在建立映 </a:t>
            </a:r>
            <a:r>
              <a:rPr sz="2400" b="1" spc="10" dirty="0">
                <a:latin typeface="Microsoft JhengHei"/>
                <a:cs typeface="Microsoft JhengHei"/>
              </a:rPr>
              <a:t>射后，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不再需要使用文件系统调用来读写数</a:t>
            </a: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据</a:t>
            </a:r>
            <a:r>
              <a:rPr sz="2400" b="1" dirty="0">
                <a:latin typeface="Microsoft JhengHei"/>
                <a:cs typeface="Microsoft JhengHei"/>
              </a:rPr>
              <a:t>，能大大降低开 </a:t>
            </a:r>
            <a:r>
              <a:rPr sz="2400" b="1" spc="5" dirty="0">
                <a:latin typeface="Microsoft JhengHei"/>
                <a:cs typeface="Microsoft JhengHei"/>
              </a:rPr>
              <a:t>销；在</a:t>
            </a:r>
            <a:r>
              <a:rPr sz="2400" b="1" dirty="0">
                <a:latin typeface="Microsoft JhengHei"/>
                <a:cs typeface="Microsoft JhengHei"/>
              </a:rPr>
              <a:t>主存中仅需一个页面副本，既节省空间，又不需要缓冲 </a:t>
            </a:r>
            <a:r>
              <a:rPr sz="2400" b="1" spc="5" dirty="0">
                <a:latin typeface="Microsoft JhengHei"/>
                <a:cs typeface="Microsoft JhengHei"/>
              </a:rPr>
              <a:t>到主存</a:t>
            </a:r>
            <a:r>
              <a:rPr sz="2400" b="1" dirty="0">
                <a:latin typeface="Microsoft JhengHei"/>
                <a:cs typeface="Microsoft JhengHei"/>
              </a:rPr>
              <a:t>的复制操作。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8417" y="374091"/>
            <a:ext cx="5059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>
                <a:latin typeface="Microsoft JhengHei"/>
                <a:cs typeface="Microsoft JhengHei"/>
              </a:rPr>
              <a:t>文</a:t>
            </a:r>
            <a:r>
              <a:rPr sz="4400" b="1" spc="15" dirty="0">
                <a:latin typeface="Microsoft JhengHei"/>
                <a:cs typeface="Microsoft JhengHei"/>
              </a:rPr>
              <a:t>件</a:t>
            </a:r>
            <a:r>
              <a:rPr sz="4400" b="1" spc="5" dirty="0">
                <a:latin typeface="Microsoft JhengHei"/>
                <a:cs typeface="Microsoft JhengHei"/>
              </a:rPr>
              <a:t>系统</a:t>
            </a:r>
            <a:r>
              <a:rPr sz="4400" b="1" spc="-15" dirty="0">
                <a:latin typeface="Microsoft JhengHei"/>
                <a:cs typeface="Microsoft JhengHei"/>
              </a:rPr>
              <a:t>的</a:t>
            </a:r>
            <a:r>
              <a:rPr sz="4400" b="1" spc="5" dirty="0">
                <a:latin typeface="Microsoft JhengHei"/>
                <a:cs typeface="Microsoft JhengHei"/>
              </a:rPr>
              <a:t>系统</a:t>
            </a:r>
            <a:r>
              <a:rPr sz="4400" b="1" spc="-15" dirty="0">
                <a:latin typeface="Microsoft JhengHei"/>
                <a:cs typeface="Microsoft JhengHei"/>
              </a:rPr>
              <a:t>视</a:t>
            </a:r>
            <a:r>
              <a:rPr sz="4400" b="1" spc="5" dirty="0">
                <a:latin typeface="Microsoft JhengHei"/>
                <a:cs typeface="Microsoft JhengHei"/>
              </a:rPr>
              <a:t>图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6748" y="1600163"/>
            <a:ext cx="6530382" cy="5013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7283" y="4345601"/>
            <a:ext cx="1755775" cy="626745"/>
          </a:xfrm>
          <a:prstGeom prst="rect">
            <a:avLst/>
          </a:prstGeom>
          <a:solidFill>
            <a:srgbClr val="C0C0C0"/>
          </a:solidFill>
          <a:ln w="21226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875"/>
              </a:spcBef>
            </a:pPr>
            <a:r>
              <a:rPr sz="2200" spc="25" dirty="0">
                <a:latin typeface="宋体"/>
                <a:cs typeface="宋体"/>
              </a:rPr>
              <a:t>本地文件系统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0097" y="4345601"/>
            <a:ext cx="1755775" cy="626745"/>
          </a:xfrm>
          <a:prstGeom prst="rect">
            <a:avLst/>
          </a:prstGeom>
          <a:solidFill>
            <a:srgbClr val="C0C0C0"/>
          </a:solidFill>
          <a:ln w="21226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875"/>
              </a:spcBef>
            </a:pPr>
            <a:r>
              <a:rPr sz="2200" spc="25" dirty="0">
                <a:latin typeface="宋体"/>
                <a:cs typeface="宋体"/>
              </a:rPr>
              <a:t>本地文件系统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99" y="4345601"/>
            <a:ext cx="1755775" cy="626745"/>
          </a:xfrm>
          <a:prstGeom prst="rect">
            <a:avLst/>
          </a:prstGeom>
          <a:solidFill>
            <a:srgbClr val="C0C0C0"/>
          </a:solidFill>
          <a:ln w="21226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875"/>
              </a:spcBef>
            </a:pPr>
            <a:r>
              <a:rPr sz="2200" spc="25" dirty="0">
                <a:latin typeface="宋体"/>
                <a:cs typeface="宋体"/>
              </a:rPr>
              <a:t>远程文件系统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6423" y="2716110"/>
            <a:ext cx="2483485" cy="752475"/>
          </a:xfrm>
          <a:prstGeom prst="rect">
            <a:avLst/>
          </a:prstGeom>
          <a:solidFill>
            <a:srgbClr val="C0C0C0"/>
          </a:solidFill>
          <a:ln w="212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ctr">
              <a:lnSpc>
                <a:spcPts val="2540"/>
              </a:lnSpc>
              <a:spcBef>
                <a:spcPts val="150"/>
              </a:spcBef>
            </a:pPr>
            <a:r>
              <a:rPr sz="2200" spc="25" dirty="0">
                <a:latin typeface="宋体"/>
                <a:cs typeface="宋体"/>
              </a:rPr>
              <a:t>虚拟文件系统</a:t>
            </a:r>
            <a:endParaRPr sz="2200">
              <a:latin typeface="宋体"/>
              <a:cs typeface="宋体"/>
            </a:endParaRPr>
          </a:p>
          <a:p>
            <a:pPr algn="ctr">
              <a:lnSpc>
                <a:spcPts val="2540"/>
              </a:lnSpc>
            </a:pPr>
            <a:r>
              <a:rPr sz="2200" spc="15" dirty="0">
                <a:latin typeface="Times New Roman"/>
                <a:cs typeface="Times New Roman"/>
              </a:rPr>
              <a:t>VFS</a:t>
            </a:r>
            <a:r>
              <a:rPr sz="2200" spc="25" dirty="0">
                <a:latin typeface="宋体"/>
                <a:cs typeface="宋体"/>
              </a:rPr>
              <a:t>接口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6765" y="1587952"/>
            <a:ext cx="2257425" cy="626745"/>
          </a:xfrm>
          <a:prstGeom prst="rect">
            <a:avLst/>
          </a:prstGeom>
          <a:solidFill>
            <a:srgbClr val="C0C0C0"/>
          </a:solidFill>
          <a:ln w="21225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875"/>
              </a:spcBef>
            </a:pPr>
            <a:r>
              <a:rPr sz="2200" spc="25" dirty="0">
                <a:latin typeface="宋体"/>
                <a:cs typeface="宋体"/>
              </a:rPr>
              <a:t>文件系统接口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49" y="603250"/>
            <a:ext cx="5998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10.4.</a:t>
            </a:r>
            <a:r>
              <a:rPr spc="5" dirty="0"/>
              <a:t>5</a:t>
            </a:r>
            <a:r>
              <a:rPr dirty="0"/>
              <a:t>虚拟文件系统(1)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636520"/>
            <a:ext cx="7924800" cy="3611879"/>
          </a:xfrm>
          <a:custGeom>
            <a:avLst/>
            <a:gdLst/>
            <a:ahLst/>
            <a:cxnLst/>
            <a:rect l="l" t="t" r="r" b="b"/>
            <a:pathLst>
              <a:path w="7924800" h="3611879">
                <a:moveTo>
                  <a:pt x="0" y="3611879"/>
                </a:moveTo>
                <a:lnTo>
                  <a:pt x="7924800" y="3611879"/>
                </a:lnTo>
                <a:lnTo>
                  <a:pt x="7924800" y="0"/>
                </a:lnTo>
                <a:lnTo>
                  <a:pt x="0" y="0"/>
                </a:lnTo>
                <a:lnTo>
                  <a:pt x="0" y="3611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2612516"/>
            <a:ext cx="7614284" cy="28428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750" marR="112395" indent="-273050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第一个虚拟文件系统在198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6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年由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Sun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公司开发成功，并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spc="-5" dirty="0">
                <a:solidFill>
                  <a:srgbClr val="FF0000"/>
                </a:solidFill>
                <a:latin typeface="华文新魏"/>
                <a:cs typeface="华文新魏"/>
              </a:rPr>
              <a:t>SunOS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中使用。</a:t>
            </a:r>
            <a:endParaRPr sz="2400">
              <a:latin typeface="华文新魏"/>
              <a:cs typeface="华文新魏"/>
            </a:endParaRPr>
          </a:p>
          <a:p>
            <a:pPr marL="285750" indent="-273050">
              <a:lnSpc>
                <a:spcPts val="2735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虚拟文件系统也称虚拟文件系统开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关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VFS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(Virtual</a:t>
            </a:r>
            <a:endParaRPr sz="2400">
              <a:latin typeface="华文新魏"/>
              <a:cs typeface="华文新魏"/>
            </a:endParaRPr>
          </a:p>
          <a:p>
            <a:pPr marL="285750">
              <a:lnSpc>
                <a:spcPts val="273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Filesystem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Switch)，</a:t>
            </a:r>
            <a:endParaRPr sz="2400">
              <a:latin typeface="华文新魏"/>
              <a:cs typeface="华文新魏"/>
            </a:endParaRPr>
          </a:p>
          <a:p>
            <a:pPr marL="285750" marR="5080" indent="-273050" algn="just">
              <a:lnSpc>
                <a:spcPct val="9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它是内核的一个子系统，提供一个通用文件系统模型， 该模型概括所能见到的文件系统常用功能和行为，处理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一切和底层设备驱动相关的细节，为应用程序提供标准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的接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口(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文件系统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API)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8092" y="624078"/>
            <a:ext cx="476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10.1.2</a:t>
            </a:r>
            <a:r>
              <a:rPr spc="-105" dirty="0"/>
              <a:t> </a:t>
            </a:r>
            <a:r>
              <a:rPr dirty="0"/>
              <a:t>文件的命名</a:t>
            </a:r>
          </a:p>
        </p:txBody>
      </p:sp>
      <p:sp>
        <p:nvSpPr>
          <p:cNvPr id="4" name="object 4"/>
          <p:cNvSpPr/>
          <p:nvPr/>
        </p:nvSpPr>
        <p:spPr>
          <a:xfrm>
            <a:off x="324611" y="2421635"/>
            <a:ext cx="8438515" cy="4247515"/>
          </a:xfrm>
          <a:custGeom>
            <a:avLst/>
            <a:gdLst/>
            <a:ahLst/>
            <a:cxnLst/>
            <a:rect l="l" t="t" r="r" b="b"/>
            <a:pathLst>
              <a:path w="8438515" h="4247515">
                <a:moveTo>
                  <a:pt x="0" y="4247388"/>
                </a:moveTo>
                <a:lnTo>
                  <a:pt x="8438388" y="4247388"/>
                </a:lnTo>
                <a:lnTo>
                  <a:pt x="8438388" y="0"/>
                </a:lnTo>
                <a:lnTo>
                  <a:pt x="0" y="0"/>
                </a:lnTo>
                <a:lnTo>
                  <a:pt x="0" y="4247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742" y="2353654"/>
            <a:ext cx="5540375" cy="36912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系统有一些约定扩展名，例如：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.txt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指明纯文本文件，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.exe表示可执行浮动二进制代码文件，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.bat表示批命令文件，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.ob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j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表示编译或汇编生成的目标文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等。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.zip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压缩文件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.mpeg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多媒体视频文件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.lib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库文件</a:t>
            </a:r>
            <a:endParaRPr sz="2200">
              <a:latin typeface="华文新魏"/>
              <a:cs typeface="华文新魏"/>
            </a:endParaRPr>
          </a:p>
          <a:p>
            <a:pPr marL="315595">
              <a:lnSpc>
                <a:spcPct val="100000"/>
              </a:lnSpc>
              <a:spcBef>
                <a:spcPts val="545"/>
              </a:spcBef>
              <a:tabLst>
                <a:tab pos="588645" algn="l"/>
              </a:tabLst>
            </a:pPr>
            <a:r>
              <a:rPr sz="22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2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……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49" y="328929"/>
            <a:ext cx="5998845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10.4.</a:t>
            </a:r>
            <a:r>
              <a:rPr spc="5" dirty="0"/>
              <a:t>5</a:t>
            </a:r>
            <a:r>
              <a:rPr dirty="0"/>
              <a:t>虚拟文件系统(1)</a:t>
            </a:r>
          </a:p>
          <a:p>
            <a:pPr marL="26034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虚拟文件系统要实现以下目标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5800" y="2491739"/>
            <a:ext cx="7924800" cy="3756660"/>
          </a:xfrm>
          <a:custGeom>
            <a:avLst/>
            <a:gdLst/>
            <a:ahLst/>
            <a:cxnLst/>
            <a:rect l="l" t="t" r="r" b="b"/>
            <a:pathLst>
              <a:path w="7924800" h="3756660">
                <a:moveTo>
                  <a:pt x="0" y="3756660"/>
                </a:moveTo>
                <a:lnTo>
                  <a:pt x="7924800" y="3756660"/>
                </a:lnTo>
                <a:lnTo>
                  <a:pt x="7924800" y="0"/>
                </a:lnTo>
                <a:lnTo>
                  <a:pt x="0" y="0"/>
                </a:lnTo>
                <a:lnTo>
                  <a:pt x="0" y="3756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2428494"/>
            <a:ext cx="7614284" cy="287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同时支持多种文件系统；</a:t>
            </a:r>
            <a:endParaRPr sz="2400">
              <a:latin typeface="华文新魏"/>
              <a:cs typeface="华文新魏"/>
            </a:endParaRPr>
          </a:p>
          <a:p>
            <a:pPr marL="285750" marR="50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多个文件系统应与传统的单一文件系统没有区别，在用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户面前表现为一致的接口；</a:t>
            </a:r>
            <a:endParaRPr sz="2400">
              <a:latin typeface="华文新魏"/>
              <a:cs typeface="华文新魏"/>
            </a:endParaRPr>
          </a:p>
          <a:p>
            <a:pPr marL="285750" marR="5080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提供通过网络共享文件的支持，访问远程结点上的文件 系统应与访问本地结点的文件系统一致；</a:t>
            </a:r>
            <a:endParaRPr sz="2400">
              <a:latin typeface="华文新魏"/>
              <a:cs typeface="华文新魏"/>
            </a:endParaRPr>
          </a:p>
          <a:p>
            <a:pPr marL="285750" marR="50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可以开发出新的文件系统，以模块方式加入到操作系统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中。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0660" y="232663"/>
            <a:ext cx="4663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ndara"/>
                <a:cs typeface="Candara"/>
              </a:rPr>
              <a:t>Linux</a:t>
            </a:r>
            <a:r>
              <a:rPr sz="4400" dirty="0"/>
              <a:t>虚拟文件系统</a:t>
            </a:r>
            <a:endParaRPr sz="44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339" y="1053083"/>
            <a:ext cx="5149596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252729"/>
            <a:ext cx="446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虚拟文件系</a:t>
            </a:r>
            <a:r>
              <a:rPr spc="-10" dirty="0"/>
              <a:t>统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694113"/>
            <a:ext cx="8079740" cy="4082415"/>
          </a:xfrm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67335" algn="ctr">
              <a:lnSpc>
                <a:spcPct val="100000"/>
              </a:lnSpc>
              <a:spcBef>
                <a:spcPts val="2465"/>
              </a:spcBef>
            </a:pPr>
            <a:r>
              <a:rPr sz="3600" dirty="0">
                <a:solidFill>
                  <a:srgbClr val="FFFFFF"/>
                </a:solidFill>
                <a:latin typeface="华文新魏"/>
                <a:cs typeface="华文新魏"/>
              </a:rPr>
              <a:t>虚拟文件系统设计思想：</a:t>
            </a:r>
            <a:endParaRPr sz="3600">
              <a:latin typeface="华文新魏"/>
              <a:cs typeface="华文新魏"/>
            </a:endParaRPr>
          </a:p>
          <a:p>
            <a:pPr marL="273050" indent="-260350">
              <a:lnSpc>
                <a:spcPct val="100000"/>
              </a:lnSpc>
              <a:spcBef>
                <a:spcPts val="2115"/>
              </a:spcBef>
              <a:buAutoNum type="arabicPlain"/>
              <a:tabLst>
                <a:tab pos="27368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应用层：</a:t>
            </a:r>
            <a:endParaRPr sz="32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VFS模型源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于UNIX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系统，使得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户可直接使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标</a:t>
            </a:r>
            <a:r>
              <a:rPr sz="2000" spc="-25" dirty="0">
                <a:solidFill>
                  <a:srgbClr val="073D86"/>
                </a:solidFill>
                <a:latin typeface="华文新魏"/>
                <a:cs typeface="华文新魏"/>
              </a:rPr>
              <a:t>准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UNIX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endParaRPr sz="20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调用来操作文件，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无需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考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虑具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体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系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统特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性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和物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理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存储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介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质，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通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过</a:t>
            </a:r>
            <a:endParaRPr sz="2000">
              <a:latin typeface="华文新魏"/>
              <a:cs typeface="华文新魏"/>
            </a:endParaRPr>
          </a:p>
          <a:p>
            <a:pPr marL="285115" marR="5715">
              <a:lnSpc>
                <a:spcPct val="100000"/>
              </a:lnSpc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VFS访问文件系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统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才使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得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不同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之间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协作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性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和通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性成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可 能。</a:t>
            </a:r>
            <a:endParaRPr sz="2000">
              <a:latin typeface="华文新魏"/>
              <a:cs typeface="华文新魏"/>
            </a:endParaRPr>
          </a:p>
          <a:p>
            <a:pPr marL="342900" indent="-330200">
              <a:lnSpc>
                <a:spcPct val="100000"/>
              </a:lnSpc>
              <a:spcBef>
                <a:spcPts val="675"/>
              </a:spcBef>
              <a:buAutoNum type="arabicPlain" startAt="2"/>
              <a:tabLst>
                <a:tab pos="34353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虚拟层：</a:t>
            </a:r>
            <a:endParaRPr sz="3200">
              <a:latin typeface="华文新魏"/>
              <a:cs typeface="华文新魏"/>
            </a:endParaRPr>
          </a:p>
          <a:p>
            <a:pPr marL="342900" indent="-330200">
              <a:lnSpc>
                <a:spcPct val="100000"/>
              </a:lnSpc>
              <a:spcBef>
                <a:spcPts val="770"/>
              </a:spcBef>
              <a:buAutoNum type="arabicPlain" startAt="2"/>
              <a:tabLst>
                <a:tab pos="34353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实现层：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252729"/>
            <a:ext cx="446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虚拟文件系</a:t>
            </a:r>
            <a:r>
              <a:rPr spc="-10" dirty="0"/>
              <a:t>统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694113"/>
            <a:ext cx="8177530" cy="3472179"/>
          </a:xfrm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1658620">
              <a:lnSpc>
                <a:spcPct val="100000"/>
              </a:lnSpc>
              <a:spcBef>
                <a:spcPts val="2465"/>
              </a:spcBef>
            </a:pPr>
            <a:r>
              <a:rPr sz="3600" dirty="0">
                <a:solidFill>
                  <a:srgbClr val="FFFFFF"/>
                </a:solidFill>
                <a:latin typeface="华文新魏"/>
                <a:cs typeface="华文新魏"/>
              </a:rPr>
              <a:t>虚拟文件系统设计思想：</a:t>
            </a:r>
            <a:endParaRPr sz="3600">
              <a:latin typeface="华文新魏"/>
              <a:cs typeface="华文新魏"/>
            </a:endParaRPr>
          </a:p>
          <a:p>
            <a:pPr marL="273050" indent="-260350">
              <a:lnSpc>
                <a:spcPct val="100000"/>
              </a:lnSpc>
              <a:spcBef>
                <a:spcPts val="2115"/>
              </a:spcBef>
              <a:buAutoNum type="arabicPlain"/>
              <a:tabLst>
                <a:tab pos="27368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应用层：</a:t>
            </a:r>
            <a:endParaRPr sz="3200">
              <a:latin typeface="华文新魏"/>
              <a:cs typeface="华文新魏"/>
            </a:endParaRPr>
          </a:p>
          <a:p>
            <a:pPr marL="342900" indent="-330200">
              <a:lnSpc>
                <a:spcPct val="100000"/>
              </a:lnSpc>
              <a:spcBef>
                <a:spcPts val="765"/>
              </a:spcBef>
              <a:buAutoNum type="arabicPlain"/>
              <a:tabLst>
                <a:tab pos="343535" algn="l"/>
              </a:tabLst>
            </a:pP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虚拟层：</a:t>
            </a:r>
            <a:endParaRPr sz="3200">
              <a:latin typeface="华文新魏"/>
              <a:cs typeface="华文新魏"/>
            </a:endParaRPr>
          </a:p>
          <a:p>
            <a:pPr marL="285115" marR="5080">
              <a:lnSpc>
                <a:spcPct val="100000"/>
              </a:lnSpc>
              <a:spcBef>
                <a:spcPts val="580"/>
              </a:spcBef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对所有具体文件系统的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共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同特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性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进行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抽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象的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基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础上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形成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一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个与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具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体文</a:t>
            </a:r>
            <a:r>
              <a:rPr sz="2000" u="sng" spc="-20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系统实现无关的虚拟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层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此层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次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定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义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与用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户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的一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致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性接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口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endParaRPr sz="2000">
              <a:latin typeface="华文新魏"/>
              <a:cs typeface="华文新魏"/>
            </a:endParaRPr>
          </a:p>
          <a:p>
            <a:pPr marL="342900" indent="-330200">
              <a:lnSpc>
                <a:spcPct val="100000"/>
              </a:lnSpc>
              <a:spcBef>
                <a:spcPts val="670"/>
              </a:spcBef>
              <a:buAutoNum type="arabicPlain" startAt="3"/>
              <a:tabLst>
                <a:tab pos="34353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实现层：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虚拟文件系</a:t>
            </a:r>
            <a:r>
              <a:rPr spc="-10" dirty="0"/>
              <a:t>统</a:t>
            </a:r>
            <a:r>
              <a:rPr dirty="0"/>
              <a:t>(2)</a:t>
            </a:r>
          </a:p>
          <a:p>
            <a:pPr marL="150495" algn="ctr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虚拟文件系统设计思想：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94715" y="2564892"/>
            <a:ext cx="8569960" cy="3817620"/>
          </a:xfrm>
          <a:custGeom>
            <a:avLst/>
            <a:gdLst/>
            <a:ahLst/>
            <a:cxnLst/>
            <a:rect l="l" t="t" r="r" b="b"/>
            <a:pathLst>
              <a:path w="8569960" h="3817620">
                <a:moveTo>
                  <a:pt x="0" y="3817620"/>
                </a:moveTo>
                <a:lnTo>
                  <a:pt x="8569452" y="3817620"/>
                </a:lnTo>
                <a:lnTo>
                  <a:pt x="8569452" y="0"/>
                </a:lnTo>
                <a:lnTo>
                  <a:pt x="0" y="0"/>
                </a:lnTo>
                <a:lnTo>
                  <a:pt x="0" y="3817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2473299"/>
            <a:ext cx="8178800" cy="28543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3050" indent="-260350">
              <a:lnSpc>
                <a:spcPct val="100000"/>
              </a:lnSpc>
              <a:spcBef>
                <a:spcPts val="480"/>
              </a:spcBef>
              <a:buAutoNum type="arabicPlain"/>
              <a:tabLst>
                <a:tab pos="27368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应用层：</a:t>
            </a:r>
            <a:endParaRPr sz="3200">
              <a:latin typeface="华文新魏"/>
              <a:cs typeface="华文新魏"/>
            </a:endParaRPr>
          </a:p>
          <a:p>
            <a:pPr marL="342900" indent="-330200">
              <a:lnSpc>
                <a:spcPct val="100000"/>
              </a:lnSpc>
              <a:spcBef>
                <a:spcPts val="385"/>
              </a:spcBef>
              <a:buAutoNum type="arabicPlain"/>
              <a:tabLst>
                <a:tab pos="34353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虚拟层：</a:t>
            </a:r>
            <a:endParaRPr sz="3200">
              <a:latin typeface="华文新魏"/>
              <a:cs typeface="华文新魏"/>
            </a:endParaRPr>
          </a:p>
          <a:p>
            <a:pPr marL="342900" indent="-330200">
              <a:lnSpc>
                <a:spcPct val="100000"/>
              </a:lnSpc>
              <a:spcBef>
                <a:spcPts val="385"/>
              </a:spcBef>
              <a:buAutoNum type="arabicPlain"/>
              <a:tabLst>
                <a:tab pos="343535" algn="l"/>
              </a:tabLst>
            </a:pP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实现层：</a:t>
            </a:r>
            <a:endParaRPr sz="3200">
              <a:latin typeface="华文新魏"/>
              <a:cs typeface="华文新魏"/>
            </a:endParaRPr>
          </a:p>
          <a:p>
            <a:pPr marL="285115" marR="5080">
              <a:lnSpc>
                <a:spcPct val="103499"/>
              </a:lnSpc>
              <a:spcBef>
                <a:spcPts val="150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该层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使用类似开关表技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术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进行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具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体文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系统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转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接，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实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现各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种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具体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件系 统的细节，每一个是自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包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含的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包含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件系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统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实现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各种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设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施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如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超级</a:t>
            </a:r>
            <a:endParaRPr sz="20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  <a:spcBef>
                <a:spcPts val="73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块、节点区、数据区以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及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各种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据结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和文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类的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作函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466090"/>
            <a:ext cx="446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虚拟文件系</a:t>
            </a:r>
            <a:r>
              <a:rPr spc="-10" dirty="0"/>
              <a:t>统</a:t>
            </a:r>
            <a:r>
              <a:rPr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576321"/>
            <a:ext cx="8098790" cy="25114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85115" marR="5080" indent="-6350">
              <a:lnSpc>
                <a:spcPts val="2870"/>
              </a:lnSpc>
              <a:spcBef>
                <a:spcPts val="204"/>
              </a:spcBef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VF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S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实质上是一种存在于主存中的，支持多种类型具体文件 系统的运行环境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，功能有：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记录安装的文件系统类型，；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建立设备与文件系统的联系；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实现面向文件的通用操作；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涉及特定文件系统的操作时映射到具体文件系统中去。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146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6989" y="439927"/>
            <a:ext cx="4125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Linux</a:t>
            </a:r>
            <a:r>
              <a:rPr sz="4400" dirty="0"/>
              <a:t>的文件管理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90168" y="2409115"/>
            <a:ext cx="4870450" cy="20046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Linux虚拟文件系统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文件系统注册与注销，安装与卸载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文件系统缓存机制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Ext2文件系统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380" y="280161"/>
            <a:ext cx="5105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Linux虚拟文件系统</a:t>
            </a:r>
          </a:p>
        </p:txBody>
      </p:sp>
      <p:sp>
        <p:nvSpPr>
          <p:cNvPr id="3" name="object 3"/>
          <p:cNvSpPr/>
          <p:nvPr/>
        </p:nvSpPr>
        <p:spPr>
          <a:xfrm>
            <a:off x="6227064" y="1126236"/>
            <a:ext cx="2738755" cy="1053465"/>
          </a:xfrm>
          <a:custGeom>
            <a:avLst/>
            <a:gdLst/>
            <a:ahLst/>
            <a:cxnLst/>
            <a:rect l="l" t="t" r="r" b="b"/>
            <a:pathLst>
              <a:path w="2738754" h="1053464">
                <a:moveTo>
                  <a:pt x="0" y="1053084"/>
                </a:moveTo>
                <a:lnTo>
                  <a:pt x="2738628" y="1053084"/>
                </a:lnTo>
                <a:lnTo>
                  <a:pt x="2738628" y="0"/>
                </a:lnTo>
                <a:lnTo>
                  <a:pt x="0" y="0"/>
                </a:lnTo>
                <a:lnTo>
                  <a:pt x="0" y="1053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27064" y="1126236"/>
            <a:ext cx="2738755" cy="10534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710" marR="93345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标准文件类系统调用，  open(</a:t>
            </a:r>
            <a:r>
              <a:rPr sz="2000" spc="-20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)、read(</a:t>
            </a:r>
            <a:r>
              <a:rPr sz="2000" spc="-15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spc="5" dirty="0">
                <a:solidFill>
                  <a:srgbClr val="FF0066"/>
                </a:solidFill>
                <a:latin typeface="华文新魏"/>
                <a:cs typeface="华文新魏"/>
              </a:rPr>
              <a:t>)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、 write(</a:t>
            </a:r>
            <a:r>
              <a:rPr sz="2000" spc="-10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)、close(</a:t>
            </a:r>
            <a:r>
              <a:rPr sz="2000" spc="-30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)等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0891" y="1665732"/>
            <a:ext cx="1463040" cy="455930"/>
          </a:xfrm>
          <a:custGeom>
            <a:avLst/>
            <a:gdLst/>
            <a:ahLst/>
            <a:cxnLst/>
            <a:rect l="l" t="t" r="r" b="b"/>
            <a:pathLst>
              <a:path w="1463039" h="455930">
                <a:moveTo>
                  <a:pt x="0" y="455675"/>
                </a:moveTo>
                <a:lnTo>
                  <a:pt x="1463040" y="455675"/>
                </a:lnTo>
                <a:lnTo>
                  <a:pt x="1463040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255" y="1583436"/>
            <a:ext cx="1475232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3867" y="1557527"/>
            <a:ext cx="1325880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5309" y="2332482"/>
            <a:ext cx="8353425" cy="1905"/>
          </a:xfrm>
          <a:custGeom>
            <a:avLst/>
            <a:gdLst/>
            <a:ahLst/>
            <a:cxnLst/>
            <a:rect l="l" t="t" r="r" b="b"/>
            <a:pathLst>
              <a:path w="8353425" h="1905">
                <a:moveTo>
                  <a:pt x="0" y="0"/>
                </a:moveTo>
                <a:lnTo>
                  <a:pt x="8353044" y="152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0891" y="2634995"/>
            <a:ext cx="1463040" cy="455930"/>
          </a:xfrm>
          <a:custGeom>
            <a:avLst/>
            <a:gdLst/>
            <a:ahLst/>
            <a:cxnLst/>
            <a:rect l="l" t="t" r="r" b="b"/>
            <a:pathLst>
              <a:path w="1463039" h="455930">
                <a:moveTo>
                  <a:pt x="0" y="455675"/>
                </a:moveTo>
                <a:lnTo>
                  <a:pt x="1463040" y="455675"/>
                </a:lnTo>
                <a:lnTo>
                  <a:pt x="1463040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0891" y="2649093"/>
            <a:ext cx="1463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系统空间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33472" y="2607564"/>
            <a:ext cx="1475231" cy="580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6455" y="2581655"/>
            <a:ext cx="719328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3367" y="2689860"/>
            <a:ext cx="1463040" cy="568960"/>
          </a:xfrm>
          <a:custGeom>
            <a:avLst/>
            <a:gdLst/>
            <a:ahLst/>
            <a:cxnLst/>
            <a:rect l="l" t="t" r="r" b="b"/>
            <a:pathLst>
              <a:path w="1463039" h="568960">
                <a:moveTo>
                  <a:pt x="0" y="568451"/>
                </a:moveTo>
                <a:lnTo>
                  <a:pt x="1463040" y="568451"/>
                </a:lnTo>
                <a:lnTo>
                  <a:pt x="1463040" y="0"/>
                </a:lnTo>
                <a:lnTo>
                  <a:pt x="0" y="0"/>
                </a:lnTo>
                <a:lnTo>
                  <a:pt x="0" y="568451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3367" y="2689860"/>
            <a:ext cx="1463040" cy="568960"/>
          </a:xfrm>
          <a:custGeom>
            <a:avLst/>
            <a:gdLst/>
            <a:ahLst/>
            <a:cxnLst/>
            <a:rect l="l" t="t" r="r" b="b"/>
            <a:pathLst>
              <a:path w="1463039" h="568960">
                <a:moveTo>
                  <a:pt x="0" y="568451"/>
                </a:moveTo>
                <a:lnTo>
                  <a:pt x="1463040" y="568451"/>
                </a:lnTo>
                <a:lnTo>
                  <a:pt x="1463040" y="0"/>
                </a:lnTo>
                <a:lnTo>
                  <a:pt x="0" y="0"/>
                </a:lnTo>
                <a:lnTo>
                  <a:pt x="0" y="5684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52369" y="2703068"/>
            <a:ext cx="437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VFS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27225" y="3684270"/>
            <a:ext cx="3589020" cy="13970"/>
          </a:xfrm>
          <a:custGeom>
            <a:avLst/>
            <a:gdLst/>
            <a:ahLst/>
            <a:cxnLst/>
            <a:rect l="l" t="t" r="r" b="b"/>
            <a:pathLst>
              <a:path w="3589020" h="13970">
                <a:moveTo>
                  <a:pt x="0" y="13715"/>
                </a:moveTo>
                <a:lnTo>
                  <a:pt x="358902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5332" y="2482595"/>
            <a:ext cx="3023870" cy="1018540"/>
          </a:xfrm>
          <a:custGeom>
            <a:avLst/>
            <a:gdLst/>
            <a:ahLst/>
            <a:cxnLst/>
            <a:rect l="l" t="t" r="r" b="b"/>
            <a:pathLst>
              <a:path w="3023870" h="1018539">
                <a:moveTo>
                  <a:pt x="0" y="1018031"/>
                </a:moveTo>
                <a:lnTo>
                  <a:pt x="3023616" y="1018031"/>
                </a:lnTo>
                <a:lnTo>
                  <a:pt x="3023616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5332" y="2482595"/>
            <a:ext cx="3023870" cy="1018540"/>
          </a:xfrm>
          <a:custGeom>
            <a:avLst/>
            <a:gdLst/>
            <a:ahLst/>
            <a:cxnLst/>
            <a:rect l="l" t="t" r="r" b="b"/>
            <a:pathLst>
              <a:path w="3023870" h="1018539">
                <a:moveTo>
                  <a:pt x="0" y="1018031"/>
                </a:moveTo>
                <a:lnTo>
                  <a:pt x="3023616" y="1018031"/>
                </a:lnTo>
                <a:lnTo>
                  <a:pt x="3023616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89903" y="2496693"/>
            <a:ext cx="301498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marR="127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系统调</a:t>
            </a:r>
            <a:r>
              <a:rPr sz="2000" spc="-15" dirty="0">
                <a:solidFill>
                  <a:srgbClr val="FF0066"/>
                </a:solidFill>
                <a:latin typeface="华文新魏"/>
                <a:cs typeface="华文新魏"/>
              </a:rPr>
              <a:t>用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对</a:t>
            </a:r>
            <a:r>
              <a:rPr sz="2000" spc="-15" dirty="0">
                <a:solidFill>
                  <a:srgbClr val="FF0066"/>
                </a:solidFill>
                <a:latin typeface="华文新魏"/>
                <a:cs typeface="华文新魏"/>
              </a:rPr>
              <a:t>应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的内核</a:t>
            </a:r>
            <a:r>
              <a:rPr sz="2000" spc="-15" dirty="0">
                <a:solidFill>
                  <a:srgbClr val="FF0066"/>
                </a:solidFill>
                <a:latin typeface="华文新魏"/>
                <a:cs typeface="华文新魏"/>
              </a:rPr>
              <a:t>函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数,  sys_open(</a:t>
            </a:r>
            <a:r>
              <a:rPr sz="2000" spc="-35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华文新魏"/>
                <a:cs typeface="华文新魏"/>
              </a:rPr>
              <a:t>)</a:t>
            </a:r>
            <a:r>
              <a:rPr sz="2000" spc="-15" dirty="0">
                <a:solidFill>
                  <a:srgbClr val="FF0066"/>
                </a:solidFill>
                <a:latin typeface="华文新魏"/>
                <a:cs typeface="华文新魏"/>
              </a:rPr>
              <a:t>、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sys_read(</a:t>
            </a:r>
            <a:r>
              <a:rPr sz="2000" spc="-30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spc="5" dirty="0">
                <a:solidFill>
                  <a:srgbClr val="FF0066"/>
                </a:solidFill>
                <a:latin typeface="华文新魏"/>
                <a:cs typeface="华文新魏"/>
              </a:rPr>
              <a:t>)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、 sys_write(</a:t>
            </a:r>
            <a:r>
              <a:rPr sz="2000" spc="-20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)、sys_close(</a:t>
            </a:r>
            <a:r>
              <a:rPr sz="2000" spc="-20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32332" y="4027932"/>
            <a:ext cx="1263395" cy="771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5944" y="4002023"/>
            <a:ext cx="1325880" cy="841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2227" y="4110228"/>
            <a:ext cx="1251585" cy="759460"/>
          </a:xfrm>
          <a:custGeom>
            <a:avLst/>
            <a:gdLst/>
            <a:ahLst/>
            <a:cxnLst/>
            <a:rect l="l" t="t" r="r" b="b"/>
            <a:pathLst>
              <a:path w="1251585" h="759460">
                <a:moveTo>
                  <a:pt x="0" y="758952"/>
                </a:moveTo>
                <a:lnTo>
                  <a:pt x="1251204" y="758952"/>
                </a:lnTo>
                <a:lnTo>
                  <a:pt x="1251204" y="0"/>
                </a:lnTo>
                <a:lnTo>
                  <a:pt x="0" y="0"/>
                </a:lnTo>
                <a:lnTo>
                  <a:pt x="0" y="75895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2227" y="4110228"/>
            <a:ext cx="1251585" cy="7594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Minix</a:t>
            </a:r>
            <a:endParaRPr sz="2000">
              <a:latin typeface="华文新魏"/>
              <a:cs typeface="华文新魏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文件系统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55164" y="4027932"/>
            <a:ext cx="1263396" cy="771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8776" y="4002023"/>
            <a:ext cx="1325879" cy="841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5060" y="4110228"/>
            <a:ext cx="1251585" cy="759460"/>
          </a:xfrm>
          <a:custGeom>
            <a:avLst/>
            <a:gdLst/>
            <a:ahLst/>
            <a:cxnLst/>
            <a:rect l="l" t="t" r="r" b="b"/>
            <a:pathLst>
              <a:path w="1251585" h="759460">
                <a:moveTo>
                  <a:pt x="0" y="758952"/>
                </a:moveTo>
                <a:lnTo>
                  <a:pt x="1251203" y="758952"/>
                </a:lnTo>
                <a:lnTo>
                  <a:pt x="1251203" y="0"/>
                </a:lnTo>
                <a:lnTo>
                  <a:pt x="0" y="0"/>
                </a:lnTo>
                <a:lnTo>
                  <a:pt x="0" y="75895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85060" y="4110228"/>
            <a:ext cx="1251585" cy="7594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Ext2</a:t>
            </a:r>
            <a:endParaRPr sz="2000">
              <a:latin typeface="华文新魏"/>
              <a:cs typeface="华文新魏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文件系统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68852" y="4152900"/>
            <a:ext cx="594360" cy="716280"/>
          </a:xfrm>
          <a:custGeom>
            <a:avLst/>
            <a:gdLst/>
            <a:ahLst/>
            <a:cxnLst/>
            <a:rect l="l" t="t" r="r" b="b"/>
            <a:pathLst>
              <a:path w="594360" h="716279">
                <a:moveTo>
                  <a:pt x="0" y="716280"/>
                </a:moveTo>
                <a:lnTo>
                  <a:pt x="594360" y="716280"/>
                </a:lnTo>
                <a:lnTo>
                  <a:pt x="594360" y="0"/>
                </a:lnTo>
                <a:lnTo>
                  <a:pt x="0" y="0"/>
                </a:lnTo>
                <a:lnTo>
                  <a:pt x="0" y="71628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48227" y="4473321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584D2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33315" y="4027932"/>
            <a:ext cx="1263396" cy="771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5403" y="4002023"/>
            <a:ext cx="1325879" cy="841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3211" y="4110228"/>
            <a:ext cx="1251585" cy="759460"/>
          </a:xfrm>
          <a:custGeom>
            <a:avLst/>
            <a:gdLst/>
            <a:ahLst/>
            <a:cxnLst/>
            <a:rect l="l" t="t" r="r" b="b"/>
            <a:pathLst>
              <a:path w="1251585" h="759460">
                <a:moveTo>
                  <a:pt x="0" y="758952"/>
                </a:moveTo>
                <a:lnTo>
                  <a:pt x="1251203" y="758952"/>
                </a:lnTo>
                <a:lnTo>
                  <a:pt x="1251203" y="0"/>
                </a:lnTo>
                <a:lnTo>
                  <a:pt x="0" y="0"/>
                </a:lnTo>
                <a:lnTo>
                  <a:pt x="0" y="75895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63211" y="4110228"/>
            <a:ext cx="1251585" cy="7594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FAT</a:t>
            </a:r>
            <a:endParaRPr sz="2000">
              <a:latin typeface="华文新魏"/>
              <a:cs typeface="华文新魏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文件系统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69152" y="3860291"/>
            <a:ext cx="2832100" cy="13093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 marR="144145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具体文件系统对应的文 件操作函数，open(</a:t>
            </a:r>
            <a:r>
              <a:rPr sz="2000" spc="-95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)、 read(</a:t>
            </a:r>
            <a:r>
              <a:rPr sz="2000" spc="-10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spc="5" dirty="0">
                <a:solidFill>
                  <a:srgbClr val="FF0066"/>
                </a:solidFill>
                <a:latin typeface="华文新魏"/>
                <a:cs typeface="华文新魏"/>
              </a:rPr>
              <a:t>)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、write(</a:t>
            </a:r>
            <a:r>
              <a:rPr sz="2000" spc="-5" dirty="0">
                <a:solidFill>
                  <a:srgbClr val="FF0066"/>
                </a:solidFill>
                <a:latin typeface="华文新魏"/>
                <a:cs typeface="华文新魏"/>
              </a:rPr>
              <a:t> )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、 close(</a:t>
            </a:r>
            <a:r>
              <a:rPr sz="2000" spc="-10" dirty="0">
                <a:solidFill>
                  <a:srgbClr val="FF006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)等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8204" y="1665732"/>
            <a:ext cx="882650" cy="455930"/>
          </a:xfrm>
          <a:custGeom>
            <a:avLst/>
            <a:gdLst/>
            <a:ahLst/>
            <a:cxnLst/>
            <a:rect l="l" t="t" r="r" b="b"/>
            <a:pathLst>
              <a:path w="882650" h="455930">
                <a:moveTo>
                  <a:pt x="0" y="455675"/>
                </a:moveTo>
                <a:lnTo>
                  <a:pt x="882396" y="455675"/>
                </a:lnTo>
                <a:lnTo>
                  <a:pt x="882396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5199" y="1678939"/>
            <a:ext cx="4108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7590" algn="l"/>
                <a:tab pos="2736215" algn="l"/>
              </a:tabLst>
            </a:pP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应用层	</a:t>
            </a: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用户空间	应用程序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8204" y="2802635"/>
            <a:ext cx="882650" cy="455930"/>
          </a:xfrm>
          <a:custGeom>
            <a:avLst/>
            <a:gdLst/>
            <a:ahLst/>
            <a:cxnLst/>
            <a:rect l="l" t="t" r="r" b="b"/>
            <a:pathLst>
              <a:path w="882650" h="455929">
                <a:moveTo>
                  <a:pt x="0" y="455675"/>
                </a:moveTo>
                <a:lnTo>
                  <a:pt x="882396" y="455675"/>
                </a:lnTo>
                <a:lnTo>
                  <a:pt x="882396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5199" y="2815844"/>
            <a:ext cx="789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虚拟层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199" y="4946650"/>
            <a:ext cx="78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66"/>
                </a:solidFill>
                <a:latin typeface="华文新魏"/>
                <a:cs typeface="华文新魏"/>
              </a:rPr>
              <a:t>实现层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57072" y="1420367"/>
            <a:ext cx="212090" cy="911860"/>
          </a:xfrm>
          <a:custGeom>
            <a:avLst/>
            <a:gdLst/>
            <a:ahLst/>
            <a:cxnLst/>
            <a:rect l="l" t="t" r="r" b="b"/>
            <a:pathLst>
              <a:path w="212090" h="911860">
                <a:moveTo>
                  <a:pt x="211836" y="911352"/>
                </a:moveTo>
                <a:lnTo>
                  <a:pt x="170608" y="905357"/>
                </a:lnTo>
                <a:lnTo>
                  <a:pt x="136940" y="889015"/>
                </a:lnTo>
                <a:lnTo>
                  <a:pt x="114241" y="864792"/>
                </a:lnTo>
                <a:lnTo>
                  <a:pt x="105918" y="835152"/>
                </a:lnTo>
                <a:lnTo>
                  <a:pt x="105918" y="531876"/>
                </a:lnTo>
                <a:lnTo>
                  <a:pt x="97594" y="502235"/>
                </a:lnTo>
                <a:lnTo>
                  <a:pt x="74895" y="478012"/>
                </a:lnTo>
                <a:lnTo>
                  <a:pt x="41227" y="461670"/>
                </a:lnTo>
                <a:lnTo>
                  <a:pt x="0" y="455676"/>
                </a:lnTo>
                <a:lnTo>
                  <a:pt x="41227" y="449681"/>
                </a:lnTo>
                <a:lnTo>
                  <a:pt x="74895" y="433339"/>
                </a:lnTo>
                <a:lnTo>
                  <a:pt x="97594" y="409116"/>
                </a:lnTo>
                <a:lnTo>
                  <a:pt x="105918" y="379476"/>
                </a:lnTo>
                <a:lnTo>
                  <a:pt x="105918" y="76200"/>
                </a:lnTo>
                <a:lnTo>
                  <a:pt x="114241" y="46559"/>
                </a:lnTo>
                <a:lnTo>
                  <a:pt x="136940" y="22336"/>
                </a:lnTo>
                <a:lnTo>
                  <a:pt x="170608" y="5994"/>
                </a:lnTo>
                <a:lnTo>
                  <a:pt x="2118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7072" y="2482595"/>
            <a:ext cx="212090" cy="911860"/>
          </a:xfrm>
          <a:custGeom>
            <a:avLst/>
            <a:gdLst/>
            <a:ahLst/>
            <a:cxnLst/>
            <a:rect l="l" t="t" r="r" b="b"/>
            <a:pathLst>
              <a:path w="212090" h="911860">
                <a:moveTo>
                  <a:pt x="211836" y="911351"/>
                </a:moveTo>
                <a:lnTo>
                  <a:pt x="170608" y="905357"/>
                </a:lnTo>
                <a:lnTo>
                  <a:pt x="136940" y="889015"/>
                </a:lnTo>
                <a:lnTo>
                  <a:pt x="114241" y="864792"/>
                </a:lnTo>
                <a:lnTo>
                  <a:pt x="105918" y="835151"/>
                </a:lnTo>
                <a:lnTo>
                  <a:pt x="105918" y="531876"/>
                </a:lnTo>
                <a:lnTo>
                  <a:pt x="97594" y="502235"/>
                </a:lnTo>
                <a:lnTo>
                  <a:pt x="74895" y="478012"/>
                </a:lnTo>
                <a:lnTo>
                  <a:pt x="41227" y="461670"/>
                </a:lnTo>
                <a:lnTo>
                  <a:pt x="0" y="455675"/>
                </a:lnTo>
                <a:lnTo>
                  <a:pt x="41227" y="449681"/>
                </a:lnTo>
                <a:lnTo>
                  <a:pt x="74895" y="433339"/>
                </a:lnTo>
                <a:lnTo>
                  <a:pt x="97594" y="409116"/>
                </a:lnTo>
                <a:lnTo>
                  <a:pt x="105918" y="379475"/>
                </a:lnTo>
                <a:lnTo>
                  <a:pt x="105918" y="76200"/>
                </a:lnTo>
                <a:lnTo>
                  <a:pt x="114241" y="46559"/>
                </a:lnTo>
                <a:lnTo>
                  <a:pt x="136940" y="22336"/>
                </a:lnTo>
                <a:lnTo>
                  <a:pt x="170608" y="5994"/>
                </a:lnTo>
                <a:lnTo>
                  <a:pt x="2118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2875" y="3849623"/>
            <a:ext cx="256540" cy="2534920"/>
          </a:xfrm>
          <a:custGeom>
            <a:avLst/>
            <a:gdLst/>
            <a:ahLst/>
            <a:cxnLst/>
            <a:rect l="l" t="t" r="r" b="b"/>
            <a:pathLst>
              <a:path w="256540" h="2534920">
                <a:moveTo>
                  <a:pt x="256032" y="2534412"/>
                </a:moveTo>
                <a:lnTo>
                  <a:pt x="191420" y="2505535"/>
                </a:lnTo>
                <a:lnTo>
                  <a:pt x="165511" y="2472464"/>
                </a:lnTo>
                <a:lnTo>
                  <a:pt x="145494" y="2429658"/>
                </a:lnTo>
                <a:lnTo>
                  <a:pt x="132588" y="2379133"/>
                </a:lnTo>
                <a:lnTo>
                  <a:pt x="128015" y="2322906"/>
                </a:lnTo>
                <a:lnTo>
                  <a:pt x="128015" y="1478661"/>
                </a:lnTo>
                <a:lnTo>
                  <a:pt x="123443" y="1422472"/>
                </a:lnTo>
                <a:lnTo>
                  <a:pt x="110537" y="1371966"/>
                </a:lnTo>
                <a:lnTo>
                  <a:pt x="90520" y="1329166"/>
                </a:lnTo>
                <a:lnTo>
                  <a:pt x="64611" y="1296091"/>
                </a:lnTo>
                <a:lnTo>
                  <a:pt x="0" y="1267206"/>
                </a:lnTo>
                <a:lnTo>
                  <a:pt x="34031" y="1259647"/>
                </a:lnTo>
                <a:lnTo>
                  <a:pt x="90520" y="1205245"/>
                </a:lnTo>
                <a:lnTo>
                  <a:pt x="110537" y="1162445"/>
                </a:lnTo>
                <a:lnTo>
                  <a:pt x="123443" y="1111939"/>
                </a:lnTo>
                <a:lnTo>
                  <a:pt x="128015" y="1055751"/>
                </a:lnTo>
                <a:lnTo>
                  <a:pt x="128015" y="211455"/>
                </a:lnTo>
                <a:lnTo>
                  <a:pt x="132588" y="155266"/>
                </a:lnTo>
                <a:lnTo>
                  <a:pt x="145494" y="104760"/>
                </a:lnTo>
                <a:lnTo>
                  <a:pt x="165511" y="61960"/>
                </a:lnTo>
                <a:lnTo>
                  <a:pt x="191420" y="28885"/>
                </a:lnTo>
                <a:lnTo>
                  <a:pt x="222000" y="7558"/>
                </a:lnTo>
                <a:lnTo>
                  <a:pt x="2560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77155" y="5949696"/>
            <a:ext cx="4323715" cy="455930"/>
          </a:xfrm>
          <a:custGeom>
            <a:avLst/>
            <a:gdLst/>
            <a:ahLst/>
            <a:cxnLst/>
            <a:rect l="l" t="t" r="r" b="b"/>
            <a:pathLst>
              <a:path w="4323715" h="455929">
                <a:moveTo>
                  <a:pt x="0" y="455675"/>
                </a:moveTo>
                <a:lnTo>
                  <a:pt x="4323588" y="455675"/>
                </a:lnTo>
                <a:lnTo>
                  <a:pt x="432358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756150" y="5959855"/>
            <a:ext cx="362331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0" algn="r">
              <a:lnSpc>
                <a:spcPts val="269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VF</a:t>
            </a:r>
            <a:r>
              <a:rPr sz="2400" spc="-5" dirty="0">
                <a:solidFill>
                  <a:srgbClr val="FF0000"/>
                </a:solidFill>
                <a:latin typeface="华文新魏"/>
                <a:cs typeface="华文新魏"/>
              </a:rPr>
              <a:t>S</a:t>
            </a: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和具体文件系统的关系</a:t>
            </a:r>
            <a:endParaRPr sz="2400">
              <a:latin typeface="华文新魏"/>
              <a:cs typeface="华文新魏"/>
            </a:endParaRPr>
          </a:p>
          <a:p>
            <a:pPr marR="5080" algn="r">
              <a:lnSpc>
                <a:spcPts val="1490"/>
              </a:lnSpc>
            </a:pPr>
            <a:r>
              <a:rPr sz="1400" spc="5" dirty="0">
                <a:latin typeface="Times New Roman"/>
                <a:cs typeface="Times New Roman"/>
              </a:rPr>
              <a:t>147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27732" y="5164835"/>
            <a:ext cx="1780032" cy="4678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71344" y="5138928"/>
            <a:ext cx="1580387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357627" y="5247132"/>
            <a:ext cx="1767839" cy="45593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缓冲区缓存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427732" y="5986271"/>
            <a:ext cx="1780032" cy="467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71344" y="5960364"/>
            <a:ext cx="1580387" cy="536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57627" y="6068567"/>
            <a:ext cx="1767839" cy="45593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磁盘驱动器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95471" y="2121407"/>
            <a:ext cx="196850" cy="568960"/>
          </a:xfrm>
          <a:custGeom>
            <a:avLst/>
            <a:gdLst/>
            <a:ahLst/>
            <a:cxnLst/>
            <a:rect l="l" t="t" r="r" b="b"/>
            <a:pathLst>
              <a:path w="196850" h="568960">
                <a:moveTo>
                  <a:pt x="196595" y="454913"/>
                </a:moveTo>
                <a:lnTo>
                  <a:pt x="0" y="454913"/>
                </a:lnTo>
                <a:lnTo>
                  <a:pt x="98298" y="568451"/>
                </a:lnTo>
                <a:lnTo>
                  <a:pt x="196595" y="454913"/>
                </a:lnTo>
                <a:close/>
              </a:path>
              <a:path w="196850" h="568960">
                <a:moveTo>
                  <a:pt x="147447" y="113537"/>
                </a:moveTo>
                <a:lnTo>
                  <a:pt x="49149" y="113537"/>
                </a:lnTo>
                <a:lnTo>
                  <a:pt x="49149" y="454913"/>
                </a:lnTo>
                <a:lnTo>
                  <a:pt x="147447" y="454913"/>
                </a:lnTo>
                <a:lnTo>
                  <a:pt x="147447" y="113537"/>
                </a:lnTo>
                <a:close/>
              </a:path>
              <a:path w="196850" h="568960">
                <a:moveTo>
                  <a:pt x="98298" y="0"/>
                </a:moveTo>
                <a:lnTo>
                  <a:pt x="0" y="113537"/>
                </a:lnTo>
                <a:lnTo>
                  <a:pt x="196595" y="113537"/>
                </a:lnTo>
                <a:lnTo>
                  <a:pt x="98298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95471" y="2121407"/>
            <a:ext cx="196850" cy="568960"/>
          </a:xfrm>
          <a:custGeom>
            <a:avLst/>
            <a:gdLst/>
            <a:ahLst/>
            <a:cxnLst/>
            <a:rect l="l" t="t" r="r" b="b"/>
            <a:pathLst>
              <a:path w="196850" h="568960">
                <a:moveTo>
                  <a:pt x="0" y="113537"/>
                </a:moveTo>
                <a:lnTo>
                  <a:pt x="98298" y="0"/>
                </a:lnTo>
                <a:lnTo>
                  <a:pt x="196595" y="113537"/>
                </a:lnTo>
                <a:lnTo>
                  <a:pt x="147447" y="113537"/>
                </a:lnTo>
                <a:lnTo>
                  <a:pt x="147447" y="454913"/>
                </a:lnTo>
                <a:lnTo>
                  <a:pt x="196595" y="454913"/>
                </a:lnTo>
                <a:lnTo>
                  <a:pt x="98298" y="568451"/>
                </a:lnTo>
                <a:lnTo>
                  <a:pt x="0" y="454913"/>
                </a:lnTo>
                <a:lnTo>
                  <a:pt x="49149" y="454913"/>
                </a:lnTo>
                <a:lnTo>
                  <a:pt x="49149" y="113537"/>
                </a:lnTo>
                <a:lnTo>
                  <a:pt x="0" y="1135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92752" y="2404872"/>
            <a:ext cx="1592580" cy="455930"/>
          </a:xfrm>
          <a:custGeom>
            <a:avLst/>
            <a:gdLst/>
            <a:ahLst/>
            <a:cxnLst/>
            <a:rect l="l" t="t" r="r" b="b"/>
            <a:pathLst>
              <a:path w="1592579" h="455930">
                <a:moveTo>
                  <a:pt x="0" y="455675"/>
                </a:moveTo>
                <a:lnTo>
                  <a:pt x="1592579" y="455675"/>
                </a:lnTo>
                <a:lnTo>
                  <a:pt x="1592579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492752" y="2404872"/>
            <a:ext cx="1592580" cy="4559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索引节点缓存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92752" y="2973323"/>
            <a:ext cx="1592580" cy="455930"/>
          </a:xfrm>
          <a:custGeom>
            <a:avLst/>
            <a:gdLst/>
            <a:ahLst/>
            <a:cxnLst/>
            <a:rect l="l" t="t" r="r" b="b"/>
            <a:pathLst>
              <a:path w="1592579" h="455929">
                <a:moveTo>
                  <a:pt x="0" y="455675"/>
                </a:moveTo>
                <a:lnTo>
                  <a:pt x="1592579" y="455675"/>
                </a:lnTo>
                <a:lnTo>
                  <a:pt x="1592579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92752" y="2973323"/>
            <a:ext cx="1592580" cy="4559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4584D2"/>
                </a:solidFill>
                <a:latin typeface="华文新魏"/>
                <a:cs typeface="华文新魏"/>
              </a:rPr>
              <a:t>目录高速缓存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874008" y="3080130"/>
            <a:ext cx="626745" cy="95885"/>
          </a:xfrm>
          <a:custGeom>
            <a:avLst/>
            <a:gdLst/>
            <a:ahLst/>
            <a:cxnLst/>
            <a:rect l="l" t="t" r="r" b="b"/>
            <a:pathLst>
              <a:path w="626745" h="95885">
                <a:moveTo>
                  <a:pt x="551814" y="19558"/>
                </a:moveTo>
                <a:lnTo>
                  <a:pt x="550492" y="51295"/>
                </a:lnTo>
                <a:lnTo>
                  <a:pt x="563117" y="51816"/>
                </a:lnTo>
                <a:lnTo>
                  <a:pt x="562609" y="64516"/>
                </a:lnTo>
                <a:lnTo>
                  <a:pt x="549941" y="64516"/>
                </a:lnTo>
                <a:lnTo>
                  <a:pt x="548639" y="95758"/>
                </a:lnTo>
                <a:lnTo>
                  <a:pt x="618167" y="64516"/>
                </a:lnTo>
                <a:lnTo>
                  <a:pt x="562609" y="64516"/>
                </a:lnTo>
                <a:lnTo>
                  <a:pt x="549963" y="63995"/>
                </a:lnTo>
                <a:lnTo>
                  <a:pt x="619326" y="63995"/>
                </a:lnTo>
                <a:lnTo>
                  <a:pt x="626363" y="60833"/>
                </a:lnTo>
                <a:lnTo>
                  <a:pt x="551814" y="19558"/>
                </a:lnTo>
                <a:close/>
              </a:path>
              <a:path w="626745" h="95885">
                <a:moveTo>
                  <a:pt x="77724" y="0"/>
                </a:moveTo>
                <a:lnTo>
                  <a:pt x="0" y="34925"/>
                </a:lnTo>
                <a:lnTo>
                  <a:pt x="74549" y="76200"/>
                </a:lnTo>
                <a:lnTo>
                  <a:pt x="75871" y="44467"/>
                </a:lnTo>
                <a:lnTo>
                  <a:pt x="63118" y="43942"/>
                </a:lnTo>
                <a:lnTo>
                  <a:pt x="63753" y="31242"/>
                </a:lnTo>
                <a:lnTo>
                  <a:pt x="76422" y="31242"/>
                </a:lnTo>
                <a:lnTo>
                  <a:pt x="77724" y="0"/>
                </a:lnTo>
                <a:close/>
              </a:path>
              <a:path w="626745" h="95885">
                <a:moveTo>
                  <a:pt x="550492" y="51295"/>
                </a:moveTo>
                <a:lnTo>
                  <a:pt x="549963" y="63995"/>
                </a:lnTo>
                <a:lnTo>
                  <a:pt x="562609" y="64516"/>
                </a:lnTo>
                <a:lnTo>
                  <a:pt x="563117" y="51816"/>
                </a:lnTo>
                <a:lnTo>
                  <a:pt x="550492" y="51295"/>
                </a:lnTo>
                <a:close/>
              </a:path>
              <a:path w="626745" h="95885">
                <a:moveTo>
                  <a:pt x="76400" y="31763"/>
                </a:moveTo>
                <a:lnTo>
                  <a:pt x="75871" y="44467"/>
                </a:lnTo>
                <a:lnTo>
                  <a:pt x="549963" y="63995"/>
                </a:lnTo>
                <a:lnTo>
                  <a:pt x="550492" y="51295"/>
                </a:lnTo>
                <a:lnTo>
                  <a:pt x="76400" y="31763"/>
                </a:lnTo>
                <a:close/>
              </a:path>
              <a:path w="626745" h="95885">
                <a:moveTo>
                  <a:pt x="63753" y="31242"/>
                </a:moveTo>
                <a:lnTo>
                  <a:pt x="63118" y="43942"/>
                </a:lnTo>
                <a:lnTo>
                  <a:pt x="75871" y="44467"/>
                </a:lnTo>
                <a:lnTo>
                  <a:pt x="76400" y="31763"/>
                </a:lnTo>
                <a:lnTo>
                  <a:pt x="63753" y="31242"/>
                </a:lnTo>
                <a:close/>
              </a:path>
              <a:path w="626745" h="95885">
                <a:moveTo>
                  <a:pt x="76422" y="31242"/>
                </a:moveTo>
                <a:lnTo>
                  <a:pt x="63753" y="31242"/>
                </a:lnTo>
                <a:lnTo>
                  <a:pt x="76400" y="31763"/>
                </a:lnTo>
                <a:lnTo>
                  <a:pt x="7642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74008" y="2563495"/>
            <a:ext cx="553720" cy="267970"/>
          </a:xfrm>
          <a:custGeom>
            <a:avLst/>
            <a:gdLst/>
            <a:ahLst/>
            <a:cxnLst/>
            <a:rect l="l" t="t" r="r" b="b"/>
            <a:pathLst>
              <a:path w="553720" h="267969">
                <a:moveTo>
                  <a:pt x="52196" y="199262"/>
                </a:moveTo>
                <a:lnTo>
                  <a:pt x="0" y="266572"/>
                </a:lnTo>
                <a:lnTo>
                  <a:pt x="85216" y="267969"/>
                </a:lnTo>
                <a:lnTo>
                  <a:pt x="74108" y="244855"/>
                </a:lnTo>
                <a:lnTo>
                  <a:pt x="59943" y="244855"/>
                </a:lnTo>
                <a:lnTo>
                  <a:pt x="54482" y="233425"/>
                </a:lnTo>
                <a:lnTo>
                  <a:pt x="65968" y="227919"/>
                </a:lnTo>
                <a:lnTo>
                  <a:pt x="52196" y="199262"/>
                </a:lnTo>
                <a:close/>
              </a:path>
              <a:path w="553720" h="267969">
                <a:moveTo>
                  <a:pt x="65968" y="227919"/>
                </a:moveTo>
                <a:lnTo>
                  <a:pt x="54482" y="233425"/>
                </a:lnTo>
                <a:lnTo>
                  <a:pt x="59943" y="244855"/>
                </a:lnTo>
                <a:lnTo>
                  <a:pt x="71456" y="239337"/>
                </a:lnTo>
                <a:lnTo>
                  <a:pt x="65968" y="227919"/>
                </a:lnTo>
                <a:close/>
              </a:path>
              <a:path w="553720" h="267969">
                <a:moveTo>
                  <a:pt x="71456" y="239337"/>
                </a:moveTo>
                <a:lnTo>
                  <a:pt x="59943" y="244855"/>
                </a:lnTo>
                <a:lnTo>
                  <a:pt x="74108" y="244855"/>
                </a:lnTo>
                <a:lnTo>
                  <a:pt x="71456" y="239337"/>
                </a:lnTo>
                <a:close/>
              </a:path>
              <a:path w="553720" h="267969">
                <a:moveTo>
                  <a:pt x="481732" y="28583"/>
                </a:moveTo>
                <a:lnTo>
                  <a:pt x="65968" y="227919"/>
                </a:lnTo>
                <a:lnTo>
                  <a:pt x="71456" y="239337"/>
                </a:lnTo>
                <a:lnTo>
                  <a:pt x="487242" y="40049"/>
                </a:lnTo>
                <a:lnTo>
                  <a:pt x="481732" y="28583"/>
                </a:lnTo>
                <a:close/>
              </a:path>
              <a:path w="553720" h="267969">
                <a:moveTo>
                  <a:pt x="536371" y="23113"/>
                </a:moveTo>
                <a:lnTo>
                  <a:pt x="493140" y="23113"/>
                </a:lnTo>
                <a:lnTo>
                  <a:pt x="498728" y="34543"/>
                </a:lnTo>
                <a:lnTo>
                  <a:pt x="487242" y="40049"/>
                </a:lnTo>
                <a:lnTo>
                  <a:pt x="501014" y="68706"/>
                </a:lnTo>
                <a:lnTo>
                  <a:pt x="536371" y="23113"/>
                </a:lnTo>
                <a:close/>
              </a:path>
              <a:path w="553720" h="267969">
                <a:moveTo>
                  <a:pt x="493140" y="23113"/>
                </a:moveTo>
                <a:lnTo>
                  <a:pt x="481732" y="28583"/>
                </a:lnTo>
                <a:lnTo>
                  <a:pt x="487242" y="40049"/>
                </a:lnTo>
                <a:lnTo>
                  <a:pt x="498728" y="34543"/>
                </a:lnTo>
                <a:lnTo>
                  <a:pt x="493140" y="23113"/>
                </a:lnTo>
                <a:close/>
              </a:path>
              <a:path w="553720" h="267969">
                <a:moveTo>
                  <a:pt x="467994" y="0"/>
                </a:moveTo>
                <a:lnTo>
                  <a:pt x="481732" y="28583"/>
                </a:lnTo>
                <a:lnTo>
                  <a:pt x="493140" y="23113"/>
                </a:lnTo>
                <a:lnTo>
                  <a:pt x="536371" y="23113"/>
                </a:lnTo>
                <a:lnTo>
                  <a:pt x="553212" y="1396"/>
                </a:lnTo>
                <a:lnTo>
                  <a:pt x="467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77184" y="3258311"/>
            <a:ext cx="76200" cy="425450"/>
          </a:xfrm>
          <a:custGeom>
            <a:avLst/>
            <a:gdLst/>
            <a:ahLst/>
            <a:cxnLst/>
            <a:rect l="l" t="t" r="r" b="b"/>
            <a:pathLst>
              <a:path w="76200" h="425450">
                <a:moveTo>
                  <a:pt x="31750" y="348995"/>
                </a:moveTo>
                <a:lnTo>
                  <a:pt x="0" y="348995"/>
                </a:lnTo>
                <a:lnTo>
                  <a:pt x="38100" y="425195"/>
                </a:lnTo>
                <a:lnTo>
                  <a:pt x="69850" y="361695"/>
                </a:lnTo>
                <a:lnTo>
                  <a:pt x="31750" y="361695"/>
                </a:lnTo>
                <a:lnTo>
                  <a:pt x="31750" y="348995"/>
                </a:lnTo>
                <a:close/>
              </a:path>
              <a:path w="76200" h="425450">
                <a:moveTo>
                  <a:pt x="44450" y="63500"/>
                </a:moveTo>
                <a:lnTo>
                  <a:pt x="31750" y="63500"/>
                </a:lnTo>
                <a:lnTo>
                  <a:pt x="31750" y="361695"/>
                </a:lnTo>
                <a:lnTo>
                  <a:pt x="44450" y="361695"/>
                </a:lnTo>
                <a:lnTo>
                  <a:pt x="44450" y="63500"/>
                </a:lnTo>
                <a:close/>
              </a:path>
              <a:path w="76200" h="425450">
                <a:moveTo>
                  <a:pt x="76200" y="348995"/>
                </a:moveTo>
                <a:lnTo>
                  <a:pt x="44450" y="348995"/>
                </a:lnTo>
                <a:lnTo>
                  <a:pt x="44450" y="361695"/>
                </a:lnTo>
                <a:lnTo>
                  <a:pt x="69850" y="361695"/>
                </a:lnTo>
                <a:lnTo>
                  <a:pt x="76200" y="348995"/>
                </a:lnTo>
                <a:close/>
              </a:path>
              <a:path w="76200" h="4254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254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98876" y="4820411"/>
            <a:ext cx="76200" cy="426720"/>
          </a:xfrm>
          <a:custGeom>
            <a:avLst/>
            <a:gdLst/>
            <a:ahLst/>
            <a:cxnLst/>
            <a:rect l="l" t="t" r="r" b="b"/>
            <a:pathLst>
              <a:path w="76200" h="426720">
                <a:moveTo>
                  <a:pt x="31750" y="350519"/>
                </a:moveTo>
                <a:lnTo>
                  <a:pt x="0" y="350519"/>
                </a:lnTo>
                <a:lnTo>
                  <a:pt x="38100" y="426719"/>
                </a:lnTo>
                <a:lnTo>
                  <a:pt x="69850" y="363219"/>
                </a:lnTo>
                <a:lnTo>
                  <a:pt x="31750" y="363219"/>
                </a:lnTo>
                <a:lnTo>
                  <a:pt x="31750" y="350519"/>
                </a:lnTo>
                <a:close/>
              </a:path>
              <a:path w="76200" h="426720">
                <a:moveTo>
                  <a:pt x="44450" y="63500"/>
                </a:moveTo>
                <a:lnTo>
                  <a:pt x="31750" y="63500"/>
                </a:lnTo>
                <a:lnTo>
                  <a:pt x="31750" y="363219"/>
                </a:lnTo>
                <a:lnTo>
                  <a:pt x="44450" y="363219"/>
                </a:lnTo>
                <a:lnTo>
                  <a:pt x="44450" y="63500"/>
                </a:lnTo>
                <a:close/>
              </a:path>
              <a:path w="76200" h="426720">
                <a:moveTo>
                  <a:pt x="76200" y="350519"/>
                </a:moveTo>
                <a:lnTo>
                  <a:pt x="44450" y="350519"/>
                </a:lnTo>
                <a:lnTo>
                  <a:pt x="44450" y="363219"/>
                </a:lnTo>
                <a:lnTo>
                  <a:pt x="69850" y="363219"/>
                </a:lnTo>
                <a:lnTo>
                  <a:pt x="76200" y="350519"/>
                </a:lnTo>
                <a:close/>
              </a:path>
              <a:path w="76200" h="42672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2672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15083" y="3683508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36976" y="3683508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5484" y="3683508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20595" y="4815840"/>
            <a:ext cx="982980" cy="436245"/>
          </a:xfrm>
          <a:custGeom>
            <a:avLst/>
            <a:gdLst/>
            <a:ahLst/>
            <a:cxnLst/>
            <a:rect l="l" t="t" r="r" b="b"/>
            <a:pathLst>
              <a:path w="982980" h="436245">
                <a:moveTo>
                  <a:pt x="910515" y="406810"/>
                </a:moveTo>
                <a:lnTo>
                  <a:pt x="897890" y="435864"/>
                </a:lnTo>
                <a:lnTo>
                  <a:pt x="982980" y="431292"/>
                </a:lnTo>
                <a:lnTo>
                  <a:pt x="966686" y="411861"/>
                </a:lnTo>
                <a:lnTo>
                  <a:pt x="922147" y="411861"/>
                </a:lnTo>
                <a:lnTo>
                  <a:pt x="910515" y="406810"/>
                </a:lnTo>
                <a:close/>
              </a:path>
              <a:path w="982980" h="436245">
                <a:moveTo>
                  <a:pt x="915592" y="395125"/>
                </a:moveTo>
                <a:lnTo>
                  <a:pt x="910515" y="406810"/>
                </a:lnTo>
                <a:lnTo>
                  <a:pt x="922147" y="411861"/>
                </a:lnTo>
                <a:lnTo>
                  <a:pt x="927227" y="400177"/>
                </a:lnTo>
                <a:lnTo>
                  <a:pt x="915592" y="395125"/>
                </a:lnTo>
                <a:close/>
              </a:path>
              <a:path w="982980" h="436245">
                <a:moveTo>
                  <a:pt x="928243" y="366014"/>
                </a:moveTo>
                <a:lnTo>
                  <a:pt x="915592" y="395125"/>
                </a:lnTo>
                <a:lnTo>
                  <a:pt x="927227" y="400177"/>
                </a:lnTo>
                <a:lnTo>
                  <a:pt x="922147" y="411861"/>
                </a:lnTo>
                <a:lnTo>
                  <a:pt x="966686" y="411861"/>
                </a:lnTo>
                <a:lnTo>
                  <a:pt x="928243" y="366014"/>
                </a:lnTo>
                <a:close/>
              </a:path>
              <a:path w="982980" h="436245">
                <a:moveTo>
                  <a:pt x="72464" y="29053"/>
                </a:moveTo>
                <a:lnTo>
                  <a:pt x="67387" y="40738"/>
                </a:lnTo>
                <a:lnTo>
                  <a:pt x="910515" y="406810"/>
                </a:lnTo>
                <a:lnTo>
                  <a:pt x="915592" y="395125"/>
                </a:lnTo>
                <a:lnTo>
                  <a:pt x="72464" y="29053"/>
                </a:lnTo>
                <a:close/>
              </a:path>
              <a:path w="982980" h="436245">
                <a:moveTo>
                  <a:pt x="85090" y="0"/>
                </a:moveTo>
                <a:lnTo>
                  <a:pt x="0" y="4572"/>
                </a:lnTo>
                <a:lnTo>
                  <a:pt x="54737" y="69850"/>
                </a:lnTo>
                <a:lnTo>
                  <a:pt x="67387" y="40738"/>
                </a:lnTo>
                <a:lnTo>
                  <a:pt x="55753" y="35687"/>
                </a:lnTo>
                <a:lnTo>
                  <a:pt x="60833" y="24003"/>
                </a:lnTo>
                <a:lnTo>
                  <a:pt x="74659" y="24003"/>
                </a:lnTo>
                <a:lnTo>
                  <a:pt x="85090" y="0"/>
                </a:lnTo>
                <a:close/>
              </a:path>
              <a:path w="982980" h="436245">
                <a:moveTo>
                  <a:pt x="60833" y="24003"/>
                </a:moveTo>
                <a:lnTo>
                  <a:pt x="55753" y="35687"/>
                </a:lnTo>
                <a:lnTo>
                  <a:pt x="67387" y="40738"/>
                </a:lnTo>
                <a:lnTo>
                  <a:pt x="72464" y="29053"/>
                </a:lnTo>
                <a:lnTo>
                  <a:pt x="60833" y="24003"/>
                </a:lnTo>
                <a:close/>
              </a:path>
              <a:path w="982980" h="436245">
                <a:moveTo>
                  <a:pt x="74659" y="24003"/>
                </a:moveTo>
                <a:lnTo>
                  <a:pt x="60833" y="24003"/>
                </a:lnTo>
                <a:lnTo>
                  <a:pt x="72464" y="29053"/>
                </a:lnTo>
                <a:lnTo>
                  <a:pt x="74659" y="24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55440" y="4810505"/>
            <a:ext cx="1181735" cy="442595"/>
          </a:xfrm>
          <a:custGeom>
            <a:avLst/>
            <a:gdLst/>
            <a:ahLst/>
            <a:cxnLst/>
            <a:rect l="l" t="t" r="r" b="b"/>
            <a:pathLst>
              <a:path w="1181735" h="442595">
                <a:moveTo>
                  <a:pt x="1107948" y="29845"/>
                </a:moveTo>
                <a:lnTo>
                  <a:pt x="0" y="430657"/>
                </a:lnTo>
                <a:lnTo>
                  <a:pt x="4318" y="442595"/>
                </a:lnTo>
                <a:lnTo>
                  <a:pt x="1112266" y="41783"/>
                </a:lnTo>
                <a:lnTo>
                  <a:pt x="1107948" y="29845"/>
                </a:lnTo>
                <a:close/>
              </a:path>
              <a:path w="1181735" h="442595">
                <a:moveTo>
                  <a:pt x="1166885" y="25527"/>
                </a:moveTo>
                <a:lnTo>
                  <a:pt x="1119886" y="25527"/>
                </a:lnTo>
                <a:lnTo>
                  <a:pt x="1124204" y="37465"/>
                </a:lnTo>
                <a:lnTo>
                  <a:pt x="1112266" y="41783"/>
                </a:lnTo>
                <a:lnTo>
                  <a:pt x="1123061" y="71628"/>
                </a:lnTo>
                <a:lnTo>
                  <a:pt x="1166885" y="25527"/>
                </a:lnTo>
                <a:close/>
              </a:path>
              <a:path w="1181735" h="442595">
                <a:moveTo>
                  <a:pt x="1119886" y="25527"/>
                </a:moveTo>
                <a:lnTo>
                  <a:pt x="1107948" y="29845"/>
                </a:lnTo>
                <a:lnTo>
                  <a:pt x="1112266" y="41783"/>
                </a:lnTo>
                <a:lnTo>
                  <a:pt x="1124204" y="37465"/>
                </a:lnTo>
                <a:lnTo>
                  <a:pt x="1119886" y="25527"/>
                </a:lnTo>
                <a:close/>
              </a:path>
              <a:path w="1181735" h="442595">
                <a:moveTo>
                  <a:pt x="1097153" y="0"/>
                </a:moveTo>
                <a:lnTo>
                  <a:pt x="1107948" y="29845"/>
                </a:lnTo>
                <a:lnTo>
                  <a:pt x="1119886" y="25527"/>
                </a:lnTo>
                <a:lnTo>
                  <a:pt x="1166885" y="25527"/>
                </a:lnTo>
                <a:lnTo>
                  <a:pt x="1181735" y="9906"/>
                </a:lnTo>
                <a:lnTo>
                  <a:pt x="1097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98876" y="5672328"/>
            <a:ext cx="76200" cy="425450"/>
          </a:xfrm>
          <a:custGeom>
            <a:avLst/>
            <a:gdLst/>
            <a:ahLst/>
            <a:cxnLst/>
            <a:rect l="l" t="t" r="r" b="b"/>
            <a:pathLst>
              <a:path w="76200" h="425450">
                <a:moveTo>
                  <a:pt x="31750" y="348996"/>
                </a:moveTo>
                <a:lnTo>
                  <a:pt x="0" y="348996"/>
                </a:lnTo>
                <a:lnTo>
                  <a:pt x="38100" y="425196"/>
                </a:lnTo>
                <a:lnTo>
                  <a:pt x="69850" y="361696"/>
                </a:lnTo>
                <a:lnTo>
                  <a:pt x="31750" y="361696"/>
                </a:lnTo>
                <a:lnTo>
                  <a:pt x="31750" y="348996"/>
                </a:lnTo>
                <a:close/>
              </a:path>
              <a:path w="76200" h="425450">
                <a:moveTo>
                  <a:pt x="44450" y="63500"/>
                </a:moveTo>
                <a:lnTo>
                  <a:pt x="31750" y="63500"/>
                </a:lnTo>
                <a:lnTo>
                  <a:pt x="31750" y="361696"/>
                </a:lnTo>
                <a:lnTo>
                  <a:pt x="44450" y="361696"/>
                </a:lnTo>
                <a:lnTo>
                  <a:pt x="44450" y="63500"/>
                </a:lnTo>
                <a:close/>
              </a:path>
              <a:path w="76200" h="425450">
                <a:moveTo>
                  <a:pt x="76200" y="348996"/>
                </a:moveTo>
                <a:lnTo>
                  <a:pt x="44450" y="348996"/>
                </a:lnTo>
                <a:lnTo>
                  <a:pt x="44450" y="361696"/>
                </a:lnTo>
                <a:lnTo>
                  <a:pt x="69850" y="361696"/>
                </a:lnTo>
                <a:lnTo>
                  <a:pt x="76200" y="348996"/>
                </a:lnTo>
                <a:close/>
              </a:path>
              <a:path w="76200" h="4254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254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148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241" y="865377"/>
            <a:ext cx="635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VFS的组</a:t>
            </a:r>
            <a:r>
              <a:rPr sz="4400" spc="-5" dirty="0"/>
              <a:t>成(</a:t>
            </a:r>
            <a:r>
              <a:rPr sz="4400" dirty="0"/>
              <a:t>主要数据结</a:t>
            </a:r>
            <a:r>
              <a:rPr sz="4400" spc="-10" dirty="0"/>
              <a:t>构</a:t>
            </a:r>
            <a:r>
              <a:rPr sz="4400" dirty="0"/>
              <a:t>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64540" y="2341270"/>
            <a:ext cx="6805295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超级块对象-代表一个文件系统。</a:t>
            </a:r>
            <a:endParaRPr sz="28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索引节点对象-代表一个文件。</a:t>
            </a:r>
            <a:endParaRPr sz="28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目录项对象-代表路径中的一个组成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部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分。</a:t>
            </a:r>
            <a:endParaRPr sz="28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文件对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象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-代表由进程已打开的一个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件。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149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913" y="621029"/>
            <a:ext cx="5413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VF</a:t>
            </a:r>
            <a:r>
              <a:rPr sz="4000" dirty="0"/>
              <a:t>S</a:t>
            </a:r>
            <a:r>
              <a:rPr sz="4000" spc="-5" dirty="0"/>
              <a:t>各种对象之间的关系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910839" y="2495676"/>
            <a:ext cx="338455" cy="76200"/>
          </a:xfrm>
          <a:custGeom>
            <a:avLst/>
            <a:gdLst/>
            <a:ahLst/>
            <a:cxnLst/>
            <a:rect l="l" t="t" r="r" b="b"/>
            <a:pathLst>
              <a:path w="338455" h="76200">
                <a:moveTo>
                  <a:pt x="75818" y="0"/>
                </a:moveTo>
                <a:lnTo>
                  <a:pt x="0" y="38735"/>
                </a:lnTo>
                <a:lnTo>
                  <a:pt x="76581" y="76200"/>
                </a:lnTo>
                <a:lnTo>
                  <a:pt x="76263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135" y="31639"/>
                </a:lnTo>
                <a:lnTo>
                  <a:pt x="75818" y="0"/>
                </a:lnTo>
                <a:close/>
              </a:path>
              <a:path w="338455" h="76200">
                <a:moveTo>
                  <a:pt x="76135" y="31639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62" y="44337"/>
                </a:lnTo>
                <a:lnTo>
                  <a:pt x="76135" y="31639"/>
                </a:lnTo>
                <a:close/>
              </a:path>
              <a:path w="338455" h="76200">
                <a:moveTo>
                  <a:pt x="76262" y="44337"/>
                </a:moveTo>
                <a:lnTo>
                  <a:pt x="63500" y="44450"/>
                </a:lnTo>
                <a:lnTo>
                  <a:pt x="76263" y="44450"/>
                </a:lnTo>
                <a:close/>
              </a:path>
              <a:path w="338455" h="76200">
                <a:moveTo>
                  <a:pt x="338328" y="29337"/>
                </a:moveTo>
                <a:lnTo>
                  <a:pt x="76135" y="31639"/>
                </a:lnTo>
                <a:lnTo>
                  <a:pt x="76262" y="44337"/>
                </a:lnTo>
                <a:lnTo>
                  <a:pt x="338328" y="42037"/>
                </a:lnTo>
                <a:lnTo>
                  <a:pt x="338328" y="29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1676" y="5545835"/>
            <a:ext cx="3991610" cy="475615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159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华文新魏"/>
                <a:cs typeface="华文新魏"/>
              </a:rPr>
              <a:t>VFS</a:t>
            </a:r>
            <a:r>
              <a:rPr sz="2400" dirty="0">
                <a:latin typeface="华文新魏"/>
                <a:cs typeface="华文新魏"/>
              </a:rPr>
              <a:t>各种对象之间的关系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0839" y="2014854"/>
            <a:ext cx="3049905" cy="76200"/>
          </a:xfrm>
          <a:custGeom>
            <a:avLst/>
            <a:gdLst/>
            <a:ahLst/>
            <a:cxnLst/>
            <a:rect l="l" t="t" r="r" b="b"/>
            <a:pathLst>
              <a:path w="3049904" h="76200">
                <a:moveTo>
                  <a:pt x="76200" y="0"/>
                </a:moveTo>
                <a:lnTo>
                  <a:pt x="0" y="37973"/>
                </a:lnTo>
                <a:lnTo>
                  <a:pt x="76200" y="76200"/>
                </a:lnTo>
                <a:lnTo>
                  <a:pt x="76200" y="44468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9904" h="76200">
                <a:moveTo>
                  <a:pt x="76200" y="31768"/>
                </a:moveTo>
                <a:lnTo>
                  <a:pt x="76200" y="44468"/>
                </a:lnTo>
                <a:lnTo>
                  <a:pt x="3049524" y="48895"/>
                </a:lnTo>
                <a:lnTo>
                  <a:pt x="3049524" y="36195"/>
                </a:lnTo>
                <a:lnTo>
                  <a:pt x="76200" y="31768"/>
                </a:lnTo>
                <a:close/>
              </a:path>
              <a:path w="3049904" h="76200">
                <a:moveTo>
                  <a:pt x="63500" y="31750"/>
                </a:moveTo>
                <a:lnTo>
                  <a:pt x="63500" y="44450"/>
                </a:lnTo>
                <a:lnTo>
                  <a:pt x="76200" y="44468"/>
                </a:lnTo>
                <a:lnTo>
                  <a:pt x="76200" y="31768"/>
                </a:lnTo>
                <a:lnTo>
                  <a:pt x="63500" y="31750"/>
                </a:lnTo>
                <a:close/>
              </a:path>
              <a:path w="3049904" h="76200">
                <a:moveTo>
                  <a:pt x="76200" y="31750"/>
                </a:moveTo>
                <a:lnTo>
                  <a:pt x="63500" y="31750"/>
                </a:lnTo>
                <a:lnTo>
                  <a:pt x="76200" y="31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0839" y="1700783"/>
            <a:ext cx="3726179" cy="76200"/>
          </a:xfrm>
          <a:custGeom>
            <a:avLst/>
            <a:gdLst/>
            <a:ahLst/>
            <a:cxnLst/>
            <a:rect l="l" t="t" r="r" b="b"/>
            <a:pathLst>
              <a:path w="37261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5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26179" h="76200">
                <a:moveTo>
                  <a:pt x="76200" y="31755"/>
                </a:moveTo>
                <a:lnTo>
                  <a:pt x="76200" y="44455"/>
                </a:lnTo>
                <a:lnTo>
                  <a:pt x="3726180" y="45974"/>
                </a:lnTo>
                <a:lnTo>
                  <a:pt x="3726180" y="33274"/>
                </a:lnTo>
                <a:lnTo>
                  <a:pt x="76200" y="31755"/>
                </a:lnTo>
                <a:close/>
              </a:path>
              <a:path w="3726179" h="76200">
                <a:moveTo>
                  <a:pt x="63500" y="31750"/>
                </a:moveTo>
                <a:lnTo>
                  <a:pt x="63500" y="44450"/>
                </a:lnTo>
                <a:lnTo>
                  <a:pt x="76200" y="44455"/>
                </a:lnTo>
                <a:lnTo>
                  <a:pt x="76200" y="31755"/>
                </a:lnTo>
                <a:lnTo>
                  <a:pt x="63500" y="31750"/>
                </a:lnTo>
                <a:close/>
              </a:path>
              <a:path w="3726179" h="76200">
                <a:moveTo>
                  <a:pt x="76200" y="31750"/>
                </a:moveTo>
                <a:lnTo>
                  <a:pt x="63500" y="31750"/>
                </a:lnTo>
                <a:lnTo>
                  <a:pt x="76200" y="31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7019" y="1740407"/>
            <a:ext cx="958850" cy="1184275"/>
          </a:xfrm>
          <a:custGeom>
            <a:avLst/>
            <a:gdLst/>
            <a:ahLst/>
            <a:cxnLst/>
            <a:rect l="l" t="t" r="r" b="b"/>
            <a:pathLst>
              <a:path w="958850" h="1184275">
                <a:moveTo>
                  <a:pt x="0" y="0"/>
                </a:moveTo>
                <a:lnTo>
                  <a:pt x="958596" y="11841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0364" y="2057400"/>
            <a:ext cx="509270" cy="792480"/>
          </a:xfrm>
          <a:custGeom>
            <a:avLst/>
            <a:gdLst/>
            <a:ahLst/>
            <a:cxnLst/>
            <a:rect l="l" t="t" r="r" b="b"/>
            <a:pathLst>
              <a:path w="509270" h="792480">
                <a:moveTo>
                  <a:pt x="0" y="0"/>
                </a:moveTo>
                <a:lnTo>
                  <a:pt x="509015" y="792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25167" y="1978151"/>
            <a:ext cx="1016635" cy="475615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4127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宋体"/>
                <a:cs typeface="宋体"/>
              </a:rPr>
              <a:t>磁盘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0467" y="3720084"/>
            <a:ext cx="1184275" cy="46037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files(fdb)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8944" y="4276344"/>
            <a:ext cx="1186180" cy="45910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Times New Roman"/>
                <a:cs typeface="Times New Roman"/>
              </a:rPr>
              <a:t>files(fdc1)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8944" y="4910328"/>
            <a:ext cx="1186180" cy="47561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files(fdc2)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44395" y="3320541"/>
            <a:ext cx="559435" cy="76200"/>
          </a:xfrm>
          <a:custGeom>
            <a:avLst/>
            <a:gdLst/>
            <a:ahLst/>
            <a:cxnLst/>
            <a:rect l="l" t="t" r="r" b="b"/>
            <a:pathLst>
              <a:path w="559435" h="76200">
                <a:moveTo>
                  <a:pt x="483086" y="44541"/>
                </a:moveTo>
                <a:lnTo>
                  <a:pt x="482981" y="76200"/>
                </a:lnTo>
                <a:lnTo>
                  <a:pt x="546757" y="44577"/>
                </a:lnTo>
                <a:lnTo>
                  <a:pt x="495808" y="44577"/>
                </a:lnTo>
                <a:lnTo>
                  <a:pt x="483086" y="44541"/>
                </a:lnTo>
                <a:close/>
              </a:path>
              <a:path w="559435" h="76200">
                <a:moveTo>
                  <a:pt x="483128" y="31841"/>
                </a:moveTo>
                <a:lnTo>
                  <a:pt x="483086" y="44541"/>
                </a:lnTo>
                <a:lnTo>
                  <a:pt x="495808" y="44577"/>
                </a:lnTo>
                <a:lnTo>
                  <a:pt x="495808" y="31877"/>
                </a:lnTo>
                <a:lnTo>
                  <a:pt x="483128" y="31841"/>
                </a:lnTo>
                <a:close/>
              </a:path>
              <a:path w="559435" h="76200">
                <a:moveTo>
                  <a:pt x="483235" y="0"/>
                </a:moveTo>
                <a:lnTo>
                  <a:pt x="483128" y="31841"/>
                </a:lnTo>
                <a:lnTo>
                  <a:pt x="495808" y="31877"/>
                </a:lnTo>
                <a:lnTo>
                  <a:pt x="495808" y="44577"/>
                </a:lnTo>
                <a:lnTo>
                  <a:pt x="546757" y="44577"/>
                </a:lnTo>
                <a:lnTo>
                  <a:pt x="559308" y="38354"/>
                </a:lnTo>
                <a:lnTo>
                  <a:pt x="483235" y="0"/>
                </a:lnTo>
                <a:close/>
              </a:path>
              <a:path w="559435" h="76200">
                <a:moveTo>
                  <a:pt x="0" y="30480"/>
                </a:moveTo>
                <a:lnTo>
                  <a:pt x="0" y="43180"/>
                </a:lnTo>
                <a:lnTo>
                  <a:pt x="483086" y="44541"/>
                </a:lnTo>
                <a:lnTo>
                  <a:pt x="483128" y="31841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3644" y="3896614"/>
            <a:ext cx="480059" cy="76200"/>
          </a:xfrm>
          <a:custGeom>
            <a:avLst/>
            <a:gdLst/>
            <a:ahLst/>
            <a:cxnLst/>
            <a:rect l="l" t="t" r="r" b="b"/>
            <a:pathLst>
              <a:path w="480060" h="76200">
                <a:moveTo>
                  <a:pt x="403838" y="44411"/>
                </a:moveTo>
                <a:lnTo>
                  <a:pt x="403732" y="76200"/>
                </a:lnTo>
                <a:lnTo>
                  <a:pt x="467765" y="44450"/>
                </a:lnTo>
                <a:lnTo>
                  <a:pt x="416560" y="44450"/>
                </a:lnTo>
                <a:lnTo>
                  <a:pt x="403838" y="44411"/>
                </a:lnTo>
                <a:close/>
              </a:path>
              <a:path w="480060" h="76200">
                <a:moveTo>
                  <a:pt x="403881" y="31711"/>
                </a:moveTo>
                <a:lnTo>
                  <a:pt x="403838" y="44411"/>
                </a:lnTo>
                <a:lnTo>
                  <a:pt x="416560" y="44450"/>
                </a:lnTo>
                <a:lnTo>
                  <a:pt x="416560" y="31750"/>
                </a:lnTo>
                <a:lnTo>
                  <a:pt x="403881" y="31711"/>
                </a:lnTo>
                <a:close/>
              </a:path>
              <a:path w="480060" h="76200">
                <a:moveTo>
                  <a:pt x="403987" y="0"/>
                </a:moveTo>
                <a:lnTo>
                  <a:pt x="403881" y="31711"/>
                </a:lnTo>
                <a:lnTo>
                  <a:pt x="416560" y="31750"/>
                </a:lnTo>
                <a:lnTo>
                  <a:pt x="416560" y="44450"/>
                </a:lnTo>
                <a:lnTo>
                  <a:pt x="467765" y="44450"/>
                </a:lnTo>
                <a:lnTo>
                  <a:pt x="480060" y="38354"/>
                </a:lnTo>
                <a:lnTo>
                  <a:pt x="403987" y="0"/>
                </a:lnTo>
                <a:close/>
              </a:path>
              <a:path w="480060" h="76200">
                <a:moveTo>
                  <a:pt x="0" y="30480"/>
                </a:moveTo>
                <a:lnTo>
                  <a:pt x="0" y="43180"/>
                </a:lnTo>
                <a:lnTo>
                  <a:pt x="403838" y="44411"/>
                </a:lnTo>
                <a:lnTo>
                  <a:pt x="403881" y="31711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6189" y="4507991"/>
            <a:ext cx="437515" cy="251460"/>
          </a:xfrm>
          <a:custGeom>
            <a:avLst/>
            <a:gdLst/>
            <a:ahLst/>
            <a:cxnLst/>
            <a:rect l="l" t="t" r="r" b="b"/>
            <a:pathLst>
              <a:path w="437514" h="251460">
                <a:moveTo>
                  <a:pt x="368018" y="31910"/>
                </a:moveTo>
                <a:lnTo>
                  <a:pt x="0" y="239775"/>
                </a:lnTo>
                <a:lnTo>
                  <a:pt x="6350" y="250951"/>
                </a:lnTo>
                <a:lnTo>
                  <a:pt x="374259" y="42954"/>
                </a:lnTo>
                <a:lnTo>
                  <a:pt x="368018" y="31910"/>
                </a:lnTo>
                <a:close/>
              </a:path>
              <a:path w="437514" h="251460">
                <a:moveTo>
                  <a:pt x="420212" y="25653"/>
                </a:moveTo>
                <a:lnTo>
                  <a:pt x="379094" y="25653"/>
                </a:lnTo>
                <a:lnTo>
                  <a:pt x="385318" y="36702"/>
                </a:lnTo>
                <a:lnTo>
                  <a:pt x="374259" y="42954"/>
                </a:lnTo>
                <a:lnTo>
                  <a:pt x="389890" y="70611"/>
                </a:lnTo>
                <a:lnTo>
                  <a:pt x="420212" y="25653"/>
                </a:lnTo>
                <a:close/>
              </a:path>
              <a:path w="437514" h="251460">
                <a:moveTo>
                  <a:pt x="379094" y="25653"/>
                </a:moveTo>
                <a:lnTo>
                  <a:pt x="368018" y="31910"/>
                </a:lnTo>
                <a:lnTo>
                  <a:pt x="374259" y="42954"/>
                </a:lnTo>
                <a:lnTo>
                  <a:pt x="385318" y="36702"/>
                </a:lnTo>
                <a:lnTo>
                  <a:pt x="379094" y="25653"/>
                </a:lnTo>
                <a:close/>
              </a:path>
              <a:path w="437514" h="251460">
                <a:moveTo>
                  <a:pt x="437515" y="0"/>
                </a:moveTo>
                <a:lnTo>
                  <a:pt x="352425" y="4317"/>
                </a:lnTo>
                <a:lnTo>
                  <a:pt x="368018" y="31910"/>
                </a:lnTo>
                <a:lnTo>
                  <a:pt x="379094" y="25653"/>
                </a:lnTo>
                <a:lnTo>
                  <a:pt x="420212" y="25653"/>
                </a:lnTo>
                <a:lnTo>
                  <a:pt x="437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64157" y="4749672"/>
            <a:ext cx="343535" cy="478155"/>
          </a:xfrm>
          <a:custGeom>
            <a:avLst/>
            <a:gdLst/>
            <a:ahLst/>
            <a:cxnLst/>
            <a:rect l="l" t="t" r="r" b="b"/>
            <a:pathLst>
              <a:path w="343535" h="478154">
                <a:moveTo>
                  <a:pt x="294110" y="419293"/>
                </a:moveTo>
                <a:lnTo>
                  <a:pt x="268224" y="437769"/>
                </a:lnTo>
                <a:lnTo>
                  <a:pt x="343535" y="477646"/>
                </a:lnTo>
                <a:lnTo>
                  <a:pt x="336004" y="429640"/>
                </a:lnTo>
                <a:lnTo>
                  <a:pt x="301498" y="429640"/>
                </a:lnTo>
                <a:lnTo>
                  <a:pt x="294110" y="419293"/>
                </a:lnTo>
                <a:close/>
              </a:path>
              <a:path w="343535" h="478154">
                <a:moveTo>
                  <a:pt x="304410" y="411942"/>
                </a:moveTo>
                <a:lnTo>
                  <a:pt x="294110" y="419293"/>
                </a:lnTo>
                <a:lnTo>
                  <a:pt x="301498" y="429640"/>
                </a:lnTo>
                <a:lnTo>
                  <a:pt x="311785" y="422275"/>
                </a:lnTo>
                <a:lnTo>
                  <a:pt x="304410" y="411942"/>
                </a:lnTo>
                <a:close/>
              </a:path>
              <a:path w="343535" h="478154">
                <a:moveTo>
                  <a:pt x="330326" y="393445"/>
                </a:moveTo>
                <a:lnTo>
                  <a:pt x="304410" y="411942"/>
                </a:lnTo>
                <a:lnTo>
                  <a:pt x="311785" y="422275"/>
                </a:lnTo>
                <a:lnTo>
                  <a:pt x="301498" y="429640"/>
                </a:lnTo>
                <a:lnTo>
                  <a:pt x="336004" y="429640"/>
                </a:lnTo>
                <a:lnTo>
                  <a:pt x="330326" y="393445"/>
                </a:lnTo>
                <a:close/>
              </a:path>
              <a:path w="343535" h="478154">
                <a:moveTo>
                  <a:pt x="10413" y="0"/>
                </a:moveTo>
                <a:lnTo>
                  <a:pt x="0" y="7365"/>
                </a:lnTo>
                <a:lnTo>
                  <a:pt x="294110" y="419293"/>
                </a:lnTo>
                <a:lnTo>
                  <a:pt x="304410" y="411942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6328" y="3288410"/>
            <a:ext cx="338455" cy="76200"/>
          </a:xfrm>
          <a:custGeom>
            <a:avLst/>
            <a:gdLst/>
            <a:ahLst/>
            <a:cxnLst/>
            <a:rect l="l" t="t" r="r" b="b"/>
            <a:pathLst>
              <a:path w="338454" h="76200">
                <a:moveTo>
                  <a:pt x="262106" y="44518"/>
                </a:moveTo>
                <a:lnTo>
                  <a:pt x="262000" y="76200"/>
                </a:lnTo>
                <a:lnTo>
                  <a:pt x="325992" y="44576"/>
                </a:lnTo>
                <a:lnTo>
                  <a:pt x="274827" y="44576"/>
                </a:lnTo>
                <a:lnTo>
                  <a:pt x="262106" y="44518"/>
                </a:lnTo>
                <a:close/>
              </a:path>
              <a:path w="338454" h="76200">
                <a:moveTo>
                  <a:pt x="262148" y="31818"/>
                </a:moveTo>
                <a:lnTo>
                  <a:pt x="262106" y="44518"/>
                </a:lnTo>
                <a:lnTo>
                  <a:pt x="274827" y="44576"/>
                </a:lnTo>
                <a:lnTo>
                  <a:pt x="274827" y="31876"/>
                </a:lnTo>
                <a:lnTo>
                  <a:pt x="262148" y="31818"/>
                </a:lnTo>
                <a:close/>
              </a:path>
              <a:path w="338454" h="76200">
                <a:moveTo>
                  <a:pt x="262255" y="0"/>
                </a:moveTo>
                <a:lnTo>
                  <a:pt x="262148" y="31818"/>
                </a:lnTo>
                <a:lnTo>
                  <a:pt x="274827" y="31876"/>
                </a:lnTo>
                <a:lnTo>
                  <a:pt x="274827" y="44576"/>
                </a:lnTo>
                <a:lnTo>
                  <a:pt x="325992" y="44576"/>
                </a:lnTo>
                <a:lnTo>
                  <a:pt x="338327" y="38480"/>
                </a:lnTo>
                <a:lnTo>
                  <a:pt x="262255" y="0"/>
                </a:lnTo>
                <a:close/>
              </a:path>
              <a:path w="338454" h="76200">
                <a:moveTo>
                  <a:pt x="0" y="30606"/>
                </a:moveTo>
                <a:lnTo>
                  <a:pt x="0" y="43306"/>
                </a:lnTo>
                <a:lnTo>
                  <a:pt x="262106" y="44518"/>
                </a:lnTo>
                <a:lnTo>
                  <a:pt x="262148" y="31818"/>
                </a:lnTo>
                <a:lnTo>
                  <a:pt x="0" y="3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6328" y="3922395"/>
            <a:ext cx="338455" cy="76200"/>
          </a:xfrm>
          <a:custGeom>
            <a:avLst/>
            <a:gdLst/>
            <a:ahLst/>
            <a:cxnLst/>
            <a:rect l="l" t="t" r="r" b="b"/>
            <a:pathLst>
              <a:path w="338454" h="76200">
                <a:moveTo>
                  <a:pt x="262106" y="44518"/>
                </a:moveTo>
                <a:lnTo>
                  <a:pt x="262000" y="76199"/>
                </a:lnTo>
                <a:lnTo>
                  <a:pt x="325992" y="44576"/>
                </a:lnTo>
                <a:lnTo>
                  <a:pt x="274827" y="44576"/>
                </a:lnTo>
                <a:lnTo>
                  <a:pt x="262106" y="44518"/>
                </a:lnTo>
                <a:close/>
              </a:path>
              <a:path w="338454" h="76200">
                <a:moveTo>
                  <a:pt x="262148" y="31818"/>
                </a:moveTo>
                <a:lnTo>
                  <a:pt x="262106" y="44518"/>
                </a:lnTo>
                <a:lnTo>
                  <a:pt x="274827" y="44576"/>
                </a:lnTo>
                <a:lnTo>
                  <a:pt x="274827" y="31876"/>
                </a:lnTo>
                <a:lnTo>
                  <a:pt x="262148" y="31818"/>
                </a:lnTo>
                <a:close/>
              </a:path>
              <a:path w="338454" h="76200">
                <a:moveTo>
                  <a:pt x="262255" y="0"/>
                </a:moveTo>
                <a:lnTo>
                  <a:pt x="262148" y="31818"/>
                </a:lnTo>
                <a:lnTo>
                  <a:pt x="274827" y="31876"/>
                </a:lnTo>
                <a:lnTo>
                  <a:pt x="274827" y="44576"/>
                </a:lnTo>
                <a:lnTo>
                  <a:pt x="325992" y="44576"/>
                </a:lnTo>
                <a:lnTo>
                  <a:pt x="338327" y="38480"/>
                </a:lnTo>
                <a:lnTo>
                  <a:pt x="262255" y="0"/>
                </a:lnTo>
                <a:close/>
              </a:path>
              <a:path w="338454" h="76200">
                <a:moveTo>
                  <a:pt x="0" y="30606"/>
                </a:moveTo>
                <a:lnTo>
                  <a:pt x="0" y="43306"/>
                </a:lnTo>
                <a:lnTo>
                  <a:pt x="262106" y="44518"/>
                </a:lnTo>
                <a:lnTo>
                  <a:pt x="262148" y="31818"/>
                </a:lnTo>
                <a:lnTo>
                  <a:pt x="0" y="3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6328" y="4556378"/>
            <a:ext cx="338455" cy="76200"/>
          </a:xfrm>
          <a:custGeom>
            <a:avLst/>
            <a:gdLst/>
            <a:ahLst/>
            <a:cxnLst/>
            <a:rect l="l" t="t" r="r" b="b"/>
            <a:pathLst>
              <a:path w="338454" h="76200">
                <a:moveTo>
                  <a:pt x="262106" y="44518"/>
                </a:moveTo>
                <a:lnTo>
                  <a:pt x="262000" y="76200"/>
                </a:lnTo>
                <a:lnTo>
                  <a:pt x="325992" y="44577"/>
                </a:lnTo>
                <a:lnTo>
                  <a:pt x="274827" y="44577"/>
                </a:lnTo>
                <a:lnTo>
                  <a:pt x="262106" y="44518"/>
                </a:lnTo>
                <a:close/>
              </a:path>
              <a:path w="338454" h="76200">
                <a:moveTo>
                  <a:pt x="262148" y="31818"/>
                </a:moveTo>
                <a:lnTo>
                  <a:pt x="262106" y="44518"/>
                </a:lnTo>
                <a:lnTo>
                  <a:pt x="274827" y="44577"/>
                </a:lnTo>
                <a:lnTo>
                  <a:pt x="274827" y="31877"/>
                </a:lnTo>
                <a:lnTo>
                  <a:pt x="262148" y="31818"/>
                </a:lnTo>
                <a:close/>
              </a:path>
              <a:path w="338454" h="76200">
                <a:moveTo>
                  <a:pt x="262255" y="0"/>
                </a:moveTo>
                <a:lnTo>
                  <a:pt x="262148" y="31818"/>
                </a:lnTo>
                <a:lnTo>
                  <a:pt x="274827" y="31877"/>
                </a:lnTo>
                <a:lnTo>
                  <a:pt x="274827" y="44577"/>
                </a:lnTo>
                <a:lnTo>
                  <a:pt x="325992" y="44577"/>
                </a:lnTo>
                <a:lnTo>
                  <a:pt x="338327" y="38481"/>
                </a:lnTo>
                <a:lnTo>
                  <a:pt x="262255" y="0"/>
                </a:lnTo>
                <a:close/>
              </a:path>
              <a:path w="338454" h="76200">
                <a:moveTo>
                  <a:pt x="0" y="30607"/>
                </a:moveTo>
                <a:lnTo>
                  <a:pt x="0" y="43307"/>
                </a:lnTo>
                <a:lnTo>
                  <a:pt x="262106" y="44518"/>
                </a:lnTo>
                <a:lnTo>
                  <a:pt x="262148" y="31818"/>
                </a:lnTo>
                <a:lnTo>
                  <a:pt x="0" y="30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86328" y="5031866"/>
            <a:ext cx="338455" cy="76200"/>
          </a:xfrm>
          <a:custGeom>
            <a:avLst/>
            <a:gdLst/>
            <a:ahLst/>
            <a:cxnLst/>
            <a:rect l="l" t="t" r="r" b="b"/>
            <a:pathLst>
              <a:path w="338454" h="76200">
                <a:moveTo>
                  <a:pt x="262106" y="44518"/>
                </a:moveTo>
                <a:lnTo>
                  <a:pt x="262000" y="76199"/>
                </a:lnTo>
                <a:lnTo>
                  <a:pt x="325992" y="44576"/>
                </a:lnTo>
                <a:lnTo>
                  <a:pt x="274827" y="44576"/>
                </a:lnTo>
                <a:lnTo>
                  <a:pt x="262106" y="44518"/>
                </a:lnTo>
                <a:close/>
              </a:path>
              <a:path w="338454" h="76200">
                <a:moveTo>
                  <a:pt x="262148" y="31818"/>
                </a:moveTo>
                <a:lnTo>
                  <a:pt x="262106" y="44518"/>
                </a:lnTo>
                <a:lnTo>
                  <a:pt x="274827" y="44576"/>
                </a:lnTo>
                <a:lnTo>
                  <a:pt x="274827" y="31876"/>
                </a:lnTo>
                <a:lnTo>
                  <a:pt x="262148" y="31818"/>
                </a:lnTo>
                <a:close/>
              </a:path>
              <a:path w="338454" h="76200">
                <a:moveTo>
                  <a:pt x="262255" y="0"/>
                </a:moveTo>
                <a:lnTo>
                  <a:pt x="262148" y="31818"/>
                </a:lnTo>
                <a:lnTo>
                  <a:pt x="274827" y="31876"/>
                </a:lnTo>
                <a:lnTo>
                  <a:pt x="274827" y="44576"/>
                </a:lnTo>
                <a:lnTo>
                  <a:pt x="325992" y="44576"/>
                </a:lnTo>
                <a:lnTo>
                  <a:pt x="338327" y="38480"/>
                </a:lnTo>
                <a:lnTo>
                  <a:pt x="262255" y="0"/>
                </a:lnTo>
                <a:close/>
              </a:path>
              <a:path w="338454" h="76200">
                <a:moveTo>
                  <a:pt x="0" y="30606"/>
                </a:moveTo>
                <a:lnTo>
                  <a:pt x="0" y="43306"/>
                </a:lnTo>
                <a:lnTo>
                  <a:pt x="262106" y="44518"/>
                </a:lnTo>
                <a:lnTo>
                  <a:pt x="262148" y="31818"/>
                </a:lnTo>
                <a:lnTo>
                  <a:pt x="0" y="3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49167" y="2295144"/>
            <a:ext cx="1355090" cy="47752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super_block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45991" y="3642359"/>
            <a:ext cx="1018540" cy="47561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9"/>
              </a:spcBef>
            </a:pPr>
            <a:r>
              <a:rPr sz="1800" dirty="0">
                <a:latin typeface="Times New Roman"/>
                <a:cs typeface="Times New Roman"/>
              </a:rPr>
              <a:t>fileb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45991" y="3008376"/>
            <a:ext cx="1018540" cy="475615"/>
          </a:xfrm>
          <a:custGeom>
            <a:avLst/>
            <a:gdLst/>
            <a:ahLst/>
            <a:cxnLst/>
            <a:rect l="l" t="t" r="r" b="b"/>
            <a:pathLst>
              <a:path w="1018539" h="475614">
                <a:moveTo>
                  <a:pt x="0" y="475488"/>
                </a:moveTo>
                <a:lnTo>
                  <a:pt x="1018032" y="475488"/>
                </a:lnTo>
                <a:lnTo>
                  <a:pt x="1018032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45991" y="3008376"/>
            <a:ext cx="1018540" cy="4756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filea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5991" y="4277867"/>
            <a:ext cx="1018540" cy="47561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filec1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5991" y="4910328"/>
            <a:ext cx="1018540" cy="47561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filec2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64023" y="3968369"/>
            <a:ext cx="802005" cy="76200"/>
          </a:xfrm>
          <a:custGeom>
            <a:avLst/>
            <a:gdLst/>
            <a:ahLst/>
            <a:cxnLst/>
            <a:rect l="l" t="t" r="r" b="b"/>
            <a:pathLst>
              <a:path w="802004" h="76200">
                <a:moveTo>
                  <a:pt x="725402" y="44425"/>
                </a:moveTo>
                <a:lnTo>
                  <a:pt x="725297" y="76199"/>
                </a:lnTo>
                <a:lnTo>
                  <a:pt x="789115" y="44449"/>
                </a:lnTo>
                <a:lnTo>
                  <a:pt x="738124" y="44449"/>
                </a:lnTo>
                <a:lnTo>
                  <a:pt x="725402" y="44425"/>
                </a:lnTo>
                <a:close/>
              </a:path>
              <a:path w="802004" h="76200">
                <a:moveTo>
                  <a:pt x="725445" y="31726"/>
                </a:moveTo>
                <a:lnTo>
                  <a:pt x="725402" y="44425"/>
                </a:lnTo>
                <a:lnTo>
                  <a:pt x="738124" y="44449"/>
                </a:lnTo>
                <a:lnTo>
                  <a:pt x="738124" y="31749"/>
                </a:lnTo>
                <a:lnTo>
                  <a:pt x="725445" y="31726"/>
                </a:lnTo>
                <a:close/>
              </a:path>
              <a:path w="802004" h="76200">
                <a:moveTo>
                  <a:pt x="725551" y="0"/>
                </a:moveTo>
                <a:lnTo>
                  <a:pt x="725445" y="31726"/>
                </a:lnTo>
                <a:lnTo>
                  <a:pt x="738124" y="31749"/>
                </a:lnTo>
                <a:lnTo>
                  <a:pt x="738124" y="44449"/>
                </a:lnTo>
                <a:lnTo>
                  <a:pt x="789115" y="44449"/>
                </a:lnTo>
                <a:lnTo>
                  <a:pt x="801624" y="38226"/>
                </a:lnTo>
                <a:lnTo>
                  <a:pt x="725551" y="0"/>
                </a:lnTo>
                <a:close/>
              </a:path>
              <a:path w="802004" h="76200">
                <a:moveTo>
                  <a:pt x="0" y="30352"/>
                </a:moveTo>
                <a:lnTo>
                  <a:pt x="0" y="43052"/>
                </a:lnTo>
                <a:lnTo>
                  <a:pt x="725402" y="44425"/>
                </a:lnTo>
                <a:lnTo>
                  <a:pt x="725445" y="31726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0340" y="3207385"/>
            <a:ext cx="805815" cy="581660"/>
          </a:xfrm>
          <a:custGeom>
            <a:avLst/>
            <a:gdLst/>
            <a:ahLst/>
            <a:cxnLst/>
            <a:rect l="l" t="t" r="r" b="b"/>
            <a:pathLst>
              <a:path w="805814" h="581660">
                <a:moveTo>
                  <a:pt x="739718" y="541969"/>
                </a:moveTo>
                <a:lnTo>
                  <a:pt x="721233" y="567689"/>
                </a:lnTo>
                <a:lnTo>
                  <a:pt x="805307" y="581278"/>
                </a:lnTo>
                <a:lnTo>
                  <a:pt x="788563" y="549401"/>
                </a:lnTo>
                <a:lnTo>
                  <a:pt x="750062" y="549401"/>
                </a:lnTo>
                <a:lnTo>
                  <a:pt x="739718" y="541969"/>
                </a:lnTo>
                <a:close/>
              </a:path>
              <a:path w="805814" h="581660">
                <a:moveTo>
                  <a:pt x="747102" y="531693"/>
                </a:moveTo>
                <a:lnTo>
                  <a:pt x="739718" y="541969"/>
                </a:lnTo>
                <a:lnTo>
                  <a:pt x="750062" y="549401"/>
                </a:lnTo>
                <a:lnTo>
                  <a:pt x="757428" y="539114"/>
                </a:lnTo>
                <a:lnTo>
                  <a:pt x="747102" y="531693"/>
                </a:lnTo>
                <a:close/>
              </a:path>
              <a:path w="805814" h="581660">
                <a:moveTo>
                  <a:pt x="765683" y="505840"/>
                </a:moveTo>
                <a:lnTo>
                  <a:pt x="747102" y="531693"/>
                </a:lnTo>
                <a:lnTo>
                  <a:pt x="757428" y="539114"/>
                </a:lnTo>
                <a:lnTo>
                  <a:pt x="750062" y="549401"/>
                </a:lnTo>
                <a:lnTo>
                  <a:pt x="788563" y="549401"/>
                </a:lnTo>
                <a:lnTo>
                  <a:pt x="765683" y="505840"/>
                </a:lnTo>
                <a:close/>
              </a:path>
              <a:path w="805814" h="581660">
                <a:moveTo>
                  <a:pt x="7366" y="0"/>
                </a:moveTo>
                <a:lnTo>
                  <a:pt x="0" y="10413"/>
                </a:lnTo>
                <a:lnTo>
                  <a:pt x="739718" y="541969"/>
                </a:lnTo>
                <a:lnTo>
                  <a:pt x="747102" y="531693"/>
                </a:lnTo>
                <a:lnTo>
                  <a:pt x="7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91200" y="2849879"/>
            <a:ext cx="845819" cy="47561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inode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64023" y="4507991"/>
            <a:ext cx="2319655" cy="1905"/>
          </a:xfrm>
          <a:custGeom>
            <a:avLst/>
            <a:gdLst/>
            <a:ahLst/>
            <a:cxnLst/>
            <a:rect l="l" t="t" r="r" b="b"/>
            <a:pathLst>
              <a:path w="2319654" h="1904">
                <a:moveTo>
                  <a:pt x="0" y="0"/>
                </a:moveTo>
                <a:lnTo>
                  <a:pt x="2319528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22264" y="3325367"/>
            <a:ext cx="76200" cy="318770"/>
          </a:xfrm>
          <a:custGeom>
            <a:avLst/>
            <a:gdLst/>
            <a:ahLst/>
            <a:cxnLst/>
            <a:rect l="l" t="t" r="r" b="b"/>
            <a:pathLst>
              <a:path w="76200" h="318770">
                <a:moveTo>
                  <a:pt x="44450" y="63500"/>
                </a:moveTo>
                <a:lnTo>
                  <a:pt x="31750" y="63500"/>
                </a:lnTo>
                <a:lnTo>
                  <a:pt x="31750" y="318516"/>
                </a:lnTo>
                <a:lnTo>
                  <a:pt x="44450" y="318516"/>
                </a:lnTo>
                <a:lnTo>
                  <a:pt x="44450" y="63500"/>
                </a:lnTo>
                <a:close/>
              </a:path>
              <a:path w="76200" h="31877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1877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1279" y="3325367"/>
            <a:ext cx="76200" cy="318770"/>
          </a:xfrm>
          <a:custGeom>
            <a:avLst/>
            <a:gdLst/>
            <a:ahLst/>
            <a:cxnLst/>
            <a:rect l="l" t="t" r="r" b="b"/>
            <a:pathLst>
              <a:path w="76200" h="318770">
                <a:moveTo>
                  <a:pt x="44450" y="63500"/>
                </a:moveTo>
                <a:lnTo>
                  <a:pt x="31750" y="63500"/>
                </a:lnTo>
                <a:lnTo>
                  <a:pt x="31750" y="318516"/>
                </a:lnTo>
                <a:lnTo>
                  <a:pt x="44450" y="318516"/>
                </a:lnTo>
                <a:lnTo>
                  <a:pt x="44450" y="63500"/>
                </a:lnTo>
                <a:close/>
              </a:path>
              <a:path w="76200" h="31877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1877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45452" y="4149852"/>
            <a:ext cx="76200" cy="317500"/>
          </a:xfrm>
          <a:custGeom>
            <a:avLst/>
            <a:gdLst/>
            <a:ahLst/>
            <a:cxnLst/>
            <a:rect l="l" t="t" r="r" b="b"/>
            <a:pathLst>
              <a:path w="76200" h="317500">
                <a:moveTo>
                  <a:pt x="44450" y="63500"/>
                </a:moveTo>
                <a:lnTo>
                  <a:pt x="31750" y="63500"/>
                </a:lnTo>
                <a:lnTo>
                  <a:pt x="31750" y="316992"/>
                </a:lnTo>
                <a:lnTo>
                  <a:pt x="44450" y="316992"/>
                </a:lnTo>
                <a:lnTo>
                  <a:pt x="44450" y="63500"/>
                </a:lnTo>
                <a:close/>
              </a:path>
              <a:path w="76200" h="3175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175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04003" y="2685795"/>
            <a:ext cx="1189990" cy="487045"/>
          </a:xfrm>
          <a:custGeom>
            <a:avLst/>
            <a:gdLst/>
            <a:ahLst/>
            <a:cxnLst/>
            <a:rect l="l" t="t" r="r" b="b"/>
            <a:pathLst>
              <a:path w="1189989" h="487044">
                <a:moveTo>
                  <a:pt x="73095" y="29457"/>
                </a:moveTo>
                <a:lnTo>
                  <a:pt x="68389" y="41265"/>
                </a:lnTo>
                <a:lnTo>
                  <a:pt x="1184783" y="486917"/>
                </a:lnTo>
                <a:lnTo>
                  <a:pt x="1189609" y="475233"/>
                </a:lnTo>
                <a:lnTo>
                  <a:pt x="73095" y="29457"/>
                </a:lnTo>
                <a:close/>
              </a:path>
              <a:path w="1189989" h="487044">
                <a:moveTo>
                  <a:pt x="84836" y="0"/>
                </a:moveTo>
                <a:lnTo>
                  <a:pt x="0" y="7112"/>
                </a:lnTo>
                <a:lnTo>
                  <a:pt x="56642" y="70738"/>
                </a:lnTo>
                <a:lnTo>
                  <a:pt x="68389" y="41265"/>
                </a:lnTo>
                <a:lnTo>
                  <a:pt x="56642" y="36575"/>
                </a:lnTo>
                <a:lnTo>
                  <a:pt x="61341" y="24764"/>
                </a:lnTo>
                <a:lnTo>
                  <a:pt x="74965" y="24764"/>
                </a:lnTo>
                <a:lnTo>
                  <a:pt x="84836" y="0"/>
                </a:lnTo>
                <a:close/>
              </a:path>
              <a:path w="1189989" h="487044">
                <a:moveTo>
                  <a:pt x="61341" y="24764"/>
                </a:moveTo>
                <a:lnTo>
                  <a:pt x="56642" y="36575"/>
                </a:lnTo>
                <a:lnTo>
                  <a:pt x="68389" y="41265"/>
                </a:lnTo>
                <a:lnTo>
                  <a:pt x="73095" y="29457"/>
                </a:lnTo>
                <a:lnTo>
                  <a:pt x="61341" y="24764"/>
                </a:lnTo>
                <a:close/>
              </a:path>
              <a:path w="1189989" h="487044">
                <a:moveTo>
                  <a:pt x="74965" y="24764"/>
                </a:moveTo>
                <a:lnTo>
                  <a:pt x="61341" y="24764"/>
                </a:lnTo>
                <a:lnTo>
                  <a:pt x="73095" y="29457"/>
                </a:lnTo>
                <a:lnTo>
                  <a:pt x="74965" y="24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4003" y="2496311"/>
            <a:ext cx="2204085" cy="76200"/>
          </a:xfrm>
          <a:custGeom>
            <a:avLst/>
            <a:gdLst/>
            <a:ahLst/>
            <a:cxnLst/>
            <a:rect l="l" t="t" r="r" b="b"/>
            <a:pathLst>
              <a:path w="22040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9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04084" h="76200">
                <a:moveTo>
                  <a:pt x="76200" y="31759"/>
                </a:moveTo>
                <a:lnTo>
                  <a:pt x="76200" y="44459"/>
                </a:lnTo>
                <a:lnTo>
                  <a:pt x="2203704" y="45974"/>
                </a:lnTo>
                <a:lnTo>
                  <a:pt x="2203704" y="33274"/>
                </a:lnTo>
                <a:lnTo>
                  <a:pt x="76200" y="31759"/>
                </a:lnTo>
                <a:close/>
              </a:path>
              <a:path w="2204084" h="76200">
                <a:moveTo>
                  <a:pt x="63500" y="31750"/>
                </a:moveTo>
                <a:lnTo>
                  <a:pt x="63500" y="44450"/>
                </a:lnTo>
                <a:lnTo>
                  <a:pt x="76200" y="44459"/>
                </a:lnTo>
                <a:lnTo>
                  <a:pt x="76200" y="31759"/>
                </a:lnTo>
                <a:lnTo>
                  <a:pt x="63500" y="31750"/>
                </a:lnTo>
                <a:close/>
              </a:path>
              <a:path w="2204084" h="76200">
                <a:moveTo>
                  <a:pt x="76200" y="31750"/>
                </a:moveTo>
                <a:lnTo>
                  <a:pt x="63500" y="31750"/>
                </a:lnTo>
                <a:lnTo>
                  <a:pt x="76200" y="31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07707" y="2534411"/>
            <a:ext cx="718185" cy="607060"/>
          </a:xfrm>
          <a:custGeom>
            <a:avLst/>
            <a:gdLst/>
            <a:ahLst/>
            <a:cxnLst/>
            <a:rect l="l" t="t" r="r" b="b"/>
            <a:pathLst>
              <a:path w="718184" h="607060">
                <a:moveTo>
                  <a:pt x="0" y="0"/>
                </a:moveTo>
                <a:lnTo>
                  <a:pt x="717803" y="6065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25167" y="1529588"/>
            <a:ext cx="1184275" cy="1320800"/>
          </a:xfrm>
          <a:custGeom>
            <a:avLst/>
            <a:gdLst/>
            <a:ahLst/>
            <a:cxnLst/>
            <a:rect l="l" t="t" r="r" b="b"/>
            <a:pathLst>
              <a:path w="1184275" h="1320800">
                <a:moveTo>
                  <a:pt x="0" y="0"/>
                </a:moveTo>
                <a:lnTo>
                  <a:pt x="0" y="1131824"/>
                </a:lnTo>
                <a:lnTo>
                  <a:pt x="3982" y="1153789"/>
                </a:lnTo>
                <a:lnTo>
                  <a:pt x="34513" y="1195356"/>
                </a:lnTo>
                <a:lnTo>
                  <a:pt x="92171" y="1232826"/>
                </a:lnTo>
                <a:lnTo>
                  <a:pt x="130062" y="1249669"/>
                </a:lnTo>
                <a:lnTo>
                  <a:pt x="173402" y="1265062"/>
                </a:lnTo>
                <a:lnTo>
                  <a:pt x="221748" y="1278864"/>
                </a:lnTo>
                <a:lnTo>
                  <a:pt x="274656" y="1290931"/>
                </a:lnTo>
                <a:lnTo>
                  <a:pt x="331681" y="1301122"/>
                </a:lnTo>
                <a:lnTo>
                  <a:pt x="392379" y="1309296"/>
                </a:lnTo>
                <a:lnTo>
                  <a:pt x="456306" y="1315310"/>
                </a:lnTo>
                <a:lnTo>
                  <a:pt x="523019" y="1319022"/>
                </a:lnTo>
                <a:lnTo>
                  <a:pt x="592074" y="1320291"/>
                </a:lnTo>
                <a:lnTo>
                  <a:pt x="661128" y="1319022"/>
                </a:lnTo>
                <a:lnTo>
                  <a:pt x="727841" y="1315310"/>
                </a:lnTo>
                <a:lnTo>
                  <a:pt x="791768" y="1309296"/>
                </a:lnTo>
                <a:lnTo>
                  <a:pt x="852466" y="1301122"/>
                </a:lnTo>
                <a:lnTo>
                  <a:pt x="909491" y="1290931"/>
                </a:lnTo>
                <a:lnTo>
                  <a:pt x="962399" y="1278864"/>
                </a:lnTo>
                <a:lnTo>
                  <a:pt x="1010745" y="1265062"/>
                </a:lnTo>
                <a:lnTo>
                  <a:pt x="1054085" y="1249669"/>
                </a:lnTo>
                <a:lnTo>
                  <a:pt x="1091976" y="1232826"/>
                </a:lnTo>
                <a:lnTo>
                  <a:pt x="1149634" y="1195356"/>
                </a:lnTo>
                <a:lnTo>
                  <a:pt x="1180165" y="1153789"/>
                </a:lnTo>
                <a:lnTo>
                  <a:pt x="1184148" y="1131824"/>
                </a:lnTo>
                <a:lnTo>
                  <a:pt x="1184148" y="188467"/>
                </a:lnTo>
                <a:lnTo>
                  <a:pt x="592074" y="188467"/>
                </a:lnTo>
                <a:lnTo>
                  <a:pt x="523019" y="187200"/>
                </a:lnTo>
                <a:lnTo>
                  <a:pt x="456306" y="183493"/>
                </a:lnTo>
                <a:lnTo>
                  <a:pt x="392379" y="177486"/>
                </a:lnTo>
                <a:lnTo>
                  <a:pt x="331681" y="169320"/>
                </a:lnTo>
                <a:lnTo>
                  <a:pt x="274656" y="159138"/>
                </a:lnTo>
                <a:lnTo>
                  <a:pt x="221748" y="147080"/>
                </a:lnTo>
                <a:lnTo>
                  <a:pt x="173402" y="133286"/>
                </a:lnTo>
                <a:lnTo>
                  <a:pt x="130062" y="117898"/>
                </a:lnTo>
                <a:lnTo>
                  <a:pt x="92171" y="101058"/>
                </a:lnTo>
                <a:lnTo>
                  <a:pt x="34513" y="63583"/>
                </a:lnTo>
                <a:lnTo>
                  <a:pt x="3982" y="21988"/>
                </a:lnTo>
                <a:lnTo>
                  <a:pt x="0" y="0"/>
                </a:lnTo>
                <a:close/>
              </a:path>
              <a:path w="1184275" h="1320800">
                <a:moveTo>
                  <a:pt x="1184148" y="0"/>
                </a:moveTo>
                <a:lnTo>
                  <a:pt x="1168512" y="43230"/>
                </a:lnTo>
                <a:lnTo>
                  <a:pt x="1123974" y="82906"/>
                </a:lnTo>
                <a:lnTo>
                  <a:pt x="1054085" y="117898"/>
                </a:lnTo>
                <a:lnTo>
                  <a:pt x="1010745" y="133286"/>
                </a:lnTo>
                <a:lnTo>
                  <a:pt x="962399" y="147080"/>
                </a:lnTo>
                <a:lnTo>
                  <a:pt x="909491" y="159138"/>
                </a:lnTo>
                <a:lnTo>
                  <a:pt x="852466" y="169320"/>
                </a:lnTo>
                <a:lnTo>
                  <a:pt x="791768" y="177486"/>
                </a:lnTo>
                <a:lnTo>
                  <a:pt x="727841" y="183493"/>
                </a:lnTo>
                <a:lnTo>
                  <a:pt x="661128" y="187200"/>
                </a:lnTo>
                <a:lnTo>
                  <a:pt x="592074" y="188467"/>
                </a:lnTo>
                <a:lnTo>
                  <a:pt x="1184148" y="188467"/>
                </a:lnTo>
                <a:lnTo>
                  <a:pt x="1184148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25167" y="1341119"/>
            <a:ext cx="1184275" cy="377190"/>
          </a:xfrm>
          <a:custGeom>
            <a:avLst/>
            <a:gdLst/>
            <a:ahLst/>
            <a:cxnLst/>
            <a:rect l="l" t="t" r="r" b="b"/>
            <a:pathLst>
              <a:path w="1184275" h="377189">
                <a:moveTo>
                  <a:pt x="592074" y="0"/>
                </a:moveTo>
                <a:lnTo>
                  <a:pt x="523019" y="1267"/>
                </a:lnTo>
                <a:lnTo>
                  <a:pt x="456306" y="4974"/>
                </a:lnTo>
                <a:lnTo>
                  <a:pt x="392379" y="10981"/>
                </a:lnTo>
                <a:lnTo>
                  <a:pt x="331681" y="19147"/>
                </a:lnTo>
                <a:lnTo>
                  <a:pt x="274656" y="29329"/>
                </a:lnTo>
                <a:lnTo>
                  <a:pt x="221748" y="41387"/>
                </a:lnTo>
                <a:lnTo>
                  <a:pt x="173402" y="55181"/>
                </a:lnTo>
                <a:lnTo>
                  <a:pt x="130062" y="70569"/>
                </a:lnTo>
                <a:lnTo>
                  <a:pt x="92171" y="87409"/>
                </a:lnTo>
                <a:lnTo>
                  <a:pt x="34513" y="124884"/>
                </a:lnTo>
                <a:lnTo>
                  <a:pt x="3982" y="166479"/>
                </a:lnTo>
                <a:lnTo>
                  <a:pt x="0" y="188467"/>
                </a:lnTo>
                <a:lnTo>
                  <a:pt x="3982" y="210456"/>
                </a:lnTo>
                <a:lnTo>
                  <a:pt x="34513" y="252051"/>
                </a:lnTo>
                <a:lnTo>
                  <a:pt x="92171" y="289526"/>
                </a:lnTo>
                <a:lnTo>
                  <a:pt x="130062" y="306366"/>
                </a:lnTo>
                <a:lnTo>
                  <a:pt x="173402" y="321754"/>
                </a:lnTo>
                <a:lnTo>
                  <a:pt x="221748" y="335548"/>
                </a:lnTo>
                <a:lnTo>
                  <a:pt x="274656" y="347606"/>
                </a:lnTo>
                <a:lnTo>
                  <a:pt x="331681" y="357788"/>
                </a:lnTo>
                <a:lnTo>
                  <a:pt x="392379" y="365954"/>
                </a:lnTo>
                <a:lnTo>
                  <a:pt x="456306" y="371961"/>
                </a:lnTo>
                <a:lnTo>
                  <a:pt x="523019" y="375668"/>
                </a:lnTo>
                <a:lnTo>
                  <a:pt x="592074" y="376935"/>
                </a:lnTo>
                <a:lnTo>
                  <a:pt x="661128" y="375668"/>
                </a:lnTo>
                <a:lnTo>
                  <a:pt x="727841" y="371961"/>
                </a:lnTo>
                <a:lnTo>
                  <a:pt x="791768" y="365954"/>
                </a:lnTo>
                <a:lnTo>
                  <a:pt x="852466" y="357788"/>
                </a:lnTo>
                <a:lnTo>
                  <a:pt x="909491" y="347606"/>
                </a:lnTo>
                <a:lnTo>
                  <a:pt x="962399" y="335548"/>
                </a:lnTo>
                <a:lnTo>
                  <a:pt x="1010745" y="321754"/>
                </a:lnTo>
                <a:lnTo>
                  <a:pt x="1054085" y="306366"/>
                </a:lnTo>
                <a:lnTo>
                  <a:pt x="1091976" y="289526"/>
                </a:lnTo>
                <a:lnTo>
                  <a:pt x="1149634" y="252051"/>
                </a:lnTo>
                <a:lnTo>
                  <a:pt x="1180165" y="210456"/>
                </a:lnTo>
                <a:lnTo>
                  <a:pt x="1184148" y="188467"/>
                </a:lnTo>
                <a:lnTo>
                  <a:pt x="1180165" y="166479"/>
                </a:lnTo>
                <a:lnTo>
                  <a:pt x="1149634" y="124884"/>
                </a:lnTo>
                <a:lnTo>
                  <a:pt x="1091976" y="87409"/>
                </a:lnTo>
                <a:lnTo>
                  <a:pt x="1054085" y="70569"/>
                </a:lnTo>
                <a:lnTo>
                  <a:pt x="1010745" y="55181"/>
                </a:lnTo>
                <a:lnTo>
                  <a:pt x="962399" y="41387"/>
                </a:lnTo>
                <a:lnTo>
                  <a:pt x="909491" y="29329"/>
                </a:lnTo>
                <a:lnTo>
                  <a:pt x="852466" y="19147"/>
                </a:lnTo>
                <a:lnTo>
                  <a:pt x="791768" y="10981"/>
                </a:lnTo>
                <a:lnTo>
                  <a:pt x="727841" y="4974"/>
                </a:lnTo>
                <a:lnTo>
                  <a:pt x="661128" y="1267"/>
                </a:lnTo>
                <a:lnTo>
                  <a:pt x="592074" y="0"/>
                </a:lnTo>
                <a:close/>
              </a:path>
            </a:pathLst>
          </a:custGeom>
          <a:solidFill>
            <a:srgbClr val="83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5167" y="1341119"/>
            <a:ext cx="1184275" cy="377190"/>
          </a:xfrm>
          <a:custGeom>
            <a:avLst/>
            <a:gdLst/>
            <a:ahLst/>
            <a:cxnLst/>
            <a:rect l="l" t="t" r="r" b="b"/>
            <a:pathLst>
              <a:path w="1184275" h="377189">
                <a:moveTo>
                  <a:pt x="1184148" y="188467"/>
                </a:moveTo>
                <a:lnTo>
                  <a:pt x="1168512" y="231698"/>
                </a:lnTo>
                <a:lnTo>
                  <a:pt x="1123974" y="271374"/>
                </a:lnTo>
                <a:lnTo>
                  <a:pt x="1054085" y="306366"/>
                </a:lnTo>
                <a:lnTo>
                  <a:pt x="1010745" y="321754"/>
                </a:lnTo>
                <a:lnTo>
                  <a:pt x="962399" y="335548"/>
                </a:lnTo>
                <a:lnTo>
                  <a:pt x="909491" y="347606"/>
                </a:lnTo>
                <a:lnTo>
                  <a:pt x="852466" y="357788"/>
                </a:lnTo>
                <a:lnTo>
                  <a:pt x="791768" y="365954"/>
                </a:lnTo>
                <a:lnTo>
                  <a:pt x="727841" y="371961"/>
                </a:lnTo>
                <a:lnTo>
                  <a:pt x="661128" y="375668"/>
                </a:lnTo>
                <a:lnTo>
                  <a:pt x="592074" y="376935"/>
                </a:lnTo>
                <a:lnTo>
                  <a:pt x="523019" y="375668"/>
                </a:lnTo>
                <a:lnTo>
                  <a:pt x="456306" y="371961"/>
                </a:lnTo>
                <a:lnTo>
                  <a:pt x="392379" y="365954"/>
                </a:lnTo>
                <a:lnTo>
                  <a:pt x="331681" y="357788"/>
                </a:lnTo>
                <a:lnTo>
                  <a:pt x="274656" y="347606"/>
                </a:lnTo>
                <a:lnTo>
                  <a:pt x="221748" y="335548"/>
                </a:lnTo>
                <a:lnTo>
                  <a:pt x="173402" y="321754"/>
                </a:lnTo>
                <a:lnTo>
                  <a:pt x="130062" y="306366"/>
                </a:lnTo>
                <a:lnTo>
                  <a:pt x="92171" y="289526"/>
                </a:lnTo>
                <a:lnTo>
                  <a:pt x="34513" y="252051"/>
                </a:lnTo>
                <a:lnTo>
                  <a:pt x="3982" y="210456"/>
                </a:lnTo>
                <a:lnTo>
                  <a:pt x="0" y="188467"/>
                </a:lnTo>
                <a:lnTo>
                  <a:pt x="3982" y="166479"/>
                </a:lnTo>
                <a:lnTo>
                  <a:pt x="34513" y="124884"/>
                </a:lnTo>
                <a:lnTo>
                  <a:pt x="92171" y="87409"/>
                </a:lnTo>
                <a:lnTo>
                  <a:pt x="130062" y="70569"/>
                </a:lnTo>
                <a:lnTo>
                  <a:pt x="173402" y="55181"/>
                </a:lnTo>
                <a:lnTo>
                  <a:pt x="221748" y="41387"/>
                </a:lnTo>
                <a:lnTo>
                  <a:pt x="274656" y="29329"/>
                </a:lnTo>
                <a:lnTo>
                  <a:pt x="331681" y="19147"/>
                </a:lnTo>
                <a:lnTo>
                  <a:pt x="392379" y="10981"/>
                </a:lnTo>
                <a:lnTo>
                  <a:pt x="456306" y="4974"/>
                </a:lnTo>
                <a:lnTo>
                  <a:pt x="523019" y="1267"/>
                </a:lnTo>
                <a:lnTo>
                  <a:pt x="592074" y="0"/>
                </a:lnTo>
                <a:lnTo>
                  <a:pt x="661128" y="1267"/>
                </a:lnTo>
                <a:lnTo>
                  <a:pt x="727841" y="4974"/>
                </a:lnTo>
                <a:lnTo>
                  <a:pt x="791768" y="10981"/>
                </a:lnTo>
                <a:lnTo>
                  <a:pt x="852466" y="19147"/>
                </a:lnTo>
                <a:lnTo>
                  <a:pt x="909491" y="29329"/>
                </a:lnTo>
                <a:lnTo>
                  <a:pt x="962399" y="41387"/>
                </a:lnTo>
                <a:lnTo>
                  <a:pt x="1010745" y="55181"/>
                </a:lnTo>
                <a:lnTo>
                  <a:pt x="1054085" y="70569"/>
                </a:lnTo>
                <a:lnTo>
                  <a:pt x="1091976" y="87409"/>
                </a:lnTo>
                <a:lnTo>
                  <a:pt x="1149634" y="124884"/>
                </a:lnTo>
                <a:lnTo>
                  <a:pt x="1180165" y="166479"/>
                </a:lnTo>
                <a:lnTo>
                  <a:pt x="1184148" y="1884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5167" y="1529588"/>
            <a:ext cx="1184275" cy="1320800"/>
          </a:xfrm>
          <a:custGeom>
            <a:avLst/>
            <a:gdLst/>
            <a:ahLst/>
            <a:cxnLst/>
            <a:rect l="l" t="t" r="r" b="b"/>
            <a:pathLst>
              <a:path w="1184275" h="1320800">
                <a:moveTo>
                  <a:pt x="1184148" y="0"/>
                </a:moveTo>
                <a:lnTo>
                  <a:pt x="1184148" y="1131824"/>
                </a:lnTo>
                <a:lnTo>
                  <a:pt x="1180165" y="1153789"/>
                </a:lnTo>
                <a:lnTo>
                  <a:pt x="1149634" y="1195356"/>
                </a:lnTo>
                <a:lnTo>
                  <a:pt x="1091976" y="1232826"/>
                </a:lnTo>
                <a:lnTo>
                  <a:pt x="1054085" y="1249669"/>
                </a:lnTo>
                <a:lnTo>
                  <a:pt x="1010745" y="1265062"/>
                </a:lnTo>
                <a:lnTo>
                  <a:pt x="962399" y="1278864"/>
                </a:lnTo>
                <a:lnTo>
                  <a:pt x="909491" y="1290931"/>
                </a:lnTo>
                <a:lnTo>
                  <a:pt x="852466" y="1301122"/>
                </a:lnTo>
                <a:lnTo>
                  <a:pt x="791768" y="1309296"/>
                </a:lnTo>
                <a:lnTo>
                  <a:pt x="727841" y="1315310"/>
                </a:lnTo>
                <a:lnTo>
                  <a:pt x="661128" y="1319022"/>
                </a:lnTo>
                <a:lnTo>
                  <a:pt x="592074" y="1320291"/>
                </a:lnTo>
                <a:lnTo>
                  <a:pt x="523019" y="1319022"/>
                </a:lnTo>
                <a:lnTo>
                  <a:pt x="456306" y="1315310"/>
                </a:lnTo>
                <a:lnTo>
                  <a:pt x="392379" y="1309296"/>
                </a:lnTo>
                <a:lnTo>
                  <a:pt x="331681" y="1301122"/>
                </a:lnTo>
                <a:lnTo>
                  <a:pt x="274656" y="1290931"/>
                </a:lnTo>
                <a:lnTo>
                  <a:pt x="221748" y="1278864"/>
                </a:lnTo>
                <a:lnTo>
                  <a:pt x="173402" y="1265062"/>
                </a:lnTo>
                <a:lnTo>
                  <a:pt x="130062" y="1249669"/>
                </a:lnTo>
                <a:lnTo>
                  <a:pt x="92171" y="1232826"/>
                </a:lnTo>
                <a:lnTo>
                  <a:pt x="34513" y="1195356"/>
                </a:lnTo>
                <a:lnTo>
                  <a:pt x="3982" y="1153789"/>
                </a:lnTo>
                <a:lnTo>
                  <a:pt x="0" y="113182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684264" y="3668267"/>
            <a:ext cx="873760" cy="44704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华文新魏"/>
                <a:cs typeface="华文新魏"/>
              </a:rPr>
              <a:t>dentry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31252" y="3668267"/>
            <a:ext cx="873760" cy="44704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华文新魏"/>
                <a:cs typeface="华文新魏"/>
              </a:rPr>
              <a:t>dentry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37276" y="3668267"/>
            <a:ext cx="873760" cy="44704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华文新魏"/>
                <a:cs typeface="华文新魏"/>
              </a:rPr>
              <a:t>dentry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5800" y="3073907"/>
            <a:ext cx="1045844" cy="445134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华文新魏"/>
                <a:cs typeface="华文新魏"/>
              </a:rPr>
              <a:t>进程A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5800" y="3717035"/>
            <a:ext cx="1045844" cy="445134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华文新魏"/>
                <a:cs typeface="华文新魏"/>
              </a:rPr>
              <a:t>进程B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6655" y="4436364"/>
            <a:ext cx="1047115" cy="44704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华文新魏"/>
                <a:cs typeface="华文新魏"/>
              </a:rPr>
              <a:t>进程C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83892" y="3069335"/>
            <a:ext cx="1221105" cy="43180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华文新魏"/>
                <a:cs typeface="华文新魏"/>
              </a:rPr>
              <a:t>files(fda)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55992" y="2924555"/>
            <a:ext cx="873760" cy="445134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华文新魏"/>
                <a:cs typeface="华文新魏"/>
              </a:rPr>
              <a:t>inode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042147" y="3369564"/>
            <a:ext cx="76200" cy="299085"/>
          </a:xfrm>
          <a:custGeom>
            <a:avLst/>
            <a:gdLst/>
            <a:ahLst/>
            <a:cxnLst/>
            <a:rect l="l" t="t" r="r" b="b"/>
            <a:pathLst>
              <a:path w="76200" h="299085">
                <a:moveTo>
                  <a:pt x="44450" y="63500"/>
                </a:moveTo>
                <a:lnTo>
                  <a:pt x="31750" y="63500"/>
                </a:lnTo>
                <a:lnTo>
                  <a:pt x="31750" y="298704"/>
                </a:lnTo>
                <a:lnTo>
                  <a:pt x="44450" y="298704"/>
                </a:lnTo>
                <a:lnTo>
                  <a:pt x="44450" y="63500"/>
                </a:lnTo>
                <a:close/>
              </a:path>
              <a:path w="76200" h="29908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9908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43544" y="4191000"/>
            <a:ext cx="76200" cy="817244"/>
          </a:xfrm>
          <a:custGeom>
            <a:avLst/>
            <a:gdLst/>
            <a:ahLst/>
            <a:cxnLst/>
            <a:rect l="l" t="t" r="r" b="b"/>
            <a:pathLst>
              <a:path w="76200" h="817245">
                <a:moveTo>
                  <a:pt x="31726" y="76178"/>
                </a:moveTo>
                <a:lnTo>
                  <a:pt x="30352" y="816863"/>
                </a:lnTo>
                <a:lnTo>
                  <a:pt x="43052" y="816863"/>
                </a:lnTo>
                <a:lnTo>
                  <a:pt x="44426" y="76221"/>
                </a:lnTo>
                <a:lnTo>
                  <a:pt x="31726" y="76178"/>
                </a:lnTo>
                <a:close/>
              </a:path>
              <a:path w="76200" h="817245">
                <a:moveTo>
                  <a:pt x="69818" y="63500"/>
                </a:moveTo>
                <a:lnTo>
                  <a:pt x="44450" y="63500"/>
                </a:lnTo>
                <a:lnTo>
                  <a:pt x="44426" y="76221"/>
                </a:lnTo>
                <a:lnTo>
                  <a:pt x="76200" y="76326"/>
                </a:lnTo>
                <a:lnTo>
                  <a:pt x="69818" y="63500"/>
                </a:lnTo>
                <a:close/>
              </a:path>
              <a:path w="76200" h="817245">
                <a:moveTo>
                  <a:pt x="44450" y="63500"/>
                </a:moveTo>
                <a:lnTo>
                  <a:pt x="31750" y="63500"/>
                </a:lnTo>
                <a:lnTo>
                  <a:pt x="31726" y="76178"/>
                </a:lnTo>
                <a:lnTo>
                  <a:pt x="44426" y="76221"/>
                </a:lnTo>
                <a:lnTo>
                  <a:pt x="44450" y="63500"/>
                </a:lnTo>
                <a:close/>
              </a:path>
              <a:path w="76200" h="817245">
                <a:moveTo>
                  <a:pt x="38226" y="0"/>
                </a:moveTo>
                <a:lnTo>
                  <a:pt x="0" y="76073"/>
                </a:lnTo>
                <a:lnTo>
                  <a:pt x="31726" y="76178"/>
                </a:lnTo>
                <a:lnTo>
                  <a:pt x="31750" y="63500"/>
                </a:lnTo>
                <a:lnTo>
                  <a:pt x="69818" y="635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64023" y="5013959"/>
            <a:ext cx="3316604" cy="1905"/>
          </a:xfrm>
          <a:custGeom>
            <a:avLst/>
            <a:gdLst/>
            <a:ahLst/>
            <a:cxnLst/>
            <a:rect l="l" t="t" r="r" b="b"/>
            <a:pathLst>
              <a:path w="3316604" h="1904">
                <a:moveTo>
                  <a:pt x="0" y="0"/>
                </a:moveTo>
                <a:lnTo>
                  <a:pt x="3316224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2172" y="388111"/>
            <a:ext cx="4759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10.1.3</a:t>
            </a:r>
            <a:r>
              <a:rPr spc="-105" dirty="0"/>
              <a:t> </a:t>
            </a:r>
            <a:r>
              <a:rPr dirty="0"/>
              <a:t>文件的类型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2230703"/>
            <a:ext cx="4671695" cy="40506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按用途分类：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24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系统文件、库文件和用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按保护级别分类：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只读文件、读写文件和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保护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按信息流向分类：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输入文件、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输出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件和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输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入输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按存放时限分类：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临时文件、永久文件、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档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案文件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按数据类型分类：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源程序文件、目标文件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可执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4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按设备类型分成：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磁盘文件、磁带文件、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盘文件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241" y="584453"/>
            <a:ext cx="635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VFS的组</a:t>
            </a:r>
            <a:r>
              <a:rPr sz="4400" spc="-5" dirty="0"/>
              <a:t>成(</a:t>
            </a:r>
            <a:r>
              <a:rPr sz="4400" dirty="0"/>
              <a:t>主要数据结</a:t>
            </a:r>
            <a:r>
              <a:rPr sz="4400" spc="-10" dirty="0"/>
              <a:t>构</a:t>
            </a:r>
            <a:r>
              <a:rPr sz="4400" dirty="0"/>
              <a:t>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51459" y="2491739"/>
            <a:ext cx="8819515" cy="4032885"/>
          </a:xfrm>
          <a:custGeom>
            <a:avLst/>
            <a:gdLst/>
            <a:ahLst/>
            <a:cxnLst/>
            <a:rect l="l" t="t" r="r" b="b"/>
            <a:pathLst>
              <a:path w="8819515" h="4032884">
                <a:moveTo>
                  <a:pt x="0" y="4032504"/>
                </a:moveTo>
                <a:lnTo>
                  <a:pt x="8819388" y="4032504"/>
                </a:lnTo>
                <a:lnTo>
                  <a:pt x="8819388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2427964"/>
            <a:ext cx="8838565" cy="39554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超级块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(super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block)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对象-代表一个文件系统。</a:t>
            </a:r>
            <a:endParaRPr sz="2400">
              <a:latin typeface="华文新魏"/>
              <a:cs typeface="华文新魏"/>
            </a:endParaRPr>
          </a:p>
          <a:p>
            <a:pPr marL="588645" marR="353060" lvl="1" indent="-273050" algn="just">
              <a:lnSpc>
                <a:spcPts val="216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存放已安装的文件系统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息，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如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果是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基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于磁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的文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系统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该对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象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便对 应于存放在磁盘上的文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系统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控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制块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每个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件系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都对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应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超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级块 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对象。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ts val="2280"/>
              </a:lnSpc>
              <a:spcBef>
                <a:spcPts val="21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如Ext2超级块，并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存放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磁盘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特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定扇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上，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内核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具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体文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endParaRPr sz="2000">
              <a:latin typeface="华文新魏"/>
              <a:cs typeface="华文新魏"/>
            </a:endParaRPr>
          </a:p>
          <a:p>
            <a:pPr marL="588645" marR="508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统进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初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始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化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和注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册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调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alloc_super(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)函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为其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分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配一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VFS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超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级块，  并从磁盘读取具体文件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统超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级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块中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信息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填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充进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来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spc="-50" dirty="0">
                <a:solidFill>
                  <a:srgbClr val="073D86"/>
                </a:solidFill>
                <a:latin typeface="华文新魏"/>
                <a:cs typeface="华文新魏"/>
              </a:rPr>
              <a:t>即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VFS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超级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在具 体文件系统安装时才建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，并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它们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卸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载时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自动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删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除，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000" spc="-55" dirty="0">
                <a:solidFill>
                  <a:srgbClr val="073D86"/>
                </a:solidFill>
                <a:latin typeface="华文新魏"/>
                <a:cs typeface="华文新魏"/>
              </a:rPr>
              <a:t>见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VFS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超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级块 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仅存于主存中。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29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索引节点对象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目录项对象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文件对象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151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196339"/>
            <a:ext cx="7772400" cy="5617845"/>
          </a:xfrm>
          <a:custGeom>
            <a:avLst/>
            <a:gdLst/>
            <a:ahLst/>
            <a:cxnLst/>
            <a:rect l="l" t="t" r="r" b="b"/>
            <a:pathLst>
              <a:path w="7772400" h="5617845">
                <a:moveTo>
                  <a:pt x="0" y="5617464"/>
                </a:moveTo>
                <a:lnTo>
                  <a:pt x="7772400" y="5617464"/>
                </a:lnTo>
                <a:lnTo>
                  <a:pt x="7772400" y="0"/>
                </a:lnTo>
                <a:lnTo>
                  <a:pt x="0" y="0"/>
                </a:lnTo>
                <a:lnTo>
                  <a:pt x="0" y="5617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7257" y="1396365"/>
            <a:ext cx="2663825" cy="50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>
              <a:lnSpc>
                <a:spcPts val="1870"/>
              </a:lnSpc>
              <a:spcBef>
                <a:spcPts val="95"/>
              </a:spcBef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2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把所有超级块双向链接起来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文件系统所在设备标识符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8637" y="3945128"/>
            <a:ext cx="1353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1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超级块信号量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5651" y="4176776"/>
            <a:ext cx="1557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2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超级块引用计数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8566" y="4408423"/>
            <a:ext cx="1633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2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脏节点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ode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链表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397" y="4640072"/>
            <a:ext cx="1127125" cy="50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>
              <a:lnSpc>
                <a:spcPts val="1870"/>
              </a:lnSpc>
              <a:spcBef>
                <a:spcPts val="95"/>
              </a:spcBef>
            </a:pPr>
            <a:r>
              <a:rPr sz="160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2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回写链表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ts val="1870"/>
              </a:lnSpc>
            </a:pPr>
            <a:r>
              <a:rPr sz="1600" spc="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10" dirty="0">
                <a:solidFill>
                  <a:srgbClr val="073D86"/>
                </a:solidFill>
                <a:latin typeface="宋体"/>
                <a:cs typeface="宋体"/>
              </a:rPr>
              <a:t>文本名字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682" y="5566968"/>
            <a:ext cx="2647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minix_sb_info</a:t>
            </a:r>
            <a:r>
              <a:rPr sz="1600" spc="5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minix_sb;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1164717"/>
            <a:ext cx="7160895" cy="5366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73050">
              <a:lnSpc>
                <a:spcPts val="187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super_block</a:t>
            </a:r>
            <a:r>
              <a:rPr sz="1600" spc="6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{</a:t>
            </a:r>
            <a:endParaRPr sz="1600">
              <a:latin typeface="Candara"/>
              <a:cs typeface="Candara"/>
            </a:endParaRPr>
          </a:p>
          <a:p>
            <a:pPr marL="374015" indent="-36131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74015" algn="l"/>
                <a:tab pos="37465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list_head</a:t>
            </a:r>
            <a:r>
              <a:rPr sz="1600" spc="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s_list;</a:t>
            </a:r>
            <a:endParaRPr sz="1600">
              <a:latin typeface="Candara"/>
              <a:cs typeface="Candara"/>
            </a:endParaRPr>
          </a:p>
          <a:p>
            <a:pPr marL="374015" indent="-36131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74015" algn="l"/>
                <a:tab pos="374650" algn="l"/>
              </a:tabLst>
            </a:pP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kdev_t</a:t>
            </a:r>
            <a:r>
              <a:rPr sz="16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s_dev;</a:t>
            </a:r>
            <a:endParaRPr sz="1600">
              <a:latin typeface="Candara"/>
              <a:cs typeface="Candara"/>
            </a:endParaRPr>
          </a:p>
          <a:p>
            <a:pPr marL="374015" indent="-36131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74015" algn="l"/>
                <a:tab pos="374650" algn="l"/>
                <a:tab pos="305943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unsigned</a:t>
            </a:r>
            <a:r>
              <a:rPr sz="16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long </a:t>
            </a:r>
            <a:r>
              <a:rPr sz="1600" spc="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s_blocksize;	</a:t>
            </a:r>
            <a:r>
              <a:rPr sz="160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10" dirty="0">
                <a:solidFill>
                  <a:srgbClr val="073D86"/>
                </a:solidFill>
                <a:latin typeface="宋体"/>
                <a:cs typeface="宋体"/>
              </a:rPr>
              <a:t>以字节为单位的盘块大小</a:t>
            </a:r>
            <a:endParaRPr sz="1600">
              <a:latin typeface="宋体"/>
              <a:cs typeface="宋体"/>
            </a:endParaRPr>
          </a:p>
          <a:p>
            <a:pPr marL="374015" indent="-36131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74015" algn="l"/>
                <a:tab pos="37465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unsigned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char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s_blocksize_bits;//</a:t>
            </a:r>
            <a:r>
              <a:rPr sz="1600" spc="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以</a:t>
            </a:r>
            <a:r>
              <a:rPr sz="1600" spc="-15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幂次表示的块大小，如块</a:t>
            </a:r>
            <a:r>
              <a:rPr sz="1600" dirty="0">
                <a:solidFill>
                  <a:srgbClr val="073D86"/>
                </a:solidFill>
                <a:latin typeface="宋体"/>
                <a:cs typeface="宋体"/>
              </a:rPr>
              <a:t>为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4KB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，值为</a:t>
            </a:r>
            <a:r>
              <a:rPr sz="1600" spc="10" dirty="0">
                <a:solidFill>
                  <a:srgbClr val="073D86"/>
                </a:solidFill>
                <a:latin typeface="Candara"/>
                <a:cs typeface="Candara"/>
              </a:rPr>
              <a:t>12</a:t>
            </a:r>
            <a:endParaRPr sz="1600">
              <a:latin typeface="Candara"/>
              <a:cs typeface="Candara"/>
            </a:endParaRPr>
          </a:p>
          <a:p>
            <a:pPr marL="374015" indent="-36131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74015" algn="l"/>
                <a:tab pos="37465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unsigned</a:t>
            </a:r>
            <a:r>
              <a:rPr sz="16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long</a:t>
            </a:r>
            <a:r>
              <a:rPr sz="16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long</a:t>
            </a:r>
            <a:r>
              <a:rPr sz="16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s_maxbytes;</a:t>
            </a:r>
            <a:r>
              <a:rPr sz="1600" spc="5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文件大小上限</a:t>
            </a:r>
            <a:endParaRPr sz="1600">
              <a:latin typeface="宋体"/>
              <a:cs typeface="宋体"/>
            </a:endParaRPr>
          </a:p>
          <a:p>
            <a:pPr marL="374015" indent="-36131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74015" algn="l"/>
                <a:tab pos="374650" algn="l"/>
                <a:tab pos="304800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unsigned</a:t>
            </a:r>
            <a:r>
              <a:rPr sz="1600" spc="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char </a:t>
            </a:r>
            <a:r>
              <a:rPr sz="1600" spc="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s_dirt;	</a:t>
            </a:r>
            <a:r>
              <a:rPr sz="1600" spc="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修改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脏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标志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ts val="1825"/>
              </a:lnSpc>
              <a:tabLst>
                <a:tab pos="374015" algn="l"/>
              </a:tabLst>
            </a:pPr>
            <a:r>
              <a:rPr sz="16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6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1600">
              <a:latin typeface="Candara"/>
              <a:cs typeface="Candara"/>
            </a:endParaRPr>
          </a:p>
          <a:p>
            <a:pPr marL="329565" indent="-31686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6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file_system_type</a:t>
            </a:r>
            <a:r>
              <a:rPr sz="1600" spc="6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*s_type;</a:t>
            </a:r>
            <a:r>
              <a:rPr sz="1600" spc="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指向注册表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file_system_type</a:t>
            </a:r>
            <a:r>
              <a:rPr sz="1600" spc="5" dirty="0">
                <a:solidFill>
                  <a:srgbClr val="073D86"/>
                </a:solidFill>
                <a:latin typeface="宋体"/>
                <a:cs typeface="宋体"/>
              </a:rPr>
              <a:t>结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构的</a:t>
            </a:r>
            <a:r>
              <a:rPr sz="1600" spc="5" dirty="0">
                <a:solidFill>
                  <a:srgbClr val="073D86"/>
                </a:solidFill>
                <a:latin typeface="宋体"/>
                <a:cs typeface="宋体"/>
              </a:rPr>
              <a:t>指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针</a:t>
            </a:r>
            <a:endParaRPr sz="1600">
              <a:latin typeface="宋体"/>
              <a:cs typeface="宋体"/>
            </a:endParaRPr>
          </a:p>
          <a:p>
            <a:pPr marL="329565" indent="-31686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29565" algn="l"/>
                <a:tab pos="330200" algn="l"/>
                <a:tab pos="323088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6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super_operations </a:t>
            </a:r>
            <a:r>
              <a:rPr sz="1600" spc="9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*s_op;	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指向超级块操作函数集的指针，</a:t>
            </a:r>
            <a:endParaRPr sz="1600">
              <a:latin typeface="宋体"/>
              <a:cs typeface="宋体"/>
            </a:endParaRPr>
          </a:p>
          <a:p>
            <a:pPr marL="329565" indent="-31686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29565" algn="l"/>
                <a:tab pos="330200" algn="l"/>
                <a:tab pos="309245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600" spc="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dentry </a:t>
            </a:r>
            <a:r>
              <a:rPr sz="1600" spc="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*s_root;	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10" dirty="0">
                <a:solidFill>
                  <a:srgbClr val="073D86"/>
                </a:solidFill>
                <a:latin typeface="宋体"/>
                <a:cs typeface="宋体"/>
              </a:rPr>
              <a:t>安装目录的目录项对象</a:t>
            </a:r>
            <a:endParaRPr sz="1600">
              <a:latin typeface="宋体"/>
              <a:cs typeface="宋体"/>
            </a:endParaRPr>
          </a:p>
          <a:p>
            <a:pPr marL="329565" indent="-31686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29565" algn="l"/>
                <a:tab pos="330200" algn="l"/>
                <a:tab pos="328041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600" spc="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rw_semaphore</a:t>
            </a:r>
            <a:r>
              <a:rPr sz="1600" spc="5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s_umount;	</a:t>
            </a:r>
            <a:r>
              <a:rPr sz="160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卸载信号量</a:t>
            </a:r>
            <a:endParaRPr sz="1600">
              <a:latin typeface="宋体"/>
              <a:cs typeface="宋体"/>
            </a:endParaRPr>
          </a:p>
          <a:p>
            <a:pPr marL="329565" indent="-31686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semaphore</a:t>
            </a:r>
            <a:r>
              <a:rPr sz="1600" spc="5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s_lock;</a:t>
            </a:r>
            <a:endParaRPr sz="1600">
              <a:latin typeface="Candara"/>
              <a:cs typeface="Candara"/>
            </a:endParaRPr>
          </a:p>
          <a:p>
            <a:pPr marL="329565" indent="-31686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int s_count;</a:t>
            </a:r>
            <a:endParaRPr sz="1600">
              <a:latin typeface="Candara"/>
              <a:cs typeface="Candara"/>
            </a:endParaRPr>
          </a:p>
          <a:p>
            <a:pPr marL="329565" indent="-31686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list_head</a:t>
            </a:r>
            <a:r>
              <a:rPr sz="1600" spc="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s_dirty;</a:t>
            </a:r>
            <a:endParaRPr sz="1600">
              <a:latin typeface="Candara"/>
              <a:cs typeface="Candara"/>
            </a:endParaRPr>
          </a:p>
          <a:p>
            <a:pPr marL="329565" indent="-31686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list_head</a:t>
            </a:r>
            <a:r>
              <a:rPr sz="1600" spc="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s_io;</a:t>
            </a:r>
            <a:endParaRPr sz="1600">
              <a:latin typeface="Candara"/>
              <a:cs typeface="Candara"/>
            </a:endParaRPr>
          </a:p>
          <a:p>
            <a:pPr marL="329565" indent="-31686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29565" algn="l"/>
                <a:tab pos="33020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char</a:t>
            </a:r>
            <a:r>
              <a:rPr sz="16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s_id[32];</a:t>
            </a:r>
            <a:endParaRPr sz="1600">
              <a:latin typeface="Candara"/>
              <a:cs typeface="Candara"/>
            </a:endParaRPr>
          </a:p>
          <a:p>
            <a:pPr marL="12700">
              <a:lnSpc>
                <a:spcPts val="1825"/>
              </a:lnSpc>
              <a:tabLst>
                <a:tab pos="329565" algn="l"/>
              </a:tabLst>
            </a:pPr>
            <a:r>
              <a:rPr sz="16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6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1600">
              <a:latin typeface="Candara"/>
              <a:cs typeface="Candara"/>
            </a:endParaRPr>
          </a:p>
          <a:p>
            <a:pPr marL="374015" indent="-361315">
              <a:lnSpc>
                <a:spcPts val="1825"/>
              </a:lnSpc>
              <a:buClr>
                <a:srgbClr val="30B6FC"/>
              </a:buClr>
              <a:buFont typeface="Symbol"/>
              <a:buChar char=""/>
              <a:tabLst>
                <a:tab pos="374015" algn="l"/>
                <a:tab pos="374650" algn="l"/>
                <a:tab pos="119888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union </a:t>
            </a:r>
            <a:r>
              <a:rPr sz="16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{	</a:t>
            </a:r>
            <a:r>
              <a:rPr sz="160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一个联合体，成员是各个具体文件系统</a:t>
            </a:r>
            <a:r>
              <a:rPr sz="1600" dirty="0">
                <a:solidFill>
                  <a:srgbClr val="073D86"/>
                </a:solidFill>
                <a:latin typeface="宋体"/>
                <a:cs typeface="宋体"/>
              </a:rPr>
              <a:t>的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fsname_sb_info</a:t>
            </a:r>
            <a:r>
              <a:rPr sz="1600" spc="5" dirty="0">
                <a:solidFill>
                  <a:srgbClr val="073D86"/>
                </a:solidFill>
                <a:latin typeface="宋体"/>
                <a:cs typeface="宋体"/>
              </a:rPr>
              <a:t>数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据结构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ts val="1825"/>
              </a:lnSpc>
              <a:tabLst>
                <a:tab pos="285115" algn="l"/>
              </a:tabLst>
            </a:pPr>
            <a:r>
              <a:rPr sz="16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6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1600">
              <a:latin typeface="Candara"/>
              <a:cs typeface="Candara"/>
            </a:endParaRPr>
          </a:p>
          <a:p>
            <a:pPr marL="12700">
              <a:lnSpc>
                <a:spcPts val="1825"/>
              </a:lnSpc>
              <a:tabLst>
                <a:tab pos="417830" algn="l"/>
              </a:tabLst>
            </a:pPr>
            <a:r>
              <a:rPr sz="16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6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u;</a:t>
            </a:r>
            <a:endParaRPr sz="1600">
              <a:latin typeface="Candara"/>
              <a:cs typeface="Candara"/>
            </a:endParaRPr>
          </a:p>
          <a:p>
            <a:pPr marL="12700">
              <a:lnSpc>
                <a:spcPts val="1870"/>
              </a:lnSpc>
              <a:tabLst>
                <a:tab pos="285115" algn="l"/>
              </a:tabLst>
            </a:pPr>
            <a:r>
              <a:rPr sz="16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6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};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41267" y="464896"/>
            <a:ext cx="1703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超级块</a:t>
            </a:r>
            <a:endParaRPr sz="44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152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9089" y="547877"/>
            <a:ext cx="635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VFS的组成</a:t>
            </a:r>
            <a:r>
              <a:rPr sz="4400" spc="-5" dirty="0"/>
              <a:t>(</a:t>
            </a:r>
            <a:r>
              <a:rPr sz="4400" dirty="0"/>
              <a:t>主要数据结构)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79831" y="2564892"/>
            <a:ext cx="8747760" cy="4148454"/>
          </a:xfrm>
          <a:custGeom>
            <a:avLst/>
            <a:gdLst/>
            <a:ahLst/>
            <a:cxnLst/>
            <a:rect l="l" t="t" r="r" b="b"/>
            <a:pathLst>
              <a:path w="8747760" h="4148454">
                <a:moveTo>
                  <a:pt x="0" y="4148328"/>
                </a:moveTo>
                <a:lnTo>
                  <a:pt x="8747760" y="4148328"/>
                </a:lnTo>
                <a:lnTo>
                  <a:pt x="8747760" y="0"/>
                </a:lnTo>
                <a:lnTo>
                  <a:pt x="0" y="0"/>
                </a:lnTo>
                <a:lnTo>
                  <a:pt x="0" y="4148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67" y="2501645"/>
            <a:ext cx="8503285" cy="37325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超级块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(super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block)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对象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索引节点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对象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代表一个文件</a:t>
            </a:r>
            <a:endParaRPr sz="2000">
              <a:latin typeface="华文新魏"/>
              <a:cs typeface="华文新魏"/>
            </a:endParaRPr>
          </a:p>
          <a:p>
            <a:pPr marL="588645" marR="27305" lvl="1" indent="-273050">
              <a:lnSpc>
                <a:spcPct val="100000"/>
              </a:lnSpc>
              <a:spcBef>
                <a:spcPts val="52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存放通用的文件信息，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如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果是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基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于磁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系统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该对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象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对应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存放 在磁盘上的文件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FCB，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即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每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的inode对象，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每个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都有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endParaRPr sz="2000">
              <a:latin typeface="华文新魏"/>
              <a:cs typeface="华文新魏"/>
            </a:endParaRPr>
          </a:p>
          <a:p>
            <a:pPr marL="588645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inode索引节点号，唯一地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识某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统中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指定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件。</a:t>
            </a:r>
            <a:endParaRPr sz="20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484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对于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UNIX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来说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这些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息从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磁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直接读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入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VFS的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inode 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对象中。可把具体文件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统存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在磁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称为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静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态节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点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，它的 内容被读入主存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VFS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的inode才能工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，后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者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也称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动态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节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点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目录项对象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文件对象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153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691895"/>
            <a:ext cx="7919084" cy="5617845"/>
          </a:xfrm>
          <a:custGeom>
            <a:avLst/>
            <a:gdLst/>
            <a:ahLst/>
            <a:cxnLst/>
            <a:rect l="l" t="t" r="r" b="b"/>
            <a:pathLst>
              <a:path w="7919084" h="5617845">
                <a:moveTo>
                  <a:pt x="0" y="5617464"/>
                </a:moveTo>
                <a:lnTo>
                  <a:pt x="7918704" y="5617464"/>
                </a:lnTo>
                <a:lnTo>
                  <a:pt x="7918704" y="0"/>
                </a:lnTo>
                <a:lnTo>
                  <a:pt x="0" y="0"/>
                </a:lnTo>
                <a:lnTo>
                  <a:pt x="0" y="5617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0586" y="1528699"/>
            <a:ext cx="217424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//inode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号</a:t>
            </a:r>
            <a:endParaRPr sz="1400">
              <a:latin typeface="宋体"/>
              <a:cs typeface="宋体"/>
            </a:endParaRPr>
          </a:p>
          <a:p>
            <a:pPr marL="84455">
              <a:lnSpc>
                <a:spcPct val="100000"/>
              </a:lnSpc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所在设备的设备号</a:t>
            </a:r>
            <a:endParaRPr sz="1400">
              <a:latin typeface="宋体"/>
              <a:cs typeface="宋体"/>
            </a:endParaRPr>
          </a:p>
          <a:p>
            <a:pPr marL="170180">
              <a:lnSpc>
                <a:spcPct val="100000"/>
              </a:lnSpc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文件类型及存取权限</a:t>
            </a:r>
            <a:endParaRPr sz="1400">
              <a:latin typeface="宋体"/>
              <a:cs typeface="宋体"/>
            </a:endParaRPr>
          </a:p>
          <a:p>
            <a:pPr marL="39370">
              <a:lnSpc>
                <a:spcPct val="100000"/>
              </a:lnSpc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连接到该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inode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的硬连接数</a:t>
            </a:r>
            <a:endParaRPr sz="1400">
              <a:latin typeface="宋体"/>
              <a:cs typeface="宋体"/>
            </a:endParaRPr>
          </a:p>
          <a:p>
            <a:pPr marL="50800">
              <a:lnSpc>
                <a:spcPct val="100000"/>
              </a:lnSpc>
            </a:pP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文件拥有者的用户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ID</a:t>
            </a:r>
            <a:endParaRPr sz="1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用户所在组的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ID</a:t>
            </a:r>
            <a:endParaRPr sz="1400">
              <a:latin typeface="Candara"/>
              <a:cs typeface="Candara"/>
            </a:endParaRPr>
          </a:p>
          <a:p>
            <a:pPr marL="56515">
              <a:lnSpc>
                <a:spcPct val="100000"/>
              </a:lnSpc>
            </a:pP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字节为单位文件大小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8998" y="4943094"/>
            <a:ext cx="1372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//inode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状态标志</a:t>
            </a:r>
            <a:endParaRPr sz="1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文件系统标志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674877"/>
            <a:ext cx="5779770" cy="578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struct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inode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{</a:t>
            </a:r>
            <a:endParaRPr sz="1400">
              <a:latin typeface="Candara"/>
              <a:cs typeface="Candara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 list_head</a:t>
            </a:r>
            <a:r>
              <a:rPr sz="1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i_hash;</a:t>
            </a:r>
            <a:r>
              <a:rPr sz="1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散列值相同的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inode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链表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  <a:tab pos="225234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struct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list_head</a:t>
            </a:r>
            <a:r>
              <a:rPr sz="1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i_list;	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指向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inode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链表的指针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 list_head</a:t>
            </a:r>
            <a:r>
              <a:rPr sz="1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i_dentry;</a:t>
            </a: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同属一个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inode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的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dentry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链表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unsigned long i_ino;</a:t>
            </a:r>
            <a:endParaRPr sz="1400">
              <a:latin typeface="Candara"/>
              <a:cs typeface="Candara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kdevt</a:t>
            </a:r>
            <a:r>
              <a:rPr sz="1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idev;</a:t>
            </a:r>
            <a:endParaRPr sz="1400">
              <a:latin typeface="Candara"/>
              <a:cs typeface="Candara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umode_t</a:t>
            </a:r>
            <a:r>
              <a:rPr sz="1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i_mode;</a:t>
            </a:r>
            <a:endParaRPr sz="1400">
              <a:latin typeface="Candara"/>
              <a:cs typeface="Candara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nlink_t</a:t>
            </a:r>
            <a:r>
              <a:rPr sz="1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i_nlink;</a:t>
            </a:r>
            <a:endParaRPr sz="1400">
              <a:latin typeface="Candara"/>
              <a:cs typeface="Candara"/>
            </a:endParaRPr>
          </a:p>
          <a:p>
            <a:pPr marL="361950" indent="-34925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uid_t</a:t>
            </a:r>
            <a:r>
              <a:rPr sz="1400" spc="-1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i_uid;</a:t>
            </a:r>
            <a:endParaRPr sz="1400">
              <a:latin typeface="Candara"/>
              <a:cs typeface="Candara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gid_t</a:t>
            </a:r>
            <a:r>
              <a:rPr sz="1400" spc="-8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i_gid;</a:t>
            </a:r>
            <a:endParaRPr sz="1400">
              <a:latin typeface="Candara"/>
              <a:cs typeface="Candara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loff_t</a:t>
            </a:r>
            <a:r>
              <a:rPr sz="1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i_size;</a:t>
            </a:r>
            <a:endParaRPr sz="1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1400">
              <a:latin typeface="Candara"/>
              <a:cs typeface="Candara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  <a:tab pos="249618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struct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semaphore;	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//inode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信号量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 inode_operations</a:t>
            </a:r>
            <a:r>
              <a:rPr sz="1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*i_op;</a:t>
            </a:r>
            <a:r>
              <a:rPr sz="1400" spc="27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指向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inode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操作函数的指针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  <a:tab pos="2536190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super_block</a:t>
            </a:r>
            <a:r>
              <a:rPr sz="1400" spc="29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*i_sb;	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指向该文件系统超级块的指针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  <a:tab pos="2475230" algn="l"/>
              </a:tabLst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atomic_t</a:t>
            </a:r>
            <a:r>
              <a:rPr sz="1400" spc="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i_count;	</a:t>
            </a: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当前使用该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inode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的引用计数，</a:t>
            </a: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表示空闲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  <a:tab pos="2526030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atomic_t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 i_writecount;	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写者计数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 file_operations</a:t>
            </a:r>
            <a:r>
              <a:rPr sz="1400" spc="28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*i_fop;</a:t>
            </a:r>
            <a:r>
              <a:rPr sz="1400" spc="27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指向文件操作函数的指针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time_t</a:t>
            </a:r>
            <a:r>
              <a:rPr sz="14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i_atime;</a:t>
            </a:r>
            <a:r>
              <a:rPr sz="1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i_mtime;</a:t>
            </a:r>
            <a:r>
              <a:rPr sz="14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i_ctime;</a:t>
            </a:r>
            <a:r>
              <a:rPr sz="14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最近访问时间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修改时间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创建时间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pipe_inode_info</a:t>
            </a:r>
            <a:r>
              <a:rPr sz="1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*i_pipe;</a:t>
            </a:r>
            <a:r>
              <a:rPr sz="1400" spc="254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管道信息</a:t>
            </a:r>
            <a:endParaRPr sz="1400">
              <a:latin typeface="宋体"/>
              <a:cs typeface="宋体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unsigned long i_state;</a:t>
            </a:r>
            <a:endParaRPr sz="1400">
              <a:latin typeface="Candara"/>
              <a:cs typeface="Candara"/>
            </a:endParaRPr>
          </a:p>
          <a:p>
            <a:pPr marL="361950" indent="-3492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unsigned int</a:t>
            </a:r>
            <a:r>
              <a:rPr sz="1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i_flags;</a:t>
            </a:r>
            <a:endParaRPr sz="1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400" spc="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1400">
              <a:latin typeface="Candara"/>
              <a:cs typeface="Candara"/>
            </a:endParaRPr>
          </a:p>
          <a:p>
            <a:pPr marL="361950" indent="-34925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361315" algn="l"/>
                <a:tab pos="362585" algn="l"/>
              </a:tabLst>
            </a:pP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union</a:t>
            </a:r>
            <a:endParaRPr sz="1400">
              <a:latin typeface="Candara"/>
              <a:cs typeface="Candara"/>
            </a:endParaRPr>
          </a:p>
          <a:p>
            <a:pPr marL="400050" indent="-3873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399415" algn="l"/>
                <a:tab pos="400685" algn="l"/>
                <a:tab pos="692785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{	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联合体成员指向具体文件</a:t>
            </a:r>
            <a:r>
              <a:rPr sz="1400" spc="-15" dirty="0">
                <a:solidFill>
                  <a:srgbClr val="073D86"/>
                </a:solidFill>
                <a:latin typeface="宋体"/>
                <a:cs typeface="宋体"/>
              </a:rPr>
              <a:t>系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统的</a:t>
            </a:r>
            <a:r>
              <a:rPr sz="1400" spc="-10" dirty="0">
                <a:solidFill>
                  <a:srgbClr val="073D86"/>
                </a:solidFill>
                <a:latin typeface="Candara"/>
                <a:cs typeface="Candara"/>
              </a:rPr>
              <a:t>inode</a:t>
            </a:r>
            <a:r>
              <a:rPr sz="1400" dirty="0">
                <a:solidFill>
                  <a:srgbClr val="073D86"/>
                </a:solidFill>
                <a:latin typeface="宋体"/>
                <a:cs typeface="宋体"/>
              </a:rPr>
              <a:t>结构</a:t>
            </a:r>
            <a:endParaRPr sz="1400">
              <a:latin typeface="宋体"/>
              <a:cs typeface="宋体"/>
            </a:endParaRPr>
          </a:p>
          <a:p>
            <a:pPr marL="590550" indent="-5778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915" algn="l"/>
                <a:tab pos="590550" algn="l"/>
              </a:tabLst>
            </a:pP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struct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minix_inode_info</a:t>
            </a:r>
            <a:r>
              <a:rPr sz="1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minix_i;</a:t>
            </a:r>
            <a:endParaRPr sz="1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14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6436867"/>
            <a:ext cx="5022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073D86"/>
                </a:solidFill>
                <a:latin typeface="Candara"/>
                <a:cs typeface="Candara"/>
              </a:rPr>
              <a:t>}u;</a:t>
            </a:r>
            <a:endParaRPr sz="1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5115" algn="l"/>
              </a:tabLst>
            </a:pPr>
            <a:r>
              <a:rPr sz="1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073D86"/>
                </a:solidFill>
                <a:latin typeface="Candara"/>
                <a:cs typeface="Candara"/>
              </a:rPr>
              <a:t>};</a:t>
            </a:r>
            <a:endParaRPr sz="1400">
              <a:latin typeface="Candara"/>
              <a:cs typeface="Candar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87902" y="104901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索引节点</a:t>
            </a:r>
            <a:endParaRPr sz="440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154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241" y="865377"/>
            <a:ext cx="635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VFS的组</a:t>
            </a:r>
            <a:r>
              <a:rPr sz="4400" spc="-5" dirty="0"/>
              <a:t>成(</a:t>
            </a:r>
            <a:r>
              <a:rPr sz="4400" dirty="0"/>
              <a:t>主要数据结</a:t>
            </a:r>
            <a:r>
              <a:rPr sz="4400" spc="-10" dirty="0"/>
              <a:t>构</a:t>
            </a:r>
            <a:r>
              <a:rPr sz="4400" dirty="0"/>
              <a:t>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67868" y="2564892"/>
            <a:ext cx="8281670" cy="3455035"/>
          </a:xfrm>
          <a:custGeom>
            <a:avLst/>
            <a:gdLst/>
            <a:ahLst/>
            <a:cxnLst/>
            <a:rect l="l" t="t" r="r" b="b"/>
            <a:pathLst>
              <a:path w="8281670" h="3455035">
                <a:moveTo>
                  <a:pt x="0" y="3454908"/>
                </a:moveTo>
                <a:lnTo>
                  <a:pt x="8281416" y="3454908"/>
                </a:lnTo>
                <a:lnTo>
                  <a:pt x="8281416" y="0"/>
                </a:lnTo>
                <a:lnTo>
                  <a:pt x="0" y="0"/>
                </a:lnTo>
                <a:lnTo>
                  <a:pt x="0" y="3454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504157"/>
            <a:ext cx="8094345" cy="30676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超级块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(super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block)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对象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索引节点对象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目录项对象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-代表路径中的一个组成部分。</a:t>
            </a:r>
            <a:endParaRPr sz="2400">
              <a:latin typeface="华文新魏"/>
              <a:cs typeface="华文新魏"/>
            </a:endParaRPr>
          </a:p>
          <a:p>
            <a:pPr marL="588645" marR="5080" lvl="1" indent="-273050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存放目录项与对应文件进行链接的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各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种信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息，VFS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把最近最常 使用的den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y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对象放在目录项高速缓存中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加快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件路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名搜 索过程，以提高系统性能。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文件对象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773935"/>
            <a:ext cx="7772400" cy="4895215"/>
          </a:xfrm>
          <a:custGeom>
            <a:avLst/>
            <a:gdLst/>
            <a:ahLst/>
            <a:cxnLst/>
            <a:rect l="l" t="t" r="r" b="b"/>
            <a:pathLst>
              <a:path w="7772400" h="4895215">
                <a:moveTo>
                  <a:pt x="0" y="4895088"/>
                </a:moveTo>
                <a:lnTo>
                  <a:pt x="7772400" y="4895088"/>
                </a:lnTo>
                <a:lnTo>
                  <a:pt x="7772400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44452" y="1994154"/>
            <a:ext cx="308483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目录项引用计数</a:t>
            </a:r>
            <a:endParaRPr sz="1600">
              <a:latin typeface="宋体"/>
              <a:cs typeface="宋体"/>
            </a:endParaRPr>
          </a:p>
          <a:p>
            <a:pPr marL="99060">
              <a:lnSpc>
                <a:spcPct val="100000"/>
              </a:lnSpc>
            </a:pPr>
            <a:r>
              <a:rPr sz="160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目录项缓存标志</a:t>
            </a:r>
            <a:endParaRPr sz="1600">
              <a:latin typeface="宋体"/>
              <a:cs typeface="宋体"/>
            </a:endParaRPr>
          </a:p>
          <a:p>
            <a:pPr marL="34290">
              <a:lnSpc>
                <a:spcPct val="100000"/>
              </a:lnSpc>
            </a:pP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10" dirty="0">
                <a:solidFill>
                  <a:srgbClr val="073D86"/>
                </a:solidFill>
                <a:latin typeface="宋体"/>
                <a:cs typeface="宋体"/>
              </a:rPr>
              <a:t>目录项状态标志</a:t>
            </a:r>
            <a:endParaRPr sz="1600">
              <a:latin typeface="宋体"/>
              <a:cs typeface="宋体"/>
            </a:endParaRPr>
          </a:p>
          <a:p>
            <a:pPr marL="99695">
              <a:lnSpc>
                <a:spcPct val="100000"/>
              </a:lnSpc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//dentry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所属的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inode</a:t>
            </a:r>
            <a:endParaRPr sz="1600">
              <a:latin typeface="Candara"/>
              <a:cs typeface="Candara"/>
            </a:endParaRPr>
          </a:p>
          <a:p>
            <a:pPr marL="179705">
              <a:lnSpc>
                <a:spcPct val="100000"/>
              </a:lnSpc>
            </a:pPr>
            <a:r>
              <a:rPr sz="160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1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父目录的目录项对象</a:t>
            </a:r>
            <a:endParaRPr sz="1600">
              <a:latin typeface="宋体"/>
              <a:cs typeface="宋体"/>
            </a:endParaRPr>
          </a:p>
          <a:p>
            <a:pPr marL="167005">
              <a:lnSpc>
                <a:spcPct val="100000"/>
              </a:lnSpc>
            </a:pPr>
            <a:r>
              <a:rPr sz="160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2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目录项形成的哈希表</a:t>
            </a:r>
            <a:endParaRPr sz="1600">
              <a:latin typeface="宋体"/>
              <a:cs typeface="宋体"/>
            </a:endParaRPr>
          </a:p>
          <a:p>
            <a:pPr marL="121285">
              <a:lnSpc>
                <a:spcPct val="100000"/>
              </a:lnSpc>
            </a:pPr>
            <a:r>
              <a:rPr sz="160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2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父目录的子目录项形成双向链表</a:t>
            </a:r>
            <a:endParaRPr sz="1600">
              <a:latin typeface="宋体"/>
              <a:cs typeface="宋体"/>
            </a:endParaRPr>
          </a:p>
          <a:p>
            <a:pPr marL="161925" algn="ctr">
              <a:lnSpc>
                <a:spcPct val="100000"/>
              </a:lnSpc>
            </a:pPr>
            <a:r>
              <a:rPr sz="1600" spc="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该目录项的子目录的双向链表</a:t>
            </a:r>
            <a:endParaRPr sz="1600">
              <a:latin typeface="宋体"/>
              <a:cs typeface="宋体"/>
            </a:endParaRPr>
          </a:p>
          <a:p>
            <a:pPr marL="138430">
              <a:lnSpc>
                <a:spcPct val="100000"/>
              </a:lnSpc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//inode</a:t>
            </a:r>
            <a:r>
              <a:rPr sz="1600" spc="-10" dirty="0">
                <a:solidFill>
                  <a:srgbClr val="073D86"/>
                </a:solidFill>
                <a:latin typeface="宋体"/>
                <a:cs typeface="宋体"/>
              </a:rPr>
              <a:t>别名的链表</a:t>
            </a:r>
            <a:endParaRPr sz="1600">
              <a:latin typeface="宋体"/>
              <a:cs typeface="宋体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</a:pPr>
            <a:r>
              <a:rPr sz="1600" spc="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是安装点目录项吗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?</a:t>
            </a:r>
            <a:endParaRPr sz="1600">
              <a:latin typeface="Candara"/>
              <a:cs typeface="Candara"/>
            </a:endParaRPr>
          </a:p>
          <a:p>
            <a:pPr marL="164465">
              <a:lnSpc>
                <a:spcPct val="100000"/>
              </a:lnSpc>
            </a:pPr>
            <a:r>
              <a:rPr sz="1600" spc="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目录项名字，用于快速查找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815" y="5164582"/>
            <a:ext cx="1762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2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指向文件的超级块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哈希表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750313"/>
            <a:ext cx="638175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dentry</a:t>
            </a:r>
            <a:r>
              <a:rPr sz="16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{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atomic_t</a:t>
            </a:r>
            <a:r>
              <a:rPr sz="1600" spc="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d_count;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unsigned long</a:t>
            </a:r>
            <a:r>
              <a:rPr sz="16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d_vfs_flags;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unsigned int</a:t>
            </a:r>
            <a:r>
              <a:rPr sz="16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d_flags;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inode *</a:t>
            </a:r>
            <a:r>
              <a:rPr sz="1600" spc="5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d_inode;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dentry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*</a:t>
            </a:r>
            <a:r>
              <a:rPr sz="1600" spc="5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d_parent;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list_head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d_hash;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list_head</a:t>
            </a:r>
            <a:r>
              <a:rPr sz="1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d_child;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list_head</a:t>
            </a:r>
            <a:r>
              <a:rPr sz="1600" spc="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d_subdirs;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list_head</a:t>
            </a:r>
            <a:r>
              <a:rPr sz="1600" spc="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d_alias;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int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d_mounted;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qstr</a:t>
            </a:r>
            <a:r>
              <a:rPr sz="16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d_name;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  <a:tab pos="2990850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unsigned</a:t>
            </a:r>
            <a:r>
              <a:rPr sz="1600" spc="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long</a:t>
            </a:r>
            <a:r>
              <a:rPr sz="1600" spc="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d_time;	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重新生效时间</a:t>
            </a:r>
            <a:endParaRPr sz="1600">
              <a:latin typeface="宋体"/>
              <a:cs typeface="宋体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  <a:tab pos="333819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6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dentry_operations</a:t>
            </a:r>
            <a:r>
              <a:rPr sz="1600" spc="7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*d_op;	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操作目录项的函数</a:t>
            </a:r>
            <a:endParaRPr sz="1600">
              <a:latin typeface="宋体"/>
              <a:cs typeface="宋体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super_block</a:t>
            </a:r>
            <a:r>
              <a:rPr sz="1600" spc="8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*d_sb;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 hlist_node</a:t>
            </a:r>
            <a:r>
              <a:rPr sz="1600" spc="5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10" dirty="0">
                <a:solidFill>
                  <a:srgbClr val="073D86"/>
                </a:solidFill>
                <a:latin typeface="Candara"/>
                <a:cs typeface="Candara"/>
              </a:rPr>
              <a:t>d_hash;</a:t>
            </a:r>
            <a:endParaRPr sz="1600">
              <a:latin typeface="Candara"/>
              <a:cs typeface="Candara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  <a:tab pos="312610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6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hlist_head</a:t>
            </a:r>
            <a:r>
              <a:rPr sz="16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*d_bucket;	</a:t>
            </a:r>
            <a:r>
              <a:rPr sz="16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哈希表头</a:t>
            </a:r>
            <a:endParaRPr sz="1600">
              <a:latin typeface="宋体"/>
              <a:cs typeface="宋体"/>
            </a:endParaRPr>
          </a:p>
          <a:p>
            <a:pPr marL="417830" indent="-40513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17830" algn="l"/>
                <a:tab pos="418465" algn="l"/>
              </a:tabLst>
            </a:pP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unsigned</a:t>
            </a:r>
            <a:r>
              <a:rPr sz="16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char</a:t>
            </a:r>
            <a:r>
              <a:rPr sz="16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d_iname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［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DNAME_INLINE_LEN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］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;//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文件名前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15</a:t>
            </a:r>
            <a:r>
              <a:rPr sz="1600" spc="5" dirty="0">
                <a:solidFill>
                  <a:srgbClr val="073D86"/>
                </a:solidFill>
                <a:latin typeface="宋体"/>
                <a:cs typeface="宋体"/>
              </a:rPr>
              <a:t>个</a:t>
            </a:r>
            <a:r>
              <a:rPr sz="1600" spc="-5" dirty="0">
                <a:solidFill>
                  <a:srgbClr val="073D86"/>
                </a:solidFill>
                <a:latin typeface="宋体"/>
                <a:cs typeface="宋体"/>
              </a:rPr>
              <a:t>字符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tabLst>
                <a:tab pos="417830" algn="l"/>
              </a:tabLst>
            </a:pPr>
            <a:r>
              <a:rPr sz="16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6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16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6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6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73D86"/>
                </a:solidFill>
                <a:latin typeface="Candara"/>
                <a:cs typeface="Candara"/>
              </a:rPr>
              <a:t>};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6717" y="609422"/>
            <a:ext cx="1703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目录项</a:t>
            </a:r>
            <a:endParaRPr sz="440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241" y="865377"/>
            <a:ext cx="635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VFS的组</a:t>
            </a:r>
            <a:r>
              <a:rPr sz="4400" spc="-5" dirty="0"/>
              <a:t>成(</a:t>
            </a:r>
            <a:r>
              <a:rPr sz="4400" dirty="0"/>
              <a:t>主要数据结</a:t>
            </a:r>
            <a:r>
              <a:rPr sz="4400" spc="-10" dirty="0"/>
              <a:t>构</a:t>
            </a:r>
            <a:r>
              <a:rPr sz="4400" dirty="0"/>
              <a:t>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67868" y="2276855"/>
            <a:ext cx="8135620" cy="3743325"/>
          </a:xfrm>
          <a:custGeom>
            <a:avLst/>
            <a:gdLst/>
            <a:ahLst/>
            <a:cxnLst/>
            <a:rect l="l" t="t" r="r" b="b"/>
            <a:pathLst>
              <a:path w="8135620" h="3743325">
                <a:moveTo>
                  <a:pt x="0" y="3742944"/>
                </a:moveTo>
                <a:lnTo>
                  <a:pt x="8135111" y="3742944"/>
                </a:lnTo>
                <a:lnTo>
                  <a:pt x="8135111" y="0"/>
                </a:lnTo>
                <a:lnTo>
                  <a:pt x="0" y="0"/>
                </a:lnTo>
                <a:lnTo>
                  <a:pt x="0" y="3742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214310"/>
            <a:ext cx="7857490" cy="347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超级块(super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block)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对象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索引节点对象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目录项对象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文件对象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代表由进程已打开的一个文件。</a:t>
            </a:r>
            <a:endParaRPr sz="24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存放已打开文件与进程的交互信息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这些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息仅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访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问 文件期间才存于主存中；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文件对象在执行系统调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open(</a:t>
            </a:r>
            <a:r>
              <a:rPr sz="2200" spc="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时创建，执行系统调用</a:t>
            </a:r>
            <a:endParaRPr sz="2200">
              <a:latin typeface="华文新魏"/>
              <a:cs typeface="华文新魏"/>
            </a:endParaRPr>
          </a:p>
          <a:p>
            <a:pPr marL="58864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close(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)时撤销。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157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241" y="865377"/>
            <a:ext cx="635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VFS的组</a:t>
            </a:r>
            <a:r>
              <a:rPr sz="4400" spc="-5" dirty="0"/>
              <a:t>成(</a:t>
            </a:r>
            <a:r>
              <a:rPr sz="4400" dirty="0"/>
              <a:t>主要数据结</a:t>
            </a:r>
            <a:r>
              <a:rPr sz="4400" spc="-10" dirty="0"/>
              <a:t>构</a:t>
            </a:r>
            <a:r>
              <a:rPr sz="4400" dirty="0"/>
              <a:t>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67868" y="2276855"/>
            <a:ext cx="8281670" cy="4175760"/>
          </a:xfrm>
          <a:custGeom>
            <a:avLst/>
            <a:gdLst/>
            <a:ahLst/>
            <a:cxnLst/>
            <a:rect l="l" t="t" r="r" b="b"/>
            <a:pathLst>
              <a:path w="8281670" h="4175760">
                <a:moveTo>
                  <a:pt x="0" y="4175760"/>
                </a:moveTo>
                <a:lnTo>
                  <a:pt x="8281416" y="4175760"/>
                </a:lnTo>
                <a:lnTo>
                  <a:pt x="8281416" y="0"/>
                </a:lnTo>
                <a:lnTo>
                  <a:pt x="0" y="0"/>
                </a:lnTo>
                <a:lnTo>
                  <a:pt x="0" y="417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211234"/>
            <a:ext cx="8347709" cy="33623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文件对象</a:t>
            </a:r>
            <a:endParaRPr sz="2400">
              <a:latin typeface="华文新魏"/>
              <a:cs typeface="华文新魏"/>
            </a:endParaRPr>
          </a:p>
          <a:p>
            <a:pPr marL="588645" marR="343535" lvl="1" indent="-273050">
              <a:lnSpc>
                <a:spcPts val="216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每个文件都用一个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32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字来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示下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写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的字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节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位置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通常称 它为文件位置或偏移量(offset)，每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打开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时，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偏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移量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置</a:t>
            </a:r>
            <a:endParaRPr sz="2000">
              <a:latin typeface="华文新魏"/>
              <a:cs typeface="华文新魏"/>
            </a:endParaRPr>
          </a:p>
          <a:p>
            <a:pPr marL="588645" marR="460375">
              <a:lnSpc>
                <a:spcPts val="216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0，读写操作便从这里开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，允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许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通过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统调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用lseek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对文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位置作 随机定位。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ts val="2280"/>
              </a:lnSpc>
              <a:spcBef>
                <a:spcPts val="21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Linux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建立文件对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象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(file)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来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保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存打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开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置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，file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结构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除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保</a:t>
            </a:r>
            <a:endParaRPr sz="2000">
              <a:latin typeface="华文新魏"/>
              <a:cs typeface="华文新魏"/>
            </a:endParaRPr>
          </a:p>
          <a:p>
            <a:pPr marL="588645" marR="5080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存文件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前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置外，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还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把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向该文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inode的目录项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针也放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  并形成一个双向链表，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称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系统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打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开文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 marL="588645" marR="299085" lvl="1" indent="-273050">
              <a:lnSpc>
                <a:spcPts val="216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操作系统之所以不直接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dentry结构是因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多个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程能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够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打开同 一个文件，因为每一个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file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结构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实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际上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应了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个进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的一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次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打开过 程。file结构中记录了文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访问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模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式，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写指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针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等信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629155"/>
            <a:ext cx="8206740" cy="4895215"/>
          </a:xfrm>
          <a:custGeom>
            <a:avLst/>
            <a:gdLst/>
            <a:ahLst/>
            <a:cxnLst/>
            <a:rect l="l" t="t" r="r" b="b"/>
            <a:pathLst>
              <a:path w="8206740" h="4895215">
                <a:moveTo>
                  <a:pt x="0" y="4895088"/>
                </a:moveTo>
                <a:lnTo>
                  <a:pt x="8206740" y="4895088"/>
                </a:lnTo>
                <a:lnTo>
                  <a:pt x="8206740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726" y="2970021"/>
            <a:ext cx="24384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预读标志</a:t>
            </a:r>
            <a:endParaRPr sz="1800">
              <a:latin typeface="宋体"/>
              <a:cs typeface="宋体"/>
            </a:endParaRPr>
          </a:p>
          <a:p>
            <a:pPr marL="310515">
              <a:lnSpc>
                <a:spcPct val="100000"/>
              </a:lnSpc>
            </a:pP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预读的最多页数</a:t>
            </a:r>
            <a:endParaRPr sz="1800">
              <a:latin typeface="宋体"/>
              <a:cs typeface="宋体"/>
            </a:endParaRPr>
          </a:p>
          <a:p>
            <a:pPr marL="309245">
              <a:lnSpc>
                <a:spcPct val="100000"/>
              </a:lnSpc>
            </a:pP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上次预读后的指针</a:t>
            </a:r>
            <a:endParaRPr sz="1800">
              <a:latin typeface="宋体"/>
              <a:cs typeface="宋体"/>
            </a:endParaRPr>
          </a:p>
          <a:p>
            <a:pPr marL="239395">
              <a:lnSpc>
                <a:spcPct val="100000"/>
              </a:lnSpc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spc="-5" dirty="0">
                <a:solidFill>
                  <a:srgbClr val="073D86"/>
                </a:solidFill>
                <a:latin typeface="宋体"/>
                <a:cs typeface="宋体"/>
              </a:rPr>
              <a:t>预读的字节数</a:t>
            </a:r>
            <a:endParaRPr sz="1800">
              <a:latin typeface="宋体"/>
              <a:cs typeface="宋体"/>
            </a:endParaRPr>
          </a:p>
          <a:p>
            <a:pPr marL="241935">
              <a:lnSpc>
                <a:spcPct val="100000"/>
              </a:lnSpc>
            </a:pP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预读的页数</a:t>
            </a:r>
            <a:endParaRPr sz="1800">
              <a:latin typeface="宋体"/>
              <a:cs typeface="宋体"/>
            </a:endParaRPr>
          </a:p>
          <a:p>
            <a:pPr marL="195580">
              <a:lnSpc>
                <a:spcPct val="100000"/>
              </a:lnSpc>
            </a:pP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文件访问模式</a:t>
            </a:r>
            <a:endParaRPr sz="1800">
              <a:latin typeface="宋体"/>
              <a:cs typeface="宋体"/>
            </a:endParaRPr>
          </a:p>
          <a:p>
            <a:pPr marR="679450" algn="ctr">
              <a:lnSpc>
                <a:spcPct val="100000"/>
              </a:lnSpc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800" spc="2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文件当前偏移量</a:t>
            </a:r>
            <a:endParaRPr sz="1800">
              <a:latin typeface="宋体"/>
              <a:cs typeface="宋体"/>
            </a:endParaRPr>
          </a:p>
          <a:p>
            <a:pPr marL="245745">
              <a:lnSpc>
                <a:spcPct val="100000"/>
              </a:lnSpc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使用该文件的进程数</a:t>
            </a:r>
            <a:endParaRPr sz="1800">
              <a:latin typeface="宋体"/>
              <a:cs typeface="宋体"/>
            </a:endParaRPr>
          </a:p>
          <a:p>
            <a:pPr marL="122555">
              <a:lnSpc>
                <a:spcPct val="100000"/>
              </a:lnSpc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使用者的用户标识</a:t>
            </a:r>
            <a:endParaRPr sz="1800">
              <a:latin typeface="宋体"/>
              <a:cs typeface="宋体"/>
            </a:endParaRPr>
          </a:p>
          <a:p>
            <a:pPr marL="125095">
              <a:lnSpc>
                <a:spcPct val="100000"/>
              </a:lnSpc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spc="-5" dirty="0">
                <a:solidFill>
                  <a:srgbClr val="073D86"/>
                </a:solidFill>
                <a:latin typeface="宋体"/>
                <a:cs typeface="宋体"/>
              </a:rPr>
              <a:t>使用者的用户组标识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598167"/>
            <a:ext cx="568198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struct file</a:t>
            </a:r>
            <a:r>
              <a:rPr sz="18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{</a:t>
            </a:r>
            <a:endParaRPr sz="18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  <a:tab pos="2846705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list_head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f_list;	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所有打开文件形成的链表</a:t>
            </a:r>
            <a:endParaRPr sz="1800">
              <a:latin typeface="宋体"/>
              <a:cs typeface="宋体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  <a:tab pos="2982595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 dentry *f_dentry;	</a:t>
            </a:r>
            <a:r>
              <a:rPr sz="1800" spc="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指向相关目录项的指针</a:t>
            </a:r>
            <a:endParaRPr sz="1800">
              <a:latin typeface="宋体"/>
              <a:cs typeface="宋体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vfsmount *f_vfsmnt;</a:t>
            </a:r>
            <a:r>
              <a:rPr sz="1800" spc="37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spc="-5" dirty="0">
                <a:solidFill>
                  <a:srgbClr val="073D86"/>
                </a:solidFill>
                <a:latin typeface="宋体"/>
                <a:cs typeface="宋体"/>
              </a:rPr>
              <a:t>指向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VFS</a:t>
            </a:r>
            <a:r>
              <a:rPr sz="1800" spc="-5" dirty="0">
                <a:solidFill>
                  <a:srgbClr val="073D86"/>
                </a:solidFill>
                <a:latin typeface="宋体"/>
                <a:cs typeface="宋体"/>
              </a:rPr>
              <a:t>安装点的指针</a:t>
            </a:r>
            <a:endParaRPr sz="1800">
              <a:latin typeface="宋体"/>
              <a:cs typeface="宋体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8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file_operation</a:t>
            </a:r>
            <a:r>
              <a:rPr sz="18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*f_op;</a:t>
            </a:r>
            <a:r>
              <a:rPr sz="1800" spc="35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指向文件操作函数的指针</a:t>
            </a:r>
            <a:endParaRPr sz="1800">
              <a:latin typeface="宋体"/>
              <a:cs typeface="宋体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unsigned long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f_reada;</a:t>
            </a:r>
            <a:endParaRPr sz="18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unsigned long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f_ramax;</a:t>
            </a:r>
            <a:endParaRPr sz="18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unsigned long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f_raend;</a:t>
            </a:r>
            <a:endParaRPr sz="18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unsigned long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f_ralen;</a:t>
            </a:r>
            <a:endParaRPr sz="18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unsigned long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f_rawin;</a:t>
            </a:r>
            <a:endParaRPr sz="18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mode_t</a:t>
            </a:r>
            <a:r>
              <a:rPr sz="18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f_mode;</a:t>
            </a:r>
            <a:endParaRPr sz="18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loff_t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f_pos;</a:t>
            </a:r>
            <a:endParaRPr sz="18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unsigned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short</a:t>
            </a:r>
            <a:r>
              <a:rPr sz="18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f_count;</a:t>
            </a:r>
            <a:endParaRPr sz="18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unsigned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int</a:t>
            </a:r>
            <a:r>
              <a:rPr sz="1800" spc="-7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f_uid;</a:t>
            </a:r>
            <a:endParaRPr sz="18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unsigned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int</a:t>
            </a:r>
            <a:r>
              <a:rPr sz="1800" spc="-9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f_gid;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8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8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};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0895" y="681355"/>
            <a:ext cx="3942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系统打开文件表</a:t>
            </a:r>
            <a:endParaRPr sz="440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159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241" y="480440"/>
            <a:ext cx="635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VFS的组</a:t>
            </a:r>
            <a:r>
              <a:rPr sz="4400" spc="-5" dirty="0"/>
              <a:t>成(</a:t>
            </a:r>
            <a:r>
              <a:rPr sz="4400" dirty="0"/>
              <a:t>主要数据结</a:t>
            </a:r>
            <a:r>
              <a:rPr sz="4400" spc="-10" dirty="0"/>
              <a:t>构</a:t>
            </a:r>
            <a:r>
              <a:rPr sz="4400" dirty="0"/>
              <a:t>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67868" y="2564892"/>
            <a:ext cx="8281670" cy="3888104"/>
          </a:xfrm>
          <a:custGeom>
            <a:avLst/>
            <a:gdLst/>
            <a:ahLst/>
            <a:cxnLst/>
            <a:rect l="l" t="t" r="r" b="b"/>
            <a:pathLst>
              <a:path w="8281670" h="3888104">
                <a:moveTo>
                  <a:pt x="0" y="3887724"/>
                </a:moveTo>
                <a:lnTo>
                  <a:pt x="8281416" y="3887724"/>
                </a:lnTo>
                <a:lnTo>
                  <a:pt x="8281416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477834"/>
            <a:ext cx="7994015" cy="23628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文件对象</a:t>
            </a:r>
            <a:endParaRPr sz="28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文件描述符fd用来描述打开的文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，每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endParaRPr sz="2200">
              <a:latin typeface="华文新魏"/>
              <a:cs typeface="华文新魏"/>
            </a:endParaRPr>
          </a:p>
          <a:p>
            <a:pPr marL="588645" marR="508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files_stru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ct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结构来记录文件描述符的使用情况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这个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结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构称为 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用户打开文件表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  <a:p>
            <a:pPr marL="588645" marR="93345" lvl="1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指向该结构的指针被保存在进程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tas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_struc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结构的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成员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f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les 中。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1742" y="339597"/>
            <a:ext cx="476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10.1.3</a:t>
            </a:r>
            <a:r>
              <a:rPr spc="-105" dirty="0"/>
              <a:t> </a:t>
            </a:r>
            <a:r>
              <a:rPr dirty="0"/>
              <a:t>文件的类型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2297684"/>
            <a:ext cx="8144509" cy="290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操作系统支持不同类型文件：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普通文件：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ts val="2160"/>
              </a:lnSpc>
              <a:spcBef>
                <a:spcPts val="1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spc="25" dirty="0">
                <a:solidFill>
                  <a:srgbClr val="073D86"/>
                </a:solidFill>
                <a:latin typeface="华文新魏"/>
                <a:cs typeface="华文新魏"/>
              </a:rPr>
              <a:t>源程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000" spc="2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spc="3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000" spc="25" dirty="0">
                <a:solidFill>
                  <a:srgbClr val="073D86"/>
                </a:solidFill>
                <a:latin typeface="华文新魏"/>
                <a:cs typeface="华文新魏"/>
              </a:rPr>
              <a:t>数据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spc="3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spc="2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目</a:t>
            </a:r>
            <a:r>
              <a:rPr sz="2000" spc="25" dirty="0">
                <a:solidFill>
                  <a:srgbClr val="073D86"/>
                </a:solidFill>
                <a:latin typeface="华文新魏"/>
                <a:cs typeface="华文新魏"/>
              </a:rPr>
              <a:t>标代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码</a:t>
            </a:r>
            <a:r>
              <a:rPr sz="2000" spc="2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件及</a:t>
            </a:r>
            <a:r>
              <a:rPr sz="2000" spc="25" dirty="0">
                <a:solidFill>
                  <a:srgbClr val="073D86"/>
                </a:solidFill>
                <a:latin typeface="华文新魏"/>
                <a:cs typeface="华文新魏"/>
              </a:rPr>
              <a:t>操作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000" spc="2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spc="3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spc="25" dirty="0">
                <a:solidFill>
                  <a:srgbClr val="073D86"/>
                </a:solidFill>
                <a:latin typeface="华文新魏"/>
                <a:cs typeface="华文新魏"/>
              </a:rPr>
              <a:t>、库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spc="2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endParaRPr sz="2000">
              <a:latin typeface="华文新魏"/>
              <a:cs typeface="华文新魏"/>
            </a:endParaRPr>
          </a:p>
          <a:p>
            <a:pPr marR="856615" algn="ctr">
              <a:lnSpc>
                <a:spcPts val="2155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实用程序文件都是普通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们通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常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存储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磁盘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ts val="287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目录文件：</a:t>
            </a:r>
            <a:endParaRPr sz="2400">
              <a:latin typeface="华文新魏"/>
              <a:cs typeface="华文新魏"/>
            </a:endParaRPr>
          </a:p>
          <a:p>
            <a:pPr marL="588645" marR="5080" lvl="1" indent="-273050">
              <a:lnSpc>
                <a:spcPts val="2110"/>
              </a:lnSpc>
              <a:spcBef>
                <a:spcPts val="52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由文件目录构成的用来维护文件系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统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结构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系统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件，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普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通文</a:t>
            </a:r>
            <a:r>
              <a:rPr sz="2200" u="sng" spc="-21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 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的查找依赖于目录文件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，由于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也是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由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字符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息组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成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的文件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， 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故可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进行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与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普通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类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似的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如读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写等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种种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目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录操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作。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特别文件：块设备文件、字符设备文件、管道文件。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255" y="1773935"/>
            <a:ext cx="8892540" cy="4895215"/>
          </a:xfrm>
          <a:custGeom>
            <a:avLst/>
            <a:gdLst/>
            <a:ahLst/>
            <a:cxnLst/>
            <a:rect l="l" t="t" r="r" b="b"/>
            <a:pathLst>
              <a:path w="8892540" h="4895215">
                <a:moveTo>
                  <a:pt x="0" y="4895088"/>
                </a:moveTo>
                <a:lnTo>
                  <a:pt x="8892540" y="4895088"/>
                </a:lnTo>
                <a:lnTo>
                  <a:pt x="8892540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691" y="1764029"/>
            <a:ext cx="179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8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files_struct{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6579" y="2038690"/>
            <a:ext cx="4694555" cy="18364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800" spc="1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共享该表的进程数</a:t>
            </a:r>
            <a:endParaRPr sz="1800">
              <a:latin typeface="宋体"/>
              <a:cs typeface="宋体"/>
            </a:endParaRPr>
          </a:p>
          <a:p>
            <a:pPr marL="64769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spc="-5" dirty="0">
                <a:solidFill>
                  <a:srgbClr val="073D86"/>
                </a:solidFill>
                <a:latin typeface="宋体"/>
                <a:cs typeface="宋体"/>
              </a:rPr>
              <a:t>保护该结构体的锁</a:t>
            </a:r>
            <a:endParaRPr sz="1800">
              <a:latin typeface="宋体"/>
              <a:cs typeface="宋体"/>
            </a:endParaRPr>
          </a:p>
          <a:p>
            <a:pPr marL="34925">
              <a:lnSpc>
                <a:spcPct val="100000"/>
              </a:lnSpc>
              <a:spcBef>
                <a:spcPts val="215"/>
              </a:spcBef>
            </a:pPr>
            <a:r>
              <a:rPr sz="1800" spc="1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进程当前具有的最大文件数</a:t>
            </a:r>
            <a:endParaRPr sz="1800">
              <a:latin typeface="宋体"/>
              <a:cs typeface="宋体"/>
            </a:endParaRPr>
          </a:p>
          <a:p>
            <a:pPr marL="86995">
              <a:lnSpc>
                <a:spcPct val="100000"/>
              </a:lnSpc>
              <a:spcBef>
                <a:spcPts val="215"/>
              </a:spcBef>
            </a:pP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当前文件描述符的最大数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已分配的最大文件描述符</a:t>
            </a:r>
            <a:r>
              <a:rPr sz="1800" spc="5" dirty="0">
                <a:solidFill>
                  <a:srgbClr val="073D86"/>
                </a:solidFill>
                <a:latin typeface="宋体"/>
                <a:cs typeface="宋体"/>
              </a:rPr>
              <a:t>加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1800">
              <a:latin typeface="Candara"/>
              <a:cs typeface="Candara"/>
            </a:endParaRPr>
          </a:p>
          <a:p>
            <a:pPr marL="50165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800" spc="2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指向文件对象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系统打开文件表项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的指针数组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91" y="2038690"/>
            <a:ext cx="7234555" cy="364680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1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atomic_t</a:t>
            </a:r>
            <a:r>
              <a:rPr sz="18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count;</a:t>
            </a:r>
            <a:endParaRPr sz="18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19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rwlock_t file_lock;</a:t>
            </a:r>
            <a:endParaRPr sz="18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int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 max_fds;</a:t>
            </a:r>
            <a:endParaRPr sz="18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int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 max_fdset;</a:t>
            </a:r>
            <a:endParaRPr sz="18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19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int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 next_fd;</a:t>
            </a:r>
            <a:endParaRPr sz="18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struct file</a:t>
            </a:r>
            <a:r>
              <a:rPr sz="1800" spc="36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**fd;</a:t>
            </a:r>
            <a:endParaRPr sz="18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269811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fd_set</a:t>
            </a:r>
            <a:r>
              <a:rPr sz="1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*close_on_exec;	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spc="-5" dirty="0">
                <a:solidFill>
                  <a:srgbClr val="073D86"/>
                </a:solidFill>
                <a:latin typeface="宋体"/>
                <a:cs typeface="宋体"/>
              </a:rPr>
              <a:t>指向执行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exec( )</a:t>
            </a:r>
            <a:r>
              <a:rPr sz="1800" spc="-5" dirty="0">
                <a:solidFill>
                  <a:srgbClr val="073D86"/>
                </a:solidFill>
                <a:latin typeface="宋体"/>
                <a:cs typeface="宋体"/>
              </a:rPr>
              <a:t>时需关闭的文件描述符</a:t>
            </a:r>
            <a:endParaRPr sz="1800">
              <a:latin typeface="宋体"/>
              <a:cs typeface="宋体"/>
            </a:endParaRPr>
          </a:p>
          <a:p>
            <a:pPr marL="285115" indent="-272415">
              <a:lnSpc>
                <a:spcPct val="100000"/>
              </a:lnSpc>
              <a:spcBef>
                <a:spcPts val="219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256984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fd_set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*open_fds;	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指向打开文件的描述符的指针</a:t>
            </a:r>
            <a:endParaRPr sz="1800">
              <a:latin typeface="宋体"/>
              <a:cs typeface="宋体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300418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fd_set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close_on_exec_init;	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执行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exec(</a:t>
            </a:r>
            <a:r>
              <a:rPr sz="1800" spc="-7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时需关闭的文件描述符初值集</a:t>
            </a:r>
            <a:endParaRPr sz="1800">
              <a:latin typeface="宋体"/>
              <a:cs typeface="宋体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2678430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fd_set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open_fds_init;	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文件描述符初值集</a:t>
            </a:r>
            <a:endParaRPr sz="1800">
              <a:latin typeface="宋体"/>
              <a:cs typeface="宋体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struct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file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*fd_array[32]; 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指向文件对象的初始化指针数组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34010" algn="l"/>
              </a:tabLst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8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};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0895" y="753821"/>
            <a:ext cx="3942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用户打开文件表</a:t>
            </a:r>
            <a:endParaRPr sz="440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5176" y="250647"/>
            <a:ext cx="7310755" cy="12465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0335" marR="5080" indent="-128270">
              <a:lnSpc>
                <a:spcPct val="100299"/>
              </a:lnSpc>
              <a:spcBef>
                <a:spcPts val="85"/>
              </a:spcBef>
            </a:pPr>
            <a:r>
              <a:rPr sz="4000" spc="-5" dirty="0"/>
              <a:t>进程工作的文件系统信</a:t>
            </a:r>
            <a:r>
              <a:rPr sz="4000" spc="-25" dirty="0"/>
              <a:t>息</a:t>
            </a:r>
            <a:r>
              <a:rPr sz="4000" spc="-10" dirty="0"/>
              <a:t>(</a:t>
            </a:r>
            <a:r>
              <a:rPr sz="4000" spc="-5" dirty="0"/>
              <a:t>根目录 和当前工作目</a:t>
            </a:r>
            <a:r>
              <a:rPr sz="4000" spc="-15" dirty="0"/>
              <a:t>录</a:t>
            </a:r>
            <a:r>
              <a:rPr sz="4000" spc="-5" dirty="0"/>
              <a:t>)</a:t>
            </a:r>
            <a:r>
              <a:rPr sz="4000" spc="-5" dirty="0">
                <a:latin typeface="Candara"/>
                <a:cs typeface="Candara"/>
              </a:rPr>
              <a:t>—</a:t>
            </a:r>
            <a:r>
              <a:rPr sz="4000" spc="-5" dirty="0"/>
              <a:t>fs_struct</a:t>
            </a:r>
            <a:r>
              <a:rPr sz="4000" spc="5" dirty="0"/>
              <a:t>结构</a:t>
            </a:r>
            <a:endParaRPr sz="40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5" y="2421635"/>
            <a:ext cx="8458200" cy="3888104"/>
          </a:xfrm>
          <a:custGeom>
            <a:avLst/>
            <a:gdLst/>
            <a:ahLst/>
            <a:cxnLst/>
            <a:rect l="l" t="t" r="r" b="b"/>
            <a:pathLst>
              <a:path w="8458200" h="3888104">
                <a:moveTo>
                  <a:pt x="0" y="3887724"/>
                </a:moveTo>
                <a:lnTo>
                  <a:pt x="8458200" y="3887724"/>
                </a:lnTo>
                <a:lnTo>
                  <a:pt x="8458200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7422" y="2664967"/>
            <a:ext cx="31737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共享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fs_struct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结构的进程数</a:t>
            </a:r>
            <a:endParaRPr sz="1800">
              <a:latin typeface="宋体"/>
              <a:cs typeface="宋体"/>
            </a:endParaRPr>
          </a:p>
          <a:p>
            <a:pPr marL="174625">
              <a:lnSpc>
                <a:spcPct val="100000"/>
              </a:lnSpc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保护此结构体的锁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默认的文件访问权限掩码</a:t>
            </a:r>
            <a:endParaRPr sz="1800">
              <a:latin typeface="宋体"/>
              <a:cs typeface="宋体"/>
            </a:endParaRPr>
          </a:p>
          <a:p>
            <a:pPr marL="429895">
              <a:lnSpc>
                <a:spcPct val="100000"/>
              </a:lnSpc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根目录的目录项对象</a:t>
            </a:r>
            <a:endParaRPr sz="1800">
              <a:latin typeface="宋体"/>
              <a:cs typeface="宋体"/>
            </a:endParaRPr>
          </a:p>
          <a:p>
            <a:pPr marL="294640">
              <a:lnSpc>
                <a:spcPct val="100000"/>
              </a:lnSpc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1800" dirty="0">
                <a:solidFill>
                  <a:srgbClr val="073D86"/>
                </a:solidFill>
                <a:latin typeface="宋体"/>
                <a:cs typeface="宋体"/>
              </a:rPr>
              <a:t>当前工作目录的目录项对象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pc="-5" dirty="0"/>
              <a:t>struct fs_struct</a:t>
            </a:r>
            <a:r>
              <a:rPr dirty="0"/>
              <a:t> {</a:t>
            </a:r>
          </a:p>
          <a:p>
            <a:pPr marL="433070" indent="-42037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433070" algn="l"/>
                <a:tab pos="433705" algn="l"/>
              </a:tabLst>
            </a:pPr>
            <a:r>
              <a:rPr dirty="0"/>
              <a:t>atomic_t</a:t>
            </a:r>
            <a:r>
              <a:rPr spc="-25" dirty="0"/>
              <a:t> </a:t>
            </a:r>
            <a:r>
              <a:rPr dirty="0"/>
              <a:t>count;</a:t>
            </a:r>
          </a:p>
          <a:p>
            <a:pPr marL="433070" indent="-42037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33070" algn="l"/>
                <a:tab pos="433705" algn="l"/>
              </a:tabLst>
            </a:pPr>
            <a:r>
              <a:rPr dirty="0"/>
              <a:t>rwlock_t</a:t>
            </a:r>
            <a:r>
              <a:rPr spc="-25" dirty="0"/>
              <a:t> </a:t>
            </a:r>
            <a:r>
              <a:rPr dirty="0"/>
              <a:t>lock;</a:t>
            </a:r>
          </a:p>
          <a:p>
            <a:pPr marL="433070" indent="-42037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33070" algn="l"/>
                <a:tab pos="433705" algn="l"/>
              </a:tabLst>
            </a:pPr>
            <a:r>
              <a:rPr dirty="0"/>
              <a:t>int</a:t>
            </a:r>
            <a:r>
              <a:rPr spc="-5" dirty="0"/>
              <a:t> umask;</a:t>
            </a:r>
          </a:p>
          <a:p>
            <a:pPr marL="433070" indent="-42037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33070" algn="l"/>
                <a:tab pos="433705" algn="l"/>
              </a:tabLst>
            </a:pPr>
            <a:r>
              <a:rPr dirty="0"/>
              <a:t>struct </a:t>
            </a:r>
            <a:r>
              <a:rPr spc="-5" dirty="0"/>
              <a:t>dentry</a:t>
            </a:r>
            <a:r>
              <a:rPr spc="-25" dirty="0"/>
              <a:t> </a:t>
            </a:r>
            <a:r>
              <a:rPr dirty="0"/>
              <a:t>*</a:t>
            </a:r>
            <a:r>
              <a:rPr b="1" dirty="0">
                <a:latin typeface="Candara"/>
                <a:cs typeface="Candara"/>
              </a:rPr>
              <a:t>root</a:t>
            </a:r>
            <a:r>
              <a:rPr dirty="0"/>
              <a:t>;</a:t>
            </a: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/>
              <a:t>struct </a:t>
            </a:r>
            <a:r>
              <a:rPr spc="-5" dirty="0"/>
              <a:t>dentry</a:t>
            </a:r>
            <a:r>
              <a:rPr spc="-15" dirty="0"/>
              <a:t> </a:t>
            </a:r>
            <a:r>
              <a:rPr b="1" dirty="0">
                <a:latin typeface="Candara"/>
                <a:cs typeface="Candara"/>
              </a:rPr>
              <a:t>*</a:t>
            </a:r>
            <a:r>
              <a:rPr dirty="0"/>
              <a:t>pwd,;</a:t>
            </a: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2672080" algn="l"/>
              </a:tabLst>
            </a:pPr>
            <a:r>
              <a:rPr spc="-5" dirty="0"/>
              <a:t>struct</a:t>
            </a:r>
            <a:r>
              <a:rPr spc="20" dirty="0"/>
              <a:t> </a:t>
            </a:r>
            <a:r>
              <a:rPr spc="-5" dirty="0"/>
              <a:t>dentry</a:t>
            </a:r>
            <a:r>
              <a:rPr spc="10" dirty="0"/>
              <a:t> </a:t>
            </a:r>
            <a:r>
              <a:rPr spc="-5" dirty="0"/>
              <a:t>*altroot;	//</a:t>
            </a:r>
            <a:r>
              <a:rPr spc="-5" dirty="0">
                <a:latin typeface="宋体"/>
                <a:cs typeface="宋体"/>
              </a:rPr>
              <a:t>可替换的根目录的目录项对象</a:t>
            </a: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3019425" algn="l"/>
              </a:tabLst>
            </a:pPr>
            <a:r>
              <a:rPr dirty="0"/>
              <a:t>struct</a:t>
            </a:r>
            <a:r>
              <a:rPr spc="-10" dirty="0"/>
              <a:t> </a:t>
            </a:r>
            <a:r>
              <a:rPr spc="-5" dirty="0"/>
              <a:t>vfsm</a:t>
            </a:r>
            <a:r>
              <a:rPr dirty="0"/>
              <a:t>ou</a:t>
            </a:r>
            <a:r>
              <a:rPr spc="-10" dirty="0"/>
              <a:t>n</a:t>
            </a:r>
            <a:r>
              <a:rPr dirty="0"/>
              <a:t>t </a:t>
            </a:r>
            <a:r>
              <a:rPr spc="10" dirty="0"/>
              <a:t>*</a:t>
            </a:r>
            <a:r>
              <a:rPr b="1" spc="-5" dirty="0">
                <a:latin typeface="Candara"/>
                <a:cs typeface="Candara"/>
              </a:rPr>
              <a:t>ro</a:t>
            </a:r>
            <a:r>
              <a:rPr b="1" dirty="0">
                <a:latin typeface="Candara"/>
                <a:cs typeface="Candara"/>
              </a:rPr>
              <a:t>otm</a:t>
            </a:r>
            <a:r>
              <a:rPr b="1" spc="-10" dirty="0">
                <a:latin typeface="Candara"/>
                <a:cs typeface="Candara"/>
              </a:rPr>
              <a:t>n</a:t>
            </a:r>
            <a:r>
              <a:rPr b="1" dirty="0">
                <a:latin typeface="Candara"/>
                <a:cs typeface="Candara"/>
              </a:rPr>
              <a:t>t</a:t>
            </a:r>
            <a:r>
              <a:rPr dirty="0"/>
              <a:t>;	</a:t>
            </a:r>
            <a:r>
              <a:rPr spc="-5" dirty="0"/>
              <a:t>/</a:t>
            </a:r>
            <a:r>
              <a:rPr dirty="0"/>
              <a:t>/</a:t>
            </a:r>
            <a:r>
              <a:rPr dirty="0">
                <a:latin typeface="宋体"/>
                <a:cs typeface="宋体"/>
              </a:rPr>
              <a:t>根目录的安装点对象</a:t>
            </a: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3068320" algn="l"/>
              </a:tabLst>
            </a:pPr>
            <a:r>
              <a:rPr dirty="0"/>
              <a:t>struct</a:t>
            </a:r>
            <a:r>
              <a:rPr spc="-10" dirty="0"/>
              <a:t> </a:t>
            </a:r>
            <a:r>
              <a:rPr spc="-5" dirty="0"/>
              <a:t>vfsm</a:t>
            </a:r>
            <a:r>
              <a:rPr dirty="0"/>
              <a:t>ou</a:t>
            </a:r>
            <a:r>
              <a:rPr spc="-10" dirty="0"/>
              <a:t>n</a:t>
            </a:r>
            <a:r>
              <a:rPr dirty="0"/>
              <a:t>t</a:t>
            </a:r>
            <a:r>
              <a:rPr spc="5" dirty="0"/>
              <a:t> </a:t>
            </a:r>
            <a:r>
              <a:rPr b="1" dirty="0">
                <a:latin typeface="Candara"/>
                <a:cs typeface="Candara"/>
              </a:rPr>
              <a:t>*</a:t>
            </a:r>
            <a:r>
              <a:rPr dirty="0"/>
              <a:t>pwdmnt;	</a:t>
            </a:r>
            <a:r>
              <a:rPr spc="-5" dirty="0"/>
              <a:t>//</a:t>
            </a:r>
            <a:r>
              <a:rPr dirty="0">
                <a:latin typeface="宋体"/>
                <a:cs typeface="宋体"/>
              </a:rPr>
              <a:t>当前工作目录的安装点对象</a:t>
            </a: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/>
              <a:t>struct</a:t>
            </a:r>
            <a:r>
              <a:rPr spc="-30" dirty="0"/>
              <a:t> </a:t>
            </a:r>
            <a:r>
              <a:rPr spc="-5" dirty="0"/>
              <a:t>vfsmount</a:t>
            </a:r>
            <a:r>
              <a:rPr spc="-20" dirty="0"/>
              <a:t> </a:t>
            </a:r>
            <a:r>
              <a:rPr spc="-5" dirty="0"/>
              <a:t>*altrootmnt;</a:t>
            </a:r>
            <a:r>
              <a:rPr spc="-40" dirty="0"/>
              <a:t> </a:t>
            </a:r>
            <a:r>
              <a:rPr spc="5" dirty="0"/>
              <a:t>//</a:t>
            </a:r>
            <a:r>
              <a:rPr dirty="0">
                <a:latin typeface="宋体"/>
                <a:cs typeface="宋体"/>
              </a:rPr>
              <a:t>可替换的根目录的安装点对象</a:t>
            </a:r>
          </a:p>
          <a:p>
            <a:pPr marL="12700">
              <a:lnSpc>
                <a:spcPct val="100000"/>
              </a:lnSpc>
              <a:tabLst>
                <a:tab pos="334010" algn="l"/>
              </a:tabLst>
            </a:pPr>
            <a:r>
              <a:rPr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0520" y="763904"/>
            <a:ext cx="713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与进程相关的文件系统数据结构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684276" y="2636520"/>
            <a:ext cx="7775575" cy="3168650"/>
          </a:xfrm>
          <a:custGeom>
            <a:avLst/>
            <a:gdLst/>
            <a:ahLst/>
            <a:cxnLst/>
            <a:rect l="l" t="t" r="r" b="b"/>
            <a:pathLst>
              <a:path w="7775575" h="3168650">
                <a:moveTo>
                  <a:pt x="0" y="3168395"/>
                </a:moveTo>
                <a:lnTo>
                  <a:pt x="7775448" y="3168395"/>
                </a:lnTo>
                <a:lnTo>
                  <a:pt x="7775448" y="0"/>
                </a:lnTo>
                <a:lnTo>
                  <a:pt x="0" y="0"/>
                </a:lnTo>
                <a:lnTo>
                  <a:pt x="0" y="3168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3016" y="2585084"/>
            <a:ext cx="74650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在进程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task_struct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结构中有与文件系统相关的成员：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struct task_struct {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tabLst>
                <a:tab pos="434340" algn="l"/>
              </a:tabLst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5135" y="3682745"/>
            <a:ext cx="2080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文件系统信息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16" y="3682745"/>
            <a:ext cx="3432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 indent="-42164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434340" algn="l"/>
                <a:tab pos="43497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struct fs_struct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*fs;</a:t>
            </a:r>
            <a:endParaRPr sz="2400">
              <a:latin typeface="华文新魏"/>
              <a:cs typeface="华文新魏"/>
            </a:endParaRPr>
          </a:p>
          <a:p>
            <a:pPr marL="434340" indent="-42164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434340" algn="l"/>
                <a:tab pos="43497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struct files_struct</a:t>
            </a:r>
            <a:r>
              <a:rPr sz="2400" spc="-7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*files;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1926" y="4048505"/>
            <a:ext cx="2081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打开文件信息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016" y="4414266"/>
            <a:ext cx="7458709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</a:tabLst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spc="34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};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ts val="23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下面将要讨论系统打开文件</a:t>
            </a:r>
            <a:r>
              <a:rPr sz="2400" spc="-25" dirty="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file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结构、用户打开文件 表files_struc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结构和进程工作的根目录和当前工作目录 信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息fs_struct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结构。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2631" y="1243076"/>
            <a:ext cx="109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3300"/>
                </a:solidFill>
                <a:latin typeface="华文新魏"/>
                <a:cs typeface="华文新魏"/>
              </a:rPr>
              <a:t>Li</a:t>
            </a:r>
            <a:r>
              <a:rPr sz="3600" spc="5" dirty="0">
                <a:solidFill>
                  <a:srgbClr val="FF3300"/>
                </a:solidFill>
                <a:latin typeface="华文新魏"/>
                <a:cs typeface="华文新魏"/>
              </a:rPr>
              <a:t>n</a:t>
            </a:r>
            <a:r>
              <a:rPr sz="3600" dirty="0">
                <a:solidFill>
                  <a:srgbClr val="FF3300"/>
                </a:solidFill>
                <a:latin typeface="华文新魏"/>
                <a:cs typeface="华文新魏"/>
              </a:rPr>
              <a:t>ux</a:t>
            </a:r>
            <a:endParaRPr sz="36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0355" y="1791970"/>
            <a:ext cx="9398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3300"/>
                </a:solidFill>
                <a:latin typeface="华文新魏"/>
                <a:cs typeface="华文新魏"/>
              </a:rPr>
              <a:t>文件 系统 </a:t>
            </a:r>
            <a:r>
              <a:rPr sz="3600" spc="-5" dirty="0">
                <a:solidFill>
                  <a:srgbClr val="FF3300"/>
                </a:solidFill>
                <a:latin typeface="华文新魏"/>
                <a:cs typeface="华文新魏"/>
              </a:rPr>
              <a:t>逻辑 </a:t>
            </a:r>
            <a:r>
              <a:rPr sz="3600" dirty="0">
                <a:solidFill>
                  <a:srgbClr val="FF3300"/>
                </a:solidFill>
                <a:latin typeface="华文新魏"/>
                <a:cs typeface="华文新魏"/>
              </a:rPr>
              <a:t>结构</a:t>
            </a:r>
            <a:endParaRPr sz="36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611" y="1597152"/>
            <a:ext cx="1123315" cy="379730"/>
          </a:xfrm>
          <a:custGeom>
            <a:avLst/>
            <a:gdLst/>
            <a:ahLst/>
            <a:cxnLst/>
            <a:rect l="l" t="t" r="r" b="b"/>
            <a:pathLst>
              <a:path w="1123315" h="379730">
                <a:moveTo>
                  <a:pt x="0" y="379475"/>
                </a:moveTo>
                <a:lnTo>
                  <a:pt x="1123188" y="379475"/>
                </a:lnTo>
                <a:lnTo>
                  <a:pt x="1123188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1597152"/>
            <a:ext cx="1123315" cy="379730"/>
          </a:xfrm>
          <a:custGeom>
            <a:avLst/>
            <a:gdLst/>
            <a:ahLst/>
            <a:cxnLst/>
            <a:rect l="l" t="t" r="r" b="b"/>
            <a:pathLst>
              <a:path w="1123315" h="379730">
                <a:moveTo>
                  <a:pt x="0" y="379475"/>
                </a:moveTo>
                <a:lnTo>
                  <a:pt x="1123188" y="379475"/>
                </a:lnTo>
                <a:lnTo>
                  <a:pt x="1123188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9184" y="1616709"/>
            <a:ext cx="1118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华文新魏"/>
                <a:cs typeface="华文新魏"/>
              </a:rPr>
              <a:t>task_struct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3927" y="3458717"/>
            <a:ext cx="258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华文新魏"/>
                <a:cs typeface="华文新魏"/>
              </a:rPr>
              <a:t>f</a:t>
            </a:r>
            <a:r>
              <a:rPr sz="1400" spc="-10" dirty="0">
                <a:solidFill>
                  <a:srgbClr val="FF0000"/>
                </a:solidFill>
                <a:latin typeface="华文新魏"/>
                <a:cs typeface="华文新魏"/>
              </a:rPr>
              <a:t>i</a:t>
            </a:r>
            <a:r>
              <a:rPr sz="1400" dirty="0">
                <a:solidFill>
                  <a:srgbClr val="FF0000"/>
                </a:solidFill>
                <a:latin typeface="华文新魏"/>
                <a:cs typeface="华文新魏"/>
              </a:rPr>
              <a:t>le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9876" y="1921764"/>
            <a:ext cx="1083945" cy="283845"/>
          </a:xfrm>
          <a:custGeom>
            <a:avLst/>
            <a:gdLst/>
            <a:ahLst/>
            <a:cxnLst/>
            <a:rect l="l" t="t" r="r" b="b"/>
            <a:pathLst>
              <a:path w="1083945" h="283844">
                <a:moveTo>
                  <a:pt x="0" y="283463"/>
                </a:moveTo>
                <a:lnTo>
                  <a:pt x="1083564" y="283463"/>
                </a:lnTo>
                <a:lnTo>
                  <a:pt x="1083564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01922" y="1942338"/>
            <a:ext cx="533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华文新魏"/>
                <a:cs typeface="华文新魏"/>
              </a:rPr>
              <a:t>dentry</a:t>
            </a:r>
            <a:endParaRPr sz="1400">
              <a:latin typeface="华文新魏"/>
              <a:cs typeface="华文新魏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50748" y="2098548"/>
          <a:ext cx="7073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华文新魏"/>
                          <a:cs typeface="华文新魏"/>
                        </a:rPr>
                        <a:t>fs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latin typeface="华文新魏"/>
                          <a:cs typeface="华文新魏"/>
                        </a:rPr>
                        <a:t>files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69948" y="708659"/>
          <a:ext cx="1050290" cy="1903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9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count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2384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umask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02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latin typeface="华文新魏"/>
                          <a:cs typeface="华文新魏"/>
                        </a:rPr>
                        <a:t>*root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02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*pwd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2384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华文新魏"/>
                          <a:cs typeface="华文新魏"/>
                        </a:rPr>
                        <a:t>*altroot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2384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98320" y="3110483"/>
          <a:ext cx="1176655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95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count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 marL="92075" marR="1225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cl</a:t>
                      </a:r>
                      <a:r>
                        <a:rPr sz="1400" spc="-10" dirty="0">
                          <a:latin typeface="华文新魏"/>
                          <a:cs typeface="华文新魏"/>
                        </a:rPr>
                        <a:t>o</a:t>
                      </a:r>
                      <a:r>
                        <a:rPr sz="1400" dirty="0">
                          <a:latin typeface="华文新魏"/>
                          <a:cs typeface="华文新魏"/>
                        </a:rPr>
                        <a:t>s</a:t>
                      </a:r>
                      <a:r>
                        <a:rPr sz="1400" spc="-10" dirty="0">
                          <a:latin typeface="华文新魏"/>
                          <a:cs typeface="华文新魏"/>
                        </a:rPr>
                        <a:t>e</a:t>
                      </a:r>
                      <a:r>
                        <a:rPr sz="1400" dirty="0">
                          <a:latin typeface="华文新魏"/>
                          <a:cs typeface="华文新魏"/>
                        </a:rPr>
                        <a:t>_on</a:t>
                      </a:r>
                      <a:r>
                        <a:rPr sz="1400" spc="5" dirty="0">
                          <a:latin typeface="华文新魏"/>
                          <a:cs typeface="华文新魏"/>
                        </a:rPr>
                        <a:t>_</a:t>
                      </a:r>
                      <a:r>
                        <a:rPr sz="1400" spc="-10" dirty="0">
                          <a:latin typeface="华文新魏"/>
                          <a:cs typeface="华文新魏"/>
                        </a:rPr>
                        <a:t>e</a:t>
                      </a:r>
                      <a:r>
                        <a:rPr sz="1400" dirty="0">
                          <a:latin typeface="华文新魏"/>
                          <a:cs typeface="华文新魏"/>
                        </a:rPr>
                        <a:t>x  </a:t>
                      </a:r>
                      <a:r>
                        <a:rPr sz="1400" spc="-10" dirty="0">
                          <a:latin typeface="华文新魏"/>
                          <a:cs typeface="华文新魏"/>
                        </a:rPr>
                        <a:t>ec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open_fds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fd[0]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fd[255]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05784" y="2229611"/>
            <a:ext cx="1042669" cy="378460"/>
          </a:xfrm>
          <a:custGeom>
            <a:avLst/>
            <a:gdLst/>
            <a:ahLst/>
            <a:cxnLst/>
            <a:rect l="l" t="t" r="r" b="b"/>
            <a:pathLst>
              <a:path w="1042670" h="378460">
                <a:moveTo>
                  <a:pt x="0" y="377951"/>
                </a:moveTo>
                <a:lnTo>
                  <a:pt x="1042415" y="377951"/>
                </a:lnTo>
                <a:lnTo>
                  <a:pt x="1042415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5784" y="2229611"/>
            <a:ext cx="1042669" cy="378460"/>
          </a:xfrm>
          <a:custGeom>
            <a:avLst/>
            <a:gdLst/>
            <a:ahLst/>
            <a:cxnLst/>
            <a:rect l="l" t="t" r="r" b="b"/>
            <a:pathLst>
              <a:path w="1042670" h="378460">
                <a:moveTo>
                  <a:pt x="0" y="377951"/>
                </a:moveTo>
                <a:lnTo>
                  <a:pt x="1042415" y="377951"/>
                </a:lnTo>
                <a:lnTo>
                  <a:pt x="1042415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5784" y="2607564"/>
            <a:ext cx="1042669" cy="378460"/>
          </a:xfrm>
          <a:custGeom>
            <a:avLst/>
            <a:gdLst/>
            <a:ahLst/>
            <a:cxnLst/>
            <a:rect l="l" t="t" r="r" b="b"/>
            <a:pathLst>
              <a:path w="1042670" h="378460">
                <a:moveTo>
                  <a:pt x="0" y="377951"/>
                </a:moveTo>
                <a:lnTo>
                  <a:pt x="1042415" y="377951"/>
                </a:lnTo>
                <a:lnTo>
                  <a:pt x="1042415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05784" y="2607564"/>
            <a:ext cx="1042669" cy="3784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latin typeface="华文新魏"/>
                <a:cs typeface="华文新魏"/>
              </a:rPr>
              <a:t>d_inode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05784" y="2985516"/>
            <a:ext cx="1042669" cy="381000"/>
          </a:xfrm>
          <a:custGeom>
            <a:avLst/>
            <a:gdLst/>
            <a:ahLst/>
            <a:cxnLst/>
            <a:rect l="l" t="t" r="r" b="b"/>
            <a:pathLst>
              <a:path w="1042670" h="381000">
                <a:moveTo>
                  <a:pt x="0" y="381000"/>
                </a:moveTo>
                <a:lnTo>
                  <a:pt x="1042415" y="381000"/>
                </a:lnTo>
                <a:lnTo>
                  <a:pt x="1042415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5784" y="2985516"/>
            <a:ext cx="1042669" cy="381000"/>
          </a:xfrm>
          <a:custGeom>
            <a:avLst/>
            <a:gdLst/>
            <a:ahLst/>
            <a:cxnLst/>
            <a:rect l="l" t="t" r="r" b="b"/>
            <a:pathLst>
              <a:path w="1042670" h="381000">
                <a:moveTo>
                  <a:pt x="0" y="381000"/>
                </a:moveTo>
                <a:lnTo>
                  <a:pt x="1042415" y="381000"/>
                </a:lnTo>
                <a:lnTo>
                  <a:pt x="1042415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48611" y="333756"/>
            <a:ext cx="1094740" cy="28702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华文新魏"/>
                <a:cs typeface="华文新魏"/>
              </a:rPr>
              <a:t>fs_struct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48611" y="2735579"/>
            <a:ext cx="1094740" cy="262255"/>
          </a:xfrm>
          <a:custGeom>
            <a:avLst/>
            <a:gdLst/>
            <a:ahLst/>
            <a:cxnLst/>
            <a:rect l="l" t="t" r="r" b="b"/>
            <a:pathLst>
              <a:path w="1094739" h="262255">
                <a:moveTo>
                  <a:pt x="0" y="262127"/>
                </a:moveTo>
                <a:lnTo>
                  <a:pt x="1094232" y="262127"/>
                </a:lnTo>
                <a:lnTo>
                  <a:pt x="1094232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48611" y="2735579"/>
            <a:ext cx="1094740" cy="2622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华文新魏"/>
                <a:cs typeface="华文新魏"/>
              </a:rPr>
              <a:t>files_struct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04259" y="713231"/>
            <a:ext cx="1043940" cy="379730"/>
          </a:xfrm>
          <a:custGeom>
            <a:avLst/>
            <a:gdLst/>
            <a:ahLst/>
            <a:cxnLst/>
            <a:rect l="l" t="t" r="r" b="b"/>
            <a:pathLst>
              <a:path w="1043939" h="379730">
                <a:moveTo>
                  <a:pt x="0" y="379475"/>
                </a:moveTo>
                <a:lnTo>
                  <a:pt x="1043939" y="379475"/>
                </a:lnTo>
                <a:lnTo>
                  <a:pt x="1043939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95700" y="1160119"/>
            <a:ext cx="63563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400" dirty="0">
                <a:latin typeface="华文新魏"/>
                <a:cs typeface="华文新魏"/>
              </a:rPr>
              <a:t>d</a:t>
            </a:r>
            <a:r>
              <a:rPr sz="1400" spc="5" dirty="0">
                <a:latin typeface="华文新魏"/>
                <a:cs typeface="华文新魏"/>
              </a:rPr>
              <a:t>_</a:t>
            </a:r>
            <a:r>
              <a:rPr sz="1400" spc="-10" dirty="0">
                <a:latin typeface="华文新魏"/>
                <a:cs typeface="华文新魏"/>
              </a:rPr>
              <a:t>i</a:t>
            </a:r>
            <a:r>
              <a:rPr sz="1400" dirty="0">
                <a:latin typeface="华文新魏"/>
                <a:cs typeface="华文新魏"/>
              </a:rPr>
              <a:t>node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4259" y="1472183"/>
            <a:ext cx="1043940" cy="379730"/>
          </a:xfrm>
          <a:custGeom>
            <a:avLst/>
            <a:gdLst/>
            <a:ahLst/>
            <a:cxnLst/>
            <a:rect l="l" t="t" r="r" b="b"/>
            <a:pathLst>
              <a:path w="1043939" h="379730">
                <a:moveTo>
                  <a:pt x="0" y="379475"/>
                </a:moveTo>
                <a:lnTo>
                  <a:pt x="1043939" y="379475"/>
                </a:lnTo>
                <a:lnTo>
                  <a:pt x="1043939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6452" y="333756"/>
            <a:ext cx="38100" cy="287020"/>
          </a:xfrm>
          <a:custGeom>
            <a:avLst/>
            <a:gdLst/>
            <a:ahLst/>
            <a:cxnLst/>
            <a:rect l="l" t="t" r="r" b="b"/>
            <a:pathLst>
              <a:path w="38100" h="287020">
                <a:moveTo>
                  <a:pt x="0" y="286512"/>
                </a:moveTo>
                <a:lnTo>
                  <a:pt x="38100" y="286512"/>
                </a:lnTo>
                <a:lnTo>
                  <a:pt x="38100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95395" y="401167"/>
            <a:ext cx="50800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400" dirty="0">
                <a:solidFill>
                  <a:srgbClr val="4584D2"/>
                </a:solidFill>
                <a:latin typeface="华文新魏"/>
                <a:cs typeface="华文新魏"/>
              </a:rPr>
              <a:t>dentry</a:t>
            </a:r>
            <a:endParaRPr sz="1400">
              <a:latin typeface="华文新魏"/>
              <a:cs typeface="华文新魏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601211" y="3741420"/>
          <a:ext cx="1056640" cy="2662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9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f_mode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7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f_pos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f_flages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f_count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f_owner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f_dentry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7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f_op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166359" y="3614928"/>
          <a:ext cx="1049020" cy="114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d_inode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2384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d_op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5296027" y="3259658"/>
            <a:ext cx="533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华文新魏"/>
                <a:cs typeface="华文新魏"/>
              </a:rPr>
              <a:t>d</a:t>
            </a:r>
            <a:r>
              <a:rPr sz="1400" spc="-5" dirty="0">
                <a:solidFill>
                  <a:srgbClr val="FF0000"/>
                </a:solidFill>
                <a:latin typeface="华文新魏"/>
                <a:cs typeface="华文新魏"/>
              </a:rPr>
              <a:t>e</a:t>
            </a:r>
            <a:r>
              <a:rPr sz="1400" dirty="0">
                <a:solidFill>
                  <a:srgbClr val="FF0000"/>
                </a:solidFill>
                <a:latin typeface="华文新魏"/>
                <a:cs typeface="华文新魏"/>
              </a:rPr>
              <a:t>ntry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6359" y="5265420"/>
            <a:ext cx="1038225" cy="37211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1400" spc="-5" dirty="0">
                <a:latin typeface="华文新魏"/>
                <a:cs typeface="华文新魏"/>
              </a:rPr>
              <a:t>read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6359" y="5641847"/>
            <a:ext cx="1042669" cy="37846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latin typeface="华文新魏"/>
                <a:cs typeface="华文新魏"/>
              </a:rPr>
              <a:t>write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72253" y="4901946"/>
            <a:ext cx="1107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华文新魏"/>
                <a:cs typeface="华文新魏"/>
              </a:rPr>
              <a:t>file_operation</a:t>
            </a:r>
            <a:endParaRPr sz="1400">
              <a:latin typeface="华文新魏"/>
              <a:cs typeface="华文新魏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725411" y="3360420"/>
          <a:ext cx="1054735" cy="114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华文新魏"/>
                          <a:cs typeface="华文新魏"/>
                        </a:rPr>
                        <a:t>union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华文新魏"/>
                          <a:cs typeface="华文新魏"/>
                        </a:rPr>
                        <a:t>i_op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6704076" y="2985516"/>
            <a:ext cx="952500" cy="299085"/>
          </a:xfrm>
          <a:custGeom>
            <a:avLst/>
            <a:gdLst/>
            <a:ahLst/>
            <a:cxnLst/>
            <a:rect l="l" t="t" r="r" b="b"/>
            <a:pathLst>
              <a:path w="952500" h="299085">
                <a:moveTo>
                  <a:pt x="0" y="298703"/>
                </a:moveTo>
                <a:lnTo>
                  <a:pt x="952500" y="298703"/>
                </a:lnTo>
                <a:lnTo>
                  <a:pt x="952500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826377" y="3006089"/>
            <a:ext cx="467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0000"/>
                </a:solidFill>
                <a:latin typeface="华文新魏"/>
                <a:cs typeface="华文新魏"/>
              </a:rPr>
              <a:t>i</a:t>
            </a:r>
            <a:r>
              <a:rPr sz="1400" dirty="0">
                <a:solidFill>
                  <a:srgbClr val="FF0000"/>
                </a:solidFill>
                <a:latin typeface="华文新魏"/>
                <a:cs typeface="华文新魏"/>
              </a:rPr>
              <a:t>node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03569" y="3366515"/>
            <a:ext cx="525145" cy="761365"/>
          </a:xfrm>
          <a:custGeom>
            <a:avLst/>
            <a:gdLst/>
            <a:ahLst/>
            <a:cxnLst/>
            <a:rect l="l" t="t" r="r" b="b"/>
            <a:pathLst>
              <a:path w="525145" h="761364">
                <a:moveTo>
                  <a:pt x="476563" y="59232"/>
                </a:moveTo>
                <a:lnTo>
                  <a:pt x="0" y="753872"/>
                </a:lnTo>
                <a:lnTo>
                  <a:pt x="10413" y="760984"/>
                </a:lnTo>
                <a:lnTo>
                  <a:pt x="487026" y="66398"/>
                </a:lnTo>
                <a:lnTo>
                  <a:pt x="476563" y="59232"/>
                </a:lnTo>
                <a:close/>
              </a:path>
              <a:path w="525145" h="761364">
                <a:moveTo>
                  <a:pt x="518133" y="48768"/>
                </a:moveTo>
                <a:lnTo>
                  <a:pt x="483742" y="48768"/>
                </a:lnTo>
                <a:lnTo>
                  <a:pt x="494156" y="56007"/>
                </a:lnTo>
                <a:lnTo>
                  <a:pt x="487026" y="66398"/>
                </a:lnTo>
                <a:lnTo>
                  <a:pt x="513206" y="84328"/>
                </a:lnTo>
                <a:lnTo>
                  <a:pt x="518133" y="48768"/>
                </a:lnTo>
                <a:close/>
              </a:path>
              <a:path w="525145" h="761364">
                <a:moveTo>
                  <a:pt x="483742" y="48768"/>
                </a:moveTo>
                <a:lnTo>
                  <a:pt x="476563" y="59232"/>
                </a:lnTo>
                <a:lnTo>
                  <a:pt x="487026" y="66398"/>
                </a:lnTo>
                <a:lnTo>
                  <a:pt x="494156" y="56007"/>
                </a:lnTo>
                <a:lnTo>
                  <a:pt x="483742" y="48768"/>
                </a:lnTo>
                <a:close/>
              </a:path>
              <a:path w="525145" h="761364">
                <a:moveTo>
                  <a:pt x="524890" y="0"/>
                </a:moveTo>
                <a:lnTo>
                  <a:pt x="450341" y="41275"/>
                </a:lnTo>
                <a:lnTo>
                  <a:pt x="476563" y="59232"/>
                </a:lnTo>
                <a:lnTo>
                  <a:pt x="483742" y="48768"/>
                </a:lnTo>
                <a:lnTo>
                  <a:pt x="518133" y="48768"/>
                </a:lnTo>
                <a:lnTo>
                  <a:pt x="524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2739" y="5260847"/>
            <a:ext cx="523875" cy="887730"/>
          </a:xfrm>
          <a:custGeom>
            <a:avLst/>
            <a:gdLst/>
            <a:ahLst/>
            <a:cxnLst/>
            <a:rect l="l" t="t" r="r" b="b"/>
            <a:pathLst>
              <a:path w="523875" h="887729">
                <a:moveTo>
                  <a:pt x="479607" y="62517"/>
                </a:moveTo>
                <a:lnTo>
                  <a:pt x="0" y="880706"/>
                </a:lnTo>
                <a:lnTo>
                  <a:pt x="10922" y="887133"/>
                </a:lnTo>
                <a:lnTo>
                  <a:pt x="490562" y="68937"/>
                </a:lnTo>
                <a:lnTo>
                  <a:pt x="479607" y="62517"/>
                </a:lnTo>
                <a:close/>
              </a:path>
              <a:path w="523875" h="887729">
                <a:moveTo>
                  <a:pt x="520152" y="51561"/>
                </a:moveTo>
                <a:lnTo>
                  <a:pt x="486028" y="51561"/>
                </a:lnTo>
                <a:lnTo>
                  <a:pt x="496950" y="58038"/>
                </a:lnTo>
                <a:lnTo>
                  <a:pt x="490562" y="68937"/>
                </a:lnTo>
                <a:lnTo>
                  <a:pt x="517906" y="84962"/>
                </a:lnTo>
                <a:lnTo>
                  <a:pt x="520152" y="51561"/>
                </a:lnTo>
                <a:close/>
              </a:path>
              <a:path w="523875" h="887729">
                <a:moveTo>
                  <a:pt x="486028" y="51561"/>
                </a:moveTo>
                <a:lnTo>
                  <a:pt x="479607" y="62517"/>
                </a:lnTo>
                <a:lnTo>
                  <a:pt x="490562" y="68937"/>
                </a:lnTo>
                <a:lnTo>
                  <a:pt x="496950" y="58038"/>
                </a:lnTo>
                <a:lnTo>
                  <a:pt x="486028" y="51561"/>
                </a:lnTo>
                <a:close/>
              </a:path>
              <a:path w="523875" h="887729">
                <a:moveTo>
                  <a:pt x="523621" y="0"/>
                </a:moveTo>
                <a:lnTo>
                  <a:pt x="452247" y="46481"/>
                </a:lnTo>
                <a:lnTo>
                  <a:pt x="479607" y="62517"/>
                </a:lnTo>
                <a:lnTo>
                  <a:pt x="486028" y="51561"/>
                </a:lnTo>
                <a:lnTo>
                  <a:pt x="520152" y="51561"/>
                </a:lnTo>
                <a:lnTo>
                  <a:pt x="523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1977" y="3617976"/>
            <a:ext cx="543560" cy="2150745"/>
          </a:xfrm>
          <a:custGeom>
            <a:avLst/>
            <a:gdLst/>
            <a:ahLst/>
            <a:cxnLst/>
            <a:rect l="l" t="t" r="r" b="b"/>
            <a:pathLst>
              <a:path w="543560" h="2150745">
                <a:moveTo>
                  <a:pt x="500310" y="72598"/>
                </a:moveTo>
                <a:lnTo>
                  <a:pt x="0" y="2147354"/>
                </a:lnTo>
                <a:lnTo>
                  <a:pt x="12446" y="2150325"/>
                </a:lnTo>
                <a:lnTo>
                  <a:pt x="512646" y="75581"/>
                </a:lnTo>
                <a:lnTo>
                  <a:pt x="500310" y="72598"/>
                </a:lnTo>
                <a:close/>
              </a:path>
              <a:path w="543560" h="2150745">
                <a:moveTo>
                  <a:pt x="538281" y="60198"/>
                </a:moveTo>
                <a:lnTo>
                  <a:pt x="503300" y="60198"/>
                </a:lnTo>
                <a:lnTo>
                  <a:pt x="515620" y="63246"/>
                </a:lnTo>
                <a:lnTo>
                  <a:pt x="512646" y="75581"/>
                </a:lnTo>
                <a:lnTo>
                  <a:pt x="543560" y="83057"/>
                </a:lnTo>
                <a:lnTo>
                  <a:pt x="538281" y="60198"/>
                </a:lnTo>
                <a:close/>
              </a:path>
              <a:path w="543560" h="2150745">
                <a:moveTo>
                  <a:pt x="503300" y="60198"/>
                </a:moveTo>
                <a:lnTo>
                  <a:pt x="500310" y="72598"/>
                </a:lnTo>
                <a:lnTo>
                  <a:pt x="512646" y="75581"/>
                </a:lnTo>
                <a:lnTo>
                  <a:pt x="515620" y="63246"/>
                </a:lnTo>
                <a:lnTo>
                  <a:pt x="503300" y="60198"/>
                </a:lnTo>
                <a:close/>
              </a:path>
              <a:path w="543560" h="2150745">
                <a:moveTo>
                  <a:pt x="524383" y="0"/>
                </a:moveTo>
                <a:lnTo>
                  <a:pt x="469519" y="65150"/>
                </a:lnTo>
                <a:lnTo>
                  <a:pt x="500310" y="72598"/>
                </a:lnTo>
                <a:lnTo>
                  <a:pt x="503300" y="60198"/>
                </a:lnTo>
                <a:lnTo>
                  <a:pt x="538281" y="60198"/>
                </a:lnTo>
                <a:lnTo>
                  <a:pt x="5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06141" y="3745991"/>
            <a:ext cx="699770" cy="762000"/>
          </a:xfrm>
          <a:custGeom>
            <a:avLst/>
            <a:gdLst/>
            <a:ahLst/>
            <a:cxnLst/>
            <a:rect l="l" t="t" r="r" b="b"/>
            <a:pathLst>
              <a:path w="699770" h="762000">
                <a:moveTo>
                  <a:pt x="643451" y="51881"/>
                </a:moveTo>
                <a:lnTo>
                  <a:pt x="0" y="753109"/>
                </a:lnTo>
                <a:lnTo>
                  <a:pt x="9397" y="761745"/>
                </a:lnTo>
                <a:lnTo>
                  <a:pt x="652788" y="60457"/>
                </a:lnTo>
                <a:lnTo>
                  <a:pt x="643451" y="51881"/>
                </a:lnTo>
                <a:close/>
              </a:path>
              <a:path w="699770" h="762000">
                <a:moveTo>
                  <a:pt x="687440" y="42544"/>
                </a:moveTo>
                <a:lnTo>
                  <a:pt x="652018" y="42544"/>
                </a:lnTo>
                <a:lnTo>
                  <a:pt x="661416" y="51053"/>
                </a:lnTo>
                <a:lnTo>
                  <a:pt x="652788" y="60457"/>
                </a:lnTo>
                <a:lnTo>
                  <a:pt x="676147" y="81914"/>
                </a:lnTo>
                <a:lnTo>
                  <a:pt x="687440" y="42544"/>
                </a:lnTo>
                <a:close/>
              </a:path>
              <a:path w="699770" h="762000">
                <a:moveTo>
                  <a:pt x="652018" y="42544"/>
                </a:moveTo>
                <a:lnTo>
                  <a:pt x="643451" y="51881"/>
                </a:lnTo>
                <a:lnTo>
                  <a:pt x="652788" y="60457"/>
                </a:lnTo>
                <a:lnTo>
                  <a:pt x="661416" y="51053"/>
                </a:lnTo>
                <a:lnTo>
                  <a:pt x="652018" y="42544"/>
                </a:lnTo>
                <a:close/>
              </a:path>
              <a:path w="699770" h="762000">
                <a:moveTo>
                  <a:pt x="699643" y="0"/>
                </a:moveTo>
                <a:lnTo>
                  <a:pt x="620013" y="30352"/>
                </a:lnTo>
                <a:lnTo>
                  <a:pt x="643451" y="51881"/>
                </a:lnTo>
                <a:lnTo>
                  <a:pt x="652018" y="42544"/>
                </a:lnTo>
                <a:lnTo>
                  <a:pt x="687440" y="42544"/>
                </a:lnTo>
                <a:lnTo>
                  <a:pt x="699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08680" y="1970658"/>
            <a:ext cx="697230" cy="269240"/>
          </a:xfrm>
          <a:custGeom>
            <a:avLst/>
            <a:gdLst/>
            <a:ahLst/>
            <a:cxnLst/>
            <a:rect l="l" t="t" r="r" b="b"/>
            <a:pathLst>
              <a:path w="697229" h="269239">
                <a:moveTo>
                  <a:pt x="623371" y="238879"/>
                </a:moveTo>
                <a:lnTo>
                  <a:pt x="612520" y="268731"/>
                </a:lnTo>
                <a:lnTo>
                  <a:pt x="697103" y="258952"/>
                </a:lnTo>
                <a:lnTo>
                  <a:pt x="682195" y="243204"/>
                </a:lnTo>
                <a:lnTo>
                  <a:pt x="635254" y="243204"/>
                </a:lnTo>
                <a:lnTo>
                  <a:pt x="623371" y="238879"/>
                </a:lnTo>
                <a:close/>
              </a:path>
              <a:path w="697229" h="269239">
                <a:moveTo>
                  <a:pt x="627708" y="226948"/>
                </a:moveTo>
                <a:lnTo>
                  <a:pt x="623371" y="238879"/>
                </a:lnTo>
                <a:lnTo>
                  <a:pt x="635254" y="243204"/>
                </a:lnTo>
                <a:lnTo>
                  <a:pt x="639571" y="231266"/>
                </a:lnTo>
                <a:lnTo>
                  <a:pt x="627708" y="226948"/>
                </a:lnTo>
                <a:close/>
              </a:path>
              <a:path w="697229" h="269239">
                <a:moveTo>
                  <a:pt x="638556" y="197103"/>
                </a:moveTo>
                <a:lnTo>
                  <a:pt x="627708" y="226948"/>
                </a:lnTo>
                <a:lnTo>
                  <a:pt x="639571" y="231266"/>
                </a:lnTo>
                <a:lnTo>
                  <a:pt x="635254" y="243204"/>
                </a:lnTo>
                <a:lnTo>
                  <a:pt x="682195" y="243204"/>
                </a:lnTo>
                <a:lnTo>
                  <a:pt x="638556" y="197103"/>
                </a:lnTo>
                <a:close/>
              </a:path>
              <a:path w="697229" h="269239">
                <a:moveTo>
                  <a:pt x="4318" y="0"/>
                </a:moveTo>
                <a:lnTo>
                  <a:pt x="0" y="11937"/>
                </a:lnTo>
                <a:lnTo>
                  <a:pt x="623371" y="238879"/>
                </a:lnTo>
                <a:lnTo>
                  <a:pt x="627708" y="226948"/>
                </a:lnTo>
                <a:lnTo>
                  <a:pt x="4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05632" y="713231"/>
            <a:ext cx="700405" cy="1012825"/>
          </a:xfrm>
          <a:custGeom>
            <a:avLst/>
            <a:gdLst/>
            <a:ahLst/>
            <a:cxnLst/>
            <a:rect l="l" t="t" r="r" b="b"/>
            <a:pathLst>
              <a:path w="700404" h="1012825">
                <a:moveTo>
                  <a:pt x="651676" y="59094"/>
                </a:moveTo>
                <a:lnTo>
                  <a:pt x="0" y="1005331"/>
                </a:lnTo>
                <a:lnTo>
                  <a:pt x="10414" y="1012443"/>
                </a:lnTo>
                <a:lnTo>
                  <a:pt x="662208" y="66342"/>
                </a:lnTo>
                <a:lnTo>
                  <a:pt x="651676" y="59094"/>
                </a:lnTo>
                <a:close/>
              </a:path>
              <a:path w="700404" h="1012825">
                <a:moveTo>
                  <a:pt x="693338" y="48640"/>
                </a:moveTo>
                <a:lnTo>
                  <a:pt x="658876" y="48640"/>
                </a:lnTo>
                <a:lnTo>
                  <a:pt x="669417" y="55879"/>
                </a:lnTo>
                <a:lnTo>
                  <a:pt x="662208" y="66342"/>
                </a:lnTo>
                <a:lnTo>
                  <a:pt x="688340" y="84327"/>
                </a:lnTo>
                <a:lnTo>
                  <a:pt x="693338" y="48640"/>
                </a:lnTo>
                <a:close/>
              </a:path>
              <a:path w="700404" h="1012825">
                <a:moveTo>
                  <a:pt x="658876" y="48640"/>
                </a:moveTo>
                <a:lnTo>
                  <a:pt x="651676" y="59094"/>
                </a:lnTo>
                <a:lnTo>
                  <a:pt x="662208" y="66342"/>
                </a:lnTo>
                <a:lnTo>
                  <a:pt x="669417" y="55879"/>
                </a:lnTo>
                <a:lnTo>
                  <a:pt x="658876" y="48640"/>
                </a:lnTo>
                <a:close/>
              </a:path>
              <a:path w="700404" h="1012825">
                <a:moveTo>
                  <a:pt x="700151" y="0"/>
                </a:moveTo>
                <a:lnTo>
                  <a:pt x="625602" y="41147"/>
                </a:lnTo>
                <a:lnTo>
                  <a:pt x="651676" y="59094"/>
                </a:lnTo>
                <a:lnTo>
                  <a:pt x="658876" y="48640"/>
                </a:lnTo>
                <a:lnTo>
                  <a:pt x="693338" y="48640"/>
                </a:lnTo>
                <a:lnTo>
                  <a:pt x="700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7216" y="2979292"/>
            <a:ext cx="523240" cy="154305"/>
          </a:xfrm>
          <a:custGeom>
            <a:avLst/>
            <a:gdLst/>
            <a:ahLst/>
            <a:cxnLst/>
            <a:rect l="l" t="t" r="r" b="b"/>
            <a:pathLst>
              <a:path w="523239" h="154305">
                <a:moveTo>
                  <a:pt x="447212" y="123538"/>
                </a:moveTo>
                <a:lnTo>
                  <a:pt x="439547" y="154305"/>
                </a:lnTo>
                <a:lnTo>
                  <a:pt x="522732" y="135762"/>
                </a:lnTo>
                <a:lnTo>
                  <a:pt x="512036" y="126619"/>
                </a:lnTo>
                <a:lnTo>
                  <a:pt x="459613" y="126619"/>
                </a:lnTo>
                <a:lnTo>
                  <a:pt x="447212" y="123538"/>
                </a:lnTo>
                <a:close/>
              </a:path>
              <a:path w="523239" h="154305">
                <a:moveTo>
                  <a:pt x="450280" y="111221"/>
                </a:moveTo>
                <a:lnTo>
                  <a:pt x="447212" y="123538"/>
                </a:lnTo>
                <a:lnTo>
                  <a:pt x="459613" y="126619"/>
                </a:lnTo>
                <a:lnTo>
                  <a:pt x="462660" y="114300"/>
                </a:lnTo>
                <a:lnTo>
                  <a:pt x="450280" y="111221"/>
                </a:lnTo>
                <a:close/>
              </a:path>
              <a:path w="523239" h="154305">
                <a:moveTo>
                  <a:pt x="457961" y="80391"/>
                </a:moveTo>
                <a:lnTo>
                  <a:pt x="450280" y="111221"/>
                </a:lnTo>
                <a:lnTo>
                  <a:pt x="462660" y="114300"/>
                </a:lnTo>
                <a:lnTo>
                  <a:pt x="459613" y="126619"/>
                </a:lnTo>
                <a:lnTo>
                  <a:pt x="512036" y="126619"/>
                </a:lnTo>
                <a:lnTo>
                  <a:pt x="457961" y="80391"/>
                </a:lnTo>
                <a:close/>
              </a:path>
              <a:path w="523239" h="154305">
                <a:moveTo>
                  <a:pt x="3047" y="0"/>
                </a:moveTo>
                <a:lnTo>
                  <a:pt x="0" y="12446"/>
                </a:lnTo>
                <a:lnTo>
                  <a:pt x="447212" y="123538"/>
                </a:lnTo>
                <a:lnTo>
                  <a:pt x="450280" y="111221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42644" y="713231"/>
            <a:ext cx="545465" cy="2024380"/>
          </a:xfrm>
          <a:custGeom>
            <a:avLst/>
            <a:gdLst/>
            <a:ahLst/>
            <a:cxnLst/>
            <a:rect l="l" t="t" r="r" b="b"/>
            <a:pathLst>
              <a:path w="545464" h="2024380">
                <a:moveTo>
                  <a:pt x="502174" y="72200"/>
                </a:moveTo>
                <a:lnTo>
                  <a:pt x="0" y="2020823"/>
                </a:lnTo>
                <a:lnTo>
                  <a:pt x="12192" y="2023871"/>
                </a:lnTo>
                <a:lnTo>
                  <a:pt x="514491" y="75380"/>
                </a:lnTo>
                <a:lnTo>
                  <a:pt x="502174" y="72200"/>
                </a:lnTo>
                <a:close/>
              </a:path>
              <a:path w="545464" h="2024380">
                <a:moveTo>
                  <a:pt x="540188" y="59943"/>
                </a:moveTo>
                <a:lnTo>
                  <a:pt x="505332" y="59943"/>
                </a:lnTo>
                <a:lnTo>
                  <a:pt x="517651" y="63118"/>
                </a:lnTo>
                <a:lnTo>
                  <a:pt x="514491" y="75380"/>
                </a:lnTo>
                <a:lnTo>
                  <a:pt x="545211" y="83312"/>
                </a:lnTo>
                <a:lnTo>
                  <a:pt x="540188" y="59943"/>
                </a:lnTo>
                <a:close/>
              </a:path>
              <a:path w="545464" h="2024380">
                <a:moveTo>
                  <a:pt x="505332" y="59943"/>
                </a:moveTo>
                <a:lnTo>
                  <a:pt x="502174" y="72200"/>
                </a:lnTo>
                <a:lnTo>
                  <a:pt x="514491" y="75380"/>
                </a:lnTo>
                <a:lnTo>
                  <a:pt x="517651" y="63118"/>
                </a:lnTo>
                <a:lnTo>
                  <a:pt x="505332" y="59943"/>
                </a:lnTo>
                <a:close/>
              </a:path>
              <a:path w="545464" h="2024380">
                <a:moveTo>
                  <a:pt x="527304" y="0"/>
                </a:moveTo>
                <a:lnTo>
                  <a:pt x="471424" y="64262"/>
                </a:lnTo>
                <a:lnTo>
                  <a:pt x="502174" y="72200"/>
                </a:lnTo>
                <a:lnTo>
                  <a:pt x="505332" y="59943"/>
                </a:lnTo>
                <a:lnTo>
                  <a:pt x="540188" y="59943"/>
                </a:lnTo>
                <a:lnTo>
                  <a:pt x="527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4259" y="713231"/>
            <a:ext cx="1043940" cy="379730"/>
          </a:xfrm>
          <a:custGeom>
            <a:avLst/>
            <a:gdLst/>
            <a:ahLst/>
            <a:cxnLst/>
            <a:rect l="l" t="t" r="r" b="b"/>
            <a:pathLst>
              <a:path w="1043939" h="379730">
                <a:moveTo>
                  <a:pt x="0" y="379475"/>
                </a:moveTo>
                <a:lnTo>
                  <a:pt x="1043939" y="379475"/>
                </a:lnTo>
                <a:lnTo>
                  <a:pt x="1043939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4259" y="713231"/>
            <a:ext cx="1043940" cy="379730"/>
          </a:xfrm>
          <a:custGeom>
            <a:avLst/>
            <a:gdLst/>
            <a:ahLst/>
            <a:cxnLst/>
            <a:rect l="l" t="t" r="r" b="b"/>
            <a:pathLst>
              <a:path w="1043939" h="379730">
                <a:moveTo>
                  <a:pt x="0" y="379475"/>
                </a:moveTo>
                <a:lnTo>
                  <a:pt x="1043939" y="379475"/>
                </a:lnTo>
                <a:lnTo>
                  <a:pt x="1043939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04259" y="1092708"/>
            <a:ext cx="1043940" cy="379730"/>
          </a:xfrm>
          <a:custGeom>
            <a:avLst/>
            <a:gdLst/>
            <a:ahLst/>
            <a:cxnLst/>
            <a:rect l="l" t="t" r="r" b="b"/>
            <a:pathLst>
              <a:path w="1043939" h="379730">
                <a:moveTo>
                  <a:pt x="0" y="379475"/>
                </a:moveTo>
                <a:lnTo>
                  <a:pt x="1043939" y="379475"/>
                </a:lnTo>
                <a:lnTo>
                  <a:pt x="1043939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04259" y="1092708"/>
            <a:ext cx="1043940" cy="3797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华文新魏"/>
                <a:cs typeface="华文新魏"/>
              </a:rPr>
              <a:t>d_inode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04259" y="1472183"/>
            <a:ext cx="1043940" cy="379730"/>
          </a:xfrm>
          <a:custGeom>
            <a:avLst/>
            <a:gdLst/>
            <a:ahLst/>
            <a:cxnLst/>
            <a:rect l="l" t="t" r="r" b="b"/>
            <a:pathLst>
              <a:path w="1043939" h="379730">
                <a:moveTo>
                  <a:pt x="0" y="379475"/>
                </a:moveTo>
                <a:lnTo>
                  <a:pt x="1043939" y="379475"/>
                </a:lnTo>
                <a:lnTo>
                  <a:pt x="1043939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4259" y="1472183"/>
            <a:ext cx="1043940" cy="379730"/>
          </a:xfrm>
          <a:custGeom>
            <a:avLst/>
            <a:gdLst/>
            <a:ahLst/>
            <a:cxnLst/>
            <a:rect l="l" t="t" r="r" b="b"/>
            <a:pathLst>
              <a:path w="1043939" h="379730">
                <a:moveTo>
                  <a:pt x="0" y="379475"/>
                </a:moveTo>
                <a:lnTo>
                  <a:pt x="1043939" y="379475"/>
                </a:lnTo>
                <a:lnTo>
                  <a:pt x="1043939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654552" y="333756"/>
            <a:ext cx="1009015" cy="2870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FF0000"/>
                </a:solidFill>
                <a:latin typeface="华文新魏"/>
                <a:cs typeface="华文新魏"/>
              </a:rPr>
              <a:t>dentry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65650" y="713231"/>
            <a:ext cx="1990725" cy="587375"/>
          </a:xfrm>
          <a:custGeom>
            <a:avLst/>
            <a:gdLst/>
            <a:ahLst/>
            <a:cxnLst/>
            <a:rect l="l" t="t" r="r" b="b"/>
            <a:pathLst>
              <a:path w="1990725" h="587375">
                <a:moveTo>
                  <a:pt x="978915" y="377951"/>
                </a:moveTo>
                <a:lnTo>
                  <a:pt x="545338" y="377951"/>
                </a:lnTo>
                <a:lnTo>
                  <a:pt x="0" y="587120"/>
                </a:lnTo>
                <a:lnTo>
                  <a:pt x="978915" y="377951"/>
                </a:lnTo>
                <a:close/>
              </a:path>
              <a:path w="1990725" h="587375">
                <a:moveTo>
                  <a:pt x="1990598" y="0"/>
                </a:moveTo>
                <a:lnTo>
                  <a:pt x="256286" y="0"/>
                </a:lnTo>
                <a:lnTo>
                  <a:pt x="256286" y="377951"/>
                </a:lnTo>
                <a:lnTo>
                  <a:pt x="1990598" y="377951"/>
                </a:lnTo>
                <a:lnTo>
                  <a:pt x="1990598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5650" y="713231"/>
            <a:ext cx="1990725" cy="587375"/>
          </a:xfrm>
          <a:custGeom>
            <a:avLst/>
            <a:gdLst/>
            <a:ahLst/>
            <a:cxnLst/>
            <a:rect l="l" t="t" r="r" b="b"/>
            <a:pathLst>
              <a:path w="1990725" h="587375">
                <a:moveTo>
                  <a:pt x="256286" y="0"/>
                </a:moveTo>
                <a:lnTo>
                  <a:pt x="545338" y="0"/>
                </a:lnTo>
                <a:lnTo>
                  <a:pt x="978915" y="0"/>
                </a:lnTo>
                <a:lnTo>
                  <a:pt x="1990598" y="0"/>
                </a:lnTo>
                <a:lnTo>
                  <a:pt x="1990598" y="220471"/>
                </a:lnTo>
                <a:lnTo>
                  <a:pt x="1990598" y="314959"/>
                </a:lnTo>
                <a:lnTo>
                  <a:pt x="1990598" y="377951"/>
                </a:lnTo>
                <a:lnTo>
                  <a:pt x="978915" y="377951"/>
                </a:lnTo>
                <a:lnTo>
                  <a:pt x="0" y="587120"/>
                </a:lnTo>
                <a:lnTo>
                  <a:pt x="545338" y="377951"/>
                </a:lnTo>
                <a:lnTo>
                  <a:pt x="256286" y="377951"/>
                </a:lnTo>
                <a:lnTo>
                  <a:pt x="256286" y="314959"/>
                </a:lnTo>
                <a:lnTo>
                  <a:pt x="256286" y="220471"/>
                </a:lnTo>
                <a:lnTo>
                  <a:pt x="25628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900676" y="732282"/>
            <a:ext cx="1003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华文新魏"/>
                <a:cs typeface="华文新魏"/>
              </a:rPr>
              <a:t>根目录</a:t>
            </a:r>
            <a:r>
              <a:rPr sz="1400" spc="-10" dirty="0">
                <a:latin typeface="华文新魏"/>
                <a:cs typeface="华文新魏"/>
              </a:rPr>
              <a:t>i</a:t>
            </a:r>
            <a:r>
              <a:rPr sz="1400" dirty="0">
                <a:latin typeface="华文新魏"/>
                <a:cs typeface="华文新魏"/>
              </a:rPr>
              <a:t>node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65777" y="2229611"/>
            <a:ext cx="2162810" cy="587375"/>
          </a:xfrm>
          <a:custGeom>
            <a:avLst/>
            <a:gdLst/>
            <a:ahLst/>
            <a:cxnLst/>
            <a:rect l="l" t="t" r="r" b="b"/>
            <a:pathLst>
              <a:path w="2162809" h="587375">
                <a:moveTo>
                  <a:pt x="1050544" y="377951"/>
                </a:moveTo>
                <a:lnTo>
                  <a:pt x="573913" y="377951"/>
                </a:lnTo>
                <a:lnTo>
                  <a:pt x="0" y="587121"/>
                </a:lnTo>
                <a:lnTo>
                  <a:pt x="1050544" y="377951"/>
                </a:lnTo>
                <a:close/>
              </a:path>
              <a:path w="2162809" h="587375">
                <a:moveTo>
                  <a:pt x="2162682" y="0"/>
                </a:moveTo>
                <a:lnTo>
                  <a:pt x="256159" y="0"/>
                </a:lnTo>
                <a:lnTo>
                  <a:pt x="256159" y="377951"/>
                </a:lnTo>
                <a:lnTo>
                  <a:pt x="2162682" y="377951"/>
                </a:lnTo>
                <a:lnTo>
                  <a:pt x="2162682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65777" y="2229611"/>
            <a:ext cx="2162810" cy="587375"/>
          </a:xfrm>
          <a:custGeom>
            <a:avLst/>
            <a:gdLst/>
            <a:ahLst/>
            <a:cxnLst/>
            <a:rect l="l" t="t" r="r" b="b"/>
            <a:pathLst>
              <a:path w="2162809" h="587375">
                <a:moveTo>
                  <a:pt x="256159" y="0"/>
                </a:moveTo>
                <a:lnTo>
                  <a:pt x="573913" y="0"/>
                </a:lnTo>
                <a:lnTo>
                  <a:pt x="1050544" y="0"/>
                </a:lnTo>
                <a:lnTo>
                  <a:pt x="2162682" y="0"/>
                </a:lnTo>
                <a:lnTo>
                  <a:pt x="2162682" y="220472"/>
                </a:lnTo>
                <a:lnTo>
                  <a:pt x="2162682" y="314960"/>
                </a:lnTo>
                <a:lnTo>
                  <a:pt x="2162682" y="377951"/>
                </a:lnTo>
                <a:lnTo>
                  <a:pt x="1050544" y="377951"/>
                </a:lnTo>
                <a:lnTo>
                  <a:pt x="0" y="587121"/>
                </a:lnTo>
                <a:lnTo>
                  <a:pt x="573913" y="377951"/>
                </a:lnTo>
                <a:lnTo>
                  <a:pt x="256159" y="377951"/>
                </a:lnTo>
                <a:lnTo>
                  <a:pt x="256159" y="314960"/>
                </a:lnTo>
                <a:lnTo>
                  <a:pt x="256159" y="220472"/>
                </a:lnTo>
                <a:lnTo>
                  <a:pt x="25615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00676" y="2248662"/>
            <a:ext cx="1181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华文新魏"/>
                <a:cs typeface="华文新魏"/>
              </a:rPr>
              <a:t>当前目录</a:t>
            </a:r>
            <a:r>
              <a:rPr sz="1400" spc="-10" dirty="0">
                <a:latin typeface="华文新魏"/>
                <a:cs typeface="华文新魏"/>
              </a:rPr>
              <a:t>i</a:t>
            </a:r>
            <a:r>
              <a:rPr sz="1400" dirty="0">
                <a:latin typeface="华文新魏"/>
                <a:cs typeface="华文新魏"/>
              </a:rPr>
              <a:t>node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1123" y="5893308"/>
            <a:ext cx="1371600" cy="38100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latin typeface="华文新魏"/>
                <a:cs typeface="华文新魏"/>
              </a:rPr>
              <a:t>用户空间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29400" y="5876544"/>
            <a:ext cx="1544320" cy="37846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ts val="2795"/>
              </a:lnSpc>
              <a:spcBef>
                <a:spcPts val="180"/>
              </a:spcBef>
            </a:pPr>
            <a:r>
              <a:rPr sz="2400" dirty="0">
                <a:latin typeface="华文新魏"/>
                <a:cs typeface="华文新魏"/>
              </a:rPr>
              <a:t>核心空间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91490" y="6525006"/>
            <a:ext cx="7298690" cy="0"/>
          </a:xfrm>
          <a:custGeom>
            <a:avLst/>
            <a:gdLst/>
            <a:ahLst/>
            <a:cxnLst/>
            <a:rect l="l" t="t" r="r" b="b"/>
            <a:pathLst>
              <a:path w="7298690">
                <a:moveTo>
                  <a:pt x="0" y="0"/>
                </a:moveTo>
                <a:lnTo>
                  <a:pt x="729843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12414" y="459486"/>
            <a:ext cx="0" cy="6065520"/>
          </a:xfrm>
          <a:custGeom>
            <a:avLst/>
            <a:gdLst/>
            <a:ahLst/>
            <a:cxnLst/>
            <a:rect l="l" t="t" r="r" b="b"/>
            <a:pathLst>
              <a:path h="6065520">
                <a:moveTo>
                  <a:pt x="0" y="0"/>
                </a:moveTo>
                <a:lnTo>
                  <a:pt x="0" y="606552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4611" y="4378452"/>
            <a:ext cx="1412875" cy="539115"/>
          </a:xfrm>
          <a:custGeom>
            <a:avLst/>
            <a:gdLst/>
            <a:ahLst/>
            <a:cxnLst/>
            <a:rect l="l" t="t" r="r" b="b"/>
            <a:pathLst>
              <a:path w="1412875" h="539114">
                <a:moveTo>
                  <a:pt x="0" y="0"/>
                </a:moveTo>
                <a:lnTo>
                  <a:pt x="773429" y="0"/>
                </a:lnTo>
                <a:lnTo>
                  <a:pt x="1104900" y="0"/>
                </a:lnTo>
                <a:lnTo>
                  <a:pt x="1325880" y="0"/>
                </a:lnTo>
                <a:lnTo>
                  <a:pt x="1325880" y="220472"/>
                </a:lnTo>
                <a:lnTo>
                  <a:pt x="1325880" y="314960"/>
                </a:lnTo>
                <a:lnTo>
                  <a:pt x="1325880" y="377952"/>
                </a:lnTo>
                <a:lnTo>
                  <a:pt x="1104900" y="377952"/>
                </a:lnTo>
                <a:lnTo>
                  <a:pt x="1412494" y="538607"/>
                </a:lnTo>
                <a:lnTo>
                  <a:pt x="773429" y="377952"/>
                </a:lnTo>
                <a:lnTo>
                  <a:pt x="0" y="377952"/>
                </a:lnTo>
                <a:lnTo>
                  <a:pt x="0" y="314960"/>
                </a:lnTo>
                <a:lnTo>
                  <a:pt x="0" y="2204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02742" y="4398645"/>
            <a:ext cx="916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华文新魏"/>
                <a:cs typeface="华文新魏"/>
              </a:rPr>
              <a:t>文件描述符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29400" y="4510023"/>
            <a:ext cx="1327785" cy="751205"/>
          </a:xfrm>
          <a:custGeom>
            <a:avLst/>
            <a:gdLst/>
            <a:ahLst/>
            <a:cxnLst/>
            <a:rect l="l" t="t" r="r" b="b"/>
            <a:pathLst>
              <a:path w="1327784" h="751204">
                <a:moveTo>
                  <a:pt x="0" y="371348"/>
                </a:moveTo>
                <a:lnTo>
                  <a:pt x="774319" y="371348"/>
                </a:lnTo>
                <a:lnTo>
                  <a:pt x="874776" y="0"/>
                </a:lnTo>
                <a:lnTo>
                  <a:pt x="1106170" y="371348"/>
                </a:lnTo>
                <a:lnTo>
                  <a:pt x="1327403" y="371348"/>
                </a:lnTo>
                <a:lnTo>
                  <a:pt x="1327403" y="434594"/>
                </a:lnTo>
                <a:lnTo>
                  <a:pt x="1327403" y="529463"/>
                </a:lnTo>
                <a:lnTo>
                  <a:pt x="1327403" y="750823"/>
                </a:lnTo>
                <a:lnTo>
                  <a:pt x="1106170" y="750823"/>
                </a:lnTo>
                <a:lnTo>
                  <a:pt x="774319" y="750823"/>
                </a:lnTo>
                <a:lnTo>
                  <a:pt x="0" y="750823"/>
                </a:lnTo>
                <a:lnTo>
                  <a:pt x="0" y="529463"/>
                </a:lnTo>
                <a:lnTo>
                  <a:pt x="0" y="434594"/>
                </a:lnTo>
                <a:lnTo>
                  <a:pt x="0" y="3713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709409" y="4901946"/>
            <a:ext cx="824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华文新魏"/>
                <a:cs typeface="华文新魏"/>
              </a:rPr>
              <a:t>文件</a:t>
            </a:r>
            <a:r>
              <a:rPr sz="1400" spc="-10" dirty="0">
                <a:solidFill>
                  <a:srgbClr val="FF0000"/>
                </a:solidFill>
                <a:latin typeface="华文新魏"/>
                <a:cs typeface="华文新魏"/>
              </a:rPr>
              <a:t>i</a:t>
            </a:r>
            <a:r>
              <a:rPr sz="1400" dirty="0">
                <a:solidFill>
                  <a:srgbClr val="FF0000"/>
                </a:solidFill>
                <a:latin typeface="华文新魏"/>
                <a:cs typeface="华文新魏"/>
              </a:rPr>
              <a:t>node</a:t>
            </a:r>
            <a:endParaRPr sz="1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164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823" y="408178"/>
            <a:ext cx="7637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文件系统注册与注销，安装与卸载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79831" y="2491739"/>
            <a:ext cx="8747760" cy="4032885"/>
          </a:xfrm>
          <a:custGeom>
            <a:avLst/>
            <a:gdLst/>
            <a:ahLst/>
            <a:cxnLst/>
            <a:rect l="l" t="t" r="r" b="b"/>
            <a:pathLst>
              <a:path w="8747760" h="4032884">
                <a:moveTo>
                  <a:pt x="0" y="4032504"/>
                </a:moveTo>
                <a:lnTo>
                  <a:pt x="8747760" y="4032504"/>
                </a:lnTo>
                <a:lnTo>
                  <a:pt x="874776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67" y="2447391"/>
            <a:ext cx="8589645" cy="31946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文件系统的注册与注销</a:t>
            </a:r>
            <a:endParaRPr sz="20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9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Linux支持多个物理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磁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盘，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每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个磁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可划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分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为一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或多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磁盘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分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区，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每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个分 区上可建立一个文件系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，一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安装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好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Linux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作系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究竟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持几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不同 类型的文件系统，是通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统类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注册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链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表来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描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述的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，VFS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以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链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表形式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管理已注册的具体文件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统。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向系统注册文件系统类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有两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途径，</a:t>
            </a:r>
            <a:endParaRPr sz="2000">
              <a:latin typeface="华文新魏"/>
              <a:cs typeface="华文新魏"/>
            </a:endParaRPr>
          </a:p>
          <a:p>
            <a:pPr marL="588645" marR="179070" lvl="1" indent="-273050">
              <a:lnSpc>
                <a:spcPts val="238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一是在编译操作系统内核时确定可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支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持哪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些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统，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文件系 统被引导时，在VFS中进行注册；</a:t>
            </a:r>
            <a:endParaRPr sz="2200">
              <a:latin typeface="华文新魏"/>
              <a:cs typeface="华文新魏"/>
            </a:endParaRPr>
          </a:p>
          <a:p>
            <a:pPr marL="588645" marR="229235" lvl="1" indent="-273050">
              <a:lnSpc>
                <a:spcPts val="2380"/>
              </a:lnSpc>
              <a:spcBef>
                <a:spcPts val="52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二是文件系统当作可装载模块，通过ins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o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d/r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o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d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命令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装入 该文件系统模块时向VFS注册/注销。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823" y="408178"/>
            <a:ext cx="7637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文件系统注册与注销，安装与卸载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40739" y="2431542"/>
            <a:ext cx="5741670" cy="34613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66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 文件系统的注册与注销</a:t>
            </a:r>
            <a:endParaRPr sz="24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struct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file_system_type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509270" indent="-49657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09270" algn="l"/>
                <a:tab pos="50990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const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char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*name;/*文件类型名*/</a:t>
            </a:r>
            <a:endParaRPr sz="2400">
              <a:latin typeface="华文新魏"/>
              <a:cs typeface="华文新魏"/>
            </a:endParaRPr>
          </a:p>
          <a:p>
            <a:pPr marL="285750" marR="50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09270" algn="l"/>
                <a:tab pos="509905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struct super_block</a:t>
            </a:r>
            <a:r>
              <a:rPr sz="24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*(*read_super)(struct  super_block*,void*,int);</a:t>
            </a:r>
            <a:endParaRPr sz="2400">
              <a:latin typeface="华文新魏"/>
              <a:cs typeface="华文新魏"/>
            </a:endParaRPr>
          </a:p>
          <a:p>
            <a:pPr marL="509270" indent="-49657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09270" algn="l"/>
                <a:tab pos="50990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struct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file_system_type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*next;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spc="34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spc="34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};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6048" y="408177"/>
            <a:ext cx="6075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2</a:t>
            </a:r>
            <a:r>
              <a:rPr sz="4400" spc="-60" dirty="0"/>
              <a:t> </a:t>
            </a:r>
            <a:r>
              <a:rPr sz="4400" dirty="0"/>
              <a:t>文件系统的安装与卸载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94715" y="2421635"/>
            <a:ext cx="8533130" cy="3956685"/>
          </a:xfrm>
          <a:custGeom>
            <a:avLst/>
            <a:gdLst/>
            <a:ahLst/>
            <a:cxnLst/>
            <a:rect l="l" t="t" r="r" b="b"/>
            <a:pathLst>
              <a:path w="8533130" h="3956685">
                <a:moveTo>
                  <a:pt x="0" y="3956304"/>
                </a:moveTo>
                <a:lnTo>
                  <a:pt x="8532876" y="3956304"/>
                </a:lnTo>
                <a:lnTo>
                  <a:pt x="8532876" y="0"/>
                </a:lnTo>
                <a:lnTo>
                  <a:pt x="0" y="0"/>
                </a:lnTo>
                <a:lnTo>
                  <a:pt x="0" y="3956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317" y="2351790"/>
            <a:ext cx="8046084" cy="27552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71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1文件系统安装</a:t>
            </a:r>
            <a:endParaRPr sz="2400">
              <a:latin typeface="华文新魏"/>
              <a:cs typeface="华文新魏"/>
            </a:endParaRPr>
          </a:p>
          <a:p>
            <a:pPr marL="6731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文件系统类型名、所在物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理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设备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、安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装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点，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再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mount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命令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安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装。</a:t>
            </a:r>
            <a:endParaRPr sz="2000">
              <a:latin typeface="华文新魏"/>
              <a:cs typeface="华文新魏"/>
            </a:endParaRPr>
          </a:p>
          <a:p>
            <a:pPr marL="50800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2文件系统安装过程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寻找匹配的file_system_type</a:t>
            </a:r>
            <a:r>
              <a:rPr sz="2000" spc="-6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宋体"/>
                <a:cs typeface="宋体"/>
              </a:rPr>
              <a:t>、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查找安装点VFS</a:t>
            </a:r>
            <a:r>
              <a:rPr sz="2000" spc="-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、分配一个VFS超级</a:t>
            </a:r>
            <a:endParaRPr sz="2000">
              <a:latin typeface="华文新魏"/>
              <a:cs typeface="华文新魏"/>
            </a:endParaRPr>
          </a:p>
          <a:p>
            <a:pPr marL="50165" algn="ctr">
              <a:lnSpc>
                <a:spcPct val="100000"/>
              </a:lnSpc>
            </a:pPr>
            <a:r>
              <a:rPr sz="2000" spc="480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、利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用read_super(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函数读入参数、申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请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vfsmount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据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结构</a:t>
            </a:r>
            <a:r>
              <a:rPr sz="2000" spc="38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3文件系统卸载过程</a:t>
            </a:r>
            <a:endParaRPr sz="2400">
              <a:latin typeface="华文新魏"/>
              <a:cs typeface="华文新魏"/>
            </a:endParaRPr>
          </a:p>
          <a:p>
            <a:pPr marL="6731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是否可卸</a:t>
            </a:r>
            <a:r>
              <a:rPr sz="2000" spc="470" dirty="0">
                <a:solidFill>
                  <a:srgbClr val="073D86"/>
                </a:solidFill>
                <a:latin typeface="华文新魏"/>
                <a:cs typeface="华文新魏"/>
              </a:rPr>
              <a:t>载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、如果为“脏”把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VFS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超级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写回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磁</a:t>
            </a:r>
            <a:r>
              <a:rPr sz="2000" spc="455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、删去vfsmount</a:t>
            </a:r>
            <a:r>
              <a:rPr sz="20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2541" y="367995"/>
            <a:ext cx="5059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文件系统的缓存机制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39495" y="2421635"/>
            <a:ext cx="7988934" cy="3888104"/>
          </a:xfrm>
          <a:custGeom>
            <a:avLst/>
            <a:gdLst/>
            <a:ahLst/>
            <a:cxnLst/>
            <a:rect l="l" t="t" r="r" b="b"/>
            <a:pathLst>
              <a:path w="7988934" h="3888104">
                <a:moveTo>
                  <a:pt x="0" y="3887724"/>
                </a:moveTo>
                <a:lnTo>
                  <a:pt x="7988808" y="3887724"/>
                </a:lnTo>
                <a:lnTo>
                  <a:pt x="7988808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2371818"/>
            <a:ext cx="8013065" cy="328802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75260" indent="-162560">
              <a:lnSpc>
                <a:spcPct val="100000"/>
              </a:lnSpc>
              <a:spcBef>
                <a:spcPts val="370"/>
              </a:spcBef>
              <a:buAutoNum type="arabicPlain"/>
              <a:tabLst>
                <a:tab pos="175895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VFS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inode缓存</a:t>
            </a:r>
            <a:endParaRPr sz="2000">
              <a:latin typeface="华文新魏"/>
              <a:cs typeface="华文新魏"/>
            </a:endParaRPr>
          </a:p>
          <a:p>
            <a:pPr marL="16002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把当前使用的inode采用散列技术保存起来，从中快速找到所</a:t>
            </a:r>
            <a:r>
              <a:rPr sz="1800" spc="5" dirty="0">
                <a:solidFill>
                  <a:srgbClr val="073D86"/>
                </a:solidFill>
                <a:latin typeface="华文新魏"/>
                <a:cs typeface="华文新魏"/>
              </a:rPr>
              <a:t>需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inode。</a:t>
            </a:r>
            <a:endParaRPr sz="1800">
              <a:latin typeface="华文新魏"/>
              <a:cs typeface="华文新魏"/>
            </a:endParaRPr>
          </a:p>
          <a:p>
            <a:pPr marL="217804" indent="-205104">
              <a:lnSpc>
                <a:spcPct val="100000"/>
              </a:lnSpc>
              <a:spcBef>
                <a:spcPts val="220"/>
              </a:spcBef>
              <a:buAutoNum type="arabicPlain" startAt="2"/>
              <a:tabLst>
                <a:tab pos="21844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VFS目录高速缓存</a:t>
            </a:r>
            <a:endParaRPr sz="2000">
              <a:latin typeface="华文新魏"/>
              <a:cs typeface="华文新魏"/>
            </a:endParaRPr>
          </a:p>
          <a:p>
            <a:pPr marL="285115" marR="271145" indent="-125095">
              <a:lnSpc>
                <a:spcPts val="1939"/>
              </a:lnSpc>
              <a:spcBef>
                <a:spcPts val="484"/>
              </a:spcBef>
            </a:pP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系统维护表达路径与inod</a:t>
            </a:r>
            <a:r>
              <a:rPr sz="1800" spc="5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对应关系的VF</a:t>
            </a:r>
            <a:r>
              <a:rPr sz="1800" spc="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目录缓存，其中存放被访问过的目 </a:t>
            </a:r>
            <a:r>
              <a:rPr sz="1800" spc="43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1800">
              <a:latin typeface="华文新魏"/>
              <a:cs typeface="华文新魏"/>
            </a:endParaRPr>
          </a:p>
          <a:p>
            <a:pPr marL="218440" indent="-205740">
              <a:lnSpc>
                <a:spcPct val="100000"/>
              </a:lnSpc>
              <a:spcBef>
                <a:spcPts val="195"/>
              </a:spcBef>
              <a:buAutoNum type="arabicPlain" startAt="3"/>
              <a:tabLst>
                <a:tab pos="21844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页高速缓冲区</a:t>
            </a:r>
            <a:endParaRPr sz="2000">
              <a:latin typeface="华文新魏"/>
              <a:cs typeface="华文新魏"/>
            </a:endParaRPr>
          </a:p>
          <a:p>
            <a:pPr marL="285115" marR="327660" indent="-272415">
              <a:lnSpc>
                <a:spcPts val="1939"/>
              </a:lnSpc>
              <a:spcBef>
                <a:spcPts val="489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Linux维护一组页缓冲区，它独立于任何类型的文件系统，被所有物理设备 所共享，</a:t>
            </a:r>
            <a:endParaRPr sz="1800">
              <a:latin typeface="华文新魏"/>
              <a:cs typeface="华文新魏"/>
            </a:endParaRPr>
          </a:p>
          <a:p>
            <a:pPr marL="285115" marR="5080" indent="-272415">
              <a:lnSpc>
                <a:spcPts val="1939"/>
              </a:lnSpc>
              <a:spcBef>
                <a:spcPts val="439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优点：1)数据</a:t>
            </a:r>
            <a:r>
              <a:rPr sz="1800" spc="-1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经使用，就在页缓冲区中留下备份，再次使用时可直接找回， 避免不必要的磁盘</a:t>
            </a:r>
            <a:r>
              <a:rPr sz="1800" spc="-5" dirty="0">
                <a:solidFill>
                  <a:srgbClr val="073D86"/>
                </a:solidFill>
                <a:latin typeface="华文新魏"/>
                <a:cs typeface="华文新魏"/>
              </a:rPr>
              <a:t>I/O；</a:t>
            </a:r>
            <a:endParaRPr sz="1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9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2)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“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脏”页写回磁盘时，可适当进行排序，实现磁盘驱动调度优化。</a:t>
            </a:r>
            <a:endParaRPr sz="1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757" y="6308658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168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9929" y="572515"/>
            <a:ext cx="4185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EXT</a:t>
            </a:r>
            <a:r>
              <a:rPr sz="4400" spc="-5" dirty="0"/>
              <a:t>2</a:t>
            </a:r>
            <a:r>
              <a:rPr sz="4400" dirty="0"/>
              <a:t>文件系统(1)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94715" y="2491739"/>
            <a:ext cx="8216265" cy="4105910"/>
          </a:xfrm>
          <a:custGeom>
            <a:avLst/>
            <a:gdLst/>
            <a:ahLst/>
            <a:cxnLst/>
            <a:rect l="l" t="t" r="r" b="b"/>
            <a:pathLst>
              <a:path w="8216265" h="4105909">
                <a:moveTo>
                  <a:pt x="0" y="4105655"/>
                </a:moveTo>
                <a:lnTo>
                  <a:pt x="8215883" y="4105655"/>
                </a:lnTo>
                <a:lnTo>
                  <a:pt x="8215883" y="0"/>
                </a:lnTo>
                <a:lnTo>
                  <a:pt x="0" y="0"/>
                </a:lnTo>
                <a:lnTo>
                  <a:pt x="0" y="410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2445867"/>
            <a:ext cx="8063230" cy="27692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EXT(92年)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EXT2(94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年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专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Linux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设计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可扩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展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统。</a:t>
            </a:r>
            <a:endParaRPr sz="2000">
              <a:latin typeface="华文新魏"/>
              <a:cs typeface="华文新魏"/>
            </a:endParaRPr>
          </a:p>
          <a:p>
            <a:pPr marL="285115" marR="11430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EXT2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把它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所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占用的磁盘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逻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辑分</a:t>
            </a:r>
            <a:r>
              <a:rPr sz="2000" spc="30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0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划分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为</a:t>
            </a:r>
            <a:r>
              <a:rPr sz="20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</a:t>
            </a:r>
            <a:r>
              <a:rPr sz="2000" u="sng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组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，每个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组依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次</a:t>
            </a:r>
            <a:r>
              <a:rPr sz="20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包括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超级</a:t>
            </a:r>
            <a:r>
              <a:rPr sz="2000" u="sng" spc="-20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、组描述符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表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、块位示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图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、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inode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位示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图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、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inode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表以及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数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据块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块位示图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集中本组各数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据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块的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用情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况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inode位示图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记录inode表中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的使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情况。</a:t>
            </a:r>
            <a:endParaRPr sz="20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0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inode</a:t>
            </a:r>
            <a:r>
              <a:rPr sz="20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表</a:t>
            </a:r>
            <a:r>
              <a:rPr sz="2000" spc="45" dirty="0">
                <a:solidFill>
                  <a:srgbClr val="073D86"/>
                </a:solidFill>
                <a:latin typeface="华文新魏"/>
                <a:cs typeface="华文新魏"/>
              </a:rPr>
              <a:t>保存本组所有</a:t>
            </a:r>
            <a:r>
              <a:rPr sz="2000" spc="5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inode，inode</a:t>
            </a:r>
            <a:r>
              <a:rPr sz="2000" spc="45" dirty="0">
                <a:solidFill>
                  <a:srgbClr val="073D86"/>
                </a:solidFill>
                <a:latin typeface="华文新魏"/>
                <a:cs typeface="华文新魏"/>
              </a:rPr>
              <a:t>用于描述文件</a:t>
            </a:r>
            <a:r>
              <a:rPr sz="2000" spc="5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spc="45" dirty="0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000" spc="45" dirty="0">
                <a:solidFill>
                  <a:srgbClr val="073D86"/>
                </a:solidFill>
                <a:latin typeface="华文新魏"/>
                <a:cs typeface="华文新魏"/>
              </a:rPr>
              <a:t>对应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一个文件和子目录，有一个唯一的inode号，并记录了文件在外存的位 置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存取权限、修改时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型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等信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EXT</a:t>
            </a:r>
            <a:r>
              <a:rPr spc="10" dirty="0"/>
              <a:t>2</a:t>
            </a:r>
            <a:r>
              <a:rPr dirty="0"/>
              <a:t>文件系统(2)</a:t>
            </a:r>
          </a:p>
          <a:p>
            <a:pPr marL="152400" algn="ctr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文件系统结构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051304" y="2249423"/>
            <a:ext cx="1199515" cy="658495"/>
          </a:xfrm>
          <a:custGeom>
            <a:avLst/>
            <a:gdLst/>
            <a:ahLst/>
            <a:cxnLst/>
            <a:rect l="l" t="t" r="r" b="b"/>
            <a:pathLst>
              <a:path w="1199514" h="658494">
                <a:moveTo>
                  <a:pt x="0" y="658367"/>
                </a:moveTo>
                <a:lnTo>
                  <a:pt x="1199388" y="658367"/>
                </a:lnTo>
                <a:lnTo>
                  <a:pt x="1199388" y="0"/>
                </a:lnTo>
                <a:lnTo>
                  <a:pt x="0" y="0"/>
                </a:lnTo>
                <a:lnTo>
                  <a:pt x="0" y="6583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1304" y="2249423"/>
            <a:ext cx="1199515" cy="658495"/>
          </a:xfrm>
          <a:prstGeom prst="rect">
            <a:avLst/>
          </a:prstGeom>
          <a:ln w="9143">
            <a:solidFill>
              <a:srgbClr val="0080F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FF0000"/>
                </a:solidFill>
                <a:latin typeface="华文新魏"/>
                <a:cs typeface="华文新魏"/>
              </a:rPr>
              <a:t>块</a:t>
            </a:r>
            <a:r>
              <a:rPr sz="2000" spc="-5" dirty="0">
                <a:solidFill>
                  <a:srgbClr val="FF0000"/>
                </a:solidFill>
                <a:latin typeface="华文新魏"/>
                <a:cs typeface="华文新魏"/>
              </a:rPr>
              <a:t>组</a:t>
            </a:r>
            <a:r>
              <a:rPr sz="2000" dirty="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1484" y="2249423"/>
            <a:ext cx="1201420" cy="658495"/>
          </a:xfrm>
          <a:custGeom>
            <a:avLst/>
            <a:gdLst/>
            <a:ahLst/>
            <a:cxnLst/>
            <a:rect l="l" t="t" r="r" b="b"/>
            <a:pathLst>
              <a:path w="1201420" h="658494">
                <a:moveTo>
                  <a:pt x="0" y="658367"/>
                </a:moveTo>
                <a:lnTo>
                  <a:pt x="1200912" y="658367"/>
                </a:lnTo>
                <a:lnTo>
                  <a:pt x="1200912" y="0"/>
                </a:lnTo>
                <a:lnTo>
                  <a:pt x="0" y="0"/>
                </a:lnTo>
                <a:lnTo>
                  <a:pt x="0" y="6583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91484" y="2249423"/>
            <a:ext cx="1201420" cy="658495"/>
          </a:xfrm>
          <a:prstGeom prst="rect">
            <a:avLst/>
          </a:prstGeom>
          <a:ln w="9144">
            <a:solidFill>
              <a:srgbClr val="0080F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FF0000"/>
                </a:solidFill>
                <a:latin typeface="华文新魏"/>
                <a:cs typeface="华文新魏"/>
              </a:rPr>
              <a:t>块组1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35011" y="2249423"/>
            <a:ext cx="1199515" cy="658495"/>
          </a:xfrm>
          <a:custGeom>
            <a:avLst/>
            <a:gdLst/>
            <a:ahLst/>
            <a:cxnLst/>
            <a:rect l="l" t="t" r="r" b="b"/>
            <a:pathLst>
              <a:path w="1199515" h="658494">
                <a:moveTo>
                  <a:pt x="0" y="658367"/>
                </a:moveTo>
                <a:lnTo>
                  <a:pt x="1199388" y="658367"/>
                </a:lnTo>
                <a:lnTo>
                  <a:pt x="1199388" y="0"/>
                </a:lnTo>
                <a:lnTo>
                  <a:pt x="0" y="0"/>
                </a:lnTo>
                <a:lnTo>
                  <a:pt x="0" y="6583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35011" y="2249423"/>
            <a:ext cx="1199515" cy="658495"/>
          </a:xfrm>
          <a:prstGeom prst="rect">
            <a:avLst/>
          </a:prstGeom>
          <a:ln w="9144">
            <a:solidFill>
              <a:srgbClr val="0080F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FF0000"/>
                </a:solidFill>
                <a:latin typeface="华文新魏"/>
                <a:cs typeface="华文新魏"/>
              </a:rPr>
              <a:t>块组n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" y="2249423"/>
            <a:ext cx="1201420" cy="658495"/>
          </a:xfrm>
          <a:custGeom>
            <a:avLst/>
            <a:gdLst/>
            <a:ahLst/>
            <a:cxnLst/>
            <a:rect l="l" t="t" r="r" b="b"/>
            <a:pathLst>
              <a:path w="1201420" h="658494">
                <a:moveTo>
                  <a:pt x="0" y="658367"/>
                </a:moveTo>
                <a:lnTo>
                  <a:pt x="1200912" y="658367"/>
                </a:lnTo>
                <a:lnTo>
                  <a:pt x="1200912" y="0"/>
                </a:lnTo>
                <a:lnTo>
                  <a:pt x="0" y="0"/>
                </a:lnTo>
                <a:lnTo>
                  <a:pt x="0" y="6583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600" y="2249423"/>
            <a:ext cx="1201420" cy="658495"/>
          </a:xfrm>
          <a:prstGeom prst="rect">
            <a:avLst/>
          </a:prstGeom>
          <a:ln w="9144">
            <a:solidFill>
              <a:srgbClr val="0080F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FF0000"/>
                </a:solidFill>
                <a:latin typeface="华文新魏"/>
                <a:cs typeface="华文新魏"/>
              </a:rPr>
              <a:t>引导块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72455" y="2468879"/>
            <a:ext cx="1201420" cy="439420"/>
          </a:xfrm>
          <a:custGeom>
            <a:avLst/>
            <a:gdLst/>
            <a:ahLst/>
            <a:cxnLst/>
            <a:rect l="l" t="t" r="r" b="b"/>
            <a:pathLst>
              <a:path w="1201420" h="439419">
                <a:moveTo>
                  <a:pt x="0" y="438912"/>
                </a:moveTo>
                <a:lnTo>
                  <a:pt x="1200912" y="438912"/>
                </a:lnTo>
                <a:lnTo>
                  <a:pt x="1200912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72455" y="2468879"/>
            <a:ext cx="1201420" cy="439420"/>
          </a:xfrm>
          <a:prstGeom prst="rect">
            <a:avLst/>
          </a:prstGeom>
          <a:ln w="9144">
            <a:solidFill>
              <a:srgbClr val="0080F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44296" y="4221479"/>
          <a:ext cx="7218045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934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超级块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9900"/>
                      </a:solidFill>
                      <a:prstDash val="solid"/>
                    </a:lnL>
                    <a:lnR w="9525">
                      <a:solidFill>
                        <a:srgbClr val="009900"/>
                      </a:solidFill>
                      <a:prstDash val="solid"/>
                    </a:lnR>
                    <a:lnT w="9525">
                      <a:solidFill>
                        <a:srgbClr val="009900"/>
                      </a:solidFill>
                      <a:prstDash val="solid"/>
                    </a:lnT>
                    <a:lnB w="9525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854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组描述 符表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9900"/>
                      </a:solidFill>
                      <a:prstDash val="solid"/>
                    </a:lnL>
                    <a:lnR w="9525">
                      <a:solidFill>
                        <a:srgbClr val="009900"/>
                      </a:solidFill>
                      <a:prstDash val="solid"/>
                    </a:lnR>
                    <a:lnT w="9525">
                      <a:solidFill>
                        <a:srgbClr val="009900"/>
                      </a:solidFill>
                      <a:prstDash val="solid"/>
                    </a:lnT>
                    <a:lnB w="9525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54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数据块 位示图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9900"/>
                      </a:solidFill>
                      <a:prstDash val="solid"/>
                    </a:lnL>
                    <a:lnR w="9525">
                      <a:solidFill>
                        <a:srgbClr val="009900"/>
                      </a:solidFill>
                      <a:prstDash val="solid"/>
                    </a:lnR>
                    <a:lnT w="9525">
                      <a:solidFill>
                        <a:srgbClr val="009900"/>
                      </a:solidFill>
                      <a:prstDash val="solid"/>
                    </a:lnT>
                    <a:lnB w="9525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66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inode 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位示图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9900"/>
                      </a:solidFill>
                      <a:prstDash val="solid"/>
                    </a:lnL>
                    <a:lnR w="9525">
                      <a:solidFill>
                        <a:srgbClr val="009900"/>
                      </a:solidFill>
                      <a:prstDash val="solid"/>
                    </a:lnR>
                    <a:lnT w="9525">
                      <a:solidFill>
                        <a:srgbClr val="009900"/>
                      </a:solidFill>
                      <a:prstDash val="solid"/>
                    </a:lnT>
                    <a:lnB w="9525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3441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n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ode 表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9900"/>
                      </a:solidFill>
                      <a:prstDash val="solid"/>
                    </a:lnL>
                    <a:lnR w="9525">
                      <a:solidFill>
                        <a:srgbClr val="009900"/>
                      </a:solidFill>
                      <a:prstDash val="solid"/>
                    </a:lnR>
                    <a:lnT w="9525">
                      <a:solidFill>
                        <a:srgbClr val="009900"/>
                      </a:solidFill>
                      <a:prstDash val="solid"/>
                    </a:lnT>
                    <a:lnB w="9525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数据块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9900"/>
                      </a:solidFill>
                      <a:prstDash val="solid"/>
                    </a:lnL>
                    <a:lnR w="9525">
                      <a:solidFill>
                        <a:srgbClr val="009900"/>
                      </a:solidFill>
                      <a:prstDash val="solid"/>
                    </a:lnR>
                    <a:lnT w="9525">
                      <a:solidFill>
                        <a:srgbClr val="009900"/>
                      </a:solidFill>
                      <a:prstDash val="solid"/>
                    </a:lnT>
                    <a:lnB w="9525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48867" y="2907792"/>
            <a:ext cx="1202690" cy="1318260"/>
          </a:xfrm>
          <a:custGeom>
            <a:avLst/>
            <a:gdLst/>
            <a:ahLst/>
            <a:cxnLst/>
            <a:rect l="l" t="t" r="r" b="b"/>
            <a:pathLst>
              <a:path w="1202689" h="1318260">
                <a:moveTo>
                  <a:pt x="1202436" y="0"/>
                </a:moveTo>
                <a:lnTo>
                  <a:pt x="0" y="1318260"/>
                </a:lnTo>
              </a:path>
            </a:pathLst>
          </a:custGeom>
          <a:ln w="9144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0692" y="2907792"/>
            <a:ext cx="4802505" cy="1318260"/>
          </a:xfrm>
          <a:custGeom>
            <a:avLst/>
            <a:gdLst/>
            <a:ahLst/>
            <a:cxnLst/>
            <a:rect l="l" t="t" r="r" b="b"/>
            <a:pathLst>
              <a:path w="4802505" h="1318260">
                <a:moveTo>
                  <a:pt x="0" y="0"/>
                </a:moveTo>
                <a:lnTo>
                  <a:pt x="4802124" y="1318260"/>
                </a:lnTo>
              </a:path>
            </a:pathLst>
          </a:custGeom>
          <a:ln w="9144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2769" y="262204"/>
            <a:ext cx="46132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10.1.4</a:t>
            </a:r>
            <a:r>
              <a:rPr dirty="0"/>
              <a:t>文件的属性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227" y="2506217"/>
            <a:ext cx="8956040" cy="364680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24154" marR="281940" indent="-141605">
              <a:lnSpc>
                <a:spcPts val="2630"/>
              </a:lnSpc>
              <a:spcBef>
                <a:spcPts val="190"/>
              </a:spcBef>
              <a:buClr>
                <a:srgbClr val="073D86"/>
              </a:buClr>
              <a:buSzPct val="95454"/>
              <a:buFont typeface="Candara"/>
              <a:buChar char="•"/>
              <a:tabLst>
                <a:tab pos="267970" algn="l"/>
              </a:tabLst>
            </a:pPr>
            <a:r>
              <a:rPr sz="2200" spc="-5" dirty="0">
                <a:solidFill>
                  <a:srgbClr val="3333CC"/>
                </a:solidFill>
                <a:latin typeface="华文新魏"/>
                <a:cs typeface="华文新魏"/>
              </a:rPr>
              <a:t>文件基</a:t>
            </a:r>
            <a:r>
              <a:rPr sz="2200" dirty="0">
                <a:solidFill>
                  <a:srgbClr val="3333CC"/>
                </a:solidFill>
                <a:latin typeface="华文新魏"/>
                <a:cs typeface="华文新魏"/>
              </a:rPr>
              <a:t>本</a:t>
            </a:r>
            <a:r>
              <a:rPr sz="2200" spc="-5" dirty="0">
                <a:solidFill>
                  <a:srgbClr val="3333CC"/>
                </a:solidFill>
                <a:latin typeface="华文新魏"/>
                <a:cs typeface="华文新魏"/>
              </a:rPr>
              <a:t>属</a:t>
            </a:r>
            <a:r>
              <a:rPr sz="2200" dirty="0">
                <a:solidFill>
                  <a:srgbClr val="3333CC"/>
                </a:solidFill>
                <a:latin typeface="华文新魏"/>
                <a:cs typeface="华文新魏"/>
              </a:rPr>
              <a:t>性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名和扩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展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、文件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属主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D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、文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件所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属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D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、文件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长度等</a:t>
            </a:r>
            <a:endParaRPr sz="2200">
              <a:latin typeface="华文新魏"/>
              <a:cs typeface="华文新魏"/>
            </a:endParaRPr>
          </a:p>
          <a:p>
            <a:pPr marL="224154" marR="7620" indent="-132715">
              <a:lnSpc>
                <a:spcPct val="99800"/>
              </a:lnSpc>
              <a:spcBef>
                <a:spcPts val="459"/>
              </a:spcBef>
              <a:buClr>
                <a:srgbClr val="073D86"/>
              </a:buClr>
              <a:buSzPct val="95454"/>
              <a:buFont typeface="Candara"/>
              <a:buChar char="•"/>
              <a:tabLst>
                <a:tab pos="276860" algn="l"/>
              </a:tabLst>
            </a:pPr>
            <a:r>
              <a:rPr sz="2200" spc="-5" dirty="0">
                <a:solidFill>
                  <a:srgbClr val="3333CC"/>
                </a:solidFill>
                <a:latin typeface="华文新魏"/>
                <a:cs typeface="华文新魏"/>
              </a:rPr>
              <a:t>文件</a:t>
            </a:r>
            <a:r>
              <a:rPr sz="2200" spc="-15" dirty="0">
                <a:solidFill>
                  <a:srgbClr val="3333CC"/>
                </a:solidFill>
                <a:latin typeface="华文新魏"/>
                <a:cs typeface="华文新魏"/>
              </a:rPr>
              <a:t>类</a:t>
            </a:r>
            <a:r>
              <a:rPr sz="2200" dirty="0">
                <a:solidFill>
                  <a:srgbClr val="3333CC"/>
                </a:solidFill>
                <a:latin typeface="华文新魏"/>
                <a:cs typeface="华文新魏"/>
              </a:rPr>
              <a:t>型</a:t>
            </a:r>
            <a:r>
              <a:rPr sz="2200" spc="-5" dirty="0">
                <a:solidFill>
                  <a:srgbClr val="3333CC"/>
                </a:solidFill>
                <a:latin typeface="华文新魏"/>
                <a:cs typeface="华文新魏"/>
              </a:rPr>
              <a:t>属性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如普通文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目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录文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统文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、隐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式文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、设备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文件、pipe文件、socket文件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也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可按文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件信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息分为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：ASC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II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码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、 二进制码文件等。</a:t>
            </a:r>
            <a:endParaRPr sz="2200">
              <a:latin typeface="华文新魏"/>
              <a:cs typeface="华文新魏"/>
            </a:endParaRPr>
          </a:p>
          <a:p>
            <a:pPr marL="224154" marR="287020" indent="-132715">
              <a:lnSpc>
                <a:spcPts val="2630"/>
              </a:lnSpc>
              <a:spcBef>
                <a:spcPts val="635"/>
              </a:spcBef>
              <a:buClr>
                <a:srgbClr val="073D86"/>
              </a:buClr>
              <a:buSzPct val="95454"/>
              <a:buFont typeface="Candara"/>
              <a:buChar char="•"/>
              <a:tabLst>
                <a:tab pos="276860" algn="l"/>
              </a:tabLst>
            </a:pPr>
            <a:r>
              <a:rPr sz="2200" spc="-5" dirty="0">
                <a:solidFill>
                  <a:srgbClr val="3333CC"/>
                </a:solidFill>
                <a:latin typeface="华文新魏"/>
                <a:cs typeface="华文新魏"/>
              </a:rPr>
              <a:t>文件保</a:t>
            </a:r>
            <a:r>
              <a:rPr sz="2200" dirty="0">
                <a:solidFill>
                  <a:srgbClr val="3333CC"/>
                </a:solidFill>
                <a:latin typeface="华文新魏"/>
                <a:cs typeface="华文新魏"/>
              </a:rPr>
              <a:t>护</a:t>
            </a:r>
            <a:r>
              <a:rPr sz="2200" spc="-5" dirty="0">
                <a:solidFill>
                  <a:srgbClr val="3333CC"/>
                </a:solidFill>
                <a:latin typeface="华文新魏"/>
                <a:cs typeface="华文新魏"/>
              </a:rPr>
              <a:t>属</a:t>
            </a:r>
            <a:r>
              <a:rPr sz="2200" dirty="0">
                <a:solidFill>
                  <a:srgbClr val="3333CC"/>
                </a:solidFill>
                <a:latin typeface="华文新魏"/>
                <a:cs typeface="华文新魏"/>
              </a:rPr>
              <a:t>性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常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的访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问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方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式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有可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读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写、可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执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、可更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新、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可 删除等；上锁标志和开锁标志；</a:t>
            </a:r>
            <a:endParaRPr sz="2200">
              <a:latin typeface="华文新魏"/>
              <a:cs typeface="华文新魏"/>
            </a:endParaRPr>
          </a:p>
          <a:p>
            <a:pPr marL="197485" indent="-197485">
              <a:lnSpc>
                <a:spcPct val="100000"/>
              </a:lnSpc>
              <a:spcBef>
                <a:spcPts val="455"/>
              </a:spcBef>
              <a:buClr>
                <a:srgbClr val="073D86"/>
              </a:buClr>
              <a:buSzPct val="95454"/>
              <a:buFont typeface="Candara"/>
              <a:buChar char="•"/>
              <a:tabLst>
                <a:tab pos="197485" algn="l"/>
              </a:tabLst>
            </a:pPr>
            <a:r>
              <a:rPr sz="2200" spc="-5" dirty="0">
                <a:solidFill>
                  <a:srgbClr val="3333CC"/>
                </a:solidFill>
                <a:latin typeface="华文新魏"/>
                <a:cs typeface="华文新魏"/>
              </a:rPr>
              <a:t>文件管理属性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：文件创建时间、最后访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问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最后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修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改时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endParaRPr sz="2200">
              <a:latin typeface="华文新魏"/>
              <a:cs typeface="华文新魏"/>
            </a:endParaRPr>
          </a:p>
          <a:p>
            <a:pPr marL="224154" marR="5080" indent="-203835">
              <a:lnSpc>
                <a:spcPct val="100000"/>
              </a:lnSpc>
              <a:spcBef>
                <a:spcPts val="525"/>
              </a:spcBef>
              <a:buClr>
                <a:srgbClr val="073D86"/>
              </a:buClr>
              <a:buSzPct val="95454"/>
              <a:buFont typeface="Candara"/>
              <a:buChar char="•"/>
              <a:tabLst>
                <a:tab pos="208279" algn="l"/>
              </a:tabLst>
            </a:pPr>
            <a:r>
              <a:rPr sz="2200" spc="15" dirty="0">
                <a:solidFill>
                  <a:srgbClr val="3333CC"/>
                </a:solidFill>
                <a:latin typeface="华文新魏"/>
                <a:cs typeface="华文新魏"/>
              </a:rPr>
              <a:t>文件控</a:t>
            </a:r>
            <a:r>
              <a:rPr sz="2200" dirty="0">
                <a:solidFill>
                  <a:srgbClr val="3333CC"/>
                </a:solidFill>
                <a:latin typeface="华文新魏"/>
                <a:cs typeface="华文新魏"/>
              </a:rPr>
              <a:t>制</a:t>
            </a:r>
            <a:r>
              <a:rPr sz="2200" spc="15" dirty="0">
                <a:solidFill>
                  <a:srgbClr val="3333CC"/>
                </a:solidFill>
                <a:latin typeface="华文新魏"/>
                <a:cs typeface="华文新魏"/>
              </a:rPr>
              <a:t>属</a:t>
            </a:r>
            <a:r>
              <a:rPr sz="2200" spc="30" dirty="0">
                <a:solidFill>
                  <a:srgbClr val="3333CC"/>
                </a:solidFill>
                <a:latin typeface="华文新魏"/>
                <a:cs typeface="华文新魏"/>
              </a:rPr>
              <a:t>性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：逻辑记录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长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、文件当前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长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、文件最大长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关键字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置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、 关键字长度、信息位置、文件打开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次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数等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170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1977" y="720293"/>
            <a:ext cx="38900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EXT2的超级块</a:t>
            </a:r>
          </a:p>
        </p:txBody>
      </p:sp>
      <p:sp>
        <p:nvSpPr>
          <p:cNvPr id="4" name="object 4"/>
          <p:cNvSpPr/>
          <p:nvPr/>
        </p:nvSpPr>
        <p:spPr>
          <a:xfrm>
            <a:off x="394715" y="2276855"/>
            <a:ext cx="8426450" cy="4032885"/>
          </a:xfrm>
          <a:custGeom>
            <a:avLst/>
            <a:gdLst/>
            <a:ahLst/>
            <a:cxnLst/>
            <a:rect l="l" t="t" r="r" b="b"/>
            <a:pathLst>
              <a:path w="8426450" h="4032885">
                <a:moveTo>
                  <a:pt x="0" y="4032504"/>
                </a:moveTo>
                <a:lnTo>
                  <a:pt x="8426196" y="4032504"/>
                </a:lnTo>
                <a:lnTo>
                  <a:pt x="8426196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2251659"/>
            <a:ext cx="8357234" cy="30988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5115" marR="138430" indent="-272415">
              <a:lnSpc>
                <a:spcPct val="9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Ext2超级块用来描述目录和文件在磁盘上的静态分布，包括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尺寸和结构，每个块组都有一个超级块，只有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1的超级块 才被读入主存工作，直至卸载，其他块组的超级块仅作为恢 复备份。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9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超级块主要包括：块组编号、块数量、块长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度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(1KB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至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4KB)、 空闲块数量、i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ode数量、空闲i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ode数量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第一个i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ode号、 第一个数据块位置、每个块组中的块数、每个块组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 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数，以及安装时间、最后一次写时间、安装信息、文件系统 状态信息等内容。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171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157" y="527050"/>
            <a:ext cx="4498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</a:t>
            </a:r>
            <a:r>
              <a:rPr spc="10" dirty="0"/>
              <a:t>2</a:t>
            </a:r>
            <a:r>
              <a:rPr dirty="0"/>
              <a:t>的组描述符</a:t>
            </a:r>
          </a:p>
        </p:txBody>
      </p:sp>
      <p:sp>
        <p:nvSpPr>
          <p:cNvPr id="4" name="object 4"/>
          <p:cNvSpPr/>
          <p:nvPr/>
        </p:nvSpPr>
        <p:spPr>
          <a:xfrm>
            <a:off x="611123" y="2350007"/>
            <a:ext cx="8065134" cy="3975100"/>
          </a:xfrm>
          <a:custGeom>
            <a:avLst/>
            <a:gdLst/>
            <a:ahLst/>
            <a:cxnLst/>
            <a:rect l="l" t="t" r="r" b="b"/>
            <a:pathLst>
              <a:path w="8065134" h="3975100">
                <a:moveTo>
                  <a:pt x="0" y="3974591"/>
                </a:moveTo>
                <a:lnTo>
                  <a:pt x="8065008" y="3974591"/>
                </a:lnTo>
                <a:lnTo>
                  <a:pt x="8065008" y="0"/>
                </a:lnTo>
                <a:lnTo>
                  <a:pt x="0" y="0"/>
                </a:lnTo>
                <a:lnTo>
                  <a:pt x="0" y="3974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168" y="2358644"/>
            <a:ext cx="791146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0226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数据块位示图。表示数据块位示图占用的块号，此位示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图反映块组中数据块的分配情况，在分配或释放数据块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时需使用数据块位示图。</a:t>
            </a:r>
            <a:endParaRPr sz="2400">
              <a:latin typeface="华文新魏"/>
              <a:cs typeface="华文新魏"/>
            </a:endParaRPr>
          </a:p>
          <a:p>
            <a:pPr marL="285115" marR="889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位示图。表示i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ode位示图占用的块号，此位示图反 映块组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中inode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的分配情况，在创建或删除文件时需使用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位示图。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表。块组中i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ode占用的数据块数，系统中的每个文 件对应一个i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ode，每个inod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都由一个数据结构来描述。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空闲块数、空闲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数和已用数目。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172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9889" y="466090"/>
            <a:ext cx="3575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</a:t>
            </a:r>
            <a:r>
              <a:rPr spc="5" dirty="0"/>
              <a:t>2</a:t>
            </a:r>
            <a:r>
              <a:rPr dirty="0"/>
              <a:t>的inode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2498598"/>
            <a:ext cx="79927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inod</a:t>
            </a:r>
            <a:r>
              <a:rPr sz="2800" spc="105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800" spc="100" dirty="0">
                <a:solidFill>
                  <a:srgbClr val="073D86"/>
                </a:solidFill>
                <a:latin typeface="华文新魏"/>
                <a:cs typeface="华文新魏"/>
              </a:rPr>
              <a:t>用于描述文</a:t>
            </a:r>
            <a:r>
              <a:rPr sz="2800" spc="10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100" dirty="0">
                <a:solidFill>
                  <a:srgbClr val="073D86"/>
                </a:solidFill>
                <a:latin typeface="华文新魏"/>
                <a:cs typeface="华文新魏"/>
              </a:rPr>
              <a:t>，一</a:t>
            </a:r>
            <a:r>
              <a:rPr sz="2800" spc="10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inod</a:t>
            </a:r>
            <a:r>
              <a:rPr sz="2800" spc="105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800" spc="100" dirty="0">
                <a:solidFill>
                  <a:srgbClr val="073D86"/>
                </a:solidFill>
                <a:latin typeface="华文新魏"/>
                <a:cs typeface="华文新魏"/>
              </a:rPr>
              <a:t>对应一个文件和 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子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目</a:t>
            </a:r>
            <a:r>
              <a:rPr sz="2800" spc="2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一个唯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2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inode号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，并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录了文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 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类</a:t>
            </a:r>
            <a:r>
              <a:rPr sz="2800" spc="100" dirty="0">
                <a:solidFill>
                  <a:srgbClr val="073D86"/>
                </a:solidFill>
                <a:latin typeface="华文新魏"/>
                <a:cs typeface="华文新魏"/>
              </a:rPr>
              <a:t>型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及存取</a:t>
            </a:r>
            <a:r>
              <a:rPr sz="2800" spc="100" dirty="0">
                <a:solidFill>
                  <a:srgbClr val="073D86"/>
                </a:solidFill>
                <a:latin typeface="华文新魏"/>
                <a:cs typeface="华文新魏"/>
              </a:rPr>
              <a:t>权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限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800" spc="11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800" spc="100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800" spc="110" dirty="0">
                <a:solidFill>
                  <a:srgbClr val="073D86"/>
                </a:solidFill>
                <a:latin typeface="华文新魏"/>
                <a:cs typeface="华文新魏"/>
              </a:rPr>
              <a:t>和组标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识、修改</a:t>
            </a:r>
            <a:r>
              <a:rPr sz="2800" spc="10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访问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创 </a:t>
            </a:r>
            <a:r>
              <a:rPr sz="2800" spc="90" dirty="0">
                <a:solidFill>
                  <a:srgbClr val="073D86"/>
                </a:solidFill>
                <a:latin typeface="华文新魏"/>
                <a:cs typeface="华文新魏"/>
              </a:rPr>
              <a:t>建</a:t>
            </a:r>
            <a:r>
              <a:rPr sz="2800" spc="8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800" spc="90" dirty="0">
                <a:solidFill>
                  <a:srgbClr val="073D86"/>
                </a:solidFill>
                <a:latin typeface="华文新魏"/>
                <a:cs typeface="华文新魏"/>
              </a:rPr>
              <a:t>删除时间、</a:t>
            </a:r>
            <a:r>
              <a:rPr sz="2800" spc="20" dirty="0">
                <a:solidFill>
                  <a:srgbClr val="073D86"/>
                </a:solidFill>
                <a:latin typeface="华文新魏"/>
                <a:cs typeface="华文新魏"/>
              </a:rPr>
              <a:t>link</a:t>
            </a:r>
            <a:r>
              <a:rPr sz="2800" spc="90" dirty="0">
                <a:solidFill>
                  <a:srgbClr val="073D86"/>
                </a:solidFill>
                <a:latin typeface="华文新魏"/>
                <a:cs typeface="华文新魏"/>
              </a:rPr>
              <a:t>数、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800" spc="85" dirty="0">
                <a:solidFill>
                  <a:srgbClr val="073D86"/>
                </a:solidFill>
                <a:latin typeface="华文新魏"/>
                <a:cs typeface="华文新魏"/>
              </a:rPr>
              <a:t>件长度和占用块</a:t>
            </a:r>
            <a:r>
              <a:rPr sz="2800" spc="12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800" spc="9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在 外存的位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置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、以及其他控制信</a:t>
            </a:r>
            <a:r>
              <a:rPr sz="2800" spc="-20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487426"/>
            <a:ext cx="6387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Linux数据块分配策略(1)</a:t>
            </a:r>
          </a:p>
        </p:txBody>
      </p:sp>
      <p:sp>
        <p:nvSpPr>
          <p:cNvPr id="4" name="object 4"/>
          <p:cNvSpPr/>
          <p:nvPr/>
        </p:nvSpPr>
        <p:spPr>
          <a:xfrm>
            <a:off x="467868" y="2491739"/>
            <a:ext cx="8208645" cy="3313429"/>
          </a:xfrm>
          <a:custGeom>
            <a:avLst/>
            <a:gdLst/>
            <a:ahLst/>
            <a:cxnLst/>
            <a:rect l="l" t="t" r="r" b="b"/>
            <a:pathLst>
              <a:path w="8208645" h="3313429">
                <a:moveTo>
                  <a:pt x="0" y="3313176"/>
                </a:moveTo>
                <a:lnTo>
                  <a:pt x="8208264" y="3313176"/>
                </a:lnTo>
                <a:lnTo>
                  <a:pt x="8208264" y="0"/>
                </a:lnTo>
                <a:lnTo>
                  <a:pt x="0" y="0"/>
                </a:lnTo>
                <a:lnTo>
                  <a:pt x="0" y="3313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431542"/>
            <a:ext cx="7961630" cy="21475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EXT2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采用两个策略减少文件碎片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9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原地先查找策略：为文件分配数据块时，尽量在文件原有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数据块附近查找。先试探紧跟文件末尾的数据块，然后试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探位于同一个块组相邻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64个数据块，接着在同一个块组 中寻找其他空闲数据块；实在不得己才搜索其他块组，且 首先考虑8个一簇的连续的块。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057" y="6276543"/>
            <a:ext cx="29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174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487" y="415797"/>
            <a:ext cx="6491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Linux</a:t>
            </a:r>
            <a:r>
              <a:rPr dirty="0"/>
              <a:t>数据块分配策</a:t>
            </a:r>
            <a:r>
              <a:rPr spc="-10" dirty="0"/>
              <a:t>略</a:t>
            </a:r>
            <a:r>
              <a:rPr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684276" y="2636520"/>
            <a:ext cx="7920355" cy="3688079"/>
          </a:xfrm>
          <a:custGeom>
            <a:avLst/>
            <a:gdLst/>
            <a:ahLst/>
            <a:cxnLst/>
            <a:rect l="l" t="t" r="r" b="b"/>
            <a:pathLst>
              <a:path w="7920355" h="3688079">
                <a:moveTo>
                  <a:pt x="0" y="3688079"/>
                </a:moveTo>
                <a:lnTo>
                  <a:pt x="7920228" y="3688079"/>
                </a:lnTo>
                <a:lnTo>
                  <a:pt x="7920228" y="0"/>
                </a:lnTo>
                <a:lnTo>
                  <a:pt x="0" y="0"/>
                </a:lnTo>
                <a:lnTo>
                  <a:pt x="0" y="3688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3016" y="2646045"/>
            <a:ext cx="762127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预分配策略：引入预分配机制，就从预分配的数据块取 一块来用，紧跟该块后的若干个数据块空闲的话，也被 保留，保证尽可能多的数据块被集中成一簇。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数据结构中包含属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性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prealloc_block和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prealloc_count， 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前者指向可预分配数据块链表中第一块的位置，后者表 示可预分配数据块的总数。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9055" y="519176"/>
            <a:ext cx="6706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ndara"/>
                <a:cs typeface="Candara"/>
              </a:rPr>
              <a:t>Windows</a:t>
            </a:r>
            <a:r>
              <a:rPr sz="4400" dirty="0"/>
              <a:t>访问控制表的设置</a:t>
            </a:r>
            <a:endParaRPr sz="44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6107" y="1415796"/>
            <a:ext cx="6216396" cy="503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8008" y="6484620"/>
            <a:ext cx="6292850" cy="0"/>
          </a:xfrm>
          <a:custGeom>
            <a:avLst/>
            <a:gdLst/>
            <a:ahLst/>
            <a:cxnLst/>
            <a:rect l="l" t="t" r="r" b="b"/>
            <a:pathLst>
              <a:path w="6292850">
                <a:moveTo>
                  <a:pt x="0" y="0"/>
                </a:moveTo>
                <a:lnTo>
                  <a:pt x="629259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4358" y="1390650"/>
            <a:ext cx="0" cy="5087620"/>
          </a:xfrm>
          <a:custGeom>
            <a:avLst/>
            <a:gdLst/>
            <a:ahLst/>
            <a:cxnLst/>
            <a:rect l="l" t="t" r="r" b="b"/>
            <a:pathLst>
              <a:path h="5087620">
                <a:moveTo>
                  <a:pt x="0" y="0"/>
                </a:moveTo>
                <a:lnTo>
                  <a:pt x="0" y="508762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8008" y="1384300"/>
            <a:ext cx="6292850" cy="0"/>
          </a:xfrm>
          <a:custGeom>
            <a:avLst/>
            <a:gdLst/>
            <a:ahLst/>
            <a:cxnLst/>
            <a:rect l="l" t="t" r="r" b="b"/>
            <a:pathLst>
              <a:path w="6292850">
                <a:moveTo>
                  <a:pt x="0" y="0"/>
                </a:moveTo>
                <a:lnTo>
                  <a:pt x="629259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4254" y="1390396"/>
            <a:ext cx="0" cy="5087620"/>
          </a:xfrm>
          <a:custGeom>
            <a:avLst/>
            <a:gdLst/>
            <a:ahLst/>
            <a:cxnLst/>
            <a:rect l="l" t="t" r="r" b="b"/>
            <a:pathLst>
              <a:path h="5087620">
                <a:moveTo>
                  <a:pt x="0" y="0"/>
                </a:moveTo>
                <a:lnTo>
                  <a:pt x="0" y="508762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3408" y="6459220"/>
            <a:ext cx="6242050" cy="0"/>
          </a:xfrm>
          <a:custGeom>
            <a:avLst/>
            <a:gdLst/>
            <a:ahLst/>
            <a:cxnLst/>
            <a:rect l="l" t="t" r="r" b="b"/>
            <a:pathLst>
              <a:path w="6242050">
                <a:moveTo>
                  <a:pt x="0" y="0"/>
                </a:moveTo>
                <a:lnTo>
                  <a:pt x="624179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9758" y="1416050"/>
            <a:ext cx="0" cy="5036820"/>
          </a:xfrm>
          <a:custGeom>
            <a:avLst/>
            <a:gdLst/>
            <a:ahLst/>
            <a:cxnLst/>
            <a:rect l="l" t="t" r="r" b="b"/>
            <a:pathLst>
              <a:path h="5036820">
                <a:moveTo>
                  <a:pt x="0" y="0"/>
                </a:moveTo>
                <a:lnTo>
                  <a:pt x="0" y="5036820"/>
                </a:lnTo>
              </a:path>
            </a:pathLst>
          </a:custGeom>
          <a:ln w="12699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3408" y="1409700"/>
            <a:ext cx="6242050" cy="0"/>
          </a:xfrm>
          <a:custGeom>
            <a:avLst/>
            <a:gdLst/>
            <a:ahLst/>
            <a:cxnLst/>
            <a:rect l="l" t="t" r="r" b="b"/>
            <a:pathLst>
              <a:path w="6242050">
                <a:moveTo>
                  <a:pt x="0" y="0"/>
                </a:moveTo>
                <a:lnTo>
                  <a:pt x="624179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48854" y="1415796"/>
            <a:ext cx="0" cy="5036820"/>
          </a:xfrm>
          <a:custGeom>
            <a:avLst/>
            <a:gdLst/>
            <a:ahLst/>
            <a:cxnLst/>
            <a:rect l="l" t="t" r="r" b="b"/>
            <a:pathLst>
              <a:path h="5036820">
                <a:moveTo>
                  <a:pt x="0" y="0"/>
                </a:moveTo>
                <a:lnTo>
                  <a:pt x="0" y="503682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2185" y="450850"/>
            <a:ext cx="4355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文件保护属</a:t>
            </a:r>
            <a:r>
              <a:rPr spc="-10" dirty="0"/>
              <a:t>性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2571749"/>
            <a:ext cx="8477885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文件保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护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属性用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防止文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被破坏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称为文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保护。 包括两个方面：</a:t>
            </a:r>
            <a:endParaRPr sz="2800">
              <a:latin typeface="华文新魏"/>
              <a:cs typeface="华文新魏"/>
            </a:endParaRPr>
          </a:p>
          <a:p>
            <a:pPr marL="27432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一是防止系统崩溃所造成的文件破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坏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endParaRPr sz="2800">
              <a:latin typeface="华文新魏"/>
              <a:cs typeface="华文新魏"/>
            </a:endParaRPr>
          </a:p>
          <a:p>
            <a:pPr marL="285115" marR="374015" indent="-1079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二是防止文件主和其他用户有意或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无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意的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非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法操作 所造成的文件不安全</a:t>
            </a:r>
            <a:r>
              <a:rPr sz="2800" spc="-25" dirty="0">
                <a:solidFill>
                  <a:srgbClr val="073D86"/>
                </a:solidFill>
                <a:latin typeface="华文新魏"/>
                <a:cs typeface="华文新魏"/>
              </a:rPr>
              <a:t>性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751458"/>
            <a:ext cx="44773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dirty="0">
                <a:latin typeface="Microsoft JhengHei"/>
                <a:cs typeface="Microsoft JhengHei"/>
              </a:rPr>
              <a:t>本</a:t>
            </a:r>
            <a:r>
              <a:rPr sz="5000" b="1" spc="25" dirty="0">
                <a:latin typeface="Microsoft JhengHei"/>
                <a:cs typeface="Microsoft JhengHei"/>
              </a:rPr>
              <a:t>主</a:t>
            </a:r>
            <a:r>
              <a:rPr sz="5000" b="1" dirty="0">
                <a:latin typeface="Microsoft JhengHei"/>
                <a:cs typeface="Microsoft JhengHei"/>
              </a:rPr>
              <a:t>题教学目标</a:t>
            </a:r>
            <a:endParaRPr sz="5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2261558"/>
            <a:ext cx="4296410" cy="309816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2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件和文件系统的概念</a:t>
            </a:r>
            <a:endParaRPr sz="24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了解文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件系统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实现层次</a:t>
            </a:r>
            <a:endParaRPr sz="24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件目录</a:t>
            </a:r>
            <a:endParaRPr sz="24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件的组织与定位</a:t>
            </a:r>
            <a:endParaRPr sz="24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件记录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组技术</a:t>
            </a:r>
            <a:endParaRPr sz="24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件共享技术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6445" y="450850"/>
            <a:ext cx="446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文件保护属</a:t>
            </a:r>
            <a:r>
              <a:rPr spc="-10" dirty="0"/>
              <a:t>性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2571369"/>
            <a:ext cx="7874634" cy="30270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防止系统崩溃造成文件破坏的方法：</a:t>
            </a:r>
            <a:endParaRPr sz="2400">
              <a:latin typeface="华文新魏"/>
              <a:cs typeface="华文新魏"/>
            </a:endParaRPr>
          </a:p>
          <a:p>
            <a:pPr marL="285115" indent="100965">
              <a:lnSpc>
                <a:spcPct val="100000"/>
              </a:lnSpc>
              <a:spcBef>
                <a:spcPts val="590"/>
              </a:spcBef>
              <a:buFont typeface="Candara"/>
              <a:buChar char="•"/>
              <a:tabLst>
                <a:tab pos="66230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定时转储</a:t>
            </a:r>
            <a:endParaRPr sz="2400">
              <a:latin typeface="华文新魏"/>
              <a:cs typeface="华文新魏"/>
            </a:endParaRPr>
          </a:p>
          <a:p>
            <a:pPr marL="285115" indent="100965">
              <a:lnSpc>
                <a:spcPct val="100000"/>
              </a:lnSpc>
              <a:spcBef>
                <a:spcPts val="580"/>
              </a:spcBef>
              <a:buFont typeface="Candara"/>
              <a:buChar char="•"/>
              <a:tabLst>
                <a:tab pos="66230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多副本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防止系统崩溃造成文件破坏的方法：</a:t>
            </a:r>
            <a:endParaRPr sz="2400">
              <a:latin typeface="华文新魏"/>
              <a:cs typeface="华文新魏"/>
            </a:endParaRPr>
          </a:p>
          <a:p>
            <a:pPr marL="285115" marR="5080" indent="100965">
              <a:lnSpc>
                <a:spcPts val="2870"/>
              </a:lnSpc>
              <a:spcBef>
                <a:spcPts val="695"/>
              </a:spcBef>
              <a:buClr>
                <a:srgbClr val="073D86"/>
              </a:buClr>
              <a:buFont typeface="Candara"/>
              <a:buChar char="•"/>
              <a:tabLst>
                <a:tab pos="662305" algn="l"/>
              </a:tabLst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访问控制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--防止文件主和其他用户有意或无意的非法操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作所造成的文件不安全性，基本思想是建立三元组：</a:t>
            </a:r>
            <a:endParaRPr sz="2400">
              <a:latin typeface="华文新魏"/>
              <a:cs typeface="华文新魏"/>
            </a:endParaRPr>
          </a:p>
          <a:p>
            <a:pPr marL="236220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用户、对象、存取权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限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6445" y="450850"/>
            <a:ext cx="446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文件保护属</a:t>
            </a:r>
            <a:r>
              <a:rPr spc="-10" dirty="0"/>
              <a:t>性</a:t>
            </a:r>
            <a:r>
              <a:rPr dirty="0"/>
              <a:t>(3)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357119"/>
            <a:ext cx="8127365" cy="2805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用户：是指每一个操作系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使用者的标识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对象：在操作系统中一般都是文件，因为，操作系统把设 备资源也统一到文件层次，如通过设备文件使用设备、通 过so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c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ke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关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联文件使用进程通信等，当然不排除其他资源。</a:t>
            </a:r>
            <a:endParaRPr sz="2400">
              <a:latin typeface="华文新魏"/>
              <a:cs typeface="华文新魏"/>
            </a:endParaRPr>
          </a:p>
          <a:p>
            <a:pPr marL="285115" marR="212725" indent="-272415" algn="just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存取权限：定义了用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对文件的访问权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，如：读、写、删 除、执行等等。一个安全性较高的系统权限划分得较多较 细。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045" y="450850"/>
            <a:ext cx="446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文件保护属</a:t>
            </a:r>
            <a:r>
              <a:rPr spc="-10" dirty="0"/>
              <a:t>性</a:t>
            </a:r>
            <a:r>
              <a:rPr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2008759"/>
            <a:ext cx="8555990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3857625" indent="-149225">
              <a:lnSpc>
                <a:spcPct val="100000"/>
              </a:lnSpc>
              <a:spcBef>
                <a:spcPts val="100"/>
              </a:spcBef>
              <a:buFont typeface="Candara"/>
              <a:buChar char="•"/>
              <a:tabLst>
                <a:tab pos="362585" algn="l"/>
                <a:tab pos="36322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U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IX/L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u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把用户分为文件主、 同组用户、其他用户三类，</a:t>
            </a:r>
            <a:endParaRPr sz="2400">
              <a:latin typeface="华文新魏"/>
              <a:cs typeface="华文新魏"/>
            </a:endParaRPr>
          </a:p>
          <a:p>
            <a:pPr marL="288290" indent="-275590">
              <a:lnSpc>
                <a:spcPts val="2450"/>
              </a:lnSpc>
              <a:buFont typeface="Candara"/>
              <a:buChar char="•"/>
              <a:tabLst>
                <a:tab pos="28892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定义存取权限可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读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r、可写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w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、可执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x，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目录项中的文件属性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57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共有10位：</a:t>
            </a:r>
            <a:endParaRPr sz="2400">
              <a:latin typeface="华文新魏"/>
              <a:cs typeface="华文新魏"/>
            </a:endParaRPr>
          </a:p>
          <a:p>
            <a:pPr marL="1056640">
              <a:lnSpc>
                <a:spcPts val="286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-rwxrwxrwx</a:t>
            </a:r>
            <a:endParaRPr sz="2400">
              <a:latin typeface="华文新魏"/>
              <a:cs typeface="华文新魏"/>
            </a:endParaRPr>
          </a:p>
          <a:p>
            <a:pPr marL="588645" marR="168910" lvl="1" indent="-273050">
              <a:lnSpc>
                <a:spcPts val="1920"/>
              </a:lnSpc>
              <a:spcBef>
                <a:spcPts val="51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第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位：表示文件是普通文件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(-)，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还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目录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件(d)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符号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链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接文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(l)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、 设备文件(b/c)。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1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第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2-4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位：表示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主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对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件的</a:t>
            </a:r>
            <a:r>
              <a:rPr sz="20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存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取权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限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第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5-7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位：表示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同组用户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对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存取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权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限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第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8-10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位：表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示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其他用户对文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的存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取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权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限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 marL="588645" marR="5080" lvl="1" indent="-273050" algn="just">
              <a:lnSpc>
                <a:spcPct val="8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如一个文件的属性是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-rwxr-x--x，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表示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该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普通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它可 读、可写、可执行；同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用户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可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读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、可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执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他用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对它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只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可执 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R="439420" algn="r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2769" y="624078"/>
            <a:ext cx="4613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10.1.5文件的存取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2571369"/>
            <a:ext cx="7918450" cy="288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存取方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是操作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统为用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程序提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供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的使用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件的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技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术 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和手段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由于文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类型不</a:t>
            </a:r>
            <a:r>
              <a:rPr sz="2400" spc="120" dirty="0">
                <a:solidFill>
                  <a:srgbClr val="073D86"/>
                </a:solidFill>
                <a:latin typeface="华文新魏"/>
                <a:cs typeface="华文新魏"/>
              </a:rPr>
              <a:t>同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，用户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用要求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不</a:t>
            </a:r>
            <a:r>
              <a:rPr sz="2400" spc="110" dirty="0">
                <a:solidFill>
                  <a:srgbClr val="073D86"/>
                </a:solidFill>
                <a:latin typeface="华文新魏"/>
                <a:cs typeface="华文新魏"/>
              </a:rPr>
              <a:t>同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因而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需要操作系统提供多种存取方法来满足用户要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求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存取方法</a:t>
            </a:r>
            <a:endParaRPr sz="2400">
              <a:latin typeface="华文新魏"/>
              <a:cs typeface="华文新魏"/>
            </a:endParaRPr>
          </a:p>
          <a:p>
            <a:pPr marL="655320" lvl="1" indent="-34290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655320" algn="l"/>
                <a:tab pos="65595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顺序存取</a:t>
            </a:r>
            <a:endParaRPr sz="2400">
              <a:latin typeface="华文新魏"/>
              <a:cs typeface="华文新魏"/>
            </a:endParaRPr>
          </a:p>
          <a:p>
            <a:pPr marL="624840" lvl="1" indent="-313690">
              <a:lnSpc>
                <a:spcPct val="100000"/>
              </a:lnSpc>
              <a:spcBef>
                <a:spcPts val="585"/>
              </a:spcBef>
              <a:buAutoNum type="arabicPlain"/>
              <a:tabLst>
                <a:tab pos="624840" algn="l"/>
                <a:tab pos="62547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直接存取</a:t>
            </a:r>
            <a:endParaRPr sz="2400">
              <a:latin typeface="华文新魏"/>
              <a:cs typeface="华文新魏"/>
            </a:endParaRPr>
          </a:p>
          <a:p>
            <a:pPr marL="624840" lvl="1" indent="-313690">
              <a:lnSpc>
                <a:spcPct val="100000"/>
              </a:lnSpc>
              <a:spcBef>
                <a:spcPts val="580"/>
              </a:spcBef>
              <a:buAutoNum type="arabicPlain"/>
              <a:tabLst>
                <a:tab pos="624840" algn="l"/>
                <a:tab pos="62547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索引存取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1842" y="503301"/>
            <a:ext cx="476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10.1.5</a:t>
            </a:r>
            <a:r>
              <a:rPr spc="-105" dirty="0"/>
              <a:t> </a:t>
            </a:r>
            <a:r>
              <a:rPr dirty="0"/>
              <a:t>文件的存取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943681"/>
            <a:ext cx="8136890" cy="3794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802005" algn="l"/>
              </a:tabLst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5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1	顺序存取</a:t>
            </a:r>
            <a:endParaRPr sz="3600">
              <a:latin typeface="华文新魏"/>
              <a:cs typeface="华文新魏"/>
            </a:endParaRPr>
          </a:p>
          <a:p>
            <a:pPr marL="588645" marR="5080" indent="-273050" algn="just">
              <a:lnSpc>
                <a:spcPct val="80000"/>
              </a:lnSpc>
              <a:spcBef>
                <a:spcPts val="7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无论是无结构字节流文</a:t>
            </a:r>
            <a:r>
              <a:rPr sz="2200" spc="8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，还是有结构记录式文</a:t>
            </a:r>
            <a:r>
              <a:rPr sz="2200" spc="8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90" dirty="0">
                <a:solidFill>
                  <a:srgbClr val="073D86"/>
                </a:solidFill>
                <a:latin typeface="华文新魏"/>
                <a:cs typeface="华文新魏"/>
              </a:rPr>
              <a:t>存取操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作都在上次的基础上进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200">
              <a:latin typeface="华文新魏"/>
              <a:cs typeface="华文新魏"/>
            </a:endParaRPr>
          </a:p>
          <a:p>
            <a:pPr marL="588645" marR="17780" indent="-273050" algn="just">
              <a:lnSpc>
                <a:spcPct val="801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5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200" spc="55" dirty="0">
                <a:solidFill>
                  <a:srgbClr val="FF0000"/>
                </a:solidFill>
                <a:latin typeface="华文新魏"/>
                <a:cs typeface="华文新魏"/>
              </a:rPr>
              <a:t>固定长记录的顺序文件采用随机访</a:t>
            </a:r>
            <a:r>
              <a:rPr sz="2200" spc="60" dirty="0">
                <a:solidFill>
                  <a:srgbClr val="FF0000"/>
                </a:solidFill>
                <a:latin typeface="华文新魏"/>
                <a:cs typeface="华文新魏"/>
              </a:rPr>
              <a:t>问</a:t>
            </a:r>
            <a:r>
              <a:rPr sz="2200" spc="55" dirty="0">
                <a:solidFill>
                  <a:srgbClr val="073D86"/>
                </a:solidFill>
                <a:latin typeface="华文新魏"/>
                <a:cs typeface="华文新魏"/>
              </a:rPr>
              <a:t>，当要读出第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i个</a:t>
            </a:r>
            <a:r>
              <a:rPr sz="2200" spc="65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录 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时，其逻</a:t>
            </a:r>
            <a:r>
              <a:rPr sz="2200" spc="60" dirty="0">
                <a:solidFill>
                  <a:srgbClr val="073D86"/>
                </a:solidFill>
                <a:latin typeface="华文新魏"/>
                <a:cs typeface="华文新魏"/>
              </a:rPr>
              <a:t>辑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地址可由</a:t>
            </a:r>
            <a:r>
              <a:rPr sz="2200" spc="6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长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×i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得</a:t>
            </a:r>
            <a:r>
              <a:rPr sz="2200" spc="60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。顺序存</a:t>
            </a:r>
            <a:r>
              <a:rPr sz="2200" spc="65" dirty="0">
                <a:solidFill>
                  <a:srgbClr val="073D86"/>
                </a:solidFill>
                <a:latin typeface="华文新魏"/>
                <a:cs typeface="华文新魏"/>
              </a:rPr>
              <a:t>取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主要用于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磁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带 文件，但也适用于磁盘上的顺序文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  <a:p>
            <a:pPr marL="588645" marR="5715" indent="-273050" algn="just">
              <a:lnSpc>
                <a:spcPct val="8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200" spc="75" dirty="0">
                <a:solidFill>
                  <a:srgbClr val="FF0000"/>
                </a:solidFill>
                <a:latin typeface="华文新魏"/>
                <a:cs typeface="华文新魏"/>
              </a:rPr>
              <a:t>可变长记录的顺序文</a:t>
            </a:r>
            <a:r>
              <a:rPr sz="2200" spc="80" dirty="0">
                <a:solidFill>
                  <a:srgbClr val="FF0000"/>
                </a:solidFill>
                <a:latin typeface="华文新魏"/>
                <a:cs typeface="华文新魏"/>
              </a:rPr>
              <a:t>件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，每个记录的长度信息存放</a:t>
            </a:r>
            <a:r>
              <a:rPr sz="2200" spc="85" dirty="0">
                <a:solidFill>
                  <a:srgbClr val="073D86"/>
                </a:solidFill>
                <a:latin typeface="华文新魏"/>
                <a:cs typeface="华文新魏"/>
              </a:rPr>
              <a:t>于记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录 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的第一个字段</a:t>
            </a:r>
            <a:r>
              <a:rPr sz="2200" spc="8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，它的存取操</a:t>
            </a:r>
            <a:r>
              <a:rPr sz="2200" spc="80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200" spc="75" dirty="0">
                <a:solidFill>
                  <a:srgbClr val="FF0000"/>
                </a:solidFill>
                <a:latin typeface="华文新魏"/>
                <a:cs typeface="华文新魏"/>
              </a:rPr>
              <a:t>分两</a:t>
            </a:r>
            <a:r>
              <a:rPr sz="2200" spc="80" dirty="0">
                <a:solidFill>
                  <a:srgbClr val="FF0000"/>
                </a:solidFill>
                <a:latin typeface="华文新魏"/>
                <a:cs typeface="华文新魏"/>
              </a:rPr>
              <a:t>步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进行。读出时</a:t>
            </a:r>
            <a:r>
              <a:rPr sz="2200" spc="90" dirty="0">
                <a:solidFill>
                  <a:srgbClr val="073D86"/>
                </a:solidFill>
                <a:latin typeface="华文新魏"/>
                <a:cs typeface="华文新魏"/>
              </a:rPr>
              <a:t>，根据 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读指针值先读出一个物理记录到缓冲</a:t>
            </a:r>
            <a:r>
              <a:rPr sz="2200" spc="85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，得到记录长</a:t>
            </a:r>
            <a:r>
              <a:rPr sz="2200" spc="90" dirty="0">
                <a:solidFill>
                  <a:srgbClr val="073D86"/>
                </a:solidFill>
                <a:latin typeface="华文新魏"/>
                <a:cs typeface="华文新魏"/>
              </a:rPr>
              <a:t>后，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再 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取出当前逻辑记录；写入</a:t>
            </a:r>
            <a:r>
              <a:rPr sz="2200" spc="80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，先在缓冲区装配逻辑记</a:t>
            </a:r>
            <a:r>
              <a:rPr sz="2200" spc="85" dirty="0">
                <a:solidFill>
                  <a:srgbClr val="073D86"/>
                </a:solidFill>
                <a:latin typeface="华文新魏"/>
                <a:cs typeface="华文新魏"/>
              </a:rPr>
              <a:t>录和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记 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录长，</a:t>
            </a:r>
            <a:r>
              <a:rPr sz="2200" spc="80" dirty="0">
                <a:solidFill>
                  <a:srgbClr val="073D86"/>
                </a:solidFill>
                <a:latin typeface="华文新魏"/>
                <a:cs typeface="华文新魏"/>
              </a:rPr>
              <a:t>再写入写指针指向的物理记</a:t>
            </a:r>
            <a:r>
              <a:rPr sz="2200" spc="55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200" spc="8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由于顺序文件</a:t>
            </a:r>
            <a:r>
              <a:rPr sz="2200" spc="85" dirty="0">
                <a:solidFill>
                  <a:srgbClr val="073D86"/>
                </a:solidFill>
                <a:latin typeface="华文新魏"/>
                <a:cs typeface="华文新魏"/>
              </a:rPr>
              <a:t>是顺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序 存取的，可采用成组和分解操作来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加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快文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I/O。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2769" y="551815"/>
            <a:ext cx="4613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10.1.5文件的存取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590" y="1730345"/>
            <a:ext cx="8731250" cy="399542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71374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2	直接存取</a:t>
            </a:r>
            <a:endParaRPr sz="3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很多应用场合要求快速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以任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意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次序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直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接读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写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某个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endParaRPr sz="2000">
              <a:latin typeface="华文新魏"/>
              <a:cs typeface="华文新魏"/>
            </a:endParaRPr>
          </a:p>
          <a:p>
            <a:pPr marL="588645" marR="245745" lvl="1" indent="-27305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为了实现直接存取，一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看作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由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顺序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编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号的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物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理块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成的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这些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块常常划成等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长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作为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定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位和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存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取的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最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小单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000">
              <a:latin typeface="华文新魏"/>
              <a:cs typeface="华文新魏"/>
            </a:endParaRPr>
          </a:p>
          <a:p>
            <a:pPr marL="588645" marR="468630" lvl="1" indent="-273050">
              <a:lnSpc>
                <a:spcPct val="100000"/>
              </a:lnSpc>
              <a:spcBef>
                <a:spcPts val="484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例如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用户可请求读块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22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然后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写块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48，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再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9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等，直接存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取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 件对读或写块的次序没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限制。</a:t>
            </a:r>
            <a:endParaRPr sz="20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用户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提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供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给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作系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相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对块号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它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是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相对于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开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始位置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位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移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量，</a:t>
            </a:r>
            <a:r>
              <a:rPr sz="2000" u="sng" spc="-20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而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绝对块号则由系统换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算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得</a:t>
            </a:r>
            <a:r>
              <a:rPr sz="20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 marL="588645" marR="245745" lvl="1" indent="-273050" algn="just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对于记录式文件，要为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每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个文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记录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定关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键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字，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通过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关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键字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映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射直 接检索和存取文件信息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这也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各类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应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用中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得最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多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的一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直接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取方 式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2769" y="451180"/>
            <a:ext cx="46132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10.1.5</a:t>
            </a:r>
            <a:r>
              <a:rPr dirty="0"/>
              <a:t>文件的存取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590" y="1913001"/>
            <a:ext cx="250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8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3</a:t>
            </a:r>
            <a:r>
              <a:rPr sz="3600" spc="-6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索引存取</a:t>
            </a:r>
            <a:endParaRPr sz="36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866" y="2543936"/>
            <a:ext cx="8531225" cy="250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基于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索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引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件的索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引存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取方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r>
              <a:rPr sz="2200" spc="4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由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于文件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中的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记录不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按它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的位</a:t>
            </a:r>
            <a:r>
              <a:rPr sz="2200" spc="65" dirty="0">
                <a:solidFill>
                  <a:srgbClr val="073D86"/>
                </a:solidFill>
                <a:latin typeface="华文新魏"/>
                <a:cs typeface="华文新魏"/>
              </a:rPr>
              <a:t>置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 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而按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录名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或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键来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编址，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所以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提供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名或记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录 键后，先按名搜索，再查找到所需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记录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采用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键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时应按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某种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顺序存</a:t>
            </a:r>
            <a:r>
              <a:rPr sz="2200" spc="55" dirty="0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例如，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按字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母先后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次序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来排</a:t>
            </a:r>
            <a:r>
              <a:rPr sz="2200" spc="55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 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对于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这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种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3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除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采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用按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键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取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外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也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采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用顺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取或直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接 存取的方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，信息块的地址都可以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通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过查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找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记录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键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而换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算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来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实际的系统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，大都采用多级索</a:t>
            </a:r>
            <a:r>
              <a:rPr sz="2200" spc="-20" dirty="0">
                <a:solidFill>
                  <a:srgbClr val="073D86"/>
                </a:solidFill>
                <a:latin typeface="华文新魏"/>
                <a:cs typeface="华文新魏"/>
              </a:rPr>
              <a:t>引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以加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速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记录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查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找过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5214" y="831850"/>
            <a:ext cx="3587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10.2文件目录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644" y="2612302"/>
            <a:ext cx="7253605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138555" lvl="2" indent="-11258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113919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文件控制块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、文件目</a:t>
            </a:r>
            <a:r>
              <a:rPr sz="3200" spc="-2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与目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endParaRPr sz="3200">
              <a:latin typeface="华文新魏"/>
              <a:cs typeface="华文新魏"/>
            </a:endParaRPr>
          </a:p>
          <a:p>
            <a:pPr marL="1207135" lvl="2" indent="-11944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20777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层次目录结构</a:t>
            </a:r>
            <a:endParaRPr sz="3200">
              <a:latin typeface="华文新魏"/>
              <a:cs typeface="华文新魏"/>
            </a:endParaRPr>
          </a:p>
          <a:p>
            <a:pPr marL="1207135" lvl="2" indent="-11944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20777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目录的检索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3941" y="767918"/>
            <a:ext cx="5511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文件系统的分层结构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501646"/>
            <a:ext cx="7614284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120650" indent="-27305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3333CC"/>
                </a:solidFill>
                <a:latin typeface="华文新魏"/>
                <a:cs typeface="华文新魏"/>
              </a:rPr>
              <a:t>文件管</a:t>
            </a:r>
            <a:r>
              <a:rPr sz="2400" spc="-5" dirty="0">
                <a:solidFill>
                  <a:srgbClr val="3333CC"/>
                </a:solidFill>
                <a:latin typeface="华文新魏"/>
                <a:cs typeface="华文新魏"/>
              </a:rPr>
              <a:t>理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--实现文件的逻辑结构，为用户提供各种文件 系统调用，及文件访问权限的设置等工作；</a:t>
            </a:r>
            <a:endParaRPr sz="24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spc="-5" dirty="0">
                <a:solidFill>
                  <a:srgbClr val="3333CC"/>
                </a:solidFill>
                <a:latin typeface="华文新魏"/>
                <a:cs typeface="华文新魏"/>
              </a:rPr>
              <a:t>目录管理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--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负责查找文件描述符，进而找到需要访问的</a:t>
            </a:r>
            <a:endParaRPr sz="2400">
              <a:latin typeface="华文新魏"/>
              <a:cs typeface="华文新魏"/>
            </a:endParaRPr>
          </a:p>
          <a:p>
            <a:pPr marL="28575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文件，及进行访问权限检查等工作；</a:t>
            </a:r>
            <a:endParaRPr sz="2400">
              <a:latin typeface="华文新魏"/>
              <a:cs typeface="华文新魏"/>
            </a:endParaRPr>
          </a:p>
          <a:p>
            <a:pPr marL="285750" marR="50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3333CC"/>
                </a:solidFill>
                <a:latin typeface="华文新魏"/>
                <a:cs typeface="华文新魏"/>
              </a:rPr>
              <a:t>磁盘主存映射管理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--将文件的逻辑地址转换成磁盘的物 理地址，即由逻辑块号找到柱面号、磁头号和扇区号，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具体的数据传输操作由设备管理实现。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0104" y="710564"/>
            <a:ext cx="7780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10.2.1</a:t>
            </a:r>
            <a:r>
              <a:rPr sz="4400" spc="-65" dirty="0"/>
              <a:t> </a:t>
            </a:r>
            <a:r>
              <a:rPr sz="4400" dirty="0"/>
              <a:t>文件目录与文件目录</a:t>
            </a:r>
            <a:r>
              <a:rPr sz="4400" spc="-30" dirty="0"/>
              <a:t>项</a:t>
            </a:r>
            <a:r>
              <a:rPr sz="4400" dirty="0"/>
              <a:t>(1)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29590" y="2428494"/>
            <a:ext cx="8788400" cy="287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文件系统实现“按名存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取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”文件的重要手段是文件目录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系统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基本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功能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之一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是负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责文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件目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录的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建</a:t>
            </a:r>
            <a:r>
              <a:rPr sz="2400" spc="125" dirty="0">
                <a:solidFill>
                  <a:srgbClr val="073D86"/>
                </a:solidFill>
                <a:latin typeface="华文新魏"/>
                <a:cs typeface="华文新魏"/>
              </a:rPr>
              <a:t>立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、维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护和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检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索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文件目录项又称文件控制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FCB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(File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Control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Block)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334010" indent="-27305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有了FCB就可方便地实现文件的“按名存取”，每当创建一个 文件时，系统就要为它建立一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FCB，用来记录文件的所有属 性信息，存取该文件时，先找到它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FCB，再找到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文件信息盘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块号或首块物理位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置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就能存取文件信息。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819657"/>
            <a:ext cx="46348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10" dirty="0">
                <a:latin typeface="Microsoft JhengHei"/>
                <a:cs typeface="Microsoft JhengHei"/>
              </a:rPr>
              <a:t>第十</a:t>
            </a:r>
            <a:r>
              <a:rPr sz="5000" b="1" spc="1210" dirty="0">
                <a:latin typeface="Microsoft JhengHei"/>
                <a:cs typeface="Microsoft JhengHei"/>
              </a:rPr>
              <a:t>讲</a:t>
            </a:r>
            <a:r>
              <a:rPr sz="5000" b="1" dirty="0">
                <a:latin typeface="Microsoft JhengHei"/>
                <a:cs typeface="Microsoft JhengHei"/>
              </a:rPr>
              <a:t>文</a:t>
            </a:r>
            <a:r>
              <a:rPr sz="5000" b="1" spc="25" dirty="0">
                <a:latin typeface="Microsoft JhengHei"/>
                <a:cs typeface="Microsoft JhengHei"/>
              </a:rPr>
              <a:t>件</a:t>
            </a:r>
            <a:r>
              <a:rPr sz="5000" b="1" dirty="0">
                <a:latin typeface="Microsoft JhengHei"/>
                <a:cs typeface="Microsoft JhengHei"/>
              </a:rPr>
              <a:t>管理</a:t>
            </a:r>
            <a:endParaRPr sz="5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2412644"/>
            <a:ext cx="4599305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260" dirty="0">
                <a:solidFill>
                  <a:srgbClr val="073D86"/>
                </a:solidFill>
                <a:latin typeface="Microsoft JhengHei"/>
                <a:cs typeface="Microsoft JhengHei"/>
              </a:rPr>
              <a:t>10.1</a:t>
            </a:r>
            <a:r>
              <a:rPr sz="2800" b="1" spc="-3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文件的基本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概念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10.2</a:t>
            </a:r>
            <a:r>
              <a:rPr sz="2800" b="1" spc="-2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文件目录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10.3</a:t>
            </a:r>
            <a:r>
              <a:rPr sz="2800" b="1" spc="-4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文件组织与数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据存储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10.4</a:t>
            </a:r>
            <a:r>
              <a:rPr sz="2800" b="1" spc="-9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文件系统的功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能与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2225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444" y="204673"/>
            <a:ext cx="6899275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文件目录与文件目录</a:t>
            </a:r>
            <a:r>
              <a:rPr dirty="0"/>
              <a:t>项(2)</a:t>
            </a:r>
          </a:p>
          <a:p>
            <a:pPr marL="635" algn="ctr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文件目录项内容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31114" y="2242224"/>
            <a:ext cx="8759825" cy="36715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文件标识和控制信息：</a:t>
            </a:r>
            <a:endParaRPr sz="3200">
              <a:latin typeface="华文新魏"/>
              <a:cs typeface="华文新魏"/>
            </a:endParaRPr>
          </a:p>
          <a:p>
            <a:pPr marL="588645" lvl="1" indent="-272415">
              <a:lnSpc>
                <a:spcPts val="251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主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存取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权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限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授权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者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取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权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限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口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令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endParaRPr sz="2200">
              <a:latin typeface="华文新魏"/>
              <a:cs typeface="华文新魏"/>
            </a:endParaRPr>
          </a:p>
          <a:p>
            <a:pPr marL="588645">
              <a:lnSpc>
                <a:spcPts val="251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文件类型等。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3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文件逻辑结构信息：</a:t>
            </a:r>
            <a:endParaRPr sz="3200">
              <a:latin typeface="华文新魏"/>
              <a:cs typeface="华文新魏"/>
            </a:endParaRPr>
          </a:p>
          <a:p>
            <a:pPr marL="588645" marR="282575" lvl="1" indent="-272415">
              <a:lnSpc>
                <a:spcPts val="2380"/>
              </a:lnSpc>
              <a:spcBef>
                <a:spcPts val="6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件的逻辑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结</a:t>
            </a:r>
            <a:r>
              <a:rPr sz="2200" spc="35" dirty="0">
                <a:solidFill>
                  <a:srgbClr val="073D86"/>
                </a:solidFill>
                <a:latin typeface="华文新魏"/>
                <a:cs typeface="华文新魏"/>
              </a:rPr>
              <a:t>构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，如记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类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型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、记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长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度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、成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组因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子 数等。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文件物理结构信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endParaRPr sz="3200">
              <a:latin typeface="华文新魏"/>
              <a:cs typeface="华文新魏"/>
            </a:endParaRPr>
          </a:p>
          <a:p>
            <a:pPr marL="588645" marR="284480" lvl="1" indent="-272415">
              <a:lnSpc>
                <a:spcPts val="2380"/>
              </a:lnSpc>
              <a:spcBef>
                <a:spcPts val="63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件所在设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备</a:t>
            </a:r>
            <a:r>
              <a:rPr sz="2200" spc="35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，文件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物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理结构类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型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，记录存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在辅存的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盘块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号 或文件信息首块盘块号，也可指出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件索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引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所在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置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444" y="204673"/>
            <a:ext cx="6899275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文件目录与文件目录</a:t>
            </a:r>
            <a:r>
              <a:rPr dirty="0"/>
              <a:t>项(2)</a:t>
            </a:r>
          </a:p>
          <a:p>
            <a:pPr marL="635" algn="ctr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文件目录项内容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52984" y="2636520"/>
            <a:ext cx="8639810" cy="3313429"/>
          </a:xfrm>
          <a:custGeom>
            <a:avLst/>
            <a:gdLst/>
            <a:ahLst/>
            <a:cxnLst/>
            <a:rect l="l" t="t" r="r" b="b"/>
            <a:pathLst>
              <a:path w="8639810" h="3313429">
                <a:moveTo>
                  <a:pt x="0" y="3313176"/>
                </a:moveTo>
                <a:lnTo>
                  <a:pt x="8639556" y="3313176"/>
                </a:lnTo>
                <a:lnTo>
                  <a:pt x="8639556" y="0"/>
                </a:lnTo>
                <a:lnTo>
                  <a:pt x="0" y="0"/>
                </a:lnTo>
                <a:lnTo>
                  <a:pt x="0" y="3313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114" y="2525913"/>
            <a:ext cx="8483600" cy="269811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文件使用信息：</a:t>
            </a:r>
            <a:endParaRPr sz="3200">
              <a:latin typeface="华文新魏"/>
              <a:cs typeface="华文新魏"/>
            </a:endParaRPr>
          </a:p>
          <a:p>
            <a:pPr marL="588645" marR="8255" lvl="1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共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享文件的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200" spc="3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，文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被修改的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情</a:t>
            </a:r>
            <a:r>
              <a:rPr sz="2200" spc="35" dirty="0">
                <a:solidFill>
                  <a:srgbClr val="073D86"/>
                </a:solidFill>
                <a:latin typeface="华文新魏"/>
                <a:cs typeface="华文新魏"/>
              </a:rPr>
              <a:t>况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，文件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最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大长度和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当前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大 小等。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文件管理信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endParaRPr sz="3200">
              <a:latin typeface="华文新魏"/>
              <a:cs typeface="华文新魏"/>
            </a:endParaRPr>
          </a:p>
          <a:p>
            <a:pPr marL="588645" lvl="1" indent="-272415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件建立日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期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、最近修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改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日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期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、最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近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访问日</a:t>
            </a:r>
            <a:r>
              <a:rPr sz="2200" spc="30" dirty="0">
                <a:solidFill>
                  <a:srgbClr val="073D86"/>
                </a:solidFill>
                <a:latin typeface="华文新魏"/>
                <a:cs typeface="华文新魏"/>
              </a:rPr>
              <a:t>期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文件保留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期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限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endParaRPr sz="2200">
              <a:latin typeface="华文新魏"/>
              <a:cs typeface="华文新魏"/>
            </a:endParaRPr>
          </a:p>
          <a:p>
            <a:pPr marR="5623560" algn="ctr">
              <a:lnSpc>
                <a:spcPct val="100000"/>
              </a:lnSpc>
              <a:spcBef>
                <a:spcPts val="15"/>
              </a:spcBef>
            </a:pP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记帐信息等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996567"/>
            <a:ext cx="8221980" cy="45199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文件目录</a:t>
            </a:r>
            <a:endParaRPr sz="2400">
              <a:latin typeface="华文新魏"/>
              <a:cs typeface="华文新魏"/>
            </a:endParaRPr>
          </a:p>
          <a:p>
            <a:pPr marL="588645" marR="17589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为了加快文件的查找，通常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把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FC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B集中起来进行管</a:t>
            </a:r>
            <a:r>
              <a:rPr sz="2400" spc="85" dirty="0">
                <a:solidFill>
                  <a:srgbClr val="073D86"/>
                </a:solidFill>
                <a:latin typeface="华文新魏"/>
                <a:cs typeface="华文新魏"/>
              </a:rPr>
              <a:t>理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组成文件目录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文件目录项</a:t>
            </a:r>
            <a:endParaRPr sz="2400">
              <a:latin typeface="华文新魏"/>
              <a:cs typeface="华文新魏"/>
            </a:endParaRPr>
          </a:p>
          <a:p>
            <a:pPr marL="588645" marR="175895" lvl="1" indent="-273050">
              <a:lnSpc>
                <a:spcPct val="1004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文件目录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包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含许多目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项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目录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项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有两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种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于描述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子 目录和文件FCB，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目录文件:</a:t>
            </a:r>
            <a:endParaRPr sz="24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100200"/>
              </a:lnSpc>
              <a:spcBef>
                <a:spcPts val="5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全部由目录项构成的文件称为目录文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，与普通文件不 同的是，目录文件永远不会空，它至少包含两个目录项：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当前目录项“.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和父目录项“..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R="466090" algn="r">
              <a:lnSpc>
                <a:spcPct val="100000"/>
              </a:lnSpc>
              <a:spcBef>
                <a:spcPts val="1430"/>
              </a:spcBef>
            </a:pPr>
            <a:r>
              <a:rPr sz="1400" spc="5" dirty="0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444" y="204673"/>
            <a:ext cx="6899275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文件目录与文件目录</a:t>
            </a:r>
            <a:r>
              <a:rPr dirty="0"/>
              <a:t>项(3)</a:t>
            </a:r>
          </a:p>
          <a:p>
            <a:pPr marL="635" algn="ctr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文件目录项内容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244" y="355472"/>
            <a:ext cx="6979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Linux</a:t>
            </a:r>
            <a:r>
              <a:rPr sz="4400" dirty="0"/>
              <a:t>特殊目录项建立方</a:t>
            </a:r>
            <a:r>
              <a:rPr sz="4400" spc="5" dirty="0"/>
              <a:t>法</a:t>
            </a:r>
            <a:r>
              <a:rPr sz="4400" dirty="0"/>
              <a:t>(1)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79676" y="4611623"/>
            <a:ext cx="3114040" cy="5765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75"/>
              </a:spcBef>
            </a:pPr>
            <a:r>
              <a:rPr sz="2400" spc="-5" dirty="0">
                <a:latin typeface="华文新魏"/>
                <a:cs typeface="华文新魏"/>
              </a:rPr>
              <a:t>文件名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3208" y="4611623"/>
            <a:ext cx="1915795" cy="5765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75"/>
              </a:spcBef>
            </a:pPr>
            <a:r>
              <a:rPr sz="2400" spc="-5" dirty="0">
                <a:latin typeface="华文新魏"/>
                <a:cs typeface="华文新魏"/>
              </a:rPr>
              <a:t>inode</a:t>
            </a:r>
            <a:r>
              <a:rPr sz="2400" dirty="0">
                <a:latin typeface="华文新魏"/>
                <a:cs typeface="华文新魏"/>
              </a:rPr>
              <a:t>号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1155" y="5332476"/>
            <a:ext cx="2447925" cy="47244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2400" spc="-5" dirty="0">
                <a:latin typeface="华文新魏"/>
                <a:cs typeface="华文新魏"/>
              </a:rPr>
              <a:t>最长</a:t>
            </a:r>
            <a:r>
              <a:rPr sz="2400" dirty="0">
                <a:latin typeface="华文新魏"/>
                <a:cs typeface="华文新魏"/>
              </a:rPr>
              <a:t>256</a:t>
            </a:r>
            <a:r>
              <a:rPr sz="2400" spc="-5" dirty="0">
                <a:latin typeface="华文新魏"/>
                <a:cs typeface="华文新魏"/>
              </a:rPr>
              <a:t>个字节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900" y="5332476"/>
            <a:ext cx="1437640" cy="47244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22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sz="2400" dirty="0">
                <a:latin typeface="华文新魏"/>
                <a:cs typeface="华文新魏"/>
              </a:rPr>
              <a:t>4</a:t>
            </a:r>
            <a:r>
              <a:rPr sz="2400" spc="-5" dirty="0">
                <a:latin typeface="华文新魏"/>
                <a:cs typeface="华文新魏"/>
              </a:rPr>
              <a:t>个字节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16" y="2498598"/>
            <a:ext cx="74847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Linux系统的FCB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中的文件名和其他管理信息分 开，其他信息单独组成一个数据结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，称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索引 节点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inode，此索引节点在磁盘上的位置由</a:t>
            </a:r>
            <a:endParaRPr sz="28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号标识。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045" y="334467"/>
            <a:ext cx="2238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Inode(1)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434285"/>
            <a:ext cx="8242934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文件系统中的每个文件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都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有一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磁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000" spc="-5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与之对应，这些</a:t>
            </a:r>
            <a:r>
              <a:rPr sz="2000" spc="-5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被集 中存放于磁盘上的</a:t>
            </a:r>
            <a:r>
              <a:rPr sz="2000" spc="-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inode 区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FCB</a:t>
            </a:r>
            <a:r>
              <a:rPr sz="20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对于文件的作用，犹如</a:t>
            </a:r>
            <a:r>
              <a:rPr sz="2000" spc="-4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PCB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对于进程 的作用，集中这个文件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所有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相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关信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，找到</a:t>
            </a:r>
            <a:r>
              <a:rPr sz="20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inode，就能获得此文件 的必要信息。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struct 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000" spc="-6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8838" y="4020667"/>
            <a:ext cx="211963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/*inode号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*/</a:t>
            </a:r>
            <a:endParaRPr sz="2000">
              <a:latin typeface="华文新魏"/>
              <a:cs typeface="华文新魏"/>
            </a:endParaRPr>
          </a:p>
          <a:p>
            <a:pPr marL="1079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/*inode引用数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*/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/*inode所在设备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*/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4020667"/>
            <a:ext cx="27006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71170">
              <a:lnSpc>
                <a:spcPct val="12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471170" algn="l"/>
                <a:tab pos="471805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unsigned long</a:t>
            </a:r>
            <a:r>
              <a:rPr sz="2000" spc="-1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i_ino;  atomic_t</a:t>
            </a:r>
            <a:r>
              <a:rPr sz="20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i_count;</a:t>
            </a:r>
            <a:endParaRPr sz="2000">
              <a:latin typeface="华文新魏"/>
              <a:cs typeface="华文新魏"/>
            </a:endParaRPr>
          </a:p>
          <a:p>
            <a:pPr marL="471170" indent="-45847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471170" algn="l"/>
                <a:tab pos="471805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kdev_t</a:t>
            </a:r>
            <a:r>
              <a:rPr sz="2000" spc="-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i_dev;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71170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…</a:t>
            </a:r>
            <a:endParaRPr sz="2000">
              <a:latin typeface="华文新魏"/>
              <a:cs typeface="华文新魏"/>
            </a:endParaRPr>
          </a:p>
          <a:p>
            <a:pPr marL="408940" indent="-39624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408305" algn="l"/>
                <a:tab pos="40894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union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08305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};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0229" y="334467"/>
            <a:ext cx="23425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Inode(2)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430271"/>
            <a:ext cx="822325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数据块索引在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union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结构的每个具体文件系统中，其中的</a:t>
            </a:r>
            <a:endParaRPr sz="2400">
              <a:latin typeface="华文新魏"/>
              <a:cs typeface="华文新魏"/>
            </a:endParaRPr>
          </a:p>
          <a:p>
            <a:pPr marL="285115" marR="32384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i_data[15]</a:t>
            </a:r>
            <a:r>
              <a:rPr sz="2400" spc="-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数组给出数据块地址索引，前12项为直接索引，  第13项为一次间接索引，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第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14项为二次间接索引，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第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5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项为 三次间接索引。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磁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记录文件的属性和相关信息，文件访问过程中会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频繁地用到它，不断来回于内外存之间引用它，当然是极不 经济的。为此，为此，在内存区开辟一张活动</a:t>
            </a:r>
            <a:r>
              <a:rPr sz="2400" spc="-4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表。磁 盘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反映文件静态特性，活动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反映文件动态特性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0229" y="334467"/>
            <a:ext cx="23425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Inode(3)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430271"/>
            <a:ext cx="822325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9652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当访问某文件时，若在活动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表中找不到其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就 申请一个空闲活动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把磁盘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内容复制给它，随 之就可用来控制文件读写。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当用户关闭文件时，活动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的内容回写到对应的磁盘</a:t>
            </a:r>
            <a:endParaRPr sz="2400">
              <a:latin typeface="华文新魏"/>
              <a:cs typeface="华文新魏"/>
            </a:endParaRPr>
          </a:p>
          <a:p>
            <a:pPr marL="285115" marR="5080" algn="just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中，再释放活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动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 以供它用。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把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FCB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的主要内容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与索引节点号分开，不仅能够加快目录检索速度，而且，便 于实现文件共享。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51587"/>
            <a:ext cx="5618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与文件有关的概念小结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5967" y="2039848"/>
            <a:ext cx="6337300" cy="41211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865"/>
              </a:spcBef>
              <a:buFont typeface="Candara"/>
              <a:buChar char="•"/>
              <a:tabLst>
                <a:tab pos="380365" algn="l"/>
              </a:tabLst>
            </a:pP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FCB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3200">
              <a:latin typeface="华文新魏"/>
              <a:cs typeface="华文新魏"/>
            </a:endParaRPr>
          </a:p>
          <a:p>
            <a:pPr marL="281305" indent="-268605">
              <a:lnSpc>
                <a:spcPct val="100000"/>
              </a:lnSpc>
              <a:spcBef>
                <a:spcPts val="770"/>
              </a:spcBef>
              <a:buSzPct val="96875"/>
              <a:buFont typeface="Candara"/>
              <a:buChar char="•"/>
              <a:tabLst>
                <a:tab pos="28194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文件目录。</a:t>
            </a:r>
            <a:endParaRPr sz="3200">
              <a:latin typeface="华文新魏"/>
              <a:cs typeface="华文新魏"/>
            </a:endParaRPr>
          </a:p>
          <a:p>
            <a:pPr marL="281940" indent="-269240">
              <a:lnSpc>
                <a:spcPct val="100000"/>
              </a:lnSpc>
              <a:spcBef>
                <a:spcPts val="765"/>
              </a:spcBef>
              <a:buSzPct val="96875"/>
              <a:buFont typeface="Candara"/>
              <a:buChar char="•"/>
              <a:tabLst>
                <a:tab pos="28257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文件目录项</a:t>
            </a:r>
            <a:endParaRPr sz="3200">
              <a:latin typeface="华文新魏"/>
              <a:cs typeface="华文新魏"/>
            </a:endParaRPr>
          </a:p>
          <a:p>
            <a:pPr marL="281305" indent="-268605">
              <a:lnSpc>
                <a:spcPct val="100000"/>
              </a:lnSpc>
              <a:spcBef>
                <a:spcPts val="770"/>
              </a:spcBef>
              <a:buSzPct val="96875"/>
              <a:buFont typeface="Candara"/>
              <a:buChar char="•"/>
              <a:tabLst>
                <a:tab pos="28194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当前目录项“.”和父目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项“..”</a:t>
            </a:r>
            <a:endParaRPr sz="3200">
              <a:latin typeface="华文新魏"/>
              <a:cs typeface="华文新魏"/>
            </a:endParaRPr>
          </a:p>
          <a:p>
            <a:pPr marL="281305" indent="-268605">
              <a:lnSpc>
                <a:spcPct val="100000"/>
              </a:lnSpc>
              <a:spcBef>
                <a:spcPts val="770"/>
              </a:spcBef>
              <a:buSzPct val="96875"/>
              <a:buFont typeface="Candara"/>
              <a:buChar char="•"/>
              <a:tabLst>
                <a:tab pos="28194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目录文件。</a:t>
            </a:r>
            <a:endParaRPr sz="3200">
              <a:latin typeface="华文新魏"/>
              <a:cs typeface="华文新魏"/>
            </a:endParaRPr>
          </a:p>
          <a:p>
            <a:pPr marL="368935" indent="-356235">
              <a:lnSpc>
                <a:spcPct val="100000"/>
              </a:lnSpc>
              <a:spcBef>
                <a:spcPts val="770"/>
              </a:spcBef>
              <a:buChar char="•"/>
              <a:tabLst>
                <a:tab pos="369570" algn="l"/>
              </a:tabLst>
            </a:pPr>
            <a:r>
              <a:rPr sz="3200" dirty="0">
                <a:solidFill>
                  <a:srgbClr val="073D86"/>
                </a:solidFill>
                <a:latin typeface="Candara"/>
                <a:cs typeface="Candara"/>
              </a:rPr>
              <a:t>inode</a:t>
            </a:r>
            <a:r>
              <a:rPr sz="3200" dirty="0">
                <a:solidFill>
                  <a:srgbClr val="073D86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280670" indent="-267970">
              <a:lnSpc>
                <a:spcPct val="100000"/>
              </a:lnSpc>
              <a:spcBef>
                <a:spcPts val="755"/>
              </a:spcBef>
              <a:buSzPct val="75000"/>
              <a:buFont typeface="Candara"/>
              <a:buChar char="•"/>
              <a:tabLst>
                <a:tab pos="28130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静态inode和动态inode。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276543"/>
            <a:ext cx="115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6673" y="6308658"/>
            <a:ext cx="901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398" y="414273"/>
            <a:ext cx="5998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10.2.</a:t>
            </a:r>
            <a:r>
              <a:rPr spc="5" dirty="0"/>
              <a:t>2</a:t>
            </a:r>
            <a:r>
              <a:rPr dirty="0"/>
              <a:t>层次目录结</a:t>
            </a:r>
            <a:r>
              <a:rPr spc="5" dirty="0"/>
              <a:t>构</a:t>
            </a:r>
            <a:r>
              <a:rPr dirty="0"/>
              <a:t>(1)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3688" y="5795771"/>
            <a:ext cx="4607560" cy="52578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2400" spc="-5" dirty="0">
                <a:latin typeface="华文新魏"/>
                <a:cs typeface="华文新魏"/>
              </a:rPr>
              <a:t>Linux</a:t>
            </a:r>
            <a:r>
              <a:rPr sz="2400" dirty="0">
                <a:latin typeface="华文新魏"/>
                <a:cs typeface="华文新魏"/>
              </a:rPr>
              <a:t>和</a:t>
            </a:r>
            <a:r>
              <a:rPr sz="2400" spc="-5" dirty="0">
                <a:latin typeface="华文新魏"/>
                <a:cs typeface="华文新魏"/>
              </a:rPr>
              <a:t>Windows</a:t>
            </a:r>
            <a:r>
              <a:rPr sz="2400" dirty="0">
                <a:latin typeface="华文新魏"/>
                <a:cs typeface="华文新魏"/>
              </a:rPr>
              <a:t>层次目录结构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07" y="1557527"/>
            <a:ext cx="532130" cy="132715"/>
          </a:xfrm>
          <a:custGeom>
            <a:avLst/>
            <a:gdLst/>
            <a:ahLst/>
            <a:cxnLst/>
            <a:rect l="l" t="t" r="r" b="b"/>
            <a:pathLst>
              <a:path w="532129" h="132714">
                <a:moveTo>
                  <a:pt x="0" y="132587"/>
                </a:moveTo>
                <a:lnTo>
                  <a:pt x="531876" y="132587"/>
                </a:lnTo>
                <a:lnTo>
                  <a:pt x="531876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00671" y="1268247"/>
            <a:ext cx="40576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latin typeface="华文新魏"/>
                <a:cs typeface="华文新魏"/>
              </a:rPr>
              <a:t>桌面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2800" y="1557527"/>
            <a:ext cx="0" cy="4567555"/>
          </a:xfrm>
          <a:custGeom>
            <a:avLst/>
            <a:gdLst/>
            <a:ahLst/>
            <a:cxnLst/>
            <a:rect l="l" t="t" r="r" b="b"/>
            <a:pathLst>
              <a:path h="4567555">
                <a:moveTo>
                  <a:pt x="0" y="0"/>
                </a:moveTo>
                <a:lnTo>
                  <a:pt x="0" y="456742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2800" y="1690116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9583" y="1525524"/>
            <a:ext cx="1064260" cy="492759"/>
          </a:xfrm>
          <a:custGeom>
            <a:avLst/>
            <a:gdLst/>
            <a:ahLst/>
            <a:cxnLst/>
            <a:rect l="l" t="t" r="r" b="b"/>
            <a:pathLst>
              <a:path w="1064259" h="492760">
                <a:moveTo>
                  <a:pt x="0" y="492251"/>
                </a:moveTo>
                <a:lnTo>
                  <a:pt x="1063752" y="492251"/>
                </a:lnTo>
                <a:lnTo>
                  <a:pt x="1063752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32293" y="1596796"/>
            <a:ext cx="81089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latin typeface="华文新魏"/>
                <a:cs typeface="华文新魏"/>
              </a:rPr>
              <a:t>我的电脑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16368" y="1915667"/>
            <a:ext cx="0" cy="2731135"/>
          </a:xfrm>
          <a:custGeom>
            <a:avLst/>
            <a:gdLst/>
            <a:ahLst/>
            <a:cxnLst/>
            <a:rect l="l" t="t" r="r" b="b"/>
            <a:pathLst>
              <a:path h="2731135">
                <a:moveTo>
                  <a:pt x="0" y="0"/>
                </a:moveTo>
                <a:lnTo>
                  <a:pt x="0" y="27310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6368" y="2017776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4676" y="2133600"/>
            <a:ext cx="708660" cy="48895"/>
          </a:xfrm>
          <a:custGeom>
            <a:avLst/>
            <a:gdLst/>
            <a:ahLst/>
            <a:cxnLst/>
            <a:rect l="l" t="t" r="r" b="b"/>
            <a:pathLst>
              <a:path w="708659" h="48894">
                <a:moveTo>
                  <a:pt x="0" y="48768"/>
                </a:moveTo>
                <a:lnTo>
                  <a:pt x="708659" y="48768"/>
                </a:lnTo>
                <a:lnTo>
                  <a:pt x="708659" y="0"/>
                </a:lnTo>
                <a:lnTo>
                  <a:pt x="0" y="0"/>
                </a:lnTo>
                <a:lnTo>
                  <a:pt x="0" y="48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86751" y="1925472"/>
            <a:ext cx="40576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latin typeface="华文新魏"/>
                <a:cs typeface="华文新魏"/>
              </a:rPr>
              <a:t>软盘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16368" y="2346960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94676" y="2491739"/>
            <a:ext cx="1240790" cy="20320"/>
          </a:xfrm>
          <a:custGeom>
            <a:avLst/>
            <a:gdLst/>
            <a:ahLst/>
            <a:cxnLst/>
            <a:rect l="l" t="t" r="r" b="b"/>
            <a:pathLst>
              <a:path w="1240790" h="20319">
                <a:moveTo>
                  <a:pt x="0" y="19812"/>
                </a:moveTo>
                <a:lnTo>
                  <a:pt x="1240535" y="19812"/>
                </a:lnTo>
                <a:lnTo>
                  <a:pt x="12405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86751" y="2254021"/>
            <a:ext cx="100647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latin typeface="华文新魏"/>
                <a:cs typeface="华文新魏"/>
              </a:rPr>
              <a:t>本地磁盘</a:t>
            </a:r>
            <a:r>
              <a:rPr sz="1600" spc="-10" dirty="0">
                <a:latin typeface="华文新魏"/>
                <a:cs typeface="华文新魏"/>
              </a:rPr>
              <a:t>C</a:t>
            </a:r>
            <a:r>
              <a:rPr sz="1600" spc="-5" dirty="0">
                <a:latin typeface="华文新魏"/>
                <a:cs typeface="华文新魏"/>
              </a:rPr>
              <a:t>: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27947" y="2852927"/>
            <a:ext cx="207645" cy="151130"/>
          </a:xfrm>
          <a:custGeom>
            <a:avLst/>
            <a:gdLst/>
            <a:ahLst/>
            <a:cxnLst/>
            <a:rect l="l" t="t" r="r" b="b"/>
            <a:pathLst>
              <a:path w="207645" h="151130">
                <a:moveTo>
                  <a:pt x="0" y="150875"/>
                </a:moveTo>
                <a:lnTo>
                  <a:pt x="207263" y="150875"/>
                </a:lnTo>
                <a:lnTo>
                  <a:pt x="207263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86751" y="2582570"/>
            <a:ext cx="102171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latin typeface="华文新魏"/>
                <a:cs typeface="华文新魏"/>
              </a:rPr>
              <a:t>本地磁盘D: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94676" y="2852927"/>
            <a:ext cx="353695" cy="151130"/>
          </a:xfrm>
          <a:custGeom>
            <a:avLst/>
            <a:gdLst/>
            <a:ahLst/>
            <a:cxnLst/>
            <a:rect l="l" t="t" r="r" b="b"/>
            <a:pathLst>
              <a:path w="353695" h="151130">
                <a:moveTo>
                  <a:pt x="0" y="150875"/>
                </a:moveTo>
                <a:lnTo>
                  <a:pt x="353568" y="150875"/>
                </a:lnTo>
                <a:lnTo>
                  <a:pt x="353568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16368" y="2674620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71459" y="2852927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71459" y="300380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27947" y="2852927"/>
            <a:ext cx="207645" cy="315595"/>
          </a:xfrm>
          <a:custGeom>
            <a:avLst/>
            <a:gdLst/>
            <a:ahLst/>
            <a:cxnLst/>
            <a:rect l="l" t="t" r="r" b="b"/>
            <a:pathLst>
              <a:path w="207645" h="315594">
                <a:moveTo>
                  <a:pt x="0" y="315468"/>
                </a:moveTo>
                <a:lnTo>
                  <a:pt x="207264" y="315468"/>
                </a:lnTo>
                <a:lnTo>
                  <a:pt x="207264" y="0"/>
                </a:lnTo>
                <a:lnTo>
                  <a:pt x="0" y="0"/>
                </a:lnTo>
                <a:lnTo>
                  <a:pt x="0" y="315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1459" y="349605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41207" y="2911119"/>
            <a:ext cx="469265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latin typeface="华文新魏"/>
                <a:cs typeface="华文新魏"/>
              </a:rPr>
              <a:t>user1</a:t>
            </a:r>
            <a:endParaRPr sz="16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1600" spc="-5" dirty="0">
                <a:latin typeface="华文新魏"/>
                <a:cs typeface="华文新魏"/>
              </a:rPr>
              <a:t>u</a:t>
            </a:r>
            <a:r>
              <a:rPr sz="1600" dirty="0">
                <a:latin typeface="华文新魏"/>
                <a:cs typeface="华文新魏"/>
              </a:rPr>
              <a:t>s</a:t>
            </a:r>
            <a:r>
              <a:rPr sz="1600" spc="-5" dirty="0">
                <a:latin typeface="华文新魏"/>
                <a:cs typeface="华文新魏"/>
              </a:rPr>
              <a:t>e</a:t>
            </a:r>
            <a:r>
              <a:rPr sz="1600" spc="-10" dirty="0">
                <a:latin typeface="华文新魏"/>
                <a:cs typeface="华文新魏"/>
              </a:rPr>
              <a:t>r</a:t>
            </a:r>
            <a:r>
              <a:rPr sz="1600" spc="-5" dirty="0">
                <a:latin typeface="华文新魏"/>
                <a:cs typeface="华文新魏"/>
              </a:rPr>
              <a:t>2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71459" y="382524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41207" y="3715611"/>
            <a:ext cx="2032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16368" y="4152900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86751" y="4061104"/>
            <a:ext cx="88900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10" dirty="0">
                <a:latin typeface="华文新魏"/>
                <a:cs typeface="华文新魏"/>
              </a:rPr>
              <a:t>C</a:t>
            </a:r>
            <a:r>
              <a:rPr sz="1600" spc="-5" dirty="0">
                <a:latin typeface="华文新魏"/>
                <a:cs typeface="华文新魏"/>
              </a:rPr>
              <a:t>D驱动器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16368" y="4646676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786751" y="4537047"/>
            <a:ext cx="2032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62800" y="5138928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32293" y="5046878"/>
            <a:ext cx="81089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latin typeface="华文新魏"/>
                <a:cs typeface="华文新魏"/>
              </a:rPr>
              <a:t>网络邻居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62800" y="5631179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32293" y="5539740"/>
            <a:ext cx="60833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latin typeface="华文新魏"/>
                <a:cs typeface="华文新魏"/>
              </a:rPr>
              <a:t>回收站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62800" y="612495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39583" y="5960364"/>
            <a:ext cx="887094" cy="492759"/>
          </a:xfrm>
          <a:custGeom>
            <a:avLst/>
            <a:gdLst/>
            <a:ahLst/>
            <a:cxnLst/>
            <a:rect l="l" t="t" r="r" b="b"/>
            <a:pathLst>
              <a:path w="887095" h="492760">
                <a:moveTo>
                  <a:pt x="0" y="492252"/>
                </a:moveTo>
                <a:lnTo>
                  <a:pt x="886968" y="492252"/>
                </a:lnTo>
                <a:lnTo>
                  <a:pt x="886968" y="0"/>
                </a:lnTo>
                <a:lnTo>
                  <a:pt x="0" y="0"/>
                </a:lnTo>
                <a:lnTo>
                  <a:pt x="0" y="492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432293" y="6015657"/>
            <a:ext cx="2032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07707" y="1196339"/>
            <a:ext cx="710565" cy="361315"/>
          </a:xfrm>
          <a:custGeom>
            <a:avLst/>
            <a:gdLst/>
            <a:ahLst/>
            <a:cxnLst/>
            <a:rect l="l" t="t" r="r" b="b"/>
            <a:pathLst>
              <a:path w="710565" h="361315">
                <a:moveTo>
                  <a:pt x="0" y="361188"/>
                </a:moveTo>
                <a:lnTo>
                  <a:pt x="710183" y="361188"/>
                </a:lnTo>
                <a:lnTo>
                  <a:pt x="71018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62800" y="1688592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9583" y="1525524"/>
            <a:ext cx="1007744" cy="390525"/>
          </a:xfrm>
          <a:custGeom>
            <a:avLst/>
            <a:gdLst/>
            <a:ahLst/>
            <a:cxnLst/>
            <a:rect l="l" t="t" r="r" b="b"/>
            <a:pathLst>
              <a:path w="1007745" h="390525">
                <a:moveTo>
                  <a:pt x="0" y="390143"/>
                </a:moveTo>
                <a:lnTo>
                  <a:pt x="1007364" y="390143"/>
                </a:lnTo>
                <a:lnTo>
                  <a:pt x="1007364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807707" y="1129690"/>
            <a:ext cx="1539240" cy="682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华文新魏"/>
                <a:cs typeface="华文新魏"/>
              </a:rPr>
              <a:t>桌面</a:t>
            </a:r>
            <a:endParaRPr sz="1600">
              <a:latin typeface="华文新魏"/>
              <a:cs typeface="华文新魏"/>
            </a:endParaRPr>
          </a:p>
          <a:p>
            <a:pPr marL="62484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华文新魏"/>
                <a:cs typeface="华文新魏"/>
              </a:rPr>
              <a:t>我的电脑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17892" y="1854707"/>
            <a:ext cx="0" cy="2792095"/>
          </a:xfrm>
          <a:custGeom>
            <a:avLst/>
            <a:gdLst/>
            <a:ahLst/>
            <a:cxnLst/>
            <a:rect l="l" t="t" r="r" b="b"/>
            <a:pathLst>
              <a:path h="2792095">
                <a:moveTo>
                  <a:pt x="0" y="0"/>
                </a:moveTo>
                <a:lnTo>
                  <a:pt x="0" y="27919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17892" y="2017776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94676" y="1854707"/>
            <a:ext cx="1111250" cy="279400"/>
          </a:xfrm>
          <a:custGeom>
            <a:avLst/>
            <a:gdLst/>
            <a:ahLst/>
            <a:cxnLst/>
            <a:rect l="l" t="t" r="r" b="b"/>
            <a:pathLst>
              <a:path w="1111250" h="279400">
                <a:moveTo>
                  <a:pt x="0" y="278891"/>
                </a:moveTo>
                <a:lnTo>
                  <a:pt x="1110996" y="278891"/>
                </a:lnTo>
                <a:lnTo>
                  <a:pt x="1110996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694676" y="1872487"/>
            <a:ext cx="1111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软盘(A:)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517892" y="234696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94676" y="2182367"/>
            <a:ext cx="1263650" cy="309880"/>
          </a:xfrm>
          <a:custGeom>
            <a:avLst/>
            <a:gdLst/>
            <a:ahLst/>
            <a:cxnLst/>
            <a:rect l="l" t="t" r="r" b="b"/>
            <a:pathLst>
              <a:path w="1263650" h="309880">
                <a:moveTo>
                  <a:pt x="0" y="309372"/>
                </a:moveTo>
                <a:lnTo>
                  <a:pt x="1263396" y="309372"/>
                </a:lnTo>
                <a:lnTo>
                  <a:pt x="1263396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694676" y="2201036"/>
            <a:ext cx="1252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本地磁盘</a:t>
            </a:r>
            <a:r>
              <a:rPr sz="1600" spc="5" dirty="0">
                <a:latin typeface="华文新魏"/>
                <a:cs typeface="华文新魏"/>
              </a:rPr>
              <a:t>(</a:t>
            </a:r>
            <a:r>
              <a:rPr sz="1600" spc="-10" dirty="0">
                <a:latin typeface="华文新魏"/>
                <a:cs typeface="华文新魏"/>
              </a:rPr>
              <a:t>C</a:t>
            </a:r>
            <a:r>
              <a:rPr sz="1600" spc="-5" dirty="0">
                <a:latin typeface="华文新魏"/>
                <a:cs typeface="华文新魏"/>
              </a:rPr>
              <a:t>:)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94676" y="2511551"/>
            <a:ext cx="1341120" cy="341630"/>
          </a:xfrm>
          <a:custGeom>
            <a:avLst/>
            <a:gdLst/>
            <a:ahLst/>
            <a:cxnLst/>
            <a:rect l="l" t="t" r="r" b="b"/>
            <a:pathLst>
              <a:path w="1341120" h="341630">
                <a:moveTo>
                  <a:pt x="0" y="341375"/>
                </a:moveTo>
                <a:lnTo>
                  <a:pt x="1341120" y="341375"/>
                </a:lnTo>
                <a:lnTo>
                  <a:pt x="1341120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694676" y="2529281"/>
            <a:ext cx="1341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</a:pPr>
            <a:r>
              <a:rPr sz="1600" spc="110" dirty="0">
                <a:latin typeface="华文新魏"/>
                <a:cs typeface="华文新魏"/>
              </a:rPr>
              <a:t>本</a:t>
            </a:r>
            <a:r>
              <a:rPr sz="1600" spc="120" dirty="0">
                <a:latin typeface="华文新魏"/>
                <a:cs typeface="华文新魏"/>
              </a:rPr>
              <a:t>地磁</a:t>
            </a:r>
            <a:r>
              <a:rPr sz="1600" spc="114" dirty="0">
                <a:latin typeface="华文新魏"/>
                <a:cs typeface="华文新魏"/>
              </a:rPr>
              <a:t>盘</a:t>
            </a:r>
            <a:r>
              <a:rPr sz="1600" spc="-5" dirty="0">
                <a:latin typeface="华文新魏"/>
                <a:cs typeface="华文新魏"/>
              </a:rPr>
              <a:t>(D:)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17892" y="267462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71459" y="2840735"/>
            <a:ext cx="0" cy="984885"/>
          </a:xfrm>
          <a:custGeom>
            <a:avLst/>
            <a:gdLst/>
            <a:ahLst/>
            <a:cxnLst/>
            <a:rect l="l" t="t" r="r" b="b"/>
            <a:pathLst>
              <a:path h="984885">
                <a:moveTo>
                  <a:pt x="0" y="0"/>
                </a:moveTo>
                <a:lnTo>
                  <a:pt x="0" y="9845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71459" y="300380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48243" y="2840735"/>
            <a:ext cx="680085" cy="327660"/>
          </a:xfrm>
          <a:custGeom>
            <a:avLst/>
            <a:gdLst/>
            <a:ahLst/>
            <a:cxnLst/>
            <a:rect l="l" t="t" r="r" b="b"/>
            <a:pathLst>
              <a:path w="680084" h="327660">
                <a:moveTo>
                  <a:pt x="0" y="327660"/>
                </a:moveTo>
                <a:lnTo>
                  <a:pt x="679703" y="327660"/>
                </a:lnTo>
                <a:lnTo>
                  <a:pt x="679703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048243" y="2858516"/>
            <a:ext cx="680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user1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871459" y="3497579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48243" y="3168395"/>
            <a:ext cx="887094" cy="492759"/>
          </a:xfrm>
          <a:custGeom>
            <a:avLst/>
            <a:gdLst/>
            <a:ahLst/>
            <a:cxnLst/>
            <a:rect l="l" t="t" r="r" b="b"/>
            <a:pathLst>
              <a:path w="887095" h="492760">
                <a:moveTo>
                  <a:pt x="0" y="492251"/>
                </a:moveTo>
                <a:lnTo>
                  <a:pt x="886968" y="492251"/>
                </a:lnTo>
                <a:lnTo>
                  <a:pt x="886968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140572" y="3187064"/>
            <a:ext cx="481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u</a:t>
            </a:r>
            <a:r>
              <a:rPr sz="1600" dirty="0">
                <a:latin typeface="华文新魏"/>
                <a:cs typeface="华文新魏"/>
              </a:rPr>
              <a:t>s</a:t>
            </a:r>
            <a:r>
              <a:rPr sz="1600" spc="-5" dirty="0">
                <a:latin typeface="华文新魏"/>
                <a:cs typeface="华文新魏"/>
              </a:rPr>
              <a:t>e</a:t>
            </a:r>
            <a:r>
              <a:rPr sz="1600" spc="-10" dirty="0">
                <a:latin typeface="华文新魏"/>
                <a:cs typeface="华文新魏"/>
              </a:rPr>
              <a:t>r</a:t>
            </a:r>
            <a:r>
              <a:rPr sz="1600" spc="-5" dirty="0">
                <a:latin typeface="华文新魏"/>
                <a:cs typeface="华文新魏"/>
              </a:rPr>
              <a:t>2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1459" y="382524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48243" y="3660647"/>
            <a:ext cx="887094" cy="329565"/>
          </a:xfrm>
          <a:custGeom>
            <a:avLst/>
            <a:gdLst/>
            <a:ahLst/>
            <a:cxnLst/>
            <a:rect l="l" t="t" r="r" b="b"/>
            <a:pathLst>
              <a:path w="887095" h="329564">
                <a:moveTo>
                  <a:pt x="0" y="329184"/>
                </a:moveTo>
                <a:lnTo>
                  <a:pt x="886968" y="329184"/>
                </a:lnTo>
                <a:lnTo>
                  <a:pt x="886968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140572" y="3680840"/>
            <a:ext cx="215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517892" y="415290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94676" y="3989832"/>
            <a:ext cx="1341120" cy="376555"/>
          </a:xfrm>
          <a:custGeom>
            <a:avLst/>
            <a:gdLst/>
            <a:ahLst/>
            <a:cxnLst/>
            <a:rect l="l" t="t" r="r" b="b"/>
            <a:pathLst>
              <a:path w="1341120" h="376554">
                <a:moveTo>
                  <a:pt x="0" y="376427"/>
                </a:moveTo>
                <a:lnTo>
                  <a:pt x="1341120" y="376427"/>
                </a:lnTo>
                <a:lnTo>
                  <a:pt x="1341120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774940" y="4007865"/>
            <a:ext cx="1253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华文新魏"/>
                <a:cs typeface="华文新魏"/>
              </a:rPr>
              <a:t>C</a:t>
            </a:r>
            <a:r>
              <a:rPr sz="1600" spc="55" dirty="0">
                <a:latin typeface="华文新魏"/>
                <a:cs typeface="华文新魏"/>
              </a:rPr>
              <a:t>D驱动器</a:t>
            </a:r>
            <a:r>
              <a:rPr sz="1600" spc="-5" dirty="0">
                <a:latin typeface="华文新魏"/>
                <a:cs typeface="华文新魏"/>
              </a:rPr>
              <a:t>(</a:t>
            </a:r>
            <a:r>
              <a:rPr sz="1600" spc="-10" dirty="0">
                <a:latin typeface="华文新魏"/>
                <a:cs typeface="华文新魏"/>
              </a:rPr>
              <a:t>E</a:t>
            </a:r>
            <a:r>
              <a:rPr sz="1600" spc="-5" dirty="0">
                <a:latin typeface="华文新魏"/>
                <a:cs typeface="华文新魏"/>
              </a:rPr>
              <a:t>:)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517892" y="4646676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676" y="4482084"/>
            <a:ext cx="885825" cy="494030"/>
          </a:xfrm>
          <a:custGeom>
            <a:avLst/>
            <a:gdLst/>
            <a:ahLst/>
            <a:cxnLst/>
            <a:rect l="l" t="t" r="r" b="b"/>
            <a:pathLst>
              <a:path w="885825" h="494029">
                <a:moveTo>
                  <a:pt x="0" y="493775"/>
                </a:moveTo>
                <a:lnTo>
                  <a:pt x="885444" y="493775"/>
                </a:lnTo>
                <a:lnTo>
                  <a:pt x="885444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774940" y="4501641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162800" y="5138928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339583" y="4975859"/>
            <a:ext cx="1007744" cy="32512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latin typeface="华文新魏"/>
                <a:cs typeface="华文新魏"/>
              </a:rPr>
              <a:t>网络邻居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162800" y="563270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339583" y="5468111"/>
            <a:ext cx="777240" cy="337185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800"/>
              </a:lnSpc>
            </a:pPr>
            <a:r>
              <a:rPr sz="1600" spc="-5" dirty="0">
                <a:latin typeface="华文新魏"/>
                <a:cs typeface="华文新魏"/>
              </a:rPr>
              <a:t>回收站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162800" y="612495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339583" y="6031991"/>
            <a:ext cx="546100" cy="277495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162800" y="1525524"/>
            <a:ext cx="0" cy="4599940"/>
          </a:xfrm>
          <a:custGeom>
            <a:avLst/>
            <a:gdLst/>
            <a:ahLst/>
            <a:cxnLst/>
            <a:rect l="l" t="t" r="r" b="b"/>
            <a:pathLst>
              <a:path h="4599940">
                <a:moveTo>
                  <a:pt x="0" y="0"/>
                </a:moveTo>
                <a:lnTo>
                  <a:pt x="0" y="45994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434328" y="4646676"/>
            <a:ext cx="379730" cy="29591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885"/>
              </a:lnSpc>
            </a:pPr>
            <a:r>
              <a:rPr sz="1600" spc="-5" dirty="0">
                <a:latin typeface="华文新魏"/>
                <a:cs typeface="华文新魏"/>
              </a:rPr>
              <a:t>B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163311" y="4651247"/>
            <a:ext cx="896619" cy="29146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600" spc="-5" dirty="0">
                <a:latin typeface="华文新魏"/>
                <a:cs typeface="华文新魏"/>
              </a:rPr>
              <a:t>testfile.c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1627" y="3660647"/>
            <a:ext cx="688975" cy="273050"/>
          </a:xfrm>
          <a:custGeom>
            <a:avLst/>
            <a:gdLst/>
            <a:ahLst/>
            <a:cxnLst/>
            <a:rect l="l" t="t" r="r" b="b"/>
            <a:pathLst>
              <a:path w="688975" h="273050">
                <a:moveTo>
                  <a:pt x="0" y="272795"/>
                </a:moveTo>
                <a:lnTo>
                  <a:pt x="688848" y="272795"/>
                </a:lnTo>
                <a:lnTo>
                  <a:pt x="688848" y="0"/>
                </a:lnTo>
                <a:lnTo>
                  <a:pt x="0" y="0"/>
                </a:lnTo>
                <a:lnTo>
                  <a:pt x="0" y="27279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50063" y="3644265"/>
            <a:ext cx="502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华文新魏"/>
                <a:cs typeface="华文新魏"/>
              </a:rPr>
              <a:t>tty00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86811" y="1935479"/>
            <a:ext cx="73761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30067" y="1889760"/>
            <a:ext cx="449580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16707" y="2017776"/>
            <a:ext cx="725805" cy="329565"/>
          </a:xfrm>
          <a:custGeom>
            <a:avLst/>
            <a:gdLst/>
            <a:ahLst/>
            <a:cxnLst/>
            <a:rect l="l" t="t" r="r" b="b"/>
            <a:pathLst>
              <a:path w="725804" h="329564">
                <a:moveTo>
                  <a:pt x="0" y="329184"/>
                </a:moveTo>
                <a:lnTo>
                  <a:pt x="725423" y="329184"/>
                </a:lnTo>
                <a:lnTo>
                  <a:pt x="725423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616707" y="2017776"/>
            <a:ext cx="725805" cy="3295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85"/>
              </a:lnSpc>
            </a:pPr>
            <a:r>
              <a:rPr sz="1600" spc="-5" dirty="0">
                <a:latin typeface="华文新魏"/>
                <a:cs typeface="华文新魏"/>
              </a:rPr>
              <a:t>／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87323" y="2758439"/>
            <a:ext cx="736092" cy="339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8095" y="2712720"/>
            <a:ext cx="573024" cy="429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17219" y="2840735"/>
            <a:ext cx="723900" cy="327660"/>
          </a:xfrm>
          <a:prstGeom prst="rect">
            <a:avLst/>
          </a:prstGeom>
          <a:solidFill>
            <a:srgbClr val="30B6FC"/>
          </a:solidFill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1880"/>
              </a:lnSpc>
            </a:pPr>
            <a:r>
              <a:rPr sz="1600" spc="-5" dirty="0">
                <a:latin typeface="华文新魏"/>
                <a:cs typeface="华文新魏"/>
              </a:rPr>
              <a:t>dev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778507" y="2758439"/>
            <a:ext cx="739140" cy="339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95855" y="2712720"/>
            <a:ext cx="501395" cy="4297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708404" y="2840735"/>
            <a:ext cx="727075" cy="32766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0">
              <a:lnSpc>
                <a:spcPts val="1880"/>
              </a:lnSpc>
            </a:pPr>
            <a:r>
              <a:rPr sz="1600" spc="-5" dirty="0">
                <a:latin typeface="华文新魏"/>
                <a:cs typeface="华文新魏"/>
              </a:rPr>
              <a:t>usr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686811" y="2758439"/>
            <a:ext cx="737615" cy="339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22448" y="2712720"/>
            <a:ext cx="463296" cy="429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16707" y="2840735"/>
            <a:ext cx="725805" cy="327660"/>
          </a:xfrm>
          <a:custGeom>
            <a:avLst/>
            <a:gdLst/>
            <a:ahLst/>
            <a:cxnLst/>
            <a:rect l="l" t="t" r="r" b="b"/>
            <a:pathLst>
              <a:path w="725804" h="327660">
                <a:moveTo>
                  <a:pt x="0" y="327660"/>
                </a:moveTo>
                <a:lnTo>
                  <a:pt x="725423" y="327660"/>
                </a:lnTo>
                <a:lnTo>
                  <a:pt x="725423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616707" y="2840735"/>
            <a:ext cx="725805" cy="3276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sz="1600" spc="-5" dirty="0">
                <a:latin typeface="华文新魏"/>
                <a:cs typeface="华文新魏"/>
              </a:rPr>
              <a:t>lib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596640" y="2758439"/>
            <a:ext cx="737615" cy="339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15511" y="2712720"/>
            <a:ext cx="498348" cy="4297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526535" y="2840735"/>
            <a:ext cx="725805" cy="32766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6220">
              <a:lnSpc>
                <a:spcPts val="1880"/>
              </a:lnSpc>
            </a:pPr>
            <a:r>
              <a:rPr sz="1600" spc="-5" dirty="0">
                <a:latin typeface="华文新魏"/>
                <a:cs typeface="华文新魏"/>
              </a:rPr>
              <a:t>etc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687823" y="2758439"/>
            <a:ext cx="737615" cy="339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80203" y="2712720"/>
            <a:ext cx="751331" cy="4297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17720" y="2840735"/>
            <a:ext cx="725805" cy="327660"/>
          </a:xfrm>
          <a:custGeom>
            <a:avLst/>
            <a:gdLst/>
            <a:ahLst/>
            <a:cxnLst/>
            <a:rect l="l" t="t" r="r" b="b"/>
            <a:pathLst>
              <a:path w="725804" h="327660">
                <a:moveTo>
                  <a:pt x="0" y="327660"/>
                </a:moveTo>
                <a:lnTo>
                  <a:pt x="725424" y="327660"/>
                </a:lnTo>
                <a:lnTo>
                  <a:pt x="725424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617720" y="2840735"/>
            <a:ext cx="725805" cy="3276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880"/>
              </a:lnSpc>
            </a:pPr>
            <a:r>
              <a:rPr sz="1600" spc="-5" dirty="0">
                <a:latin typeface="华文新魏"/>
                <a:cs typeface="华文新魏"/>
              </a:rPr>
              <a:t>home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979932" y="3660647"/>
            <a:ext cx="623570" cy="273050"/>
          </a:xfrm>
          <a:custGeom>
            <a:avLst/>
            <a:gdLst/>
            <a:ahLst/>
            <a:cxnLst/>
            <a:rect l="l" t="t" r="r" b="b"/>
            <a:pathLst>
              <a:path w="623569" h="273050">
                <a:moveTo>
                  <a:pt x="0" y="272795"/>
                </a:moveTo>
                <a:lnTo>
                  <a:pt x="623316" y="272795"/>
                </a:lnTo>
                <a:lnTo>
                  <a:pt x="623316" y="0"/>
                </a:lnTo>
                <a:lnTo>
                  <a:pt x="0" y="0"/>
                </a:lnTo>
                <a:lnTo>
                  <a:pt x="0" y="27279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979932" y="3644265"/>
            <a:ext cx="623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tty01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34340" y="3168395"/>
            <a:ext cx="546100" cy="492759"/>
          </a:xfrm>
          <a:custGeom>
            <a:avLst/>
            <a:gdLst/>
            <a:ahLst/>
            <a:cxnLst/>
            <a:rect l="l" t="t" r="r" b="b"/>
            <a:pathLst>
              <a:path w="546100" h="492760">
                <a:moveTo>
                  <a:pt x="545591" y="0"/>
                </a:moveTo>
                <a:lnTo>
                  <a:pt x="0" y="4922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79932" y="3168395"/>
            <a:ext cx="364490" cy="492759"/>
          </a:xfrm>
          <a:custGeom>
            <a:avLst/>
            <a:gdLst/>
            <a:ahLst/>
            <a:cxnLst/>
            <a:rect l="l" t="t" r="r" b="b"/>
            <a:pathLst>
              <a:path w="364490" h="492760">
                <a:moveTo>
                  <a:pt x="0" y="0"/>
                </a:moveTo>
                <a:lnTo>
                  <a:pt x="364236" y="4922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79932" y="4317491"/>
            <a:ext cx="546100" cy="329565"/>
          </a:xfrm>
          <a:custGeom>
            <a:avLst/>
            <a:gdLst/>
            <a:ahLst/>
            <a:cxnLst/>
            <a:rect l="l" t="t" r="r" b="b"/>
            <a:pathLst>
              <a:path w="546100" h="329564">
                <a:moveTo>
                  <a:pt x="0" y="329184"/>
                </a:moveTo>
                <a:lnTo>
                  <a:pt x="545592" y="329184"/>
                </a:lnTo>
                <a:lnTo>
                  <a:pt x="545592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25524" y="4317491"/>
            <a:ext cx="546100" cy="329565"/>
          </a:xfrm>
          <a:custGeom>
            <a:avLst/>
            <a:gdLst/>
            <a:ahLst/>
            <a:cxnLst/>
            <a:rect l="l" t="t" r="r" b="b"/>
            <a:pathLst>
              <a:path w="546100" h="329564">
                <a:moveTo>
                  <a:pt x="0" y="329184"/>
                </a:moveTo>
                <a:lnTo>
                  <a:pt x="545592" y="329184"/>
                </a:lnTo>
                <a:lnTo>
                  <a:pt x="545592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25524" y="4317491"/>
            <a:ext cx="727075" cy="329565"/>
          </a:xfrm>
          <a:custGeom>
            <a:avLst/>
            <a:gdLst/>
            <a:ahLst/>
            <a:cxnLst/>
            <a:rect l="l" t="t" r="r" b="b"/>
            <a:pathLst>
              <a:path w="727075" h="329564">
                <a:moveTo>
                  <a:pt x="0" y="329184"/>
                </a:moveTo>
                <a:lnTo>
                  <a:pt x="726948" y="329184"/>
                </a:lnTo>
                <a:lnTo>
                  <a:pt x="726948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71116" y="4317491"/>
            <a:ext cx="1089660" cy="329565"/>
          </a:xfrm>
          <a:custGeom>
            <a:avLst/>
            <a:gdLst/>
            <a:ahLst/>
            <a:cxnLst/>
            <a:rect l="l" t="t" r="r" b="b"/>
            <a:pathLst>
              <a:path w="1089660" h="329564">
                <a:moveTo>
                  <a:pt x="0" y="329184"/>
                </a:moveTo>
                <a:lnTo>
                  <a:pt x="1089659" y="329184"/>
                </a:lnTo>
                <a:lnTo>
                  <a:pt x="1089659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71116" y="4317491"/>
            <a:ext cx="1089660" cy="329565"/>
          </a:xfrm>
          <a:custGeom>
            <a:avLst/>
            <a:gdLst/>
            <a:ahLst/>
            <a:cxnLst/>
            <a:rect l="l" t="t" r="r" b="b"/>
            <a:pathLst>
              <a:path w="1089660" h="329564">
                <a:moveTo>
                  <a:pt x="0" y="329184"/>
                </a:moveTo>
                <a:lnTo>
                  <a:pt x="1089659" y="329184"/>
                </a:lnTo>
                <a:lnTo>
                  <a:pt x="1089659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979932" y="4301744"/>
            <a:ext cx="2181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95"/>
              </a:spcBef>
              <a:tabLst>
                <a:tab pos="800735" algn="l"/>
                <a:tab pos="1183005" algn="l"/>
              </a:tabLst>
            </a:pPr>
            <a:r>
              <a:rPr sz="1600" spc="-5" dirty="0">
                <a:latin typeface="华文新魏"/>
                <a:cs typeface="华文新魏"/>
              </a:rPr>
              <a:t>bin	lib	</a:t>
            </a:r>
            <a:r>
              <a:rPr sz="1600" spc="-10" dirty="0">
                <a:latin typeface="华文新魏"/>
                <a:cs typeface="华文新魏"/>
              </a:rPr>
              <a:t>man </a:t>
            </a:r>
            <a:r>
              <a:rPr sz="1600" spc="-5" dirty="0">
                <a:latin typeface="华文新魏"/>
                <a:cs typeface="华文新魏"/>
              </a:rPr>
              <a:t>tmp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344167" y="3168395"/>
            <a:ext cx="727075" cy="1149350"/>
          </a:xfrm>
          <a:custGeom>
            <a:avLst/>
            <a:gdLst/>
            <a:ahLst/>
            <a:cxnLst/>
            <a:rect l="l" t="t" r="r" b="b"/>
            <a:pathLst>
              <a:path w="727075" h="1149350">
                <a:moveTo>
                  <a:pt x="726948" y="0"/>
                </a:moveTo>
                <a:lnTo>
                  <a:pt x="0" y="11490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89760" y="3168395"/>
            <a:ext cx="181610" cy="1149350"/>
          </a:xfrm>
          <a:custGeom>
            <a:avLst/>
            <a:gdLst/>
            <a:ahLst/>
            <a:cxnLst/>
            <a:rect l="l" t="t" r="r" b="b"/>
            <a:pathLst>
              <a:path w="181610" h="1149350">
                <a:moveTo>
                  <a:pt x="181356" y="0"/>
                </a:moveTo>
                <a:lnTo>
                  <a:pt x="0" y="114909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71116" y="3168395"/>
            <a:ext cx="727075" cy="1149350"/>
          </a:xfrm>
          <a:custGeom>
            <a:avLst/>
            <a:gdLst/>
            <a:ahLst/>
            <a:cxnLst/>
            <a:rect l="l" t="t" r="r" b="b"/>
            <a:pathLst>
              <a:path w="727075" h="1149350">
                <a:moveTo>
                  <a:pt x="0" y="0"/>
                </a:moveTo>
                <a:lnTo>
                  <a:pt x="726947" y="11490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04259" y="3660647"/>
            <a:ext cx="911860" cy="344805"/>
          </a:xfrm>
          <a:custGeom>
            <a:avLst/>
            <a:gdLst/>
            <a:ahLst/>
            <a:cxnLst/>
            <a:rect l="l" t="t" r="r" b="b"/>
            <a:pathLst>
              <a:path w="911860" h="344804">
                <a:moveTo>
                  <a:pt x="0" y="344424"/>
                </a:moveTo>
                <a:lnTo>
                  <a:pt x="911351" y="344424"/>
                </a:lnTo>
                <a:lnTo>
                  <a:pt x="911351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51959" y="3168395"/>
            <a:ext cx="728980" cy="1149350"/>
          </a:xfrm>
          <a:custGeom>
            <a:avLst/>
            <a:gdLst/>
            <a:ahLst/>
            <a:cxnLst/>
            <a:rect l="l" t="t" r="r" b="b"/>
            <a:pathLst>
              <a:path w="728979" h="1149350">
                <a:moveTo>
                  <a:pt x="728472" y="0"/>
                </a:moveTo>
                <a:lnTo>
                  <a:pt x="0" y="11490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980432" y="3168395"/>
            <a:ext cx="1091565" cy="329565"/>
          </a:xfrm>
          <a:custGeom>
            <a:avLst/>
            <a:gdLst/>
            <a:ahLst/>
            <a:cxnLst/>
            <a:rect l="l" t="t" r="r" b="b"/>
            <a:pathLst>
              <a:path w="1091564" h="329564">
                <a:moveTo>
                  <a:pt x="0" y="0"/>
                </a:moveTo>
                <a:lnTo>
                  <a:pt x="1091183" y="3291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79008" y="2758439"/>
            <a:ext cx="736091" cy="339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53100" y="2712720"/>
            <a:ext cx="530351" cy="42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5708903" y="2840735"/>
            <a:ext cx="723900" cy="32766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880"/>
              </a:lnSpc>
            </a:pPr>
            <a:r>
              <a:rPr sz="1600" spc="-5" dirty="0">
                <a:latin typeface="华文新魏"/>
                <a:cs typeface="华文新魏"/>
              </a:rPr>
              <a:t>var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980944" y="234696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71116" y="2346960"/>
            <a:ext cx="909955" cy="494030"/>
          </a:xfrm>
          <a:custGeom>
            <a:avLst/>
            <a:gdLst/>
            <a:ahLst/>
            <a:cxnLst/>
            <a:rect l="l" t="t" r="r" b="b"/>
            <a:pathLst>
              <a:path w="909955" h="494030">
                <a:moveTo>
                  <a:pt x="909827" y="0"/>
                </a:moveTo>
                <a:lnTo>
                  <a:pt x="0" y="4937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79932" y="2346960"/>
            <a:ext cx="1818639" cy="494030"/>
          </a:xfrm>
          <a:custGeom>
            <a:avLst/>
            <a:gdLst/>
            <a:ahLst/>
            <a:cxnLst/>
            <a:rect l="l" t="t" r="r" b="b"/>
            <a:pathLst>
              <a:path w="1818639" h="494030">
                <a:moveTo>
                  <a:pt x="1818132" y="0"/>
                </a:moveTo>
                <a:lnTo>
                  <a:pt x="0" y="4937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80944" y="2346960"/>
            <a:ext cx="908685" cy="494030"/>
          </a:xfrm>
          <a:custGeom>
            <a:avLst/>
            <a:gdLst/>
            <a:ahLst/>
            <a:cxnLst/>
            <a:rect l="l" t="t" r="r" b="b"/>
            <a:pathLst>
              <a:path w="908685" h="494030">
                <a:moveTo>
                  <a:pt x="0" y="0"/>
                </a:moveTo>
                <a:lnTo>
                  <a:pt x="908304" y="4937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60776" y="2346960"/>
            <a:ext cx="1819910" cy="494030"/>
          </a:xfrm>
          <a:custGeom>
            <a:avLst/>
            <a:gdLst/>
            <a:ahLst/>
            <a:cxnLst/>
            <a:rect l="l" t="t" r="r" b="b"/>
            <a:pathLst>
              <a:path w="1819910" h="494030">
                <a:moveTo>
                  <a:pt x="0" y="0"/>
                </a:moveTo>
                <a:lnTo>
                  <a:pt x="1819656" y="4937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43655" y="2346960"/>
            <a:ext cx="2727960" cy="494030"/>
          </a:xfrm>
          <a:custGeom>
            <a:avLst/>
            <a:gdLst/>
            <a:ahLst/>
            <a:cxnLst/>
            <a:rect l="l" t="t" r="r" b="b"/>
            <a:pathLst>
              <a:path w="2727960" h="494030">
                <a:moveTo>
                  <a:pt x="0" y="0"/>
                </a:moveTo>
                <a:lnTo>
                  <a:pt x="2727960" y="4937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76471" y="4235196"/>
            <a:ext cx="73761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50564" y="4189476"/>
            <a:ext cx="541020" cy="4297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706367" y="4317491"/>
            <a:ext cx="725805" cy="32956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89"/>
              </a:lnSpc>
            </a:pPr>
            <a:r>
              <a:rPr sz="1600" spc="-5" dirty="0">
                <a:latin typeface="华文新魏"/>
                <a:cs typeface="华文新魏"/>
              </a:rPr>
              <a:t>fei1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251959" y="5138928"/>
            <a:ext cx="876300" cy="32956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885"/>
              </a:lnSpc>
            </a:pPr>
            <a:r>
              <a:rPr sz="1600" spc="-5" dirty="0">
                <a:latin typeface="华文新魏"/>
                <a:cs typeface="华文新魏"/>
              </a:rPr>
              <a:t>myfile.c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797552" y="4646676"/>
            <a:ext cx="182880" cy="492759"/>
          </a:xfrm>
          <a:custGeom>
            <a:avLst/>
            <a:gdLst/>
            <a:ahLst/>
            <a:cxnLst/>
            <a:rect l="l" t="t" r="r" b="b"/>
            <a:pathLst>
              <a:path w="182879" h="492760">
                <a:moveTo>
                  <a:pt x="182880" y="0"/>
                </a:moveTo>
                <a:lnTo>
                  <a:pt x="0" y="492251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51959" y="4646676"/>
            <a:ext cx="546100" cy="492759"/>
          </a:xfrm>
          <a:custGeom>
            <a:avLst/>
            <a:gdLst/>
            <a:ahLst/>
            <a:cxnLst/>
            <a:rect l="l" t="t" r="r" b="b"/>
            <a:pathLst>
              <a:path w="546100" h="492760">
                <a:moveTo>
                  <a:pt x="0" y="0"/>
                </a:moveTo>
                <a:lnTo>
                  <a:pt x="545591" y="4922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980944" y="3660647"/>
            <a:ext cx="614680" cy="329565"/>
          </a:xfrm>
          <a:custGeom>
            <a:avLst/>
            <a:gdLst/>
            <a:ahLst/>
            <a:cxnLst/>
            <a:rect l="l" t="t" r="r" b="b"/>
            <a:pathLst>
              <a:path w="614679" h="329564">
                <a:moveTo>
                  <a:pt x="0" y="329183"/>
                </a:moveTo>
                <a:lnTo>
                  <a:pt x="614171" y="329183"/>
                </a:lnTo>
                <a:lnTo>
                  <a:pt x="614171" y="0"/>
                </a:lnTo>
                <a:lnTo>
                  <a:pt x="0" y="0"/>
                </a:lnTo>
                <a:lnTo>
                  <a:pt x="0" y="32918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980689" y="3644265"/>
            <a:ext cx="1535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14375" algn="l"/>
              </a:tabLst>
            </a:pPr>
            <a:r>
              <a:rPr sz="1600" spc="-5" dirty="0">
                <a:latin typeface="华文新魏"/>
                <a:cs typeface="华文新魏"/>
              </a:rPr>
              <a:t>getty	passwd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343655" y="3168395"/>
            <a:ext cx="546100" cy="492759"/>
          </a:xfrm>
          <a:custGeom>
            <a:avLst/>
            <a:gdLst/>
            <a:ahLst/>
            <a:cxnLst/>
            <a:rect l="l" t="t" r="r" b="b"/>
            <a:pathLst>
              <a:path w="546100" h="492760">
                <a:moveTo>
                  <a:pt x="545592" y="0"/>
                </a:moveTo>
                <a:lnTo>
                  <a:pt x="0" y="4922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89247" y="3168395"/>
            <a:ext cx="182880" cy="492759"/>
          </a:xfrm>
          <a:custGeom>
            <a:avLst/>
            <a:gdLst/>
            <a:ahLst/>
            <a:cxnLst/>
            <a:rect l="l" t="t" r="r" b="b"/>
            <a:pathLst>
              <a:path w="182879" h="492760">
                <a:moveTo>
                  <a:pt x="0" y="0"/>
                </a:moveTo>
                <a:lnTo>
                  <a:pt x="182879" y="4922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79008" y="3415284"/>
            <a:ext cx="736091" cy="339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58255" y="3369564"/>
            <a:ext cx="576072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5708903" y="3497579"/>
            <a:ext cx="723900" cy="32766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1885"/>
              </a:lnSpc>
            </a:pPr>
            <a:r>
              <a:rPr sz="1600" spc="-5" dirty="0">
                <a:latin typeface="华文新魏"/>
                <a:cs typeface="华文新魏"/>
              </a:rPr>
              <a:t>fei3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980432" y="3168395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0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573523" y="4235196"/>
            <a:ext cx="739139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47615" y="4189476"/>
            <a:ext cx="576072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03420" y="4317491"/>
            <a:ext cx="727075" cy="329565"/>
          </a:xfrm>
          <a:custGeom>
            <a:avLst/>
            <a:gdLst/>
            <a:ahLst/>
            <a:cxnLst/>
            <a:rect l="l" t="t" r="r" b="b"/>
            <a:pathLst>
              <a:path w="727075" h="329564">
                <a:moveTo>
                  <a:pt x="0" y="329184"/>
                </a:moveTo>
                <a:lnTo>
                  <a:pt x="726948" y="329184"/>
                </a:lnTo>
                <a:lnTo>
                  <a:pt x="726948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4503420" y="4317491"/>
            <a:ext cx="727075" cy="3295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89"/>
              </a:lnSpc>
            </a:pPr>
            <a:r>
              <a:rPr sz="1600" spc="-5" dirty="0">
                <a:latin typeface="华文新魏"/>
                <a:cs typeface="华文新魏"/>
              </a:rPr>
              <a:t>fei2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2071116" y="3168395"/>
            <a:ext cx="181610" cy="1149350"/>
          </a:xfrm>
          <a:custGeom>
            <a:avLst/>
            <a:gdLst/>
            <a:ahLst/>
            <a:cxnLst/>
            <a:rect l="l" t="t" r="r" b="b"/>
            <a:pathLst>
              <a:path w="181610" h="1149350">
                <a:moveTo>
                  <a:pt x="0" y="0"/>
                </a:moveTo>
                <a:lnTo>
                  <a:pt x="181356" y="114909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797552" y="4942332"/>
            <a:ext cx="713740" cy="196850"/>
          </a:xfrm>
          <a:custGeom>
            <a:avLst/>
            <a:gdLst/>
            <a:ahLst/>
            <a:cxnLst/>
            <a:rect l="l" t="t" r="r" b="b"/>
            <a:pathLst>
              <a:path w="713739" h="196850">
                <a:moveTo>
                  <a:pt x="0" y="196596"/>
                </a:moveTo>
                <a:lnTo>
                  <a:pt x="713232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13247" y="3907535"/>
            <a:ext cx="740663" cy="339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387340" y="3861815"/>
            <a:ext cx="576072" cy="4297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343144" y="3989832"/>
            <a:ext cx="728980" cy="327660"/>
          </a:xfrm>
          <a:custGeom>
            <a:avLst/>
            <a:gdLst/>
            <a:ahLst/>
            <a:cxnLst/>
            <a:rect l="l" t="t" r="r" b="b"/>
            <a:pathLst>
              <a:path w="728979" h="327660">
                <a:moveTo>
                  <a:pt x="0" y="327660"/>
                </a:moveTo>
                <a:lnTo>
                  <a:pt x="728472" y="327660"/>
                </a:lnTo>
                <a:lnTo>
                  <a:pt x="728472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5343144" y="3989832"/>
            <a:ext cx="716280" cy="3276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85"/>
              </a:lnSpc>
            </a:pPr>
            <a:r>
              <a:rPr sz="1600" spc="-5" dirty="0">
                <a:latin typeface="华文新魏"/>
                <a:cs typeface="华文新魏"/>
              </a:rPr>
              <a:t>fei4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324600" y="3907535"/>
            <a:ext cx="737616" cy="339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05371" y="3861815"/>
            <a:ext cx="576072" cy="4297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54496" y="3989832"/>
            <a:ext cx="725805" cy="327660"/>
          </a:xfrm>
          <a:custGeom>
            <a:avLst/>
            <a:gdLst/>
            <a:ahLst/>
            <a:cxnLst/>
            <a:rect l="l" t="t" r="r" b="b"/>
            <a:pathLst>
              <a:path w="725804" h="327660">
                <a:moveTo>
                  <a:pt x="0" y="327660"/>
                </a:moveTo>
                <a:lnTo>
                  <a:pt x="725424" y="327660"/>
                </a:lnTo>
                <a:lnTo>
                  <a:pt x="725424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254496" y="3989832"/>
            <a:ext cx="725805" cy="3276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ts val="1885"/>
              </a:lnSpc>
            </a:pPr>
            <a:r>
              <a:rPr sz="1600" spc="-5" dirty="0">
                <a:latin typeface="华文新魏"/>
                <a:cs typeface="华文新魏"/>
              </a:rPr>
              <a:t>fei5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708903" y="4317491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08903" y="3825240"/>
            <a:ext cx="363220" cy="165100"/>
          </a:xfrm>
          <a:custGeom>
            <a:avLst/>
            <a:gdLst/>
            <a:ahLst/>
            <a:cxnLst/>
            <a:rect l="l" t="t" r="r" b="b"/>
            <a:pathLst>
              <a:path w="363220" h="165100">
                <a:moveTo>
                  <a:pt x="362712" y="0"/>
                </a:moveTo>
                <a:lnTo>
                  <a:pt x="0" y="1645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71615" y="3825240"/>
            <a:ext cx="546100" cy="165100"/>
          </a:xfrm>
          <a:custGeom>
            <a:avLst/>
            <a:gdLst/>
            <a:ahLst/>
            <a:cxnLst/>
            <a:rect l="l" t="t" r="r" b="b"/>
            <a:pathLst>
              <a:path w="546100" h="165100">
                <a:moveTo>
                  <a:pt x="0" y="0"/>
                </a:moveTo>
                <a:lnTo>
                  <a:pt x="545591" y="1645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617207" y="4317491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1245" y="478993"/>
            <a:ext cx="4460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层次目录结</a:t>
            </a:r>
            <a:r>
              <a:rPr spc="-10" dirty="0"/>
              <a:t>构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9119" y="2308351"/>
            <a:ext cx="2584450" cy="20008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600" spc="34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路径名</a:t>
            </a:r>
            <a:endParaRPr sz="3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spc="34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绝对路径名</a:t>
            </a:r>
            <a:endParaRPr sz="3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4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73D86"/>
                </a:solidFill>
                <a:latin typeface="华文新魏"/>
                <a:cs typeface="华文新魏"/>
              </a:rPr>
              <a:t>相对路径名</a:t>
            </a:r>
            <a:endParaRPr sz="36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82344" y="2873121"/>
            <a:ext cx="63722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6385" algn="l"/>
              </a:tabLst>
            </a:pPr>
            <a:r>
              <a:rPr sz="5400" b="1" dirty="0">
                <a:latin typeface="Times New Roman"/>
                <a:cs typeface="Times New Roman"/>
              </a:rPr>
              <a:t>10.1	</a:t>
            </a:r>
            <a:r>
              <a:rPr sz="5400" b="1" dirty="0">
                <a:latin typeface="Microsoft JhengHei"/>
                <a:cs typeface="Microsoft JhengHei"/>
              </a:rPr>
              <a:t>文</a:t>
            </a:r>
            <a:r>
              <a:rPr sz="5400" b="1" spc="15" dirty="0">
                <a:latin typeface="Microsoft JhengHei"/>
                <a:cs typeface="Microsoft JhengHei"/>
              </a:rPr>
              <a:t>件</a:t>
            </a:r>
            <a:r>
              <a:rPr sz="5400" b="1" dirty="0">
                <a:latin typeface="Microsoft JhengHei"/>
                <a:cs typeface="Microsoft JhengHei"/>
              </a:rPr>
              <a:t>的基本概念</a:t>
            </a:r>
            <a:endParaRPr sz="54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723" y="374980"/>
            <a:ext cx="4460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层次目录结</a:t>
            </a:r>
            <a:r>
              <a:rPr dirty="0"/>
              <a:t>构(3)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2205227"/>
            <a:ext cx="8856345" cy="4272280"/>
          </a:xfrm>
          <a:custGeom>
            <a:avLst/>
            <a:gdLst/>
            <a:ahLst/>
            <a:cxnLst/>
            <a:rect l="l" t="t" r="r" b="b"/>
            <a:pathLst>
              <a:path w="8856345" h="4272280">
                <a:moveTo>
                  <a:pt x="0" y="4271772"/>
                </a:moveTo>
                <a:lnTo>
                  <a:pt x="8855964" y="4271772"/>
                </a:lnTo>
                <a:lnTo>
                  <a:pt x="8855964" y="0"/>
                </a:lnTo>
                <a:lnTo>
                  <a:pt x="0" y="0"/>
                </a:lnTo>
                <a:lnTo>
                  <a:pt x="0" y="427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67" y="2214117"/>
            <a:ext cx="8710930" cy="381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714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每一级目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可以是下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级目录的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说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明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，也可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以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是文件的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说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明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 形成层次关系。</a:t>
            </a:r>
            <a:endParaRPr sz="2400">
              <a:latin typeface="华文新魏"/>
              <a:cs typeface="华文新魏"/>
            </a:endParaRPr>
          </a:p>
          <a:p>
            <a:pPr marL="285115" marR="184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多级目录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结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构采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树</a:t>
            </a:r>
            <a:r>
              <a:rPr sz="2400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型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结</a:t>
            </a:r>
            <a:r>
              <a:rPr sz="2400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构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，是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棵倒向有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根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树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树根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目 录；从根向下，每个树枝是一个子目录；而树叶是文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树型多级目录优点:</a:t>
            </a:r>
            <a:endParaRPr sz="2400">
              <a:latin typeface="华文新魏"/>
              <a:cs typeface="华文新魏"/>
            </a:endParaRPr>
          </a:p>
          <a:p>
            <a:pPr marL="588645" marR="5715" lvl="1" indent="-273050" algn="just">
              <a:lnSpc>
                <a:spcPct val="100000"/>
              </a:lnSpc>
              <a:spcBef>
                <a:spcPts val="54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较好地反映现实世界中具有层次关系的数据集合和确切地反映系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统内部文件的分支结构；</a:t>
            </a:r>
            <a:endParaRPr sz="2200">
              <a:latin typeface="华文新魏"/>
              <a:cs typeface="华文新魏"/>
            </a:endParaRPr>
          </a:p>
          <a:p>
            <a:pPr marL="588645" marR="5080" lvl="1" indent="-273050" algn="just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不同文件可重</a:t>
            </a:r>
            <a:r>
              <a:rPr sz="22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名</a:t>
            </a:r>
            <a:r>
              <a:rPr sz="2200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，只要它们不位于同一末端子目</a:t>
            </a:r>
            <a:r>
              <a:rPr sz="22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录</a:t>
            </a:r>
            <a:r>
              <a:rPr sz="2200" spc="8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200" spc="7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易于规定</a:t>
            </a:r>
            <a:r>
              <a:rPr sz="2200" u="sng" spc="-2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不 </a:t>
            </a:r>
            <a:r>
              <a:rPr sz="2200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同层次或子目录中文件的不同存取权</a:t>
            </a:r>
            <a:r>
              <a:rPr sz="2200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限</a:t>
            </a:r>
            <a:r>
              <a:rPr sz="2200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，便于文件的保</a:t>
            </a:r>
            <a:r>
              <a:rPr sz="22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护</a:t>
            </a:r>
            <a:r>
              <a:rPr sz="2200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、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保 密和共享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等，有利于系统的维护和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查找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348" y="700278"/>
            <a:ext cx="446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层次目录结</a:t>
            </a:r>
            <a:r>
              <a:rPr spc="5" dirty="0"/>
              <a:t>构</a:t>
            </a:r>
            <a:r>
              <a:rPr dirty="0"/>
              <a:t>(4)</a:t>
            </a:r>
          </a:p>
        </p:txBody>
      </p:sp>
      <p:sp>
        <p:nvSpPr>
          <p:cNvPr id="4" name="object 4"/>
          <p:cNvSpPr/>
          <p:nvPr/>
        </p:nvSpPr>
        <p:spPr>
          <a:xfrm>
            <a:off x="324611" y="2491739"/>
            <a:ext cx="8496300" cy="3985260"/>
          </a:xfrm>
          <a:custGeom>
            <a:avLst/>
            <a:gdLst/>
            <a:ahLst/>
            <a:cxnLst/>
            <a:rect l="l" t="t" r="r" b="b"/>
            <a:pathLst>
              <a:path w="8496300" h="3985260">
                <a:moveTo>
                  <a:pt x="0" y="3985260"/>
                </a:moveTo>
                <a:lnTo>
                  <a:pt x="8496300" y="3985260"/>
                </a:lnTo>
                <a:lnTo>
                  <a:pt x="8496300" y="0"/>
                </a:lnTo>
                <a:lnTo>
                  <a:pt x="0" y="0"/>
                </a:lnTo>
                <a:lnTo>
                  <a:pt x="0" y="3985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8086" y="560895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742" y="2468117"/>
            <a:ext cx="8529320" cy="38303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如果规定每个文件都只有一个父目录，称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纯树型目录结构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 其缺点是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文件共享不是对称的，父目录有效拥有该文件，其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他被授权用户必须经过属主目录才能对该文件进行访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问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311150" indent="-272415" algn="just">
              <a:lnSpc>
                <a:spcPts val="259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有向无环图目录尽管它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允许文件有多个父目录而破坏树的特</a:t>
            </a:r>
            <a:r>
              <a:rPr sz="2400" u="sng" spc="-24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性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，但不同用户可以对称方式实现文件共享，即可能属于不同 用户的多个目录，使用不同文件名能访问和共享同一个文件 。</a:t>
            </a:r>
            <a:endParaRPr sz="2400">
              <a:latin typeface="华文新魏"/>
              <a:cs typeface="华文新魏"/>
            </a:endParaRPr>
          </a:p>
          <a:p>
            <a:pPr marL="285115" marR="5715" indent="-272415">
              <a:lnSpc>
                <a:spcPts val="259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有向无环图目录结构的维护比纯树型目录结构复杂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由于一 </a:t>
            </a: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个文件可能有多个父目录，需为每个文件维护一个引用计数，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用来记录文件的父目录个数，仅当引用计数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为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1时，删除操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560"/>
              </a:lnSpc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作才移去文件，否则仅仅把相关记录从父目录中删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去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645" y="658114"/>
            <a:ext cx="446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层次目录结</a:t>
            </a:r>
            <a:r>
              <a:rPr spc="-10" dirty="0"/>
              <a:t>构</a:t>
            </a:r>
            <a:r>
              <a:rPr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166" y="2229992"/>
            <a:ext cx="8441055" cy="428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4699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Linux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支持多父目录，但其中一个是主父目录，它是文件拥有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者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，且文件被物理存储在此目录下，其他次父目录通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link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方 式来连结和引用文件，允许任一父目录删除共享文件。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图6-1(a)中便示例这种文件共享的情形，文件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/home/fei1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endParaRPr sz="2400">
              <a:latin typeface="华文新魏"/>
              <a:cs typeface="华文新魏"/>
            </a:endParaRPr>
          </a:p>
          <a:p>
            <a:pPr marL="588645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myfile.c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的主父目录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图中实线表示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)，/home/fei2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endParaRPr sz="2400">
              <a:latin typeface="华文新魏"/>
              <a:cs typeface="华文新魏"/>
            </a:endParaRPr>
          </a:p>
          <a:p>
            <a:pPr marL="588645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/home/fei3/fei4均为文件myfile.c的次父目录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图中虚线表</a:t>
            </a:r>
            <a:endParaRPr sz="2400">
              <a:latin typeface="华文新魏"/>
              <a:cs typeface="华文新魏"/>
            </a:endParaRPr>
          </a:p>
          <a:p>
            <a:pPr marL="588645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Windows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实现被称作“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快捷方式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”的多父目录连结，快捷方 式是一些指向不同文件夹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子目录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和菜单之间任意复制和移动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的文件及文件夹的指针，删除快捷方式就是删除指针。</a:t>
            </a:r>
            <a:endParaRPr sz="2400">
              <a:latin typeface="华文新魏"/>
              <a:cs typeface="华文新魏"/>
            </a:endParaRPr>
          </a:p>
          <a:p>
            <a:pPr marR="432434" algn="r">
              <a:lnSpc>
                <a:spcPct val="100000"/>
              </a:lnSpc>
              <a:spcBef>
                <a:spcPts val="1910"/>
              </a:spcBef>
            </a:pPr>
            <a:r>
              <a:rPr sz="1400" spc="5" dirty="0"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334467"/>
            <a:ext cx="6082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10.2.3</a:t>
            </a:r>
            <a:r>
              <a:rPr spc="-90" dirty="0"/>
              <a:t> </a:t>
            </a:r>
            <a:r>
              <a:rPr spc="-5" dirty="0"/>
              <a:t>文件目录的检索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8472" y="5794247"/>
            <a:ext cx="2630805" cy="45910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latin typeface="华文新魏"/>
                <a:cs typeface="华文新魏"/>
              </a:rPr>
              <a:t>(a)用户角度目录结构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716" y="3194304"/>
            <a:ext cx="809625" cy="304800"/>
          </a:xfrm>
          <a:custGeom>
            <a:avLst/>
            <a:gdLst/>
            <a:ahLst/>
            <a:cxnLst/>
            <a:rect l="l" t="t" r="r" b="b"/>
            <a:pathLst>
              <a:path w="809625" h="304800">
                <a:moveTo>
                  <a:pt x="0" y="304800"/>
                </a:moveTo>
                <a:lnTo>
                  <a:pt x="809244" y="304800"/>
                </a:lnTo>
                <a:lnTo>
                  <a:pt x="80924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7242" y="3221200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600" spc="-5" dirty="0">
                <a:latin typeface="Times New Roman"/>
                <a:cs typeface="Times New Roman"/>
              </a:rPr>
              <a:t>usr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9530" y="5363055"/>
            <a:ext cx="4362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il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2332" y="3805428"/>
            <a:ext cx="203200" cy="306705"/>
          </a:xfrm>
          <a:custGeom>
            <a:avLst/>
            <a:gdLst/>
            <a:ahLst/>
            <a:cxnLst/>
            <a:rect l="l" t="t" r="r" b="b"/>
            <a:pathLst>
              <a:path w="203200" h="306704">
                <a:moveTo>
                  <a:pt x="0" y="306324"/>
                </a:moveTo>
                <a:lnTo>
                  <a:pt x="202692" y="306324"/>
                </a:lnTo>
                <a:lnTo>
                  <a:pt x="20269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7829" y="3833340"/>
            <a:ext cx="2927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1163" y="3499103"/>
            <a:ext cx="1010919" cy="306705"/>
          </a:xfrm>
          <a:custGeom>
            <a:avLst/>
            <a:gdLst/>
            <a:ahLst/>
            <a:cxnLst/>
            <a:rect l="l" t="t" r="r" b="b"/>
            <a:pathLst>
              <a:path w="1010919" h="306704">
                <a:moveTo>
                  <a:pt x="0" y="306324"/>
                </a:moveTo>
                <a:lnTo>
                  <a:pt x="10104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9344" y="3112007"/>
            <a:ext cx="819912" cy="31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0304" y="3066288"/>
            <a:ext cx="69494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9239" y="3194304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19" h="304800">
                <a:moveTo>
                  <a:pt x="0" y="304800"/>
                </a:moveTo>
                <a:lnTo>
                  <a:pt x="807720" y="304800"/>
                </a:lnTo>
                <a:lnTo>
                  <a:pt x="80772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9239" y="3194304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19" h="304800">
                <a:moveTo>
                  <a:pt x="0" y="304800"/>
                </a:moveTo>
                <a:lnTo>
                  <a:pt x="807720" y="304800"/>
                </a:lnTo>
                <a:lnTo>
                  <a:pt x="80772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05101" y="3186429"/>
            <a:ext cx="4737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ho</a:t>
            </a:r>
            <a:r>
              <a:rPr sz="1600" spc="-4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1925" y="3499865"/>
            <a:ext cx="1010919" cy="1071880"/>
          </a:xfrm>
          <a:custGeom>
            <a:avLst/>
            <a:gdLst/>
            <a:ahLst/>
            <a:cxnLst/>
            <a:rect l="l" t="t" r="r" b="b"/>
            <a:pathLst>
              <a:path w="1010919" h="1071879">
                <a:moveTo>
                  <a:pt x="1010412" y="0"/>
                </a:moveTo>
                <a:lnTo>
                  <a:pt x="0" y="10713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2338" y="3499865"/>
            <a:ext cx="1214755" cy="306705"/>
          </a:xfrm>
          <a:custGeom>
            <a:avLst/>
            <a:gdLst/>
            <a:ahLst/>
            <a:cxnLst/>
            <a:rect l="l" t="t" r="r" b="b"/>
            <a:pathLst>
              <a:path w="1214755" h="306704">
                <a:moveTo>
                  <a:pt x="0" y="0"/>
                </a:moveTo>
                <a:lnTo>
                  <a:pt x="1214628" y="3063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4715" y="4488179"/>
            <a:ext cx="819912" cy="318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7284" y="4442459"/>
            <a:ext cx="563879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4611" y="4570476"/>
            <a:ext cx="807720" cy="306705"/>
          </a:xfrm>
          <a:prstGeom prst="rect">
            <a:avLst/>
          </a:prstGeom>
          <a:solidFill>
            <a:srgbClr val="30B6FC"/>
          </a:solidFill>
          <a:ln w="914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Times New Roman"/>
                <a:cs typeface="Times New Roman"/>
              </a:rPr>
              <a:t>fei1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472" y="5335523"/>
            <a:ext cx="1213485" cy="30480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508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40"/>
              </a:spcBef>
            </a:pPr>
            <a:r>
              <a:rPr sz="1600" spc="-10" dirty="0">
                <a:latin typeface="Times New Roman"/>
                <a:cs typeface="Times New Roman"/>
              </a:rPr>
              <a:t>myfile.c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35786" y="4877561"/>
            <a:ext cx="405765" cy="459105"/>
          </a:xfrm>
          <a:custGeom>
            <a:avLst/>
            <a:gdLst/>
            <a:ahLst/>
            <a:cxnLst/>
            <a:rect l="l" t="t" r="r" b="b"/>
            <a:pathLst>
              <a:path w="405764" h="459104">
                <a:moveTo>
                  <a:pt x="405383" y="0"/>
                </a:moveTo>
                <a:lnTo>
                  <a:pt x="0" y="458724"/>
                </a:lnTo>
              </a:path>
            </a:pathLst>
          </a:custGeom>
          <a:ln w="1981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233" y="4877561"/>
            <a:ext cx="607060" cy="459105"/>
          </a:xfrm>
          <a:custGeom>
            <a:avLst/>
            <a:gdLst/>
            <a:ahLst/>
            <a:cxnLst/>
            <a:rect l="l" t="t" r="r" b="b"/>
            <a:pathLst>
              <a:path w="607060" h="459104">
                <a:moveTo>
                  <a:pt x="0" y="0"/>
                </a:moveTo>
                <a:lnTo>
                  <a:pt x="606552" y="4587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20923" y="3723132"/>
            <a:ext cx="821436" cy="3185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0464" y="3677411"/>
            <a:ext cx="563879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50820" y="3805428"/>
            <a:ext cx="809625" cy="30670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Times New Roman"/>
                <a:cs typeface="Times New Roman"/>
              </a:rPr>
              <a:t>fei3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41170" y="3499865"/>
            <a:ext cx="201295" cy="1071880"/>
          </a:xfrm>
          <a:custGeom>
            <a:avLst/>
            <a:gdLst/>
            <a:ahLst/>
            <a:cxnLst/>
            <a:rect l="l" t="t" r="r" b="b"/>
            <a:pathLst>
              <a:path w="201294" h="1071879">
                <a:moveTo>
                  <a:pt x="201168" y="0"/>
                </a:moveTo>
                <a:lnTo>
                  <a:pt x="0" y="10713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05127" y="4488179"/>
            <a:ext cx="821435" cy="3185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9219" y="4442459"/>
            <a:ext cx="563880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5024" y="4570476"/>
            <a:ext cx="809625" cy="306705"/>
          </a:xfrm>
          <a:custGeom>
            <a:avLst/>
            <a:gdLst/>
            <a:ahLst/>
            <a:cxnLst/>
            <a:rect l="l" t="t" r="r" b="b"/>
            <a:pathLst>
              <a:path w="809625" h="306704">
                <a:moveTo>
                  <a:pt x="0" y="306324"/>
                </a:moveTo>
                <a:lnTo>
                  <a:pt x="809244" y="306324"/>
                </a:lnTo>
                <a:lnTo>
                  <a:pt x="809244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35024" y="4570476"/>
            <a:ext cx="809625" cy="3067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Times New Roman"/>
                <a:cs typeface="Times New Roman"/>
              </a:rPr>
              <a:t>fei2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5780" y="3805428"/>
            <a:ext cx="607060" cy="306705"/>
          </a:xfrm>
          <a:custGeom>
            <a:avLst/>
            <a:gdLst/>
            <a:ahLst/>
            <a:cxnLst/>
            <a:rect l="l" t="t" r="r" b="b"/>
            <a:pathLst>
              <a:path w="607060" h="306704">
                <a:moveTo>
                  <a:pt x="0" y="306324"/>
                </a:moveTo>
                <a:lnTo>
                  <a:pt x="606552" y="306324"/>
                </a:lnTo>
                <a:lnTo>
                  <a:pt x="60655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5780" y="3798570"/>
            <a:ext cx="809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1925" y="3499865"/>
            <a:ext cx="1010919" cy="306705"/>
          </a:xfrm>
          <a:custGeom>
            <a:avLst/>
            <a:gdLst/>
            <a:ahLst/>
            <a:cxnLst/>
            <a:rect l="l" t="t" r="r" b="b"/>
            <a:pathLst>
              <a:path w="1010919" h="306704">
                <a:moveTo>
                  <a:pt x="0" y="306324"/>
                </a:moveTo>
                <a:lnTo>
                  <a:pt x="101041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17064" y="4335779"/>
            <a:ext cx="821436" cy="316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45079" y="4290059"/>
            <a:ext cx="563880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46960" y="4418076"/>
            <a:ext cx="809625" cy="304800"/>
          </a:xfrm>
          <a:custGeom>
            <a:avLst/>
            <a:gdLst/>
            <a:ahLst/>
            <a:cxnLst/>
            <a:rect l="l" t="t" r="r" b="b"/>
            <a:pathLst>
              <a:path w="809625" h="304800">
                <a:moveTo>
                  <a:pt x="0" y="304800"/>
                </a:moveTo>
                <a:lnTo>
                  <a:pt x="809244" y="304800"/>
                </a:lnTo>
                <a:lnTo>
                  <a:pt x="80924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46960" y="4418076"/>
            <a:ext cx="809625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latin typeface="Times New Roman"/>
                <a:cs typeface="Times New Roman"/>
              </a:rPr>
              <a:t>fei4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27476" y="4335779"/>
            <a:ext cx="819912" cy="31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3967" y="4290059"/>
            <a:ext cx="563879" cy="429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57371" y="4418076"/>
            <a:ext cx="807720" cy="304800"/>
          </a:xfrm>
          <a:custGeom>
            <a:avLst/>
            <a:gdLst/>
            <a:ahLst/>
            <a:cxnLst/>
            <a:rect l="l" t="t" r="r" b="b"/>
            <a:pathLst>
              <a:path w="807720" h="304800">
                <a:moveTo>
                  <a:pt x="0" y="304800"/>
                </a:moveTo>
                <a:lnTo>
                  <a:pt x="807720" y="304800"/>
                </a:lnTo>
                <a:lnTo>
                  <a:pt x="80772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357371" y="4418076"/>
            <a:ext cx="809625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latin typeface="Times New Roman"/>
                <a:cs typeface="Times New Roman"/>
              </a:rPr>
              <a:t>fei5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51582" y="4112514"/>
            <a:ext cx="405765" cy="306705"/>
          </a:xfrm>
          <a:custGeom>
            <a:avLst/>
            <a:gdLst/>
            <a:ahLst/>
            <a:cxnLst/>
            <a:rect l="l" t="t" r="r" b="b"/>
            <a:pathLst>
              <a:path w="405764" h="306704">
                <a:moveTo>
                  <a:pt x="405384" y="0"/>
                </a:moveTo>
                <a:lnTo>
                  <a:pt x="0" y="3063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6966" y="4112514"/>
            <a:ext cx="607060" cy="306705"/>
          </a:xfrm>
          <a:custGeom>
            <a:avLst/>
            <a:gdLst/>
            <a:ahLst/>
            <a:cxnLst/>
            <a:rect l="l" t="t" r="r" b="b"/>
            <a:pathLst>
              <a:path w="607060" h="306704">
                <a:moveTo>
                  <a:pt x="0" y="0"/>
                </a:moveTo>
                <a:lnTo>
                  <a:pt x="606551" y="3063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50820" y="4722876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4267" y="4907279"/>
            <a:ext cx="1214755" cy="335280"/>
          </a:xfrm>
          <a:custGeom>
            <a:avLst/>
            <a:gdLst/>
            <a:ahLst/>
            <a:cxnLst/>
            <a:rect l="l" t="t" r="r" b="b"/>
            <a:pathLst>
              <a:path w="1214754" h="335279">
                <a:moveTo>
                  <a:pt x="0" y="335280"/>
                </a:moveTo>
                <a:lnTo>
                  <a:pt x="1214628" y="335280"/>
                </a:lnTo>
                <a:lnTo>
                  <a:pt x="1214628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44267" y="4899786"/>
            <a:ext cx="1214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testfile.c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60064" y="5029200"/>
            <a:ext cx="607060" cy="306705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50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62755" y="4722876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38477" y="5182361"/>
            <a:ext cx="1012190" cy="154305"/>
          </a:xfrm>
          <a:custGeom>
            <a:avLst/>
            <a:gdLst/>
            <a:ahLst/>
            <a:cxnLst/>
            <a:rect l="l" t="t" r="r" b="b"/>
            <a:pathLst>
              <a:path w="1012189" h="154304">
                <a:moveTo>
                  <a:pt x="0" y="153924"/>
                </a:moveTo>
                <a:lnTo>
                  <a:pt x="1011935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5173979" y="1048511"/>
          <a:ext cx="1632585" cy="1844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685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．．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941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fei1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fei2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770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fei3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151632" y="1965960"/>
          <a:ext cx="1632585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685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．．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302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myfile.c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7197852" y="1965960"/>
          <a:ext cx="1632585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685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．．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302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myfile.c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5173979" y="3189732"/>
          <a:ext cx="1632585" cy="1233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685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．．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fei4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fei5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4364735" y="4718303"/>
          <a:ext cx="1632585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．．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testfile.c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6388608" y="4718303"/>
          <a:ext cx="1632585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．．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object 57"/>
          <p:cNvSpPr/>
          <p:nvPr/>
        </p:nvSpPr>
        <p:spPr>
          <a:xfrm>
            <a:off x="6792341" y="1970532"/>
            <a:ext cx="410209" cy="462915"/>
          </a:xfrm>
          <a:custGeom>
            <a:avLst/>
            <a:gdLst/>
            <a:ahLst/>
            <a:cxnLst/>
            <a:rect l="l" t="t" r="r" b="b"/>
            <a:pathLst>
              <a:path w="410209" h="462914">
                <a:moveTo>
                  <a:pt x="354860" y="52895"/>
                </a:moveTo>
                <a:lnTo>
                  <a:pt x="0" y="454532"/>
                </a:lnTo>
                <a:lnTo>
                  <a:pt x="9398" y="462914"/>
                </a:lnTo>
                <a:lnTo>
                  <a:pt x="364364" y="61298"/>
                </a:lnTo>
                <a:lnTo>
                  <a:pt x="354860" y="52895"/>
                </a:lnTo>
                <a:close/>
              </a:path>
              <a:path w="410209" h="462914">
                <a:moveTo>
                  <a:pt x="398487" y="43433"/>
                </a:moveTo>
                <a:lnTo>
                  <a:pt x="363219" y="43433"/>
                </a:lnTo>
                <a:lnTo>
                  <a:pt x="372744" y="51815"/>
                </a:lnTo>
                <a:lnTo>
                  <a:pt x="364364" y="61298"/>
                </a:lnTo>
                <a:lnTo>
                  <a:pt x="388111" y="82295"/>
                </a:lnTo>
                <a:lnTo>
                  <a:pt x="398487" y="43433"/>
                </a:lnTo>
                <a:close/>
              </a:path>
              <a:path w="410209" h="462914">
                <a:moveTo>
                  <a:pt x="363219" y="43433"/>
                </a:moveTo>
                <a:lnTo>
                  <a:pt x="354860" y="52895"/>
                </a:lnTo>
                <a:lnTo>
                  <a:pt x="364364" y="61298"/>
                </a:lnTo>
                <a:lnTo>
                  <a:pt x="372744" y="51815"/>
                </a:lnTo>
                <a:lnTo>
                  <a:pt x="363219" y="43433"/>
                </a:lnTo>
                <a:close/>
              </a:path>
              <a:path w="410209" h="462914">
                <a:moveTo>
                  <a:pt x="410082" y="0"/>
                </a:moveTo>
                <a:lnTo>
                  <a:pt x="331088" y="31876"/>
                </a:lnTo>
                <a:lnTo>
                  <a:pt x="354860" y="52895"/>
                </a:lnTo>
                <a:lnTo>
                  <a:pt x="363219" y="43433"/>
                </a:lnTo>
                <a:lnTo>
                  <a:pt x="398487" y="43433"/>
                </a:lnTo>
                <a:lnTo>
                  <a:pt x="410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97040" y="2425064"/>
            <a:ext cx="410209" cy="462915"/>
          </a:xfrm>
          <a:custGeom>
            <a:avLst/>
            <a:gdLst/>
            <a:ahLst/>
            <a:cxnLst/>
            <a:rect l="l" t="t" r="r" b="b"/>
            <a:pathLst>
              <a:path w="410209" h="462914">
                <a:moveTo>
                  <a:pt x="21970" y="380619"/>
                </a:moveTo>
                <a:lnTo>
                  <a:pt x="0" y="462914"/>
                </a:lnTo>
                <a:lnTo>
                  <a:pt x="78993" y="431038"/>
                </a:lnTo>
                <a:lnTo>
                  <a:pt x="65923" y="419481"/>
                </a:lnTo>
                <a:lnTo>
                  <a:pt x="46862" y="419481"/>
                </a:lnTo>
                <a:lnTo>
                  <a:pt x="37337" y="411099"/>
                </a:lnTo>
                <a:lnTo>
                  <a:pt x="45718" y="401616"/>
                </a:lnTo>
                <a:lnTo>
                  <a:pt x="21970" y="380619"/>
                </a:lnTo>
                <a:close/>
              </a:path>
              <a:path w="410209" h="462914">
                <a:moveTo>
                  <a:pt x="45718" y="401616"/>
                </a:moveTo>
                <a:lnTo>
                  <a:pt x="37337" y="411099"/>
                </a:lnTo>
                <a:lnTo>
                  <a:pt x="46862" y="419481"/>
                </a:lnTo>
                <a:lnTo>
                  <a:pt x="55222" y="410019"/>
                </a:lnTo>
                <a:lnTo>
                  <a:pt x="45718" y="401616"/>
                </a:lnTo>
                <a:close/>
              </a:path>
              <a:path w="410209" h="462914">
                <a:moveTo>
                  <a:pt x="55222" y="410019"/>
                </a:moveTo>
                <a:lnTo>
                  <a:pt x="46862" y="419481"/>
                </a:lnTo>
                <a:lnTo>
                  <a:pt x="65923" y="419481"/>
                </a:lnTo>
                <a:lnTo>
                  <a:pt x="55222" y="410019"/>
                </a:lnTo>
                <a:close/>
              </a:path>
              <a:path w="410209" h="462914">
                <a:moveTo>
                  <a:pt x="400684" y="0"/>
                </a:moveTo>
                <a:lnTo>
                  <a:pt x="45718" y="401616"/>
                </a:lnTo>
                <a:lnTo>
                  <a:pt x="55222" y="410019"/>
                </a:lnTo>
                <a:lnTo>
                  <a:pt x="410082" y="8382"/>
                </a:lnTo>
                <a:lnTo>
                  <a:pt x="400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70882" y="2276855"/>
            <a:ext cx="407670" cy="309880"/>
          </a:xfrm>
          <a:custGeom>
            <a:avLst/>
            <a:gdLst/>
            <a:ahLst/>
            <a:cxnLst/>
            <a:rect l="l" t="t" r="r" b="b"/>
            <a:pathLst>
              <a:path w="407670" h="309880">
                <a:moveTo>
                  <a:pt x="343001" y="40834"/>
                </a:moveTo>
                <a:lnTo>
                  <a:pt x="0" y="299720"/>
                </a:lnTo>
                <a:lnTo>
                  <a:pt x="7619" y="309880"/>
                </a:lnTo>
                <a:lnTo>
                  <a:pt x="350658" y="50966"/>
                </a:lnTo>
                <a:lnTo>
                  <a:pt x="343001" y="40834"/>
                </a:lnTo>
                <a:close/>
              </a:path>
              <a:path w="407670" h="309880">
                <a:moveTo>
                  <a:pt x="391234" y="33147"/>
                </a:moveTo>
                <a:lnTo>
                  <a:pt x="353187" y="33147"/>
                </a:lnTo>
                <a:lnTo>
                  <a:pt x="360806" y="43307"/>
                </a:lnTo>
                <a:lnTo>
                  <a:pt x="350658" y="50966"/>
                </a:lnTo>
                <a:lnTo>
                  <a:pt x="369823" y="76327"/>
                </a:lnTo>
                <a:lnTo>
                  <a:pt x="391234" y="33147"/>
                </a:lnTo>
                <a:close/>
              </a:path>
              <a:path w="407670" h="309880">
                <a:moveTo>
                  <a:pt x="353187" y="33147"/>
                </a:moveTo>
                <a:lnTo>
                  <a:pt x="343001" y="40834"/>
                </a:lnTo>
                <a:lnTo>
                  <a:pt x="350658" y="50966"/>
                </a:lnTo>
                <a:lnTo>
                  <a:pt x="360806" y="43307"/>
                </a:lnTo>
                <a:lnTo>
                  <a:pt x="353187" y="33147"/>
                </a:lnTo>
                <a:close/>
              </a:path>
              <a:path w="407670" h="309880">
                <a:moveTo>
                  <a:pt x="407669" y="0"/>
                </a:moveTo>
                <a:lnTo>
                  <a:pt x="323850" y="15494"/>
                </a:lnTo>
                <a:lnTo>
                  <a:pt x="343001" y="40834"/>
                </a:lnTo>
                <a:lnTo>
                  <a:pt x="353187" y="33147"/>
                </a:lnTo>
                <a:lnTo>
                  <a:pt x="391234" y="33147"/>
                </a:lnTo>
                <a:lnTo>
                  <a:pt x="407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74691" y="1965451"/>
            <a:ext cx="407670" cy="311785"/>
          </a:xfrm>
          <a:custGeom>
            <a:avLst/>
            <a:gdLst/>
            <a:ahLst/>
            <a:cxnLst/>
            <a:rect l="l" t="t" r="r" b="b"/>
            <a:pathLst>
              <a:path w="407670" h="311785">
                <a:moveTo>
                  <a:pt x="37719" y="234950"/>
                </a:moveTo>
                <a:lnTo>
                  <a:pt x="0" y="311403"/>
                </a:lnTo>
                <a:lnTo>
                  <a:pt x="83693" y="295656"/>
                </a:lnTo>
                <a:lnTo>
                  <a:pt x="70420" y="278130"/>
                </a:lnTo>
                <a:lnTo>
                  <a:pt x="54483" y="278130"/>
                </a:lnTo>
                <a:lnTo>
                  <a:pt x="46736" y="267970"/>
                </a:lnTo>
                <a:lnTo>
                  <a:pt x="56892" y="260267"/>
                </a:lnTo>
                <a:lnTo>
                  <a:pt x="37719" y="234950"/>
                </a:lnTo>
                <a:close/>
              </a:path>
              <a:path w="407670" h="311785">
                <a:moveTo>
                  <a:pt x="56892" y="260267"/>
                </a:moveTo>
                <a:lnTo>
                  <a:pt x="46736" y="267970"/>
                </a:lnTo>
                <a:lnTo>
                  <a:pt x="54483" y="278130"/>
                </a:lnTo>
                <a:lnTo>
                  <a:pt x="64604" y="270450"/>
                </a:lnTo>
                <a:lnTo>
                  <a:pt x="56892" y="260267"/>
                </a:lnTo>
                <a:close/>
              </a:path>
              <a:path w="407670" h="311785">
                <a:moveTo>
                  <a:pt x="64604" y="270450"/>
                </a:moveTo>
                <a:lnTo>
                  <a:pt x="54483" y="278130"/>
                </a:lnTo>
                <a:lnTo>
                  <a:pt x="70420" y="278130"/>
                </a:lnTo>
                <a:lnTo>
                  <a:pt x="64604" y="270450"/>
                </a:lnTo>
                <a:close/>
              </a:path>
              <a:path w="407670" h="311785">
                <a:moveTo>
                  <a:pt x="400050" y="0"/>
                </a:moveTo>
                <a:lnTo>
                  <a:pt x="56892" y="260267"/>
                </a:lnTo>
                <a:lnTo>
                  <a:pt x="64604" y="270450"/>
                </a:lnTo>
                <a:lnTo>
                  <a:pt x="407670" y="10160"/>
                </a:lnTo>
                <a:lnTo>
                  <a:pt x="400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43144" y="2887979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5">
                <a:moveTo>
                  <a:pt x="31750" y="230124"/>
                </a:moveTo>
                <a:lnTo>
                  <a:pt x="0" y="230124"/>
                </a:lnTo>
                <a:lnTo>
                  <a:pt x="38100" y="306324"/>
                </a:lnTo>
                <a:lnTo>
                  <a:pt x="69850" y="242824"/>
                </a:lnTo>
                <a:lnTo>
                  <a:pt x="31750" y="242824"/>
                </a:lnTo>
                <a:lnTo>
                  <a:pt x="31750" y="230124"/>
                </a:lnTo>
                <a:close/>
              </a:path>
              <a:path w="76200" h="306705">
                <a:moveTo>
                  <a:pt x="44450" y="0"/>
                </a:moveTo>
                <a:lnTo>
                  <a:pt x="31750" y="0"/>
                </a:lnTo>
                <a:lnTo>
                  <a:pt x="31750" y="242824"/>
                </a:lnTo>
                <a:lnTo>
                  <a:pt x="44450" y="242824"/>
                </a:lnTo>
                <a:lnTo>
                  <a:pt x="44450" y="0"/>
                </a:lnTo>
                <a:close/>
              </a:path>
              <a:path w="76200" h="306705">
                <a:moveTo>
                  <a:pt x="76200" y="230124"/>
                </a:moveTo>
                <a:lnTo>
                  <a:pt x="44450" y="230124"/>
                </a:lnTo>
                <a:lnTo>
                  <a:pt x="44450" y="242824"/>
                </a:lnTo>
                <a:lnTo>
                  <a:pt x="69850" y="242824"/>
                </a:lnTo>
                <a:lnTo>
                  <a:pt x="762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56247" y="2887979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5">
                <a:moveTo>
                  <a:pt x="44450" y="63500"/>
                </a:moveTo>
                <a:lnTo>
                  <a:pt x="31750" y="63500"/>
                </a:lnTo>
                <a:lnTo>
                  <a:pt x="31750" y="306324"/>
                </a:lnTo>
                <a:lnTo>
                  <a:pt x="44450" y="306324"/>
                </a:lnTo>
                <a:lnTo>
                  <a:pt x="44450" y="63500"/>
                </a:lnTo>
                <a:close/>
              </a:path>
              <a:path w="76200" h="30670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670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72000" y="3955415"/>
            <a:ext cx="611505" cy="767715"/>
          </a:xfrm>
          <a:custGeom>
            <a:avLst/>
            <a:gdLst/>
            <a:ahLst/>
            <a:cxnLst/>
            <a:rect l="l" t="t" r="r" b="b"/>
            <a:pathLst>
              <a:path w="611504" h="767714">
                <a:moveTo>
                  <a:pt x="17525" y="684149"/>
                </a:moveTo>
                <a:lnTo>
                  <a:pt x="0" y="767461"/>
                </a:lnTo>
                <a:lnTo>
                  <a:pt x="77215" y="731520"/>
                </a:lnTo>
                <a:lnTo>
                  <a:pt x="64893" y="721741"/>
                </a:lnTo>
                <a:lnTo>
                  <a:pt x="44450" y="721741"/>
                </a:lnTo>
                <a:lnTo>
                  <a:pt x="34544" y="713740"/>
                </a:lnTo>
                <a:lnTo>
                  <a:pt x="42381" y="703874"/>
                </a:lnTo>
                <a:lnTo>
                  <a:pt x="17525" y="684149"/>
                </a:lnTo>
                <a:close/>
              </a:path>
              <a:path w="611504" h="767714">
                <a:moveTo>
                  <a:pt x="42381" y="703874"/>
                </a:moveTo>
                <a:lnTo>
                  <a:pt x="34544" y="713740"/>
                </a:lnTo>
                <a:lnTo>
                  <a:pt x="44450" y="721741"/>
                </a:lnTo>
                <a:lnTo>
                  <a:pt x="52354" y="711789"/>
                </a:lnTo>
                <a:lnTo>
                  <a:pt x="42381" y="703874"/>
                </a:lnTo>
                <a:close/>
              </a:path>
              <a:path w="611504" h="767714">
                <a:moveTo>
                  <a:pt x="52354" y="711789"/>
                </a:moveTo>
                <a:lnTo>
                  <a:pt x="44450" y="721741"/>
                </a:lnTo>
                <a:lnTo>
                  <a:pt x="64893" y="721741"/>
                </a:lnTo>
                <a:lnTo>
                  <a:pt x="52354" y="711789"/>
                </a:lnTo>
                <a:close/>
              </a:path>
              <a:path w="611504" h="767714">
                <a:moveTo>
                  <a:pt x="601599" y="0"/>
                </a:moveTo>
                <a:lnTo>
                  <a:pt x="42381" y="703874"/>
                </a:lnTo>
                <a:lnTo>
                  <a:pt x="52354" y="711789"/>
                </a:lnTo>
                <a:lnTo>
                  <a:pt x="611504" y="7874"/>
                </a:lnTo>
                <a:lnTo>
                  <a:pt x="601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73217" y="4418076"/>
            <a:ext cx="208279" cy="308610"/>
          </a:xfrm>
          <a:custGeom>
            <a:avLst/>
            <a:gdLst/>
            <a:ahLst/>
            <a:cxnLst/>
            <a:rect l="l" t="t" r="r" b="b"/>
            <a:pathLst>
              <a:path w="208279" h="308610">
                <a:moveTo>
                  <a:pt x="160537" y="59890"/>
                </a:moveTo>
                <a:lnTo>
                  <a:pt x="0" y="301244"/>
                </a:lnTo>
                <a:lnTo>
                  <a:pt x="10668" y="308356"/>
                </a:lnTo>
                <a:lnTo>
                  <a:pt x="171152" y="66959"/>
                </a:lnTo>
                <a:lnTo>
                  <a:pt x="160537" y="59890"/>
                </a:lnTo>
                <a:close/>
              </a:path>
              <a:path w="208279" h="308610">
                <a:moveTo>
                  <a:pt x="201943" y="49403"/>
                </a:moveTo>
                <a:lnTo>
                  <a:pt x="167512" y="49403"/>
                </a:lnTo>
                <a:lnTo>
                  <a:pt x="178181" y="56387"/>
                </a:lnTo>
                <a:lnTo>
                  <a:pt x="171152" y="66959"/>
                </a:lnTo>
                <a:lnTo>
                  <a:pt x="197612" y="84581"/>
                </a:lnTo>
                <a:lnTo>
                  <a:pt x="201943" y="49403"/>
                </a:lnTo>
                <a:close/>
              </a:path>
              <a:path w="208279" h="308610">
                <a:moveTo>
                  <a:pt x="167512" y="49403"/>
                </a:moveTo>
                <a:lnTo>
                  <a:pt x="160537" y="59890"/>
                </a:lnTo>
                <a:lnTo>
                  <a:pt x="171152" y="66959"/>
                </a:lnTo>
                <a:lnTo>
                  <a:pt x="178181" y="56387"/>
                </a:lnTo>
                <a:lnTo>
                  <a:pt x="167512" y="49403"/>
                </a:lnTo>
                <a:close/>
              </a:path>
              <a:path w="208279" h="308610">
                <a:moveTo>
                  <a:pt x="208026" y="0"/>
                </a:moveTo>
                <a:lnTo>
                  <a:pt x="134112" y="42291"/>
                </a:lnTo>
                <a:lnTo>
                  <a:pt x="160537" y="59890"/>
                </a:lnTo>
                <a:lnTo>
                  <a:pt x="167512" y="49403"/>
                </a:lnTo>
                <a:lnTo>
                  <a:pt x="201943" y="49403"/>
                </a:lnTo>
                <a:lnTo>
                  <a:pt x="208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90538" y="4412996"/>
            <a:ext cx="409575" cy="309880"/>
          </a:xfrm>
          <a:custGeom>
            <a:avLst/>
            <a:gdLst/>
            <a:ahLst/>
            <a:cxnLst/>
            <a:rect l="l" t="t" r="r" b="b"/>
            <a:pathLst>
              <a:path w="409575" h="309879">
                <a:moveTo>
                  <a:pt x="344491" y="269145"/>
                </a:moveTo>
                <a:lnTo>
                  <a:pt x="325373" y="294512"/>
                </a:lnTo>
                <a:lnTo>
                  <a:pt x="409193" y="309879"/>
                </a:lnTo>
                <a:lnTo>
                  <a:pt x="392675" y="276732"/>
                </a:lnTo>
                <a:lnTo>
                  <a:pt x="354583" y="276732"/>
                </a:lnTo>
                <a:lnTo>
                  <a:pt x="344491" y="269145"/>
                </a:lnTo>
                <a:close/>
              </a:path>
              <a:path w="409575" h="309879">
                <a:moveTo>
                  <a:pt x="352076" y="259082"/>
                </a:moveTo>
                <a:lnTo>
                  <a:pt x="344491" y="269145"/>
                </a:lnTo>
                <a:lnTo>
                  <a:pt x="354583" y="276732"/>
                </a:lnTo>
                <a:lnTo>
                  <a:pt x="362203" y="266699"/>
                </a:lnTo>
                <a:lnTo>
                  <a:pt x="352076" y="259082"/>
                </a:lnTo>
                <a:close/>
              </a:path>
              <a:path w="409575" h="309879">
                <a:moveTo>
                  <a:pt x="371220" y="233679"/>
                </a:moveTo>
                <a:lnTo>
                  <a:pt x="352076" y="259082"/>
                </a:lnTo>
                <a:lnTo>
                  <a:pt x="362203" y="266699"/>
                </a:lnTo>
                <a:lnTo>
                  <a:pt x="354583" y="276732"/>
                </a:lnTo>
                <a:lnTo>
                  <a:pt x="392675" y="276732"/>
                </a:lnTo>
                <a:lnTo>
                  <a:pt x="371220" y="233679"/>
                </a:lnTo>
                <a:close/>
              </a:path>
              <a:path w="409575" h="309879">
                <a:moveTo>
                  <a:pt x="7619" y="0"/>
                </a:moveTo>
                <a:lnTo>
                  <a:pt x="0" y="10159"/>
                </a:lnTo>
                <a:lnTo>
                  <a:pt x="344491" y="269145"/>
                </a:lnTo>
                <a:lnTo>
                  <a:pt x="352076" y="259082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97040" y="4264152"/>
            <a:ext cx="812800" cy="464184"/>
          </a:xfrm>
          <a:custGeom>
            <a:avLst/>
            <a:gdLst/>
            <a:ahLst/>
            <a:cxnLst/>
            <a:rect l="l" t="t" r="r" b="b"/>
            <a:pathLst>
              <a:path w="812800" h="464185">
                <a:moveTo>
                  <a:pt x="69447" y="32031"/>
                </a:moveTo>
                <a:lnTo>
                  <a:pt x="63161" y="43116"/>
                </a:lnTo>
                <a:lnTo>
                  <a:pt x="806068" y="464185"/>
                </a:lnTo>
                <a:lnTo>
                  <a:pt x="812418" y="453136"/>
                </a:lnTo>
                <a:lnTo>
                  <a:pt x="69447" y="32031"/>
                </a:lnTo>
                <a:close/>
              </a:path>
              <a:path w="812800" h="464185">
                <a:moveTo>
                  <a:pt x="0" y="0"/>
                </a:moveTo>
                <a:lnTo>
                  <a:pt x="47498" y="70739"/>
                </a:lnTo>
                <a:lnTo>
                  <a:pt x="63161" y="43116"/>
                </a:lnTo>
                <a:lnTo>
                  <a:pt x="52069" y="36830"/>
                </a:lnTo>
                <a:lnTo>
                  <a:pt x="58419" y="25781"/>
                </a:lnTo>
                <a:lnTo>
                  <a:pt x="72991" y="25781"/>
                </a:lnTo>
                <a:lnTo>
                  <a:pt x="85089" y="4445"/>
                </a:lnTo>
                <a:lnTo>
                  <a:pt x="0" y="0"/>
                </a:lnTo>
                <a:close/>
              </a:path>
              <a:path w="812800" h="464185">
                <a:moveTo>
                  <a:pt x="58419" y="25781"/>
                </a:moveTo>
                <a:lnTo>
                  <a:pt x="52069" y="36830"/>
                </a:lnTo>
                <a:lnTo>
                  <a:pt x="63161" y="43116"/>
                </a:lnTo>
                <a:lnTo>
                  <a:pt x="69447" y="32031"/>
                </a:lnTo>
                <a:lnTo>
                  <a:pt x="58419" y="25781"/>
                </a:lnTo>
                <a:close/>
              </a:path>
              <a:path w="812800" h="464185">
                <a:moveTo>
                  <a:pt x="72991" y="25781"/>
                </a:moveTo>
                <a:lnTo>
                  <a:pt x="58419" y="25781"/>
                </a:lnTo>
                <a:lnTo>
                  <a:pt x="69447" y="32031"/>
                </a:lnTo>
                <a:lnTo>
                  <a:pt x="72991" y="2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37716" y="6252971"/>
            <a:ext cx="4247515" cy="489584"/>
          </a:xfrm>
          <a:custGeom>
            <a:avLst/>
            <a:gdLst/>
            <a:ahLst/>
            <a:cxnLst/>
            <a:rect l="l" t="t" r="r" b="b"/>
            <a:pathLst>
              <a:path w="4247515" h="489584">
                <a:moveTo>
                  <a:pt x="0" y="489203"/>
                </a:moveTo>
                <a:lnTo>
                  <a:pt x="4247388" y="489203"/>
                </a:lnTo>
                <a:lnTo>
                  <a:pt x="4247388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37716" y="6252971"/>
            <a:ext cx="4247515" cy="489584"/>
          </a:xfrm>
          <a:custGeom>
            <a:avLst/>
            <a:gdLst/>
            <a:ahLst/>
            <a:cxnLst/>
            <a:rect l="l" t="t" r="r" b="b"/>
            <a:pathLst>
              <a:path w="4247515" h="489584">
                <a:moveTo>
                  <a:pt x="0" y="489203"/>
                </a:moveTo>
                <a:lnTo>
                  <a:pt x="4247388" y="489203"/>
                </a:lnTo>
                <a:lnTo>
                  <a:pt x="4247388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537716" y="6262827"/>
            <a:ext cx="4247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华文新魏"/>
                <a:cs typeface="华文新魏"/>
              </a:rPr>
              <a:t>不同角度的目录结构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74691" y="5794247"/>
            <a:ext cx="2628900" cy="45910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latin typeface="华文新魏"/>
                <a:cs typeface="华文新魏"/>
              </a:rPr>
              <a:t>(b)系统</a:t>
            </a:r>
            <a:r>
              <a:rPr sz="2000" spc="5" dirty="0">
                <a:latin typeface="华文新魏"/>
                <a:cs typeface="华文新魏"/>
              </a:rPr>
              <a:t>角</a:t>
            </a:r>
            <a:r>
              <a:rPr sz="2000" dirty="0">
                <a:latin typeface="华文新魏"/>
                <a:cs typeface="华文新魏"/>
              </a:rPr>
              <a:t>度目录链接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9433" y="450850"/>
            <a:ext cx="6633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10.3文件组织与数据存储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2594928"/>
            <a:ext cx="4519930" cy="200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28725" lvl="2" indent="-1216025">
              <a:lnSpc>
                <a:spcPct val="100000"/>
              </a:lnSpc>
              <a:spcBef>
                <a:spcPts val="965"/>
              </a:spcBef>
              <a:buSzPct val="88888"/>
              <a:buAutoNum type="arabicPeriod"/>
              <a:tabLst>
                <a:tab pos="1229360" algn="l"/>
              </a:tabLst>
            </a:pPr>
            <a:r>
              <a:rPr sz="3600" spc="-5" dirty="0">
                <a:solidFill>
                  <a:srgbClr val="073D86"/>
                </a:solidFill>
                <a:latin typeface="华文新魏"/>
                <a:cs typeface="华文新魏"/>
              </a:rPr>
              <a:t>文件的存储</a:t>
            </a:r>
            <a:endParaRPr sz="3600">
              <a:latin typeface="华文新魏"/>
              <a:cs typeface="华文新魏"/>
            </a:endParaRPr>
          </a:p>
          <a:p>
            <a:pPr marL="1306195" lvl="2" indent="-1293495">
              <a:lnSpc>
                <a:spcPct val="100000"/>
              </a:lnSpc>
              <a:spcBef>
                <a:spcPts val="870"/>
              </a:spcBef>
              <a:buSzPct val="88888"/>
              <a:buAutoNum type="arabicPeriod"/>
              <a:tabLst>
                <a:tab pos="1306830" algn="l"/>
              </a:tabLst>
            </a:pP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文件的逻辑结构</a:t>
            </a:r>
            <a:endParaRPr sz="3600">
              <a:latin typeface="华文新魏"/>
              <a:cs typeface="华文新魏"/>
            </a:endParaRPr>
          </a:p>
          <a:p>
            <a:pPr marL="1306195" lvl="2" indent="-1293495">
              <a:lnSpc>
                <a:spcPct val="100000"/>
              </a:lnSpc>
              <a:spcBef>
                <a:spcPts val="860"/>
              </a:spcBef>
              <a:buSzPct val="88888"/>
              <a:buAutoNum type="arabicPeriod"/>
              <a:tabLst>
                <a:tab pos="1306830" algn="l"/>
              </a:tabLst>
            </a:pPr>
            <a:r>
              <a:rPr sz="3600" spc="-5" dirty="0">
                <a:solidFill>
                  <a:srgbClr val="073D86"/>
                </a:solidFill>
                <a:latin typeface="华文新魏"/>
                <a:cs typeface="华文新魏"/>
              </a:rPr>
              <a:t>文件的物理结构</a:t>
            </a:r>
            <a:endParaRPr sz="36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8092" y="585978"/>
            <a:ext cx="476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10.3.1</a:t>
            </a:r>
            <a:r>
              <a:rPr spc="-105" dirty="0"/>
              <a:t> </a:t>
            </a:r>
            <a:r>
              <a:rPr dirty="0"/>
              <a:t>文件的存储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069719"/>
            <a:ext cx="8228965" cy="3683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卷是存储介质的物理单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400">
              <a:latin typeface="华文新魏"/>
              <a:cs typeface="华文新魏"/>
            </a:endParaRPr>
          </a:p>
          <a:p>
            <a:pPr marL="285115" marR="1968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块是存储介质上连续信息所组成的一个区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域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也叫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物理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记 录。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块是主存储器和辅助存储设备信息交换的物理单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，每次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交换一块或整数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2095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决定块的大小要考虑到用户使用方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式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数据传输效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率和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存 储设备类型等多种因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素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不同类型的存储介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质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，块的长短常常各不相同；同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一类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型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的存储介质，块的长短也可以不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3628" y="371297"/>
            <a:ext cx="5935980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10.3.2</a:t>
            </a:r>
            <a:r>
              <a:rPr spc="-5" dirty="0"/>
              <a:t>文件的逻辑结构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91160" algn="l"/>
              </a:tabLst>
            </a:pPr>
            <a:r>
              <a:rPr sz="3600" dirty="0"/>
              <a:t>1	流式文件和记录式文</a:t>
            </a:r>
            <a:r>
              <a:rPr sz="3600" spc="-15" dirty="0"/>
              <a:t>件</a:t>
            </a:r>
            <a:r>
              <a:rPr sz="3600" dirty="0"/>
              <a:t>(1)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74065" y="2717114"/>
            <a:ext cx="8268970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文件组织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指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文件中信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的配置和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构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造方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式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应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该从文件的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逻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辑结构和组织及文件的物理结构和组织两方面考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虑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文件的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逻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辑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结</a:t>
            </a:r>
            <a:r>
              <a:rPr sz="2400" u="sng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构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和组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织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是从用户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观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点出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研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究用户概念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中 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的信息组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织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方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式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这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用户能观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察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可加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以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处理的数据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集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合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6370" y="679450"/>
            <a:ext cx="689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流式文件和记录式文</a:t>
            </a:r>
            <a:r>
              <a:rPr spc="5" dirty="0"/>
              <a:t>件</a:t>
            </a:r>
            <a:r>
              <a:rPr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467868" y="2491739"/>
            <a:ext cx="8219440" cy="3961129"/>
          </a:xfrm>
          <a:custGeom>
            <a:avLst/>
            <a:gdLst/>
            <a:ahLst/>
            <a:cxnLst/>
            <a:rect l="l" t="t" r="r" b="b"/>
            <a:pathLst>
              <a:path w="8219440" h="3961129">
                <a:moveTo>
                  <a:pt x="0" y="3960876"/>
                </a:moveTo>
                <a:lnTo>
                  <a:pt x="8218932" y="3960876"/>
                </a:lnTo>
                <a:lnTo>
                  <a:pt x="8218932" y="0"/>
                </a:lnTo>
                <a:lnTo>
                  <a:pt x="0" y="0"/>
                </a:lnTo>
                <a:lnTo>
                  <a:pt x="0" y="396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458973"/>
            <a:ext cx="8077200" cy="33356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115" marR="5715" indent="-272415">
              <a:lnSpc>
                <a:spcPts val="302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文件逻辑结构分两种形式：流式文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，记录式文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件。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ts val="303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u="sng" spc="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流式文件</a:t>
            </a:r>
            <a:r>
              <a:rPr sz="2800" spc="110" dirty="0">
                <a:solidFill>
                  <a:srgbClr val="073D86"/>
                </a:solidFill>
                <a:latin typeface="华文新魏"/>
                <a:cs typeface="华文新魏"/>
              </a:rPr>
              <a:t>指文件内的数据不再组成记录，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只是依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次的一串信息集合，称为字节流文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  <a:p>
            <a:pPr marL="588645" marR="20955" lvl="1" indent="-273050">
              <a:lnSpc>
                <a:spcPts val="2810"/>
              </a:lnSpc>
              <a:spcBef>
                <a:spcPts val="6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文件常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按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长度来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读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取所需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，也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用插入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特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殊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字 符作为分界。</a:t>
            </a:r>
            <a:endParaRPr sz="2600">
              <a:latin typeface="华文新魏"/>
              <a:cs typeface="华文新魏"/>
            </a:endParaRPr>
          </a:p>
          <a:p>
            <a:pPr marL="285115" marR="5715" indent="-272415">
              <a:lnSpc>
                <a:spcPts val="3020"/>
              </a:lnSpc>
              <a:spcBef>
                <a:spcPts val="6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u="sng" spc="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记录式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文件包含若干逻辑记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，逻辑记录是文件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按信息在逻辑上的独立含意划分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信息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单</a:t>
            </a:r>
            <a:r>
              <a:rPr sz="28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位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48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8970" y="570738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记录式文件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276855"/>
            <a:ext cx="8641080" cy="4320540"/>
          </a:xfrm>
          <a:custGeom>
            <a:avLst/>
            <a:gdLst/>
            <a:ahLst/>
            <a:cxnLst/>
            <a:rect l="l" t="t" r="r" b="b"/>
            <a:pathLst>
              <a:path w="8641080" h="4320540">
                <a:moveTo>
                  <a:pt x="0" y="4320540"/>
                </a:moveTo>
                <a:lnTo>
                  <a:pt x="8641080" y="4320540"/>
                </a:lnTo>
                <a:lnTo>
                  <a:pt x="8641080" y="0"/>
                </a:lnTo>
                <a:lnTo>
                  <a:pt x="0" y="0"/>
                </a:lnTo>
                <a:lnTo>
                  <a:pt x="0" y="4320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2208282"/>
            <a:ext cx="8451850" cy="36544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域(field)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是基本数据单元</a:t>
            </a:r>
            <a:endParaRPr sz="24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一个域包含一个值。域可以通过它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长度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数据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类</a:t>
            </a:r>
            <a:r>
              <a:rPr sz="2200" spc="-40" dirty="0">
                <a:solidFill>
                  <a:srgbClr val="073D86"/>
                </a:solidFill>
                <a:latin typeface="华文新魏"/>
                <a:cs typeface="华文新魏"/>
              </a:rPr>
              <a:t>型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如ascii字符 串、二进制数</a:t>
            </a:r>
            <a:r>
              <a:rPr sz="2200" spc="-20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来描述。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0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记录(record)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是一组相关的域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集合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它可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以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看做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应用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序的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个单元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文件(file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)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是一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组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相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似记</a:t>
            </a:r>
            <a:r>
              <a:rPr sz="20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录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的集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合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，它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用户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应用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序看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做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是一</a:t>
            </a:r>
            <a:r>
              <a:rPr sz="2000" spc="-2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实体，</a:t>
            </a:r>
            <a:endParaRPr sz="20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并可以通过名字访问。</a:t>
            </a:r>
            <a:endParaRPr sz="2000">
              <a:latin typeface="华文新魏"/>
              <a:cs typeface="华文新魏"/>
            </a:endParaRPr>
          </a:p>
          <a:p>
            <a:pPr marL="285115" marR="15049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数据库(database)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是一组相关的数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据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集合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它的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本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质特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征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是数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据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元素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存 在着明确的关系，并且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供不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的应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程序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用。</a:t>
            </a:r>
            <a:endParaRPr sz="2000">
              <a:latin typeface="华文新魏"/>
              <a:cs typeface="华文新魏"/>
            </a:endParaRPr>
          </a:p>
          <a:p>
            <a:pPr marL="588645" marR="38735" lvl="1" indent="-273050">
              <a:lnSpc>
                <a:spcPct val="100000"/>
              </a:lnSpc>
              <a:spcBef>
                <a:spcPts val="50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数据库可能包含有与一个组织或项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目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相关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所有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2200" spc="-4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数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据库自 身是由一种或多种类型的文件组成的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6370" y="679450"/>
            <a:ext cx="689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流式文件和记录式文</a:t>
            </a:r>
            <a:r>
              <a:rPr spc="5" dirty="0"/>
              <a:t>件</a:t>
            </a:r>
            <a:r>
              <a:rPr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24611" y="2205227"/>
            <a:ext cx="8534400" cy="4247515"/>
          </a:xfrm>
          <a:custGeom>
            <a:avLst/>
            <a:gdLst/>
            <a:ahLst/>
            <a:cxnLst/>
            <a:rect l="l" t="t" r="r" b="b"/>
            <a:pathLst>
              <a:path w="8534400" h="4247515">
                <a:moveTo>
                  <a:pt x="0" y="4247388"/>
                </a:moveTo>
                <a:lnTo>
                  <a:pt x="8534400" y="4247388"/>
                </a:lnTo>
                <a:lnTo>
                  <a:pt x="8534400" y="0"/>
                </a:lnTo>
                <a:lnTo>
                  <a:pt x="0" y="0"/>
                </a:lnTo>
                <a:lnTo>
                  <a:pt x="0" y="4247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742" y="2180590"/>
            <a:ext cx="8382634" cy="37668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记录式文件包含若干逻辑记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，逻辑记录是文件中按信息在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逻辑上的独立含意划分的信息单位。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分类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endParaRPr sz="2400">
              <a:latin typeface="华文新魏"/>
              <a:cs typeface="华文新魏"/>
            </a:endParaRPr>
          </a:p>
          <a:p>
            <a:pPr marL="539750" lvl="1" indent="-303530">
              <a:lnSpc>
                <a:spcPct val="100000"/>
              </a:lnSpc>
              <a:spcBef>
                <a:spcPts val="290"/>
              </a:spcBef>
              <a:buAutoNum type="arabicParenR"/>
              <a:tabLst>
                <a:tab pos="540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记录式顺序文件：</a:t>
            </a:r>
            <a:endParaRPr sz="2400">
              <a:latin typeface="华文新魏"/>
              <a:cs typeface="华文新魏"/>
            </a:endParaRPr>
          </a:p>
          <a:p>
            <a:pPr marL="926465">
              <a:lnSpc>
                <a:spcPct val="100000"/>
              </a:lnSpc>
              <a:spcBef>
                <a:spcPts val="68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文件的记录顺序生成和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顺序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访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问，</a:t>
            </a:r>
            <a:endParaRPr sz="2000">
              <a:latin typeface="华文新魏"/>
              <a:cs typeface="华文新魏"/>
            </a:endParaRPr>
          </a:p>
          <a:p>
            <a:pPr marL="591820" lvl="1" indent="-355600">
              <a:lnSpc>
                <a:spcPct val="100000"/>
              </a:lnSpc>
              <a:spcBef>
                <a:spcPts val="370"/>
              </a:spcBef>
              <a:buAutoNum type="arabicParenR" startAt="2"/>
              <a:tabLst>
                <a:tab pos="59182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记录式索引顺序文件：</a:t>
            </a:r>
            <a:endParaRPr sz="2400">
              <a:latin typeface="华文新魏"/>
              <a:cs typeface="华文新魏"/>
            </a:endParaRPr>
          </a:p>
          <a:p>
            <a:pPr marL="588645" marR="9525" lvl="2" indent="-273050" algn="just">
              <a:lnSpc>
                <a:spcPct val="90000"/>
              </a:lnSpc>
              <a:spcBef>
                <a:spcPts val="509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0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这种文件使</a:t>
            </a:r>
            <a:r>
              <a:rPr sz="20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用</a:t>
            </a:r>
            <a:r>
              <a:rPr sz="20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索引</a:t>
            </a:r>
            <a:r>
              <a:rPr sz="20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表</a:t>
            </a:r>
            <a:r>
              <a:rPr sz="20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，表</a:t>
            </a:r>
            <a:r>
              <a:rPr sz="20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项</a:t>
            </a:r>
            <a:r>
              <a:rPr sz="20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包含记录键</a:t>
            </a:r>
            <a:r>
              <a:rPr sz="20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和</a:t>
            </a:r>
            <a:r>
              <a:rPr sz="20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索引指针，</a:t>
            </a:r>
            <a:r>
              <a:rPr sz="20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记</a:t>
            </a:r>
            <a:r>
              <a:rPr sz="20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录键由应用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程 </a:t>
            </a:r>
            <a:r>
              <a:rPr sz="20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序确定</a:t>
            </a:r>
            <a:r>
              <a:rPr sz="2000" spc="3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spc="30" dirty="0">
                <a:solidFill>
                  <a:srgbClr val="073D86"/>
                </a:solidFill>
                <a:latin typeface="华文新魏"/>
                <a:cs typeface="华文新魏"/>
              </a:rPr>
              <a:t>而</a:t>
            </a:r>
            <a:r>
              <a:rPr sz="2000" spc="45" dirty="0">
                <a:solidFill>
                  <a:srgbClr val="073D86"/>
                </a:solidFill>
                <a:latin typeface="华文新魏"/>
                <a:cs typeface="华文新魏"/>
              </a:rPr>
              <a:t>索</a:t>
            </a:r>
            <a:r>
              <a:rPr sz="2000" spc="30" dirty="0">
                <a:solidFill>
                  <a:srgbClr val="073D86"/>
                </a:solidFill>
                <a:latin typeface="华文新魏"/>
                <a:cs typeface="华文新魏"/>
              </a:rPr>
              <a:t>引指针便指</a:t>
            </a:r>
            <a:r>
              <a:rPr sz="2000" spc="45" dirty="0">
                <a:solidFill>
                  <a:srgbClr val="073D86"/>
                </a:solidFill>
                <a:latin typeface="华文新魏"/>
                <a:cs typeface="华文新魏"/>
              </a:rPr>
              <a:t>向</a:t>
            </a:r>
            <a:r>
              <a:rPr sz="2000" spc="30" dirty="0">
                <a:solidFill>
                  <a:srgbClr val="073D86"/>
                </a:solidFill>
                <a:latin typeface="华文新魏"/>
                <a:cs typeface="华文新魏"/>
              </a:rPr>
              <a:t>相应记</a:t>
            </a:r>
            <a:r>
              <a:rPr sz="2000" spc="55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000" spc="3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000" spc="45" dirty="0">
                <a:solidFill>
                  <a:srgbClr val="073D86"/>
                </a:solidFill>
                <a:latin typeface="华文新魏"/>
                <a:cs typeface="华文新魏"/>
              </a:rPr>
              <a:t>提</a:t>
            </a:r>
            <a:r>
              <a:rPr sz="2000" spc="35" dirty="0">
                <a:solidFill>
                  <a:srgbClr val="073D86"/>
                </a:solidFill>
                <a:latin typeface="华文新魏"/>
                <a:cs typeface="华文新魏"/>
              </a:rPr>
              <a:t>供的使用记</a:t>
            </a:r>
            <a:r>
              <a:rPr sz="2000" spc="45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000" spc="35" dirty="0">
                <a:solidFill>
                  <a:srgbClr val="073D86"/>
                </a:solidFill>
                <a:latin typeface="华文新魏"/>
                <a:cs typeface="华文新魏"/>
              </a:rPr>
              <a:t>式索引顺序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 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的系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调用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r>
              <a:rPr sz="2000" dirty="0">
                <a:solidFill>
                  <a:srgbClr val="FF3300"/>
                </a:solidFill>
                <a:latin typeface="华文新魏"/>
                <a:cs typeface="华文新魏"/>
              </a:rPr>
              <a:t>getrecord(</a:t>
            </a:r>
            <a:r>
              <a:rPr sz="2000" spc="70" dirty="0">
                <a:solidFill>
                  <a:srgbClr val="FF3300"/>
                </a:solidFill>
                <a:latin typeface="华文新魏"/>
                <a:cs typeface="华文新魏"/>
              </a:rPr>
              <a:t> </a:t>
            </a:r>
            <a:r>
              <a:rPr sz="2000" spc="15" dirty="0">
                <a:solidFill>
                  <a:srgbClr val="FF3300"/>
                </a:solidFill>
                <a:latin typeface="华文新魏"/>
                <a:cs typeface="华文新魏"/>
              </a:rPr>
              <a:t>)</a:t>
            </a:r>
            <a:r>
              <a:rPr sz="2000" spc="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参数包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括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文件名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000" spc="35" dirty="0">
                <a:solidFill>
                  <a:srgbClr val="073D86"/>
                </a:solidFill>
                <a:latin typeface="华文新魏"/>
                <a:cs typeface="华文新魏"/>
              </a:rPr>
              <a:t>键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，返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回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 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定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录；</a:t>
            </a:r>
            <a:r>
              <a:rPr sz="2000" dirty="0">
                <a:solidFill>
                  <a:srgbClr val="FF3300"/>
                </a:solidFill>
                <a:latin typeface="华文新魏"/>
                <a:cs typeface="华文新魏"/>
              </a:rPr>
              <a:t>putrecord(</a:t>
            </a:r>
            <a:r>
              <a:rPr sz="2000" spc="35" dirty="0">
                <a:solidFill>
                  <a:srgbClr val="FF3300"/>
                </a:solidFill>
                <a:latin typeface="华文新魏"/>
                <a:cs typeface="华文新魏"/>
              </a:rPr>
              <a:t> </a:t>
            </a:r>
            <a:r>
              <a:rPr sz="2000" spc="5" dirty="0">
                <a:solidFill>
                  <a:srgbClr val="FF3300"/>
                </a:solidFill>
                <a:latin typeface="华文新魏"/>
                <a:cs typeface="华文新魏"/>
              </a:rPr>
              <a:t>)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参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包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括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键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选择 的文件位置处写入指定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录，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建立</a:t>
            </a:r>
            <a:r>
              <a:rPr sz="20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索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引表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项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0364" y="2732299"/>
            <a:ext cx="1377950" cy="688340"/>
          </a:xfrm>
          <a:custGeom>
            <a:avLst/>
            <a:gdLst/>
            <a:ahLst/>
            <a:cxnLst/>
            <a:rect l="l" t="t" r="r" b="b"/>
            <a:pathLst>
              <a:path w="1377950" h="688339">
                <a:moveTo>
                  <a:pt x="0" y="688182"/>
                </a:moveTo>
                <a:lnTo>
                  <a:pt x="1377814" y="688182"/>
                </a:lnTo>
                <a:lnTo>
                  <a:pt x="1377814" y="0"/>
                </a:lnTo>
                <a:lnTo>
                  <a:pt x="0" y="0"/>
                </a:lnTo>
                <a:lnTo>
                  <a:pt x="0" y="688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48179" y="2732299"/>
            <a:ext cx="1377950" cy="688340"/>
          </a:xfrm>
          <a:custGeom>
            <a:avLst/>
            <a:gdLst/>
            <a:ahLst/>
            <a:cxnLst/>
            <a:rect l="l" t="t" r="r" b="b"/>
            <a:pathLst>
              <a:path w="1377950" h="688339">
                <a:moveTo>
                  <a:pt x="0" y="688182"/>
                </a:moveTo>
                <a:lnTo>
                  <a:pt x="1377814" y="688182"/>
                </a:lnTo>
                <a:lnTo>
                  <a:pt x="1377814" y="0"/>
                </a:lnTo>
                <a:lnTo>
                  <a:pt x="0" y="0"/>
                </a:lnTo>
                <a:lnTo>
                  <a:pt x="0" y="688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5945" y="2732299"/>
            <a:ext cx="1377950" cy="688340"/>
          </a:xfrm>
          <a:custGeom>
            <a:avLst/>
            <a:gdLst/>
            <a:ahLst/>
            <a:cxnLst/>
            <a:rect l="l" t="t" r="r" b="b"/>
            <a:pathLst>
              <a:path w="1377950" h="688339">
                <a:moveTo>
                  <a:pt x="0" y="688182"/>
                </a:moveTo>
                <a:lnTo>
                  <a:pt x="1377814" y="688182"/>
                </a:lnTo>
                <a:lnTo>
                  <a:pt x="1377814" y="0"/>
                </a:lnTo>
                <a:lnTo>
                  <a:pt x="0" y="0"/>
                </a:lnTo>
                <a:lnTo>
                  <a:pt x="0" y="688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3775" y="2732299"/>
            <a:ext cx="1377950" cy="688340"/>
          </a:xfrm>
          <a:custGeom>
            <a:avLst/>
            <a:gdLst/>
            <a:ahLst/>
            <a:cxnLst/>
            <a:rect l="l" t="t" r="r" b="b"/>
            <a:pathLst>
              <a:path w="1377950" h="688339">
                <a:moveTo>
                  <a:pt x="0" y="688182"/>
                </a:moveTo>
                <a:lnTo>
                  <a:pt x="1377814" y="688182"/>
                </a:lnTo>
                <a:lnTo>
                  <a:pt x="1377814" y="0"/>
                </a:lnTo>
                <a:lnTo>
                  <a:pt x="0" y="0"/>
                </a:lnTo>
                <a:lnTo>
                  <a:pt x="0" y="688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1606" y="2732299"/>
            <a:ext cx="1377950" cy="688340"/>
          </a:xfrm>
          <a:custGeom>
            <a:avLst/>
            <a:gdLst/>
            <a:ahLst/>
            <a:cxnLst/>
            <a:rect l="l" t="t" r="r" b="b"/>
            <a:pathLst>
              <a:path w="1377950" h="688339">
                <a:moveTo>
                  <a:pt x="0" y="688182"/>
                </a:moveTo>
                <a:lnTo>
                  <a:pt x="1377814" y="688182"/>
                </a:lnTo>
                <a:lnTo>
                  <a:pt x="1377814" y="0"/>
                </a:lnTo>
                <a:lnTo>
                  <a:pt x="0" y="0"/>
                </a:lnTo>
                <a:lnTo>
                  <a:pt x="0" y="688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5945" y="1585437"/>
            <a:ext cx="1377950" cy="688340"/>
          </a:xfrm>
          <a:custGeom>
            <a:avLst/>
            <a:gdLst/>
            <a:ahLst/>
            <a:cxnLst/>
            <a:rect l="l" t="t" r="r" b="b"/>
            <a:pathLst>
              <a:path w="1377950" h="688339">
                <a:moveTo>
                  <a:pt x="0" y="688182"/>
                </a:moveTo>
                <a:lnTo>
                  <a:pt x="1377814" y="688182"/>
                </a:lnTo>
                <a:lnTo>
                  <a:pt x="1377814" y="0"/>
                </a:lnTo>
                <a:lnTo>
                  <a:pt x="0" y="0"/>
                </a:lnTo>
                <a:lnTo>
                  <a:pt x="0" y="688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5945" y="1585437"/>
            <a:ext cx="1377950" cy="688340"/>
          </a:xfrm>
          <a:prstGeom prst="rect">
            <a:avLst/>
          </a:prstGeom>
          <a:ln w="19426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35"/>
              </a:spcBef>
            </a:pPr>
            <a:r>
              <a:rPr sz="2300" spc="-5" dirty="0">
                <a:latin typeface="宋体"/>
                <a:cs typeface="宋体"/>
              </a:rPr>
              <a:t>用户程序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4860" y="2273619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316"/>
                </a:lnTo>
              </a:path>
            </a:pathLst>
          </a:custGeom>
          <a:ln w="19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4588" y="2611883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543" y="0"/>
                </a:moveTo>
                <a:lnTo>
                  <a:pt x="0" y="0"/>
                </a:lnTo>
                <a:lnTo>
                  <a:pt x="60271" y="120415"/>
                </a:lnTo>
                <a:lnTo>
                  <a:pt x="120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60651" y="2722586"/>
          <a:ext cx="6918325" cy="3460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8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300" dirty="0">
                          <a:latin typeface="宋体"/>
                          <a:cs typeface="宋体"/>
                        </a:rPr>
                        <a:t>堆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300" spc="-5" dirty="0">
                          <a:latin typeface="宋体"/>
                          <a:cs typeface="宋体"/>
                        </a:rPr>
                        <a:t>顺序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300" spc="-5" dirty="0">
                          <a:latin typeface="宋体"/>
                          <a:cs typeface="宋体"/>
                        </a:rPr>
                        <a:t>索引顺序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300" spc="-5" dirty="0">
                          <a:latin typeface="宋体"/>
                          <a:cs typeface="宋体"/>
                        </a:rPr>
                        <a:t>索引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300" spc="-5" dirty="0">
                          <a:latin typeface="宋体"/>
                          <a:cs typeface="宋体"/>
                        </a:rPr>
                        <a:t>散列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206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300" spc="-5" dirty="0">
                          <a:latin typeface="宋体"/>
                          <a:cs typeface="宋体"/>
                        </a:rPr>
                        <a:t>逻辑</a:t>
                      </a: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I/O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206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300" spc="-5" dirty="0">
                          <a:latin typeface="宋体"/>
                          <a:cs typeface="宋体"/>
                        </a:rPr>
                        <a:t>基本</a:t>
                      </a: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sz="2300" spc="-5" dirty="0">
                          <a:latin typeface="宋体"/>
                          <a:cs typeface="宋体"/>
                        </a:rPr>
                        <a:t>管理程序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181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300" spc="-5" dirty="0">
                          <a:latin typeface="宋体"/>
                          <a:cs typeface="宋体"/>
                        </a:rPr>
                        <a:t>基本文件系统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169">
                <a:tc gridSpan="3"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300" spc="-5" dirty="0">
                          <a:latin typeface="宋体"/>
                          <a:cs typeface="宋体"/>
                        </a:rPr>
                        <a:t>磁盘设备驱动程序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300" spc="-5" dirty="0">
                          <a:latin typeface="宋体"/>
                          <a:cs typeface="宋体"/>
                        </a:rPr>
                        <a:t>磁带设备驱动程序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53895" y="613994"/>
            <a:ext cx="5514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文件系统的软件结构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5441" y="6734"/>
            <a:ext cx="4374515" cy="154876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  <a:tabLst>
                <a:tab pos="628015" algn="l"/>
              </a:tabLst>
            </a:pPr>
            <a:r>
              <a:rPr dirty="0"/>
              <a:t>2	</a:t>
            </a:r>
            <a:r>
              <a:rPr spc="-5" dirty="0"/>
              <a:t>成组和分解</a:t>
            </a:r>
            <a:r>
              <a:rPr dirty="0"/>
              <a:t>(1)</a:t>
            </a:r>
          </a:p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600" dirty="0"/>
              <a:t>逻辑记录和块的关系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79831" y="2491739"/>
            <a:ext cx="8819515" cy="3985260"/>
          </a:xfrm>
          <a:custGeom>
            <a:avLst/>
            <a:gdLst/>
            <a:ahLst/>
            <a:cxnLst/>
            <a:rect l="l" t="t" r="r" b="b"/>
            <a:pathLst>
              <a:path w="8819515" h="3985260">
                <a:moveTo>
                  <a:pt x="0" y="3985260"/>
                </a:moveTo>
                <a:lnTo>
                  <a:pt x="8819388" y="3985260"/>
                </a:lnTo>
                <a:lnTo>
                  <a:pt x="8819388" y="0"/>
                </a:lnTo>
                <a:lnTo>
                  <a:pt x="0" y="0"/>
                </a:lnTo>
                <a:lnTo>
                  <a:pt x="0" y="3985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67" y="2501646"/>
            <a:ext cx="866330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35" dirty="0">
                <a:solidFill>
                  <a:srgbClr val="FF0000"/>
                </a:solidFill>
                <a:latin typeface="华文新魏"/>
                <a:cs typeface="华文新魏"/>
              </a:rPr>
              <a:t>逻辑记</a:t>
            </a:r>
            <a:r>
              <a:rPr sz="2400" spc="50" dirty="0">
                <a:solidFill>
                  <a:srgbClr val="FF0000"/>
                </a:solidFill>
                <a:latin typeface="华文新魏"/>
                <a:cs typeface="华文新魏"/>
              </a:rPr>
              <a:t>录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按信息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在逻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辑上的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独立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含义划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分的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单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块是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储 介质上连续信息所组成的区域。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逻辑记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录被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存放到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存储器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的存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储介质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，可能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占用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或多块，也可以一个物理块包含多个逻辑记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成组操作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若干逻辑记录合并成一组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，写入一</a:t>
            </a:r>
            <a:r>
              <a:rPr sz="2400" spc="575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分解操作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当存储介质上的一个物理块读进系统输入缓冲区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把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逻辑记录从块中分离出来的操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作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块因子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:每块中的逻辑记录的个</a:t>
            </a:r>
            <a:r>
              <a:rPr sz="2400" spc="55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51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成组和分解(2)</a:t>
            </a: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记录成组和分解处理过程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837432" y="3310128"/>
            <a:ext cx="1432560" cy="483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38955" y="3243072"/>
            <a:ext cx="1426464" cy="5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2661" y="3245357"/>
            <a:ext cx="1409700" cy="460375"/>
          </a:xfrm>
          <a:custGeom>
            <a:avLst/>
            <a:gdLst/>
            <a:ahLst/>
            <a:cxnLst/>
            <a:rect l="l" t="t" r="r" b="b"/>
            <a:pathLst>
              <a:path w="1409700" h="460375">
                <a:moveTo>
                  <a:pt x="0" y="460247"/>
                </a:moveTo>
                <a:lnTo>
                  <a:pt x="1409700" y="460247"/>
                </a:lnTo>
                <a:lnTo>
                  <a:pt x="1409700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2661" y="3245357"/>
            <a:ext cx="1409700" cy="460375"/>
          </a:xfrm>
          <a:custGeom>
            <a:avLst/>
            <a:gdLst/>
            <a:ahLst/>
            <a:cxnLst/>
            <a:rect l="l" t="t" r="r" b="b"/>
            <a:pathLst>
              <a:path w="1409700" h="460375">
                <a:moveTo>
                  <a:pt x="0" y="460247"/>
                </a:moveTo>
                <a:lnTo>
                  <a:pt x="1409700" y="460247"/>
                </a:lnTo>
                <a:lnTo>
                  <a:pt x="1409700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1044" y="3212973"/>
            <a:ext cx="1391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逻辑记录1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34384" y="3776471"/>
            <a:ext cx="1435608" cy="576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6096" y="3709415"/>
            <a:ext cx="1470660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9614" y="3711702"/>
            <a:ext cx="1412875" cy="553720"/>
          </a:xfrm>
          <a:custGeom>
            <a:avLst/>
            <a:gdLst/>
            <a:ahLst/>
            <a:cxnLst/>
            <a:rect l="l" t="t" r="r" b="b"/>
            <a:pathLst>
              <a:path w="1412875" h="553720">
                <a:moveTo>
                  <a:pt x="0" y="553212"/>
                </a:moveTo>
                <a:lnTo>
                  <a:pt x="1412748" y="553212"/>
                </a:lnTo>
                <a:lnTo>
                  <a:pt x="1412748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9614" y="3711702"/>
            <a:ext cx="1412875" cy="553720"/>
          </a:xfrm>
          <a:custGeom>
            <a:avLst/>
            <a:gdLst/>
            <a:ahLst/>
            <a:cxnLst/>
            <a:rect l="l" t="t" r="r" b="b"/>
            <a:pathLst>
              <a:path w="1412875" h="553720">
                <a:moveTo>
                  <a:pt x="0" y="553212"/>
                </a:moveTo>
                <a:lnTo>
                  <a:pt x="1412748" y="553212"/>
                </a:lnTo>
                <a:lnTo>
                  <a:pt x="1412748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81044" y="3679952"/>
            <a:ext cx="1391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逻辑记录2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34384" y="4329684"/>
            <a:ext cx="1435608" cy="574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6096" y="4262628"/>
            <a:ext cx="1470660" cy="536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9614" y="4264914"/>
            <a:ext cx="1412875" cy="551815"/>
          </a:xfrm>
          <a:custGeom>
            <a:avLst/>
            <a:gdLst/>
            <a:ahLst/>
            <a:cxnLst/>
            <a:rect l="l" t="t" r="r" b="b"/>
            <a:pathLst>
              <a:path w="1412875" h="551814">
                <a:moveTo>
                  <a:pt x="0" y="551688"/>
                </a:moveTo>
                <a:lnTo>
                  <a:pt x="1412748" y="551688"/>
                </a:lnTo>
                <a:lnTo>
                  <a:pt x="141274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71138" y="4264914"/>
            <a:ext cx="1411605" cy="55181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2250"/>
              </a:lnSpc>
            </a:pP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逻辑记录3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94526" y="2588514"/>
            <a:ext cx="1557655" cy="559435"/>
          </a:xfrm>
          <a:custGeom>
            <a:avLst/>
            <a:gdLst/>
            <a:ahLst/>
            <a:cxnLst/>
            <a:rect l="l" t="t" r="r" b="b"/>
            <a:pathLst>
              <a:path w="1557654" h="559435">
                <a:moveTo>
                  <a:pt x="778764" y="0"/>
                </a:moveTo>
                <a:lnTo>
                  <a:pt x="711562" y="1026"/>
                </a:lnTo>
                <a:lnTo>
                  <a:pt x="645949" y="4050"/>
                </a:lnTo>
                <a:lnTo>
                  <a:pt x="582158" y="8987"/>
                </a:lnTo>
                <a:lnTo>
                  <a:pt x="520424" y="15754"/>
                </a:lnTo>
                <a:lnTo>
                  <a:pt x="460979" y="24265"/>
                </a:lnTo>
                <a:lnTo>
                  <a:pt x="404057" y="34438"/>
                </a:lnTo>
                <a:lnTo>
                  <a:pt x="349892" y="46189"/>
                </a:lnTo>
                <a:lnTo>
                  <a:pt x="298718" y="59433"/>
                </a:lnTo>
                <a:lnTo>
                  <a:pt x="250768" y="74086"/>
                </a:lnTo>
                <a:lnTo>
                  <a:pt x="206276" y="90064"/>
                </a:lnTo>
                <a:lnTo>
                  <a:pt x="165476" y="107284"/>
                </a:lnTo>
                <a:lnTo>
                  <a:pt x="128600" y="125661"/>
                </a:lnTo>
                <a:lnTo>
                  <a:pt x="67559" y="165552"/>
                </a:lnTo>
                <a:lnTo>
                  <a:pt x="25022" y="209064"/>
                </a:lnTo>
                <a:lnTo>
                  <a:pt x="2858" y="255526"/>
                </a:lnTo>
                <a:lnTo>
                  <a:pt x="0" y="279653"/>
                </a:lnTo>
                <a:lnTo>
                  <a:pt x="2858" y="303781"/>
                </a:lnTo>
                <a:lnTo>
                  <a:pt x="25022" y="350243"/>
                </a:lnTo>
                <a:lnTo>
                  <a:pt x="67559" y="393755"/>
                </a:lnTo>
                <a:lnTo>
                  <a:pt x="128600" y="433646"/>
                </a:lnTo>
                <a:lnTo>
                  <a:pt x="165476" y="452023"/>
                </a:lnTo>
                <a:lnTo>
                  <a:pt x="206276" y="469243"/>
                </a:lnTo>
                <a:lnTo>
                  <a:pt x="250768" y="485221"/>
                </a:lnTo>
                <a:lnTo>
                  <a:pt x="298718" y="499874"/>
                </a:lnTo>
                <a:lnTo>
                  <a:pt x="349892" y="513118"/>
                </a:lnTo>
                <a:lnTo>
                  <a:pt x="404057" y="524869"/>
                </a:lnTo>
                <a:lnTo>
                  <a:pt x="460979" y="535042"/>
                </a:lnTo>
                <a:lnTo>
                  <a:pt x="520424" y="543553"/>
                </a:lnTo>
                <a:lnTo>
                  <a:pt x="582158" y="550320"/>
                </a:lnTo>
                <a:lnTo>
                  <a:pt x="645949" y="555257"/>
                </a:lnTo>
                <a:lnTo>
                  <a:pt x="711562" y="558281"/>
                </a:lnTo>
                <a:lnTo>
                  <a:pt x="778764" y="559308"/>
                </a:lnTo>
                <a:lnTo>
                  <a:pt x="845965" y="558281"/>
                </a:lnTo>
                <a:lnTo>
                  <a:pt x="911578" y="555257"/>
                </a:lnTo>
                <a:lnTo>
                  <a:pt x="975369" y="550320"/>
                </a:lnTo>
                <a:lnTo>
                  <a:pt x="1037103" y="543553"/>
                </a:lnTo>
                <a:lnTo>
                  <a:pt x="1096548" y="535042"/>
                </a:lnTo>
                <a:lnTo>
                  <a:pt x="1153470" y="524869"/>
                </a:lnTo>
                <a:lnTo>
                  <a:pt x="1207635" y="513118"/>
                </a:lnTo>
                <a:lnTo>
                  <a:pt x="1258809" y="499874"/>
                </a:lnTo>
                <a:lnTo>
                  <a:pt x="1306759" y="485221"/>
                </a:lnTo>
                <a:lnTo>
                  <a:pt x="1351251" y="469243"/>
                </a:lnTo>
                <a:lnTo>
                  <a:pt x="1392051" y="452023"/>
                </a:lnTo>
                <a:lnTo>
                  <a:pt x="1428927" y="433646"/>
                </a:lnTo>
                <a:lnTo>
                  <a:pt x="1489968" y="393755"/>
                </a:lnTo>
                <a:lnTo>
                  <a:pt x="1532505" y="350243"/>
                </a:lnTo>
                <a:lnTo>
                  <a:pt x="1554669" y="303781"/>
                </a:lnTo>
                <a:lnTo>
                  <a:pt x="1557527" y="279653"/>
                </a:lnTo>
                <a:lnTo>
                  <a:pt x="1554669" y="255526"/>
                </a:lnTo>
                <a:lnTo>
                  <a:pt x="1532505" y="209064"/>
                </a:lnTo>
                <a:lnTo>
                  <a:pt x="1489968" y="165552"/>
                </a:lnTo>
                <a:lnTo>
                  <a:pt x="1428927" y="125661"/>
                </a:lnTo>
                <a:lnTo>
                  <a:pt x="1392051" y="107284"/>
                </a:lnTo>
                <a:lnTo>
                  <a:pt x="1351251" y="90064"/>
                </a:lnTo>
                <a:lnTo>
                  <a:pt x="1306759" y="74086"/>
                </a:lnTo>
                <a:lnTo>
                  <a:pt x="1258809" y="59433"/>
                </a:lnTo>
                <a:lnTo>
                  <a:pt x="1207635" y="46189"/>
                </a:lnTo>
                <a:lnTo>
                  <a:pt x="1153470" y="34438"/>
                </a:lnTo>
                <a:lnTo>
                  <a:pt x="1096548" y="24265"/>
                </a:lnTo>
                <a:lnTo>
                  <a:pt x="1037103" y="15754"/>
                </a:lnTo>
                <a:lnTo>
                  <a:pt x="975369" y="8987"/>
                </a:lnTo>
                <a:lnTo>
                  <a:pt x="911578" y="4050"/>
                </a:lnTo>
                <a:lnTo>
                  <a:pt x="845965" y="1026"/>
                </a:lnTo>
                <a:lnTo>
                  <a:pt x="778764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4526" y="2588514"/>
            <a:ext cx="1557655" cy="559435"/>
          </a:xfrm>
          <a:custGeom>
            <a:avLst/>
            <a:gdLst/>
            <a:ahLst/>
            <a:cxnLst/>
            <a:rect l="l" t="t" r="r" b="b"/>
            <a:pathLst>
              <a:path w="1557654" h="559435">
                <a:moveTo>
                  <a:pt x="0" y="279653"/>
                </a:moveTo>
                <a:lnTo>
                  <a:pt x="11276" y="231968"/>
                </a:lnTo>
                <a:lnTo>
                  <a:pt x="43861" y="186897"/>
                </a:lnTo>
                <a:lnTo>
                  <a:pt x="95884" y="145112"/>
                </a:lnTo>
                <a:lnTo>
                  <a:pt x="165476" y="107284"/>
                </a:lnTo>
                <a:lnTo>
                  <a:pt x="206276" y="90064"/>
                </a:lnTo>
                <a:lnTo>
                  <a:pt x="250768" y="74086"/>
                </a:lnTo>
                <a:lnTo>
                  <a:pt x="298718" y="59433"/>
                </a:lnTo>
                <a:lnTo>
                  <a:pt x="349892" y="46189"/>
                </a:lnTo>
                <a:lnTo>
                  <a:pt x="404057" y="34438"/>
                </a:lnTo>
                <a:lnTo>
                  <a:pt x="460979" y="24265"/>
                </a:lnTo>
                <a:lnTo>
                  <a:pt x="520424" y="15754"/>
                </a:lnTo>
                <a:lnTo>
                  <a:pt x="582158" y="8987"/>
                </a:lnTo>
                <a:lnTo>
                  <a:pt x="645949" y="4050"/>
                </a:lnTo>
                <a:lnTo>
                  <a:pt x="711562" y="1026"/>
                </a:lnTo>
                <a:lnTo>
                  <a:pt x="778764" y="0"/>
                </a:lnTo>
                <a:lnTo>
                  <a:pt x="845965" y="1026"/>
                </a:lnTo>
                <a:lnTo>
                  <a:pt x="911578" y="4050"/>
                </a:lnTo>
                <a:lnTo>
                  <a:pt x="975369" y="8987"/>
                </a:lnTo>
                <a:lnTo>
                  <a:pt x="1037103" y="15754"/>
                </a:lnTo>
                <a:lnTo>
                  <a:pt x="1096548" y="24265"/>
                </a:lnTo>
                <a:lnTo>
                  <a:pt x="1153470" y="34438"/>
                </a:lnTo>
                <a:lnTo>
                  <a:pt x="1207635" y="46189"/>
                </a:lnTo>
                <a:lnTo>
                  <a:pt x="1258809" y="59433"/>
                </a:lnTo>
                <a:lnTo>
                  <a:pt x="1306759" y="74086"/>
                </a:lnTo>
                <a:lnTo>
                  <a:pt x="1351251" y="90064"/>
                </a:lnTo>
                <a:lnTo>
                  <a:pt x="1392051" y="107284"/>
                </a:lnTo>
                <a:lnTo>
                  <a:pt x="1428927" y="125661"/>
                </a:lnTo>
                <a:lnTo>
                  <a:pt x="1489968" y="165552"/>
                </a:lnTo>
                <a:lnTo>
                  <a:pt x="1532505" y="209064"/>
                </a:lnTo>
                <a:lnTo>
                  <a:pt x="1554669" y="255526"/>
                </a:lnTo>
                <a:lnTo>
                  <a:pt x="1557527" y="279653"/>
                </a:lnTo>
                <a:lnTo>
                  <a:pt x="1554669" y="303781"/>
                </a:lnTo>
                <a:lnTo>
                  <a:pt x="1532505" y="350243"/>
                </a:lnTo>
                <a:lnTo>
                  <a:pt x="1489968" y="393755"/>
                </a:lnTo>
                <a:lnTo>
                  <a:pt x="1428927" y="433646"/>
                </a:lnTo>
                <a:lnTo>
                  <a:pt x="1392051" y="452023"/>
                </a:lnTo>
                <a:lnTo>
                  <a:pt x="1351251" y="469243"/>
                </a:lnTo>
                <a:lnTo>
                  <a:pt x="1306759" y="485221"/>
                </a:lnTo>
                <a:lnTo>
                  <a:pt x="1258809" y="499874"/>
                </a:lnTo>
                <a:lnTo>
                  <a:pt x="1207635" y="513118"/>
                </a:lnTo>
                <a:lnTo>
                  <a:pt x="1153470" y="524869"/>
                </a:lnTo>
                <a:lnTo>
                  <a:pt x="1096548" y="535042"/>
                </a:lnTo>
                <a:lnTo>
                  <a:pt x="1037103" y="543553"/>
                </a:lnTo>
                <a:lnTo>
                  <a:pt x="975369" y="550320"/>
                </a:lnTo>
                <a:lnTo>
                  <a:pt x="911578" y="555257"/>
                </a:lnTo>
                <a:lnTo>
                  <a:pt x="845965" y="558281"/>
                </a:lnTo>
                <a:lnTo>
                  <a:pt x="778764" y="559308"/>
                </a:lnTo>
                <a:lnTo>
                  <a:pt x="711562" y="558281"/>
                </a:lnTo>
                <a:lnTo>
                  <a:pt x="645949" y="555257"/>
                </a:lnTo>
                <a:lnTo>
                  <a:pt x="582158" y="550320"/>
                </a:lnTo>
                <a:lnTo>
                  <a:pt x="520424" y="543553"/>
                </a:lnTo>
                <a:lnTo>
                  <a:pt x="460979" y="535042"/>
                </a:lnTo>
                <a:lnTo>
                  <a:pt x="404057" y="524869"/>
                </a:lnTo>
                <a:lnTo>
                  <a:pt x="349892" y="513118"/>
                </a:lnTo>
                <a:lnTo>
                  <a:pt x="298718" y="499874"/>
                </a:lnTo>
                <a:lnTo>
                  <a:pt x="250768" y="485221"/>
                </a:lnTo>
                <a:lnTo>
                  <a:pt x="206276" y="469243"/>
                </a:lnTo>
                <a:lnTo>
                  <a:pt x="165476" y="452023"/>
                </a:lnTo>
                <a:lnTo>
                  <a:pt x="128600" y="433646"/>
                </a:lnTo>
                <a:lnTo>
                  <a:pt x="67559" y="393755"/>
                </a:lnTo>
                <a:lnTo>
                  <a:pt x="25022" y="350243"/>
                </a:lnTo>
                <a:lnTo>
                  <a:pt x="2858" y="303781"/>
                </a:lnTo>
                <a:lnTo>
                  <a:pt x="0" y="27965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59295" y="5167884"/>
            <a:ext cx="1580388" cy="5821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4526" y="5103114"/>
            <a:ext cx="1557655" cy="559435"/>
          </a:xfrm>
          <a:custGeom>
            <a:avLst/>
            <a:gdLst/>
            <a:ahLst/>
            <a:cxnLst/>
            <a:rect l="l" t="t" r="r" b="b"/>
            <a:pathLst>
              <a:path w="1557654" h="559435">
                <a:moveTo>
                  <a:pt x="778764" y="0"/>
                </a:moveTo>
                <a:lnTo>
                  <a:pt x="711562" y="1026"/>
                </a:lnTo>
                <a:lnTo>
                  <a:pt x="645949" y="4050"/>
                </a:lnTo>
                <a:lnTo>
                  <a:pt x="582158" y="8987"/>
                </a:lnTo>
                <a:lnTo>
                  <a:pt x="520424" y="15754"/>
                </a:lnTo>
                <a:lnTo>
                  <a:pt x="460979" y="24265"/>
                </a:lnTo>
                <a:lnTo>
                  <a:pt x="404057" y="34438"/>
                </a:lnTo>
                <a:lnTo>
                  <a:pt x="349892" y="46189"/>
                </a:lnTo>
                <a:lnTo>
                  <a:pt x="298718" y="59433"/>
                </a:lnTo>
                <a:lnTo>
                  <a:pt x="250768" y="74086"/>
                </a:lnTo>
                <a:lnTo>
                  <a:pt x="206276" y="90064"/>
                </a:lnTo>
                <a:lnTo>
                  <a:pt x="165476" y="107284"/>
                </a:lnTo>
                <a:lnTo>
                  <a:pt x="128600" y="125661"/>
                </a:lnTo>
                <a:lnTo>
                  <a:pt x="67559" y="165552"/>
                </a:lnTo>
                <a:lnTo>
                  <a:pt x="25022" y="209064"/>
                </a:lnTo>
                <a:lnTo>
                  <a:pt x="2858" y="255526"/>
                </a:lnTo>
                <a:lnTo>
                  <a:pt x="0" y="279654"/>
                </a:lnTo>
                <a:lnTo>
                  <a:pt x="2858" y="303781"/>
                </a:lnTo>
                <a:lnTo>
                  <a:pt x="25022" y="350243"/>
                </a:lnTo>
                <a:lnTo>
                  <a:pt x="67559" y="393755"/>
                </a:lnTo>
                <a:lnTo>
                  <a:pt x="128600" y="433646"/>
                </a:lnTo>
                <a:lnTo>
                  <a:pt x="165476" y="452023"/>
                </a:lnTo>
                <a:lnTo>
                  <a:pt x="206276" y="469243"/>
                </a:lnTo>
                <a:lnTo>
                  <a:pt x="250768" y="485221"/>
                </a:lnTo>
                <a:lnTo>
                  <a:pt x="298718" y="499874"/>
                </a:lnTo>
                <a:lnTo>
                  <a:pt x="349892" y="513118"/>
                </a:lnTo>
                <a:lnTo>
                  <a:pt x="404057" y="524869"/>
                </a:lnTo>
                <a:lnTo>
                  <a:pt x="460979" y="535042"/>
                </a:lnTo>
                <a:lnTo>
                  <a:pt x="520424" y="543553"/>
                </a:lnTo>
                <a:lnTo>
                  <a:pt x="582158" y="550320"/>
                </a:lnTo>
                <a:lnTo>
                  <a:pt x="645949" y="555257"/>
                </a:lnTo>
                <a:lnTo>
                  <a:pt x="711562" y="558281"/>
                </a:lnTo>
                <a:lnTo>
                  <a:pt x="778764" y="559308"/>
                </a:lnTo>
                <a:lnTo>
                  <a:pt x="845965" y="558281"/>
                </a:lnTo>
                <a:lnTo>
                  <a:pt x="911578" y="555257"/>
                </a:lnTo>
                <a:lnTo>
                  <a:pt x="975369" y="550320"/>
                </a:lnTo>
                <a:lnTo>
                  <a:pt x="1037103" y="543553"/>
                </a:lnTo>
                <a:lnTo>
                  <a:pt x="1096548" y="535042"/>
                </a:lnTo>
                <a:lnTo>
                  <a:pt x="1153470" y="524869"/>
                </a:lnTo>
                <a:lnTo>
                  <a:pt x="1207635" y="513118"/>
                </a:lnTo>
                <a:lnTo>
                  <a:pt x="1258809" y="499874"/>
                </a:lnTo>
                <a:lnTo>
                  <a:pt x="1306759" y="485221"/>
                </a:lnTo>
                <a:lnTo>
                  <a:pt x="1351251" y="469243"/>
                </a:lnTo>
                <a:lnTo>
                  <a:pt x="1392051" y="452023"/>
                </a:lnTo>
                <a:lnTo>
                  <a:pt x="1428927" y="433646"/>
                </a:lnTo>
                <a:lnTo>
                  <a:pt x="1489968" y="393755"/>
                </a:lnTo>
                <a:lnTo>
                  <a:pt x="1532505" y="350243"/>
                </a:lnTo>
                <a:lnTo>
                  <a:pt x="1554669" y="303781"/>
                </a:lnTo>
                <a:lnTo>
                  <a:pt x="1557527" y="279654"/>
                </a:lnTo>
                <a:lnTo>
                  <a:pt x="1554669" y="255526"/>
                </a:lnTo>
                <a:lnTo>
                  <a:pt x="1532505" y="209064"/>
                </a:lnTo>
                <a:lnTo>
                  <a:pt x="1489968" y="165552"/>
                </a:lnTo>
                <a:lnTo>
                  <a:pt x="1428927" y="125661"/>
                </a:lnTo>
                <a:lnTo>
                  <a:pt x="1392051" y="107284"/>
                </a:lnTo>
                <a:lnTo>
                  <a:pt x="1351251" y="90064"/>
                </a:lnTo>
                <a:lnTo>
                  <a:pt x="1306759" y="74086"/>
                </a:lnTo>
                <a:lnTo>
                  <a:pt x="1258809" y="59433"/>
                </a:lnTo>
                <a:lnTo>
                  <a:pt x="1207635" y="46189"/>
                </a:lnTo>
                <a:lnTo>
                  <a:pt x="1153470" y="34438"/>
                </a:lnTo>
                <a:lnTo>
                  <a:pt x="1096548" y="24265"/>
                </a:lnTo>
                <a:lnTo>
                  <a:pt x="1037103" y="15754"/>
                </a:lnTo>
                <a:lnTo>
                  <a:pt x="975369" y="8987"/>
                </a:lnTo>
                <a:lnTo>
                  <a:pt x="911578" y="4050"/>
                </a:lnTo>
                <a:lnTo>
                  <a:pt x="845965" y="1026"/>
                </a:lnTo>
                <a:lnTo>
                  <a:pt x="778764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4526" y="5103114"/>
            <a:ext cx="1557655" cy="559435"/>
          </a:xfrm>
          <a:custGeom>
            <a:avLst/>
            <a:gdLst/>
            <a:ahLst/>
            <a:cxnLst/>
            <a:rect l="l" t="t" r="r" b="b"/>
            <a:pathLst>
              <a:path w="1557654" h="559435">
                <a:moveTo>
                  <a:pt x="0" y="279654"/>
                </a:moveTo>
                <a:lnTo>
                  <a:pt x="11276" y="231968"/>
                </a:lnTo>
                <a:lnTo>
                  <a:pt x="43861" y="186897"/>
                </a:lnTo>
                <a:lnTo>
                  <a:pt x="95884" y="145112"/>
                </a:lnTo>
                <a:lnTo>
                  <a:pt x="165476" y="107284"/>
                </a:lnTo>
                <a:lnTo>
                  <a:pt x="206276" y="90064"/>
                </a:lnTo>
                <a:lnTo>
                  <a:pt x="250768" y="74086"/>
                </a:lnTo>
                <a:lnTo>
                  <a:pt x="298718" y="59433"/>
                </a:lnTo>
                <a:lnTo>
                  <a:pt x="349892" y="46189"/>
                </a:lnTo>
                <a:lnTo>
                  <a:pt x="404057" y="34438"/>
                </a:lnTo>
                <a:lnTo>
                  <a:pt x="460979" y="24265"/>
                </a:lnTo>
                <a:lnTo>
                  <a:pt x="520424" y="15754"/>
                </a:lnTo>
                <a:lnTo>
                  <a:pt x="582158" y="8987"/>
                </a:lnTo>
                <a:lnTo>
                  <a:pt x="645949" y="4050"/>
                </a:lnTo>
                <a:lnTo>
                  <a:pt x="711562" y="1026"/>
                </a:lnTo>
                <a:lnTo>
                  <a:pt x="778764" y="0"/>
                </a:lnTo>
                <a:lnTo>
                  <a:pt x="845965" y="1026"/>
                </a:lnTo>
                <a:lnTo>
                  <a:pt x="911578" y="4050"/>
                </a:lnTo>
                <a:lnTo>
                  <a:pt x="975369" y="8987"/>
                </a:lnTo>
                <a:lnTo>
                  <a:pt x="1037103" y="15754"/>
                </a:lnTo>
                <a:lnTo>
                  <a:pt x="1096548" y="24265"/>
                </a:lnTo>
                <a:lnTo>
                  <a:pt x="1153470" y="34438"/>
                </a:lnTo>
                <a:lnTo>
                  <a:pt x="1207635" y="46189"/>
                </a:lnTo>
                <a:lnTo>
                  <a:pt x="1258809" y="59433"/>
                </a:lnTo>
                <a:lnTo>
                  <a:pt x="1306759" y="74086"/>
                </a:lnTo>
                <a:lnTo>
                  <a:pt x="1351251" y="90064"/>
                </a:lnTo>
                <a:lnTo>
                  <a:pt x="1392051" y="107284"/>
                </a:lnTo>
                <a:lnTo>
                  <a:pt x="1428927" y="125661"/>
                </a:lnTo>
                <a:lnTo>
                  <a:pt x="1489968" y="165552"/>
                </a:lnTo>
                <a:lnTo>
                  <a:pt x="1532505" y="209064"/>
                </a:lnTo>
                <a:lnTo>
                  <a:pt x="1554669" y="255526"/>
                </a:lnTo>
                <a:lnTo>
                  <a:pt x="1557527" y="279654"/>
                </a:lnTo>
                <a:lnTo>
                  <a:pt x="1554669" y="303781"/>
                </a:lnTo>
                <a:lnTo>
                  <a:pt x="1532505" y="350243"/>
                </a:lnTo>
                <a:lnTo>
                  <a:pt x="1489968" y="393755"/>
                </a:lnTo>
                <a:lnTo>
                  <a:pt x="1428927" y="433646"/>
                </a:lnTo>
                <a:lnTo>
                  <a:pt x="1392051" y="452023"/>
                </a:lnTo>
                <a:lnTo>
                  <a:pt x="1351251" y="469243"/>
                </a:lnTo>
                <a:lnTo>
                  <a:pt x="1306759" y="485221"/>
                </a:lnTo>
                <a:lnTo>
                  <a:pt x="1258809" y="499874"/>
                </a:lnTo>
                <a:lnTo>
                  <a:pt x="1207635" y="513118"/>
                </a:lnTo>
                <a:lnTo>
                  <a:pt x="1153470" y="524869"/>
                </a:lnTo>
                <a:lnTo>
                  <a:pt x="1096548" y="535042"/>
                </a:lnTo>
                <a:lnTo>
                  <a:pt x="1037103" y="543553"/>
                </a:lnTo>
                <a:lnTo>
                  <a:pt x="975369" y="550320"/>
                </a:lnTo>
                <a:lnTo>
                  <a:pt x="911578" y="555257"/>
                </a:lnTo>
                <a:lnTo>
                  <a:pt x="845965" y="558281"/>
                </a:lnTo>
                <a:lnTo>
                  <a:pt x="778764" y="559308"/>
                </a:lnTo>
                <a:lnTo>
                  <a:pt x="711562" y="558281"/>
                </a:lnTo>
                <a:lnTo>
                  <a:pt x="645949" y="555257"/>
                </a:lnTo>
                <a:lnTo>
                  <a:pt x="582158" y="550320"/>
                </a:lnTo>
                <a:lnTo>
                  <a:pt x="520424" y="543553"/>
                </a:lnTo>
                <a:lnTo>
                  <a:pt x="460979" y="535042"/>
                </a:lnTo>
                <a:lnTo>
                  <a:pt x="404057" y="524869"/>
                </a:lnTo>
                <a:lnTo>
                  <a:pt x="349892" y="513118"/>
                </a:lnTo>
                <a:lnTo>
                  <a:pt x="298718" y="499874"/>
                </a:lnTo>
                <a:lnTo>
                  <a:pt x="250768" y="485221"/>
                </a:lnTo>
                <a:lnTo>
                  <a:pt x="206276" y="469243"/>
                </a:lnTo>
                <a:lnTo>
                  <a:pt x="165476" y="452023"/>
                </a:lnTo>
                <a:lnTo>
                  <a:pt x="128600" y="433646"/>
                </a:lnTo>
                <a:lnTo>
                  <a:pt x="67559" y="393755"/>
                </a:lnTo>
                <a:lnTo>
                  <a:pt x="25022" y="350243"/>
                </a:lnTo>
                <a:lnTo>
                  <a:pt x="2858" y="303781"/>
                </a:lnTo>
                <a:lnTo>
                  <a:pt x="0" y="27965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4526" y="2867405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7961" y="2867405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85966" y="3332226"/>
            <a:ext cx="1405255" cy="1676400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vert="horz" wrap="square" lIns="0" tIns="2813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15"/>
              </a:spcBef>
            </a:pPr>
            <a:r>
              <a:rPr sz="2400" dirty="0">
                <a:solidFill>
                  <a:srgbClr val="0033CC"/>
                </a:solidFill>
                <a:latin typeface="华文新魏"/>
                <a:cs typeface="华文新魏"/>
              </a:rPr>
              <a:t>物理记录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84732" y="3770376"/>
            <a:ext cx="1252728" cy="854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46632" y="3703320"/>
            <a:ext cx="1325880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19961" y="3705605"/>
            <a:ext cx="1229995" cy="832485"/>
          </a:xfrm>
          <a:prstGeom prst="rect">
            <a:avLst/>
          </a:prstGeom>
          <a:solidFill>
            <a:srgbClr val="30B6FC"/>
          </a:solidFill>
          <a:ln w="198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2250"/>
              </a:lnSpc>
            </a:pP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逻辑记录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49829" y="3896614"/>
            <a:ext cx="1320165" cy="127000"/>
          </a:xfrm>
          <a:custGeom>
            <a:avLst/>
            <a:gdLst/>
            <a:ahLst/>
            <a:cxnLst/>
            <a:rect l="l" t="t" r="r" b="b"/>
            <a:pathLst>
              <a:path w="1320164" h="127000">
                <a:moveTo>
                  <a:pt x="1192783" y="0"/>
                </a:moveTo>
                <a:lnTo>
                  <a:pt x="1192783" y="127000"/>
                </a:lnTo>
                <a:lnTo>
                  <a:pt x="1299971" y="73406"/>
                </a:lnTo>
                <a:lnTo>
                  <a:pt x="1205483" y="73406"/>
                </a:lnTo>
                <a:lnTo>
                  <a:pt x="1205483" y="53593"/>
                </a:lnTo>
                <a:lnTo>
                  <a:pt x="1299971" y="53593"/>
                </a:lnTo>
                <a:lnTo>
                  <a:pt x="1192783" y="0"/>
                </a:lnTo>
                <a:close/>
              </a:path>
              <a:path w="1320164" h="127000">
                <a:moveTo>
                  <a:pt x="1192783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1192783" y="73406"/>
                </a:lnTo>
                <a:lnTo>
                  <a:pt x="1192783" y="53593"/>
                </a:lnTo>
                <a:close/>
              </a:path>
              <a:path w="1320164" h="127000">
                <a:moveTo>
                  <a:pt x="1299971" y="53593"/>
                </a:moveTo>
                <a:lnTo>
                  <a:pt x="1205483" y="53593"/>
                </a:lnTo>
                <a:lnTo>
                  <a:pt x="1205483" y="73406"/>
                </a:lnTo>
                <a:lnTo>
                  <a:pt x="1299971" y="73406"/>
                </a:lnTo>
                <a:lnTo>
                  <a:pt x="1319783" y="63500"/>
                </a:lnTo>
                <a:lnTo>
                  <a:pt x="1299971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49829" y="4113021"/>
            <a:ext cx="1320165" cy="127000"/>
          </a:xfrm>
          <a:custGeom>
            <a:avLst/>
            <a:gdLst/>
            <a:ahLst/>
            <a:cxnLst/>
            <a:rect l="l" t="t" r="r" b="b"/>
            <a:pathLst>
              <a:path w="132016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5"/>
                </a:lnTo>
                <a:lnTo>
                  <a:pt x="114300" y="73405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320164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5"/>
                </a:lnTo>
                <a:lnTo>
                  <a:pt x="127000" y="73405"/>
                </a:lnTo>
                <a:lnTo>
                  <a:pt x="127000" y="53593"/>
                </a:lnTo>
                <a:close/>
              </a:path>
              <a:path w="1320164" h="127000">
                <a:moveTo>
                  <a:pt x="1319783" y="53593"/>
                </a:moveTo>
                <a:lnTo>
                  <a:pt x="127000" y="53593"/>
                </a:lnTo>
                <a:lnTo>
                  <a:pt x="127000" y="73405"/>
                </a:lnTo>
                <a:lnTo>
                  <a:pt x="1319783" y="73405"/>
                </a:lnTo>
                <a:lnTo>
                  <a:pt x="1319783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76265" y="4041394"/>
            <a:ext cx="1318260" cy="127000"/>
          </a:xfrm>
          <a:custGeom>
            <a:avLst/>
            <a:gdLst/>
            <a:ahLst/>
            <a:cxnLst/>
            <a:rect l="l" t="t" r="r" b="b"/>
            <a:pathLst>
              <a:path w="1318260" h="127000">
                <a:moveTo>
                  <a:pt x="127000" y="0"/>
                </a:moveTo>
                <a:lnTo>
                  <a:pt x="0" y="63499"/>
                </a:lnTo>
                <a:lnTo>
                  <a:pt x="127000" y="126999"/>
                </a:lnTo>
                <a:lnTo>
                  <a:pt x="127000" y="73405"/>
                </a:lnTo>
                <a:lnTo>
                  <a:pt x="114300" y="73405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318260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5"/>
                </a:lnTo>
                <a:lnTo>
                  <a:pt x="127000" y="73405"/>
                </a:lnTo>
                <a:lnTo>
                  <a:pt x="127000" y="53593"/>
                </a:lnTo>
                <a:close/>
              </a:path>
              <a:path w="1318260" h="127000">
                <a:moveTo>
                  <a:pt x="1318260" y="53593"/>
                </a:moveTo>
                <a:lnTo>
                  <a:pt x="127000" y="53593"/>
                </a:lnTo>
                <a:lnTo>
                  <a:pt x="127000" y="73405"/>
                </a:lnTo>
                <a:lnTo>
                  <a:pt x="1318260" y="73405"/>
                </a:lnTo>
                <a:lnTo>
                  <a:pt x="1318260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76265" y="3824985"/>
            <a:ext cx="1318260" cy="127000"/>
          </a:xfrm>
          <a:custGeom>
            <a:avLst/>
            <a:gdLst/>
            <a:ahLst/>
            <a:cxnLst/>
            <a:rect l="l" t="t" r="r" b="b"/>
            <a:pathLst>
              <a:path w="1318260" h="127000">
                <a:moveTo>
                  <a:pt x="1191260" y="0"/>
                </a:moveTo>
                <a:lnTo>
                  <a:pt x="1191260" y="127000"/>
                </a:lnTo>
                <a:lnTo>
                  <a:pt x="1298448" y="73406"/>
                </a:lnTo>
                <a:lnTo>
                  <a:pt x="1203960" y="73406"/>
                </a:lnTo>
                <a:lnTo>
                  <a:pt x="1203960" y="53593"/>
                </a:lnTo>
                <a:lnTo>
                  <a:pt x="1298448" y="53593"/>
                </a:lnTo>
                <a:lnTo>
                  <a:pt x="1191260" y="0"/>
                </a:lnTo>
                <a:close/>
              </a:path>
              <a:path w="1318260" h="127000">
                <a:moveTo>
                  <a:pt x="1191260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1191260" y="73406"/>
                </a:lnTo>
                <a:lnTo>
                  <a:pt x="1191260" y="53593"/>
                </a:lnTo>
                <a:close/>
              </a:path>
              <a:path w="1318260" h="127000">
                <a:moveTo>
                  <a:pt x="1298448" y="53593"/>
                </a:moveTo>
                <a:lnTo>
                  <a:pt x="1203960" y="53593"/>
                </a:lnTo>
                <a:lnTo>
                  <a:pt x="1203960" y="73406"/>
                </a:lnTo>
                <a:lnTo>
                  <a:pt x="1298448" y="73406"/>
                </a:lnTo>
                <a:lnTo>
                  <a:pt x="1318260" y="63500"/>
                </a:lnTo>
                <a:lnTo>
                  <a:pt x="129844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19200" y="2667000"/>
            <a:ext cx="1447800" cy="35560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2255"/>
              </a:lnSpc>
            </a:pP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用户缓冲区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06367" y="2595372"/>
            <a:ext cx="1475740" cy="42672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2255"/>
              </a:lnSpc>
            </a:pP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系统缓冲区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52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3729" y="304546"/>
            <a:ext cx="292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>
                <a:latin typeface="Times New Roman"/>
                <a:cs typeface="Times New Roman"/>
              </a:rPr>
              <a:t>3	</a:t>
            </a:r>
            <a:r>
              <a:rPr dirty="0"/>
              <a:t>记录格式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7817" y="2414168"/>
            <a:ext cx="325247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770"/>
              </a:spcBef>
              <a:buFont typeface="Candara"/>
              <a:buChar char="•"/>
              <a:tabLst>
                <a:tab pos="32512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记录格式</a:t>
            </a:r>
            <a:endParaRPr sz="2800">
              <a:latin typeface="华文新魏"/>
              <a:cs typeface="华文新魏"/>
            </a:endParaRPr>
          </a:p>
          <a:p>
            <a:pPr marL="556260" marR="5080" algn="just">
              <a:lnSpc>
                <a:spcPct val="120000"/>
              </a:lnSpc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格式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F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：定长记录 格式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V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：变长记录 格式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跨块记录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53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8321" y="284429"/>
            <a:ext cx="2463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定长记录</a:t>
            </a:r>
          </a:p>
        </p:txBody>
      </p:sp>
      <p:sp>
        <p:nvSpPr>
          <p:cNvPr id="4" name="object 4"/>
          <p:cNvSpPr/>
          <p:nvPr/>
        </p:nvSpPr>
        <p:spPr>
          <a:xfrm>
            <a:off x="539495" y="5373623"/>
            <a:ext cx="7920355" cy="1187450"/>
          </a:xfrm>
          <a:custGeom>
            <a:avLst/>
            <a:gdLst/>
            <a:ahLst/>
            <a:cxnLst/>
            <a:rect l="l" t="t" r="r" b="b"/>
            <a:pathLst>
              <a:path w="7920355" h="1187450">
                <a:moveTo>
                  <a:pt x="0" y="1187195"/>
                </a:moveTo>
                <a:lnTo>
                  <a:pt x="7920228" y="1187195"/>
                </a:lnTo>
                <a:lnTo>
                  <a:pt x="7920228" y="0"/>
                </a:lnTo>
                <a:lnTo>
                  <a:pt x="0" y="0"/>
                </a:lnTo>
                <a:lnTo>
                  <a:pt x="0" y="1187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5383479"/>
            <a:ext cx="76511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固定组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块</a:t>
            </a:r>
            <a:r>
              <a:rPr sz="2400" b="1" spc="-100" dirty="0">
                <a:solidFill>
                  <a:srgbClr val="0000FF"/>
                </a:solidFill>
                <a:latin typeface="Microsoft JhengHei"/>
                <a:cs typeface="Microsoft JhengHei"/>
              </a:rPr>
              <a:t>(fixed</a:t>
            </a:r>
            <a:r>
              <a:rPr sz="2400" b="1" spc="-85" dirty="0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sz="2400" b="1" spc="-120" dirty="0">
                <a:solidFill>
                  <a:srgbClr val="0000FF"/>
                </a:solidFill>
                <a:latin typeface="Microsoft JhengHei"/>
                <a:cs typeface="Microsoft JhengHei"/>
              </a:rPr>
              <a:t>blocking)</a:t>
            </a:r>
            <a:r>
              <a:rPr sz="2400" b="1" spc="-120" dirty="0">
                <a:latin typeface="Microsoft JhengHei"/>
                <a:cs typeface="Microsoft JhengHei"/>
              </a:rPr>
              <a:t>：</a:t>
            </a:r>
            <a:r>
              <a:rPr sz="2400" b="1" dirty="0">
                <a:latin typeface="Microsoft JhengHei"/>
                <a:cs typeface="Microsoft JhengHei"/>
              </a:rPr>
              <a:t>使用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固定长度的记</a:t>
            </a:r>
            <a:r>
              <a:rPr sz="2400" b="1" spc="-10" dirty="0">
                <a:solidFill>
                  <a:srgbClr val="0000FF"/>
                </a:solidFill>
                <a:latin typeface="Microsoft JhengHei"/>
                <a:cs typeface="Microsoft JhengHei"/>
              </a:rPr>
              <a:t>录</a:t>
            </a:r>
            <a:r>
              <a:rPr sz="2400" b="1" dirty="0">
                <a:latin typeface="Microsoft JhengHei"/>
                <a:cs typeface="Microsoft JhengHei"/>
              </a:rPr>
              <a:t>，并且若 </a:t>
            </a:r>
            <a:r>
              <a:rPr sz="2400" b="1" spc="5" dirty="0">
                <a:latin typeface="Microsoft JhengHei"/>
                <a:cs typeface="Microsoft JhengHei"/>
              </a:rPr>
              <a:t>干条完</a:t>
            </a:r>
            <a:r>
              <a:rPr sz="2400" b="1" dirty="0">
                <a:latin typeface="Microsoft JhengHei"/>
                <a:cs typeface="Microsoft JhengHei"/>
              </a:rPr>
              <a:t>整的记录被保存在一个块中。</a:t>
            </a:r>
            <a:r>
              <a:rPr sz="2400" b="1" spc="10" dirty="0">
                <a:latin typeface="Microsoft JhengHei"/>
                <a:cs typeface="Microsoft JhengHei"/>
              </a:rPr>
              <a:t>在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每个块的末尾可能 </a:t>
            </a: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会有一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些未使</a:t>
            </a:r>
            <a:r>
              <a:rPr sz="2400" b="1" spc="-10" dirty="0">
                <a:solidFill>
                  <a:srgbClr val="0000FF"/>
                </a:solidFill>
                <a:latin typeface="Microsoft JhengHei"/>
                <a:cs typeface="Microsoft JhengHei"/>
              </a:rPr>
              <a:t>用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的空间</a:t>
            </a:r>
            <a:r>
              <a:rPr sz="2400" b="1" spc="-5" dirty="0">
                <a:latin typeface="Microsoft JhengHei"/>
                <a:cs typeface="Microsoft JhengHei"/>
              </a:rPr>
              <a:t>，称为</a:t>
            </a:r>
            <a:r>
              <a:rPr sz="24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内部碎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片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1632249"/>
            <a:ext cx="8642341" cy="220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276" y="3840479"/>
            <a:ext cx="7674864" cy="1533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54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1196" y="213486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变长记录</a:t>
            </a:r>
          </a:p>
        </p:txBody>
      </p:sp>
      <p:sp>
        <p:nvSpPr>
          <p:cNvPr id="4" name="object 4"/>
          <p:cNvSpPr/>
          <p:nvPr/>
        </p:nvSpPr>
        <p:spPr>
          <a:xfrm>
            <a:off x="539495" y="5120640"/>
            <a:ext cx="7848600" cy="1553210"/>
          </a:xfrm>
          <a:custGeom>
            <a:avLst/>
            <a:gdLst/>
            <a:ahLst/>
            <a:cxnLst/>
            <a:rect l="l" t="t" r="r" b="b"/>
            <a:pathLst>
              <a:path w="7848600" h="1553209">
                <a:moveTo>
                  <a:pt x="0" y="1552956"/>
                </a:moveTo>
                <a:lnTo>
                  <a:pt x="7848600" y="1552956"/>
                </a:lnTo>
                <a:lnTo>
                  <a:pt x="7848600" y="0"/>
                </a:lnTo>
                <a:lnTo>
                  <a:pt x="0" y="0"/>
                </a:lnTo>
                <a:lnTo>
                  <a:pt x="0" y="1552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5131053"/>
            <a:ext cx="79622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可变长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度非跨越式组</a:t>
            </a:r>
            <a:r>
              <a:rPr sz="24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块</a:t>
            </a:r>
            <a:r>
              <a:rPr sz="2400" b="1" spc="-140" dirty="0">
                <a:solidFill>
                  <a:srgbClr val="0000FF"/>
                </a:solidFill>
                <a:latin typeface="Microsoft JhengHei"/>
                <a:cs typeface="Microsoft JhengHei"/>
              </a:rPr>
              <a:t>(variable-length</a:t>
            </a:r>
            <a:r>
              <a:rPr sz="2400" b="1" spc="-50" dirty="0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sz="2400" b="1" spc="-180" dirty="0">
                <a:solidFill>
                  <a:srgbClr val="0000FF"/>
                </a:solidFill>
                <a:latin typeface="Microsoft JhengHei"/>
                <a:cs typeface="Microsoft JhengHei"/>
              </a:rPr>
              <a:t>unspanned</a:t>
            </a:r>
            <a:endParaRPr sz="2400">
              <a:latin typeface="Microsoft JhengHei"/>
              <a:cs typeface="Microsoft JhengHe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20" dirty="0">
                <a:solidFill>
                  <a:srgbClr val="0000FF"/>
                </a:solidFill>
                <a:latin typeface="Microsoft JhengHei"/>
                <a:cs typeface="Microsoft JhengHei"/>
              </a:rPr>
              <a:t>blo</a:t>
            </a:r>
            <a:r>
              <a:rPr sz="2400" b="1" spc="-190" dirty="0">
                <a:solidFill>
                  <a:srgbClr val="0000FF"/>
                </a:solidFill>
                <a:latin typeface="Microsoft JhengHei"/>
                <a:cs typeface="Microsoft JhengHei"/>
              </a:rPr>
              <a:t>c</a:t>
            </a:r>
            <a:r>
              <a:rPr sz="2400" b="1" spc="-140" dirty="0">
                <a:solidFill>
                  <a:srgbClr val="0000FF"/>
                </a:solidFill>
                <a:latin typeface="Microsoft JhengHei"/>
                <a:cs typeface="Microsoft JhengHei"/>
              </a:rPr>
              <a:t>k</a:t>
            </a:r>
            <a:r>
              <a:rPr sz="2400" b="1" spc="-165" dirty="0">
                <a:solidFill>
                  <a:srgbClr val="0000FF"/>
                </a:solidFill>
                <a:latin typeface="Microsoft JhengHei"/>
                <a:cs typeface="Microsoft JhengHei"/>
              </a:rPr>
              <a:t>in</a:t>
            </a:r>
            <a:r>
              <a:rPr sz="2400" b="1" spc="-229" dirty="0">
                <a:solidFill>
                  <a:srgbClr val="0000FF"/>
                </a:solidFill>
                <a:latin typeface="Microsoft JhengHei"/>
                <a:cs typeface="Microsoft JhengHei"/>
              </a:rPr>
              <a:t>g</a:t>
            </a: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)</a:t>
            </a:r>
            <a:r>
              <a:rPr sz="2400" b="1" dirty="0">
                <a:latin typeface="Microsoft JhengHei"/>
                <a:cs typeface="Microsoft JhengHei"/>
              </a:rPr>
              <a:t>：使用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可变长度的记录</a:t>
            </a:r>
            <a:r>
              <a:rPr sz="2400" b="1" dirty="0">
                <a:latin typeface="Microsoft JhengHei"/>
                <a:cs typeface="Microsoft JhengHei"/>
              </a:rPr>
              <a:t>，但并不采用跨越的方式。 </a:t>
            </a:r>
            <a:r>
              <a:rPr sz="2400" b="1" spc="5" dirty="0">
                <a:latin typeface="Microsoft JhengHei"/>
                <a:cs typeface="Microsoft JhengHei"/>
              </a:rPr>
              <a:t>如果下</a:t>
            </a:r>
            <a:r>
              <a:rPr sz="2400" b="1" dirty="0">
                <a:latin typeface="Microsoft JhengHei"/>
                <a:cs typeface="Microsoft JhengHei"/>
              </a:rPr>
              <a:t>一条记录比块中剩余的未使用的空间大，则无法使 </a:t>
            </a:r>
            <a:r>
              <a:rPr sz="2400" b="1" spc="5" dirty="0">
                <a:latin typeface="Microsoft JhengHei"/>
                <a:cs typeface="Microsoft JhengHei"/>
              </a:rPr>
              <a:t>用这一</a:t>
            </a:r>
            <a:r>
              <a:rPr sz="2400" b="1" dirty="0">
                <a:latin typeface="Microsoft JhengHei"/>
                <a:cs typeface="Microsoft JhengHei"/>
              </a:rPr>
              <a:t>部分，</a:t>
            </a:r>
            <a:r>
              <a:rPr sz="2400" b="1" spc="-10" dirty="0">
                <a:latin typeface="Microsoft JhengHei"/>
                <a:cs typeface="Microsoft JhengHei"/>
              </a:rPr>
              <a:t>因</a:t>
            </a:r>
            <a:r>
              <a:rPr sz="2400" b="1" dirty="0">
                <a:latin typeface="Microsoft JhengHei"/>
                <a:cs typeface="Microsoft JhengHei"/>
              </a:rPr>
              <a:t>此在大</a:t>
            </a:r>
            <a:r>
              <a:rPr sz="2400" b="1" spc="-10" dirty="0">
                <a:latin typeface="Microsoft JhengHei"/>
                <a:cs typeface="Microsoft JhengHei"/>
              </a:rPr>
              <a:t>多</a:t>
            </a:r>
            <a:r>
              <a:rPr sz="2400" b="1" dirty="0">
                <a:latin typeface="Microsoft JhengHei"/>
                <a:cs typeface="Microsoft JhengHei"/>
              </a:rPr>
              <a:t>数中都</a:t>
            </a:r>
            <a:r>
              <a:rPr sz="2400" b="1" spc="-10" dirty="0">
                <a:latin typeface="Microsoft JhengHei"/>
                <a:cs typeface="Microsoft JhengHei"/>
              </a:rPr>
              <a:t>会</a:t>
            </a:r>
            <a:r>
              <a:rPr sz="2400" b="1" dirty="0">
                <a:latin typeface="Microsoft JhengHei"/>
                <a:cs typeface="Microsoft JhengHei"/>
              </a:rPr>
              <a:t>有未使</a:t>
            </a:r>
            <a:r>
              <a:rPr sz="2400" b="1" spc="-10" dirty="0">
                <a:latin typeface="Microsoft JhengHei"/>
                <a:cs typeface="Microsoft JhengHei"/>
              </a:rPr>
              <a:t>用</a:t>
            </a:r>
            <a:r>
              <a:rPr sz="2400" b="1" dirty="0">
                <a:latin typeface="Microsoft JhengHei"/>
                <a:cs typeface="Microsoft JhengHei"/>
              </a:rPr>
              <a:t>的空间。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7323" y="1600200"/>
            <a:ext cx="7770876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1196" y="213486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跨块记录</a:t>
            </a:r>
          </a:p>
        </p:txBody>
      </p:sp>
      <p:sp>
        <p:nvSpPr>
          <p:cNvPr id="4" name="object 4"/>
          <p:cNvSpPr/>
          <p:nvPr/>
        </p:nvSpPr>
        <p:spPr>
          <a:xfrm>
            <a:off x="467868" y="5260847"/>
            <a:ext cx="7920355" cy="1553210"/>
          </a:xfrm>
          <a:custGeom>
            <a:avLst/>
            <a:gdLst/>
            <a:ahLst/>
            <a:cxnLst/>
            <a:rect l="l" t="t" r="r" b="b"/>
            <a:pathLst>
              <a:path w="7920355" h="1553209">
                <a:moveTo>
                  <a:pt x="0" y="1552955"/>
                </a:moveTo>
                <a:lnTo>
                  <a:pt x="7920228" y="1552955"/>
                </a:lnTo>
                <a:lnTo>
                  <a:pt x="7920228" y="0"/>
                </a:lnTo>
                <a:lnTo>
                  <a:pt x="0" y="0"/>
                </a:lnTo>
                <a:lnTo>
                  <a:pt x="0" y="1552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5270703"/>
            <a:ext cx="76511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可变长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度跨越式组</a:t>
            </a: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块</a:t>
            </a:r>
            <a:r>
              <a:rPr sz="2400" b="1" spc="-140" dirty="0">
                <a:solidFill>
                  <a:srgbClr val="0000FF"/>
                </a:solidFill>
                <a:latin typeface="Microsoft JhengHei"/>
                <a:cs typeface="Microsoft JhengHei"/>
              </a:rPr>
              <a:t>(variable-length</a:t>
            </a:r>
            <a:r>
              <a:rPr sz="2400" b="1" spc="-50" dirty="0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sz="2400" b="1" spc="-185" dirty="0">
                <a:solidFill>
                  <a:srgbClr val="0000FF"/>
                </a:solidFill>
                <a:latin typeface="Microsoft JhengHei"/>
                <a:cs typeface="Microsoft JhengHei"/>
              </a:rPr>
              <a:t>spanned</a:t>
            </a:r>
            <a:r>
              <a:rPr sz="2400" b="1" spc="-55" dirty="0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sz="2400" b="1" spc="-120" dirty="0">
                <a:solidFill>
                  <a:srgbClr val="0000FF"/>
                </a:solidFill>
                <a:latin typeface="Microsoft JhengHei"/>
                <a:cs typeface="Microsoft JhengHei"/>
              </a:rPr>
              <a:t>blocking)</a:t>
            </a:r>
            <a:r>
              <a:rPr sz="2400" b="1" spc="-120" dirty="0">
                <a:latin typeface="Microsoft JhengHei"/>
                <a:cs typeface="Microsoft JhengHei"/>
              </a:rPr>
              <a:t>：  </a:t>
            </a:r>
            <a:r>
              <a:rPr sz="2400" b="1" spc="10" dirty="0">
                <a:latin typeface="Microsoft JhengHei"/>
                <a:cs typeface="Microsoft JhengHei"/>
              </a:rPr>
              <a:t>使用</a:t>
            </a: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长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度可变的记录</a:t>
            </a:r>
            <a:r>
              <a:rPr sz="2400" b="1" dirty="0">
                <a:latin typeface="Microsoft JhengHei"/>
                <a:cs typeface="Microsoft JhengHei"/>
              </a:rPr>
              <a:t>，并且紧缩到块中，使得块中没有未 </a:t>
            </a:r>
            <a:r>
              <a:rPr sz="2400" b="1" spc="5" dirty="0">
                <a:latin typeface="Microsoft JhengHei"/>
                <a:cs typeface="Microsoft JhengHei"/>
              </a:rPr>
              <a:t>使用空</a:t>
            </a:r>
            <a:r>
              <a:rPr sz="2400" b="1" dirty="0">
                <a:latin typeface="Microsoft JhengHei"/>
                <a:cs typeface="Microsoft JhengHei"/>
              </a:rPr>
              <a:t>间。因此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某些记录可能会跨越两个</a:t>
            </a: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块</a:t>
            </a:r>
            <a:r>
              <a:rPr sz="2400" b="1" dirty="0">
                <a:latin typeface="Microsoft JhengHei"/>
                <a:cs typeface="Microsoft JhengHei"/>
              </a:rPr>
              <a:t>，通过一个 </a:t>
            </a: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指向后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继块的指针连</a:t>
            </a: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接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1156685"/>
            <a:ext cx="8617498" cy="2488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276" y="3645408"/>
            <a:ext cx="7694676" cy="1513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4521" y="579577"/>
            <a:ext cx="2311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4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/>
              <a:t>记录键</a:t>
            </a:r>
          </a:p>
        </p:txBody>
      </p:sp>
      <p:sp>
        <p:nvSpPr>
          <p:cNvPr id="4" name="object 4"/>
          <p:cNvSpPr/>
          <p:nvPr/>
        </p:nvSpPr>
        <p:spPr>
          <a:xfrm>
            <a:off x="394715" y="2636520"/>
            <a:ext cx="8354695" cy="3672840"/>
          </a:xfrm>
          <a:custGeom>
            <a:avLst/>
            <a:gdLst/>
            <a:ahLst/>
            <a:cxnLst/>
            <a:rect l="l" t="t" r="r" b="b"/>
            <a:pathLst>
              <a:path w="8354695" h="3672840">
                <a:moveTo>
                  <a:pt x="0" y="3672840"/>
                </a:moveTo>
                <a:lnTo>
                  <a:pt x="8354568" y="3672840"/>
                </a:lnTo>
                <a:lnTo>
                  <a:pt x="8354568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2646045"/>
            <a:ext cx="7919084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为了方便记录式文件的组织和管理，提高文件记录的查找 效率，通常，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对逻辑文件的每个逻辑记录至少指定一个与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之对应的基本数据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项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，利用它可与同一文件中的其他逻辑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记录区别开来，这个用于标识某个逻辑记录的数据项，称 为记录键，也叫关键字，简称键。</a:t>
            </a:r>
            <a:endParaRPr sz="2400">
              <a:latin typeface="华文新魏"/>
              <a:cs typeface="华文新魏"/>
            </a:endParaRPr>
          </a:p>
          <a:p>
            <a:pPr marL="285115" marR="5715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在同一个文件中，能唯一地标识某个逻辑记录的记录键，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称为主键。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57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0295" y="506984"/>
            <a:ext cx="231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>
                <a:latin typeface="Times New Roman"/>
                <a:cs typeface="Times New Roman"/>
              </a:rPr>
              <a:t>4	</a:t>
            </a:r>
            <a:r>
              <a:rPr dirty="0"/>
              <a:t>记录键</a:t>
            </a:r>
          </a:p>
        </p:txBody>
      </p:sp>
      <p:sp>
        <p:nvSpPr>
          <p:cNvPr id="4" name="object 4"/>
          <p:cNvSpPr/>
          <p:nvPr/>
        </p:nvSpPr>
        <p:spPr>
          <a:xfrm>
            <a:off x="394715" y="2564892"/>
            <a:ext cx="8354695" cy="3456940"/>
          </a:xfrm>
          <a:custGeom>
            <a:avLst/>
            <a:gdLst/>
            <a:ahLst/>
            <a:cxnLst/>
            <a:rect l="l" t="t" r="r" b="b"/>
            <a:pathLst>
              <a:path w="8354695" h="3456940">
                <a:moveTo>
                  <a:pt x="0" y="3456432"/>
                </a:moveTo>
                <a:lnTo>
                  <a:pt x="8354568" y="3456432"/>
                </a:lnTo>
                <a:lnTo>
                  <a:pt x="8354568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2541270"/>
            <a:ext cx="8333105" cy="2842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418465" indent="-272415" algn="just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固定长逻辑记录存储时分两个字段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第一字段是记录键，</a:t>
            </a:r>
            <a:r>
              <a:rPr sz="2400" u="sng" spc="-24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第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二字段为记录信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息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endParaRPr sz="2400">
              <a:latin typeface="华文新魏"/>
              <a:cs typeface="华文新魏"/>
            </a:endParaRPr>
          </a:p>
          <a:p>
            <a:pPr marL="285115" marR="311785" indent="-272415">
              <a:lnSpc>
                <a:spcPts val="259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变长逻辑记录存储时分三个字段，第一字段指明单个变长 逻辑记录的记录键和记录信息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字节个数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也包括第一字段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555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本身的长度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)，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第二字段存放记录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键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，第三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字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段为记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录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信息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419100" indent="-272415" algn="just">
              <a:lnSpc>
                <a:spcPts val="259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采用键来标识的变长逻辑记录格式鲜有操作系统来提供， 原因是各种数据库管理系统中都已经实现这种复杂的文件 组织方式。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2427" y="778002"/>
            <a:ext cx="6754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10.3.3</a:t>
            </a:r>
            <a:r>
              <a:rPr spc="-110" dirty="0"/>
              <a:t> </a:t>
            </a:r>
            <a:r>
              <a:rPr dirty="0"/>
              <a:t>文件的物理结</a:t>
            </a:r>
            <a:r>
              <a:rPr spc="5" dirty="0"/>
              <a:t>构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16" y="2430271"/>
            <a:ext cx="784225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文件系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往往根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据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存储设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备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类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型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取要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求、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记录使用 频度和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储空间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容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量等因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素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提供若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干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种文件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储结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 把逻辑文件以不同方式保存到物理存储设备的介质</a:t>
            </a:r>
            <a:r>
              <a:rPr sz="2400" spc="-45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1524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文件的</a:t>
            </a:r>
            <a:r>
              <a:rPr sz="24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物</a:t>
            </a:r>
            <a:r>
              <a:rPr sz="2400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理结构</a:t>
            </a:r>
            <a:r>
              <a:rPr sz="24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和</a:t>
            </a:r>
            <a:r>
              <a:rPr sz="2400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组织是</a:t>
            </a:r>
            <a:r>
              <a:rPr sz="24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指</a:t>
            </a:r>
            <a:r>
              <a:rPr sz="2400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逻辑文</a:t>
            </a:r>
            <a:r>
              <a:rPr sz="24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400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在物理</a:t>
            </a:r>
            <a:r>
              <a:rPr sz="24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存</a:t>
            </a:r>
            <a:r>
              <a:rPr sz="2400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储空间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中 存放方法和组织关</a:t>
            </a:r>
            <a:r>
              <a:rPr sz="24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系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文件的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储结构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涉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及：块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划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分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录的排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列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、索引的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组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织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、信息的搜索，其优劣直接影响文件系统的性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59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491739"/>
            <a:ext cx="8712835" cy="4090670"/>
          </a:xfrm>
          <a:custGeom>
            <a:avLst/>
            <a:gdLst/>
            <a:ahLst/>
            <a:cxnLst/>
            <a:rect l="l" t="t" r="r" b="b"/>
            <a:pathLst>
              <a:path w="8712835" h="4090670">
                <a:moveTo>
                  <a:pt x="0" y="4090415"/>
                </a:moveTo>
                <a:lnTo>
                  <a:pt x="8712708" y="4090415"/>
                </a:lnTo>
                <a:lnTo>
                  <a:pt x="8712708" y="0"/>
                </a:lnTo>
                <a:lnTo>
                  <a:pt x="0" y="0"/>
                </a:lnTo>
                <a:lnTo>
                  <a:pt x="0" y="4090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2409115"/>
            <a:ext cx="8558530" cy="383730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第一类计算法。</a:t>
            </a:r>
            <a:endParaRPr sz="2800">
              <a:latin typeface="华文新魏"/>
              <a:cs typeface="华文新魏"/>
            </a:endParaRPr>
          </a:p>
          <a:p>
            <a:pPr marL="588645" marR="5715" lvl="1" indent="-273050" algn="just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设计映射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算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法，通常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线性计算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法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、杂凑法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等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通过对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记录 键的计算转换成对应的物理地</a:t>
            </a:r>
            <a:r>
              <a:rPr sz="24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址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，从而找到所需记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录。</a:t>
            </a:r>
            <a:endParaRPr sz="2400">
              <a:latin typeface="华文新魏"/>
              <a:cs typeface="华文新魏"/>
            </a:endParaRPr>
          </a:p>
          <a:p>
            <a:pPr marL="588645" marR="5080" lvl="1" indent="-273050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直接寻址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件、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计算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寻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址文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顺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序文件均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属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此</a:t>
            </a:r>
            <a:r>
              <a:rPr sz="2400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类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计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算法</a:t>
            </a:r>
            <a:r>
              <a:rPr sz="2400" u="sng" spc="-23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 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存取效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率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高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不必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增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加存储空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存放附加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控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制信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能把 分布范围较广的键均匀地映射到一个存储区域中；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第二类指针法。</a:t>
            </a:r>
            <a:endParaRPr sz="2800">
              <a:latin typeface="华文新魏"/>
              <a:cs typeface="华文新魏"/>
            </a:endParaRPr>
          </a:p>
          <a:p>
            <a:pPr marL="588645" marR="9525" lvl="1" indent="-273050" algn="just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设置专门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指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针，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指明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相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应记录的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物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理地址或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表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达各记录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之间</a:t>
            </a:r>
            <a:r>
              <a:rPr sz="2400" u="sng" spc="-23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关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联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。索引文件、索引顺序文件、连接文件等均属此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类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8142" y="287223"/>
            <a:ext cx="5302250" cy="128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>
              <a:lnSpc>
                <a:spcPts val="5695"/>
              </a:lnSpc>
              <a:spcBef>
                <a:spcPts val="100"/>
              </a:spcBef>
            </a:pPr>
            <a:r>
              <a:rPr dirty="0"/>
              <a:t>文件的物理结</a:t>
            </a:r>
            <a:r>
              <a:rPr spc="-10" dirty="0"/>
              <a:t>构</a:t>
            </a:r>
            <a:r>
              <a:rPr dirty="0"/>
              <a:t>(2)</a:t>
            </a:r>
          </a:p>
          <a:p>
            <a:pPr marL="12700">
              <a:lnSpc>
                <a:spcPts val="4255"/>
              </a:lnSpc>
            </a:pPr>
            <a:r>
              <a:rPr sz="3600" dirty="0"/>
              <a:t>构造文件物理结构的方法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229" y="574039"/>
            <a:ext cx="3940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文件管理的要素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3040" y="2496583"/>
            <a:ext cx="575945" cy="2682240"/>
          </a:xfrm>
          <a:custGeom>
            <a:avLst/>
            <a:gdLst/>
            <a:ahLst/>
            <a:cxnLst/>
            <a:rect l="l" t="t" r="r" b="b"/>
            <a:pathLst>
              <a:path w="575944" h="2682240">
                <a:moveTo>
                  <a:pt x="0" y="2682013"/>
                </a:moveTo>
                <a:lnTo>
                  <a:pt x="575491" y="2682013"/>
                </a:lnTo>
                <a:lnTo>
                  <a:pt x="575491" y="0"/>
                </a:lnTo>
                <a:lnTo>
                  <a:pt x="0" y="0"/>
                </a:lnTo>
                <a:lnTo>
                  <a:pt x="0" y="268201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3040" y="2496583"/>
            <a:ext cx="575945" cy="2682240"/>
          </a:xfrm>
          <a:custGeom>
            <a:avLst/>
            <a:gdLst/>
            <a:ahLst/>
            <a:cxnLst/>
            <a:rect l="l" t="t" r="r" b="b"/>
            <a:pathLst>
              <a:path w="575944" h="2682240">
                <a:moveTo>
                  <a:pt x="0" y="2682013"/>
                </a:moveTo>
                <a:lnTo>
                  <a:pt x="575491" y="2682013"/>
                </a:lnTo>
                <a:lnTo>
                  <a:pt x="575491" y="0"/>
                </a:lnTo>
                <a:lnTo>
                  <a:pt x="0" y="0"/>
                </a:lnTo>
                <a:lnTo>
                  <a:pt x="0" y="2682013"/>
                </a:lnTo>
                <a:close/>
              </a:path>
            </a:pathLst>
          </a:custGeom>
          <a:ln w="16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2343" y="377776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0"/>
                </a:moveTo>
                <a:lnTo>
                  <a:pt x="0" y="100560"/>
                </a:lnTo>
                <a:lnTo>
                  <a:pt x="100697" y="502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7549" y="2975582"/>
            <a:ext cx="0" cy="796925"/>
          </a:xfrm>
          <a:custGeom>
            <a:avLst/>
            <a:gdLst/>
            <a:ahLst/>
            <a:cxnLst/>
            <a:rect l="l" t="t" r="r" b="b"/>
            <a:pathLst>
              <a:path h="796925">
                <a:moveTo>
                  <a:pt x="0" y="0"/>
                </a:moveTo>
                <a:lnTo>
                  <a:pt x="0" y="796778"/>
                </a:lnTo>
              </a:path>
            </a:pathLst>
          </a:custGeom>
          <a:ln w="3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0194" y="37630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74710" y="0"/>
                </a:moveTo>
                <a:lnTo>
                  <a:pt x="0" y="0"/>
                </a:lnTo>
                <a:lnTo>
                  <a:pt x="37355" y="74609"/>
                </a:lnTo>
                <a:lnTo>
                  <a:pt x="7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7549" y="4477634"/>
            <a:ext cx="0" cy="701040"/>
          </a:xfrm>
          <a:custGeom>
            <a:avLst/>
            <a:gdLst/>
            <a:ahLst/>
            <a:cxnLst/>
            <a:rect l="l" t="t" r="r" b="b"/>
            <a:pathLst>
              <a:path h="701039">
                <a:moveTo>
                  <a:pt x="0" y="700962"/>
                </a:moveTo>
                <a:lnTo>
                  <a:pt x="0" y="0"/>
                </a:lnTo>
              </a:path>
            </a:pathLst>
          </a:custGeom>
          <a:ln w="3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0194" y="441235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7355" y="0"/>
                </a:moveTo>
                <a:lnTo>
                  <a:pt x="0" y="74609"/>
                </a:lnTo>
                <a:lnTo>
                  <a:pt x="74710" y="74609"/>
                </a:lnTo>
                <a:lnTo>
                  <a:pt x="37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0367" y="3524479"/>
            <a:ext cx="1654810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41475" algn="l"/>
              </a:tabLst>
            </a:pPr>
            <a:r>
              <a:rPr sz="1900" spc="15" dirty="0">
                <a:latin typeface="宋体"/>
                <a:cs typeface="宋体"/>
              </a:rPr>
              <a:t>用户</a:t>
            </a:r>
            <a:r>
              <a:rPr sz="1900" spc="155" dirty="0">
                <a:latin typeface="宋体"/>
                <a:cs typeface="宋体"/>
              </a:rPr>
              <a:t>和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553" y="3776691"/>
            <a:ext cx="1837689" cy="6388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900" spc="15" dirty="0">
                <a:latin typeface="宋体"/>
                <a:cs typeface="宋体"/>
              </a:rPr>
              <a:t>程序命令</a:t>
            </a:r>
            <a:r>
              <a:rPr sz="1900" spc="-195" dirty="0">
                <a:latin typeface="宋体"/>
                <a:cs typeface="宋体"/>
              </a:rPr>
              <a:t> </a:t>
            </a:r>
            <a:r>
              <a:rPr sz="2850" spc="22" baseline="-8771" dirty="0">
                <a:latin typeface="宋体"/>
                <a:cs typeface="宋体"/>
              </a:rPr>
              <a:t>操作，</a:t>
            </a:r>
            <a:endParaRPr sz="2850" baseline="-8771">
              <a:latin typeface="宋体"/>
              <a:cs typeface="宋体"/>
            </a:endParaRPr>
          </a:p>
          <a:p>
            <a:pPr marL="1093470">
              <a:lnSpc>
                <a:spcPct val="100000"/>
              </a:lnSpc>
              <a:spcBef>
                <a:spcPts val="135"/>
              </a:spcBef>
            </a:pPr>
            <a:r>
              <a:rPr sz="1900" spc="15" dirty="0">
                <a:latin typeface="宋体"/>
                <a:cs typeface="宋体"/>
              </a:rPr>
              <a:t>文件名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28531" y="3837644"/>
            <a:ext cx="1062990" cy="0"/>
          </a:xfrm>
          <a:custGeom>
            <a:avLst/>
            <a:gdLst/>
            <a:ahLst/>
            <a:cxnLst/>
            <a:rect l="l" t="t" r="r" b="b"/>
            <a:pathLst>
              <a:path w="1062989">
                <a:moveTo>
                  <a:pt x="0" y="0"/>
                </a:moveTo>
                <a:lnTo>
                  <a:pt x="1062871" y="0"/>
                </a:lnTo>
              </a:path>
            </a:pathLst>
          </a:custGeom>
          <a:ln w="16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8816" y="3787363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0"/>
                </a:moveTo>
                <a:lnTo>
                  <a:pt x="0" y="100560"/>
                </a:lnTo>
                <a:lnTo>
                  <a:pt x="100697" y="502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7698" y="2163671"/>
            <a:ext cx="2726690" cy="7962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900" spc="15" dirty="0">
                <a:latin typeface="宋体"/>
                <a:cs typeface="宋体"/>
              </a:rPr>
              <a:t>文件结构</a:t>
            </a:r>
            <a:endParaRPr sz="19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490"/>
              </a:spcBef>
              <a:tabLst>
                <a:tab pos="1725930" algn="l"/>
              </a:tabLst>
            </a:pPr>
            <a:r>
              <a:rPr sz="1900" spc="15" dirty="0">
                <a:latin typeface="宋体"/>
                <a:cs typeface="宋体"/>
              </a:rPr>
              <a:t>目录管理	</a:t>
            </a:r>
            <a:r>
              <a:rPr sz="2850" spc="22" baseline="1461" dirty="0">
                <a:latin typeface="宋体"/>
                <a:cs typeface="宋体"/>
              </a:rPr>
              <a:t>访问方法</a:t>
            </a:r>
            <a:endParaRPr sz="2850" baseline="1461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5753" y="3815482"/>
            <a:ext cx="756285" cy="5784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365"/>
              </a:spcBef>
            </a:pPr>
            <a:r>
              <a:rPr sz="1900" spc="15" dirty="0">
                <a:latin typeface="宋体"/>
                <a:cs typeface="宋体"/>
              </a:rPr>
              <a:t>文件操 作函数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4023" y="2965986"/>
            <a:ext cx="0" cy="796925"/>
          </a:xfrm>
          <a:custGeom>
            <a:avLst/>
            <a:gdLst/>
            <a:ahLst/>
            <a:cxnLst/>
            <a:rect l="l" t="t" r="r" b="b"/>
            <a:pathLst>
              <a:path h="796925">
                <a:moveTo>
                  <a:pt x="0" y="0"/>
                </a:moveTo>
                <a:lnTo>
                  <a:pt x="0" y="796778"/>
                </a:lnTo>
              </a:path>
            </a:pathLst>
          </a:custGeom>
          <a:ln w="3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66667" y="375343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710" y="0"/>
                </a:moveTo>
                <a:lnTo>
                  <a:pt x="0" y="0"/>
                </a:lnTo>
                <a:lnTo>
                  <a:pt x="37355" y="74609"/>
                </a:lnTo>
                <a:lnTo>
                  <a:pt x="7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9513" y="2611551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69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9513" y="2611551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69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ln w="1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9513" y="2994735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69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9513" y="2994735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69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ln w="1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9513" y="3358725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70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9513" y="3358725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70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ln w="1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9513" y="3741773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70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9513" y="3741773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70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ln w="1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9513" y="4124957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70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79513" y="4124957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70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ln w="1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79513" y="4508140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70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79513" y="4508140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70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ln w="1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79513" y="4891242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70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9513" y="4891242"/>
            <a:ext cx="575945" cy="191770"/>
          </a:xfrm>
          <a:custGeom>
            <a:avLst/>
            <a:gdLst/>
            <a:ahLst/>
            <a:cxnLst/>
            <a:rect l="l" t="t" r="r" b="b"/>
            <a:pathLst>
              <a:path w="575945" h="191770">
                <a:moveTo>
                  <a:pt x="0" y="191564"/>
                </a:moveTo>
                <a:lnTo>
                  <a:pt x="575491" y="191564"/>
                </a:lnTo>
                <a:lnTo>
                  <a:pt x="575491" y="0"/>
                </a:lnTo>
                <a:lnTo>
                  <a:pt x="0" y="0"/>
                </a:lnTo>
                <a:lnTo>
                  <a:pt x="0" y="191564"/>
                </a:lnTo>
                <a:close/>
              </a:path>
            </a:pathLst>
          </a:custGeom>
          <a:ln w="1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93464" y="3837644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279" y="0"/>
                </a:lnTo>
              </a:path>
            </a:pathLst>
          </a:custGeom>
          <a:ln w="16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55005" y="3787363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1046" y="0"/>
                </a:moveTo>
                <a:lnTo>
                  <a:pt x="0" y="50280"/>
                </a:lnTo>
                <a:lnTo>
                  <a:pt x="151046" y="100560"/>
                </a:lnTo>
                <a:lnTo>
                  <a:pt x="151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63156" y="3787363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0" y="0"/>
                </a:moveTo>
                <a:lnTo>
                  <a:pt x="0" y="100560"/>
                </a:lnTo>
                <a:lnTo>
                  <a:pt x="151046" y="502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097567" y="2968289"/>
            <a:ext cx="513080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15" dirty="0">
                <a:latin typeface="宋体"/>
                <a:cs typeface="宋体"/>
              </a:rPr>
              <a:t>组块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53754" y="3301187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471173"/>
                </a:lnTo>
              </a:path>
            </a:pathLst>
          </a:custGeom>
          <a:ln w="3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16399" y="37630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710" y="0"/>
                </a:moveTo>
                <a:lnTo>
                  <a:pt x="0" y="0"/>
                </a:lnTo>
                <a:lnTo>
                  <a:pt x="37355" y="74609"/>
                </a:lnTo>
                <a:lnTo>
                  <a:pt x="7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14202" y="3646039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4202" y="3646039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ln w="16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4202" y="2879807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14202" y="2879807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ln w="16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14202" y="4412324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14202" y="4412324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ln w="16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602002" y="2075140"/>
            <a:ext cx="1000125" cy="8216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algn="ctr">
              <a:lnSpc>
                <a:spcPct val="87100"/>
              </a:lnSpc>
              <a:spcBef>
                <a:spcPts val="409"/>
              </a:spcBef>
            </a:pPr>
            <a:r>
              <a:rPr sz="1900" spc="15" dirty="0">
                <a:latin typeface="宋体"/>
                <a:cs typeface="宋体"/>
              </a:rPr>
              <a:t>主存缓冲 区中的物 理块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28151" y="3837644"/>
            <a:ext cx="662940" cy="0"/>
          </a:xfrm>
          <a:custGeom>
            <a:avLst/>
            <a:gdLst/>
            <a:ahLst/>
            <a:cxnLst/>
            <a:rect l="l" t="t" r="r" b="b"/>
            <a:pathLst>
              <a:path w="662940">
                <a:moveTo>
                  <a:pt x="0" y="0"/>
                </a:moveTo>
                <a:lnTo>
                  <a:pt x="662924" y="0"/>
                </a:lnTo>
              </a:path>
            </a:pathLst>
          </a:custGeom>
          <a:ln w="16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89693" y="3787363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1046" y="0"/>
                </a:moveTo>
                <a:lnTo>
                  <a:pt x="0" y="50280"/>
                </a:lnTo>
                <a:lnTo>
                  <a:pt x="151046" y="100560"/>
                </a:lnTo>
                <a:lnTo>
                  <a:pt x="151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78489" y="3787363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0" y="0"/>
                </a:moveTo>
                <a:lnTo>
                  <a:pt x="0" y="100560"/>
                </a:lnTo>
                <a:lnTo>
                  <a:pt x="151046" y="502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612901" y="2809879"/>
            <a:ext cx="513080" cy="5784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375"/>
              </a:spcBef>
            </a:pPr>
            <a:r>
              <a:rPr sz="1900" spc="15" dirty="0">
                <a:latin typeface="宋体"/>
                <a:cs typeface="宋体"/>
              </a:rPr>
              <a:t>磁盘 调度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869224" y="3282129"/>
            <a:ext cx="0" cy="490855"/>
          </a:xfrm>
          <a:custGeom>
            <a:avLst/>
            <a:gdLst/>
            <a:ahLst/>
            <a:cxnLst/>
            <a:rect l="l" t="t" r="r" b="b"/>
            <a:pathLst>
              <a:path h="490854">
                <a:moveTo>
                  <a:pt x="0" y="0"/>
                </a:moveTo>
                <a:lnTo>
                  <a:pt x="0" y="490231"/>
                </a:lnTo>
              </a:path>
            </a:pathLst>
          </a:custGeom>
          <a:ln w="3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31868" y="37630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710" y="0"/>
                </a:moveTo>
                <a:lnTo>
                  <a:pt x="0" y="0"/>
                </a:lnTo>
                <a:lnTo>
                  <a:pt x="37355" y="74609"/>
                </a:lnTo>
                <a:lnTo>
                  <a:pt x="7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694244" y="3824403"/>
            <a:ext cx="350520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dirty="0">
                <a:latin typeface="Times New Roman"/>
                <a:cs typeface="Times New Roman"/>
              </a:rPr>
              <a:t>I/</a:t>
            </a:r>
            <a:r>
              <a:rPr sz="1900" spc="10" dirty="0"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869224" y="4228531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432787"/>
                </a:moveTo>
                <a:lnTo>
                  <a:pt x="0" y="0"/>
                </a:lnTo>
              </a:path>
            </a:pathLst>
          </a:custGeom>
          <a:ln w="3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31868" y="416324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355" y="0"/>
                </a:moveTo>
                <a:lnTo>
                  <a:pt x="0" y="74609"/>
                </a:lnTo>
                <a:lnTo>
                  <a:pt x="74710" y="74609"/>
                </a:lnTo>
                <a:lnTo>
                  <a:pt x="37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612901" y="4658445"/>
            <a:ext cx="513080" cy="5784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375"/>
              </a:spcBef>
            </a:pPr>
            <a:r>
              <a:rPr sz="1900" spc="15" dirty="0">
                <a:latin typeface="宋体"/>
                <a:cs typeface="宋体"/>
              </a:rPr>
              <a:t>文件 分配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29535" y="3646039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29535" y="3646039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ln w="16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9535" y="2879807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29535" y="2879807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ln w="16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29535" y="4412324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29535" y="4412324"/>
            <a:ext cx="575945" cy="383540"/>
          </a:xfrm>
          <a:custGeom>
            <a:avLst/>
            <a:gdLst/>
            <a:ahLst/>
            <a:cxnLst/>
            <a:rect l="l" t="t" r="r" b="b"/>
            <a:pathLst>
              <a:path w="575945" h="383539">
                <a:moveTo>
                  <a:pt x="0" y="383129"/>
                </a:moveTo>
                <a:lnTo>
                  <a:pt x="575491" y="383129"/>
                </a:lnTo>
                <a:lnTo>
                  <a:pt x="575491" y="0"/>
                </a:lnTo>
                <a:lnTo>
                  <a:pt x="0" y="0"/>
                </a:lnTo>
                <a:lnTo>
                  <a:pt x="0" y="383129"/>
                </a:lnTo>
                <a:close/>
              </a:path>
            </a:pathLst>
          </a:custGeom>
          <a:ln w="16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117470" y="2075140"/>
            <a:ext cx="1000125" cy="8216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algn="ctr">
              <a:lnSpc>
                <a:spcPct val="87100"/>
              </a:lnSpc>
              <a:spcBef>
                <a:spcPts val="409"/>
              </a:spcBef>
            </a:pPr>
            <a:r>
              <a:rPr sz="1900" spc="15" dirty="0">
                <a:latin typeface="宋体"/>
                <a:cs typeface="宋体"/>
              </a:rPr>
              <a:t>主存缓冲 区中的物 理块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993136" y="3837644"/>
            <a:ext cx="506730" cy="0"/>
          </a:xfrm>
          <a:custGeom>
            <a:avLst/>
            <a:gdLst/>
            <a:ahLst/>
            <a:cxnLst/>
            <a:rect l="l" t="t" r="r" b="b"/>
            <a:pathLst>
              <a:path w="506729">
                <a:moveTo>
                  <a:pt x="506600" y="0"/>
                </a:moveTo>
                <a:lnTo>
                  <a:pt x="0" y="0"/>
                </a:lnTo>
              </a:path>
            </a:pathLst>
          </a:custGeom>
          <a:ln w="16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05026" y="3787363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697" y="0"/>
                </a:moveTo>
                <a:lnTo>
                  <a:pt x="0" y="50280"/>
                </a:lnTo>
                <a:lnTo>
                  <a:pt x="100697" y="100560"/>
                </a:lnTo>
                <a:lnTo>
                  <a:pt x="100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994107" y="3818456"/>
            <a:ext cx="513080" cy="8216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algn="just">
              <a:lnSpc>
                <a:spcPct val="87100"/>
              </a:lnSpc>
              <a:spcBef>
                <a:spcPts val="409"/>
              </a:spcBef>
            </a:pPr>
            <a:r>
              <a:rPr sz="1900" spc="15" dirty="0">
                <a:latin typeface="宋体"/>
                <a:cs typeface="宋体"/>
              </a:rPr>
              <a:t>空闲 空间 管理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31330" y="5561726"/>
            <a:ext cx="4112260" cy="0"/>
          </a:xfrm>
          <a:custGeom>
            <a:avLst/>
            <a:gdLst/>
            <a:ahLst/>
            <a:cxnLst/>
            <a:rect l="l" t="t" r="r" b="b"/>
            <a:pathLst>
              <a:path w="4112260">
                <a:moveTo>
                  <a:pt x="4112013" y="0"/>
                </a:moveTo>
                <a:lnTo>
                  <a:pt x="0" y="0"/>
                </a:lnTo>
              </a:path>
            </a:pathLst>
          </a:custGeom>
          <a:ln w="162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33193" y="5521177"/>
            <a:ext cx="121920" cy="81280"/>
          </a:xfrm>
          <a:custGeom>
            <a:avLst/>
            <a:gdLst/>
            <a:ahLst/>
            <a:cxnLst/>
            <a:rect l="l" t="t" r="r" b="b"/>
            <a:pathLst>
              <a:path w="121920" h="81279">
                <a:moveTo>
                  <a:pt x="0" y="0"/>
                </a:moveTo>
                <a:lnTo>
                  <a:pt x="0" y="81097"/>
                </a:lnTo>
                <a:lnTo>
                  <a:pt x="121811" y="4054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9670" y="5521177"/>
            <a:ext cx="121920" cy="81280"/>
          </a:xfrm>
          <a:custGeom>
            <a:avLst/>
            <a:gdLst/>
            <a:ahLst/>
            <a:cxnLst/>
            <a:rect l="l" t="t" r="r" b="b"/>
            <a:pathLst>
              <a:path w="121920" h="81279">
                <a:moveTo>
                  <a:pt x="121811" y="0"/>
                </a:moveTo>
                <a:lnTo>
                  <a:pt x="0" y="40548"/>
                </a:lnTo>
                <a:lnTo>
                  <a:pt x="121811" y="81097"/>
                </a:lnTo>
                <a:lnTo>
                  <a:pt x="121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91174" y="5753290"/>
            <a:ext cx="3997325" cy="0"/>
          </a:xfrm>
          <a:custGeom>
            <a:avLst/>
            <a:gdLst/>
            <a:ahLst/>
            <a:cxnLst/>
            <a:rect l="l" t="t" r="r" b="b"/>
            <a:pathLst>
              <a:path w="3997325">
                <a:moveTo>
                  <a:pt x="3996902" y="0"/>
                </a:moveTo>
                <a:lnTo>
                  <a:pt x="0" y="0"/>
                </a:lnTo>
              </a:path>
            </a:pathLst>
          </a:custGeom>
          <a:ln w="162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77925" y="5712741"/>
            <a:ext cx="121920" cy="81280"/>
          </a:xfrm>
          <a:custGeom>
            <a:avLst/>
            <a:gdLst/>
            <a:ahLst/>
            <a:cxnLst/>
            <a:rect l="l" t="t" r="r" b="b"/>
            <a:pathLst>
              <a:path w="121920" h="81279">
                <a:moveTo>
                  <a:pt x="0" y="0"/>
                </a:moveTo>
                <a:lnTo>
                  <a:pt x="0" y="81097"/>
                </a:lnTo>
                <a:lnTo>
                  <a:pt x="121811" y="4054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79513" y="5712741"/>
            <a:ext cx="121920" cy="81280"/>
          </a:xfrm>
          <a:custGeom>
            <a:avLst/>
            <a:gdLst/>
            <a:ahLst/>
            <a:cxnLst/>
            <a:rect l="l" t="t" r="r" b="b"/>
            <a:pathLst>
              <a:path w="121920" h="81279">
                <a:moveTo>
                  <a:pt x="121811" y="0"/>
                </a:moveTo>
                <a:lnTo>
                  <a:pt x="0" y="40548"/>
                </a:lnTo>
                <a:lnTo>
                  <a:pt x="121811" y="81097"/>
                </a:lnTo>
                <a:lnTo>
                  <a:pt x="1218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405830" y="5564015"/>
            <a:ext cx="2218055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15" dirty="0">
                <a:solidFill>
                  <a:srgbClr val="FF0000"/>
                </a:solidFill>
                <a:latin typeface="宋体"/>
                <a:cs typeface="宋体"/>
              </a:rPr>
              <a:t>文件管理关注的问题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280826" y="5738551"/>
            <a:ext cx="2218055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15" dirty="0">
                <a:solidFill>
                  <a:srgbClr val="FF0000"/>
                </a:solidFill>
                <a:latin typeface="宋体"/>
                <a:cs typeface="宋体"/>
              </a:rPr>
              <a:t>操作系统关注的问题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1072" y="2259501"/>
            <a:ext cx="513080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15" dirty="0">
                <a:latin typeface="宋体"/>
                <a:cs typeface="宋体"/>
              </a:rPr>
              <a:t>记录</a:t>
            </a:r>
            <a:endParaRPr sz="1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7636" y="450850"/>
            <a:ext cx="587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spc="-95" dirty="0"/>
              <a:t> </a:t>
            </a:r>
            <a:r>
              <a:rPr dirty="0"/>
              <a:t>顺序文</a:t>
            </a:r>
            <a:r>
              <a:rPr spc="-5" dirty="0"/>
              <a:t>件</a:t>
            </a:r>
            <a:r>
              <a:rPr dirty="0"/>
              <a:t>(连续文</a:t>
            </a:r>
            <a:r>
              <a:rPr spc="1175" dirty="0"/>
              <a:t>件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2636520"/>
            <a:ext cx="8819515" cy="4032885"/>
          </a:xfrm>
          <a:custGeom>
            <a:avLst/>
            <a:gdLst/>
            <a:ahLst/>
            <a:cxnLst/>
            <a:rect l="l" t="t" r="r" b="b"/>
            <a:pathLst>
              <a:path w="8819515" h="4032884">
                <a:moveTo>
                  <a:pt x="0" y="4032504"/>
                </a:moveTo>
                <a:lnTo>
                  <a:pt x="8819388" y="4032504"/>
                </a:lnTo>
                <a:lnTo>
                  <a:pt x="8819388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67" y="2612516"/>
            <a:ext cx="8966835" cy="32448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316865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文件中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逻辑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上连续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的信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息存放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到存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储介质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的依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次相邻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的块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便 形成顺序文件。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ts val="2735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逻辑记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录顺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序和物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理记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录顺序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完全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一致的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，通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常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按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73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出现的次序被读出或修改。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1164590" algn="l"/>
              </a:tabLst>
            </a:pP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优点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:	</a:t>
            </a:r>
            <a:r>
              <a:rPr sz="2400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顺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序</a:t>
            </a:r>
            <a:r>
              <a:rPr sz="2400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存取记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录</a:t>
            </a:r>
            <a:r>
              <a:rPr sz="2400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时速度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较</a:t>
            </a:r>
            <a:r>
              <a:rPr sz="2400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快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批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处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理文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系统文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得 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很多。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采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磁带存放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顺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序文件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总可以保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持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快速存取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优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310515" indent="-272415" algn="just">
              <a:lnSpc>
                <a:spcPct val="9000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缺点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 建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立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文件前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需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要能预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先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确定文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长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度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以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便分配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空 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间；</a:t>
            </a:r>
            <a:r>
              <a:rPr sz="24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修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改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、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插入和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增加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文件记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录有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难</a:t>
            </a:r>
            <a:r>
              <a:rPr sz="2400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度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对可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变长记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录的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处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理</a:t>
            </a:r>
            <a:r>
              <a:rPr sz="2400" u="sng" spc="-23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很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困难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；磁盘作连续分配，会造成空闲块的浪费。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61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8044" y="231775"/>
            <a:ext cx="6499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</a:t>
            </a:r>
            <a:r>
              <a:rPr spc="-100" dirty="0"/>
              <a:t> </a:t>
            </a:r>
            <a:r>
              <a:rPr dirty="0"/>
              <a:t>连接文件(串联文</a:t>
            </a:r>
            <a:r>
              <a:rPr spc="-5" dirty="0"/>
              <a:t>件</a:t>
            </a:r>
            <a:r>
              <a:rPr dirty="0"/>
              <a:t>)(1)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0544" y="970610"/>
            <a:ext cx="4592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华文新魏"/>
                <a:cs typeface="华文新魏"/>
              </a:rPr>
              <a:t>连接文件结构示意图</a:t>
            </a:r>
            <a:endParaRPr sz="40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64479" y="3976115"/>
            <a:ext cx="734695" cy="873760"/>
          </a:xfrm>
          <a:custGeom>
            <a:avLst/>
            <a:gdLst/>
            <a:ahLst/>
            <a:cxnLst/>
            <a:rect l="l" t="t" r="r" b="b"/>
            <a:pathLst>
              <a:path w="734695" h="873760">
                <a:moveTo>
                  <a:pt x="0" y="873251"/>
                </a:moveTo>
                <a:lnTo>
                  <a:pt x="734568" y="873251"/>
                </a:lnTo>
                <a:lnTo>
                  <a:pt x="734568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4479" y="3934967"/>
            <a:ext cx="734695" cy="914400"/>
          </a:xfrm>
          <a:custGeom>
            <a:avLst/>
            <a:gdLst/>
            <a:ahLst/>
            <a:cxnLst/>
            <a:rect l="l" t="t" r="r" b="b"/>
            <a:pathLst>
              <a:path w="734695" h="914400">
                <a:moveTo>
                  <a:pt x="0" y="914399"/>
                </a:moveTo>
                <a:lnTo>
                  <a:pt x="734568" y="914399"/>
                </a:lnTo>
                <a:lnTo>
                  <a:pt x="73456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0" y="1700783"/>
            <a:ext cx="1102360" cy="914400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85"/>
              </a:lnSpc>
            </a:pPr>
            <a:r>
              <a:rPr sz="2400" spc="-5" dirty="0">
                <a:solidFill>
                  <a:srgbClr val="0033CC"/>
                </a:solidFill>
                <a:latin typeface="华文新魏"/>
                <a:cs typeface="华文新魏"/>
              </a:rPr>
              <a:t>文件</a:t>
            </a:r>
            <a:endParaRPr sz="24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33CC"/>
                </a:solidFill>
                <a:latin typeface="华文新魏"/>
                <a:cs typeface="华文新魏"/>
              </a:rPr>
              <a:t>控制块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7900" y="2119883"/>
            <a:ext cx="550545" cy="76200"/>
          </a:xfrm>
          <a:custGeom>
            <a:avLst/>
            <a:gdLst/>
            <a:ahLst/>
            <a:cxnLst/>
            <a:rect l="l" t="t" r="r" b="b"/>
            <a:pathLst>
              <a:path w="550544" h="76200">
                <a:moveTo>
                  <a:pt x="473963" y="0"/>
                </a:moveTo>
                <a:lnTo>
                  <a:pt x="473963" y="76200"/>
                </a:lnTo>
                <a:lnTo>
                  <a:pt x="537463" y="44450"/>
                </a:lnTo>
                <a:lnTo>
                  <a:pt x="486663" y="44450"/>
                </a:lnTo>
                <a:lnTo>
                  <a:pt x="486663" y="31750"/>
                </a:lnTo>
                <a:lnTo>
                  <a:pt x="537463" y="31750"/>
                </a:lnTo>
                <a:lnTo>
                  <a:pt x="473963" y="0"/>
                </a:lnTo>
                <a:close/>
              </a:path>
              <a:path w="550544" h="76200">
                <a:moveTo>
                  <a:pt x="4739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3963" y="44450"/>
                </a:lnTo>
                <a:lnTo>
                  <a:pt x="473963" y="31750"/>
                </a:lnTo>
                <a:close/>
              </a:path>
              <a:path w="550544" h="76200">
                <a:moveTo>
                  <a:pt x="537463" y="31750"/>
                </a:moveTo>
                <a:lnTo>
                  <a:pt x="486663" y="31750"/>
                </a:lnTo>
                <a:lnTo>
                  <a:pt x="486663" y="44450"/>
                </a:lnTo>
                <a:lnTo>
                  <a:pt x="537463" y="44450"/>
                </a:lnTo>
                <a:lnTo>
                  <a:pt x="550163" y="38100"/>
                </a:lnTo>
                <a:lnTo>
                  <a:pt x="5374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98064" y="1700783"/>
            <a:ext cx="736600" cy="2286000"/>
          </a:xfrm>
          <a:custGeom>
            <a:avLst/>
            <a:gdLst/>
            <a:ahLst/>
            <a:cxnLst/>
            <a:rect l="l" t="t" r="r" b="b"/>
            <a:pathLst>
              <a:path w="736600" h="2286000">
                <a:moveTo>
                  <a:pt x="0" y="2286000"/>
                </a:moveTo>
                <a:lnTo>
                  <a:pt x="736091" y="2286000"/>
                </a:lnTo>
                <a:lnTo>
                  <a:pt x="736091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8064" y="1700783"/>
            <a:ext cx="736600" cy="2286000"/>
          </a:xfrm>
          <a:custGeom>
            <a:avLst/>
            <a:gdLst/>
            <a:ahLst/>
            <a:cxnLst/>
            <a:rect l="l" t="t" r="r" b="b"/>
            <a:pathLst>
              <a:path w="736600" h="2286000">
                <a:moveTo>
                  <a:pt x="0" y="2286000"/>
                </a:moveTo>
                <a:lnTo>
                  <a:pt x="736091" y="2286000"/>
                </a:lnTo>
                <a:lnTo>
                  <a:pt x="736091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8064" y="3986784"/>
            <a:ext cx="736600" cy="914400"/>
          </a:xfrm>
          <a:custGeom>
            <a:avLst/>
            <a:gdLst/>
            <a:ahLst/>
            <a:cxnLst/>
            <a:rect l="l" t="t" r="r" b="b"/>
            <a:pathLst>
              <a:path w="736600" h="914400">
                <a:moveTo>
                  <a:pt x="0" y="914400"/>
                </a:moveTo>
                <a:lnTo>
                  <a:pt x="736091" y="914400"/>
                </a:lnTo>
                <a:lnTo>
                  <a:pt x="73609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8064" y="3986784"/>
            <a:ext cx="736600" cy="914400"/>
          </a:xfrm>
          <a:custGeom>
            <a:avLst/>
            <a:gdLst/>
            <a:ahLst/>
            <a:cxnLst/>
            <a:rect l="l" t="t" r="r" b="b"/>
            <a:pathLst>
              <a:path w="736600" h="914400">
                <a:moveTo>
                  <a:pt x="0" y="914400"/>
                </a:moveTo>
                <a:lnTo>
                  <a:pt x="736091" y="914400"/>
                </a:lnTo>
                <a:lnTo>
                  <a:pt x="73609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8772" y="4405884"/>
            <a:ext cx="589915" cy="76200"/>
          </a:xfrm>
          <a:custGeom>
            <a:avLst/>
            <a:gdLst/>
            <a:ahLst/>
            <a:cxnLst/>
            <a:rect l="l" t="t" r="r" b="b"/>
            <a:pathLst>
              <a:path w="58991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589914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589914" h="76200">
                <a:moveTo>
                  <a:pt x="589788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589788" y="44450"/>
                </a:lnTo>
                <a:lnTo>
                  <a:pt x="58978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12336" y="2157983"/>
            <a:ext cx="397510" cy="2287270"/>
          </a:xfrm>
          <a:custGeom>
            <a:avLst/>
            <a:gdLst/>
            <a:ahLst/>
            <a:cxnLst/>
            <a:rect l="l" t="t" r="r" b="b"/>
            <a:pathLst>
              <a:path w="397510" h="2287270">
                <a:moveTo>
                  <a:pt x="353721" y="74253"/>
                </a:moveTo>
                <a:lnTo>
                  <a:pt x="0" y="2284984"/>
                </a:lnTo>
                <a:lnTo>
                  <a:pt x="12446" y="2287016"/>
                </a:lnTo>
                <a:lnTo>
                  <a:pt x="366173" y="76251"/>
                </a:lnTo>
                <a:lnTo>
                  <a:pt x="353721" y="74253"/>
                </a:lnTo>
                <a:close/>
              </a:path>
              <a:path w="397510" h="2287270">
                <a:moveTo>
                  <a:pt x="391367" y="61721"/>
                </a:moveTo>
                <a:lnTo>
                  <a:pt x="355726" y="61721"/>
                </a:lnTo>
                <a:lnTo>
                  <a:pt x="368173" y="63753"/>
                </a:lnTo>
                <a:lnTo>
                  <a:pt x="366173" y="76251"/>
                </a:lnTo>
                <a:lnTo>
                  <a:pt x="397510" y="81279"/>
                </a:lnTo>
                <a:lnTo>
                  <a:pt x="391367" y="61721"/>
                </a:lnTo>
                <a:close/>
              </a:path>
              <a:path w="397510" h="2287270">
                <a:moveTo>
                  <a:pt x="355726" y="61721"/>
                </a:moveTo>
                <a:lnTo>
                  <a:pt x="353721" y="74253"/>
                </a:lnTo>
                <a:lnTo>
                  <a:pt x="366173" y="76251"/>
                </a:lnTo>
                <a:lnTo>
                  <a:pt x="368173" y="63753"/>
                </a:lnTo>
                <a:lnTo>
                  <a:pt x="355726" y="61721"/>
                </a:lnTo>
                <a:close/>
              </a:path>
              <a:path w="397510" h="2287270">
                <a:moveTo>
                  <a:pt x="371983" y="0"/>
                </a:moveTo>
                <a:lnTo>
                  <a:pt x="322325" y="69214"/>
                </a:lnTo>
                <a:lnTo>
                  <a:pt x="353721" y="74253"/>
                </a:lnTo>
                <a:lnTo>
                  <a:pt x="355726" y="61721"/>
                </a:lnTo>
                <a:lnTo>
                  <a:pt x="391367" y="61721"/>
                </a:lnTo>
                <a:lnTo>
                  <a:pt x="371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4320" y="1700783"/>
            <a:ext cx="736600" cy="2286000"/>
          </a:xfrm>
          <a:custGeom>
            <a:avLst/>
            <a:gdLst/>
            <a:ahLst/>
            <a:cxnLst/>
            <a:rect l="l" t="t" r="r" b="b"/>
            <a:pathLst>
              <a:path w="736600" h="2286000">
                <a:moveTo>
                  <a:pt x="0" y="2286000"/>
                </a:moveTo>
                <a:lnTo>
                  <a:pt x="736091" y="2286000"/>
                </a:lnTo>
                <a:lnTo>
                  <a:pt x="736091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84320" y="1700783"/>
            <a:ext cx="736600" cy="2286000"/>
          </a:xfrm>
          <a:custGeom>
            <a:avLst/>
            <a:gdLst/>
            <a:ahLst/>
            <a:cxnLst/>
            <a:rect l="l" t="t" r="r" b="b"/>
            <a:pathLst>
              <a:path w="736600" h="2286000">
                <a:moveTo>
                  <a:pt x="0" y="2286000"/>
                </a:moveTo>
                <a:lnTo>
                  <a:pt x="736091" y="2286000"/>
                </a:lnTo>
                <a:lnTo>
                  <a:pt x="736091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4320" y="3986784"/>
            <a:ext cx="736600" cy="914400"/>
          </a:xfrm>
          <a:custGeom>
            <a:avLst/>
            <a:gdLst/>
            <a:ahLst/>
            <a:cxnLst/>
            <a:rect l="l" t="t" r="r" b="b"/>
            <a:pathLst>
              <a:path w="736600" h="914400">
                <a:moveTo>
                  <a:pt x="0" y="914400"/>
                </a:moveTo>
                <a:lnTo>
                  <a:pt x="736091" y="914400"/>
                </a:lnTo>
                <a:lnTo>
                  <a:pt x="73609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4320" y="3986784"/>
            <a:ext cx="736600" cy="914400"/>
          </a:xfrm>
          <a:custGeom>
            <a:avLst/>
            <a:gdLst/>
            <a:ahLst/>
            <a:cxnLst/>
            <a:rect l="l" t="t" r="r" b="b"/>
            <a:pathLst>
              <a:path w="736600" h="914400">
                <a:moveTo>
                  <a:pt x="0" y="914400"/>
                </a:moveTo>
                <a:lnTo>
                  <a:pt x="736091" y="914400"/>
                </a:lnTo>
                <a:lnTo>
                  <a:pt x="73609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5028" y="4405884"/>
            <a:ext cx="588645" cy="76200"/>
          </a:xfrm>
          <a:custGeom>
            <a:avLst/>
            <a:gdLst/>
            <a:ahLst/>
            <a:cxnLst/>
            <a:rect l="l" t="t" r="r" b="b"/>
            <a:pathLst>
              <a:path w="588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588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588645" h="76200">
                <a:moveTo>
                  <a:pt x="588263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588263" y="44450"/>
                </a:lnTo>
                <a:lnTo>
                  <a:pt x="5882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97069" y="2157983"/>
            <a:ext cx="399415" cy="2287270"/>
          </a:xfrm>
          <a:custGeom>
            <a:avLst/>
            <a:gdLst/>
            <a:ahLst/>
            <a:cxnLst/>
            <a:rect l="l" t="t" r="r" b="b"/>
            <a:pathLst>
              <a:path w="399414" h="2287270">
                <a:moveTo>
                  <a:pt x="355114" y="74232"/>
                </a:moveTo>
                <a:lnTo>
                  <a:pt x="0" y="2284984"/>
                </a:lnTo>
                <a:lnTo>
                  <a:pt x="12445" y="2287016"/>
                </a:lnTo>
                <a:lnTo>
                  <a:pt x="367689" y="76249"/>
                </a:lnTo>
                <a:lnTo>
                  <a:pt x="355114" y="74232"/>
                </a:lnTo>
                <a:close/>
              </a:path>
              <a:path w="399414" h="2287270">
                <a:moveTo>
                  <a:pt x="392891" y="61721"/>
                </a:moveTo>
                <a:lnTo>
                  <a:pt x="357123" y="61721"/>
                </a:lnTo>
                <a:lnTo>
                  <a:pt x="369696" y="63753"/>
                </a:lnTo>
                <a:lnTo>
                  <a:pt x="367689" y="76249"/>
                </a:lnTo>
                <a:lnTo>
                  <a:pt x="399033" y="81279"/>
                </a:lnTo>
                <a:lnTo>
                  <a:pt x="392891" y="61721"/>
                </a:lnTo>
                <a:close/>
              </a:path>
              <a:path w="399414" h="2287270">
                <a:moveTo>
                  <a:pt x="357123" y="61721"/>
                </a:moveTo>
                <a:lnTo>
                  <a:pt x="355114" y="74232"/>
                </a:lnTo>
                <a:lnTo>
                  <a:pt x="367689" y="76249"/>
                </a:lnTo>
                <a:lnTo>
                  <a:pt x="369696" y="63753"/>
                </a:lnTo>
                <a:lnTo>
                  <a:pt x="357123" y="61721"/>
                </a:lnTo>
                <a:close/>
              </a:path>
              <a:path w="399414" h="2287270">
                <a:moveTo>
                  <a:pt x="373506" y="0"/>
                </a:moveTo>
                <a:lnTo>
                  <a:pt x="323850" y="69214"/>
                </a:lnTo>
                <a:lnTo>
                  <a:pt x="355114" y="74232"/>
                </a:lnTo>
                <a:lnTo>
                  <a:pt x="357123" y="61721"/>
                </a:lnTo>
                <a:lnTo>
                  <a:pt x="392891" y="61721"/>
                </a:lnTo>
                <a:lnTo>
                  <a:pt x="373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0576" y="1700783"/>
            <a:ext cx="734695" cy="2275840"/>
          </a:xfrm>
          <a:custGeom>
            <a:avLst/>
            <a:gdLst/>
            <a:ahLst/>
            <a:cxnLst/>
            <a:rect l="l" t="t" r="r" b="b"/>
            <a:pathLst>
              <a:path w="734695" h="2275840">
                <a:moveTo>
                  <a:pt x="0" y="2275332"/>
                </a:moveTo>
                <a:lnTo>
                  <a:pt x="734568" y="2275332"/>
                </a:lnTo>
                <a:lnTo>
                  <a:pt x="734568" y="0"/>
                </a:lnTo>
                <a:lnTo>
                  <a:pt x="0" y="0"/>
                </a:lnTo>
                <a:lnTo>
                  <a:pt x="0" y="227533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0576" y="1700783"/>
            <a:ext cx="734695" cy="2275840"/>
          </a:xfrm>
          <a:custGeom>
            <a:avLst/>
            <a:gdLst/>
            <a:ahLst/>
            <a:cxnLst/>
            <a:rect l="l" t="t" r="r" b="b"/>
            <a:pathLst>
              <a:path w="734695" h="2275840">
                <a:moveTo>
                  <a:pt x="0" y="2275332"/>
                </a:moveTo>
                <a:lnTo>
                  <a:pt x="734568" y="2275332"/>
                </a:lnTo>
                <a:lnTo>
                  <a:pt x="734568" y="0"/>
                </a:lnTo>
                <a:lnTo>
                  <a:pt x="0" y="0"/>
                </a:lnTo>
                <a:lnTo>
                  <a:pt x="0" y="2275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78196" y="1714957"/>
            <a:ext cx="719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01284" y="4405884"/>
            <a:ext cx="588645" cy="76200"/>
          </a:xfrm>
          <a:custGeom>
            <a:avLst/>
            <a:gdLst/>
            <a:ahLst/>
            <a:cxnLst/>
            <a:rect l="l" t="t" r="r" b="b"/>
            <a:pathLst>
              <a:path w="588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588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588645" h="76200">
                <a:moveTo>
                  <a:pt x="588263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588263" y="44450"/>
                </a:lnTo>
                <a:lnTo>
                  <a:pt x="5882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83325" y="2157983"/>
            <a:ext cx="399415" cy="2287270"/>
          </a:xfrm>
          <a:custGeom>
            <a:avLst/>
            <a:gdLst/>
            <a:ahLst/>
            <a:cxnLst/>
            <a:rect l="l" t="t" r="r" b="b"/>
            <a:pathLst>
              <a:path w="399415" h="2287270">
                <a:moveTo>
                  <a:pt x="355114" y="74232"/>
                </a:moveTo>
                <a:lnTo>
                  <a:pt x="0" y="2284984"/>
                </a:lnTo>
                <a:lnTo>
                  <a:pt x="12446" y="2287016"/>
                </a:lnTo>
                <a:lnTo>
                  <a:pt x="367689" y="76249"/>
                </a:lnTo>
                <a:lnTo>
                  <a:pt x="355114" y="74232"/>
                </a:lnTo>
                <a:close/>
              </a:path>
              <a:path w="399415" h="2287270">
                <a:moveTo>
                  <a:pt x="392891" y="61721"/>
                </a:moveTo>
                <a:lnTo>
                  <a:pt x="357124" y="61721"/>
                </a:lnTo>
                <a:lnTo>
                  <a:pt x="369697" y="63753"/>
                </a:lnTo>
                <a:lnTo>
                  <a:pt x="367689" y="76249"/>
                </a:lnTo>
                <a:lnTo>
                  <a:pt x="399033" y="81279"/>
                </a:lnTo>
                <a:lnTo>
                  <a:pt x="392891" y="61721"/>
                </a:lnTo>
                <a:close/>
              </a:path>
              <a:path w="399415" h="2287270">
                <a:moveTo>
                  <a:pt x="357124" y="61721"/>
                </a:moveTo>
                <a:lnTo>
                  <a:pt x="355114" y="74232"/>
                </a:lnTo>
                <a:lnTo>
                  <a:pt x="367689" y="76249"/>
                </a:lnTo>
                <a:lnTo>
                  <a:pt x="369697" y="63753"/>
                </a:lnTo>
                <a:lnTo>
                  <a:pt x="357124" y="61721"/>
                </a:lnTo>
                <a:close/>
              </a:path>
              <a:path w="399415" h="2287270">
                <a:moveTo>
                  <a:pt x="373506" y="0"/>
                </a:moveTo>
                <a:lnTo>
                  <a:pt x="323850" y="69214"/>
                </a:lnTo>
                <a:lnTo>
                  <a:pt x="355114" y="74232"/>
                </a:lnTo>
                <a:lnTo>
                  <a:pt x="357124" y="61721"/>
                </a:lnTo>
                <a:lnTo>
                  <a:pt x="392891" y="61721"/>
                </a:lnTo>
                <a:lnTo>
                  <a:pt x="373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56831" y="3986784"/>
            <a:ext cx="734695" cy="814069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50"/>
              </a:lnSpc>
            </a:pP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0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4611" y="5013959"/>
            <a:ext cx="8568055" cy="1655445"/>
          </a:xfrm>
          <a:custGeom>
            <a:avLst/>
            <a:gdLst/>
            <a:ahLst/>
            <a:cxnLst/>
            <a:rect l="l" t="t" r="r" b="b"/>
            <a:pathLst>
              <a:path w="8568055" h="1655445">
                <a:moveTo>
                  <a:pt x="0" y="1655064"/>
                </a:moveTo>
                <a:lnTo>
                  <a:pt x="8567928" y="1655064"/>
                </a:lnTo>
                <a:lnTo>
                  <a:pt x="8567928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2742" y="5004561"/>
            <a:ext cx="8248650" cy="1040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5115" marR="5080" indent="-272415" algn="just">
              <a:lnSpc>
                <a:spcPct val="90000"/>
              </a:lnSpc>
              <a:spcBef>
                <a:spcPts val="3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连接结构的特点是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使用连接字(指针)来表示文件中各个记录之间的关</a:t>
            </a:r>
            <a:r>
              <a:rPr sz="18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系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。文件信 </a:t>
            </a:r>
            <a:r>
              <a:rPr sz="1800" spc="-5" dirty="0">
                <a:solidFill>
                  <a:srgbClr val="073D86"/>
                </a:solidFill>
                <a:latin typeface="华文新魏"/>
                <a:cs typeface="华文新魏"/>
              </a:rPr>
              <a:t>息存放在磁盘的若干个物理块中，第一块文件信息的物理地址由文</a:t>
            </a:r>
            <a:r>
              <a:rPr sz="1800" spc="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1800" spc="-5" dirty="0">
                <a:solidFill>
                  <a:srgbClr val="073D86"/>
                </a:solidFill>
                <a:latin typeface="华文新魏"/>
                <a:cs typeface="华文新魏"/>
              </a:rPr>
              <a:t>FCB给出，  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而每块的连接字指出文件的下一个物理块位置，通常，连接字内容</a:t>
            </a:r>
            <a:r>
              <a:rPr sz="1800" spc="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1800" spc="-5" dirty="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时，表示 文件至本块结束。</a:t>
            </a:r>
            <a:endParaRPr sz="1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2603373"/>
            <a:ext cx="8484870" cy="29546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115" marR="13970" indent="-272415">
              <a:lnSpc>
                <a:spcPts val="302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引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指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向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其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据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连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接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示是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计算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机程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序设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计的一 种重要手段，是表示复杂数据关系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一种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重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要方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连接结构的优缺点。</a:t>
            </a:r>
            <a:endParaRPr sz="2800">
              <a:latin typeface="华文新魏"/>
              <a:cs typeface="华文新魏"/>
            </a:endParaRPr>
          </a:p>
          <a:p>
            <a:pPr marL="588645" marR="5080" lvl="1" indent="-273050" algn="just">
              <a:lnSpc>
                <a:spcPts val="2380"/>
              </a:lnSpc>
              <a:spcBef>
                <a:spcPts val="61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连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接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结构必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须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将连接字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与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数据信息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混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合存放，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会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破坏数据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完 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整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性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；存取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息须通过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缓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冲区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待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获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得连接字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，才能找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下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一 物理块地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址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，因而，仅适宜于顺序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存取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  <a:p>
            <a:pPr marL="588645" lvl="1" indent="-273050">
              <a:lnSpc>
                <a:spcPts val="2510"/>
              </a:lnSpc>
              <a:spcBef>
                <a:spcPts val="22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连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接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结构恰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好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克服顺序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结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构不适宜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增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、删、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改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的缺点，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某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些</a:t>
            </a:r>
            <a:endParaRPr sz="2200">
              <a:latin typeface="华文新魏"/>
              <a:cs typeface="华文新魏"/>
            </a:endParaRPr>
          </a:p>
          <a:p>
            <a:pPr marL="588645">
              <a:lnSpc>
                <a:spcPts val="251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操作带来好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，但其他方面又失去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些性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594" y="421004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连接文件(串联文</a:t>
            </a:r>
            <a:r>
              <a:rPr spc="-5" dirty="0"/>
              <a:t>件</a:t>
            </a:r>
            <a:r>
              <a:rPr dirty="0"/>
              <a:t>)(2)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3444" y="296926"/>
            <a:ext cx="3381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一种连接文件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64540" y="2428494"/>
            <a:ext cx="7814945" cy="3244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建立指针数组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PTRS[n]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4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每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个PTRS[i]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对应一个磁盘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i，</a:t>
            </a:r>
            <a:endParaRPr sz="24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如果块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j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在文件中跟在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之后，那么，元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素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PTRS[i]=j(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即</a:t>
            </a:r>
            <a:endParaRPr sz="2400">
              <a:latin typeface="华文新魏"/>
              <a:cs typeface="华文新魏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元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素PTRS[i]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的值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为j)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750" marR="10096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例如，一个连接文件占用4个磁盘块，文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FCB指出首块 地址，从首块6开始，依次为块18、块11和块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13，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则有</a:t>
            </a:r>
            <a:endParaRPr sz="2400">
              <a:latin typeface="华文新魏"/>
              <a:cs typeface="华文新魏"/>
            </a:endParaRPr>
          </a:p>
          <a:p>
            <a:pPr marL="285750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FCB指出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6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、PTRS[6]=18、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PTRS[18]=11、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PTRS[11]=13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endParaRPr sz="2400">
              <a:latin typeface="华文新魏"/>
              <a:cs typeface="华文新魏"/>
            </a:endParaRPr>
          </a:p>
          <a:p>
            <a:pPr marL="285750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PTRS[13]=NULL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8214" y="514045"/>
            <a:ext cx="1144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例子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63016" y="2690240"/>
            <a:ext cx="994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FC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微软雅黑"/>
                <a:cs typeface="微软雅黑"/>
              </a:rPr>
              <a:t>→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6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4895" y="3357371"/>
            <a:ext cx="1082040" cy="576580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670"/>
              </a:spcBef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4635" y="3357371"/>
            <a:ext cx="1080770" cy="576580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R="1270" algn="ctr">
              <a:lnSpc>
                <a:spcPts val="2865"/>
              </a:lnSpc>
              <a:spcBef>
                <a:spcPts val="1670"/>
              </a:spcBef>
            </a:pPr>
            <a:r>
              <a:rPr sz="2400" spc="-8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1328" y="3357371"/>
            <a:ext cx="1080770" cy="576580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270" algn="ctr">
              <a:lnSpc>
                <a:spcPts val="2865"/>
              </a:lnSpc>
              <a:spcBef>
                <a:spcPts val="1670"/>
              </a:spcBef>
            </a:pPr>
            <a:r>
              <a:rPr sz="2400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9543" y="3429000"/>
            <a:ext cx="1082040" cy="504825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1270" algn="ctr">
              <a:lnSpc>
                <a:spcPts val="2865"/>
              </a:lnSpc>
              <a:spcBef>
                <a:spcPts val="1105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11348" y="2564892"/>
            <a:ext cx="653415" cy="1226820"/>
          </a:xfrm>
          <a:custGeom>
            <a:avLst/>
            <a:gdLst/>
            <a:ahLst/>
            <a:cxnLst/>
            <a:rect l="l" t="t" r="r" b="b"/>
            <a:pathLst>
              <a:path w="653414" h="1226820">
                <a:moveTo>
                  <a:pt x="612046" y="64428"/>
                </a:moveTo>
                <a:lnTo>
                  <a:pt x="0" y="1220851"/>
                </a:lnTo>
                <a:lnTo>
                  <a:pt x="11175" y="1226693"/>
                </a:lnTo>
                <a:lnTo>
                  <a:pt x="623187" y="70335"/>
                </a:lnTo>
                <a:lnTo>
                  <a:pt x="612046" y="64428"/>
                </a:lnTo>
                <a:close/>
              </a:path>
              <a:path w="653414" h="1226820">
                <a:moveTo>
                  <a:pt x="652019" y="53212"/>
                </a:moveTo>
                <a:lnTo>
                  <a:pt x="617981" y="53212"/>
                </a:lnTo>
                <a:lnTo>
                  <a:pt x="629157" y="59055"/>
                </a:lnTo>
                <a:lnTo>
                  <a:pt x="623187" y="70335"/>
                </a:lnTo>
                <a:lnTo>
                  <a:pt x="651255" y="85217"/>
                </a:lnTo>
                <a:lnTo>
                  <a:pt x="652019" y="53212"/>
                </a:lnTo>
                <a:close/>
              </a:path>
              <a:path w="653414" h="1226820">
                <a:moveTo>
                  <a:pt x="617981" y="53212"/>
                </a:moveTo>
                <a:lnTo>
                  <a:pt x="612046" y="64428"/>
                </a:lnTo>
                <a:lnTo>
                  <a:pt x="623187" y="70335"/>
                </a:lnTo>
                <a:lnTo>
                  <a:pt x="629157" y="59055"/>
                </a:lnTo>
                <a:lnTo>
                  <a:pt x="617981" y="53212"/>
                </a:lnTo>
                <a:close/>
              </a:path>
              <a:path w="653414" h="1226820">
                <a:moveTo>
                  <a:pt x="653288" y="0"/>
                </a:moveTo>
                <a:lnTo>
                  <a:pt x="583946" y="49530"/>
                </a:lnTo>
                <a:lnTo>
                  <a:pt x="612046" y="64428"/>
                </a:lnTo>
                <a:lnTo>
                  <a:pt x="617981" y="53212"/>
                </a:lnTo>
                <a:lnTo>
                  <a:pt x="652019" y="53212"/>
                </a:lnTo>
                <a:lnTo>
                  <a:pt x="653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8040" y="2564892"/>
            <a:ext cx="653415" cy="1226820"/>
          </a:xfrm>
          <a:custGeom>
            <a:avLst/>
            <a:gdLst/>
            <a:ahLst/>
            <a:cxnLst/>
            <a:rect l="l" t="t" r="r" b="b"/>
            <a:pathLst>
              <a:path w="653414" h="1226820">
                <a:moveTo>
                  <a:pt x="612046" y="64428"/>
                </a:moveTo>
                <a:lnTo>
                  <a:pt x="0" y="1220851"/>
                </a:lnTo>
                <a:lnTo>
                  <a:pt x="11175" y="1226693"/>
                </a:lnTo>
                <a:lnTo>
                  <a:pt x="623187" y="70335"/>
                </a:lnTo>
                <a:lnTo>
                  <a:pt x="612046" y="64428"/>
                </a:lnTo>
                <a:close/>
              </a:path>
              <a:path w="653414" h="1226820">
                <a:moveTo>
                  <a:pt x="652019" y="53212"/>
                </a:moveTo>
                <a:lnTo>
                  <a:pt x="617982" y="53212"/>
                </a:lnTo>
                <a:lnTo>
                  <a:pt x="629158" y="59055"/>
                </a:lnTo>
                <a:lnTo>
                  <a:pt x="623187" y="70335"/>
                </a:lnTo>
                <a:lnTo>
                  <a:pt x="651256" y="85217"/>
                </a:lnTo>
                <a:lnTo>
                  <a:pt x="652019" y="53212"/>
                </a:lnTo>
                <a:close/>
              </a:path>
              <a:path w="653414" h="1226820">
                <a:moveTo>
                  <a:pt x="617982" y="53212"/>
                </a:moveTo>
                <a:lnTo>
                  <a:pt x="612046" y="64428"/>
                </a:lnTo>
                <a:lnTo>
                  <a:pt x="623187" y="70335"/>
                </a:lnTo>
                <a:lnTo>
                  <a:pt x="629158" y="59055"/>
                </a:lnTo>
                <a:lnTo>
                  <a:pt x="617982" y="53212"/>
                </a:lnTo>
                <a:close/>
              </a:path>
              <a:path w="653414" h="1226820">
                <a:moveTo>
                  <a:pt x="653288" y="0"/>
                </a:moveTo>
                <a:lnTo>
                  <a:pt x="583946" y="49530"/>
                </a:lnTo>
                <a:lnTo>
                  <a:pt x="612046" y="64428"/>
                </a:lnTo>
                <a:lnTo>
                  <a:pt x="617982" y="53212"/>
                </a:lnTo>
                <a:lnTo>
                  <a:pt x="652019" y="53212"/>
                </a:lnTo>
                <a:lnTo>
                  <a:pt x="653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66255" y="2636520"/>
            <a:ext cx="653415" cy="1226820"/>
          </a:xfrm>
          <a:custGeom>
            <a:avLst/>
            <a:gdLst/>
            <a:ahLst/>
            <a:cxnLst/>
            <a:rect l="l" t="t" r="r" b="b"/>
            <a:pathLst>
              <a:path w="653415" h="1226820">
                <a:moveTo>
                  <a:pt x="612046" y="64428"/>
                </a:moveTo>
                <a:lnTo>
                  <a:pt x="0" y="1220850"/>
                </a:lnTo>
                <a:lnTo>
                  <a:pt x="11176" y="1226692"/>
                </a:lnTo>
                <a:lnTo>
                  <a:pt x="623187" y="70335"/>
                </a:lnTo>
                <a:lnTo>
                  <a:pt x="612046" y="64428"/>
                </a:lnTo>
                <a:close/>
              </a:path>
              <a:path w="653415" h="1226820">
                <a:moveTo>
                  <a:pt x="652019" y="53212"/>
                </a:moveTo>
                <a:lnTo>
                  <a:pt x="617982" y="53212"/>
                </a:lnTo>
                <a:lnTo>
                  <a:pt x="629158" y="59054"/>
                </a:lnTo>
                <a:lnTo>
                  <a:pt x="623187" y="70335"/>
                </a:lnTo>
                <a:lnTo>
                  <a:pt x="651255" y="85216"/>
                </a:lnTo>
                <a:lnTo>
                  <a:pt x="652019" y="53212"/>
                </a:lnTo>
                <a:close/>
              </a:path>
              <a:path w="653415" h="1226820">
                <a:moveTo>
                  <a:pt x="617982" y="53212"/>
                </a:moveTo>
                <a:lnTo>
                  <a:pt x="612046" y="64428"/>
                </a:lnTo>
                <a:lnTo>
                  <a:pt x="623187" y="70335"/>
                </a:lnTo>
                <a:lnTo>
                  <a:pt x="629158" y="59054"/>
                </a:lnTo>
                <a:lnTo>
                  <a:pt x="617982" y="53212"/>
                </a:lnTo>
                <a:close/>
              </a:path>
              <a:path w="653415" h="1226820">
                <a:moveTo>
                  <a:pt x="653288" y="0"/>
                </a:moveTo>
                <a:lnTo>
                  <a:pt x="583946" y="49529"/>
                </a:lnTo>
                <a:lnTo>
                  <a:pt x="612046" y="64428"/>
                </a:lnTo>
                <a:lnTo>
                  <a:pt x="617982" y="53212"/>
                </a:lnTo>
                <a:lnTo>
                  <a:pt x="652019" y="53212"/>
                </a:lnTo>
                <a:lnTo>
                  <a:pt x="653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7840" y="4054602"/>
            <a:ext cx="8121650" cy="113665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595"/>
              </a:spcBef>
            </a:pPr>
            <a:r>
              <a:rPr sz="2400" spc="-5" dirty="0">
                <a:latin typeface="Times New Roman"/>
                <a:cs typeface="Times New Roman"/>
              </a:rPr>
              <a:t>FCB→6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spc="-5" dirty="0">
                <a:latin typeface="Times New Roman"/>
                <a:cs typeface="Times New Roman"/>
              </a:rPr>
              <a:t>PTRS[6]=18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10" dirty="0">
                <a:latin typeface="Times New Roman"/>
                <a:cs typeface="Times New Roman"/>
              </a:rPr>
              <a:t>PTRS[18]=11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spc="-10" dirty="0">
                <a:latin typeface="Times New Roman"/>
                <a:cs typeface="Times New Roman"/>
              </a:rPr>
              <a:t>PTRS[11]=13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dirty="0">
                <a:latin typeface="Times New Roman"/>
                <a:cs typeface="Times New Roman"/>
              </a:rPr>
              <a:t>PTRS[13]=NULL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492" y="509092"/>
            <a:ext cx="6500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</a:t>
            </a:r>
            <a:r>
              <a:rPr spc="-75" dirty="0"/>
              <a:t> </a:t>
            </a:r>
            <a:r>
              <a:rPr spc="-5" dirty="0"/>
              <a:t>直接文</a:t>
            </a:r>
            <a:r>
              <a:rPr dirty="0"/>
              <a:t>件(哈希文</a:t>
            </a:r>
            <a:r>
              <a:rPr spc="-10" dirty="0"/>
              <a:t>件</a:t>
            </a:r>
            <a:r>
              <a:rPr dirty="0"/>
              <a:t>)(1)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2636520"/>
            <a:ext cx="7848600" cy="3601720"/>
          </a:xfrm>
          <a:custGeom>
            <a:avLst/>
            <a:gdLst/>
            <a:ahLst/>
            <a:cxnLst/>
            <a:rect l="l" t="t" r="r" b="b"/>
            <a:pathLst>
              <a:path w="7848600" h="3601720">
                <a:moveTo>
                  <a:pt x="0" y="3601211"/>
                </a:moveTo>
                <a:lnTo>
                  <a:pt x="7848600" y="3601211"/>
                </a:lnTo>
                <a:lnTo>
                  <a:pt x="7848600" y="0"/>
                </a:lnTo>
                <a:lnTo>
                  <a:pt x="0" y="0"/>
                </a:lnTo>
                <a:lnTo>
                  <a:pt x="0" y="3601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0" y="2642997"/>
            <a:ext cx="7404734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5080" indent="-273050" algn="just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记录的关键字与其地址间可通过某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种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方式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建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立 对应关系，利用这种关系实现存取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叫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直 接文</a:t>
            </a:r>
            <a:r>
              <a:rPr sz="2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  <a:p>
            <a:pPr marL="285750" marR="6350" indent="-273050" algn="just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has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h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技术要建立has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h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表，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hash表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是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一个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指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针数</a:t>
            </a:r>
            <a:r>
              <a:rPr sz="2800" u="sng" spc="-23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组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，数组通过索引访问，找到的指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针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便指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向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数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据记录。索引是与数据记录有关的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关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键字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或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其 变换，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直接文件(哈希文件)(2)</a:t>
            </a:r>
          </a:p>
          <a:p>
            <a:pPr marL="390525" algn="ctr">
              <a:lnSpc>
                <a:spcPct val="100000"/>
              </a:lnSpc>
              <a:spcBef>
                <a:spcPts val="85"/>
              </a:spcBef>
            </a:pPr>
            <a:r>
              <a:rPr sz="3600" b="1" spc="10" dirty="0">
                <a:latin typeface="Microsoft JhengHei"/>
                <a:cs typeface="Microsoft JhengHei"/>
              </a:rPr>
              <a:t>步</a:t>
            </a:r>
            <a:r>
              <a:rPr sz="3600" b="1" spc="-715" dirty="0">
                <a:latin typeface="Microsoft JhengHei"/>
                <a:cs typeface="Microsoft JhengHei"/>
              </a:rPr>
              <a:t>1</a:t>
            </a:r>
            <a:r>
              <a:rPr sz="3600" b="1" spc="-590" dirty="0">
                <a:latin typeface="Microsoft JhengHei"/>
                <a:cs typeface="Microsoft JhengHei"/>
              </a:rPr>
              <a:t> </a:t>
            </a:r>
            <a:r>
              <a:rPr sz="3600" b="1" spc="10" dirty="0">
                <a:latin typeface="Microsoft JhengHei"/>
                <a:cs typeface="Microsoft JhengHei"/>
              </a:rPr>
              <a:t>构造转</a:t>
            </a:r>
            <a:r>
              <a:rPr sz="3600" b="1" spc="-10" dirty="0">
                <a:latin typeface="Microsoft JhengHei"/>
                <a:cs typeface="Microsoft JhengHei"/>
              </a:rPr>
              <a:t>换</a:t>
            </a:r>
            <a:r>
              <a:rPr sz="3600" b="1" spc="-200" dirty="0">
                <a:latin typeface="Microsoft JhengHei"/>
                <a:cs typeface="Microsoft JhengHei"/>
              </a:rPr>
              <a:t>(hash)</a:t>
            </a:r>
            <a:r>
              <a:rPr sz="3600" b="1" dirty="0">
                <a:latin typeface="Microsoft JhengHei"/>
                <a:cs typeface="Microsoft JhengHei"/>
              </a:rPr>
              <a:t>函数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2579370"/>
            <a:ext cx="8498840" cy="2247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31178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假定有一个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件系</a:t>
            </a:r>
            <a:r>
              <a:rPr sz="2000" spc="40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，采</a:t>
            </a:r>
            <a:r>
              <a:rPr sz="2000" spc="1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hash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法来管理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FCB，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以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便加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快文件目录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查 找过程，下面来讨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论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hash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的设计过程</a:t>
            </a:r>
            <a:endParaRPr sz="2000">
              <a:latin typeface="华文新魏"/>
              <a:cs typeface="华文新魏"/>
            </a:endParaRPr>
          </a:p>
          <a:p>
            <a:pPr marL="285115" marR="5080" indent="-272415">
              <a:lnSpc>
                <a:spcPct val="9900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设文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名为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8个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AS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C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Ⅱ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字符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造的ha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h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函数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为模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加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“</a:t>
            </a:r>
            <a:r>
              <a:rPr sz="2400" dirty="0">
                <a:solidFill>
                  <a:srgbClr val="073D86"/>
                </a:solidFill>
                <a:latin typeface="宋体"/>
                <a:cs typeface="宋体"/>
              </a:rPr>
              <a:t>⊕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”， 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求已知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件名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ASCⅡ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字符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值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模</a:t>
            </a:r>
            <a:r>
              <a:rPr sz="2400" spc="85" dirty="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加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值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作为该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FCB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所在物理块在目录文件中的索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引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A，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那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么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400">
              <a:latin typeface="华文新魏"/>
              <a:cs typeface="华文新魏"/>
            </a:endParaRPr>
          </a:p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A=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(a</a:t>
            </a:r>
            <a:r>
              <a:rPr sz="2400" spc="-7" baseline="-24305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400" spc="-5" dirty="0">
                <a:solidFill>
                  <a:srgbClr val="073D86"/>
                </a:solidFill>
                <a:latin typeface="宋体"/>
                <a:cs typeface="宋体"/>
              </a:rPr>
              <a:t>⊕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400" spc="-7" baseline="-24305" dirty="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sz="2400" spc="-5" dirty="0">
                <a:solidFill>
                  <a:srgbClr val="073D86"/>
                </a:solidFill>
                <a:latin typeface="宋体"/>
                <a:cs typeface="宋体"/>
              </a:rPr>
              <a:t>⊕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sz="2400" spc="-5" dirty="0">
                <a:solidFill>
                  <a:srgbClr val="073D86"/>
                </a:solidFill>
                <a:latin typeface="宋体"/>
                <a:cs typeface="宋体"/>
              </a:rPr>
              <a:t>⊕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400" spc="-7" baseline="-24305" dirty="0">
                <a:solidFill>
                  <a:srgbClr val="073D86"/>
                </a:solidFill>
                <a:latin typeface="华文新魏"/>
                <a:cs typeface="华文新魏"/>
              </a:rPr>
              <a:t>8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直接文件(哈希文</a:t>
            </a:r>
            <a:r>
              <a:rPr spc="-5" dirty="0"/>
              <a:t>件</a:t>
            </a:r>
            <a:r>
              <a:rPr dirty="0"/>
              <a:t>)(3)</a:t>
            </a:r>
          </a:p>
          <a:p>
            <a:pPr marL="548005" algn="ctr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步2</a:t>
            </a:r>
            <a:r>
              <a:rPr sz="3600" spc="-10" dirty="0"/>
              <a:t> </a:t>
            </a:r>
            <a:r>
              <a:rPr sz="3600" dirty="0"/>
              <a:t>建立目录文件(2)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34644" y="2571749"/>
            <a:ext cx="804481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35052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目录文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采用索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引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结</a:t>
            </a:r>
            <a:r>
              <a:rPr sz="2800" spc="95" dirty="0">
                <a:solidFill>
                  <a:srgbClr val="073D86"/>
                </a:solidFill>
                <a:latin typeface="华文新魏"/>
                <a:cs typeface="华文新魏"/>
              </a:rPr>
              <a:t>构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建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立文件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由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步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求出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文件名的hash值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A，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凡A</a:t>
            </a:r>
            <a:r>
              <a:rPr sz="28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值相</a:t>
            </a:r>
            <a:r>
              <a:rPr sz="28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同的</a:t>
            </a:r>
            <a:r>
              <a:rPr sz="28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</a:t>
            </a:r>
            <a:r>
              <a:rPr sz="2800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F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C</a:t>
            </a:r>
            <a:r>
              <a:rPr sz="2800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B</a:t>
            </a:r>
            <a:r>
              <a:rPr sz="28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都</a:t>
            </a:r>
            <a:r>
              <a:rPr sz="28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存放在</a:t>
            </a:r>
            <a:r>
              <a:rPr sz="28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同</a:t>
            </a:r>
            <a:r>
              <a:rPr sz="28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一个物</a:t>
            </a:r>
            <a:r>
              <a:rPr sz="28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理</a:t>
            </a:r>
            <a:r>
              <a:rPr sz="2800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 </a:t>
            </a:r>
            <a:r>
              <a:rPr sz="2800" spc="110" dirty="0">
                <a:solidFill>
                  <a:srgbClr val="073D86"/>
                </a:solidFill>
                <a:latin typeface="华文新魏"/>
                <a:cs typeface="华文新魏"/>
              </a:rPr>
              <a:t>磁盘的物理块号存放在索引表中的相对位置应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等于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值。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5716" y="318973"/>
            <a:ext cx="6109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直接文</a:t>
            </a:r>
            <a:r>
              <a:rPr spc="-5" dirty="0"/>
              <a:t>件</a:t>
            </a:r>
            <a:r>
              <a:rPr dirty="0"/>
              <a:t>(</a:t>
            </a:r>
            <a:r>
              <a:rPr spc="-5" dirty="0"/>
              <a:t>哈希文件</a:t>
            </a:r>
            <a:r>
              <a:rPr dirty="0"/>
              <a:t>)(4)</a:t>
            </a:r>
          </a:p>
        </p:txBody>
      </p:sp>
      <p:sp>
        <p:nvSpPr>
          <p:cNvPr id="4" name="object 4"/>
          <p:cNvSpPr/>
          <p:nvPr/>
        </p:nvSpPr>
        <p:spPr>
          <a:xfrm>
            <a:off x="1839467" y="1981200"/>
            <a:ext cx="1503045" cy="381000"/>
          </a:xfrm>
          <a:custGeom>
            <a:avLst/>
            <a:gdLst/>
            <a:ahLst/>
            <a:cxnLst/>
            <a:rect l="l" t="t" r="r" b="b"/>
            <a:pathLst>
              <a:path w="1503045" h="381000">
                <a:moveTo>
                  <a:pt x="0" y="381000"/>
                </a:moveTo>
                <a:lnTo>
                  <a:pt x="1502663" y="381000"/>
                </a:lnTo>
                <a:lnTo>
                  <a:pt x="1502663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9467" y="1981200"/>
            <a:ext cx="1503045" cy="381000"/>
          </a:xfrm>
          <a:custGeom>
            <a:avLst/>
            <a:gdLst/>
            <a:ahLst/>
            <a:cxnLst/>
            <a:rect l="l" t="t" r="r" b="b"/>
            <a:pathLst>
              <a:path w="1503045" h="381000">
                <a:moveTo>
                  <a:pt x="0" y="381000"/>
                </a:moveTo>
                <a:lnTo>
                  <a:pt x="1502663" y="381000"/>
                </a:lnTo>
                <a:lnTo>
                  <a:pt x="1502663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7255" y="2542032"/>
            <a:ext cx="1689100" cy="3554095"/>
          </a:xfrm>
          <a:custGeom>
            <a:avLst/>
            <a:gdLst/>
            <a:ahLst/>
            <a:cxnLst/>
            <a:rect l="l" t="t" r="r" b="b"/>
            <a:pathLst>
              <a:path w="1689100" h="3554095">
                <a:moveTo>
                  <a:pt x="0" y="3553967"/>
                </a:moveTo>
                <a:lnTo>
                  <a:pt x="1688592" y="3553967"/>
                </a:lnTo>
                <a:lnTo>
                  <a:pt x="1688592" y="0"/>
                </a:lnTo>
                <a:lnTo>
                  <a:pt x="0" y="0"/>
                </a:lnTo>
                <a:lnTo>
                  <a:pt x="0" y="3553967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7255" y="2542032"/>
            <a:ext cx="1689100" cy="3554095"/>
          </a:xfrm>
          <a:custGeom>
            <a:avLst/>
            <a:gdLst/>
            <a:ahLst/>
            <a:cxnLst/>
            <a:rect l="l" t="t" r="r" b="b"/>
            <a:pathLst>
              <a:path w="1689100" h="3554095">
                <a:moveTo>
                  <a:pt x="0" y="3553967"/>
                </a:moveTo>
                <a:lnTo>
                  <a:pt x="1688592" y="3553967"/>
                </a:lnTo>
                <a:lnTo>
                  <a:pt x="1688592" y="0"/>
                </a:lnTo>
                <a:lnTo>
                  <a:pt x="0" y="0"/>
                </a:lnTo>
                <a:lnTo>
                  <a:pt x="0" y="35539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7255" y="329031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5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7255" y="3805428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5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1123" y="3663696"/>
            <a:ext cx="844550" cy="37528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255"/>
              </a:lnSpc>
            </a:pP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A=10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5172" y="2542032"/>
            <a:ext cx="76200" cy="1122045"/>
          </a:xfrm>
          <a:custGeom>
            <a:avLst/>
            <a:gdLst/>
            <a:ahLst/>
            <a:cxnLst/>
            <a:rect l="l" t="t" r="r" b="b"/>
            <a:pathLst>
              <a:path w="76200" h="1122045">
                <a:moveTo>
                  <a:pt x="44450" y="63500"/>
                </a:moveTo>
                <a:lnTo>
                  <a:pt x="31750" y="63500"/>
                </a:lnTo>
                <a:lnTo>
                  <a:pt x="31750" y="1121663"/>
                </a:lnTo>
                <a:lnTo>
                  <a:pt x="44450" y="1121663"/>
                </a:lnTo>
                <a:lnTo>
                  <a:pt x="44450" y="63500"/>
                </a:lnTo>
                <a:close/>
              </a:path>
              <a:path w="76200" h="112204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2204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6191" y="1981200"/>
            <a:ext cx="1777364" cy="381000"/>
          </a:xfrm>
          <a:custGeom>
            <a:avLst/>
            <a:gdLst/>
            <a:ahLst/>
            <a:cxnLst/>
            <a:rect l="l" t="t" r="r" b="b"/>
            <a:pathLst>
              <a:path w="1777365" h="381000">
                <a:moveTo>
                  <a:pt x="0" y="381000"/>
                </a:moveTo>
                <a:lnTo>
                  <a:pt x="1776984" y="381000"/>
                </a:lnTo>
                <a:lnTo>
                  <a:pt x="1776984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6191" y="1981200"/>
            <a:ext cx="1777364" cy="381000"/>
          </a:xfrm>
          <a:custGeom>
            <a:avLst/>
            <a:gdLst/>
            <a:ahLst/>
            <a:cxnLst/>
            <a:rect l="l" t="t" r="r" b="b"/>
            <a:pathLst>
              <a:path w="1777365" h="381000">
                <a:moveTo>
                  <a:pt x="0" y="381000"/>
                </a:moveTo>
                <a:lnTo>
                  <a:pt x="1776984" y="381000"/>
                </a:lnTo>
                <a:lnTo>
                  <a:pt x="1776984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17954" y="1156208"/>
            <a:ext cx="4966970" cy="119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华文新魏"/>
                <a:cs typeface="华文新魏"/>
              </a:rPr>
              <a:t>步2</a:t>
            </a:r>
            <a:r>
              <a:rPr sz="3600" spc="-20" dirty="0">
                <a:solidFill>
                  <a:srgbClr val="FFFFFF"/>
                </a:solidFill>
                <a:latin typeface="华文新魏"/>
                <a:cs typeface="华文新魏"/>
              </a:rPr>
              <a:t> </a:t>
            </a:r>
            <a:r>
              <a:rPr sz="3600" dirty="0">
                <a:solidFill>
                  <a:srgbClr val="FFFFFF"/>
                </a:solidFill>
                <a:latin typeface="华文新魏"/>
                <a:cs typeface="华文新魏"/>
              </a:rPr>
              <a:t>建立目录文件(2)</a:t>
            </a:r>
            <a:endParaRPr sz="3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  <a:tabLst>
                <a:tab pos="3521075" algn="l"/>
              </a:tabLst>
            </a:pPr>
            <a:r>
              <a:rPr sz="2200" spc="-5" dirty="0">
                <a:solidFill>
                  <a:srgbClr val="0033CC"/>
                </a:solidFill>
                <a:latin typeface="华文新魏"/>
                <a:cs typeface="华文新魏"/>
              </a:rPr>
              <a:t>目录文件	</a:t>
            </a:r>
            <a:r>
              <a:rPr sz="2200" spc="-10" dirty="0">
                <a:solidFill>
                  <a:srgbClr val="0033CC"/>
                </a:solidFill>
                <a:latin typeface="华文新魏"/>
                <a:cs typeface="华文新魏"/>
              </a:rPr>
              <a:t>2</a:t>
            </a:r>
            <a:r>
              <a:rPr sz="2200" spc="-5" dirty="0">
                <a:solidFill>
                  <a:srgbClr val="0033CC"/>
                </a:solidFill>
                <a:latin typeface="华文新魏"/>
                <a:cs typeface="华文新魏"/>
              </a:rPr>
              <a:t>6号物理块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9567" y="2542032"/>
            <a:ext cx="2113915" cy="2062480"/>
          </a:xfrm>
          <a:custGeom>
            <a:avLst/>
            <a:gdLst/>
            <a:ahLst/>
            <a:cxnLst/>
            <a:rect l="l" t="t" r="r" b="b"/>
            <a:pathLst>
              <a:path w="2113915" h="2062479">
                <a:moveTo>
                  <a:pt x="2054648" y="48629"/>
                </a:moveTo>
                <a:lnTo>
                  <a:pt x="0" y="2052827"/>
                </a:lnTo>
                <a:lnTo>
                  <a:pt x="8889" y="2061971"/>
                </a:lnTo>
                <a:lnTo>
                  <a:pt x="2063548" y="57763"/>
                </a:lnTo>
                <a:lnTo>
                  <a:pt x="2054648" y="48629"/>
                </a:lnTo>
                <a:close/>
              </a:path>
              <a:path w="2113915" h="2062479">
                <a:moveTo>
                  <a:pt x="2099867" y="39750"/>
                </a:moveTo>
                <a:lnTo>
                  <a:pt x="2063749" y="39750"/>
                </a:lnTo>
                <a:lnTo>
                  <a:pt x="2072640" y="48894"/>
                </a:lnTo>
                <a:lnTo>
                  <a:pt x="2063548" y="57763"/>
                </a:lnTo>
                <a:lnTo>
                  <a:pt x="2085720" y="80517"/>
                </a:lnTo>
                <a:lnTo>
                  <a:pt x="2099867" y="39750"/>
                </a:lnTo>
                <a:close/>
              </a:path>
              <a:path w="2113915" h="2062479">
                <a:moveTo>
                  <a:pt x="2063749" y="39750"/>
                </a:moveTo>
                <a:lnTo>
                  <a:pt x="2054648" y="48629"/>
                </a:lnTo>
                <a:lnTo>
                  <a:pt x="2063548" y="57763"/>
                </a:lnTo>
                <a:lnTo>
                  <a:pt x="2072640" y="48894"/>
                </a:lnTo>
                <a:lnTo>
                  <a:pt x="2063749" y="39750"/>
                </a:lnTo>
                <a:close/>
              </a:path>
              <a:path w="2113915" h="2062479">
                <a:moveTo>
                  <a:pt x="2113660" y="0"/>
                </a:moveTo>
                <a:lnTo>
                  <a:pt x="2032508" y="25907"/>
                </a:lnTo>
                <a:lnTo>
                  <a:pt x="2054648" y="48629"/>
                </a:lnTo>
                <a:lnTo>
                  <a:pt x="2063749" y="39750"/>
                </a:lnTo>
                <a:lnTo>
                  <a:pt x="2099867" y="39750"/>
                </a:lnTo>
                <a:lnTo>
                  <a:pt x="211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3228" y="2514600"/>
            <a:ext cx="2199640" cy="2286000"/>
          </a:xfrm>
          <a:custGeom>
            <a:avLst/>
            <a:gdLst/>
            <a:ahLst/>
            <a:cxnLst/>
            <a:rect l="l" t="t" r="r" b="b"/>
            <a:pathLst>
              <a:path w="2199640" h="2286000">
                <a:moveTo>
                  <a:pt x="0" y="2286000"/>
                </a:moveTo>
                <a:lnTo>
                  <a:pt x="2199131" y="2286000"/>
                </a:lnTo>
                <a:lnTo>
                  <a:pt x="2199131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3228" y="2514600"/>
            <a:ext cx="2199640" cy="2286000"/>
          </a:xfrm>
          <a:custGeom>
            <a:avLst/>
            <a:gdLst/>
            <a:ahLst/>
            <a:cxnLst/>
            <a:rect l="l" t="t" r="r" b="b"/>
            <a:pathLst>
              <a:path w="2199640" h="2286000">
                <a:moveTo>
                  <a:pt x="0" y="2286000"/>
                </a:moveTo>
                <a:lnTo>
                  <a:pt x="2199131" y="2286000"/>
                </a:lnTo>
                <a:lnTo>
                  <a:pt x="2199131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53228" y="2514600"/>
            <a:ext cx="219964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0033CC"/>
                </a:solidFill>
                <a:latin typeface="华文新魏"/>
                <a:cs typeface="华文新魏"/>
              </a:rPr>
              <a:t>file1</a:t>
            </a: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文件控制块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53228" y="2971800"/>
            <a:ext cx="219964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10"/>
              </a:spcBef>
            </a:pP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file2文件控制块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3228" y="3657600"/>
            <a:ext cx="2199640" cy="0"/>
          </a:xfrm>
          <a:custGeom>
            <a:avLst/>
            <a:gdLst/>
            <a:ahLst/>
            <a:cxnLst/>
            <a:rect l="l" t="t" r="r" b="b"/>
            <a:pathLst>
              <a:path w="2199640">
                <a:moveTo>
                  <a:pt x="0" y="0"/>
                </a:moveTo>
                <a:lnTo>
                  <a:pt x="21991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7255" y="4786884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5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45108" y="2542032"/>
            <a:ext cx="330835" cy="353695"/>
          </a:xfrm>
          <a:custGeom>
            <a:avLst/>
            <a:gdLst/>
            <a:ahLst/>
            <a:cxnLst/>
            <a:rect l="l" t="t" r="r" b="b"/>
            <a:pathLst>
              <a:path w="330834" h="353694">
                <a:moveTo>
                  <a:pt x="0" y="353567"/>
                </a:moveTo>
                <a:lnTo>
                  <a:pt x="330708" y="353567"/>
                </a:lnTo>
                <a:lnTo>
                  <a:pt x="330708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5108" y="2542032"/>
            <a:ext cx="330835" cy="353695"/>
          </a:xfrm>
          <a:custGeom>
            <a:avLst/>
            <a:gdLst/>
            <a:ahLst/>
            <a:cxnLst/>
            <a:rect l="l" t="t" r="r" b="b"/>
            <a:pathLst>
              <a:path w="330834" h="353694">
                <a:moveTo>
                  <a:pt x="0" y="353567"/>
                </a:moveTo>
                <a:lnTo>
                  <a:pt x="330708" y="353567"/>
                </a:lnTo>
                <a:lnTo>
                  <a:pt x="330708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45108" y="2556764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华文新魏"/>
                <a:cs typeface="华文新魏"/>
              </a:rPr>
              <a:t>0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33272" y="4413503"/>
            <a:ext cx="542925" cy="311150"/>
          </a:xfrm>
          <a:custGeom>
            <a:avLst/>
            <a:gdLst/>
            <a:ahLst/>
            <a:cxnLst/>
            <a:rect l="l" t="t" r="r" b="b"/>
            <a:pathLst>
              <a:path w="542925" h="311150">
                <a:moveTo>
                  <a:pt x="0" y="310896"/>
                </a:moveTo>
                <a:lnTo>
                  <a:pt x="542544" y="310896"/>
                </a:lnTo>
                <a:lnTo>
                  <a:pt x="54254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33272" y="4428870"/>
            <a:ext cx="54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CC"/>
                </a:solidFill>
                <a:latin typeface="华文新魏"/>
                <a:cs typeface="华文新魏"/>
              </a:rPr>
              <a:t>10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5172" y="4038600"/>
            <a:ext cx="76200" cy="748665"/>
          </a:xfrm>
          <a:custGeom>
            <a:avLst/>
            <a:gdLst/>
            <a:ahLst/>
            <a:cxnLst/>
            <a:rect l="l" t="t" r="r" b="b"/>
            <a:pathLst>
              <a:path w="76200" h="748664">
                <a:moveTo>
                  <a:pt x="31750" y="672083"/>
                </a:moveTo>
                <a:lnTo>
                  <a:pt x="0" y="672083"/>
                </a:lnTo>
                <a:lnTo>
                  <a:pt x="38100" y="748283"/>
                </a:lnTo>
                <a:lnTo>
                  <a:pt x="69850" y="684783"/>
                </a:lnTo>
                <a:lnTo>
                  <a:pt x="31750" y="684783"/>
                </a:lnTo>
                <a:lnTo>
                  <a:pt x="31750" y="672083"/>
                </a:lnTo>
                <a:close/>
              </a:path>
              <a:path w="76200" h="748664">
                <a:moveTo>
                  <a:pt x="44450" y="0"/>
                </a:moveTo>
                <a:lnTo>
                  <a:pt x="31750" y="0"/>
                </a:lnTo>
                <a:lnTo>
                  <a:pt x="31750" y="684783"/>
                </a:lnTo>
                <a:lnTo>
                  <a:pt x="44450" y="684783"/>
                </a:lnTo>
                <a:lnTo>
                  <a:pt x="44450" y="0"/>
                </a:lnTo>
                <a:close/>
              </a:path>
              <a:path w="76200" h="748664">
                <a:moveTo>
                  <a:pt x="76200" y="672083"/>
                </a:moveTo>
                <a:lnTo>
                  <a:pt x="44450" y="672083"/>
                </a:lnTo>
                <a:lnTo>
                  <a:pt x="44450" y="684783"/>
                </a:lnTo>
                <a:lnTo>
                  <a:pt x="69850" y="684783"/>
                </a:lnTo>
                <a:lnTo>
                  <a:pt x="76200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960" y="4786884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2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960" y="2542032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2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67255" y="2542032"/>
            <a:ext cx="0" cy="2432685"/>
          </a:xfrm>
          <a:custGeom>
            <a:avLst/>
            <a:gdLst/>
            <a:ahLst/>
            <a:cxnLst/>
            <a:rect l="l" t="t" r="r" b="b"/>
            <a:pathLst>
              <a:path h="2432685">
                <a:moveTo>
                  <a:pt x="0" y="0"/>
                </a:moveTo>
                <a:lnTo>
                  <a:pt x="0" y="24323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67255" y="2542032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67255" y="291693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5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67255" y="4413503"/>
            <a:ext cx="1689100" cy="373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130175" algn="ctr">
              <a:lnSpc>
                <a:spcPts val="2325"/>
              </a:lnSpc>
              <a:spcBef>
                <a:spcPts val="615"/>
              </a:spcBef>
            </a:pPr>
            <a:r>
              <a:rPr sz="2000" spc="-5" dirty="0">
                <a:solidFill>
                  <a:srgbClr val="0033CC"/>
                </a:solidFill>
                <a:latin typeface="华文新魏"/>
                <a:cs typeface="华文新魏"/>
              </a:rPr>
              <a:t>26</a:t>
            </a:r>
            <a:endParaRPr sz="20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4964" y="406653"/>
            <a:ext cx="6108700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直接文件(哈希文件)(5)</a:t>
            </a:r>
          </a:p>
          <a:p>
            <a:pPr marL="2540" algn="ctr">
              <a:lnSpc>
                <a:spcPct val="100000"/>
              </a:lnSpc>
              <a:spcBef>
                <a:spcPts val="85"/>
              </a:spcBef>
            </a:pPr>
            <a:r>
              <a:rPr sz="3600" spc="-5" dirty="0"/>
              <a:t>步</a:t>
            </a:r>
            <a:r>
              <a:rPr sz="3600" dirty="0"/>
              <a:t>3</a:t>
            </a:r>
            <a:r>
              <a:rPr sz="3600" spc="-15" dirty="0"/>
              <a:t> </a:t>
            </a:r>
            <a:r>
              <a:rPr sz="3600" dirty="0"/>
              <a:t>查找文件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90168" y="2571749"/>
            <a:ext cx="782002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根据给定文件名，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由步1算出该文件</a:t>
            </a:r>
            <a:r>
              <a:rPr sz="28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FC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B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所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在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物</a:t>
            </a:r>
            <a:r>
              <a:rPr sz="2800" u="sng" spc="-28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理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块号在索引表中的相对位置</a:t>
            </a:r>
            <a:r>
              <a:rPr sz="2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根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据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就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找到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该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FCB所在物理块号，</a:t>
            </a:r>
            <a:endParaRPr sz="2800">
              <a:latin typeface="华文新魏"/>
              <a:cs typeface="华文新魏"/>
            </a:endParaRPr>
          </a:p>
          <a:p>
            <a:pPr marL="285115" marR="6413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把这个物理块读入主存缓冲区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用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件名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逐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个比 较，找出要求的FCB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5207" y="304546"/>
            <a:ext cx="4394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文件系统概</a:t>
            </a:r>
            <a:r>
              <a:rPr spc="5" dirty="0"/>
              <a:t>述</a:t>
            </a:r>
            <a:r>
              <a:rPr dirty="0"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467868" y="1988820"/>
            <a:ext cx="8371840" cy="4369435"/>
          </a:xfrm>
          <a:custGeom>
            <a:avLst/>
            <a:gdLst/>
            <a:ahLst/>
            <a:cxnLst/>
            <a:rect l="l" t="t" r="r" b="b"/>
            <a:pathLst>
              <a:path w="8371840" h="4369435">
                <a:moveTo>
                  <a:pt x="0" y="4369308"/>
                </a:moveTo>
                <a:lnTo>
                  <a:pt x="8371332" y="4369308"/>
                </a:lnTo>
                <a:lnTo>
                  <a:pt x="8371332" y="0"/>
                </a:lnTo>
                <a:lnTo>
                  <a:pt x="0" y="0"/>
                </a:lnTo>
                <a:lnTo>
                  <a:pt x="0" y="436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1998345"/>
            <a:ext cx="7919720" cy="434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文件系统是操作系统中负责存取和管理信息的模块，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用 统一的方式管理用户和系统信息的存储、检索、更新、共</a:t>
            </a:r>
            <a:r>
              <a:rPr sz="2400" u="sng" spc="-24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享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和保护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，并为用户提供一整套方便有效的文件使用和操作 方法。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文件的逻辑结构和存储结构。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逻辑文件和物理文件。</a:t>
            </a:r>
            <a:endParaRPr sz="2400">
              <a:latin typeface="华文新魏"/>
              <a:cs typeface="华文新魏"/>
            </a:endParaRPr>
          </a:p>
          <a:p>
            <a:pPr marL="588645" marR="6350" lvl="1" indent="-273050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对于用户来说，可按需要并遵循文件系统的规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则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定义文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件信息的逻辑结构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，由文件系统提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供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“按名存取”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来实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现对文件信息的存储和检索；</a:t>
            </a:r>
            <a:endParaRPr sz="2400">
              <a:latin typeface="华文新魏"/>
              <a:cs typeface="华文新魏"/>
            </a:endParaRPr>
          </a:p>
          <a:p>
            <a:pPr marL="588645" marR="6350" lvl="1" indent="-273050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对于系统来说，必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须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采用特定数据结构和有效算法，实</a:t>
            </a:r>
            <a:r>
              <a:rPr sz="2400" u="sng" spc="-24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现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文件的逻辑结构到存储结构的映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，实现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对文件存储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3289" y="6314643"/>
            <a:ext cx="6122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空间和文件信息的管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理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，提供多种存取方法。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4964" y="334721"/>
            <a:ext cx="6109335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直接文</a:t>
            </a:r>
            <a:r>
              <a:rPr dirty="0"/>
              <a:t>件(</a:t>
            </a:r>
            <a:r>
              <a:rPr spc="-5" dirty="0"/>
              <a:t>哈希文件</a:t>
            </a:r>
            <a:r>
              <a:rPr dirty="0"/>
              <a:t>)(6)</a:t>
            </a:r>
          </a:p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sz="3600" dirty="0"/>
              <a:t>步4</a:t>
            </a:r>
            <a:r>
              <a:rPr sz="3600" spc="-10" dirty="0"/>
              <a:t> </a:t>
            </a:r>
            <a:r>
              <a:rPr sz="3600" dirty="0"/>
              <a:t>溢出处理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8540" y="2574797"/>
            <a:ext cx="8175625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432434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物理块中存放的FCB是有限的，建立目录文件时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如果A 值相同的文件数目超过物理块能容纳数时，产生溢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30924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溢出时，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系统再申请一个盘区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该区物理块号放在A+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k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</a:t>
            </a:r>
            <a:r>
              <a:rPr sz="2400" u="sng" spc="-24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索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引表目中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，k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是质数作为位移常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数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13589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第二块盘区也溢出，则申请第三块，块号放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A+2×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表目 中，依此类推。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查找目录时，如第一块找不到可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找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A+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表目中的物理块号，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读出后继续比较，依次类推。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5822" y="523113"/>
            <a:ext cx="3631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</a:t>
            </a:r>
            <a:r>
              <a:rPr spc="-100" dirty="0"/>
              <a:t> </a:t>
            </a:r>
            <a:r>
              <a:rPr dirty="0"/>
              <a:t>索引文件(1)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2571749"/>
            <a:ext cx="7759065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索引结构是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实现非连续存储的另一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种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方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法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适用 于数据记录保存有随机存取存储设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备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上的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件。</a:t>
            </a:r>
            <a:endParaRPr sz="2800">
              <a:latin typeface="华文新魏"/>
              <a:cs typeface="华文新魏"/>
            </a:endParaRPr>
          </a:p>
          <a:p>
            <a:pPr marL="285115" marR="635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使用索引表，每个表目包含一个记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的键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及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其记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录数据的存储地址，这类文件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称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索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引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</a:t>
            </a:r>
            <a:r>
              <a:rPr sz="2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5395" y="382904"/>
            <a:ext cx="3241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索引文</a:t>
            </a:r>
            <a:r>
              <a:rPr spc="-5" dirty="0"/>
              <a:t>件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6223" y="3814571"/>
            <a:ext cx="1016635" cy="52324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65"/>
              </a:lnSpc>
            </a:pPr>
            <a:r>
              <a:rPr sz="2000" b="1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1001" y="2067305"/>
            <a:ext cx="1049020" cy="725805"/>
          </a:xfrm>
          <a:custGeom>
            <a:avLst/>
            <a:gdLst/>
            <a:ahLst/>
            <a:cxnLst/>
            <a:rect l="l" t="t" r="r" b="b"/>
            <a:pathLst>
              <a:path w="1049020" h="725805">
                <a:moveTo>
                  <a:pt x="0" y="725424"/>
                </a:moveTo>
                <a:lnTo>
                  <a:pt x="1048512" y="725424"/>
                </a:lnTo>
                <a:lnTo>
                  <a:pt x="1048512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1001" y="2067305"/>
            <a:ext cx="1049020" cy="725805"/>
          </a:xfrm>
          <a:custGeom>
            <a:avLst/>
            <a:gdLst/>
            <a:ahLst/>
            <a:cxnLst/>
            <a:rect l="l" t="t" r="r" b="b"/>
            <a:pathLst>
              <a:path w="1049020" h="725805">
                <a:moveTo>
                  <a:pt x="0" y="725424"/>
                </a:moveTo>
                <a:lnTo>
                  <a:pt x="1048512" y="725424"/>
                </a:lnTo>
                <a:lnTo>
                  <a:pt x="1048512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0" y="1484375"/>
            <a:ext cx="1018540" cy="375285"/>
          </a:xfrm>
          <a:custGeom>
            <a:avLst/>
            <a:gdLst/>
            <a:ahLst/>
            <a:cxnLst/>
            <a:rect l="l" t="t" r="r" b="b"/>
            <a:pathLst>
              <a:path w="1018539" h="375285">
                <a:moveTo>
                  <a:pt x="0" y="374903"/>
                </a:moveTo>
                <a:lnTo>
                  <a:pt x="1018032" y="374903"/>
                </a:lnTo>
                <a:lnTo>
                  <a:pt x="1018032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50720" y="1452118"/>
            <a:ext cx="1018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华文新魏"/>
                <a:cs typeface="华文新魏"/>
              </a:rPr>
              <a:t>盘块号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1482" y="2792729"/>
            <a:ext cx="1018540" cy="728980"/>
          </a:xfrm>
          <a:custGeom>
            <a:avLst/>
            <a:gdLst/>
            <a:ahLst/>
            <a:cxnLst/>
            <a:rect l="l" t="t" r="r" b="b"/>
            <a:pathLst>
              <a:path w="1018539" h="728979">
                <a:moveTo>
                  <a:pt x="0" y="728472"/>
                </a:moveTo>
                <a:lnTo>
                  <a:pt x="1018032" y="728472"/>
                </a:lnTo>
                <a:lnTo>
                  <a:pt x="1018032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1482" y="2792729"/>
            <a:ext cx="1018540" cy="728980"/>
          </a:xfrm>
          <a:custGeom>
            <a:avLst/>
            <a:gdLst/>
            <a:ahLst/>
            <a:cxnLst/>
            <a:rect l="l" t="t" r="r" b="b"/>
            <a:pathLst>
              <a:path w="1018539" h="728979">
                <a:moveTo>
                  <a:pt x="0" y="728472"/>
                </a:moveTo>
                <a:lnTo>
                  <a:pt x="1018032" y="728472"/>
                </a:lnTo>
                <a:lnTo>
                  <a:pt x="1018032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51482" y="3521202"/>
            <a:ext cx="1018540" cy="728980"/>
          </a:xfrm>
          <a:prstGeom prst="rect">
            <a:avLst/>
          </a:prstGeom>
          <a:solidFill>
            <a:srgbClr val="30B6FC"/>
          </a:solidFill>
          <a:ln w="198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5"/>
              </a:lnSpc>
            </a:pP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1482" y="4249673"/>
            <a:ext cx="1018540" cy="723900"/>
          </a:xfrm>
          <a:custGeom>
            <a:avLst/>
            <a:gdLst/>
            <a:ahLst/>
            <a:cxnLst/>
            <a:rect l="l" t="t" r="r" b="b"/>
            <a:pathLst>
              <a:path w="1018539" h="723900">
                <a:moveTo>
                  <a:pt x="0" y="723900"/>
                </a:moveTo>
                <a:lnTo>
                  <a:pt x="1018032" y="723900"/>
                </a:lnTo>
                <a:lnTo>
                  <a:pt x="1018032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1482" y="4249673"/>
            <a:ext cx="1018540" cy="723900"/>
          </a:xfrm>
          <a:custGeom>
            <a:avLst/>
            <a:gdLst/>
            <a:ahLst/>
            <a:cxnLst/>
            <a:rect l="l" t="t" r="r" b="b"/>
            <a:pathLst>
              <a:path w="1018539" h="723900">
                <a:moveTo>
                  <a:pt x="0" y="723900"/>
                </a:moveTo>
                <a:lnTo>
                  <a:pt x="1018032" y="723900"/>
                </a:lnTo>
                <a:lnTo>
                  <a:pt x="1018032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363" y="1731264"/>
            <a:ext cx="1243584" cy="696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107" y="1664207"/>
            <a:ext cx="1071372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0594" y="1818894"/>
            <a:ext cx="1221105" cy="673735"/>
          </a:xfrm>
          <a:prstGeom prst="rect">
            <a:avLst/>
          </a:prstGeom>
          <a:solidFill>
            <a:srgbClr val="FFCC66"/>
          </a:solidFill>
          <a:ln w="198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000" dirty="0">
                <a:latin typeface="华文新魏"/>
                <a:cs typeface="华文新魏"/>
              </a:rPr>
              <a:t>文件</a:t>
            </a:r>
            <a:endParaRPr sz="20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华文新魏"/>
                <a:cs typeface="华文新魏"/>
              </a:rPr>
              <a:t>控制块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2662" y="1818894"/>
            <a:ext cx="894715" cy="530225"/>
          </a:xfrm>
          <a:custGeom>
            <a:avLst/>
            <a:gdLst/>
            <a:ahLst/>
            <a:cxnLst/>
            <a:rect l="l" t="t" r="r" b="b"/>
            <a:pathLst>
              <a:path w="894714" h="530225">
                <a:moveTo>
                  <a:pt x="33226" y="454415"/>
                </a:moveTo>
                <a:lnTo>
                  <a:pt x="18913" y="459231"/>
                </a:lnTo>
                <a:lnTo>
                  <a:pt x="7512" y="469187"/>
                </a:lnTo>
                <a:lnTo>
                  <a:pt x="1053" y="482298"/>
                </a:lnTo>
                <a:lnTo>
                  <a:pt x="0" y="496861"/>
                </a:lnTo>
                <a:lnTo>
                  <a:pt x="4816" y="511175"/>
                </a:lnTo>
                <a:lnTo>
                  <a:pt x="14771" y="522575"/>
                </a:lnTo>
                <a:lnTo>
                  <a:pt x="27882" y="529034"/>
                </a:lnTo>
                <a:lnTo>
                  <a:pt x="42445" y="530088"/>
                </a:lnTo>
                <a:lnTo>
                  <a:pt x="56759" y="525271"/>
                </a:lnTo>
                <a:lnTo>
                  <a:pt x="68159" y="515316"/>
                </a:lnTo>
                <a:lnTo>
                  <a:pt x="74618" y="502205"/>
                </a:lnTo>
                <a:lnTo>
                  <a:pt x="74713" y="500888"/>
                </a:lnTo>
                <a:lnTo>
                  <a:pt x="42789" y="500888"/>
                </a:lnTo>
                <a:lnTo>
                  <a:pt x="32883" y="483615"/>
                </a:lnTo>
                <a:lnTo>
                  <a:pt x="64150" y="465650"/>
                </a:lnTo>
                <a:lnTo>
                  <a:pt x="60900" y="461928"/>
                </a:lnTo>
                <a:lnTo>
                  <a:pt x="47789" y="455469"/>
                </a:lnTo>
                <a:lnTo>
                  <a:pt x="33226" y="454415"/>
                </a:lnTo>
                <a:close/>
              </a:path>
              <a:path w="894714" h="530225">
                <a:moveTo>
                  <a:pt x="64150" y="465650"/>
                </a:moveTo>
                <a:lnTo>
                  <a:pt x="32883" y="483615"/>
                </a:lnTo>
                <a:lnTo>
                  <a:pt x="42789" y="500888"/>
                </a:lnTo>
                <a:lnTo>
                  <a:pt x="74077" y="482903"/>
                </a:lnTo>
                <a:lnTo>
                  <a:pt x="70856" y="473328"/>
                </a:lnTo>
                <a:lnTo>
                  <a:pt x="64150" y="465650"/>
                </a:lnTo>
                <a:close/>
              </a:path>
              <a:path w="894714" h="530225">
                <a:moveTo>
                  <a:pt x="74077" y="482903"/>
                </a:moveTo>
                <a:lnTo>
                  <a:pt x="42789" y="500888"/>
                </a:lnTo>
                <a:lnTo>
                  <a:pt x="74713" y="500888"/>
                </a:lnTo>
                <a:lnTo>
                  <a:pt x="75672" y="487642"/>
                </a:lnTo>
                <a:lnTo>
                  <a:pt x="74077" y="482903"/>
                </a:lnTo>
                <a:close/>
              </a:path>
              <a:path w="894714" h="530225">
                <a:moveTo>
                  <a:pt x="823327" y="29464"/>
                </a:moveTo>
                <a:lnTo>
                  <a:pt x="64150" y="465650"/>
                </a:lnTo>
                <a:lnTo>
                  <a:pt x="70856" y="473328"/>
                </a:lnTo>
                <a:lnTo>
                  <a:pt x="74077" y="482903"/>
                </a:lnTo>
                <a:lnTo>
                  <a:pt x="833167" y="46576"/>
                </a:lnTo>
                <a:lnTo>
                  <a:pt x="823327" y="29464"/>
                </a:lnTo>
                <a:close/>
              </a:path>
              <a:path w="894714" h="530225">
                <a:moveTo>
                  <a:pt x="878983" y="23113"/>
                </a:moveTo>
                <a:lnTo>
                  <a:pt x="834380" y="23113"/>
                </a:lnTo>
                <a:lnTo>
                  <a:pt x="844159" y="40258"/>
                </a:lnTo>
                <a:lnTo>
                  <a:pt x="833167" y="46576"/>
                </a:lnTo>
                <a:lnTo>
                  <a:pt x="847207" y="70992"/>
                </a:lnTo>
                <a:lnTo>
                  <a:pt x="878983" y="23113"/>
                </a:lnTo>
                <a:close/>
              </a:path>
              <a:path w="894714" h="530225">
                <a:moveTo>
                  <a:pt x="834380" y="23113"/>
                </a:moveTo>
                <a:lnTo>
                  <a:pt x="823327" y="29464"/>
                </a:lnTo>
                <a:lnTo>
                  <a:pt x="833167" y="46576"/>
                </a:lnTo>
                <a:lnTo>
                  <a:pt x="844159" y="40258"/>
                </a:lnTo>
                <a:lnTo>
                  <a:pt x="834380" y="23113"/>
                </a:lnTo>
                <a:close/>
              </a:path>
              <a:path w="894714" h="530225">
                <a:moveTo>
                  <a:pt x="894324" y="0"/>
                </a:moveTo>
                <a:lnTo>
                  <a:pt x="809234" y="4952"/>
                </a:lnTo>
                <a:lnTo>
                  <a:pt x="823327" y="29464"/>
                </a:lnTo>
                <a:lnTo>
                  <a:pt x="834380" y="23113"/>
                </a:lnTo>
                <a:lnTo>
                  <a:pt x="878983" y="23113"/>
                </a:lnTo>
                <a:lnTo>
                  <a:pt x="89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7177" y="2836672"/>
            <a:ext cx="909955" cy="419734"/>
          </a:xfrm>
          <a:custGeom>
            <a:avLst/>
            <a:gdLst/>
            <a:ahLst/>
            <a:cxnLst/>
            <a:rect l="l" t="t" r="r" b="b"/>
            <a:pathLst>
              <a:path w="909954" h="419735">
                <a:moveTo>
                  <a:pt x="37768" y="343173"/>
                </a:moveTo>
                <a:lnTo>
                  <a:pt x="22967" y="346328"/>
                </a:lnTo>
                <a:lnTo>
                  <a:pt x="10548" y="354915"/>
                </a:lnTo>
                <a:lnTo>
                  <a:pt x="2678" y="367204"/>
                </a:lnTo>
                <a:lnTo>
                  <a:pt x="0" y="381565"/>
                </a:lnTo>
                <a:lnTo>
                  <a:pt x="3155" y="396366"/>
                </a:lnTo>
                <a:lnTo>
                  <a:pt x="11741" y="408785"/>
                </a:lnTo>
                <a:lnTo>
                  <a:pt x="24030" y="416655"/>
                </a:lnTo>
                <a:lnTo>
                  <a:pt x="38391" y="419334"/>
                </a:lnTo>
                <a:lnTo>
                  <a:pt x="53193" y="416178"/>
                </a:lnTo>
                <a:lnTo>
                  <a:pt x="65611" y="407592"/>
                </a:lnTo>
                <a:lnTo>
                  <a:pt x="73481" y="395303"/>
                </a:lnTo>
                <a:lnTo>
                  <a:pt x="74396" y="390398"/>
                </a:lnTo>
                <a:lnTo>
                  <a:pt x="42017" y="390398"/>
                </a:lnTo>
                <a:lnTo>
                  <a:pt x="34143" y="372110"/>
                </a:lnTo>
                <a:lnTo>
                  <a:pt x="67250" y="357817"/>
                </a:lnTo>
                <a:lnTo>
                  <a:pt x="64418" y="353722"/>
                </a:lnTo>
                <a:lnTo>
                  <a:pt x="52129" y="345852"/>
                </a:lnTo>
                <a:lnTo>
                  <a:pt x="37768" y="343173"/>
                </a:lnTo>
                <a:close/>
              </a:path>
              <a:path w="909954" h="419735">
                <a:moveTo>
                  <a:pt x="67250" y="357817"/>
                </a:moveTo>
                <a:lnTo>
                  <a:pt x="34143" y="372110"/>
                </a:lnTo>
                <a:lnTo>
                  <a:pt x="42017" y="390398"/>
                </a:lnTo>
                <a:lnTo>
                  <a:pt x="75127" y="376099"/>
                </a:lnTo>
                <a:lnTo>
                  <a:pt x="73005" y="366140"/>
                </a:lnTo>
                <a:lnTo>
                  <a:pt x="67250" y="357817"/>
                </a:lnTo>
                <a:close/>
              </a:path>
              <a:path w="909954" h="419735">
                <a:moveTo>
                  <a:pt x="75127" y="376099"/>
                </a:moveTo>
                <a:lnTo>
                  <a:pt x="42017" y="390398"/>
                </a:lnTo>
                <a:lnTo>
                  <a:pt x="74396" y="390398"/>
                </a:lnTo>
                <a:lnTo>
                  <a:pt x="76160" y="380942"/>
                </a:lnTo>
                <a:lnTo>
                  <a:pt x="75127" y="376099"/>
                </a:lnTo>
                <a:close/>
              </a:path>
              <a:path w="909954" h="419735">
                <a:moveTo>
                  <a:pt x="835939" y="25979"/>
                </a:moveTo>
                <a:lnTo>
                  <a:pt x="67250" y="357817"/>
                </a:lnTo>
                <a:lnTo>
                  <a:pt x="73005" y="366140"/>
                </a:lnTo>
                <a:lnTo>
                  <a:pt x="75127" y="376099"/>
                </a:lnTo>
                <a:lnTo>
                  <a:pt x="843789" y="44152"/>
                </a:lnTo>
                <a:lnTo>
                  <a:pt x="835939" y="25979"/>
                </a:lnTo>
                <a:close/>
              </a:path>
              <a:path w="909954" h="419735">
                <a:moveTo>
                  <a:pt x="896225" y="20954"/>
                </a:moveTo>
                <a:lnTo>
                  <a:pt x="847578" y="20954"/>
                </a:lnTo>
                <a:lnTo>
                  <a:pt x="855452" y="39115"/>
                </a:lnTo>
                <a:lnTo>
                  <a:pt x="843789" y="44152"/>
                </a:lnTo>
                <a:lnTo>
                  <a:pt x="854944" y="69976"/>
                </a:lnTo>
                <a:lnTo>
                  <a:pt x="896225" y="20954"/>
                </a:lnTo>
                <a:close/>
              </a:path>
              <a:path w="909954" h="419735">
                <a:moveTo>
                  <a:pt x="847578" y="20954"/>
                </a:moveTo>
                <a:lnTo>
                  <a:pt x="835939" y="25979"/>
                </a:lnTo>
                <a:lnTo>
                  <a:pt x="843789" y="44152"/>
                </a:lnTo>
                <a:lnTo>
                  <a:pt x="855452" y="39115"/>
                </a:lnTo>
                <a:lnTo>
                  <a:pt x="847578" y="20954"/>
                </a:lnTo>
                <a:close/>
              </a:path>
              <a:path w="909954" h="419735">
                <a:moveTo>
                  <a:pt x="824718" y="0"/>
                </a:moveTo>
                <a:lnTo>
                  <a:pt x="835939" y="25979"/>
                </a:lnTo>
                <a:lnTo>
                  <a:pt x="847578" y="20954"/>
                </a:lnTo>
                <a:lnTo>
                  <a:pt x="896225" y="20954"/>
                </a:lnTo>
                <a:lnTo>
                  <a:pt x="909808" y="4825"/>
                </a:lnTo>
                <a:lnTo>
                  <a:pt x="824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94026" y="4580382"/>
            <a:ext cx="822960" cy="76200"/>
          </a:xfrm>
          <a:custGeom>
            <a:avLst/>
            <a:gdLst/>
            <a:ahLst/>
            <a:cxnLst/>
            <a:rect l="l" t="t" r="r" b="b"/>
            <a:pathLst>
              <a:path w="82296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822960" h="76200">
                <a:moveTo>
                  <a:pt x="746760" y="0"/>
                </a:moveTo>
                <a:lnTo>
                  <a:pt x="746760" y="76200"/>
                </a:lnTo>
                <a:lnTo>
                  <a:pt x="803148" y="48006"/>
                </a:lnTo>
                <a:lnTo>
                  <a:pt x="759460" y="48006"/>
                </a:lnTo>
                <a:lnTo>
                  <a:pt x="759460" y="28194"/>
                </a:lnTo>
                <a:lnTo>
                  <a:pt x="803148" y="28194"/>
                </a:lnTo>
                <a:lnTo>
                  <a:pt x="746760" y="0"/>
                </a:lnTo>
                <a:close/>
              </a:path>
              <a:path w="822960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822960" h="76200">
                <a:moveTo>
                  <a:pt x="746760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746760" y="48006"/>
                </a:lnTo>
                <a:lnTo>
                  <a:pt x="746760" y="28194"/>
                </a:lnTo>
                <a:close/>
              </a:path>
              <a:path w="822960" h="76200">
                <a:moveTo>
                  <a:pt x="803148" y="28194"/>
                </a:moveTo>
                <a:lnTo>
                  <a:pt x="759460" y="28194"/>
                </a:lnTo>
                <a:lnTo>
                  <a:pt x="759460" y="48006"/>
                </a:lnTo>
                <a:lnTo>
                  <a:pt x="803148" y="48006"/>
                </a:lnTo>
                <a:lnTo>
                  <a:pt x="822960" y="38100"/>
                </a:lnTo>
                <a:lnTo>
                  <a:pt x="803148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3568" y="3776471"/>
            <a:ext cx="1394460" cy="68008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华文新魏"/>
                <a:cs typeface="华文新魏"/>
              </a:rPr>
              <a:t>(a)无键索</a:t>
            </a:r>
            <a:endParaRPr sz="20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华文新魏"/>
                <a:cs typeface="华文新魏"/>
              </a:rPr>
              <a:t>引表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81755" y="4530852"/>
            <a:ext cx="1039368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19500" y="4463796"/>
            <a:ext cx="562355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16985" y="4618482"/>
            <a:ext cx="1016635" cy="723900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sz="2000" dirty="0">
                <a:latin typeface="华文新魏"/>
                <a:cs typeface="华文新魏"/>
              </a:rPr>
              <a:t>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81755" y="2849879"/>
            <a:ext cx="1039368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9500" y="2782823"/>
            <a:ext cx="562355" cy="536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16985" y="2937510"/>
            <a:ext cx="1016635" cy="72707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45"/>
              </a:lnSpc>
            </a:pPr>
            <a:r>
              <a:rPr sz="2000" spc="5" dirty="0">
                <a:latin typeface="华文新魏"/>
                <a:cs typeface="华文新魏"/>
              </a:rPr>
              <a:t>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81755" y="1738883"/>
            <a:ext cx="1039368" cy="748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9500" y="1671827"/>
            <a:ext cx="562355" cy="536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16985" y="1826514"/>
            <a:ext cx="1016635" cy="72580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45"/>
              </a:lnSpc>
            </a:pPr>
            <a:r>
              <a:rPr sz="2000" dirty="0">
                <a:latin typeface="华文新魏"/>
                <a:cs typeface="华文新魏"/>
              </a:rPr>
              <a:t>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01317" y="2059685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4" h="76200">
                <a:moveTo>
                  <a:pt x="443483" y="0"/>
                </a:moveTo>
                <a:lnTo>
                  <a:pt x="443483" y="76200"/>
                </a:lnTo>
                <a:lnTo>
                  <a:pt x="499872" y="48005"/>
                </a:lnTo>
                <a:lnTo>
                  <a:pt x="456183" y="48005"/>
                </a:lnTo>
                <a:lnTo>
                  <a:pt x="456183" y="28193"/>
                </a:lnTo>
                <a:lnTo>
                  <a:pt x="499871" y="28193"/>
                </a:lnTo>
                <a:lnTo>
                  <a:pt x="443483" y="0"/>
                </a:lnTo>
                <a:close/>
              </a:path>
              <a:path w="520064" h="76200">
                <a:moveTo>
                  <a:pt x="443483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443483" y="48005"/>
                </a:lnTo>
                <a:lnTo>
                  <a:pt x="443483" y="28193"/>
                </a:lnTo>
                <a:close/>
              </a:path>
              <a:path w="520064" h="76200">
                <a:moveTo>
                  <a:pt x="499871" y="28193"/>
                </a:moveTo>
                <a:lnTo>
                  <a:pt x="456183" y="28193"/>
                </a:lnTo>
                <a:lnTo>
                  <a:pt x="456183" y="48005"/>
                </a:lnTo>
                <a:lnTo>
                  <a:pt x="499872" y="48005"/>
                </a:lnTo>
                <a:lnTo>
                  <a:pt x="519683" y="38100"/>
                </a:lnTo>
                <a:lnTo>
                  <a:pt x="49987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44495" y="5457444"/>
            <a:ext cx="2842260" cy="1140460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 marR="914400">
              <a:lnSpc>
                <a:spcPct val="100000"/>
              </a:lnSpc>
              <a:spcBef>
                <a:spcPts val="180"/>
              </a:spcBef>
            </a:pPr>
            <a:r>
              <a:rPr sz="2400" dirty="0">
                <a:latin typeface="华文新魏"/>
                <a:cs typeface="华文新魏"/>
              </a:rPr>
              <a:t>两种索引文件 结构示意图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48600" y="3589020"/>
            <a:ext cx="1015365" cy="46990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270"/>
              </a:lnSpc>
            </a:pPr>
            <a:r>
              <a:rPr sz="2000" b="1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32170" y="2032254"/>
            <a:ext cx="783590" cy="727075"/>
          </a:xfrm>
          <a:custGeom>
            <a:avLst/>
            <a:gdLst/>
            <a:ahLst/>
            <a:cxnLst/>
            <a:rect l="l" t="t" r="r" b="b"/>
            <a:pathLst>
              <a:path w="783590" h="727075">
                <a:moveTo>
                  <a:pt x="0" y="726948"/>
                </a:moveTo>
                <a:lnTo>
                  <a:pt x="783335" y="726948"/>
                </a:lnTo>
                <a:lnTo>
                  <a:pt x="783335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32170" y="2032254"/>
            <a:ext cx="783590" cy="727075"/>
          </a:xfrm>
          <a:custGeom>
            <a:avLst/>
            <a:gdLst/>
            <a:ahLst/>
            <a:cxnLst/>
            <a:rect l="l" t="t" r="r" b="b"/>
            <a:pathLst>
              <a:path w="783590" h="727075">
                <a:moveTo>
                  <a:pt x="0" y="726948"/>
                </a:moveTo>
                <a:lnTo>
                  <a:pt x="783335" y="726948"/>
                </a:lnTo>
                <a:lnTo>
                  <a:pt x="783335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42076" y="1999869"/>
            <a:ext cx="763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华文新魏"/>
                <a:cs typeface="华文新魏"/>
              </a:rPr>
              <a:t>Key</a:t>
            </a:r>
            <a:r>
              <a:rPr sz="2000" spc="-30" dirty="0">
                <a:latin typeface="华文新魏"/>
                <a:cs typeface="华文新魏"/>
              </a:rPr>
              <a:t> </a:t>
            </a:r>
            <a:r>
              <a:rPr sz="2000" dirty="0">
                <a:latin typeface="华文新魏"/>
                <a:cs typeface="华文新魏"/>
              </a:rPr>
              <a:t>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15506" y="2032254"/>
            <a:ext cx="784860" cy="727075"/>
          </a:xfrm>
          <a:custGeom>
            <a:avLst/>
            <a:gdLst/>
            <a:ahLst/>
            <a:cxnLst/>
            <a:rect l="l" t="t" r="r" b="b"/>
            <a:pathLst>
              <a:path w="784859" h="727075">
                <a:moveTo>
                  <a:pt x="0" y="726948"/>
                </a:moveTo>
                <a:lnTo>
                  <a:pt x="784859" y="726948"/>
                </a:lnTo>
                <a:lnTo>
                  <a:pt x="784859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15506" y="2032254"/>
            <a:ext cx="784860" cy="727075"/>
          </a:xfrm>
          <a:custGeom>
            <a:avLst/>
            <a:gdLst/>
            <a:ahLst/>
            <a:cxnLst/>
            <a:rect l="l" t="t" r="r" b="b"/>
            <a:pathLst>
              <a:path w="784859" h="727075">
                <a:moveTo>
                  <a:pt x="0" y="726948"/>
                </a:moveTo>
                <a:lnTo>
                  <a:pt x="784859" y="726948"/>
                </a:lnTo>
                <a:lnTo>
                  <a:pt x="784859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31408" y="1524000"/>
            <a:ext cx="1568450" cy="410209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250"/>
              </a:lnSpc>
            </a:pPr>
            <a:r>
              <a:rPr sz="2000" dirty="0">
                <a:latin typeface="华文新魏"/>
                <a:cs typeface="华文新魏"/>
              </a:rPr>
              <a:t>记录</a:t>
            </a:r>
            <a:r>
              <a:rPr sz="2000" spc="-10" dirty="0">
                <a:latin typeface="华文新魏"/>
                <a:cs typeface="华文新魏"/>
              </a:rPr>
              <a:t>键</a:t>
            </a:r>
            <a:r>
              <a:rPr sz="2000" dirty="0">
                <a:latin typeface="华文新魏"/>
                <a:cs typeface="华文新魏"/>
              </a:rPr>
              <a:t>盘块号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32170" y="2766822"/>
            <a:ext cx="783590" cy="723900"/>
          </a:xfrm>
          <a:custGeom>
            <a:avLst/>
            <a:gdLst/>
            <a:ahLst/>
            <a:cxnLst/>
            <a:rect l="l" t="t" r="r" b="b"/>
            <a:pathLst>
              <a:path w="783590" h="723900">
                <a:moveTo>
                  <a:pt x="0" y="723900"/>
                </a:moveTo>
                <a:lnTo>
                  <a:pt x="783335" y="723900"/>
                </a:lnTo>
                <a:lnTo>
                  <a:pt x="783335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32170" y="2766822"/>
            <a:ext cx="783590" cy="723900"/>
          </a:xfrm>
          <a:custGeom>
            <a:avLst/>
            <a:gdLst/>
            <a:ahLst/>
            <a:cxnLst/>
            <a:rect l="l" t="t" r="r" b="b"/>
            <a:pathLst>
              <a:path w="783590" h="723900">
                <a:moveTo>
                  <a:pt x="0" y="723900"/>
                </a:moveTo>
                <a:lnTo>
                  <a:pt x="783335" y="723900"/>
                </a:lnTo>
                <a:lnTo>
                  <a:pt x="783335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942076" y="2733548"/>
            <a:ext cx="763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华文新魏"/>
                <a:cs typeface="华文新魏"/>
              </a:rPr>
              <a:t>Key</a:t>
            </a:r>
            <a:r>
              <a:rPr sz="2000" spc="-35" dirty="0">
                <a:latin typeface="华文新魏"/>
                <a:cs typeface="华文新魏"/>
              </a:rPr>
              <a:t> </a:t>
            </a:r>
            <a:r>
              <a:rPr sz="2000" dirty="0">
                <a:latin typeface="华文新魏"/>
                <a:cs typeface="华文新魏"/>
              </a:rPr>
              <a:t>2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15506" y="2759201"/>
            <a:ext cx="784860" cy="728980"/>
          </a:xfrm>
          <a:custGeom>
            <a:avLst/>
            <a:gdLst/>
            <a:ahLst/>
            <a:cxnLst/>
            <a:rect l="l" t="t" r="r" b="b"/>
            <a:pathLst>
              <a:path w="784859" h="728979">
                <a:moveTo>
                  <a:pt x="0" y="728472"/>
                </a:moveTo>
                <a:lnTo>
                  <a:pt x="784859" y="728472"/>
                </a:lnTo>
                <a:lnTo>
                  <a:pt x="784859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15506" y="2759201"/>
            <a:ext cx="784860" cy="728980"/>
          </a:xfrm>
          <a:custGeom>
            <a:avLst/>
            <a:gdLst/>
            <a:ahLst/>
            <a:cxnLst/>
            <a:rect l="l" t="t" r="r" b="b"/>
            <a:pathLst>
              <a:path w="784859" h="728979">
                <a:moveTo>
                  <a:pt x="0" y="728472"/>
                </a:moveTo>
                <a:lnTo>
                  <a:pt x="784859" y="728472"/>
                </a:lnTo>
                <a:lnTo>
                  <a:pt x="784859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32170" y="3487673"/>
            <a:ext cx="783590" cy="727075"/>
          </a:xfrm>
          <a:custGeom>
            <a:avLst/>
            <a:gdLst/>
            <a:ahLst/>
            <a:cxnLst/>
            <a:rect l="l" t="t" r="r" b="b"/>
            <a:pathLst>
              <a:path w="783590" h="727075">
                <a:moveTo>
                  <a:pt x="0" y="726948"/>
                </a:moveTo>
                <a:lnTo>
                  <a:pt x="783335" y="726948"/>
                </a:lnTo>
                <a:lnTo>
                  <a:pt x="783335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942076" y="3500628"/>
            <a:ext cx="763905" cy="704215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ts val="2150"/>
              </a:lnSpc>
            </a:pP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15506" y="3489197"/>
            <a:ext cx="784860" cy="727710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40"/>
              </a:lnSpc>
            </a:pP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32170" y="4219194"/>
            <a:ext cx="783590" cy="723900"/>
          </a:xfrm>
          <a:custGeom>
            <a:avLst/>
            <a:gdLst/>
            <a:ahLst/>
            <a:cxnLst/>
            <a:rect l="l" t="t" r="r" b="b"/>
            <a:pathLst>
              <a:path w="783590" h="723900">
                <a:moveTo>
                  <a:pt x="0" y="723899"/>
                </a:moveTo>
                <a:lnTo>
                  <a:pt x="783335" y="723899"/>
                </a:lnTo>
                <a:lnTo>
                  <a:pt x="783335" y="0"/>
                </a:lnTo>
                <a:lnTo>
                  <a:pt x="0" y="0"/>
                </a:lnTo>
                <a:lnTo>
                  <a:pt x="0" y="72389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942076" y="4229100"/>
            <a:ext cx="763905" cy="702945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2165"/>
              </a:lnSpc>
            </a:pPr>
            <a:r>
              <a:rPr sz="2000" dirty="0">
                <a:latin typeface="华文新魏"/>
                <a:cs typeface="华文新魏"/>
              </a:rPr>
              <a:t>Key</a:t>
            </a:r>
            <a:r>
              <a:rPr sz="2000" spc="-50" dirty="0">
                <a:latin typeface="华文新魏"/>
                <a:cs typeface="华文新魏"/>
              </a:rPr>
              <a:t> </a:t>
            </a:r>
            <a:r>
              <a:rPr sz="2000" spc="5" dirty="0">
                <a:latin typeface="华文新魏"/>
                <a:cs typeface="华文新魏"/>
              </a:rPr>
              <a:t>N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15506" y="4214621"/>
            <a:ext cx="784860" cy="725805"/>
          </a:xfrm>
          <a:custGeom>
            <a:avLst/>
            <a:gdLst/>
            <a:ahLst/>
            <a:cxnLst/>
            <a:rect l="l" t="t" r="r" b="b"/>
            <a:pathLst>
              <a:path w="784859" h="725804">
                <a:moveTo>
                  <a:pt x="0" y="725423"/>
                </a:moveTo>
                <a:lnTo>
                  <a:pt x="784859" y="725423"/>
                </a:lnTo>
                <a:lnTo>
                  <a:pt x="784859" y="0"/>
                </a:lnTo>
                <a:lnTo>
                  <a:pt x="0" y="0"/>
                </a:lnTo>
                <a:lnTo>
                  <a:pt x="0" y="72542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15506" y="4214621"/>
            <a:ext cx="784860" cy="725805"/>
          </a:xfrm>
          <a:custGeom>
            <a:avLst/>
            <a:gdLst/>
            <a:ahLst/>
            <a:cxnLst/>
            <a:rect l="l" t="t" r="r" b="b"/>
            <a:pathLst>
              <a:path w="784859" h="725804">
                <a:moveTo>
                  <a:pt x="0" y="725423"/>
                </a:moveTo>
                <a:lnTo>
                  <a:pt x="784859" y="725423"/>
                </a:lnTo>
                <a:lnTo>
                  <a:pt x="784859" y="0"/>
                </a:lnTo>
                <a:lnTo>
                  <a:pt x="0" y="0"/>
                </a:lnTo>
                <a:lnTo>
                  <a:pt x="0" y="72542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85017" y="2087626"/>
            <a:ext cx="664845" cy="261620"/>
          </a:xfrm>
          <a:custGeom>
            <a:avLst/>
            <a:gdLst/>
            <a:ahLst/>
            <a:cxnLst/>
            <a:rect l="l" t="t" r="r" b="b"/>
            <a:pathLst>
              <a:path w="664845" h="261619">
                <a:moveTo>
                  <a:pt x="40794" y="185539"/>
                </a:moveTo>
                <a:lnTo>
                  <a:pt x="25788" y="187451"/>
                </a:lnTo>
                <a:lnTo>
                  <a:pt x="12700" y="195028"/>
                </a:lnTo>
                <a:lnTo>
                  <a:pt x="3849" y="206628"/>
                </a:lnTo>
                <a:lnTo>
                  <a:pt x="0" y="220706"/>
                </a:lnTo>
                <a:lnTo>
                  <a:pt x="1912" y="235712"/>
                </a:lnTo>
                <a:lnTo>
                  <a:pt x="9489" y="248800"/>
                </a:lnTo>
                <a:lnTo>
                  <a:pt x="21089" y="257651"/>
                </a:lnTo>
                <a:lnTo>
                  <a:pt x="35167" y="261500"/>
                </a:lnTo>
                <a:lnTo>
                  <a:pt x="50172" y="259587"/>
                </a:lnTo>
                <a:lnTo>
                  <a:pt x="63261" y="252011"/>
                </a:lnTo>
                <a:lnTo>
                  <a:pt x="72112" y="240411"/>
                </a:lnTo>
                <a:lnTo>
                  <a:pt x="74161" y="232918"/>
                </a:lnTo>
                <a:lnTo>
                  <a:pt x="41155" y="232918"/>
                </a:lnTo>
                <a:lnTo>
                  <a:pt x="34805" y="214122"/>
                </a:lnTo>
                <a:lnTo>
                  <a:pt x="68975" y="202563"/>
                </a:lnTo>
                <a:lnTo>
                  <a:pt x="66472" y="198239"/>
                </a:lnTo>
                <a:lnTo>
                  <a:pt x="54871" y="189388"/>
                </a:lnTo>
                <a:lnTo>
                  <a:pt x="40794" y="185539"/>
                </a:lnTo>
                <a:close/>
              </a:path>
              <a:path w="664845" h="261619">
                <a:moveTo>
                  <a:pt x="68975" y="202563"/>
                </a:moveTo>
                <a:lnTo>
                  <a:pt x="34805" y="214122"/>
                </a:lnTo>
                <a:lnTo>
                  <a:pt x="41155" y="232918"/>
                </a:lnTo>
                <a:lnTo>
                  <a:pt x="75327" y="221358"/>
                </a:lnTo>
                <a:lnTo>
                  <a:pt x="74048" y="211327"/>
                </a:lnTo>
                <a:lnTo>
                  <a:pt x="68975" y="202563"/>
                </a:lnTo>
                <a:close/>
              </a:path>
              <a:path w="664845" h="261619">
                <a:moveTo>
                  <a:pt x="75327" y="221358"/>
                </a:moveTo>
                <a:lnTo>
                  <a:pt x="41155" y="232918"/>
                </a:lnTo>
                <a:lnTo>
                  <a:pt x="74161" y="232918"/>
                </a:lnTo>
                <a:lnTo>
                  <a:pt x="75961" y="226333"/>
                </a:lnTo>
                <a:lnTo>
                  <a:pt x="75327" y="221358"/>
                </a:lnTo>
                <a:close/>
              </a:path>
              <a:path w="664845" h="261619">
                <a:moveTo>
                  <a:pt x="588952" y="26671"/>
                </a:moveTo>
                <a:lnTo>
                  <a:pt x="68975" y="202563"/>
                </a:lnTo>
                <a:lnTo>
                  <a:pt x="74048" y="211327"/>
                </a:lnTo>
                <a:lnTo>
                  <a:pt x="75327" y="221358"/>
                </a:lnTo>
                <a:lnTo>
                  <a:pt x="595335" y="45456"/>
                </a:lnTo>
                <a:lnTo>
                  <a:pt x="588952" y="26671"/>
                </a:lnTo>
                <a:close/>
              </a:path>
              <a:path w="664845" h="261619">
                <a:moveTo>
                  <a:pt x="653514" y="22606"/>
                </a:moveTo>
                <a:lnTo>
                  <a:pt x="600971" y="22606"/>
                </a:lnTo>
                <a:lnTo>
                  <a:pt x="607321" y="41401"/>
                </a:lnTo>
                <a:lnTo>
                  <a:pt x="595335" y="45456"/>
                </a:lnTo>
                <a:lnTo>
                  <a:pt x="604400" y="72136"/>
                </a:lnTo>
                <a:lnTo>
                  <a:pt x="653514" y="22606"/>
                </a:lnTo>
                <a:close/>
              </a:path>
              <a:path w="664845" h="261619">
                <a:moveTo>
                  <a:pt x="600971" y="22606"/>
                </a:moveTo>
                <a:lnTo>
                  <a:pt x="588952" y="26671"/>
                </a:lnTo>
                <a:lnTo>
                  <a:pt x="595335" y="45456"/>
                </a:lnTo>
                <a:lnTo>
                  <a:pt x="607321" y="41401"/>
                </a:lnTo>
                <a:lnTo>
                  <a:pt x="600971" y="22606"/>
                </a:lnTo>
                <a:close/>
              </a:path>
              <a:path w="664845" h="261619">
                <a:moveTo>
                  <a:pt x="579889" y="0"/>
                </a:moveTo>
                <a:lnTo>
                  <a:pt x="588952" y="26671"/>
                </a:lnTo>
                <a:lnTo>
                  <a:pt x="600971" y="22606"/>
                </a:lnTo>
                <a:lnTo>
                  <a:pt x="653514" y="22606"/>
                </a:lnTo>
                <a:lnTo>
                  <a:pt x="664344" y="11684"/>
                </a:lnTo>
                <a:lnTo>
                  <a:pt x="579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15175" y="2910458"/>
            <a:ext cx="734695" cy="163830"/>
          </a:xfrm>
          <a:custGeom>
            <a:avLst/>
            <a:gdLst/>
            <a:ahLst/>
            <a:cxnLst/>
            <a:rect l="l" t="t" r="r" b="b"/>
            <a:pathLst>
              <a:path w="734695" h="163830">
                <a:moveTo>
                  <a:pt x="32384" y="88391"/>
                </a:moveTo>
                <a:lnTo>
                  <a:pt x="18127" y="93422"/>
                </a:lnTo>
                <a:lnTo>
                  <a:pt x="7286" y="103203"/>
                </a:lnTo>
                <a:lnTo>
                  <a:pt x="898" y="116341"/>
                </a:lnTo>
                <a:lnTo>
                  <a:pt x="0" y="131444"/>
                </a:lnTo>
                <a:lnTo>
                  <a:pt x="5030" y="145702"/>
                </a:lnTo>
                <a:lnTo>
                  <a:pt x="14811" y="156543"/>
                </a:lnTo>
                <a:lnTo>
                  <a:pt x="27949" y="162931"/>
                </a:lnTo>
                <a:lnTo>
                  <a:pt x="43052" y="163829"/>
                </a:lnTo>
                <a:lnTo>
                  <a:pt x="57310" y="158799"/>
                </a:lnTo>
                <a:lnTo>
                  <a:pt x="68151" y="149018"/>
                </a:lnTo>
                <a:lnTo>
                  <a:pt x="74534" y="135889"/>
                </a:lnTo>
                <a:lnTo>
                  <a:pt x="39114" y="135880"/>
                </a:lnTo>
                <a:lnTo>
                  <a:pt x="36322" y="116331"/>
                </a:lnTo>
                <a:lnTo>
                  <a:pt x="72074" y="111243"/>
                </a:lnTo>
                <a:lnTo>
                  <a:pt x="70407" y="106519"/>
                </a:lnTo>
                <a:lnTo>
                  <a:pt x="60626" y="95678"/>
                </a:lnTo>
                <a:lnTo>
                  <a:pt x="47488" y="89290"/>
                </a:lnTo>
                <a:lnTo>
                  <a:pt x="32384" y="88391"/>
                </a:lnTo>
                <a:close/>
              </a:path>
              <a:path w="734695" h="163830">
                <a:moveTo>
                  <a:pt x="72074" y="111243"/>
                </a:moveTo>
                <a:lnTo>
                  <a:pt x="36322" y="116331"/>
                </a:lnTo>
                <a:lnTo>
                  <a:pt x="39116" y="135889"/>
                </a:lnTo>
                <a:lnTo>
                  <a:pt x="74840" y="130813"/>
                </a:lnTo>
                <a:lnTo>
                  <a:pt x="75438" y="120776"/>
                </a:lnTo>
                <a:lnTo>
                  <a:pt x="72074" y="111243"/>
                </a:lnTo>
                <a:close/>
              </a:path>
              <a:path w="734695" h="163830">
                <a:moveTo>
                  <a:pt x="74840" y="130813"/>
                </a:moveTo>
                <a:lnTo>
                  <a:pt x="39116" y="135889"/>
                </a:lnTo>
                <a:lnTo>
                  <a:pt x="74539" y="135880"/>
                </a:lnTo>
                <a:lnTo>
                  <a:pt x="74840" y="130813"/>
                </a:lnTo>
                <a:close/>
              </a:path>
              <a:path w="734695" h="163830">
                <a:moveTo>
                  <a:pt x="657367" y="27949"/>
                </a:moveTo>
                <a:lnTo>
                  <a:pt x="72074" y="111243"/>
                </a:lnTo>
                <a:lnTo>
                  <a:pt x="75438" y="120776"/>
                </a:lnTo>
                <a:lnTo>
                  <a:pt x="74840" y="130813"/>
                </a:lnTo>
                <a:lnTo>
                  <a:pt x="660150" y="47633"/>
                </a:lnTo>
                <a:lnTo>
                  <a:pt x="657367" y="27949"/>
                </a:lnTo>
                <a:close/>
              </a:path>
              <a:path w="734695" h="163830">
                <a:moveTo>
                  <a:pt x="731532" y="26162"/>
                </a:moveTo>
                <a:lnTo>
                  <a:pt x="669925" y="26162"/>
                </a:lnTo>
                <a:lnTo>
                  <a:pt x="672719" y="45846"/>
                </a:lnTo>
                <a:lnTo>
                  <a:pt x="660150" y="47633"/>
                </a:lnTo>
                <a:lnTo>
                  <a:pt x="664082" y="75437"/>
                </a:lnTo>
                <a:lnTo>
                  <a:pt x="734186" y="27050"/>
                </a:lnTo>
                <a:lnTo>
                  <a:pt x="731532" y="26162"/>
                </a:lnTo>
                <a:close/>
              </a:path>
              <a:path w="734695" h="163830">
                <a:moveTo>
                  <a:pt x="669925" y="26162"/>
                </a:moveTo>
                <a:lnTo>
                  <a:pt x="657367" y="27949"/>
                </a:lnTo>
                <a:lnTo>
                  <a:pt x="660150" y="47633"/>
                </a:lnTo>
                <a:lnTo>
                  <a:pt x="672719" y="45846"/>
                </a:lnTo>
                <a:lnTo>
                  <a:pt x="669925" y="26162"/>
                </a:lnTo>
                <a:close/>
              </a:path>
              <a:path w="734695" h="163830">
                <a:moveTo>
                  <a:pt x="653415" y="0"/>
                </a:moveTo>
                <a:lnTo>
                  <a:pt x="657367" y="27949"/>
                </a:lnTo>
                <a:lnTo>
                  <a:pt x="669925" y="26162"/>
                </a:lnTo>
                <a:lnTo>
                  <a:pt x="731532" y="26162"/>
                </a:lnTo>
                <a:lnTo>
                  <a:pt x="65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14793" y="4580382"/>
            <a:ext cx="734695" cy="76200"/>
          </a:xfrm>
          <a:custGeom>
            <a:avLst/>
            <a:gdLst/>
            <a:ahLst/>
            <a:cxnLst/>
            <a:rect l="l" t="t" r="r" b="b"/>
            <a:pathLst>
              <a:path w="73469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06" y="48006"/>
                </a:lnTo>
                <a:lnTo>
                  <a:pt x="38100" y="48006"/>
                </a:lnTo>
                <a:lnTo>
                  <a:pt x="38100" y="28194"/>
                </a:lnTo>
                <a:lnTo>
                  <a:pt x="74206" y="2819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34695" h="76200">
                <a:moveTo>
                  <a:pt x="658367" y="0"/>
                </a:moveTo>
                <a:lnTo>
                  <a:pt x="658367" y="76200"/>
                </a:lnTo>
                <a:lnTo>
                  <a:pt x="714755" y="48006"/>
                </a:lnTo>
                <a:lnTo>
                  <a:pt x="671067" y="48006"/>
                </a:lnTo>
                <a:lnTo>
                  <a:pt x="671067" y="28194"/>
                </a:lnTo>
                <a:lnTo>
                  <a:pt x="714755" y="28194"/>
                </a:lnTo>
                <a:lnTo>
                  <a:pt x="658367" y="0"/>
                </a:lnTo>
                <a:close/>
              </a:path>
              <a:path w="734695" h="76200">
                <a:moveTo>
                  <a:pt x="74206" y="28194"/>
                </a:moveTo>
                <a:lnTo>
                  <a:pt x="38100" y="28194"/>
                </a:lnTo>
                <a:lnTo>
                  <a:pt x="38100" y="48006"/>
                </a:lnTo>
                <a:lnTo>
                  <a:pt x="74206" y="48006"/>
                </a:lnTo>
                <a:lnTo>
                  <a:pt x="76200" y="38100"/>
                </a:lnTo>
                <a:lnTo>
                  <a:pt x="74206" y="28194"/>
                </a:lnTo>
                <a:close/>
              </a:path>
              <a:path w="734695" h="76200">
                <a:moveTo>
                  <a:pt x="658367" y="28194"/>
                </a:moveTo>
                <a:lnTo>
                  <a:pt x="74206" y="28194"/>
                </a:lnTo>
                <a:lnTo>
                  <a:pt x="76200" y="38100"/>
                </a:lnTo>
                <a:lnTo>
                  <a:pt x="74206" y="48006"/>
                </a:lnTo>
                <a:lnTo>
                  <a:pt x="658367" y="48006"/>
                </a:lnTo>
                <a:lnTo>
                  <a:pt x="658367" y="28194"/>
                </a:lnTo>
                <a:close/>
              </a:path>
              <a:path w="734695" h="76200">
                <a:moveTo>
                  <a:pt x="714755" y="28194"/>
                </a:moveTo>
                <a:lnTo>
                  <a:pt x="671067" y="28194"/>
                </a:lnTo>
                <a:lnTo>
                  <a:pt x="671067" y="48006"/>
                </a:lnTo>
                <a:lnTo>
                  <a:pt x="714755" y="48006"/>
                </a:lnTo>
                <a:lnTo>
                  <a:pt x="734567" y="38100"/>
                </a:lnTo>
                <a:lnTo>
                  <a:pt x="71475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14131" y="4530852"/>
            <a:ext cx="1037844" cy="583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51876" y="4463796"/>
            <a:ext cx="562355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849361" y="4618482"/>
            <a:ext cx="1015365" cy="561340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50"/>
              </a:lnSpc>
            </a:pPr>
            <a:r>
              <a:rPr sz="2000" dirty="0">
                <a:latin typeface="华文新魏"/>
                <a:cs typeface="华文新魏"/>
              </a:rPr>
              <a:t>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914131" y="2849879"/>
            <a:ext cx="1037844" cy="470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51876" y="2782823"/>
            <a:ext cx="562355" cy="536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849361" y="2937510"/>
            <a:ext cx="1015365" cy="448309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45"/>
              </a:lnSpc>
            </a:pPr>
            <a:r>
              <a:rPr sz="2000" spc="5" dirty="0">
                <a:latin typeface="华文新魏"/>
                <a:cs typeface="华文新魏"/>
              </a:rPr>
              <a:t>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943088" y="1845564"/>
            <a:ext cx="1037844" cy="4663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80831" y="1778507"/>
            <a:ext cx="562355" cy="536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878318" y="1933194"/>
            <a:ext cx="1015365" cy="4438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40"/>
              </a:lnSpc>
            </a:pPr>
            <a:r>
              <a:rPr sz="2000" dirty="0">
                <a:latin typeface="华文新魏"/>
                <a:cs typeface="华文新魏"/>
              </a:rPr>
              <a:t>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36947" y="3497579"/>
            <a:ext cx="1219200" cy="68135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50"/>
              </a:lnSpc>
            </a:pPr>
            <a:r>
              <a:rPr sz="2000" dirty="0">
                <a:latin typeface="华文新魏"/>
                <a:cs typeface="华文新魏"/>
              </a:rPr>
              <a:t>(b)有键索</a:t>
            </a:r>
            <a:endParaRPr sz="2000">
              <a:latin typeface="华文新魏"/>
              <a:cs typeface="华文新魏"/>
            </a:endParaRPr>
          </a:p>
          <a:p>
            <a:pPr marL="1270" algn="ctr">
              <a:lnSpc>
                <a:spcPct val="100000"/>
              </a:lnSpc>
            </a:pPr>
            <a:r>
              <a:rPr sz="2000" dirty="0">
                <a:latin typeface="华文新魏"/>
                <a:cs typeface="华文新魏"/>
              </a:rPr>
              <a:t>引表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602479" y="1731264"/>
            <a:ext cx="1155191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43628" y="1664207"/>
            <a:ext cx="1071372" cy="8412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7709" y="1818894"/>
            <a:ext cx="1132840" cy="746760"/>
          </a:xfrm>
          <a:custGeom>
            <a:avLst/>
            <a:gdLst/>
            <a:ahLst/>
            <a:cxnLst/>
            <a:rect l="l" t="t" r="r" b="b"/>
            <a:pathLst>
              <a:path w="1132839" h="746760">
                <a:moveTo>
                  <a:pt x="0" y="746760"/>
                </a:moveTo>
                <a:lnTo>
                  <a:pt x="1132332" y="746760"/>
                </a:lnTo>
                <a:lnTo>
                  <a:pt x="1132332" y="0"/>
                </a:lnTo>
                <a:lnTo>
                  <a:pt x="0" y="0"/>
                </a:lnTo>
                <a:lnTo>
                  <a:pt x="0" y="74676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537709" y="1818894"/>
            <a:ext cx="1132840" cy="74676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40"/>
              </a:lnSpc>
            </a:pPr>
            <a:r>
              <a:rPr sz="2000" dirty="0">
                <a:latin typeface="华文新魏"/>
                <a:cs typeface="华文新魏"/>
              </a:rPr>
              <a:t>文件</a:t>
            </a:r>
            <a:endParaRPr sz="20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华文新魏"/>
                <a:cs typeface="华文新魏"/>
              </a:rPr>
              <a:t>控制块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583173" y="2061210"/>
            <a:ext cx="349250" cy="76200"/>
          </a:xfrm>
          <a:custGeom>
            <a:avLst/>
            <a:gdLst/>
            <a:ahLst/>
            <a:cxnLst/>
            <a:rect l="l" t="t" r="r" b="b"/>
            <a:pathLst>
              <a:path w="349250" h="76200">
                <a:moveTo>
                  <a:pt x="272796" y="0"/>
                </a:moveTo>
                <a:lnTo>
                  <a:pt x="272796" y="76200"/>
                </a:lnTo>
                <a:lnTo>
                  <a:pt x="329184" y="48005"/>
                </a:lnTo>
                <a:lnTo>
                  <a:pt x="285496" y="48005"/>
                </a:lnTo>
                <a:lnTo>
                  <a:pt x="285496" y="28193"/>
                </a:lnTo>
                <a:lnTo>
                  <a:pt x="329183" y="28193"/>
                </a:lnTo>
                <a:lnTo>
                  <a:pt x="272796" y="0"/>
                </a:lnTo>
                <a:close/>
              </a:path>
              <a:path w="349250" h="76200">
                <a:moveTo>
                  <a:pt x="272796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272796" y="48005"/>
                </a:lnTo>
                <a:lnTo>
                  <a:pt x="272796" y="28193"/>
                </a:lnTo>
                <a:close/>
              </a:path>
              <a:path w="349250" h="76200">
                <a:moveTo>
                  <a:pt x="329183" y="28193"/>
                </a:moveTo>
                <a:lnTo>
                  <a:pt x="285496" y="28193"/>
                </a:lnTo>
                <a:lnTo>
                  <a:pt x="285496" y="48005"/>
                </a:lnTo>
                <a:lnTo>
                  <a:pt x="329184" y="48005"/>
                </a:lnTo>
                <a:lnTo>
                  <a:pt x="348996" y="38100"/>
                </a:lnTo>
                <a:lnTo>
                  <a:pt x="329183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索引文件(3)</a:t>
            </a: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索引顺序文件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04800" y="2564892"/>
            <a:ext cx="8686800" cy="4064635"/>
          </a:xfrm>
          <a:custGeom>
            <a:avLst/>
            <a:gdLst/>
            <a:ahLst/>
            <a:cxnLst/>
            <a:rect l="l" t="t" r="r" b="b"/>
            <a:pathLst>
              <a:path w="8686800" h="4064634">
                <a:moveTo>
                  <a:pt x="0" y="4064508"/>
                </a:moveTo>
                <a:lnTo>
                  <a:pt x="8686800" y="4064508"/>
                </a:lnTo>
                <a:lnTo>
                  <a:pt x="8686800" y="0"/>
                </a:lnTo>
                <a:lnTo>
                  <a:pt x="0" y="0"/>
                </a:lnTo>
                <a:lnTo>
                  <a:pt x="0" y="4064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2541270"/>
            <a:ext cx="8533765" cy="3574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9525" indent="-272415" algn="just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索引顺序文件是顺序文件的扩</a:t>
            </a:r>
            <a:r>
              <a:rPr sz="2400" spc="-25" dirty="0">
                <a:solidFill>
                  <a:srgbClr val="073D86"/>
                </a:solidFill>
                <a:latin typeface="华文新魏"/>
                <a:cs typeface="华文新魏"/>
              </a:rPr>
              <a:t>展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，各记录本身在介质上也顺序 排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列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，有直接处理和修改记录的能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力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ts val="259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索引顺序文件能象顺序文件一样进行快速顺序处</a:t>
            </a:r>
            <a:r>
              <a:rPr sz="2400" spc="-45" dirty="0">
                <a:solidFill>
                  <a:srgbClr val="073D86"/>
                </a:solidFill>
                <a:latin typeface="华文新魏"/>
                <a:cs typeface="华文新魏"/>
              </a:rPr>
              <a:t>理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，既允许按 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物理存放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次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记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录出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现的次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）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；也允许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按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逻辑顺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由记录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主键决定的次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）进行处理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marR="9525" indent="-272415" algn="just">
              <a:lnSpc>
                <a:spcPts val="259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二级索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引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。二级索引表的表项列出一级索引表每一块最后一个 索引项的键值及该索引表区的地</a:t>
            </a:r>
            <a:r>
              <a:rPr sz="2400" spc="-30" dirty="0">
                <a:solidFill>
                  <a:srgbClr val="073D86"/>
                </a:solidFill>
                <a:latin typeface="华文新魏"/>
                <a:cs typeface="华文新魏"/>
              </a:rPr>
              <a:t>址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，若干个记录的索引本身也 是一种记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。查找时先查看二级索引表找到某键所在的索引表 区地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址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，再搜索一级索引表找出数据记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录。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三级索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引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6502" y="745947"/>
            <a:ext cx="5269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>
                <a:latin typeface="Microsoft JhengHei"/>
                <a:cs typeface="Microsoft JhengHei"/>
              </a:rPr>
              <a:t>顺</a:t>
            </a:r>
            <a:r>
              <a:rPr sz="4400" b="1" spc="15" dirty="0">
                <a:latin typeface="Microsoft JhengHei"/>
                <a:cs typeface="Microsoft JhengHei"/>
              </a:rPr>
              <a:t>序</a:t>
            </a:r>
            <a:r>
              <a:rPr sz="4400" b="1" spc="5" dirty="0">
                <a:latin typeface="Microsoft JhengHei"/>
                <a:cs typeface="Microsoft JhengHei"/>
              </a:rPr>
              <a:t>文</a:t>
            </a:r>
            <a:r>
              <a:rPr sz="4400" b="1" spc="1040" dirty="0">
                <a:latin typeface="Microsoft JhengHei"/>
                <a:cs typeface="Microsoft JhengHei"/>
              </a:rPr>
              <a:t>件</a:t>
            </a:r>
            <a:r>
              <a:rPr sz="4400" b="1" spc="-285" dirty="0">
                <a:latin typeface="Microsoft JhengHei"/>
                <a:cs typeface="Microsoft JhengHei"/>
              </a:rPr>
              <a:t>vs</a:t>
            </a:r>
            <a:r>
              <a:rPr sz="4400" b="1" spc="-110" dirty="0">
                <a:latin typeface="Microsoft JhengHei"/>
                <a:cs typeface="Microsoft JhengHei"/>
              </a:rPr>
              <a:t> </a:t>
            </a:r>
            <a:r>
              <a:rPr sz="4400" b="1" spc="5" dirty="0">
                <a:latin typeface="Microsoft JhengHei"/>
                <a:cs typeface="Microsoft JhengHei"/>
              </a:rPr>
              <a:t>索</a:t>
            </a:r>
            <a:r>
              <a:rPr sz="4400" b="1" spc="20" dirty="0">
                <a:latin typeface="Microsoft JhengHei"/>
                <a:cs typeface="Microsoft JhengHei"/>
              </a:rPr>
              <a:t>引</a:t>
            </a:r>
            <a:r>
              <a:rPr sz="4400" b="1" spc="5" dirty="0">
                <a:latin typeface="Microsoft JhengHei"/>
                <a:cs typeface="Microsoft JhengHei"/>
              </a:rPr>
              <a:t>文件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2404683"/>
            <a:ext cx="8359140" cy="22955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例子</a:t>
            </a:r>
            <a:r>
              <a:rPr sz="2800" b="1" spc="145" dirty="0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endParaRPr sz="2800">
              <a:latin typeface="Microsoft JhengHei"/>
              <a:cs typeface="Microsoft JhengHei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考虑一个包</a:t>
            </a:r>
            <a:r>
              <a:rPr sz="2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含</a:t>
            </a:r>
            <a:r>
              <a:rPr sz="2200" b="1" spc="-155" dirty="0">
                <a:solidFill>
                  <a:srgbClr val="073D86"/>
                </a:solidFill>
                <a:latin typeface="Microsoft JhengHei"/>
                <a:cs typeface="Microsoft JhengHei"/>
              </a:rPr>
              <a:t>100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万记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录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的顺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文件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为查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找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某一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定的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关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键域 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值，平均需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要访</a:t>
            </a:r>
            <a:r>
              <a:rPr sz="2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问</a:t>
            </a:r>
            <a:r>
              <a:rPr sz="2200" b="1" spc="-45" dirty="0">
                <a:solidFill>
                  <a:srgbClr val="073D86"/>
                </a:solidFill>
                <a:latin typeface="Microsoft JhengHei"/>
                <a:cs typeface="Microsoft JhengHei"/>
              </a:rPr>
              <a:t>50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万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次记录。现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假设</a:t>
            </a:r>
            <a:r>
              <a:rPr sz="2200" b="1" dirty="0">
                <a:solidFill>
                  <a:srgbClr val="FF0066"/>
                </a:solidFill>
                <a:latin typeface="Microsoft JhengHei"/>
                <a:cs typeface="Microsoft JhengHei"/>
              </a:rPr>
              <a:t>创</a:t>
            </a:r>
            <a:r>
              <a:rPr sz="2200" b="1" spc="-5" dirty="0">
                <a:solidFill>
                  <a:srgbClr val="FF0066"/>
                </a:solidFill>
                <a:latin typeface="Microsoft JhengHei"/>
                <a:cs typeface="Microsoft JhengHei"/>
              </a:rPr>
              <a:t>建一个包含了</a:t>
            </a:r>
            <a:r>
              <a:rPr sz="2200" b="1" spc="-120" dirty="0">
                <a:solidFill>
                  <a:srgbClr val="FF0066"/>
                </a:solidFill>
                <a:latin typeface="Microsoft JhengHei"/>
                <a:cs typeface="Microsoft JhengHei"/>
              </a:rPr>
              <a:t>1000  </a:t>
            </a:r>
            <a:r>
              <a:rPr sz="2200" b="1" spc="5" dirty="0">
                <a:solidFill>
                  <a:srgbClr val="FF0066"/>
                </a:solidFill>
                <a:latin typeface="Microsoft JhengHei"/>
                <a:cs typeface="Microsoft JhengHei"/>
              </a:rPr>
              <a:t>项的索</a:t>
            </a:r>
            <a:r>
              <a:rPr sz="2200" b="1" dirty="0">
                <a:solidFill>
                  <a:srgbClr val="FF0066"/>
                </a:solidFill>
                <a:latin typeface="Microsoft JhengHei"/>
                <a:cs typeface="Microsoft JhengHei"/>
              </a:rPr>
              <a:t>引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索引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的关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键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域或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或少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均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匀分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布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在文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中，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找 </a:t>
            </a:r>
            <a:r>
              <a:rPr sz="2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到这条记录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，平</a:t>
            </a:r>
            <a:r>
              <a:rPr sz="2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均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只需</a:t>
            </a:r>
            <a:r>
              <a:rPr sz="2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在索</a:t>
            </a:r>
            <a:r>
              <a:rPr sz="2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引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文件</a:t>
            </a:r>
            <a:r>
              <a:rPr sz="2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2200" b="1" spc="-3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200" b="1" spc="-60" dirty="0">
                <a:solidFill>
                  <a:srgbClr val="073D86"/>
                </a:solidFill>
                <a:latin typeface="Microsoft JhengHei"/>
                <a:cs typeface="Microsoft JhengHei"/>
              </a:rPr>
              <a:t>5</a:t>
            </a:r>
            <a:r>
              <a:rPr sz="2200" b="1" spc="-20" dirty="0">
                <a:solidFill>
                  <a:srgbClr val="073D86"/>
                </a:solidFill>
                <a:latin typeface="Microsoft JhengHei"/>
                <a:cs typeface="Microsoft JhengHei"/>
              </a:rPr>
              <a:t>0</a:t>
            </a:r>
            <a:r>
              <a:rPr sz="2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0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访问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接着在 </a:t>
            </a:r>
            <a:r>
              <a:rPr sz="2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主文件中进</a:t>
            </a:r>
            <a:r>
              <a:rPr sz="2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200" b="1" spc="-30" dirty="0">
                <a:solidFill>
                  <a:srgbClr val="073D86"/>
                </a:solidFill>
                <a:latin typeface="Microsoft JhengHei"/>
                <a:cs typeface="Microsoft JhengHei"/>
              </a:rPr>
              <a:t>500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访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问。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搜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索的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销</a:t>
            </a:r>
            <a:r>
              <a:rPr sz="2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sz="2200" b="1" spc="-30" dirty="0">
                <a:solidFill>
                  <a:srgbClr val="073D86"/>
                </a:solidFill>
                <a:latin typeface="Microsoft JhengHei"/>
                <a:cs typeface="Microsoft JhengHei"/>
              </a:rPr>
              <a:t>500</a:t>
            </a:r>
            <a:r>
              <a:rPr sz="22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000</a:t>
            </a:r>
            <a:r>
              <a:rPr sz="2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减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少</a:t>
            </a:r>
            <a:r>
              <a:rPr sz="2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sz="2200" b="1" spc="-120" dirty="0">
                <a:solidFill>
                  <a:srgbClr val="073D86"/>
                </a:solidFill>
                <a:latin typeface="Microsoft JhengHei"/>
                <a:cs typeface="Microsoft JhengHei"/>
              </a:rPr>
              <a:t>1000</a:t>
            </a:r>
            <a:r>
              <a:rPr sz="2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5342" y="538048"/>
            <a:ext cx="4791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Microsoft JhengHei"/>
                <a:cs typeface="Microsoft JhengHei"/>
              </a:rPr>
              <a:t>顺序文</a:t>
            </a:r>
            <a:r>
              <a:rPr sz="4000" b="1" spc="-5" dirty="0">
                <a:latin typeface="Microsoft JhengHei"/>
                <a:cs typeface="Microsoft JhengHei"/>
              </a:rPr>
              <a:t>件</a:t>
            </a:r>
            <a:r>
              <a:rPr sz="4000" b="1" spc="-80" dirty="0">
                <a:latin typeface="Microsoft JhengHei"/>
                <a:cs typeface="Microsoft JhengHei"/>
              </a:rPr>
              <a:t> </a:t>
            </a:r>
            <a:r>
              <a:rPr sz="4000" b="1" spc="-265" dirty="0">
                <a:latin typeface="Microsoft JhengHei"/>
                <a:cs typeface="Microsoft JhengHei"/>
              </a:rPr>
              <a:t>vs</a:t>
            </a:r>
            <a:r>
              <a:rPr sz="4000" b="1" spc="-45" dirty="0">
                <a:latin typeface="Microsoft JhengHei"/>
                <a:cs typeface="Microsoft JhengHei"/>
              </a:rPr>
              <a:t> </a:t>
            </a:r>
            <a:r>
              <a:rPr sz="4000" b="1" dirty="0">
                <a:latin typeface="Microsoft JhengHei"/>
                <a:cs typeface="Microsoft JhengHei"/>
              </a:rPr>
              <a:t>索引文件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421635"/>
            <a:ext cx="8569960" cy="3470275"/>
          </a:xfrm>
          <a:custGeom>
            <a:avLst/>
            <a:gdLst/>
            <a:ahLst/>
            <a:cxnLst/>
            <a:rect l="l" t="t" r="r" b="b"/>
            <a:pathLst>
              <a:path w="8569960" h="3470275">
                <a:moveTo>
                  <a:pt x="0" y="3470148"/>
                </a:moveTo>
                <a:lnTo>
                  <a:pt x="8569452" y="3470148"/>
                </a:lnTo>
                <a:lnTo>
                  <a:pt x="8569452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2337740"/>
            <a:ext cx="8407400" cy="391032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例子</a:t>
            </a:r>
            <a:r>
              <a:rPr sz="2800" b="1" spc="145" dirty="0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endParaRPr sz="2800">
              <a:latin typeface="Microsoft JhengHei"/>
              <a:cs typeface="Microsoft JhengHei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为提供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更有效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访问，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以使用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级索引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最低一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的索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引文件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看做是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顺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序文件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然后为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该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文件创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建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高一级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索引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文件。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再次考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虑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一个包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含</a:t>
            </a:r>
            <a:r>
              <a:rPr sz="2400" b="1" spc="-175" dirty="0">
                <a:solidFill>
                  <a:srgbClr val="073D86"/>
                </a:solidFill>
                <a:latin typeface="Microsoft JhengHei"/>
                <a:cs typeface="Microsoft JhengHei"/>
              </a:rPr>
              <a:t>100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万条记录的文件，首先构造具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2400" b="1" spc="-105" dirty="0">
                <a:solidFill>
                  <a:srgbClr val="073D86"/>
                </a:solidFill>
                <a:latin typeface="Microsoft JhengHei"/>
                <a:cs typeface="Microsoft JhengHei"/>
              </a:rPr>
              <a:t>10000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项的低级索引，然后为这个低级索引构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造</a:t>
            </a:r>
            <a:r>
              <a:rPr sz="2400" b="1" spc="-175" dirty="0">
                <a:solidFill>
                  <a:srgbClr val="073D86"/>
                </a:solidFill>
                <a:latin typeface="Microsoft JhengHei"/>
                <a:cs typeface="Microsoft JhengHei"/>
              </a:rPr>
              <a:t>100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项的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高级索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引。搜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索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过程从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高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级索引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始，找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指向低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索引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的一项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平均长度</a:t>
            </a:r>
            <a:r>
              <a:rPr sz="24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=50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次访问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。接着搜索这个索引，找到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指向主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文件的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项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平均长度</a:t>
            </a:r>
            <a:r>
              <a:rPr sz="24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=50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次访问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。然后搜索主文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(平均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长度</a:t>
            </a:r>
            <a:r>
              <a:rPr sz="24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=50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次访问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。因此，平均搜索长度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sz="2400" b="1" spc="-40" dirty="0">
                <a:solidFill>
                  <a:srgbClr val="073D86"/>
                </a:solidFill>
                <a:latin typeface="Microsoft JhengHei"/>
                <a:cs typeface="Microsoft JhengHei"/>
              </a:rPr>
              <a:t>500</a:t>
            </a:r>
            <a:r>
              <a:rPr sz="2400" b="1" spc="-5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4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000 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减少到</a:t>
            </a:r>
            <a:r>
              <a:rPr sz="24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1000，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最后减少到</a:t>
            </a:r>
            <a:r>
              <a:rPr sz="2400" b="1" spc="-185" dirty="0">
                <a:solidFill>
                  <a:srgbClr val="073D86"/>
                </a:solidFill>
                <a:latin typeface="Microsoft JhengHei"/>
                <a:cs typeface="Microsoft JhengHei"/>
              </a:rPr>
              <a:t>150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4" y="223850"/>
            <a:ext cx="2975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索引文</a:t>
            </a:r>
            <a:r>
              <a:rPr sz="4400" spc="-5" dirty="0"/>
              <a:t>件</a:t>
            </a:r>
            <a:r>
              <a:rPr sz="4400" dirty="0"/>
              <a:t>(4)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902079" y="902589"/>
            <a:ext cx="5152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华文新魏"/>
                <a:cs typeface="华文新魏"/>
              </a:rPr>
              <a:t>UNIX/L</a:t>
            </a:r>
            <a:r>
              <a:rPr sz="3600" spc="10" dirty="0">
                <a:solidFill>
                  <a:srgbClr val="FFFFFF"/>
                </a:solidFill>
                <a:latin typeface="华文新魏"/>
                <a:cs typeface="华文新魏"/>
              </a:rPr>
              <a:t>i</a:t>
            </a:r>
            <a:r>
              <a:rPr sz="3600" dirty="0">
                <a:solidFill>
                  <a:srgbClr val="FFFFFF"/>
                </a:solidFill>
                <a:latin typeface="华文新魏"/>
                <a:cs typeface="华文新魏"/>
              </a:rPr>
              <a:t>nu</a:t>
            </a:r>
            <a:r>
              <a:rPr sz="3600" spc="10" dirty="0">
                <a:solidFill>
                  <a:srgbClr val="FFFFFF"/>
                </a:solidFill>
                <a:latin typeface="华文新魏"/>
                <a:cs typeface="华文新魏"/>
              </a:rPr>
              <a:t>x</a:t>
            </a:r>
            <a:r>
              <a:rPr sz="3600" dirty="0">
                <a:solidFill>
                  <a:srgbClr val="FFFFFF"/>
                </a:solidFill>
                <a:latin typeface="华文新魏"/>
                <a:cs typeface="华文新魏"/>
              </a:rPr>
              <a:t>多重索引结构</a:t>
            </a:r>
            <a:endParaRPr sz="3600">
              <a:latin typeface="华文新魏"/>
              <a:cs typeface="华文新魏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4147" y="1514855"/>
          <a:ext cx="662305" cy="2577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95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1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2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3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4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5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6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7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8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9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10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11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58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spc="5" dirty="0">
                          <a:latin typeface="宋体"/>
                          <a:cs typeface="宋体"/>
                        </a:rPr>
                        <a:t>12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585466" y="1524761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60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5466" y="1524761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60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5466" y="2509266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60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85466" y="2509266"/>
            <a:ext cx="632460" cy="19685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宋体"/>
                <a:cs typeface="宋体"/>
              </a:rPr>
              <a:t>0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5466" y="2705861"/>
            <a:ext cx="632460" cy="196850"/>
          </a:xfrm>
          <a:prstGeom prst="rect">
            <a:avLst/>
          </a:prstGeom>
          <a:solidFill>
            <a:srgbClr val="30B6FC"/>
          </a:solidFill>
          <a:ln w="198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55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85466" y="2902457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60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85466" y="2902457"/>
            <a:ext cx="632460" cy="19685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900" spc="5" dirty="0">
                <a:latin typeface="宋体"/>
                <a:cs typeface="宋体"/>
              </a:rPr>
              <a:t>127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85466" y="2050542"/>
            <a:ext cx="632460" cy="195580"/>
          </a:xfrm>
          <a:custGeom>
            <a:avLst/>
            <a:gdLst/>
            <a:ahLst/>
            <a:cxnLst/>
            <a:rect l="l" t="t" r="r" b="b"/>
            <a:pathLst>
              <a:path w="632460" h="195580">
                <a:moveTo>
                  <a:pt x="0" y="195072"/>
                </a:moveTo>
                <a:lnTo>
                  <a:pt x="632459" y="195072"/>
                </a:lnTo>
                <a:lnTo>
                  <a:pt x="632459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85466" y="2050542"/>
            <a:ext cx="632460" cy="195580"/>
          </a:xfrm>
          <a:custGeom>
            <a:avLst/>
            <a:gdLst/>
            <a:ahLst/>
            <a:cxnLst/>
            <a:rect l="l" t="t" r="r" b="b"/>
            <a:pathLst>
              <a:path w="632460" h="195580">
                <a:moveTo>
                  <a:pt x="0" y="195072"/>
                </a:moveTo>
                <a:lnTo>
                  <a:pt x="632459" y="195072"/>
                </a:lnTo>
                <a:lnTo>
                  <a:pt x="632459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6514" y="1552194"/>
            <a:ext cx="759460" cy="76200"/>
          </a:xfrm>
          <a:custGeom>
            <a:avLst/>
            <a:gdLst/>
            <a:ahLst/>
            <a:cxnLst/>
            <a:rect l="l" t="t" r="r" b="b"/>
            <a:pathLst>
              <a:path w="759460" h="76200">
                <a:moveTo>
                  <a:pt x="682752" y="0"/>
                </a:moveTo>
                <a:lnTo>
                  <a:pt x="682752" y="76200"/>
                </a:lnTo>
                <a:lnTo>
                  <a:pt x="739140" y="48005"/>
                </a:lnTo>
                <a:lnTo>
                  <a:pt x="695452" y="48005"/>
                </a:lnTo>
                <a:lnTo>
                  <a:pt x="695452" y="28193"/>
                </a:lnTo>
                <a:lnTo>
                  <a:pt x="739139" y="28193"/>
                </a:lnTo>
                <a:lnTo>
                  <a:pt x="682752" y="0"/>
                </a:lnTo>
                <a:close/>
              </a:path>
              <a:path w="759460" h="76200">
                <a:moveTo>
                  <a:pt x="682752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682752" y="48005"/>
                </a:lnTo>
                <a:lnTo>
                  <a:pt x="682752" y="28193"/>
                </a:lnTo>
                <a:close/>
              </a:path>
              <a:path w="759460" h="76200">
                <a:moveTo>
                  <a:pt x="739139" y="28193"/>
                </a:moveTo>
                <a:lnTo>
                  <a:pt x="695452" y="28193"/>
                </a:lnTo>
                <a:lnTo>
                  <a:pt x="695452" y="48005"/>
                </a:lnTo>
                <a:lnTo>
                  <a:pt x="739140" y="48005"/>
                </a:lnTo>
                <a:lnTo>
                  <a:pt x="758952" y="38100"/>
                </a:lnTo>
                <a:lnTo>
                  <a:pt x="73913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8004" y="2116073"/>
            <a:ext cx="767715" cy="1250315"/>
          </a:xfrm>
          <a:custGeom>
            <a:avLst/>
            <a:gdLst/>
            <a:ahLst/>
            <a:cxnLst/>
            <a:rect l="l" t="t" r="r" b="b"/>
            <a:pathLst>
              <a:path w="767714" h="1250314">
                <a:moveTo>
                  <a:pt x="719335" y="59843"/>
                </a:moveTo>
                <a:lnTo>
                  <a:pt x="0" y="1239901"/>
                </a:lnTo>
                <a:lnTo>
                  <a:pt x="17018" y="1250314"/>
                </a:lnTo>
                <a:lnTo>
                  <a:pt x="736281" y="70169"/>
                </a:lnTo>
                <a:lnTo>
                  <a:pt x="719335" y="59843"/>
                </a:lnTo>
                <a:close/>
              </a:path>
              <a:path w="767714" h="1250314">
                <a:moveTo>
                  <a:pt x="763351" y="49022"/>
                </a:moveTo>
                <a:lnTo>
                  <a:pt x="725932" y="49022"/>
                </a:lnTo>
                <a:lnTo>
                  <a:pt x="742822" y="59436"/>
                </a:lnTo>
                <a:lnTo>
                  <a:pt x="736281" y="70169"/>
                </a:lnTo>
                <a:lnTo>
                  <a:pt x="760349" y="84836"/>
                </a:lnTo>
                <a:lnTo>
                  <a:pt x="763351" y="49022"/>
                </a:lnTo>
                <a:close/>
              </a:path>
              <a:path w="767714" h="1250314">
                <a:moveTo>
                  <a:pt x="725932" y="49022"/>
                </a:moveTo>
                <a:lnTo>
                  <a:pt x="719335" y="59843"/>
                </a:lnTo>
                <a:lnTo>
                  <a:pt x="736281" y="70169"/>
                </a:lnTo>
                <a:lnTo>
                  <a:pt x="742822" y="59436"/>
                </a:lnTo>
                <a:lnTo>
                  <a:pt x="725932" y="49022"/>
                </a:lnTo>
                <a:close/>
              </a:path>
              <a:path w="767714" h="1250314">
                <a:moveTo>
                  <a:pt x="767461" y="0"/>
                </a:moveTo>
                <a:lnTo>
                  <a:pt x="695325" y="45212"/>
                </a:lnTo>
                <a:lnTo>
                  <a:pt x="719335" y="59843"/>
                </a:lnTo>
                <a:lnTo>
                  <a:pt x="725932" y="49022"/>
                </a:lnTo>
                <a:lnTo>
                  <a:pt x="763351" y="49022"/>
                </a:lnTo>
                <a:lnTo>
                  <a:pt x="7674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8639" y="2574798"/>
            <a:ext cx="767080" cy="989330"/>
          </a:xfrm>
          <a:custGeom>
            <a:avLst/>
            <a:gdLst/>
            <a:ahLst/>
            <a:cxnLst/>
            <a:rect l="l" t="t" r="r" b="b"/>
            <a:pathLst>
              <a:path w="767080" h="989329">
                <a:moveTo>
                  <a:pt x="712432" y="54277"/>
                </a:moveTo>
                <a:lnTo>
                  <a:pt x="0" y="976884"/>
                </a:lnTo>
                <a:lnTo>
                  <a:pt x="15748" y="989076"/>
                </a:lnTo>
                <a:lnTo>
                  <a:pt x="728068" y="66325"/>
                </a:lnTo>
                <a:lnTo>
                  <a:pt x="712432" y="54277"/>
                </a:lnTo>
                <a:close/>
              </a:path>
              <a:path w="767080" h="989329">
                <a:moveTo>
                  <a:pt x="758161" y="44196"/>
                </a:moveTo>
                <a:lnTo>
                  <a:pt x="720217" y="44196"/>
                </a:lnTo>
                <a:lnTo>
                  <a:pt x="735838" y="56261"/>
                </a:lnTo>
                <a:lnTo>
                  <a:pt x="728068" y="66325"/>
                </a:lnTo>
                <a:lnTo>
                  <a:pt x="750443" y="83565"/>
                </a:lnTo>
                <a:lnTo>
                  <a:pt x="758161" y="44196"/>
                </a:lnTo>
                <a:close/>
              </a:path>
              <a:path w="767080" h="989329">
                <a:moveTo>
                  <a:pt x="720217" y="44196"/>
                </a:moveTo>
                <a:lnTo>
                  <a:pt x="712432" y="54277"/>
                </a:lnTo>
                <a:lnTo>
                  <a:pt x="728068" y="66325"/>
                </a:lnTo>
                <a:lnTo>
                  <a:pt x="735838" y="56261"/>
                </a:lnTo>
                <a:lnTo>
                  <a:pt x="720217" y="44196"/>
                </a:lnTo>
                <a:close/>
              </a:path>
              <a:path w="767080" h="989329">
                <a:moveTo>
                  <a:pt x="766826" y="0"/>
                </a:moveTo>
                <a:lnTo>
                  <a:pt x="690118" y="37084"/>
                </a:lnTo>
                <a:lnTo>
                  <a:pt x="712432" y="54277"/>
                </a:lnTo>
                <a:lnTo>
                  <a:pt x="720217" y="44196"/>
                </a:lnTo>
                <a:lnTo>
                  <a:pt x="758161" y="44196"/>
                </a:lnTo>
                <a:lnTo>
                  <a:pt x="766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6878" y="1524761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60" h="196850">
                <a:moveTo>
                  <a:pt x="0" y="196596"/>
                </a:moveTo>
                <a:lnTo>
                  <a:pt x="632460" y="196596"/>
                </a:lnTo>
                <a:lnTo>
                  <a:pt x="632460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6878" y="1524761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60" h="196850">
                <a:moveTo>
                  <a:pt x="0" y="196596"/>
                </a:moveTo>
                <a:lnTo>
                  <a:pt x="632460" y="196596"/>
                </a:lnTo>
                <a:lnTo>
                  <a:pt x="632460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6878" y="2050542"/>
            <a:ext cx="632460" cy="195580"/>
          </a:xfrm>
          <a:custGeom>
            <a:avLst/>
            <a:gdLst/>
            <a:ahLst/>
            <a:cxnLst/>
            <a:rect l="l" t="t" r="r" b="b"/>
            <a:pathLst>
              <a:path w="632460" h="195580">
                <a:moveTo>
                  <a:pt x="0" y="195072"/>
                </a:moveTo>
                <a:lnTo>
                  <a:pt x="632460" y="195072"/>
                </a:lnTo>
                <a:lnTo>
                  <a:pt x="632460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6878" y="2050542"/>
            <a:ext cx="632460" cy="195580"/>
          </a:xfrm>
          <a:custGeom>
            <a:avLst/>
            <a:gdLst/>
            <a:ahLst/>
            <a:cxnLst/>
            <a:rect l="l" t="t" r="r" b="b"/>
            <a:pathLst>
              <a:path w="632460" h="195580">
                <a:moveTo>
                  <a:pt x="0" y="195072"/>
                </a:moveTo>
                <a:lnTo>
                  <a:pt x="632460" y="195072"/>
                </a:lnTo>
                <a:lnTo>
                  <a:pt x="632460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9925" y="1590294"/>
            <a:ext cx="767080" cy="1054735"/>
          </a:xfrm>
          <a:custGeom>
            <a:avLst/>
            <a:gdLst/>
            <a:ahLst/>
            <a:cxnLst/>
            <a:rect l="l" t="t" r="r" b="b"/>
            <a:pathLst>
              <a:path w="767079" h="1054735">
                <a:moveTo>
                  <a:pt x="714256" y="55933"/>
                </a:moveTo>
                <a:lnTo>
                  <a:pt x="0" y="1042669"/>
                </a:lnTo>
                <a:lnTo>
                  <a:pt x="16001" y="1054353"/>
                </a:lnTo>
                <a:lnTo>
                  <a:pt x="730302" y="67555"/>
                </a:lnTo>
                <a:lnTo>
                  <a:pt x="714256" y="55933"/>
                </a:lnTo>
                <a:close/>
              </a:path>
              <a:path w="767079" h="1054735">
                <a:moveTo>
                  <a:pt x="759445" y="45592"/>
                </a:moveTo>
                <a:lnTo>
                  <a:pt x="721740" y="45592"/>
                </a:lnTo>
                <a:lnTo>
                  <a:pt x="737742" y="57276"/>
                </a:lnTo>
                <a:lnTo>
                  <a:pt x="730302" y="67555"/>
                </a:lnTo>
                <a:lnTo>
                  <a:pt x="753110" y="84073"/>
                </a:lnTo>
                <a:lnTo>
                  <a:pt x="759445" y="45592"/>
                </a:lnTo>
                <a:close/>
              </a:path>
              <a:path w="767079" h="1054735">
                <a:moveTo>
                  <a:pt x="721740" y="45592"/>
                </a:moveTo>
                <a:lnTo>
                  <a:pt x="714256" y="55933"/>
                </a:lnTo>
                <a:lnTo>
                  <a:pt x="730302" y="67555"/>
                </a:lnTo>
                <a:lnTo>
                  <a:pt x="737742" y="57276"/>
                </a:lnTo>
                <a:lnTo>
                  <a:pt x="721740" y="45592"/>
                </a:lnTo>
                <a:close/>
              </a:path>
              <a:path w="767079" h="1054735">
                <a:moveTo>
                  <a:pt x="766952" y="0"/>
                </a:moveTo>
                <a:lnTo>
                  <a:pt x="691388" y="39369"/>
                </a:lnTo>
                <a:lnTo>
                  <a:pt x="714256" y="55933"/>
                </a:lnTo>
                <a:lnTo>
                  <a:pt x="721740" y="45592"/>
                </a:lnTo>
                <a:lnTo>
                  <a:pt x="759445" y="45592"/>
                </a:lnTo>
                <a:lnTo>
                  <a:pt x="766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76115" y="1786127"/>
            <a:ext cx="632460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06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10305" y="2116073"/>
            <a:ext cx="767080" cy="923925"/>
          </a:xfrm>
          <a:custGeom>
            <a:avLst/>
            <a:gdLst/>
            <a:ahLst/>
            <a:cxnLst/>
            <a:rect l="l" t="t" r="r" b="b"/>
            <a:pathLst>
              <a:path w="767079" h="923925">
                <a:moveTo>
                  <a:pt x="710367" y="52428"/>
                </a:moveTo>
                <a:lnTo>
                  <a:pt x="0" y="911098"/>
                </a:lnTo>
                <a:lnTo>
                  <a:pt x="15239" y="923798"/>
                </a:lnTo>
                <a:lnTo>
                  <a:pt x="725591" y="65022"/>
                </a:lnTo>
                <a:lnTo>
                  <a:pt x="710367" y="52428"/>
                </a:lnTo>
                <a:close/>
              </a:path>
              <a:path w="767079" h="923925">
                <a:moveTo>
                  <a:pt x="756719" y="42672"/>
                </a:moveTo>
                <a:lnTo>
                  <a:pt x="718439" y="42672"/>
                </a:lnTo>
                <a:lnTo>
                  <a:pt x="733679" y="55245"/>
                </a:lnTo>
                <a:lnTo>
                  <a:pt x="725591" y="65022"/>
                </a:lnTo>
                <a:lnTo>
                  <a:pt x="747394" y="83058"/>
                </a:lnTo>
                <a:lnTo>
                  <a:pt x="756719" y="42672"/>
                </a:lnTo>
                <a:close/>
              </a:path>
              <a:path w="767079" h="923925">
                <a:moveTo>
                  <a:pt x="718439" y="42672"/>
                </a:moveTo>
                <a:lnTo>
                  <a:pt x="710367" y="52428"/>
                </a:lnTo>
                <a:lnTo>
                  <a:pt x="725591" y="65022"/>
                </a:lnTo>
                <a:lnTo>
                  <a:pt x="733679" y="55245"/>
                </a:lnTo>
                <a:lnTo>
                  <a:pt x="718439" y="42672"/>
                </a:lnTo>
                <a:close/>
              </a:path>
              <a:path w="767079" h="923925">
                <a:moveTo>
                  <a:pt x="766571" y="0"/>
                </a:moveTo>
                <a:lnTo>
                  <a:pt x="688594" y="34416"/>
                </a:lnTo>
                <a:lnTo>
                  <a:pt x="710367" y="52428"/>
                </a:lnTo>
                <a:lnTo>
                  <a:pt x="718439" y="42672"/>
                </a:lnTo>
                <a:lnTo>
                  <a:pt x="756719" y="42672"/>
                </a:lnTo>
                <a:lnTo>
                  <a:pt x="766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75560" y="3154679"/>
          <a:ext cx="662305" cy="61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95"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R="251460" algn="r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220979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spc="5" dirty="0">
                          <a:latin typeface="宋体"/>
                          <a:cs typeface="宋体"/>
                        </a:rPr>
                        <a:t>127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820926" y="3230117"/>
            <a:ext cx="764540" cy="534035"/>
          </a:xfrm>
          <a:custGeom>
            <a:avLst/>
            <a:gdLst/>
            <a:ahLst/>
            <a:cxnLst/>
            <a:rect l="l" t="t" r="r" b="b"/>
            <a:pathLst>
              <a:path w="764539" h="534035">
                <a:moveTo>
                  <a:pt x="696324" y="35292"/>
                </a:moveTo>
                <a:lnTo>
                  <a:pt x="0" y="517652"/>
                </a:lnTo>
                <a:lnTo>
                  <a:pt x="11175" y="533908"/>
                </a:lnTo>
                <a:lnTo>
                  <a:pt x="707569" y="51500"/>
                </a:lnTo>
                <a:lnTo>
                  <a:pt x="696324" y="35292"/>
                </a:lnTo>
                <a:close/>
              </a:path>
              <a:path w="764539" h="534035">
                <a:moveTo>
                  <a:pt x="749169" y="28067"/>
                </a:moveTo>
                <a:lnTo>
                  <a:pt x="706755" y="28067"/>
                </a:lnTo>
                <a:lnTo>
                  <a:pt x="717931" y="44323"/>
                </a:lnTo>
                <a:lnTo>
                  <a:pt x="707569" y="51500"/>
                </a:lnTo>
                <a:lnTo>
                  <a:pt x="723646" y="74676"/>
                </a:lnTo>
                <a:lnTo>
                  <a:pt x="749169" y="28067"/>
                </a:lnTo>
                <a:close/>
              </a:path>
              <a:path w="764539" h="534035">
                <a:moveTo>
                  <a:pt x="706755" y="28067"/>
                </a:moveTo>
                <a:lnTo>
                  <a:pt x="696324" y="35292"/>
                </a:lnTo>
                <a:lnTo>
                  <a:pt x="707569" y="51500"/>
                </a:lnTo>
                <a:lnTo>
                  <a:pt x="717931" y="44323"/>
                </a:lnTo>
                <a:lnTo>
                  <a:pt x="706755" y="28067"/>
                </a:lnTo>
                <a:close/>
              </a:path>
              <a:path w="764539" h="534035">
                <a:moveTo>
                  <a:pt x="764540" y="0"/>
                </a:moveTo>
                <a:lnTo>
                  <a:pt x="680212" y="12065"/>
                </a:lnTo>
                <a:lnTo>
                  <a:pt x="696324" y="35292"/>
                </a:lnTo>
                <a:lnTo>
                  <a:pt x="706755" y="28067"/>
                </a:lnTo>
                <a:lnTo>
                  <a:pt x="749169" y="28067"/>
                </a:lnTo>
                <a:lnTo>
                  <a:pt x="764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13354" y="3297173"/>
            <a:ext cx="763905" cy="400685"/>
          </a:xfrm>
          <a:custGeom>
            <a:avLst/>
            <a:gdLst/>
            <a:ahLst/>
            <a:cxnLst/>
            <a:rect l="l" t="t" r="r" b="b"/>
            <a:pathLst>
              <a:path w="763904" h="400685">
                <a:moveTo>
                  <a:pt x="691221" y="26173"/>
                </a:moveTo>
                <a:lnTo>
                  <a:pt x="0" y="382905"/>
                </a:lnTo>
                <a:lnTo>
                  <a:pt x="9143" y="400431"/>
                </a:lnTo>
                <a:lnTo>
                  <a:pt x="700310" y="43788"/>
                </a:lnTo>
                <a:lnTo>
                  <a:pt x="691221" y="26173"/>
                </a:lnTo>
                <a:close/>
              </a:path>
              <a:path w="763904" h="400685">
                <a:moveTo>
                  <a:pt x="748677" y="20320"/>
                </a:moveTo>
                <a:lnTo>
                  <a:pt x="702563" y="20320"/>
                </a:lnTo>
                <a:lnTo>
                  <a:pt x="711581" y="37973"/>
                </a:lnTo>
                <a:lnTo>
                  <a:pt x="700310" y="43788"/>
                </a:lnTo>
                <a:lnTo>
                  <a:pt x="713232" y="68834"/>
                </a:lnTo>
                <a:lnTo>
                  <a:pt x="748677" y="20320"/>
                </a:lnTo>
                <a:close/>
              </a:path>
              <a:path w="763904" h="400685">
                <a:moveTo>
                  <a:pt x="702563" y="20320"/>
                </a:moveTo>
                <a:lnTo>
                  <a:pt x="691221" y="26173"/>
                </a:lnTo>
                <a:lnTo>
                  <a:pt x="700310" y="43788"/>
                </a:lnTo>
                <a:lnTo>
                  <a:pt x="711581" y="37973"/>
                </a:lnTo>
                <a:lnTo>
                  <a:pt x="702563" y="20320"/>
                </a:lnTo>
                <a:close/>
              </a:path>
              <a:path w="763904" h="400685">
                <a:moveTo>
                  <a:pt x="763523" y="0"/>
                </a:moveTo>
                <a:lnTo>
                  <a:pt x="678307" y="1142"/>
                </a:lnTo>
                <a:lnTo>
                  <a:pt x="691221" y="26173"/>
                </a:lnTo>
                <a:lnTo>
                  <a:pt x="702563" y="20320"/>
                </a:lnTo>
                <a:lnTo>
                  <a:pt x="748677" y="20320"/>
                </a:lnTo>
                <a:lnTo>
                  <a:pt x="763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76878" y="2312670"/>
            <a:ext cx="632460" cy="196850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宋体"/>
                <a:cs typeface="宋体"/>
              </a:rPr>
              <a:t>0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76878" y="2509266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60" h="196850">
                <a:moveTo>
                  <a:pt x="0" y="196596"/>
                </a:moveTo>
                <a:lnTo>
                  <a:pt x="632460" y="196596"/>
                </a:lnTo>
                <a:lnTo>
                  <a:pt x="632460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76878" y="2509266"/>
            <a:ext cx="632460" cy="19685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05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76878" y="2705861"/>
            <a:ext cx="632460" cy="196850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5" dirty="0">
                <a:latin typeface="宋体"/>
                <a:cs typeface="宋体"/>
              </a:rPr>
              <a:t>127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10560" y="2442210"/>
            <a:ext cx="766445" cy="861694"/>
          </a:xfrm>
          <a:custGeom>
            <a:avLst/>
            <a:gdLst/>
            <a:ahLst/>
            <a:cxnLst/>
            <a:rect l="l" t="t" r="r" b="b"/>
            <a:pathLst>
              <a:path w="766445" h="861695">
                <a:moveTo>
                  <a:pt x="708299" y="50455"/>
                </a:moveTo>
                <a:lnTo>
                  <a:pt x="0" y="848360"/>
                </a:lnTo>
                <a:lnTo>
                  <a:pt x="14731" y="861567"/>
                </a:lnTo>
                <a:lnTo>
                  <a:pt x="723106" y="63580"/>
                </a:lnTo>
                <a:lnTo>
                  <a:pt x="708299" y="50455"/>
                </a:lnTo>
                <a:close/>
              </a:path>
              <a:path w="766445" h="861695">
                <a:moveTo>
                  <a:pt x="755337" y="40893"/>
                </a:moveTo>
                <a:lnTo>
                  <a:pt x="716788" y="40893"/>
                </a:lnTo>
                <a:lnTo>
                  <a:pt x="731519" y="54101"/>
                </a:lnTo>
                <a:lnTo>
                  <a:pt x="723106" y="63580"/>
                </a:lnTo>
                <a:lnTo>
                  <a:pt x="744219" y="82295"/>
                </a:lnTo>
                <a:lnTo>
                  <a:pt x="755337" y="40893"/>
                </a:lnTo>
                <a:close/>
              </a:path>
              <a:path w="766445" h="861695">
                <a:moveTo>
                  <a:pt x="716788" y="40893"/>
                </a:moveTo>
                <a:lnTo>
                  <a:pt x="708299" y="50455"/>
                </a:lnTo>
                <a:lnTo>
                  <a:pt x="723106" y="63580"/>
                </a:lnTo>
                <a:lnTo>
                  <a:pt x="731519" y="54101"/>
                </a:lnTo>
                <a:lnTo>
                  <a:pt x="716788" y="40893"/>
                </a:lnTo>
                <a:close/>
              </a:path>
              <a:path w="766445" h="861695">
                <a:moveTo>
                  <a:pt x="766317" y="0"/>
                </a:moveTo>
                <a:lnTo>
                  <a:pt x="687197" y="31750"/>
                </a:lnTo>
                <a:lnTo>
                  <a:pt x="708299" y="50455"/>
                </a:lnTo>
                <a:lnTo>
                  <a:pt x="716788" y="40893"/>
                </a:lnTo>
                <a:lnTo>
                  <a:pt x="755337" y="40893"/>
                </a:lnTo>
                <a:lnTo>
                  <a:pt x="766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02860" y="2180082"/>
            <a:ext cx="765810" cy="662940"/>
          </a:xfrm>
          <a:custGeom>
            <a:avLst/>
            <a:gdLst/>
            <a:ahLst/>
            <a:cxnLst/>
            <a:rect l="l" t="t" r="r" b="b"/>
            <a:pathLst>
              <a:path w="765810" h="662939">
                <a:moveTo>
                  <a:pt x="701336" y="42332"/>
                </a:moveTo>
                <a:lnTo>
                  <a:pt x="0" y="647826"/>
                </a:lnTo>
                <a:lnTo>
                  <a:pt x="12953" y="662813"/>
                </a:lnTo>
                <a:lnTo>
                  <a:pt x="714282" y="57325"/>
                </a:lnTo>
                <a:lnTo>
                  <a:pt x="701336" y="42332"/>
                </a:lnTo>
                <a:close/>
              </a:path>
              <a:path w="765810" h="662939">
                <a:moveTo>
                  <a:pt x="751242" y="34035"/>
                </a:moveTo>
                <a:lnTo>
                  <a:pt x="710946" y="34035"/>
                </a:lnTo>
                <a:lnTo>
                  <a:pt x="723900" y="49021"/>
                </a:lnTo>
                <a:lnTo>
                  <a:pt x="714282" y="57325"/>
                </a:lnTo>
                <a:lnTo>
                  <a:pt x="732663" y="78612"/>
                </a:lnTo>
                <a:lnTo>
                  <a:pt x="751242" y="34035"/>
                </a:lnTo>
                <a:close/>
              </a:path>
              <a:path w="765810" h="662939">
                <a:moveTo>
                  <a:pt x="710946" y="34035"/>
                </a:moveTo>
                <a:lnTo>
                  <a:pt x="701336" y="42332"/>
                </a:lnTo>
                <a:lnTo>
                  <a:pt x="714282" y="57325"/>
                </a:lnTo>
                <a:lnTo>
                  <a:pt x="723900" y="49021"/>
                </a:lnTo>
                <a:lnTo>
                  <a:pt x="710946" y="34035"/>
                </a:lnTo>
                <a:close/>
              </a:path>
              <a:path w="765810" h="662939">
                <a:moveTo>
                  <a:pt x="765428" y="0"/>
                </a:moveTo>
                <a:lnTo>
                  <a:pt x="682878" y="20954"/>
                </a:lnTo>
                <a:lnTo>
                  <a:pt x="701336" y="42332"/>
                </a:lnTo>
                <a:lnTo>
                  <a:pt x="710946" y="34035"/>
                </a:lnTo>
                <a:lnTo>
                  <a:pt x="751242" y="34035"/>
                </a:lnTo>
                <a:lnTo>
                  <a:pt x="765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966971" y="3220211"/>
          <a:ext cx="66230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L="635" algn="ctr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spc="5" dirty="0">
                          <a:latin typeface="宋体"/>
                          <a:cs typeface="宋体"/>
                        </a:rPr>
                        <a:t>127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4601971" y="1590294"/>
            <a:ext cx="766445" cy="858519"/>
          </a:xfrm>
          <a:custGeom>
            <a:avLst/>
            <a:gdLst/>
            <a:ahLst/>
            <a:cxnLst/>
            <a:rect l="l" t="t" r="r" b="b"/>
            <a:pathLst>
              <a:path w="766445" h="858519">
                <a:moveTo>
                  <a:pt x="708208" y="50256"/>
                </a:moveTo>
                <a:lnTo>
                  <a:pt x="0" y="845311"/>
                </a:lnTo>
                <a:lnTo>
                  <a:pt x="14731" y="858519"/>
                </a:lnTo>
                <a:lnTo>
                  <a:pt x="723037" y="63496"/>
                </a:lnTo>
                <a:lnTo>
                  <a:pt x="708208" y="50256"/>
                </a:lnTo>
                <a:close/>
              </a:path>
              <a:path w="766445" h="858519">
                <a:moveTo>
                  <a:pt x="755308" y="40766"/>
                </a:moveTo>
                <a:lnTo>
                  <a:pt x="716661" y="40766"/>
                </a:lnTo>
                <a:lnTo>
                  <a:pt x="731519" y="53975"/>
                </a:lnTo>
                <a:lnTo>
                  <a:pt x="723037" y="63496"/>
                </a:lnTo>
                <a:lnTo>
                  <a:pt x="744092" y="82295"/>
                </a:lnTo>
                <a:lnTo>
                  <a:pt x="755308" y="40766"/>
                </a:lnTo>
                <a:close/>
              </a:path>
              <a:path w="766445" h="858519">
                <a:moveTo>
                  <a:pt x="716661" y="40766"/>
                </a:moveTo>
                <a:lnTo>
                  <a:pt x="708208" y="50256"/>
                </a:lnTo>
                <a:lnTo>
                  <a:pt x="723037" y="63496"/>
                </a:lnTo>
                <a:lnTo>
                  <a:pt x="731519" y="53975"/>
                </a:lnTo>
                <a:lnTo>
                  <a:pt x="716661" y="40766"/>
                </a:lnTo>
                <a:close/>
              </a:path>
              <a:path w="766445" h="858519">
                <a:moveTo>
                  <a:pt x="766317" y="0"/>
                </a:moveTo>
                <a:lnTo>
                  <a:pt x="687197" y="31495"/>
                </a:lnTo>
                <a:lnTo>
                  <a:pt x="708208" y="50256"/>
                </a:lnTo>
                <a:lnTo>
                  <a:pt x="716661" y="40766"/>
                </a:lnTo>
                <a:lnTo>
                  <a:pt x="755308" y="40766"/>
                </a:lnTo>
                <a:lnTo>
                  <a:pt x="766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3241" y="3164585"/>
            <a:ext cx="765175" cy="599440"/>
          </a:xfrm>
          <a:custGeom>
            <a:avLst/>
            <a:gdLst/>
            <a:ahLst/>
            <a:cxnLst/>
            <a:rect l="l" t="t" r="r" b="b"/>
            <a:pathLst>
              <a:path w="765175" h="599439">
                <a:moveTo>
                  <a:pt x="698876" y="39060"/>
                </a:moveTo>
                <a:lnTo>
                  <a:pt x="0" y="583438"/>
                </a:lnTo>
                <a:lnTo>
                  <a:pt x="12192" y="599186"/>
                </a:lnTo>
                <a:lnTo>
                  <a:pt x="711065" y="54685"/>
                </a:lnTo>
                <a:lnTo>
                  <a:pt x="698876" y="39060"/>
                </a:lnTo>
                <a:close/>
              </a:path>
              <a:path w="765175" h="599439">
                <a:moveTo>
                  <a:pt x="750124" y="31241"/>
                </a:moveTo>
                <a:lnTo>
                  <a:pt x="708913" y="31241"/>
                </a:lnTo>
                <a:lnTo>
                  <a:pt x="721106" y="46862"/>
                </a:lnTo>
                <a:lnTo>
                  <a:pt x="711065" y="54685"/>
                </a:lnTo>
                <a:lnTo>
                  <a:pt x="728345" y="76835"/>
                </a:lnTo>
                <a:lnTo>
                  <a:pt x="750124" y="31241"/>
                </a:lnTo>
                <a:close/>
              </a:path>
              <a:path w="765175" h="599439">
                <a:moveTo>
                  <a:pt x="708913" y="31241"/>
                </a:moveTo>
                <a:lnTo>
                  <a:pt x="698876" y="39060"/>
                </a:lnTo>
                <a:lnTo>
                  <a:pt x="711065" y="54685"/>
                </a:lnTo>
                <a:lnTo>
                  <a:pt x="721106" y="46862"/>
                </a:lnTo>
                <a:lnTo>
                  <a:pt x="708913" y="31241"/>
                </a:lnTo>
                <a:close/>
              </a:path>
              <a:path w="765175" h="599439">
                <a:moveTo>
                  <a:pt x="765048" y="0"/>
                </a:moveTo>
                <a:lnTo>
                  <a:pt x="681482" y="16763"/>
                </a:lnTo>
                <a:lnTo>
                  <a:pt x="698876" y="39060"/>
                </a:lnTo>
                <a:lnTo>
                  <a:pt x="708913" y="31241"/>
                </a:lnTo>
                <a:lnTo>
                  <a:pt x="750124" y="31241"/>
                </a:lnTo>
                <a:lnTo>
                  <a:pt x="76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976115" y="2967227"/>
            <a:ext cx="632460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06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68290" y="1524761"/>
            <a:ext cx="634365" cy="196850"/>
          </a:xfrm>
          <a:custGeom>
            <a:avLst/>
            <a:gdLst/>
            <a:ahLst/>
            <a:cxnLst/>
            <a:rect l="l" t="t" r="r" b="b"/>
            <a:pathLst>
              <a:path w="634364" h="196850">
                <a:moveTo>
                  <a:pt x="0" y="196596"/>
                </a:moveTo>
                <a:lnTo>
                  <a:pt x="633984" y="196596"/>
                </a:lnTo>
                <a:lnTo>
                  <a:pt x="633984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68290" y="1524761"/>
            <a:ext cx="634365" cy="196850"/>
          </a:xfrm>
          <a:custGeom>
            <a:avLst/>
            <a:gdLst/>
            <a:ahLst/>
            <a:cxnLst/>
            <a:rect l="l" t="t" r="r" b="b"/>
            <a:pathLst>
              <a:path w="634364" h="196850">
                <a:moveTo>
                  <a:pt x="0" y="196596"/>
                </a:moveTo>
                <a:lnTo>
                  <a:pt x="633984" y="196596"/>
                </a:lnTo>
                <a:lnTo>
                  <a:pt x="633984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68290" y="2050542"/>
            <a:ext cx="634365" cy="195580"/>
          </a:xfrm>
          <a:custGeom>
            <a:avLst/>
            <a:gdLst/>
            <a:ahLst/>
            <a:cxnLst/>
            <a:rect l="l" t="t" r="r" b="b"/>
            <a:pathLst>
              <a:path w="634364" h="195580">
                <a:moveTo>
                  <a:pt x="0" y="195072"/>
                </a:moveTo>
                <a:lnTo>
                  <a:pt x="633984" y="195072"/>
                </a:lnTo>
                <a:lnTo>
                  <a:pt x="633984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68290" y="2050542"/>
            <a:ext cx="634365" cy="195580"/>
          </a:xfrm>
          <a:custGeom>
            <a:avLst/>
            <a:gdLst/>
            <a:ahLst/>
            <a:cxnLst/>
            <a:rect l="l" t="t" r="r" b="b"/>
            <a:pathLst>
              <a:path w="634364" h="195580">
                <a:moveTo>
                  <a:pt x="0" y="195072"/>
                </a:moveTo>
                <a:lnTo>
                  <a:pt x="633984" y="195072"/>
                </a:lnTo>
                <a:lnTo>
                  <a:pt x="633984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02860" y="2705861"/>
            <a:ext cx="765810" cy="662940"/>
          </a:xfrm>
          <a:custGeom>
            <a:avLst/>
            <a:gdLst/>
            <a:ahLst/>
            <a:cxnLst/>
            <a:rect l="l" t="t" r="r" b="b"/>
            <a:pathLst>
              <a:path w="765810" h="662939">
                <a:moveTo>
                  <a:pt x="701336" y="42332"/>
                </a:moveTo>
                <a:lnTo>
                  <a:pt x="0" y="647826"/>
                </a:lnTo>
                <a:lnTo>
                  <a:pt x="12953" y="662813"/>
                </a:lnTo>
                <a:lnTo>
                  <a:pt x="714282" y="57325"/>
                </a:lnTo>
                <a:lnTo>
                  <a:pt x="701336" y="42332"/>
                </a:lnTo>
                <a:close/>
              </a:path>
              <a:path w="765810" h="662939">
                <a:moveTo>
                  <a:pt x="751242" y="34036"/>
                </a:moveTo>
                <a:lnTo>
                  <a:pt x="710946" y="34036"/>
                </a:lnTo>
                <a:lnTo>
                  <a:pt x="723900" y="49022"/>
                </a:lnTo>
                <a:lnTo>
                  <a:pt x="714282" y="57325"/>
                </a:lnTo>
                <a:lnTo>
                  <a:pt x="732663" y="78612"/>
                </a:lnTo>
                <a:lnTo>
                  <a:pt x="751242" y="34036"/>
                </a:lnTo>
                <a:close/>
              </a:path>
              <a:path w="765810" h="662939">
                <a:moveTo>
                  <a:pt x="710946" y="34036"/>
                </a:moveTo>
                <a:lnTo>
                  <a:pt x="701336" y="42332"/>
                </a:lnTo>
                <a:lnTo>
                  <a:pt x="714282" y="57325"/>
                </a:lnTo>
                <a:lnTo>
                  <a:pt x="723900" y="49022"/>
                </a:lnTo>
                <a:lnTo>
                  <a:pt x="710946" y="34036"/>
                </a:lnTo>
                <a:close/>
              </a:path>
              <a:path w="765810" h="662939">
                <a:moveTo>
                  <a:pt x="765428" y="0"/>
                </a:moveTo>
                <a:lnTo>
                  <a:pt x="682878" y="20954"/>
                </a:lnTo>
                <a:lnTo>
                  <a:pt x="701336" y="42332"/>
                </a:lnTo>
                <a:lnTo>
                  <a:pt x="710946" y="34036"/>
                </a:lnTo>
                <a:lnTo>
                  <a:pt x="751242" y="34036"/>
                </a:lnTo>
                <a:lnTo>
                  <a:pt x="765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67528" y="1786127"/>
            <a:ext cx="634365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6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68290" y="2574798"/>
            <a:ext cx="634365" cy="196850"/>
          </a:xfrm>
          <a:custGeom>
            <a:avLst/>
            <a:gdLst/>
            <a:ahLst/>
            <a:cxnLst/>
            <a:rect l="l" t="t" r="r" b="b"/>
            <a:pathLst>
              <a:path w="634364" h="196850">
                <a:moveTo>
                  <a:pt x="0" y="196596"/>
                </a:moveTo>
                <a:lnTo>
                  <a:pt x="633984" y="196596"/>
                </a:lnTo>
                <a:lnTo>
                  <a:pt x="633984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68290" y="2574798"/>
            <a:ext cx="634365" cy="196850"/>
          </a:xfrm>
          <a:custGeom>
            <a:avLst/>
            <a:gdLst/>
            <a:ahLst/>
            <a:cxnLst/>
            <a:rect l="l" t="t" r="r" b="b"/>
            <a:pathLst>
              <a:path w="634364" h="196850">
                <a:moveTo>
                  <a:pt x="0" y="196596"/>
                </a:moveTo>
                <a:lnTo>
                  <a:pt x="633984" y="196596"/>
                </a:lnTo>
                <a:lnTo>
                  <a:pt x="633984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68290" y="3099054"/>
            <a:ext cx="634365" cy="198120"/>
          </a:xfrm>
          <a:custGeom>
            <a:avLst/>
            <a:gdLst/>
            <a:ahLst/>
            <a:cxnLst/>
            <a:rect l="l" t="t" r="r" b="b"/>
            <a:pathLst>
              <a:path w="634364" h="198120">
                <a:moveTo>
                  <a:pt x="0" y="198120"/>
                </a:moveTo>
                <a:lnTo>
                  <a:pt x="633984" y="198120"/>
                </a:lnTo>
                <a:lnTo>
                  <a:pt x="633984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68290" y="3099054"/>
            <a:ext cx="634365" cy="198120"/>
          </a:xfrm>
          <a:custGeom>
            <a:avLst/>
            <a:gdLst/>
            <a:ahLst/>
            <a:cxnLst/>
            <a:rect l="l" t="t" r="r" b="b"/>
            <a:pathLst>
              <a:path w="634364" h="198120">
                <a:moveTo>
                  <a:pt x="0" y="198120"/>
                </a:moveTo>
                <a:lnTo>
                  <a:pt x="633984" y="198120"/>
                </a:lnTo>
                <a:lnTo>
                  <a:pt x="633984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367528" y="2834639"/>
            <a:ext cx="634365" cy="19812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65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67528" y="2311907"/>
            <a:ext cx="634365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55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575560" y="3810000"/>
          <a:ext cx="662305" cy="61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95"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58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251460" algn="r">
                        <a:lnSpc>
                          <a:spcPts val="106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58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R="220979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spc="5" dirty="0">
                          <a:latin typeface="宋体"/>
                          <a:cs typeface="宋体"/>
                        </a:rPr>
                        <a:t>127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58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3212338" y="4337558"/>
            <a:ext cx="764540" cy="532765"/>
          </a:xfrm>
          <a:custGeom>
            <a:avLst/>
            <a:gdLst/>
            <a:ahLst/>
            <a:cxnLst/>
            <a:rect l="l" t="t" r="r" b="b"/>
            <a:pathLst>
              <a:path w="764539" h="532764">
                <a:moveTo>
                  <a:pt x="696220" y="497254"/>
                </a:moveTo>
                <a:lnTo>
                  <a:pt x="680212" y="520446"/>
                </a:lnTo>
                <a:lnTo>
                  <a:pt x="764539" y="532384"/>
                </a:lnTo>
                <a:lnTo>
                  <a:pt x="749192" y="504444"/>
                </a:lnTo>
                <a:lnTo>
                  <a:pt x="706627" y="504444"/>
                </a:lnTo>
                <a:lnTo>
                  <a:pt x="696220" y="497254"/>
                </a:lnTo>
                <a:close/>
              </a:path>
              <a:path w="764539" h="532764">
                <a:moveTo>
                  <a:pt x="707468" y="480960"/>
                </a:moveTo>
                <a:lnTo>
                  <a:pt x="696220" y="497254"/>
                </a:lnTo>
                <a:lnTo>
                  <a:pt x="706627" y="504444"/>
                </a:lnTo>
                <a:lnTo>
                  <a:pt x="717931" y="488188"/>
                </a:lnTo>
                <a:lnTo>
                  <a:pt x="707468" y="480960"/>
                </a:lnTo>
                <a:close/>
              </a:path>
              <a:path w="764539" h="532764">
                <a:moveTo>
                  <a:pt x="723519" y="457708"/>
                </a:moveTo>
                <a:lnTo>
                  <a:pt x="707468" y="480960"/>
                </a:lnTo>
                <a:lnTo>
                  <a:pt x="717931" y="488188"/>
                </a:lnTo>
                <a:lnTo>
                  <a:pt x="706627" y="504444"/>
                </a:lnTo>
                <a:lnTo>
                  <a:pt x="749192" y="504444"/>
                </a:lnTo>
                <a:lnTo>
                  <a:pt x="723519" y="457708"/>
                </a:lnTo>
                <a:close/>
              </a:path>
              <a:path w="764539" h="532764">
                <a:moveTo>
                  <a:pt x="11175" y="0"/>
                </a:moveTo>
                <a:lnTo>
                  <a:pt x="0" y="16256"/>
                </a:lnTo>
                <a:lnTo>
                  <a:pt x="696220" y="497254"/>
                </a:lnTo>
                <a:lnTo>
                  <a:pt x="707468" y="480960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966971" y="3875532"/>
          <a:ext cx="66230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635" algn="ctr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spc="5" dirty="0">
                          <a:latin typeface="宋体"/>
                          <a:cs typeface="宋体"/>
                        </a:rPr>
                        <a:t>127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3216275" y="3875659"/>
            <a:ext cx="760730" cy="165735"/>
          </a:xfrm>
          <a:custGeom>
            <a:avLst/>
            <a:gdLst/>
            <a:ahLst/>
            <a:cxnLst/>
            <a:rect l="l" t="t" r="r" b="b"/>
            <a:pathLst>
              <a:path w="760729" h="165735">
                <a:moveTo>
                  <a:pt x="683860" y="137671"/>
                </a:moveTo>
                <a:lnTo>
                  <a:pt x="679069" y="165481"/>
                </a:lnTo>
                <a:lnTo>
                  <a:pt x="760602" y="140843"/>
                </a:lnTo>
                <a:lnTo>
                  <a:pt x="759224" y="139827"/>
                </a:lnTo>
                <a:lnTo>
                  <a:pt x="696340" y="139827"/>
                </a:lnTo>
                <a:lnTo>
                  <a:pt x="683860" y="137671"/>
                </a:lnTo>
                <a:close/>
              </a:path>
              <a:path w="760729" h="165735">
                <a:moveTo>
                  <a:pt x="687231" y="118103"/>
                </a:moveTo>
                <a:lnTo>
                  <a:pt x="683860" y="137671"/>
                </a:lnTo>
                <a:lnTo>
                  <a:pt x="696340" y="139827"/>
                </a:lnTo>
                <a:lnTo>
                  <a:pt x="699770" y="120269"/>
                </a:lnTo>
                <a:lnTo>
                  <a:pt x="687231" y="118103"/>
                </a:lnTo>
                <a:close/>
              </a:path>
              <a:path w="760729" h="165735">
                <a:moveTo>
                  <a:pt x="692023" y="90297"/>
                </a:moveTo>
                <a:lnTo>
                  <a:pt x="687231" y="118103"/>
                </a:lnTo>
                <a:lnTo>
                  <a:pt x="699770" y="120269"/>
                </a:lnTo>
                <a:lnTo>
                  <a:pt x="696340" y="139827"/>
                </a:lnTo>
                <a:lnTo>
                  <a:pt x="759224" y="139827"/>
                </a:lnTo>
                <a:lnTo>
                  <a:pt x="692023" y="90297"/>
                </a:lnTo>
                <a:close/>
              </a:path>
              <a:path w="760729" h="165735">
                <a:moveTo>
                  <a:pt x="3301" y="0"/>
                </a:moveTo>
                <a:lnTo>
                  <a:pt x="0" y="19558"/>
                </a:lnTo>
                <a:lnTo>
                  <a:pt x="683860" y="137671"/>
                </a:lnTo>
                <a:lnTo>
                  <a:pt x="687231" y="118103"/>
                </a:lnTo>
                <a:lnTo>
                  <a:pt x="3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3966971" y="4794503"/>
          <a:ext cx="662305" cy="61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635" algn="ctr">
                        <a:lnSpc>
                          <a:spcPts val="106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spc="5" dirty="0">
                          <a:latin typeface="宋体"/>
                          <a:cs typeface="宋体"/>
                        </a:rPr>
                        <a:t>127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object 55"/>
          <p:cNvSpPr/>
          <p:nvPr/>
        </p:nvSpPr>
        <p:spPr>
          <a:xfrm>
            <a:off x="4604765" y="4861178"/>
            <a:ext cx="763905" cy="401955"/>
          </a:xfrm>
          <a:custGeom>
            <a:avLst/>
            <a:gdLst/>
            <a:ahLst/>
            <a:cxnLst/>
            <a:rect l="l" t="t" r="r" b="b"/>
            <a:pathLst>
              <a:path w="763904" h="401954">
                <a:moveTo>
                  <a:pt x="691286" y="375665"/>
                </a:moveTo>
                <a:lnTo>
                  <a:pt x="678307" y="400685"/>
                </a:lnTo>
                <a:lnTo>
                  <a:pt x="763524" y="401955"/>
                </a:lnTo>
                <a:lnTo>
                  <a:pt x="748622" y="381508"/>
                </a:lnTo>
                <a:lnTo>
                  <a:pt x="702563" y="381508"/>
                </a:lnTo>
                <a:lnTo>
                  <a:pt x="691286" y="375665"/>
                </a:lnTo>
                <a:close/>
              </a:path>
              <a:path w="763904" h="401954">
                <a:moveTo>
                  <a:pt x="700390" y="358118"/>
                </a:moveTo>
                <a:lnTo>
                  <a:pt x="691286" y="375665"/>
                </a:lnTo>
                <a:lnTo>
                  <a:pt x="702563" y="381508"/>
                </a:lnTo>
                <a:lnTo>
                  <a:pt x="711708" y="363982"/>
                </a:lnTo>
                <a:lnTo>
                  <a:pt x="700390" y="358118"/>
                </a:lnTo>
                <a:close/>
              </a:path>
              <a:path w="763904" h="401954">
                <a:moveTo>
                  <a:pt x="713359" y="333121"/>
                </a:moveTo>
                <a:lnTo>
                  <a:pt x="700390" y="358118"/>
                </a:lnTo>
                <a:lnTo>
                  <a:pt x="711708" y="363982"/>
                </a:lnTo>
                <a:lnTo>
                  <a:pt x="702563" y="381508"/>
                </a:lnTo>
                <a:lnTo>
                  <a:pt x="748622" y="381508"/>
                </a:lnTo>
                <a:lnTo>
                  <a:pt x="713359" y="333121"/>
                </a:lnTo>
                <a:close/>
              </a:path>
              <a:path w="763904" h="401954">
                <a:moveTo>
                  <a:pt x="9144" y="0"/>
                </a:moveTo>
                <a:lnTo>
                  <a:pt x="0" y="17526"/>
                </a:lnTo>
                <a:lnTo>
                  <a:pt x="691286" y="375665"/>
                </a:lnTo>
                <a:lnTo>
                  <a:pt x="700390" y="35811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223765" y="4527042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609338" y="4307585"/>
            <a:ext cx="759460" cy="76200"/>
          </a:xfrm>
          <a:custGeom>
            <a:avLst/>
            <a:gdLst/>
            <a:ahLst/>
            <a:cxnLst/>
            <a:rect l="l" t="t" r="r" b="b"/>
            <a:pathLst>
              <a:path w="759460" h="76200">
                <a:moveTo>
                  <a:pt x="682751" y="0"/>
                </a:moveTo>
                <a:lnTo>
                  <a:pt x="682751" y="76200"/>
                </a:lnTo>
                <a:lnTo>
                  <a:pt x="739139" y="48006"/>
                </a:lnTo>
                <a:lnTo>
                  <a:pt x="695451" y="48006"/>
                </a:lnTo>
                <a:lnTo>
                  <a:pt x="695451" y="28193"/>
                </a:lnTo>
                <a:lnTo>
                  <a:pt x="739139" y="28193"/>
                </a:lnTo>
                <a:lnTo>
                  <a:pt x="682751" y="0"/>
                </a:lnTo>
                <a:close/>
              </a:path>
              <a:path w="759460" h="76200">
                <a:moveTo>
                  <a:pt x="682751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682751" y="48006"/>
                </a:lnTo>
                <a:lnTo>
                  <a:pt x="682751" y="28193"/>
                </a:lnTo>
                <a:close/>
              </a:path>
              <a:path w="759460" h="76200">
                <a:moveTo>
                  <a:pt x="739139" y="28193"/>
                </a:moveTo>
                <a:lnTo>
                  <a:pt x="695451" y="28193"/>
                </a:lnTo>
                <a:lnTo>
                  <a:pt x="695451" y="48006"/>
                </a:lnTo>
                <a:lnTo>
                  <a:pt x="739139" y="48006"/>
                </a:lnTo>
                <a:lnTo>
                  <a:pt x="758951" y="38100"/>
                </a:lnTo>
                <a:lnTo>
                  <a:pt x="73913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03750" y="3492246"/>
            <a:ext cx="764540" cy="532765"/>
          </a:xfrm>
          <a:custGeom>
            <a:avLst/>
            <a:gdLst/>
            <a:ahLst/>
            <a:cxnLst/>
            <a:rect l="l" t="t" r="r" b="b"/>
            <a:pathLst>
              <a:path w="764539" h="532764">
                <a:moveTo>
                  <a:pt x="696220" y="35129"/>
                </a:moveTo>
                <a:lnTo>
                  <a:pt x="0" y="516127"/>
                </a:lnTo>
                <a:lnTo>
                  <a:pt x="11175" y="532383"/>
                </a:lnTo>
                <a:lnTo>
                  <a:pt x="707468" y="51423"/>
                </a:lnTo>
                <a:lnTo>
                  <a:pt x="696220" y="35129"/>
                </a:lnTo>
                <a:close/>
              </a:path>
              <a:path w="764539" h="532764">
                <a:moveTo>
                  <a:pt x="749192" y="27939"/>
                </a:moveTo>
                <a:lnTo>
                  <a:pt x="706627" y="27939"/>
                </a:lnTo>
                <a:lnTo>
                  <a:pt x="717930" y="44195"/>
                </a:lnTo>
                <a:lnTo>
                  <a:pt x="707468" y="51423"/>
                </a:lnTo>
                <a:lnTo>
                  <a:pt x="723519" y="74675"/>
                </a:lnTo>
                <a:lnTo>
                  <a:pt x="749192" y="27939"/>
                </a:lnTo>
                <a:close/>
              </a:path>
              <a:path w="764539" h="532764">
                <a:moveTo>
                  <a:pt x="706627" y="27939"/>
                </a:moveTo>
                <a:lnTo>
                  <a:pt x="696220" y="35129"/>
                </a:lnTo>
                <a:lnTo>
                  <a:pt x="707468" y="51423"/>
                </a:lnTo>
                <a:lnTo>
                  <a:pt x="717930" y="44195"/>
                </a:lnTo>
                <a:lnTo>
                  <a:pt x="706627" y="27939"/>
                </a:lnTo>
                <a:close/>
              </a:path>
              <a:path w="764539" h="532764">
                <a:moveTo>
                  <a:pt x="764539" y="0"/>
                </a:moveTo>
                <a:lnTo>
                  <a:pt x="680212" y="11937"/>
                </a:lnTo>
                <a:lnTo>
                  <a:pt x="696220" y="35129"/>
                </a:lnTo>
                <a:lnTo>
                  <a:pt x="706627" y="27939"/>
                </a:lnTo>
                <a:lnTo>
                  <a:pt x="749192" y="27939"/>
                </a:lnTo>
                <a:lnTo>
                  <a:pt x="764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97702" y="4411217"/>
            <a:ext cx="762000" cy="401955"/>
          </a:xfrm>
          <a:custGeom>
            <a:avLst/>
            <a:gdLst/>
            <a:ahLst/>
            <a:cxnLst/>
            <a:rect l="l" t="t" r="r" b="b"/>
            <a:pathLst>
              <a:path w="762000" h="401954">
                <a:moveTo>
                  <a:pt x="689785" y="26290"/>
                </a:moveTo>
                <a:lnTo>
                  <a:pt x="0" y="384428"/>
                </a:lnTo>
                <a:lnTo>
                  <a:pt x="9144" y="401954"/>
                </a:lnTo>
                <a:lnTo>
                  <a:pt x="698952" y="43929"/>
                </a:lnTo>
                <a:lnTo>
                  <a:pt x="689785" y="26290"/>
                </a:lnTo>
                <a:close/>
              </a:path>
              <a:path w="762000" h="401954">
                <a:moveTo>
                  <a:pt x="747163" y="20446"/>
                </a:moveTo>
                <a:lnTo>
                  <a:pt x="701040" y="20446"/>
                </a:lnTo>
                <a:lnTo>
                  <a:pt x="710183" y="38099"/>
                </a:lnTo>
                <a:lnTo>
                  <a:pt x="698952" y="43929"/>
                </a:lnTo>
                <a:lnTo>
                  <a:pt x="711962" y="68960"/>
                </a:lnTo>
                <a:lnTo>
                  <a:pt x="747163" y="20446"/>
                </a:lnTo>
                <a:close/>
              </a:path>
              <a:path w="762000" h="401954">
                <a:moveTo>
                  <a:pt x="701040" y="20446"/>
                </a:moveTo>
                <a:lnTo>
                  <a:pt x="689785" y="26290"/>
                </a:lnTo>
                <a:lnTo>
                  <a:pt x="698952" y="43929"/>
                </a:lnTo>
                <a:lnTo>
                  <a:pt x="710183" y="38099"/>
                </a:lnTo>
                <a:lnTo>
                  <a:pt x="701040" y="20446"/>
                </a:lnTo>
                <a:close/>
              </a:path>
              <a:path w="762000" h="401954">
                <a:moveTo>
                  <a:pt x="762000" y="0"/>
                </a:moveTo>
                <a:lnTo>
                  <a:pt x="676782" y="1269"/>
                </a:lnTo>
                <a:lnTo>
                  <a:pt x="689785" y="26290"/>
                </a:lnTo>
                <a:lnTo>
                  <a:pt x="701040" y="20446"/>
                </a:lnTo>
                <a:lnTo>
                  <a:pt x="747163" y="20446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01717" y="5256784"/>
            <a:ext cx="767080" cy="923925"/>
          </a:xfrm>
          <a:custGeom>
            <a:avLst/>
            <a:gdLst/>
            <a:ahLst/>
            <a:cxnLst/>
            <a:rect l="l" t="t" r="r" b="b"/>
            <a:pathLst>
              <a:path w="767079" h="923925">
                <a:moveTo>
                  <a:pt x="710348" y="871396"/>
                </a:moveTo>
                <a:lnTo>
                  <a:pt x="688594" y="889368"/>
                </a:lnTo>
                <a:lnTo>
                  <a:pt x="766572" y="923797"/>
                </a:lnTo>
                <a:lnTo>
                  <a:pt x="756725" y="881176"/>
                </a:lnTo>
                <a:lnTo>
                  <a:pt x="718439" y="881176"/>
                </a:lnTo>
                <a:lnTo>
                  <a:pt x="710348" y="871396"/>
                </a:lnTo>
                <a:close/>
              </a:path>
              <a:path w="767079" h="923925">
                <a:moveTo>
                  <a:pt x="725605" y="858792"/>
                </a:moveTo>
                <a:lnTo>
                  <a:pt x="710348" y="871396"/>
                </a:lnTo>
                <a:lnTo>
                  <a:pt x="718439" y="881176"/>
                </a:lnTo>
                <a:lnTo>
                  <a:pt x="733679" y="868552"/>
                </a:lnTo>
                <a:lnTo>
                  <a:pt x="725605" y="858792"/>
                </a:lnTo>
                <a:close/>
              </a:path>
              <a:path w="767079" h="923925">
                <a:moveTo>
                  <a:pt x="747395" y="840790"/>
                </a:moveTo>
                <a:lnTo>
                  <a:pt x="725605" y="858792"/>
                </a:lnTo>
                <a:lnTo>
                  <a:pt x="733679" y="868552"/>
                </a:lnTo>
                <a:lnTo>
                  <a:pt x="718439" y="881176"/>
                </a:lnTo>
                <a:lnTo>
                  <a:pt x="756725" y="881176"/>
                </a:lnTo>
                <a:lnTo>
                  <a:pt x="747395" y="840790"/>
                </a:lnTo>
                <a:close/>
              </a:path>
              <a:path w="767079" h="923925">
                <a:moveTo>
                  <a:pt x="15240" y="0"/>
                </a:moveTo>
                <a:lnTo>
                  <a:pt x="0" y="12700"/>
                </a:lnTo>
                <a:lnTo>
                  <a:pt x="710348" y="871396"/>
                </a:lnTo>
                <a:lnTo>
                  <a:pt x="725605" y="858792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98336" y="5913882"/>
            <a:ext cx="761365" cy="342900"/>
          </a:xfrm>
          <a:custGeom>
            <a:avLst/>
            <a:gdLst/>
            <a:ahLst/>
            <a:cxnLst/>
            <a:rect l="l" t="t" r="r" b="b"/>
            <a:pathLst>
              <a:path w="761365" h="342900">
                <a:moveTo>
                  <a:pt x="687505" y="25857"/>
                </a:moveTo>
                <a:lnTo>
                  <a:pt x="0" y="324675"/>
                </a:lnTo>
                <a:lnTo>
                  <a:pt x="7874" y="342836"/>
                </a:lnTo>
                <a:lnTo>
                  <a:pt x="695410" y="44059"/>
                </a:lnTo>
                <a:lnTo>
                  <a:pt x="687505" y="25857"/>
                </a:lnTo>
                <a:close/>
              </a:path>
              <a:path w="761365" h="342900">
                <a:moveTo>
                  <a:pt x="747763" y="20802"/>
                </a:moveTo>
                <a:lnTo>
                  <a:pt x="699135" y="20802"/>
                </a:lnTo>
                <a:lnTo>
                  <a:pt x="707136" y="38963"/>
                </a:lnTo>
                <a:lnTo>
                  <a:pt x="695410" y="44059"/>
                </a:lnTo>
                <a:lnTo>
                  <a:pt x="706628" y="69888"/>
                </a:lnTo>
                <a:lnTo>
                  <a:pt x="747763" y="20802"/>
                </a:lnTo>
                <a:close/>
              </a:path>
              <a:path w="761365" h="342900">
                <a:moveTo>
                  <a:pt x="699135" y="20802"/>
                </a:moveTo>
                <a:lnTo>
                  <a:pt x="687505" y="25857"/>
                </a:lnTo>
                <a:lnTo>
                  <a:pt x="695410" y="44059"/>
                </a:lnTo>
                <a:lnTo>
                  <a:pt x="707136" y="38963"/>
                </a:lnTo>
                <a:lnTo>
                  <a:pt x="699135" y="20802"/>
                </a:lnTo>
                <a:close/>
              </a:path>
              <a:path w="761365" h="342900">
                <a:moveTo>
                  <a:pt x="676274" y="0"/>
                </a:moveTo>
                <a:lnTo>
                  <a:pt x="687505" y="25857"/>
                </a:lnTo>
                <a:lnTo>
                  <a:pt x="699135" y="20802"/>
                </a:lnTo>
                <a:lnTo>
                  <a:pt x="747763" y="20802"/>
                </a:lnTo>
                <a:lnTo>
                  <a:pt x="761364" y="4572"/>
                </a:lnTo>
                <a:lnTo>
                  <a:pt x="676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358384" y="3351276"/>
          <a:ext cx="664210" cy="61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252729" algn="r">
                        <a:lnSpc>
                          <a:spcPts val="106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5" dirty="0">
                          <a:latin typeface="宋体"/>
                          <a:cs typeface="宋体"/>
                        </a:rPr>
                        <a:t>127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358384" y="4268723"/>
          <a:ext cx="664210" cy="61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252729" algn="r">
                        <a:lnSpc>
                          <a:spcPts val="106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spc="5" dirty="0">
                          <a:latin typeface="宋体"/>
                          <a:cs typeface="宋体"/>
                        </a:rPr>
                        <a:t>127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5367528" y="4015740"/>
            <a:ext cx="634365" cy="19812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7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5358384" y="5187696"/>
          <a:ext cx="664210" cy="61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R="252095" algn="r">
                        <a:lnSpc>
                          <a:spcPts val="105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127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5358384" y="6106667"/>
          <a:ext cx="66421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0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R="252095" algn="r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宋体"/>
                          <a:cs typeface="宋体"/>
                        </a:rPr>
                        <a:t>127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5367528" y="5853684"/>
            <a:ext cx="634365" cy="19685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6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67528" y="4934711"/>
            <a:ext cx="634365" cy="19685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6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996178" y="3297173"/>
            <a:ext cx="763905" cy="596265"/>
          </a:xfrm>
          <a:custGeom>
            <a:avLst/>
            <a:gdLst/>
            <a:ahLst/>
            <a:cxnLst/>
            <a:rect l="l" t="t" r="r" b="b"/>
            <a:pathLst>
              <a:path w="763904" h="596264">
                <a:moveTo>
                  <a:pt x="697241" y="38898"/>
                </a:moveTo>
                <a:lnTo>
                  <a:pt x="0" y="580389"/>
                </a:lnTo>
                <a:lnTo>
                  <a:pt x="12192" y="596138"/>
                </a:lnTo>
                <a:lnTo>
                  <a:pt x="709393" y="54551"/>
                </a:lnTo>
                <a:lnTo>
                  <a:pt x="697241" y="38898"/>
                </a:lnTo>
                <a:close/>
              </a:path>
              <a:path w="763904" h="596264">
                <a:moveTo>
                  <a:pt x="748609" y="31114"/>
                </a:moveTo>
                <a:lnTo>
                  <a:pt x="707263" y="31114"/>
                </a:lnTo>
                <a:lnTo>
                  <a:pt x="719454" y="46736"/>
                </a:lnTo>
                <a:lnTo>
                  <a:pt x="709393" y="54551"/>
                </a:lnTo>
                <a:lnTo>
                  <a:pt x="726694" y="76835"/>
                </a:lnTo>
                <a:lnTo>
                  <a:pt x="748609" y="31114"/>
                </a:lnTo>
                <a:close/>
              </a:path>
              <a:path w="763904" h="596264">
                <a:moveTo>
                  <a:pt x="707263" y="31114"/>
                </a:moveTo>
                <a:lnTo>
                  <a:pt x="697241" y="38898"/>
                </a:lnTo>
                <a:lnTo>
                  <a:pt x="709393" y="54551"/>
                </a:lnTo>
                <a:lnTo>
                  <a:pt x="719454" y="46736"/>
                </a:lnTo>
                <a:lnTo>
                  <a:pt x="707263" y="31114"/>
                </a:lnTo>
                <a:close/>
              </a:path>
              <a:path w="763904" h="596264">
                <a:moveTo>
                  <a:pt x="763524" y="0"/>
                </a:moveTo>
                <a:lnTo>
                  <a:pt x="679957" y="16637"/>
                </a:lnTo>
                <a:lnTo>
                  <a:pt x="697241" y="38898"/>
                </a:lnTo>
                <a:lnTo>
                  <a:pt x="707263" y="31114"/>
                </a:lnTo>
                <a:lnTo>
                  <a:pt x="748609" y="31114"/>
                </a:lnTo>
                <a:lnTo>
                  <a:pt x="763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95415" y="2771394"/>
            <a:ext cx="764540" cy="728345"/>
          </a:xfrm>
          <a:custGeom>
            <a:avLst/>
            <a:gdLst/>
            <a:ahLst/>
            <a:cxnLst/>
            <a:rect l="l" t="t" r="r" b="b"/>
            <a:pathLst>
              <a:path w="764540" h="728345">
                <a:moveTo>
                  <a:pt x="702269" y="45315"/>
                </a:moveTo>
                <a:lnTo>
                  <a:pt x="0" y="713613"/>
                </a:lnTo>
                <a:lnTo>
                  <a:pt x="13716" y="727963"/>
                </a:lnTo>
                <a:lnTo>
                  <a:pt x="715938" y="59712"/>
                </a:lnTo>
                <a:lnTo>
                  <a:pt x="702269" y="45315"/>
                </a:lnTo>
                <a:close/>
              </a:path>
              <a:path w="764540" h="728345">
                <a:moveTo>
                  <a:pt x="751069" y="36575"/>
                </a:moveTo>
                <a:lnTo>
                  <a:pt x="711454" y="36575"/>
                </a:lnTo>
                <a:lnTo>
                  <a:pt x="725169" y="50926"/>
                </a:lnTo>
                <a:lnTo>
                  <a:pt x="715938" y="59712"/>
                </a:lnTo>
                <a:lnTo>
                  <a:pt x="735330" y="80136"/>
                </a:lnTo>
                <a:lnTo>
                  <a:pt x="751069" y="36575"/>
                </a:lnTo>
                <a:close/>
              </a:path>
              <a:path w="764540" h="728345">
                <a:moveTo>
                  <a:pt x="711454" y="36575"/>
                </a:moveTo>
                <a:lnTo>
                  <a:pt x="702269" y="45315"/>
                </a:lnTo>
                <a:lnTo>
                  <a:pt x="715938" y="59712"/>
                </a:lnTo>
                <a:lnTo>
                  <a:pt x="725169" y="50926"/>
                </a:lnTo>
                <a:lnTo>
                  <a:pt x="711454" y="36575"/>
                </a:lnTo>
                <a:close/>
              </a:path>
              <a:path w="764540" h="728345">
                <a:moveTo>
                  <a:pt x="764286" y="0"/>
                </a:moveTo>
                <a:lnTo>
                  <a:pt x="682879" y="24891"/>
                </a:lnTo>
                <a:lnTo>
                  <a:pt x="702269" y="45315"/>
                </a:lnTo>
                <a:lnTo>
                  <a:pt x="711454" y="36575"/>
                </a:lnTo>
                <a:lnTo>
                  <a:pt x="751069" y="36575"/>
                </a:lnTo>
                <a:lnTo>
                  <a:pt x="764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59702" y="2705861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59702" y="2705861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59702" y="3230117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59702" y="3230117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96178" y="3819905"/>
            <a:ext cx="763905" cy="599440"/>
          </a:xfrm>
          <a:custGeom>
            <a:avLst/>
            <a:gdLst/>
            <a:ahLst/>
            <a:cxnLst/>
            <a:rect l="l" t="t" r="r" b="b"/>
            <a:pathLst>
              <a:path w="763904" h="599439">
                <a:moveTo>
                  <a:pt x="697328" y="39097"/>
                </a:moveTo>
                <a:lnTo>
                  <a:pt x="0" y="583565"/>
                </a:lnTo>
                <a:lnTo>
                  <a:pt x="12192" y="599059"/>
                </a:lnTo>
                <a:lnTo>
                  <a:pt x="709537" y="54704"/>
                </a:lnTo>
                <a:lnTo>
                  <a:pt x="697328" y="39097"/>
                </a:lnTo>
                <a:close/>
              </a:path>
              <a:path w="763904" h="599439">
                <a:moveTo>
                  <a:pt x="748676" y="31242"/>
                </a:moveTo>
                <a:lnTo>
                  <a:pt x="707390" y="31242"/>
                </a:lnTo>
                <a:lnTo>
                  <a:pt x="719581" y="46863"/>
                </a:lnTo>
                <a:lnTo>
                  <a:pt x="709537" y="54704"/>
                </a:lnTo>
                <a:lnTo>
                  <a:pt x="726948" y="76962"/>
                </a:lnTo>
                <a:lnTo>
                  <a:pt x="748676" y="31242"/>
                </a:lnTo>
                <a:close/>
              </a:path>
              <a:path w="763904" h="599439">
                <a:moveTo>
                  <a:pt x="707390" y="31242"/>
                </a:moveTo>
                <a:lnTo>
                  <a:pt x="697328" y="39097"/>
                </a:lnTo>
                <a:lnTo>
                  <a:pt x="709537" y="54704"/>
                </a:lnTo>
                <a:lnTo>
                  <a:pt x="719581" y="46863"/>
                </a:lnTo>
                <a:lnTo>
                  <a:pt x="707390" y="31242"/>
                </a:lnTo>
                <a:close/>
              </a:path>
              <a:path w="763904" h="599439">
                <a:moveTo>
                  <a:pt x="763524" y="0"/>
                </a:moveTo>
                <a:lnTo>
                  <a:pt x="679957" y="16891"/>
                </a:lnTo>
                <a:lnTo>
                  <a:pt x="697328" y="39097"/>
                </a:lnTo>
                <a:lnTo>
                  <a:pt x="707390" y="31242"/>
                </a:lnTo>
                <a:lnTo>
                  <a:pt x="748676" y="31242"/>
                </a:lnTo>
                <a:lnTo>
                  <a:pt x="763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758940" y="2967227"/>
            <a:ext cx="632460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06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759702" y="3755897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5"/>
                </a:moveTo>
                <a:lnTo>
                  <a:pt x="632459" y="196595"/>
                </a:lnTo>
                <a:lnTo>
                  <a:pt x="632459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59702" y="3755897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5"/>
                </a:moveTo>
                <a:lnTo>
                  <a:pt x="632459" y="196595"/>
                </a:lnTo>
                <a:lnTo>
                  <a:pt x="632459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59702" y="4278629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59702" y="4278629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758940" y="4015740"/>
            <a:ext cx="632460" cy="19812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07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758940" y="3491484"/>
            <a:ext cx="632460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ts val="1055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998336" y="5390896"/>
            <a:ext cx="761365" cy="340360"/>
          </a:xfrm>
          <a:custGeom>
            <a:avLst/>
            <a:gdLst/>
            <a:ahLst/>
            <a:cxnLst/>
            <a:rect l="l" t="t" r="r" b="b"/>
            <a:pathLst>
              <a:path w="761365" h="340360">
                <a:moveTo>
                  <a:pt x="687445" y="25861"/>
                </a:moveTo>
                <a:lnTo>
                  <a:pt x="0" y="321868"/>
                </a:lnTo>
                <a:lnTo>
                  <a:pt x="7874" y="340055"/>
                </a:lnTo>
                <a:lnTo>
                  <a:pt x="695294" y="44033"/>
                </a:lnTo>
                <a:lnTo>
                  <a:pt x="687445" y="25861"/>
                </a:lnTo>
                <a:close/>
              </a:path>
              <a:path w="761365" h="340360">
                <a:moveTo>
                  <a:pt x="747889" y="20827"/>
                </a:moveTo>
                <a:lnTo>
                  <a:pt x="699135" y="20827"/>
                </a:lnTo>
                <a:lnTo>
                  <a:pt x="707009" y="38988"/>
                </a:lnTo>
                <a:lnTo>
                  <a:pt x="695294" y="44033"/>
                </a:lnTo>
                <a:lnTo>
                  <a:pt x="706501" y="69976"/>
                </a:lnTo>
                <a:lnTo>
                  <a:pt x="747889" y="20827"/>
                </a:lnTo>
                <a:close/>
              </a:path>
              <a:path w="761365" h="340360">
                <a:moveTo>
                  <a:pt x="699135" y="20827"/>
                </a:moveTo>
                <a:lnTo>
                  <a:pt x="687445" y="25861"/>
                </a:lnTo>
                <a:lnTo>
                  <a:pt x="695294" y="44033"/>
                </a:lnTo>
                <a:lnTo>
                  <a:pt x="707009" y="38988"/>
                </a:lnTo>
                <a:lnTo>
                  <a:pt x="699135" y="20827"/>
                </a:lnTo>
                <a:close/>
              </a:path>
              <a:path w="761365" h="340360">
                <a:moveTo>
                  <a:pt x="676274" y="0"/>
                </a:moveTo>
                <a:lnTo>
                  <a:pt x="687445" y="25861"/>
                </a:lnTo>
                <a:lnTo>
                  <a:pt x="699135" y="20827"/>
                </a:lnTo>
                <a:lnTo>
                  <a:pt x="747889" y="20827"/>
                </a:lnTo>
                <a:lnTo>
                  <a:pt x="761364" y="4825"/>
                </a:lnTo>
                <a:lnTo>
                  <a:pt x="676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97702" y="4869941"/>
            <a:ext cx="762000" cy="401955"/>
          </a:xfrm>
          <a:custGeom>
            <a:avLst/>
            <a:gdLst/>
            <a:ahLst/>
            <a:cxnLst/>
            <a:rect l="l" t="t" r="r" b="b"/>
            <a:pathLst>
              <a:path w="762000" h="401954">
                <a:moveTo>
                  <a:pt x="689785" y="26290"/>
                </a:moveTo>
                <a:lnTo>
                  <a:pt x="0" y="384428"/>
                </a:lnTo>
                <a:lnTo>
                  <a:pt x="9144" y="401954"/>
                </a:lnTo>
                <a:lnTo>
                  <a:pt x="698952" y="43929"/>
                </a:lnTo>
                <a:lnTo>
                  <a:pt x="689785" y="26290"/>
                </a:lnTo>
                <a:close/>
              </a:path>
              <a:path w="762000" h="401954">
                <a:moveTo>
                  <a:pt x="747163" y="20446"/>
                </a:moveTo>
                <a:lnTo>
                  <a:pt x="701040" y="20446"/>
                </a:lnTo>
                <a:lnTo>
                  <a:pt x="710183" y="38099"/>
                </a:lnTo>
                <a:lnTo>
                  <a:pt x="698952" y="43929"/>
                </a:lnTo>
                <a:lnTo>
                  <a:pt x="711962" y="68960"/>
                </a:lnTo>
                <a:lnTo>
                  <a:pt x="747163" y="20446"/>
                </a:lnTo>
                <a:close/>
              </a:path>
              <a:path w="762000" h="401954">
                <a:moveTo>
                  <a:pt x="701040" y="20446"/>
                </a:moveTo>
                <a:lnTo>
                  <a:pt x="689785" y="26290"/>
                </a:lnTo>
                <a:lnTo>
                  <a:pt x="698952" y="43929"/>
                </a:lnTo>
                <a:lnTo>
                  <a:pt x="710183" y="38099"/>
                </a:lnTo>
                <a:lnTo>
                  <a:pt x="701040" y="20446"/>
                </a:lnTo>
                <a:close/>
              </a:path>
              <a:path w="762000" h="401954">
                <a:moveTo>
                  <a:pt x="762000" y="0"/>
                </a:moveTo>
                <a:lnTo>
                  <a:pt x="676782" y="1269"/>
                </a:lnTo>
                <a:lnTo>
                  <a:pt x="689785" y="26290"/>
                </a:lnTo>
                <a:lnTo>
                  <a:pt x="701040" y="20446"/>
                </a:lnTo>
                <a:lnTo>
                  <a:pt x="747163" y="20446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59702" y="4804409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5"/>
                </a:moveTo>
                <a:lnTo>
                  <a:pt x="632459" y="196595"/>
                </a:lnTo>
                <a:lnTo>
                  <a:pt x="632459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59702" y="4804409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5"/>
                </a:moveTo>
                <a:lnTo>
                  <a:pt x="632459" y="196595"/>
                </a:lnTo>
                <a:lnTo>
                  <a:pt x="632459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59702" y="5328665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59702" y="5328665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6"/>
                </a:moveTo>
                <a:lnTo>
                  <a:pt x="632459" y="196596"/>
                </a:lnTo>
                <a:lnTo>
                  <a:pt x="632459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00622" y="6419684"/>
            <a:ext cx="759460" cy="165735"/>
          </a:xfrm>
          <a:custGeom>
            <a:avLst/>
            <a:gdLst/>
            <a:ahLst/>
            <a:cxnLst/>
            <a:rect l="l" t="t" r="r" b="b"/>
            <a:pathLst>
              <a:path w="759459" h="165734">
                <a:moveTo>
                  <a:pt x="682337" y="27775"/>
                </a:moveTo>
                <a:lnTo>
                  <a:pt x="0" y="145846"/>
                </a:lnTo>
                <a:lnTo>
                  <a:pt x="3301" y="165366"/>
                </a:lnTo>
                <a:lnTo>
                  <a:pt x="685706" y="47305"/>
                </a:lnTo>
                <a:lnTo>
                  <a:pt x="682337" y="27775"/>
                </a:lnTo>
                <a:close/>
              </a:path>
              <a:path w="759459" h="165734">
                <a:moveTo>
                  <a:pt x="757631" y="25615"/>
                </a:moveTo>
                <a:lnTo>
                  <a:pt x="694817" y="25615"/>
                </a:lnTo>
                <a:lnTo>
                  <a:pt x="698246" y="45135"/>
                </a:lnTo>
                <a:lnTo>
                  <a:pt x="685706" y="47305"/>
                </a:lnTo>
                <a:lnTo>
                  <a:pt x="690499" y="75082"/>
                </a:lnTo>
                <a:lnTo>
                  <a:pt x="757631" y="25615"/>
                </a:lnTo>
                <a:close/>
              </a:path>
              <a:path w="759459" h="165734">
                <a:moveTo>
                  <a:pt x="694817" y="25615"/>
                </a:moveTo>
                <a:lnTo>
                  <a:pt x="682337" y="27775"/>
                </a:lnTo>
                <a:lnTo>
                  <a:pt x="685706" y="47305"/>
                </a:lnTo>
                <a:lnTo>
                  <a:pt x="698246" y="45135"/>
                </a:lnTo>
                <a:lnTo>
                  <a:pt x="694817" y="25615"/>
                </a:lnTo>
                <a:close/>
              </a:path>
              <a:path w="759459" h="165734">
                <a:moveTo>
                  <a:pt x="677545" y="0"/>
                </a:moveTo>
                <a:lnTo>
                  <a:pt x="682337" y="27775"/>
                </a:lnTo>
                <a:lnTo>
                  <a:pt x="694817" y="25615"/>
                </a:lnTo>
                <a:lnTo>
                  <a:pt x="757631" y="25615"/>
                </a:lnTo>
                <a:lnTo>
                  <a:pt x="759078" y="24549"/>
                </a:lnTo>
                <a:lnTo>
                  <a:pt x="677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758940" y="5065776"/>
            <a:ext cx="632460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065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759702" y="5854446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5"/>
                </a:moveTo>
                <a:lnTo>
                  <a:pt x="632459" y="196595"/>
                </a:lnTo>
                <a:lnTo>
                  <a:pt x="632459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759702" y="5854446"/>
            <a:ext cx="632460" cy="196850"/>
          </a:xfrm>
          <a:custGeom>
            <a:avLst/>
            <a:gdLst/>
            <a:ahLst/>
            <a:cxnLst/>
            <a:rect l="l" t="t" r="r" b="b"/>
            <a:pathLst>
              <a:path w="632459" h="196850">
                <a:moveTo>
                  <a:pt x="0" y="196595"/>
                </a:moveTo>
                <a:lnTo>
                  <a:pt x="632459" y="196595"/>
                </a:lnTo>
                <a:lnTo>
                  <a:pt x="632459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59702" y="6377178"/>
            <a:ext cx="632460" cy="198120"/>
          </a:xfrm>
          <a:custGeom>
            <a:avLst/>
            <a:gdLst/>
            <a:ahLst/>
            <a:cxnLst/>
            <a:rect l="l" t="t" r="r" b="b"/>
            <a:pathLst>
              <a:path w="632459" h="198120">
                <a:moveTo>
                  <a:pt x="0" y="198120"/>
                </a:moveTo>
                <a:lnTo>
                  <a:pt x="632459" y="198120"/>
                </a:lnTo>
                <a:lnTo>
                  <a:pt x="632459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59702" y="6377178"/>
            <a:ext cx="632460" cy="198120"/>
          </a:xfrm>
          <a:custGeom>
            <a:avLst/>
            <a:gdLst/>
            <a:ahLst/>
            <a:cxnLst/>
            <a:rect l="l" t="t" r="r" b="b"/>
            <a:pathLst>
              <a:path w="632459" h="198120">
                <a:moveTo>
                  <a:pt x="0" y="198120"/>
                </a:moveTo>
                <a:lnTo>
                  <a:pt x="632459" y="198120"/>
                </a:lnTo>
                <a:lnTo>
                  <a:pt x="632459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758940" y="6115811"/>
            <a:ext cx="632460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06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758940" y="5591555"/>
            <a:ext cx="632460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ts val="106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758940" y="4541520"/>
            <a:ext cx="632460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065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827657" y="3863721"/>
            <a:ext cx="763905" cy="177800"/>
          </a:xfrm>
          <a:custGeom>
            <a:avLst/>
            <a:gdLst/>
            <a:ahLst/>
            <a:cxnLst/>
            <a:rect l="l" t="t" r="r" b="b"/>
            <a:pathLst>
              <a:path w="763905" h="177800">
                <a:moveTo>
                  <a:pt x="687258" y="27751"/>
                </a:moveTo>
                <a:lnTo>
                  <a:pt x="0" y="158241"/>
                </a:lnTo>
                <a:lnTo>
                  <a:pt x="3810" y="177799"/>
                </a:lnTo>
                <a:lnTo>
                  <a:pt x="690946" y="47184"/>
                </a:lnTo>
                <a:lnTo>
                  <a:pt x="687258" y="27751"/>
                </a:lnTo>
                <a:close/>
              </a:path>
              <a:path w="763905" h="177800">
                <a:moveTo>
                  <a:pt x="761077" y="25399"/>
                </a:moveTo>
                <a:lnTo>
                  <a:pt x="699643" y="25399"/>
                </a:lnTo>
                <a:lnTo>
                  <a:pt x="703326" y="44830"/>
                </a:lnTo>
                <a:lnTo>
                  <a:pt x="690946" y="47184"/>
                </a:lnTo>
                <a:lnTo>
                  <a:pt x="696213" y="74929"/>
                </a:lnTo>
                <a:lnTo>
                  <a:pt x="761077" y="25399"/>
                </a:lnTo>
                <a:close/>
              </a:path>
              <a:path w="763905" h="177800">
                <a:moveTo>
                  <a:pt x="699643" y="25399"/>
                </a:moveTo>
                <a:lnTo>
                  <a:pt x="687258" y="27751"/>
                </a:lnTo>
                <a:lnTo>
                  <a:pt x="690946" y="47184"/>
                </a:lnTo>
                <a:lnTo>
                  <a:pt x="703326" y="44830"/>
                </a:lnTo>
                <a:lnTo>
                  <a:pt x="699643" y="25399"/>
                </a:lnTo>
                <a:close/>
              </a:path>
              <a:path w="763905" h="177800">
                <a:moveTo>
                  <a:pt x="681990" y="0"/>
                </a:moveTo>
                <a:lnTo>
                  <a:pt x="687258" y="27751"/>
                </a:lnTo>
                <a:lnTo>
                  <a:pt x="699643" y="25399"/>
                </a:lnTo>
                <a:lnTo>
                  <a:pt x="761077" y="25399"/>
                </a:lnTo>
                <a:lnTo>
                  <a:pt x="763905" y="23240"/>
                </a:lnTo>
                <a:lnTo>
                  <a:pt x="681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555748" y="1773935"/>
            <a:ext cx="632460" cy="196850"/>
          </a:xfrm>
          <a:prstGeom prst="rect">
            <a:avLst/>
          </a:prstGeom>
          <a:solidFill>
            <a:srgbClr val="0080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055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77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204" y="2205226"/>
            <a:ext cx="8819515" cy="4537075"/>
          </a:xfrm>
          <a:custGeom>
            <a:avLst/>
            <a:gdLst/>
            <a:ahLst/>
            <a:cxnLst/>
            <a:rect l="l" t="t" r="r" b="b"/>
            <a:pathLst>
              <a:path w="8819515" h="4537075">
                <a:moveTo>
                  <a:pt x="0" y="4536948"/>
                </a:moveTo>
                <a:lnTo>
                  <a:pt x="8819388" y="4536948"/>
                </a:lnTo>
                <a:lnTo>
                  <a:pt x="8819388" y="0"/>
                </a:lnTo>
                <a:lnTo>
                  <a:pt x="0" y="0"/>
                </a:lnTo>
                <a:lnTo>
                  <a:pt x="0" y="4536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639" y="2189733"/>
            <a:ext cx="8620760" cy="12153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5115" marR="5080" indent="-272415" algn="just">
              <a:lnSpc>
                <a:spcPts val="2160"/>
              </a:lnSpc>
              <a:spcBef>
                <a:spcPts val="3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2000" b="1" spc="-25" dirty="0">
                <a:solidFill>
                  <a:srgbClr val="073D86"/>
                </a:solidFill>
                <a:latin typeface="Microsoft JhengHei"/>
                <a:cs typeface="Microsoft JhengHei"/>
              </a:rPr>
              <a:t>UNIX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，每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000" b="1" spc="-55" dirty="0">
                <a:solidFill>
                  <a:srgbClr val="073D86"/>
                </a:solidFill>
                <a:latin typeface="Microsoft JhengHei"/>
                <a:cs typeface="Microsoft JhengHei"/>
              </a:rPr>
              <a:t>i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节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点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中分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别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含有</a:t>
            </a:r>
            <a:r>
              <a:rPr sz="2000" b="1" spc="-215" dirty="0">
                <a:solidFill>
                  <a:srgbClr val="073D86"/>
                </a:solidFill>
                <a:latin typeface="Microsoft JhengHei"/>
                <a:cs typeface="Microsoft JhengHei"/>
              </a:rPr>
              <a:t>10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个直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接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地址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索引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一、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、三级 </a:t>
            </a: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间接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索引。若每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盘块</a:t>
            </a:r>
            <a:r>
              <a:rPr sz="2000" b="1" spc="-25" dirty="0">
                <a:solidFill>
                  <a:srgbClr val="073D86"/>
                </a:solidFill>
                <a:latin typeface="Microsoft JhengHei"/>
                <a:cs typeface="Microsoft JhengHei"/>
              </a:rPr>
              <a:t>放</a:t>
            </a:r>
            <a:r>
              <a:rPr sz="2000" b="1" spc="-170" dirty="0">
                <a:solidFill>
                  <a:srgbClr val="073D86"/>
                </a:solidFill>
                <a:latin typeface="Microsoft JhengHei"/>
                <a:cs typeface="Microsoft JhengHei"/>
              </a:rPr>
              <a:t>128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盘块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地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址，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则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sz="2000" b="1" spc="-200" dirty="0">
                <a:solidFill>
                  <a:srgbClr val="073D86"/>
                </a:solidFill>
                <a:latin typeface="Microsoft JhengHei"/>
                <a:cs typeface="Microsoft JhengHei"/>
              </a:rPr>
              <a:t>1MB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文件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别占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多少 </a:t>
            </a: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间接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盘块</a:t>
            </a:r>
            <a:r>
              <a:rPr sz="2000" b="1" spc="-60" dirty="0">
                <a:solidFill>
                  <a:srgbClr val="073D86"/>
                </a:solidFill>
                <a:latin typeface="Microsoft JhengHei"/>
                <a:cs typeface="Microsoft JhengHei"/>
              </a:rPr>
              <a:t>？20MB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的文件呢？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每个盘块</a:t>
            </a:r>
            <a:r>
              <a:rPr sz="2000" b="1" spc="-25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20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512B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1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答：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915" y="3379444"/>
            <a:ext cx="439102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直接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块容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量</a:t>
            </a:r>
            <a:r>
              <a:rPr sz="2000" b="1" spc="-65" dirty="0">
                <a:solidFill>
                  <a:srgbClr val="073D86"/>
                </a:solidFill>
                <a:latin typeface="Microsoft JhengHei"/>
                <a:cs typeface="Microsoft JhengHei"/>
              </a:rPr>
              <a:t>=10×512B/1024=5KB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一次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间接容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量</a:t>
            </a:r>
            <a:r>
              <a:rPr sz="2000" b="1" spc="-70" dirty="0">
                <a:solidFill>
                  <a:srgbClr val="073D86"/>
                </a:solidFill>
                <a:latin typeface="Microsoft JhengHei"/>
                <a:cs typeface="Microsoft JhengHei"/>
              </a:rPr>
              <a:t>=128×512B/1024=64KB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915" y="4050344"/>
            <a:ext cx="8411210" cy="21894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二次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间接容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量</a:t>
            </a:r>
            <a:r>
              <a:rPr sz="2000" b="1" spc="-55" dirty="0">
                <a:solidFill>
                  <a:srgbClr val="073D86"/>
                </a:solidFill>
                <a:latin typeface="Microsoft JhengHei"/>
                <a:cs typeface="Microsoft JhengHei"/>
              </a:rPr>
              <a:t>=128×128×512B/1024=64KB×128=8192KB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</a:pPr>
            <a:r>
              <a:rPr sz="20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三次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间接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容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量</a:t>
            </a:r>
            <a:endParaRPr sz="2000">
              <a:latin typeface="Microsoft JhengHei"/>
              <a:cs typeface="Microsoft JhengHei"/>
            </a:endParaRPr>
          </a:p>
          <a:p>
            <a:pPr marL="285750">
              <a:lnSpc>
                <a:spcPts val="2280"/>
              </a:lnSpc>
            </a:pPr>
            <a:r>
              <a:rPr sz="2000" b="1" spc="-50" dirty="0">
                <a:solidFill>
                  <a:srgbClr val="073D86"/>
                </a:solidFill>
                <a:latin typeface="Microsoft JhengHei"/>
                <a:cs typeface="Microsoft JhengHei"/>
              </a:rPr>
              <a:t>=128×128×128×512B/1024=64KB×128=8192KB×128=1048576KB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</a:pPr>
            <a:r>
              <a:rPr sz="2000" b="1" spc="-190" dirty="0">
                <a:solidFill>
                  <a:srgbClr val="073D86"/>
                </a:solidFill>
                <a:latin typeface="Microsoft JhengHei"/>
                <a:cs typeface="Microsoft JhengHei"/>
              </a:rPr>
              <a:t>1MB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sz="20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1024KB，</a:t>
            </a:r>
            <a:r>
              <a:rPr sz="2000" b="1" u="sng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1024KB-69KB=955KB</a:t>
            </a:r>
            <a:r>
              <a:rPr sz="20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000" b="1" u="sng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955×1024B/512B=1910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sz="2000" b="1" spc="-145" dirty="0">
                <a:solidFill>
                  <a:srgbClr val="073D86"/>
                </a:solidFill>
                <a:latin typeface="Microsoft JhengHei"/>
                <a:cs typeface="Microsoft JhengHei"/>
              </a:rPr>
              <a:t>，1MB</a:t>
            </a:r>
            <a:endParaRPr sz="2000">
              <a:latin typeface="Microsoft JhengHei"/>
              <a:cs typeface="Microsoft JhengHei"/>
            </a:endParaRPr>
          </a:p>
          <a:p>
            <a:pPr marL="285750">
              <a:lnSpc>
                <a:spcPts val="2280"/>
              </a:lnSpc>
            </a:pP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的文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件分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别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占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000" b="1" spc="-215" dirty="0">
                <a:solidFill>
                  <a:srgbClr val="073D86"/>
                </a:solidFill>
                <a:latin typeface="Microsoft JhengHei"/>
                <a:cs typeface="Microsoft JhengHei"/>
              </a:rPr>
              <a:t>1910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二次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接盘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</a:pPr>
            <a:r>
              <a:rPr sz="2000" b="1" u="sng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20×1024KB-69-8192=12219KB</a:t>
            </a:r>
            <a:r>
              <a:rPr sz="2000" b="1" spc="-9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000" b="1" u="sng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12219×1024B/512=24438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sz="2000" b="1" spc="-60" dirty="0">
                <a:solidFill>
                  <a:srgbClr val="073D86"/>
                </a:solidFill>
                <a:latin typeface="Microsoft JhengHei"/>
                <a:cs typeface="Microsoft JhengHei"/>
              </a:rPr>
              <a:t>，20MB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endParaRPr sz="2000">
              <a:latin typeface="Microsoft JhengHei"/>
              <a:cs typeface="Microsoft JhengHei"/>
            </a:endParaRPr>
          </a:p>
          <a:p>
            <a:pPr marL="285750">
              <a:lnSpc>
                <a:spcPts val="2280"/>
              </a:lnSpc>
            </a:pP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文件</a:t>
            </a:r>
            <a:r>
              <a:rPr sz="20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别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占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000" b="1" spc="-55" dirty="0">
                <a:solidFill>
                  <a:srgbClr val="073D86"/>
                </a:solidFill>
                <a:latin typeface="Microsoft JhengHei"/>
                <a:cs typeface="Microsoft JhengHei"/>
              </a:rPr>
              <a:t>24438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三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间接</a:t>
            </a:r>
            <a:r>
              <a:rPr sz="20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盘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128*128=16384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个二</a:t>
            </a:r>
            <a:r>
              <a:rPr sz="20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接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盘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块。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6914" y="3358134"/>
            <a:ext cx="280670" cy="719455"/>
          </a:xfrm>
          <a:custGeom>
            <a:avLst/>
            <a:gdLst/>
            <a:ahLst/>
            <a:cxnLst/>
            <a:rect l="l" t="t" r="r" b="b"/>
            <a:pathLst>
              <a:path w="280670" h="719454">
                <a:moveTo>
                  <a:pt x="0" y="0"/>
                </a:moveTo>
                <a:lnTo>
                  <a:pt x="54590" y="4702"/>
                </a:lnTo>
                <a:lnTo>
                  <a:pt x="99155" y="17525"/>
                </a:lnTo>
                <a:lnTo>
                  <a:pt x="129194" y="36540"/>
                </a:lnTo>
                <a:lnTo>
                  <a:pt x="140208" y="59816"/>
                </a:lnTo>
                <a:lnTo>
                  <a:pt x="140208" y="299846"/>
                </a:lnTo>
                <a:lnTo>
                  <a:pt x="151221" y="323123"/>
                </a:lnTo>
                <a:lnTo>
                  <a:pt x="181260" y="342137"/>
                </a:lnTo>
                <a:lnTo>
                  <a:pt x="225825" y="354961"/>
                </a:lnTo>
                <a:lnTo>
                  <a:pt x="280415" y="359663"/>
                </a:lnTo>
                <a:lnTo>
                  <a:pt x="225825" y="364366"/>
                </a:lnTo>
                <a:lnTo>
                  <a:pt x="181260" y="377189"/>
                </a:lnTo>
                <a:lnTo>
                  <a:pt x="151221" y="396204"/>
                </a:lnTo>
                <a:lnTo>
                  <a:pt x="140208" y="419480"/>
                </a:lnTo>
                <a:lnTo>
                  <a:pt x="140208" y="659510"/>
                </a:lnTo>
                <a:lnTo>
                  <a:pt x="129194" y="682787"/>
                </a:lnTo>
                <a:lnTo>
                  <a:pt x="99155" y="701801"/>
                </a:lnTo>
                <a:lnTo>
                  <a:pt x="54590" y="714625"/>
                </a:lnTo>
                <a:lnTo>
                  <a:pt x="0" y="7193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8196" y="3502152"/>
            <a:ext cx="939165" cy="46672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b="1" dirty="0">
                <a:latin typeface="Times New Roman"/>
                <a:cs typeface="Times New Roman"/>
              </a:rPr>
              <a:t>69KB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82" y="830656"/>
            <a:ext cx="7243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10.4文件系统的功能与实现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412644"/>
            <a:ext cx="4206240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996950" lvl="2" indent="-9842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9758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文件系统调用的实现</a:t>
            </a:r>
            <a:endParaRPr sz="2800">
              <a:latin typeface="华文新魏"/>
              <a:cs typeface="华文新魏"/>
            </a:endParaRPr>
          </a:p>
          <a:p>
            <a:pPr marL="1056640" lvl="2" indent="-104394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05727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文件共享</a:t>
            </a:r>
            <a:endParaRPr sz="2800">
              <a:latin typeface="华文新魏"/>
              <a:cs typeface="华文新魏"/>
            </a:endParaRPr>
          </a:p>
          <a:p>
            <a:pPr marL="1056640" lvl="2" indent="-104394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05727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文件空间管理</a:t>
            </a:r>
            <a:endParaRPr sz="2800">
              <a:latin typeface="华文新魏"/>
              <a:cs typeface="华文新魏"/>
            </a:endParaRPr>
          </a:p>
          <a:p>
            <a:pPr marL="1056640" lvl="2" indent="-104394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05727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主存映射文件</a:t>
            </a:r>
            <a:endParaRPr sz="2800">
              <a:latin typeface="华文新魏"/>
              <a:cs typeface="华文新魏"/>
            </a:endParaRPr>
          </a:p>
          <a:p>
            <a:pPr marL="1056640" lvl="2" indent="-104394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05727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虚拟文件系统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79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204" y="6022847"/>
            <a:ext cx="8882380" cy="702945"/>
          </a:xfrm>
          <a:custGeom>
            <a:avLst/>
            <a:gdLst/>
            <a:ahLst/>
            <a:cxnLst/>
            <a:rect l="l" t="t" r="r" b="b"/>
            <a:pathLst>
              <a:path w="8882380" h="702945">
                <a:moveTo>
                  <a:pt x="0" y="702563"/>
                </a:moveTo>
                <a:lnTo>
                  <a:pt x="8881872" y="702563"/>
                </a:lnTo>
                <a:lnTo>
                  <a:pt x="8881872" y="0"/>
                </a:lnTo>
                <a:lnTo>
                  <a:pt x="0" y="0"/>
                </a:lnTo>
                <a:lnTo>
                  <a:pt x="0" y="70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639" y="6037884"/>
            <a:ext cx="86664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1303EC"/>
                </a:solidFill>
                <a:latin typeface="Microsoft JhengHei"/>
                <a:cs typeface="Microsoft JhengHei"/>
              </a:rPr>
              <a:t>文件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管理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系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统作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为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一个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单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独的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系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统实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用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程序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，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和操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作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系统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关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注的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是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不同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方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面的 </a:t>
            </a:r>
            <a:r>
              <a:rPr sz="2000" b="1" spc="10" dirty="0">
                <a:solidFill>
                  <a:srgbClr val="1303EC"/>
                </a:solidFill>
                <a:latin typeface="Microsoft JhengHei"/>
                <a:cs typeface="Microsoft JhengHei"/>
              </a:rPr>
              <a:t>内容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，它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们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的交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点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是关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于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记录</a:t>
            </a:r>
            <a:r>
              <a:rPr sz="2000" b="1" spc="-15" dirty="0">
                <a:solidFill>
                  <a:srgbClr val="1303EC"/>
                </a:solidFill>
                <a:latin typeface="Microsoft JhengHei"/>
                <a:cs typeface="Microsoft JhengHei"/>
              </a:rPr>
              <a:t>的</a:t>
            </a:r>
            <a:r>
              <a:rPr sz="2000" b="1" dirty="0">
                <a:solidFill>
                  <a:srgbClr val="1303EC"/>
                </a:solidFill>
                <a:latin typeface="Microsoft JhengHei"/>
                <a:cs typeface="Microsoft JhengHei"/>
              </a:rPr>
              <a:t>处理。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8975" y="2022368"/>
            <a:ext cx="605790" cy="2821305"/>
          </a:xfrm>
          <a:custGeom>
            <a:avLst/>
            <a:gdLst/>
            <a:ahLst/>
            <a:cxnLst/>
            <a:rect l="l" t="t" r="r" b="b"/>
            <a:pathLst>
              <a:path w="605789" h="2821304">
                <a:moveTo>
                  <a:pt x="0" y="2820857"/>
                </a:moveTo>
                <a:lnTo>
                  <a:pt x="605202" y="2820857"/>
                </a:lnTo>
                <a:lnTo>
                  <a:pt x="605202" y="0"/>
                </a:lnTo>
                <a:lnTo>
                  <a:pt x="0" y="0"/>
                </a:lnTo>
                <a:lnTo>
                  <a:pt x="0" y="282085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975" y="2022367"/>
            <a:ext cx="605790" cy="2821305"/>
          </a:xfrm>
          <a:custGeom>
            <a:avLst/>
            <a:gdLst/>
            <a:ahLst/>
            <a:cxnLst/>
            <a:rect l="l" t="t" r="r" b="b"/>
            <a:pathLst>
              <a:path w="605789" h="2821304">
                <a:moveTo>
                  <a:pt x="0" y="2820857"/>
                </a:moveTo>
                <a:lnTo>
                  <a:pt x="605202" y="2820857"/>
                </a:lnTo>
                <a:lnTo>
                  <a:pt x="605202" y="0"/>
                </a:lnTo>
                <a:lnTo>
                  <a:pt x="0" y="0"/>
                </a:lnTo>
                <a:lnTo>
                  <a:pt x="0" y="2820857"/>
                </a:lnTo>
                <a:close/>
              </a:path>
            </a:pathLst>
          </a:custGeom>
          <a:ln w="17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3078" y="336987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5">
                <a:moveTo>
                  <a:pt x="0" y="0"/>
                </a:moveTo>
                <a:lnTo>
                  <a:pt x="0" y="105766"/>
                </a:lnTo>
                <a:lnTo>
                  <a:pt x="105896" y="528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772" y="2526164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026"/>
                </a:lnTo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4488" y="3354382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568" y="0"/>
                </a:moveTo>
                <a:lnTo>
                  <a:pt x="0" y="0"/>
                </a:lnTo>
                <a:lnTo>
                  <a:pt x="39284" y="78471"/>
                </a:lnTo>
                <a:lnTo>
                  <a:pt x="78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3772" y="4105975"/>
            <a:ext cx="0" cy="737870"/>
          </a:xfrm>
          <a:custGeom>
            <a:avLst/>
            <a:gdLst/>
            <a:ahLst/>
            <a:cxnLst/>
            <a:rect l="l" t="t" r="r" b="b"/>
            <a:pathLst>
              <a:path h="737870">
                <a:moveTo>
                  <a:pt x="0" y="737249"/>
                </a:moveTo>
                <a:lnTo>
                  <a:pt x="0" y="0"/>
                </a:lnTo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4488" y="403731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39284" y="0"/>
                </a:moveTo>
                <a:lnTo>
                  <a:pt x="0" y="78471"/>
                </a:lnTo>
                <a:lnTo>
                  <a:pt x="78568" y="78471"/>
                </a:lnTo>
                <a:lnTo>
                  <a:pt x="39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8208" y="3104134"/>
            <a:ext cx="1739264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725295" algn="l"/>
              </a:tabLst>
            </a:pPr>
            <a:r>
              <a:rPr sz="2000" spc="15" dirty="0">
                <a:latin typeface="宋体"/>
                <a:cs typeface="宋体"/>
              </a:rPr>
              <a:t>用户</a:t>
            </a:r>
            <a:r>
              <a:rPr sz="2000" spc="165" dirty="0">
                <a:latin typeface="宋体"/>
                <a:cs typeface="宋体"/>
              </a:rPr>
              <a:t>和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105" y="3369402"/>
            <a:ext cx="1931035" cy="6705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spc="15" dirty="0">
                <a:latin typeface="宋体"/>
                <a:cs typeface="宋体"/>
              </a:rPr>
              <a:t>程序命令</a:t>
            </a:r>
            <a:r>
              <a:rPr sz="2000" spc="-204" dirty="0">
                <a:latin typeface="宋体"/>
                <a:cs typeface="宋体"/>
              </a:rPr>
              <a:t> </a:t>
            </a:r>
            <a:r>
              <a:rPr sz="3000" spc="22" baseline="-9722" dirty="0">
                <a:latin typeface="宋体"/>
                <a:cs typeface="宋体"/>
              </a:rPr>
              <a:t>操作，</a:t>
            </a:r>
            <a:endParaRPr sz="3000" baseline="-9722">
              <a:latin typeface="宋体"/>
              <a:cs typeface="宋体"/>
            </a:endParaRPr>
          </a:p>
          <a:p>
            <a:pPr marL="1149350">
              <a:lnSpc>
                <a:spcPct val="100000"/>
              </a:lnSpc>
              <a:spcBef>
                <a:spcPts val="140"/>
              </a:spcBef>
            </a:pPr>
            <a:r>
              <a:rPr sz="2000" spc="15" dirty="0">
                <a:latin typeface="宋体"/>
                <a:cs typeface="宋体"/>
              </a:rPr>
              <a:t>文件名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84178" y="3432853"/>
            <a:ext cx="1118235" cy="0"/>
          </a:xfrm>
          <a:custGeom>
            <a:avLst/>
            <a:gdLst/>
            <a:ahLst/>
            <a:cxnLst/>
            <a:rect l="l" t="t" r="r" b="b"/>
            <a:pathLst>
              <a:path w="1118235">
                <a:moveTo>
                  <a:pt x="0" y="0"/>
                </a:moveTo>
                <a:lnTo>
                  <a:pt x="1117746" y="0"/>
                </a:lnTo>
              </a:path>
            </a:pathLst>
          </a:custGeom>
          <a:ln w="170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88687" y="337997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0" y="0"/>
                </a:moveTo>
                <a:lnTo>
                  <a:pt x="0" y="105766"/>
                </a:lnTo>
                <a:lnTo>
                  <a:pt x="105896" y="528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48770" y="1672879"/>
            <a:ext cx="2866390" cy="83629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latin typeface="宋体"/>
                <a:cs typeface="宋体"/>
              </a:rPr>
              <a:t>文件结构</a:t>
            </a:r>
            <a:endParaRPr sz="20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565"/>
              </a:spcBef>
              <a:tabLst>
                <a:tab pos="1815464" algn="l"/>
              </a:tabLst>
            </a:pPr>
            <a:r>
              <a:rPr sz="2000" spc="15" dirty="0">
                <a:latin typeface="宋体"/>
                <a:cs typeface="宋体"/>
              </a:rPr>
              <a:t>目录管理	</a:t>
            </a:r>
            <a:r>
              <a:rPr sz="3000" spc="22" baseline="2777" dirty="0">
                <a:latin typeface="宋体"/>
                <a:cs typeface="宋体"/>
              </a:rPr>
              <a:t>访问方法</a:t>
            </a:r>
            <a:endParaRPr sz="3000" baseline="2777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2237" y="3410202"/>
            <a:ext cx="794385" cy="6070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85"/>
              </a:spcBef>
            </a:pPr>
            <a:r>
              <a:rPr sz="2000" spc="15" dirty="0">
                <a:latin typeface="宋体"/>
                <a:cs typeface="宋体"/>
              </a:rPr>
              <a:t>文件操 作函数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89381" y="2516071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026"/>
                </a:lnTo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0096" y="3344288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568" y="0"/>
                </a:moveTo>
                <a:lnTo>
                  <a:pt x="0" y="0"/>
                </a:lnTo>
                <a:lnTo>
                  <a:pt x="39284" y="78471"/>
                </a:lnTo>
                <a:lnTo>
                  <a:pt x="78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4583" y="2143288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30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4583" y="2143288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30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4583" y="2546308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30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4583" y="2546308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30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4583" y="2929142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30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4583" y="2929142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30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4583" y="3332020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29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4583" y="3332020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29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4583" y="3735040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29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4583" y="3735040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29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4583" y="4138060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29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4583" y="4138060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29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4583" y="4540996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29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4583" y="4540996"/>
            <a:ext cx="605790" cy="201930"/>
          </a:xfrm>
          <a:custGeom>
            <a:avLst/>
            <a:gdLst/>
            <a:ahLst/>
            <a:cxnLst/>
            <a:rect l="l" t="t" r="r" b="b"/>
            <a:pathLst>
              <a:path w="605789" h="201929">
                <a:moveTo>
                  <a:pt x="0" y="201481"/>
                </a:moveTo>
                <a:lnTo>
                  <a:pt x="605202" y="201481"/>
                </a:lnTo>
                <a:lnTo>
                  <a:pt x="605202" y="0"/>
                </a:lnTo>
                <a:lnTo>
                  <a:pt x="0" y="0"/>
                </a:lnTo>
                <a:lnTo>
                  <a:pt x="0" y="201481"/>
                </a:lnTo>
                <a:close/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5394" y="3432853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504" y="0"/>
                </a:lnTo>
              </a:path>
            </a:pathLst>
          </a:custGeom>
          <a:ln w="170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99786" y="3379970"/>
            <a:ext cx="159385" cy="106045"/>
          </a:xfrm>
          <a:custGeom>
            <a:avLst/>
            <a:gdLst/>
            <a:ahLst/>
            <a:cxnLst/>
            <a:rect l="l" t="t" r="r" b="b"/>
            <a:pathLst>
              <a:path w="159385" h="106045">
                <a:moveTo>
                  <a:pt x="158844" y="0"/>
                </a:moveTo>
                <a:lnTo>
                  <a:pt x="0" y="52883"/>
                </a:lnTo>
                <a:lnTo>
                  <a:pt x="158844" y="105766"/>
                </a:lnTo>
                <a:lnTo>
                  <a:pt x="158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9661" y="3379970"/>
            <a:ext cx="159385" cy="106045"/>
          </a:xfrm>
          <a:custGeom>
            <a:avLst/>
            <a:gdLst/>
            <a:ahLst/>
            <a:cxnLst/>
            <a:rect l="l" t="t" r="r" b="b"/>
            <a:pathLst>
              <a:path w="159385" h="106045">
                <a:moveTo>
                  <a:pt x="0" y="0"/>
                </a:moveTo>
                <a:lnTo>
                  <a:pt x="0" y="105766"/>
                </a:lnTo>
                <a:lnTo>
                  <a:pt x="158844" y="528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55528" y="2519150"/>
            <a:ext cx="537845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latin typeface="宋体"/>
                <a:cs typeface="宋体"/>
              </a:rPr>
              <a:t>组块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24286" y="2868625"/>
            <a:ext cx="0" cy="495934"/>
          </a:xfrm>
          <a:custGeom>
            <a:avLst/>
            <a:gdLst/>
            <a:ahLst/>
            <a:cxnLst/>
            <a:rect l="l" t="t" r="r" b="b"/>
            <a:pathLst>
              <a:path h="495935">
                <a:moveTo>
                  <a:pt x="0" y="0"/>
                </a:moveTo>
                <a:lnTo>
                  <a:pt x="0" y="495565"/>
                </a:lnTo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5002" y="3354382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568" y="0"/>
                </a:moveTo>
                <a:lnTo>
                  <a:pt x="0" y="0"/>
                </a:lnTo>
                <a:lnTo>
                  <a:pt x="39284" y="78471"/>
                </a:lnTo>
                <a:lnTo>
                  <a:pt x="78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8506" y="3231329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08506" y="3231329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08506" y="2425431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08506" y="2425430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08506" y="4037284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08506" y="4037284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686006" y="1579765"/>
            <a:ext cx="1050290" cy="8629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ct val="87000"/>
              </a:lnSpc>
              <a:spcBef>
                <a:spcPts val="425"/>
              </a:spcBef>
            </a:pPr>
            <a:r>
              <a:rPr sz="2000" spc="15" dirty="0">
                <a:latin typeface="宋体"/>
                <a:cs typeface="宋体"/>
              </a:rPr>
              <a:t>主存缓冲 区中的物 理块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59316" y="3432853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7150" y="0"/>
                </a:lnTo>
              </a:path>
            </a:pathLst>
          </a:custGeom>
          <a:ln w="170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13708" y="3379970"/>
            <a:ext cx="159385" cy="106045"/>
          </a:xfrm>
          <a:custGeom>
            <a:avLst/>
            <a:gdLst/>
            <a:ahLst/>
            <a:cxnLst/>
            <a:rect l="l" t="t" r="r" b="b"/>
            <a:pathLst>
              <a:path w="159384" h="106045">
                <a:moveTo>
                  <a:pt x="158844" y="0"/>
                </a:moveTo>
                <a:lnTo>
                  <a:pt x="0" y="52883"/>
                </a:lnTo>
                <a:lnTo>
                  <a:pt x="158844" y="105766"/>
                </a:lnTo>
                <a:lnTo>
                  <a:pt x="158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43229" y="3379970"/>
            <a:ext cx="159385" cy="106045"/>
          </a:xfrm>
          <a:custGeom>
            <a:avLst/>
            <a:gdLst/>
            <a:ahLst/>
            <a:cxnLst/>
            <a:rect l="l" t="t" r="r" b="b"/>
            <a:pathLst>
              <a:path w="159384" h="106045">
                <a:moveTo>
                  <a:pt x="0" y="0"/>
                </a:moveTo>
                <a:lnTo>
                  <a:pt x="0" y="105766"/>
                </a:lnTo>
                <a:lnTo>
                  <a:pt x="158844" y="528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749096" y="2352540"/>
            <a:ext cx="537845" cy="6070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85"/>
              </a:spcBef>
            </a:pPr>
            <a:r>
              <a:rPr sz="2000" spc="15" dirty="0">
                <a:latin typeface="宋体"/>
                <a:cs typeface="宋体"/>
              </a:rPr>
              <a:t>磁盘 调度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17997" y="2848580"/>
            <a:ext cx="0" cy="515620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610"/>
                </a:lnTo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78712" y="3354382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78568" y="0"/>
                </a:moveTo>
                <a:lnTo>
                  <a:pt x="0" y="0"/>
                </a:lnTo>
                <a:lnTo>
                  <a:pt x="39284" y="78471"/>
                </a:lnTo>
                <a:lnTo>
                  <a:pt x="78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34639" y="3419585"/>
            <a:ext cx="36703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latin typeface="Times New Roman"/>
                <a:cs typeface="Times New Roman"/>
              </a:rPr>
              <a:t>I/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17997" y="3843976"/>
            <a:ext cx="0" cy="455295"/>
          </a:xfrm>
          <a:custGeom>
            <a:avLst/>
            <a:gdLst/>
            <a:ahLst/>
            <a:cxnLst/>
            <a:rect l="l" t="t" r="r" b="b"/>
            <a:pathLst>
              <a:path h="455295">
                <a:moveTo>
                  <a:pt x="0" y="455192"/>
                </a:moveTo>
                <a:lnTo>
                  <a:pt x="0" y="0"/>
                </a:lnTo>
              </a:path>
            </a:pathLst>
          </a:custGeom>
          <a:ln w="3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78712" y="377531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39284" y="0"/>
                </a:moveTo>
                <a:lnTo>
                  <a:pt x="0" y="78471"/>
                </a:lnTo>
                <a:lnTo>
                  <a:pt x="78568" y="78471"/>
                </a:lnTo>
                <a:lnTo>
                  <a:pt x="39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749096" y="4296804"/>
            <a:ext cx="537845" cy="6070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85"/>
              </a:spcBef>
            </a:pPr>
            <a:r>
              <a:rPr sz="2000" spc="15" dirty="0">
                <a:latin typeface="宋体"/>
                <a:cs typeface="宋体"/>
              </a:rPr>
              <a:t>文件 分配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02073" y="3231329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02073" y="3231329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02073" y="2425431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02073" y="2425430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02073" y="4037284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02073" y="4037284"/>
            <a:ext cx="605790" cy="403225"/>
          </a:xfrm>
          <a:custGeom>
            <a:avLst/>
            <a:gdLst/>
            <a:ahLst/>
            <a:cxnLst/>
            <a:rect l="l" t="t" r="r" b="b"/>
            <a:pathLst>
              <a:path w="605790" h="403225">
                <a:moveTo>
                  <a:pt x="0" y="402963"/>
                </a:moveTo>
                <a:lnTo>
                  <a:pt x="605202" y="402963"/>
                </a:lnTo>
                <a:lnTo>
                  <a:pt x="605202" y="0"/>
                </a:lnTo>
                <a:lnTo>
                  <a:pt x="0" y="0"/>
                </a:lnTo>
                <a:lnTo>
                  <a:pt x="0" y="402963"/>
                </a:lnTo>
                <a:close/>
              </a:path>
            </a:pathLst>
          </a:custGeom>
          <a:ln w="1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7279716" y="1579765"/>
            <a:ext cx="1050290" cy="8629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ct val="87000"/>
              </a:lnSpc>
              <a:spcBef>
                <a:spcPts val="425"/>
              </a:spcBef>
            </a:pPr>
            <a:r>
              <a:rPr sz="2000" spc="15" dirty="0">
                <a:solidFill>
                  <a:srgbClr val="000000"/>
                </a:solidFill>
                <a:latin typeface="宋体"/>
                <a:cs typeface="宋体"/>
              </a:rPr>
              <a:t>主存缓冲 区中的物 理块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199936" y="3432853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532755" y="0"/>
                </a:moveTo>
                <a:lnTo>
                  <a:pt x="0" y="0"/>
                </a:lnTo>
              </a:path>
            </a:pathLst>
          </a:custGeom>
          <a:ln w="170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07277" y="337997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896" y="0"/>
                </a:moveTo>
                <a:lnTo>
                  <a:pt x="0" y="52883"/>
                </a:lnTo>
                <a:lnTo>
                  <a:pt x="105896" y="105766"/>
                </a:lnTo>
                <a:lnTo>
                  <a:pt x="105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201612" y="3413330"/>
            <a:ext cx="537845" cy="8629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87000"/>
              </a:lnSpc>
              <a:spcBef>
                <a:spcPts val="425"/>
              </a:spcBef>
            </a:pPr>
            <a:r>
              <a:rPr sz="2000" spc="15" dirty="0">
                <a:latin typeface="宋体"/>
                <a:cs typeface="宋体"/>
              </a:rPr>
              <a:t>空闲 空间 管理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8049" y="5246189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4324311" y="0"/>
                </a:moveTo>
                <a:lnTo>
                  <a:pt x="0" y="0"/>
                </a:lnTo>
              </a:path>
            </a:pathLst>
          </a:custGeom>
          <a:ln w="170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71686" y="5203541"/>
            <a:ext cx="128270" cy="85725"/>
          </a:xfrm>
          <a:custGeom>
            <a:avLst/>
            <a:gdLst/>
            <a:ahLst/>
            <a:cxnLst/>
            <a:rect l="l" t="t" r="r" b="b"/>
            <a:pathLst>
              <a:path w="128270" h="85725">
                <a:moveTo>
                  <a:pt x="0" y="0"/>
                </a:moveTo>
                <a:lnTo>
                  <a:pt x="0" y="85295"/>
                </a:lnTo>
                <a:lnTo>
                  <a:pt x="128100" y="426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0624" y="5203541"/>
            <a:ext cx="128270" cy="85725"/>
          </a:xfrm>
          <a:custGeom>
            <a:avLst/>
            <a:gdLst/>
            <a:ahLst/>
            <a:cxnLst/>
            <a:rect l="l" t="t" r="r" b="b"/>
            <a:pathLst>
              <a:path w="128270" h="85725">
                <a:moveTo>
                  <a:pt x="128100" y="0"/>
                </a:moveTo>
                <a:lnTo>
                  <a:pt x="0" y="42647"/>
                </a:lnTo>
                <a:lnTo>
                  <a:pt x="128100" y="85295"/>
                </a:lnTo>
                <a:lnTo>
                  <a:pt x="12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12009" y="5447670"/>
            <a:ext cx="4203700" cy="0"/>
          </a:xfrm>
          <a:custGeom>
            <a:avLst/>
            <a:gdLst/>
            <a:ahLst/>
            <a:cxnLst/>
            <a:rect l="l" t="t" r="r" b="b"/>
            <a:pathLst>
              <a:path w="4203700">
                <a:moveTo>
                  <a:pt x="4203256" y="0"/>
                </a:moveTo>
                <a:lnTo>
                  <a:pt x="0" y="0"/>
                </a:lnTo>
              </a:path>
            </a:pathLst>
          </a:custGeom>
          <a:ln w="170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04591" y="5405023"/>
            <a:ext cx="128270" cy="85725"/>
          </a:xfrm>
          <a:custGeom>
            <a:avLst/>
            <a:gdLst/>
            <a:ahLst/>
            <a:cxnLst/>
            <a:rect l="l" t="t" r="r" b="b"/>
            <a:pathLst>
              <a:path w="128270" h="85725">
                <a:moveTo>
                  <a:pt x="0" y="0"/>
                </a:moveTo>
                <a:lnTo>
                  <a:pt x="0" y="85295"/>
                </a:lnTo>
                <a:lnTo>
                  <a:pt x="128100" y="4264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94583" y="5405023"/>
            <a:ext cx="128270" cy="85725"/>
          </a:xfrm>
          <a:custGeom>
            <a:avLst/>
            <a:gdLst/>
            <a:ahLst/>
            <a:cxnLst/>
            <a:rect l="l" t="t" r="r" b="b"/>
            <a:pathLst>
              <a:path w="128270" h="85725">
                <a:moveTo>
                  <a:pt x="128100" y="0"/>
                </a:moveTo>
                <a:lnTo>
                  <a:pt x="0" y="42647"/>
                </a:lnTo>
                <a:lnTo>
                  <a:pt x="128100" y="85295"/>
                </a:lnTo>
                <a:lnTo>
                  <a:pt x="12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273191" y="5249254"/>
            <a:ext cx="233172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FF0000"/>
                </a:solidFill>
                <a:latin typeface="宋体"/>
                <a:cs typeface="宋体"/>
              </a:rPr>
              <a:t>文件管理关注的问题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48248" y="5432825"/>
            <a:ext cx="233172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FF0000"/>
                </a:solidFill>
                <a:latin typeface="宋体"/>
                <a:cs typeface="宋体"/>
              </a:rPr>
              <a:t>操作系统关注的问题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文件系统概</a:t>
            </a:r>
            <a:r>
              <a:rPr spc="-10" dirty="0"/>
              <a:t>述</a:t>
            </a:r>
            <a:r>
              <a:rPr dirty="0"/>
              <a:t>(2)</a:t>
            </a: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文件系统面向用户的功能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84276" y="2350007"/>
            <a:ext cx="7992109" cy="3959860"/>
          </a:xfrm>
          <a:custGeom>
            <a:avLst/>
            <a:gdLst/>
            <a:ahLst/>
            <a:cxnLst/>
            <a:rect l="l" t="t" r="r" b="b"/>
            <a:pathLst>
              <a:path w="7992109" h="3959860">
                <a:moveTo>
                  <a:pt x="0" y="3959352"/>
                </a:moveTo>
                <a:lnTo>
                  <a:pt x="7991856" y="3959352"/>
                </a:lnTo>
                <a:lnTo>
                  <a:pt x="7991856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4895" y="2263139"/>
            <a:ext cx="1624583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016" y="2288880"/>
            <a:ext cx="5868035" cy="32448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385"/>
              </a:spcBef>
              <a:buFont typeface="Candara"/>
              <a:buChar char="•"/>
              <a:tabLst>
                <a:tab pos="347345" algn="l"/>
                <a:tab pos="3479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按名存取</a:t>
            </a:r>
            <a:endParaRPr sz="24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73D86"/>
              </a:buClr>
              <a:buFont typeface="Candara"/>
              <a:buChar char="•"/>
              <a:tabLst>
                <a:tab pos="354965" algn="l"/>
                <a:tab pos="355600" algn="l"/>
              </a:tabLst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文件目录建立和维护</a:t>
            </a:r>
            <a:endParaRPr sz="24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Candara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实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现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逻辑文件到物理文件的转换</a:t>
            </a:r>
            <a:endParaRPr sz="24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Candara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文件存储空间的分配和管理</a:t>
            </a:r>
            <a:endParaRPr sz="24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Candara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提供合适的文件存取方法</a:t>
            </a:r>
            <a:endParaRPr sz="24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Candara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实现文件的共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享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、保护和保密</a:t>
            </a:r>
            <a:endParaRPr sz="2400">
              <a:latin typeface="华文新魏"/>
              <a:cs typeface="华文新魏"/>
            </a:endParaRPr>
          </a:p>
          <a:p>
            <a:pPr marL="363220" indent="-350520">
              <a:lnSpc>
                <a:spcPct val="100000"/>
              </a:lnSpc>
              <a:spcBef>
                <a:spcPts val="290"/>
              </a:spcBef>
              <a:buFont typeface="Candara"/>
              <a:buChar char="•"/>
              <a:tabLst>
                <a:tab pos="362585" algn="l"/>
                <a:tab pos="36322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提供一组可供用户使用的文件操作和命令</a:t>
            </a:r>
            <a:endParaRPr sz="2400">
              <a:latin typeface="华文新魏"/>
              <a:cs typeface="华文新魏"/>
            </a:endParaRPr>
          </a:p>
          <a:p>
            <a:pPr marL="363220" indent="-350520">
              <a:lnSpc>
                <a:spcPct val="100000"/>
              </a:lnSpc>
              <a:spcBef>
                <a:spcPts val="290"/>
              </a:spcBef>
              <a:buFont typeface="Candara"/>
              <a:buChar char="•"/>
              <a:tabLst>
                <a:tab pos="362585" algn="l"/>
                <a:tab pos="36322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提供与设备管理的统一接口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448" y="442721"/>
            <a:ext cx="5978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10.4.1</a:t>
            </a:r>
            <a:r>
              <a:rPr spc="-105" dirty="0"/>
              <a:t> </a:t>
            </a:r>
            <a:r>
              <a:rPr dirty="0"/>
              <a:t>文件操作的实现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324611" y="2636520"/>
            <a:ext cx="8568055" cy="3688079"/>
          </a:xfrm>
          <a:custGeom>
            <a:avLst/>
            <a:gdLst/>
            <a:ahLst/>
            <a:cxnLst/>
            <a:rect l="l" t="t" r="r" b="b"/>
            <a:pathLst>
              <a:path w="8568055" h="3688079">
                <a:moveTo>
                  <a:pt x="0" y="3688079"/>
                </a:moveTo>
                <a:lnTo>
                  <a:pt x="8567928" y="3688079"/>
                </a:lnTo>
                <a:lnTo>
                  <a:pt x="8567928" y="0"/>
                </a:lnTo>
                <a:lnTo>
                  <a:pt x="0" y="0"/>
                </a:lnTo>
                <a:lnTo>
                  <a:pt x="0" y="3688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42" y="2646045"/>
            <a:ext cx="842518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文件系统提供给用户程序的一组</a:t>
            </a:r>
            <a:r>
              <a:rPr sz="24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系统调用</a:t>
            </a:r>
            <a:r>
              <a:rPr sz="24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，包括：</a:t>
            </a:r>
            <a:r>
              <a:rPr sz="24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创建、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删</a:t>
            </a:r>
            <a:r>
              <a:rPr sz="2400" b="1" u="sng" spc="-23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除 </a:t>
            </a:r>
            <a:r>
              <a:rPr sz="24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、</a:t>
            </a:r>
            <a:r>
              <a:rPr sz="24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打开、关闭、读、写和控制</a:t>
            </a:r>
            <a:r>
              <a:rPr sz="24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，通过这些系统调用用户能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获 得文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件系统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各种服务。</a:t>
            </a:r>
            <a:endParaRPr sz="2400">
              <a:latin typeface="Microsoft JhengHei"/>
              <a:cs typeface="Microsoft JhengHei"/>
            </a:endParaRPr>
          </a:p>
          <a:p>
            <a:pPr marL="285115" marR="762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在为应用程序服务时，文件系统需要沿路径查找目录以获得 该文件的各种信息，这往往要多次访问文件存储</a:t>
            </a:r>
            <a:r>
              <a:rPr sz="24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sz="24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，使访问 速度减慢，若把所有文件目录都复制到主存，访问速度可加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快，但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却又增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加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主存开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销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448" y="442721"/>
            <a:ext cx="5978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10.4.1</a:t>
            </a:r>
            <a:r>
              <a:rPr spc="-105" dirty="0"/>
              <a:t> </a:t>
            </a:r>
            <a:r>
              <a:rPr dirty="0"/>
              <a:t>文件操作的实现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564892"/>
            <a:ext cx="8641080" cy="3959860"/>
          </a:xfrm>
          <a:custGeom>
            <a:avLst/>
            <a:gdLst/>
            <a:ahLst/>
            <a:cxnLst/>
            <a:rect l="l" t="t" r="r" b="b"/>
            <a:pathLst>
              <a:path w="8641080" h="3959859">
                <a:moveTo>
                  <a:pt x="0" y="3959352"/>
                </a:moveTo>
                <a:lnTo>
                  <a:pt x="8641080" y="3959352"/>
                </a:lnTo>
                <a:lnTo>
                  <a:pt x="8641080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2541270"/>
            <a:ext cx="8788400" cy="2842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308610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1143635" algn="l"/>
              </a:tabLst>
            </a:pP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案</a:t>
            </a:r>
            <a:r>
              <a:rPr sz="2400" b="1" spc="125" dirty="0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	把常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和正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的那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些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目录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复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sz="24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这样， </a:t>
            </a: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既不增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加太多主存开</a:t>
            </a:r>
            <a:r>
              <a:rPr sz="24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销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，又可明显减少查找时</a:t>
            </a: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间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endParaRPr sz="2400">
              <a:latin typeface="Microsoft JhengHei"/>
              <a:cs typeface="Microsoft JhengHei"/>
            </a:endParaRPr>
          </a:p>
          <a:p>
            <a:pPr marL="285115" marR="311150" indent="-272415" algn="just">
              <a:lnSpc>
                <a:spcPts val="259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系统为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每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个用户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程建立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张活动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400" b="1" spc="130" dirty="0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spc="7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户使用</a:t>
            </a:r>
            <a:r>
              <a:rPr sz="2400" b="1" spc="70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400" b="1" spc="9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之 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前先通</a:t>
            </a:r>
            <a:r>
              <a:rPr sz="2400" b="1" spc="70" dirty="0">
                <a:solidFill>
                  <a:srgbClr val="073D86"/>
                </a:solidFill>
                <a:latin typeface="Microsoft JhengHei"/>
                <a:cs typeface="Microsoft JhengHei"/>
              </a:rPr>
              <a:t>过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“打开</a:t>
            </a:r>
            <a:r>
              <a:rPr sz="2400" b="1" spc="70" dirty="0">
                <a:solidFill>
                  <a:srgbClr val="073D86"/>
                </a:solidFill>
                <a:latin typeface="Microsoft JhengHei"/>
                <a:cs typeface="Microsoft JhengHei"/>
              </a:rPr>
              <a:t>”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操作，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把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该文件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文件目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录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复制到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指</a:t>
            </a:r>
            <a:r>
              <a:rPr sz="24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主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存区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域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endParaRPr sz="24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ts val="259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当不再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用该文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400" b="1" spc="105" dirty="0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，使</a:t>
            </a:r>
            <a:r>
              <a:rPr sz="2400" b="1" spc="7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“</a:t>
            </a:r>
            <a:r>
              <a:rPr sz="24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关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闭</a:t>
            </a:r>
            <a:r>
              <a:rPr sz="2400" b="1" spc="70" dirty="0">
                <a:solidFill>
                  <a:srgbClr val="073D86"/>
                </a:solidFill>
                <a:latin typeface="Microsoft JhengHei"/>
                <a:cs typeface="Microsoft JhengHei"/>
              </a:rPr>
              <a:t>”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操作切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和该文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4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目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录 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的联</a:t>
            </a:r>
            <a:r>
              <a:rPr sz="24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2400" b="1" spc="7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这样，</a:t>
            </a:r>
            <a:r>
              <a:rPr sz="2400" b="1" spc="70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件被打</a:t>
            </a:r>
            <a:r>
              <a:rPr sz="2400" b="1" spc="70" dirty="0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sz="24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后，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用户多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sz="2400" b="1" spc="10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直</a:t>
            </a:r>
            <a:r>
              <a:rPr sz="24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至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 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件被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关闭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或撤</a:t>
            </a:r>
            <a:r>
              <a:rPr sz="24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销</a:t>
            </a:r>
            <a:r>
              <a:rPr sz="2400" b="1" spc="7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大大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减少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访盘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sz="24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，提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高文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件系</a:t>
            </a:r>
            <a:r>
              <a:rPr sz="24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统的</a:t>
            </a:r>
            <a:r>
              <a:rPr sz="24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效</a:t>
            </a:r>
            <a:r>
              <a:rPr sz="2400" b="1" spc="105" dirty="0">
                <a:solidFill>
                  <a:srgbClr val="073D86"/>
                </a:solidFill>
                <a:latin typeface="Microsoft JhengHei"/>
                <a:cs typeface="Microsoft JhengHei"/>
              </a:rPr>
              <a:t>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374650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文件系统磁盘结构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324611" y="2708148"/>
            <a:ext cx="8351520" cy="3889375"/>
          </a:xfrm>
          <a:custGeom>
            <a:avLst/>
            <a:gdLst/>
            <a:ahLst/>
            <a:cxnLst/>
            <a:rect l="l" t="t" r="r" b="b"/>
            <a:pathLst>
              <a:path w="8351520" h="3889375">
                <a:moveTo>
                  <a:pt x="0" y="3889248"/>
                </a:moveTo>
                <a:lnTo>
                  <a:pt x="8351520" y="3889248"/>
                </a:lnTo>
                <a:lnTo>
                  <a:pt x="8351520" y="0"/>
                </a:lnTo>
                <a:lnTo>
                  <a:pt x="0" y="0"/>
                </a:lnTo>
                <a:lnTo>
                  <a:pt x="0" y="3889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42" y="2642438"/>
            <a:ext cx="47396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24130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超级块：占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800" b="1" spc="-395" dirty="0">
                <a:solidFill>
                  <a:srgbClr val="073D86"/>
                </a:solidFill>
                <a:latin typeface="Microsoft JhengHei"/>
                <a:cs typeface="Microsoft JhengHei"/>
              </a:rPr>
              <a:t>1#</a:t>
            </a:r>
            <a:r>
              <a:rPr sz="2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号块</a:t>
            </a:r>
            <a:endParaRPr sz="2800">
              <a:latin typeface="Microsoft JhengHei"/>
              <a:cs typeface="Microsoft JhengHei"/>
            </a:endParaRPr>
          </a:p>
          <a:p>
            <a:pPr marL="303530" indent="-29083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304165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索引节点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区</a:t>
            </a:r>
            <a:r>
              <a:rPr sz="2800" b="1" spc="-180" dirty="0">
                <a:solidFill>
                  <a:srgbClr val="073D86"/>
                </a:solidFill>
                <a:latin typeface="Microsoft JhengHei"/>
                <a:cs typeface="Microsoft JhengHei"/>
              </a:rPr>
              <a:t>：2#～k+1#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endParaRPr sz="2800">
              <a:latin typeface="Microsoft JhengHei"/>
              <a:cs typeface="Microsoft JhengHei"/>
            </a:endParaRPr>
          </a:p>
          <a:p>
            <a:pPr marL="303530" indent="-290830">
              <a:lnSpc>
                <a:spcPct val="100000"/>
              </a:lnSpc>
              <a:buAutoNum type="arabicPlain"/>
              <a:tabLst>
                <a:tab pos="304165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数据区</a:t>
            </a:r>
            <a:r>
              <a:rPr sz="28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：k+2#～n#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数据块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288493"/>
            <a:ext cx="4904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文件系统磁盘结构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689" y="1792300"/>
            <a:ext cx="7958455" cy="492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超级块：占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1#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号块</a:t>
            </a:r>
            <a:endParaRPr sz="2400">
              <a:latin typeface="华文新魏"/>
              <a:cs typeface="华文新魏"/>
            </a:endParaRPr>
          </a:p>
          <a:p>
            <a:pPr marL="927100" marR="1582420" indent="-6419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占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#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号块，存放文件系统结构和管理信息， 如记录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表所占盘块数、</a:t>
            </a:r>
            <a:endParaRPr sz="2400">
              <a:latin typeface="华文新魏"/>
              <a:cs typeface="华文新魏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文件数据所占盘块数、</a:t>
            </a:r>
            <a:endParaRPr sz="2400">
              <a:latin typeface="华文新魏"/>
              <a:cs typeface="华文新魏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主存中登记的空闲盘块数、</a:t>
            </a:r>
            <a:endParaRPr sz="2400">
              <a:latin typeface="华文新魏"/>
              <a:cs typeface="华文新魏"/>
            </a:endParaRPr>
          </a:p>
          <a:p>
            <a:pPr marL="927100" marR="275590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主存中登记的空闲块物理块号、 主存中登记的空闲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inode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数、</a:t>
            </a:r>
            <a:endParaRPr sz="2400">
              <a:latin typeface="华文新魏"/>
              <a:cs typeface="华文新魏"/>
            </a:endParaRPr>
          </a:p>
          <a:p>
            <a:pPr marL="927100" marR="291338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主存中登记的空闲i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ode编号，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及其他文件管理控制信息，</a:t>
            </a:r>
            <a:endParaRPr sz="2400">
              <a:latin typeface="华文新魏"/>
              <a:cs typeface="华文新魏"/>
            </a:endParaRPr>
          </a:p>
          <a:p>
            <a:pPr marL="285750" marR="5080" indent="-273685" algn="just">
              <a:lnSpc>
                <a:spcPts val="2300"/>
              </a:lnSpc>
              <a:spcBef>
                <a:spcPts val="56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可见超级块既有盘位示图的功能，又记录整个文件卷的控制 数据。</a:t>
            </a:r>
            <a:endParaRPr sz="2400">
              <a:latin typeface="华文新魏"/>
              <a:cs typeface="华文新魏"/>
            </a:endParaRPr>
          </a:p>
          <a:p>
            <a:pPr marL="285750" marR="5080" indent="-273685" algn="just">
              <a:lnSpc>
                <a:spcPct val="80000"/>
              </a:lnSpc>
              <a:spcBef>
                <a:spcPts val="6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每当一个块设备作为文件卷被安装时，该设备的超级块就要 复制到主存系统区中备用，而拆卸文件卷时，修改过的超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级块需复制回磁盘的超级块中。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374650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文件系统磁盘结构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992249"/>
            <a:ext cx="8172450" cy="26777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08915" indent="-196215">
              <a:lnSpc>
                <a:spcPct val="100000"/>
              </a:lnSpc>
              <a:spcBef>
                <a:spcPts val="890"/>
              </a:spcBef>
              <a:buAutoNum type="arabicPlain"/>
              <a:tabLst>
                <a:tab pos="20955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超级块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：占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400" b="1" spc="-335" dirty="0">
                <a:solidFill>
                  <a:srgbClr val="073D86"/>
                </a:solidFill>
                <a:latin typeface="Microsoft JhengHei"/>
                <a:cs typeface="Microsoft JhengHei"/>
              </a:rPr>
              <a:t>1#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号块</a:t>
            </a:r>
            <a:endParaRPr sz="2400">
              <a:latin typeface="Microsoft JhengHei"/>
              <a:cs typeface="Microsoft JhengHei"/>
            </a:endParaRPr>
          </a:p>
          <a:p>
            <a:pPr marL="259079" indent="-246379">
              <a:lnSpc>
                <a:spcPct val="100000"/>
              </a:lnSpc>
              <a:spcBef>
                <a:spcPts val="795"/>
              </a:spcBef>
              <a:buAutoNum type="arabicPlain"/>
              <a:tabLst>
                <a:tab pos="259715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索引节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点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区</a:t>
            </a:r>
            <a:r>
              <a:rPr sz="2400" b="1" spc="-155" dirty="0">
                <a:solidFill>
                  <a:srgbClr val="073D86"/>
                </a:solidFill>
                <a:latin typeface="Microsoft JhengHei"/>
                <a:cs typeface="Microsoft JhengHei"/>
              </a:rPr>
              <a:t>：2#～k+1#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endParaRPr sz="2400">
              <a:latin typeface="Microsoft JhengHei"/>
              <a:cs typeface="Microsoft JhengHei"/>
            </a:endParaRPr>
          </a:p>
          <a:p>
            <a:pPr marL="285115">
              <a:lnSpc>
                <a:spcPct val="100000"/>
              </a:lnSpc>
              <a:spcBef>
                <a:spcPts val="520"/>
              </a:spcBef>
            </a:pP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存放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每个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件都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各种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属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性，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们被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记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录在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称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为索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引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节点</a:t>
            </a:r>
            <a:endParaRPr sz="2000">
              <a:latin typeface="Microsoft JhengHei"/>
              <a:cs typeface="Microsoft JhengHei"/>
            </a:endParaRPr>
          </a:p>
          <a:p>
            <a:pPr marL="285115" marR="5080" algn="just">
              <a:lnSpc>
                <a:spcPct val="100000"/>
              </a:lnSpc>
            </a:pP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的结构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；所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都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相同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大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小，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且</a:t>
            </a:r>
            <a:r>
              <a:rPr sz="2000" b="1" spc="-114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表是</a:t>
            </a:r>
            <a:r>
              <a:rPr sz="2000" b="1" spc="-114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结构的列 </a:t>
            </a: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表，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文件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统中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每个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件在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该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表中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都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有一</a:t>
            </a:r>
            <a:r>
              <a:rPr sz="20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又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分磁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盘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 </a:t>
            </a: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和主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存活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后者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解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决频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繁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访问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磁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盘</a:t>
            </a:r>
            <a:r>
              <a:rPr sz="2000" b="1" spc="-114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表的效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率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问题。</a:t>
            </a:r>
            <a:endParaRPr sz="2000">
              <a:latin typeface="Microsoft JhengHei"/>
              <a:cs typeface="Microsoft JhengHei"/>
            </a:endParaRPr>
          </a:p>
          <a:p>
            <a:pPr marL="259079" indent="-246379">
              <a:lnSpc>
                <a:spcPct val="100000"/>
              </a:lnSpc>
              <a:spcBef>
                <a:spcPts val="535"/>
              </a:spcBef>
              <a:buAutoNum type="arabicPlain" startAt="3"/>
              <a:tabLst>
                <a:tab pos="259715" algn="l"/>
              </a:tabLst>
            </a:pP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数据区</a:t>
            </a:r>
            <a:r>
              <a:rPr sz="2400" b="1" spc="-120" dirty="0">
                <a:solidFill>
                  <a:srgbClr val="073D86"/>
                </a:solidFill>
                <a:latin typeface="Microsoft JhengHei"/>
                <a:cs typeface="Microsoft JhengHei"/>
              </a:rPr>
              <a:t>：k+2#～n#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为数据块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374650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文件系统磁盘结构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136775"/>
            <a:ext cx="8074659" cy="20072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08915" indent="-196215">
              <a:lnSpc>
                <a:spcPct val="100000"/>
              </a:lnSpc>
              <a:spcBef>
                <a:spcPts val="890"/>
              </a:spcBef>
              <a:buAutoNum type="arabicPlain"/>
              <a:tabLst>
                <a:tab pos="20955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超级块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：占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400" b="1" spc="-335" dirty="0">
                <a:solidFill>
                  <a:srgbClr val="073D86"/>
                </a:solidFill>
                <a:latin typeface="Microsoft JhengHei"/>
                <a:cs typeface="Microsoft JhengHei"/>
              </a:rPr>
              <a:t>1#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号块</a:t>
            </a:r>
            <a:endParaRPr sz="2400">
              <a:latin typeface="Microsoft JhengHei"/>
              <a:cs typeface="Microsoft JhengHei"/>
            </a:endParaRPr>
          </a:p>
          <a:p>
            <a:pPr marL="259079" indent="-246379">
              <a:lnSpc>
                <a:spcPct val="100000"/>
              </a:lnSpc>
              <a:spcBef>
                <a:spcPts val="795"/>
              </a:spcBef>
              <a:buAutoNum type="arabicPlain"/>
              <a:tabLst>
                <a:tab pos="259715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索引节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点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区</a:t>
            </a:r>
            <a:r>
              <a:rPr sz="2400" b="1" spc="-155" dirty="0">
                <a:solidFill>
                  <a:srgbClr val="073D86"/>
                </a:solidFill>
                <a:latin typeface="Microsoft JhengHei"/>
                <a:cs typeface="Microsoft JhengHei"/>
              </a:rPr>
              <a:t>：2#～k+1#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endParaRPr sz="2400">
              <a:latin typeface="Microsoft JhengHei"/>
              <a:cs typeface="Microsoft JhengHei"/>
            </a:endParaRPr>
          </a:p>
          <a:p>
            <a:pPr marL="259079" indent="-246379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259715" algn="l"/>
              </a:tabLst>
            </a:pP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数据区</a:t>
            </a:r>
            <a:r>
              <a:rPr sz="2400" b="1" spc="-120" dirty="0">
                <a:solidFill>
                  <a:srgbClr val="073D86"/>
                </a:solidFill>
                <a:latin typeface="Microsoft JhengHei"/>
                <a:cs typeface="Microsoft JhengHei"/>
              </a:rPr>
              <a:t>：k+2#～n#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为数据块</a:t>
            </a:r>
            <a:endParaRPr sz="2400">
              <a:latin typeface="Microsoft JhengHei"/>
              <a:cs typeface="Microsoft JhengHei"/>
            </a:endParaRPr>
          </a:p>
          <a:p>
            <a:pPr marL="285115">
              <a:lnSpc>
                <a:spcPct val="100000"/>
              </a:lnSpc>
              <a:spcBef>
                <a:spcPts val="480"/>
              </a:spcBef>
            </a:pPr>
            <a:r>
              <a:rPr sz="1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文件的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内容</a:t>
            </a:r>
            <a:r>
              <a:rPr sz="1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保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存在</a:t>
            </a:r>
            <a:r>
              <a:rPr sz="1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这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个区</a:t>
            </a:r>
            <a:r>
              <a:rPr sz="1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域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，磁</a:t>
            </a:r>
            <a:r>
              <a:rPr sz="1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盘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上所</a:t>
            </a:r>
            <a:r>
              <a:rPr sz="1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物理</a:t>
            </a:r>
            <a:r>
              <a:rPr sz="1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的大</a:t>
            </a:r>
            <a:r>
              <a:rPr sz="1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小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是一</a:t>
            </a:r>
            <a:r>
              <a:rPr sz="1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样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的，</a:t>
            </a:r>
            <a:r>
              <a:rPr sz="1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果文</a:t>
            </a:r>
            <a:r>
              <a:rPr sz="1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包</a:t>
            </a:r>
            <a:endParaRPr sz="1800">
              <a:latin typeface="Microsoft JhengHei"/>
              <a:cs typeface="Microsoft JhengHei"/>
            </a:endParaRPr>
          </a:p>
          <a:p>
            <a:pPr marL="285115">
              <a:lnSpc>
                <a:spcPct val="100000"/>
              </a:lnSpc>
            </a:pPr>
            <a:r>
              <a:rPr sz="1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含超过</a:t>
            </a:r>
            <a:r>
              <a:rPr sz="1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一块的数据，则文件内容会存放在多个盘块中。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374650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文件系统磁盘结构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069719"/>
            <a:ext cx="7999730" cy="2622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重要数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据结构：</a:t>
            </a:r>
            <a:endParaRPr sz="2400">
              <a:latin typeface="Microsoft JhengHei"/>
              <a:cs typeface="Microsoft JhengHei"/>
            </a:endParaRPr>
          </a:p>
          <a:p>
            <a:pPr marL="208915" indent="-196215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209550" algn="l"/>
              </a:tabLst>
            </a:pP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用户打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开文件表：</a:t>
            </a:r>
            <a:endParaRPr sz="2400">
              <a:latin typeface="Microsoft JhengHei"/>
              <a:cs typeface="Microsoft JhengHei"/>
            </a:endParaRPr>
          </a:p>
          <a:p>
            <a:pPr marL="285115" marR="5080">
              <a:lnSpc>
                <a:spcPct val="100000"/>
              </a:lnSpc>
              <a:spcBef>
                <a:spcPts val="520"/>
              </a:spcBef>
            </a:pP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000" b="1" spc="-100" dirty="0">
                <a:solidFill>
                  <a:srgbClr val="073D86"/>
                </a:solidFill>
                <a:latin typeface="Microsoft JhengHei"/>
                <a:cs typeface="Microsoft JhengHei"/>
              </a:rPr>
              <a:t>PCB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结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构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中保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留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sz="2000" b="1" spc="-105" dirty="0">
                <a:solidFill>
                  <a:srgbClr val="073D86"/>
                </a:solidFill>
                <a:latin typeface="Microsoft JhengHei"/>
                <a:cs typeface="Microsoft JhengHei"/>
              </a:rPr>
              <a:t>files_struct，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称为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户打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文件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或文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描 </a:t>
            </a: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述符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表，</a:t>
            </a: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表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项的序号为</a:t>
            </a: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文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件描述</a:t>
            </a:r>
            <a:r>
              <a:rPr sz="20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符</a:t>
            </a:r>
            <a:r>
              <a:rPr sz="2000" b="1" u="sng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fd</a:t>
            </a:r>
            <a:r>
              <a:rPr sz="2000" b="1" spc="-8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该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登记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项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登</a:t>
            </a:r>
            <a:r>
              <a:rPr sz="20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记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系统</a:t>
            </a:r>
            <a:r>
              <a:rPr sz="20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打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开文件</a:t>
            </a:r>
            <a:r>
              <a:rPr sz="2000" b="1" u="sng" spc="-12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表 </a:t>
            </a:r>
            <a:r>
              <a:rPr sz="20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的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一个</a:t>
            </a:r>
            <a:r>
              <a:rPr sz="20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入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口指</a:t>
            </a: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针</a:t>
            </a:r>
            <a:r>
              <a:rPr sz="2000" b="1" u="sng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fp</a:t>
            </a:r>
            <a:r>
              <a:rPr sz="2000" b="1" spc="-8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过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此系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打开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件表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项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连接</a:t>
            </a:r>
            <a:r>
              <a:rPr sz="20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到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打开</a:t>
            </a:r>
            <a:r>
              <a:rPr sz="20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文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件的活</a:t>
            </a:r>
            <a:r>
              <a:rPr sz="20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动 </a:t>
            </a:r>
            <a:r>
              <a:rPr sz="2000" b="1" u="sng" spc="-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inode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  <a:p>
            <a:pPr marL="259079" indent="-246379">
              <a:lnSpc>
                <a:spcPct val="100000"/>
              </a:lnSpc>
              <a:spcBef>
                <a:spcPts val="540"/>
              </a:spcBef>
              <a:buAutoNum type="arabicPlain" startAt="2"/>
              <a:tabLst>
                <a:tab pos="259715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系统打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件表：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374650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文件系统磁盘结构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2276855"/>
            <a:ext cx="8281670" cy="4392295"/>
          </a:xfrm>
          <a:custGeom>
            <a:avLst/>
            <a:gdLst/>
            <a:ahLst/>
            <a:cxnLst/>
            <a:rect l="l" t="t" r="r" b="b"/>
            <a:pathLst>
              <a:path w="8281670" h="4392295">
                <a:moveTo>
                  <a:pt x="0" y="4392168"/>
                </a:moveTo>
                <a:lnTo>
                  <a:pt x="8281416" y="4392168"/>
                </a:lnTo>
                <a:lnTo>
                  <a:pt x="8281416" y="0"/>
                </a:lnTo>
                <a:lnTo>
                  <a:pt x="0" y="0"/>
                </a:lnTo>
                <a:lnTo>
                  <a:pt x="0" y="4392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217" y="2214853"/>
            <a:ext cx="8072120" cy="33553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重要数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据结构：</a:t>
            </a:r>
            <a:endParaRPr sz="2400">
              <a:latin typeface="Microsoft JhengHei"/>
              <a:cs typeface="Microsoft JhengHei"/>
            </a:endParaRPr>
          </a:p>
          <a:p>
            <a:pPr marL="208915" indent="-196215">
              <a:lnSpc>
                <a:spcPct val="100000"/>
              </a:lnSpc>
              <a:spcBef>
                <a:spcPts val="290"/>
              </a:spcBef>
              <a:buAutoNum type="arabicPlain"/>
              <a:tabLst>
                <a:tab pos="20955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用户打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开文件表：</a:t>
            </a:r>
            <a:endParaRPr sz="2400">
              <a:latin typeface="Microsoft JhengHei"/>
              <a:cs typeface="Microsoft JhengHei"/>
            </a:endParaRPr>
          </a:p>
          <a:p>
            <a:pPr marL="259079" indent="-246379">
              <a:lnSpc>
                <a:spcPct val="100000"/>
              </a:lnSpc>
              <a:spcBef>
                <a:spcPts val="290"/>
              </a:spcBef>
              <a:buAutoNum type="arabicPlain"/>
              <a:tabLst>
                <a:tab pos="259715" algn="l"/>
              </a:tabLst>
            </a:pP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系统打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开</a:t>
            </a: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文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件表：</a:t>
            </a:r>
            <a:endParaRPr sz="2400">
              <a:latin typeface="Microsoft JhengHei"/>
              <a:cs typeface="Microsoft JhengHei"/>
            </a:endParaRPr>
          </a:p>
          <a:p>
            <a:pPr marL="285115" marR="5080">
              <a:lnSpc>
                <a:spcPct val="90000"/>
              </a:lnSpc>
              <a:spcBef>
                <a:spcPts val="575"/>
              </a:spcBef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是为解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决多用户进程共享文件、父子进程共享文件而设置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的系统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数据结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构</a:t>
            </a:r>
            <a:r>
              <a:rPr sz="24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file_struct，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主存专门开辟最多可登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记</a:t>
            </a:r>
            <a:r>
              <a:rPr sz="2400" b="1" spc="-70" dirty="0">
                <a:solidFill>
                  <a:srgbClr val="073D86"/>
                </a:solidFill>
                <a:latin typeface="Microsoft JhengHei"/>
                <a:cs typeface="Microsoft JhengHei"/>
              </a:rPr>
              <a:t>256 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项的系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统打开文件表区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当打开一个文件时，通过此表项 </a:t>
            </a: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把用户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打开文件表的表项与文件活</a:t>
            </a:r>
            <a:r>
              <a:rPr sz="24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动</a:t>
            </a:r>
            <a:r>
              <a:rPr sz="2400" b="1" u="sng" spc="-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inode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联接起来，以实</a:t>
            </a:r>
            <a:r>
              <a:rPr sz="2400" b="1" u="sng" spc="-24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现 </a:t>
            </a: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数据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的访问和信息的共</a:t>
            </a:r>
            <a:r>
              <a:rPr sz="24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享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AutoNum type="arabicPlain" startAt="3"/>
              <a:tabLst>
                <a:tab pos="28575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主存活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sz="24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sz="2400" b="1" spc="125" dirty="0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374650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文件系统磁盘结构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2564892"/>
            <a:ext cx="8281670" cy="3817620"/>
          </a:xfrm>
          <a:custGeom>
            <a:avLst/>
            <a:gdLst/>
            <a:ahLst/>
            <a:cxnLst/>
            <a:rect l="l" t="t" r="r" b="b"/>
            <a:pathLst>
              <a:path w="8281670" h="3817620">
                <a:moveTo>
                  <a:pt x="0" y="3817620"/>
                </a:moveTo>
                <a:lnTo>
                  <a:pt x="8281416" y="3817620"/>
                </a:lnTo>
                <a:lnTo>
                  <a:pt x="8281416" y="0"/>
                </a:lnTo>
                <a:lnTo>
                  <a:pt x="0" y="0"/>
                </a:lnTo>
                <a:lnTo>
                  <a:pt x="0" y="3817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217" y="2501645"/>
            <a:ext cx="8074659" cy="3003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重要数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据结构：</a:t>
            </a:r>
            <a:endParaRPr sz="2400">
              <a:latin typeface="Microsoft JhengHei"/>
              <a:cs typeface="Microsoft JhengHei"/>
            </a:endParaRPr>
          </a:p>
          <a:p>
            <a:pPr marL="208915" indent="-196215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20955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用户打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开文件表：</a:t>
            </a:r>
            <a:endParaRPr sz="2400">
              <a:latin typeface="Microsoft JhengHei"/>
              <a:cs typeface="Microsoft JhengHei"/>
            </a:endParaRPr>
          </a:p>
          <a:p>
            <a:pPr marL="12700" marR="5189855">
              <a:lnSpc>
                <a:spcPct val="120000"/>
              </a:lnSpc>
              <a:buAutoNum type="arabicPlain"/>
              <a:tabLst>
                <a:tab pos="259715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系统打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件表：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 </a:t>
            </a:r>
            <a:r>
              <a:rPr sz="2400" b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3</a:t>
            </a:r>
            <a:r>
              <a:rPr sz="2400" b="1" u="sng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 </a:t>
            </a: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主存活</a:t>
            </a:r>
            <a:r>
              <a:rPr sz="24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动</a:t>
            </a:r>
            <a:r>
              <a:rPr sz="2400" b="1" u="sng" spc="-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inode</a:t>
            </a:r>
            <a:r>
              <a:rPr sz="24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表：</a:t>
            </a:r>
            <a:endParaRPr sz="2400">
              <a:latin typeface="Microsoft JhengHei"/>
              <a:cs typeface="Microsoft JhengHei"/>
            </a:endParaRPr>
          </a:p>
          <a:p>
            <a:pPr marL="285115" marR="5080" algn="just">
              <a:lnSpc>
                <a:spcPct val="107100"/>
              </a:lnSpc>
              <a:spcBef>
                <a:spcPts val="375"/>
              </a:spcBef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为解决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频繁访问磁盘索引节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点</a:t>
            </a:r>
            <a:r>
              <a:rPr sz="24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表的效率问题，系统开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辟的主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存区，正在使用的文件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4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被调入主存活动索引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节点</a:t>
            </a:r>
            <a:r>
              <a:rPr sz="24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inode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中，以加快文件访问速度。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9392" y="522478"/>
            <a:ext cx="408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文件系统内部结构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57883" y="4556759"/>
            <a:ext cx="699770" cy="32004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latin typeface="华文新魏"/>
                <a:cs typeface="华文新魏"/>
              </a:rPr>
              <a:t>主存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2811" y="3514344"/>
            <a:ext cx="1019810" cy="1354455"/>
          </a:xfrm>
          <a:custGeom>
            <a:avLst/>
            <a:gdLst/>
            <a:ahLst/>
            <a:cxnLst/>
            <a:rect l="l" t="t" r="r" b="b"/>
            <a:pathLst>
              <a:path w="1019810" h="1354454">
                <a:moveTo>
                  <a:pt x="1019555" y="0"/>
                </a:moveTo>
                <a:lnTo>
                  <a:pt x="0" y="0"/>
                </a:lnTo>
                <a:lnTo>
                  <a:pt x="0" y="1280921"/>
                </a:lnTo>
                <a:lnTo>
                  <a:pt x="50958" y="1303255"/>
                </a:lnTo>
                <a:lnTo>
                  <a:pt x="98531" y="1321164"/>
                </a:lnTo>
                <a:lnTo>
                  <a:pt x="142969" y="1334914"/>
                </a:lnTo>
                <a:lnTo>
                  <a:pt x="184522" y="1344769"/>
                </a:lnTo>
                <a:lnTo>
                  <a:pt x="223441" y="1350995"/>
                </a:lnTo>
                <a:lnTo>
                  <a:pt x="259978" y="1353856"/>
                </a:lnTo>
                <a:lnTo>
                  <a:pt x="294383" y="1353616"/>
                </a:lnTo>
                <a:lnTo>
                  <a:pt x="357799" y="1344896"/>
                </a:lnTo>
                <a:lnTo>
                  <a:pt x="415698" y="1326953"/>
                </a:lnTo>
                <a:lnTo>
                  <a:pt x="470085" y="1301905"/>
                </a:lnTo>
                <a:lnTo>
                  <a:pt x="522967" y="1271871"/>
                </a:lnTo>
                <a:lnTo>
                  <a:pt x="603857" y="1222103"/>
                </a:lnTo>
                <a:lnTo>
                  <a:pt x="632242" y="1205316"/>
                </a:lnTo>
                <a:lnTo>
                  <a:pt x="692649" y="1173032"/>
                </a:lnTo>
                <a:lnTo>
                  <a:pt x="759577" y="1144234"/>
                </a:lnTo>
                <a:lnTo>
                  <a:pt x="796114" y="1131805"/>
                </a:lnTo>
                <a:lnTo>
                  <a:pt x="835033" y="1121042"/>
                </a:lnTo>
                <a:lnTo>
                  <a:pt x="876586" y="1112210"/>
                </a:lnTo>
                <a:lnTo>
                  <a:pt x="921024" y="1105573"/>
                </a:lnTo>
                <a:lnTo>
                  <a:pt x="968597" y="1101397"/>
                </a:lnTo>
                <a:lnTo>
                  <a:pt x="1019555" y="1099946"/>
                </a:lnTo>
                <a:lnTo>
                  <a:pt x="1019555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72811" y="3514344"/>
            <a:ext cx="1019810" cy="1354455"/>
          </a:xfrm>
          <a:custGeom>
            <a:avLst/>
            <a:gdLst/>
            <a:ahLst/>
            <a:cxnLst/>
            <a:rect l="l" t="t" r="r" b="b"/>
            <a:pathLst>
              <a:path w="1019810" h="1354454">
                <a:moveTo>
                  <a:pt x="0" y="0"/>
                </a:moveTo>
                <a:lnTo>
                  <a:pt x="1019555" y="0"/>
                </a:lnTo>
                <a:lnTo>
                  <a:pt x="1019555" y="1099946"/>
                </a:lnTo>
                <a:lnTo>
                  <a:pt x="968597" y="1101397"/>
                </a:lnTo>
                <a:lnTo>
                  <a:pt x="921024" y="1105573"/>
                </a:lnTo>
                <a:lnTo>
                  <a:pt x="876586" y="1112210"/>
                </a:lnTo>
                <a:lnTo>
                  <a:pt x="835033" y="1121042"/>
                </a:lnTo>
                <a:lnTo>
                  <a:pt x="796114" y="1131805"/>
                </a:lnTo>
                <a:lnTo>
                  <a:pt x="759577" y="1144234"/>
                </a:lnTo>
                <a:lnTo>
                  <a:pt x="692649" y="1173032"/>
                </a:lnTo>
                <a:lnTo>
                  <a:pt x="632242" y="1205316"/>
                </a:lnTo>
                <a:lnTo>
                  <a:pt x="576350" y="1238968"/>
                </a:lnTo>
                <a:lnTo>
                  <a:pt x="549470" y="1255645"/>
                </a:lnTo>
                <a:lnTo>
                  <a:pt x="522967" y="1271871"/>
                </a:lnTo>
                <a:lnTo>
                  <a:pt x="470085" y="1301905"/>
                </a:lnTo>
                <a:lnTo>
                  <a:pt x="415698" y="1326953"/>
                </a:lnTo>
                <a:lnTo>
                  <a:pt x="357799" y="1344896"/>
                </a:lnTo>
                <a:lnTo>
                  <a:pt x="294383" y="1353616"/>
                </a:lnTo>
                <a:lnTo>
                  <a:pt x="259978" y="1353856"/>
                </a:lnTo>
                <a:lnTo>
                  <a:pt x="223441" y="1350995"/>
                </a:lnTo>
                <a:lnTo>
                  <a:pt x="184522" y="1344769"/>
                </a:lnTo>
                <a:lnTo>
                  <a:pt x="142969" y="1334914"/>
                </a:lnTo>
                <a:lnTo>
                  <a:pt x="98531" y="1321164"/>
                </a:lnTo>
                <a:lnTo>
                  <a:pt x="50958" y="1303255"/>
                </a:lnTo>
                <a:lnTo>
                  <a:pt x="0" y="128092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2811" y="1933068"/>
            <a:ext cx="1019810" cy="1581785"/>
          </a:xfrm>
          <a:custGeom>
            <a:avLst/>
            <a:gdLst/>
            <a:ahLst/>
            <a:cxnLst/>
            <a:rect l="l" t="t" r="r" b="b"/>
            <a:pathLst>
              <a:path w="1019810" h="1581785">
                <a:moveTo>
                  <a:pt x="279093" y="0"/>
                </a:moveTo>
                <a:lnTo>
                  <a:pt x="211159" y="5521"/>
                </a:lnTo>
                <a:lnTo>
                  <a:pt x="134601" y="25148"/>
                </a:lnTo>
                <a:lnTo>
                  <a:pt x="92574" y="40884"/>
                </a:lnTo>
                <a:lnTo>
                  <a:pt x="47776" y="60907"/>
                </a:lnTo>
                <a:lnTo>
                  <a:pt x="0" y="85469"/>
                </a:lnTo>
                <a:lnTo>
                  <a:pt x="0" y="1581275"/>
                </a:lnTo>
                <a:lnTo>
                  <a:pt x="1019555" y="1581275"/>
                </a:lnTo>
                <a:lnTo>
                  <a:pt x="1019555" y="296797"/>
                </a:lnTo>
                <a:lnTo>
                  <a:pt x="971779" y="295311"/>
                </a:lnTo>
                <a:lnTo>
                  <a:pt x="926981" y="291022"/>
                </a:lnTo>
                <a:lnTo>
                  <a:pt x="884954" y="284184"/>
                </a:lnTo>
                <a:lnTo>
                  <a:pt x="845494" y="275050"/>
                </a:lnTo>
                <a:lnTo>
                  <a:pt x="808396" y="263872"/>
                </a:lnTo>
                <a:lnTo>
                  <a:pt x="740462" y="236399"/>
                </a:lnTo>
                <a:lnTo>
                  <a:pt x="679510" y="203792"/>
                </a:lnTo>
                <a:lnTo>
                  <a:pt x="623896" y="168075"/>
                </a:lnTo>
                <a:lnTo>
                  <a:pt x="522115" y="95414"/>
                </a:lnTo>
                <a:lnTo>
                  <a:pt x="497440" y="78470"/>
                </a:lnTo>
                <a:lnTo>
                  <a:pt x="447576" y="47820"/>
                </a:lnTo>
                <a:lnTo>
                  <a:pt x="395659" y="23175"/>
                </a:lnTo>
                <a:lnTo>
                  <a:pt x="340045" y="6559"/>
                </a:lnTo>
                <a:lnTo>
                  <a:pt x="310339" y="1896"/>
                </a:lnTo>
                <a:lnTo>
                  <a:pt x="279093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2811" y="1933068"/>
            <a:ext cx="1019810" cy="1581785"/>
          </a:xfrm>
          <a:custGeom>
            <a:avLst/>
            <a:gdLst/>
            <a:ahLst/>
            <a:cxnLst/>
            <a:rect l="l" t="t" r="r" b="b"/>
            <a:pathLst>
              <a:path w="1019810" h="1581785">
                <a:moveTo>
                  <a:pt x="0" y="1581275"/>
                </a:moveTo>
                <a:lnTo>
                  <a:pt x="1019555" y="1581275"/>
                </a:lnTo>
                <a:lnTo>
                  <a:pt x="1019555" y="296797"/>
                </a:lnTo>
                <a:lnTo>
                  <a:pt x="971779" y="295311"/>
                </a:lnTo>
                <a:lnTo>
                  <a:pt x="926981" y="291022"/>
                </a:lnTo>
                <a:lnTo>
                  <a:pt x="884954" y="284184"/>
                </a:lnTo>
                <a:lnTo>
                  <a:pt x="845494" y="275050"/>
                </a:lnTo>
                <a:lnTo>
                  <a:pt x="808396" y="263872"/>
                </a:lnTo>
                <a:lnTo>
                  <a:pt x="740462" y="236399"/>
                </a:lnTo>
                <a:lnTo>
                  <a:pt x="679510" y="203792"/>
                </a:lnTo>
                <a:lnTo>
                  <a:pt x="623896" y="168075"/>
                </a:lnTo>
                <a:lnTo>
                  <a:pt x="571979" y="131274"/>
                </a:lnTo>
                <a:lnTo>
                  <a:pt x="546893" y="113100"/>
                </a:lnTo>
                <a:lnTo>
                  <a:pt x="522115" y="95414"/>
                </a:lnTo>
                <a:lnTo>
                  <a:pt x="472662" y="62521"/>
                </a:lnTo>
                <a:lnTo>
                  <a:pt x="421977" y="34620"/>
                </a:lnTo>
                <a:lnTo>
                  <a:pt x="368417" y="13737"/>
                </a:lnTo>
                <a:lnTo>
                  <a:pt x="310339" y="1896"/>
                </a:lnTo>
                <a:lnTo>
                  <a:pt x="279093" y="0"/>
                </a:lnTo>
                <a:lnTo>
                  <a:pt x="246102" y="1123"/>
                </a:lnTo>
                <a:lnTo>
                  <a:pt x="174061" y="13444"/>
                </a:lnTo>
                <a:lnTo>
                  <a:pt x="134601" y="25148"/>
                </a:lnTo>
                <a:lnTo>
                  <a:pt x="92574" y="40884"/>
                </a:lnTo>
                <a:lnTo>
                  <a:pt x="47776" y="60907"/>
                </a:lnTo>
                <a:lnTo>
                  <a:pt x="0" y="85469"/>
                </a:lnTo>
                <a:lnTo>
                  <a:pt x="0" y="15812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2811" y="2369820"/>
            <a:ext cx="1019810" cy="2059305"/>
          </a:xfrm>
          <a:custGeom>
            <a:avLst/>
            <a:gdLst/>
            <a:ahLst/>
            <a:cxnLst/>
            <a:rect l="l" t="t" r="r" b="b"/>
            <a:pathLst>
              <a:path w="1019810" h="2059304">
                <a:moveTo>
                  <a:pt x="0" y="2058923"/>
                </a:moveTo>
                <a:lnTo>
                  <a:pt x="1019556" y="2058923"/>
                </a:lnTo>
                <a:lnTo>
                  <a:pt x="1019556" y="0"/>
                </a:lnTo>
                <a:lnTo>
                  <a:pt x="0" y="0"/>
                </a:lnTo>
                <a:lnTo>
                  <a:pt x="0" y="20589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4252" y="2435098"/>
            <a:ext cx="62801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华文新魏"/>
                <a:cs typeface="华文新魏"/>
              </a:rPr>
              <a:t>i_</a:t>
            </a:r>
            <a:r>
              <a:rPr sz="1200" spc="-5" dirty="0">
                <a:latin typeface="华文新魏"/>
                <a:cs typeface="华文新魏"/>
              </a:rPr>
              <a:t>n</a:t>
            </a:r>
            <a:r>
              <a:rPr sz="1200" dirty="0">
                <a:latin typeface="华文新魏"/>
                <a:cs typeface="华文新魏"/>
              </a:rPr>
              <a:t>umber</a:t>
            </a:r>
            <a:endParaRPr sz="12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</a:pPr>
            <a:r>
              <a:rPr sz="1200" spc="-5" dirty="0">
                <a:latin typeface="华文新魏"/>
                <a:cs typeface="华文新魏"/>
              </a:rPr>
              <a:t>i_count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72811" y="3514344"/>
            <a:ext cx="1019810" cy="1354455"/>
          </a:xfrm>
          <a:custGeom>
            <a:avLst/>
            <a:gdLst/>
            <a:ahLst/>
            <a:cxnLst/>
            <a:rect l="l" t="t" r="r" b="b"/>
            <a:pathLst>
              <a:path w="1019810" h="1354454">
                <a:moveTo>
                  <a:pt x="1019555" y="0"/>
                </a:moveTo>
                <a:lnTo>
                  <a:pt x="0" y="0"/>
                </a:lnTo>
                <a:lnTo>
                  <a:pt x="0" y="1280921"/>
                </a:lnTo>
                <a:lnTo>
                  <a:pt x="50958" y="1303255"/>
                </a:lnTo>
                <a:lnTo>
                  <a:pt x="98531" y="1321164"/>
                </a:lnTo>
                <a:lnTo>
                  <a:pt x="142969" y="1334914"/>
                </a:lnTo>
                <a:lnTo>
                  <a:pt x="184522" y="1344769"/>
                </a:lnTo>
                <a:lnTo>
                  <a:pt x="223441" y="1350995"/>
                </a:lnTo>
                <a:lnTo>
                  <a:pt x="259978" y="1353856"/>
                </a:lnTo>
                <a:lnTo>
                  <a:pt x="294383" y="1353616"/>
                </a:lnTo>
                <a:lnTo>
                  <a:pt x="357799" y="1344896"/>
                </a:lnTo>
                <a:lnTo>
                  <a:pt x="415698" y="1326953"/>
                </a:lnTo>
                <a:lnTo>
                  <a:pt x="470085" y="1301905"/>
                </a:lnTo>
                <a:lnTo>
                  <a:pt x="522967" y="1271871"/>
                </a:lnTo>
                <a:lnTo>
                  <a:pt x="603857" y="1222103"/>
                </a:lnTo>
                <a:lnTo>
                  <a:pt x="632242" y="1205316"/>
                </a:lnTo>
                <a:lnTo>
                  <a:pt x="692649" y="1173032"/>
                </a:lnTo>
                <a:lnTo>
                  <a:pt x="759577" y="1144234"/>
                </a:lnTo>
                <a:lnTo>
                  <a:pt x="796114" y="1131805"/>
                </a:lnTo>
                <a:lnTo>
                  <a:pt x="835033" y="1121042"/>
                </a:lnTo>
                <a:lnTo>
                  <a:pt x="876586" y="1112210"/>
                </a:lnTo>
                <a:lnTo>
                  <a:pt x="921024" y="1105573"/>
                </a:lnTo>
                <a:lnTo>
                  <a:pt x="968597" y="1101397"/>
                </a:lnTo>
                <a:lnTo>
                  <a:pt x="1019555" y="1099946"/>
                </a:lnTo>
                <a:lnTo>
                  <a:pt x="1019555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2811" y="3514344"/>
            <a:ext cx="1019810" cy="1354455"/>
          </a:xfrm>
          <a:custGeom>
            <a:avLst/>
            <a:gdLst/>
            <a:ahLst/>
            <a:cxnLst/>
            <a:rect l="l" t="t" r="r" b="b"/>
            <a:pathLst>
              <a:path w="1019810" h="1354454">
                <a:moveTo>
                  <a:pt x="0" y="0"/>
                </a:moveTo>
                <a:lnTo>
                  <a:pt x="1019555" y="0"/>
                </a:lnTo>
                <a:lnTo>
                  <a:pt x="1019555" y="1099946"/>
                </a:lnTo>
                <a:lnTo>
                  <a:pt x="968597" y="1101397"/>
                </a:lnTo>
                <a:lnTo>
                  <a:pt x="921024" y="1105573"/>
                </a:lnTo>
                <a:lnTo>
                  <a:pt x="876586" y="1112210"/>
                </a:lnTo>
                <a:lnTo>
                  <a:pt x="835033" y="1121042"/>
                </a:lnTo>
                <a:lnTo>
                  <a:pt x="796114" y="1131805"/>
                </a:lnTo>
                <a:lnTo>
                  <a:pt x="759577" y="1144234"/>
                </a:lnTo>
                <a:lnTo>
                  <a:pt x="692649" y="1173032"/>
                </a:lnTo>
                <a:lnTo>
                  <a:pt x="632242" y="1205316"/>
                </a:lnTo>
                <a:lnTo>
                  <a:pt x="576350" y="1238968"/>
                </a:lnTo>
                <a:lnTo>
                  <a:pt x="549470" y="1255645"/>
                </a:lnTo>
                <a:lnTo>
                  <a:pt x="522967" y="1271871"/>
                </a:lnTo>
                <a:lnTo>
                  <a:pt x="470085" y="1301905"/>
                </a:lnTo>
                <a:lnTo>
                  <a:pt x="415698" y="1326953"/>
                </a:lnTo>
                <a:lnTo>
                  <a:pt x="357799" y="1344896"/>
                </a:lnTo>
                <a:lnTo>
                  <a:pt x="294383" y="1353616"/>
                </a:lnTo>
                <a:lnTo>
                  <a:pt x="259978" y="1353856"/>
                </a:lnTo>
                <a:lnTo>
                  <a:pt x="223441" y="1350995"/>
                </a:lnTo>
                <a:lnTo>
                  <a:pt x="184522" y="1344769"/>
                </a:lnTo>
                <a:lnTo>
                  <a:pt x="142969" y="1334914"/>
                </a:lnTo>
                <a:lnTo>
                  <a:pt x="98531" y="1321164"/>
                </a:lnTo>
                <a:lnTo>
                  <a:pt x="50958" y="1303255"/>
                </a:lnTo>
                <a:lnTo>
                  <a:pt x="0" y="128092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2811" y="1933068"/>
            <a:ext cx="1019810" cy="1581785"/>
          </a:xfrm>
          <a:custGeom>
            <a:avLst/>
            <a:gdLst/>
            <a:ahLst/>
            <a:cxnLst/>
            <a:rect l="l" t="t" r="r" b="b"/>
            <a:pathLst>
              <a:path w="1019810" h="1581785">
                <a:moveTo>
                  <a:pt x="279093" y="0"/>
                </a:moveTo>
                <a:lnTo>
                  <a:pt x="211159" y="5521"/>
                </a:lnTo>
                <a:lnTo>
                  <a:pt x="134601" y="25148"/>
                </a:lnTo>
                <a:lnTo>
                  <a:pt x="92574" y="40884"/>
                </a:lnTo>
                <a:lnTo>
                  <a:pt x="47776" y="60907"/>
                </a:lnTo>
                <a:lnTo>
                  <a:pt x="0" y="85469"/>
                </a:lnTo>
                <a:lnTo>
                  <a:pt x="0" y="1581275"/>
                </a:lnTo>
                <a:lnTo>
                  <a:pt x="1019555" y="1581275"/>
                </a:lnTo>
                <a:lnTo>
                  <a:pt x="1019555" y="296797"/>
                </a:lnTo>
                <a:lnTo>
                  <a:pt x="971779" y="295311"/>
                </a:lnTo>
                <a:lnTo>
                  <a:pt x="926981" y="291022"/>
                </a:lnTo>
                <a:lnTo>
                  <a:pt x="884954" y="284184"/>
                </a:lnTo>
                <a:lnTo>
                  <a:pt x="845494" y="275050"/>
                </a:lnTo>
                <a:lnTo>
                  <a:pt x="808396" y="263872"/>
                </a:lnTo>
                <a:lnTo>
                  <a:pt x="740462" y="236399"/>
                </a:lnTo>
                <a:lnTo>
                  <a:pt x="679510" y="203792"/>
                </a:lnTo>
                <a:lnTo>
                  <a:pt x="623896" y="168075"/>
                </a:lnTo>
                <a:lnTo>
                  <a:pt x="522115" y="95414"/>
                </a:lnTo>
                <a:lnTo>
                  <a:pt x="497440" y="78470"/>
                </a:lnTo>
                <a:lnTo>
                  <a:pt x="447576" y="47820"/>
                </a:lnTo>
                <a:lnTo>
                  <a:pt x="395659" y="23175"/>
                </a:lnTo>
                <a:lnTo>
                  <a:pt x="340045" y="6559"/>
                </a:lnTo>
                <a:lnTo>
                  <a:pt x="310339" y="1896"/>
                </a:lnTo>
                <a:lnTo>
                  <a:pt x="279093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2811" y="1933068"/>
            <a:ext cx="1019810" cy="1581785"/>
          </a:xfrm>
          <a:custGeom>
            <a:avLst/>
            <a:gdLst/>
            <a:ahLst/>
            <a:cxnLst/>
            <a:rect l="l" t="t" r="r" b="b"/>
            <a:pathLst>
              <a:path w="1019810" h="1581785">
                <a:moveTo>
                  <a:pt x="0" y="1581275"/>
                </a:moveTo>
                <a:lnTo>
                  <a:pt x="1019555" y="1581275"/>
                </a:lnTo>
                <a:lnTo>
                  <a:pt x="1019555" y="296797"/>
                </a:lnTo>
                <a:lnTo>
                  <a:pt x="971779" y="295311"/>
                </a:lnTo>
                <a:lnTo>
                  <a:pt x="926981" y="291022"/>
                </a:lnTo>
                <a:lnTo>
                  <a:pt x="884954" y="284184"/>
                </a:lnTo>
                <a:lnTo>
                  <a:pt x="845494" y="275050"/>
                </a:lnTo>
                <a:lnTo>
                  <a:pt x="808396" y="263872"/>
                </a:lnTo>
                <a:lnTo>
                  <a:pt x="740462" y="236399"/>
                </a:lnTo>
                <a:lnTo>
                  <a:pt x="679510" y="203792"/>
                </a:lnTo>
                <a:lnTo>
                  <a:pt x="623896" y="168075"/>
                </a:lnTo>
                <a:lnTo>
                  <a:pt x="571979" y="131274"/>
                </a:lnTo>
                <a:lnTo>
                  <a:pt x="546893" y="113100"/>
                </a:lnTo>
                <a:lnTo>
                  <a:pt x="522115" y="95414"/>
                </a:lnTo>
                <a:lnTo>
                  <a:pt x="472662" y="62521"/>
                </a:lnTo>
                <a:lnTo>
                  <a:pt x="421977" y="34620"/>
                </a:lnTo>
                <a:lnTo>
                  <a:pt x="368417" y="13737"/>
                </a:lnTo>
                <a:lnTo>
                  <a:pt x="310339" y="1896"/>
                </a:lnTo>
                <a:lnTo>
                  <a:pt x="279093" y="0"/>
                </a:lnTo>
                <a:lnTo>
                  <a:pt x="246102" y="1123"/>
                </a:lnTo>
                <a:lnTo>
                  <a:pt x="174061" y="13444"/>
                </a:lnTo>
                <a:lnTo>
                  <a:pt x="134601" y="25148"/>
                </a:lnTo>
                <a:lnTo>
                  <a:pt x="92574" y="40884"/>
                </a:lnTo>
                <a:lnTo>
                  <a:pt x="47776" y="60907"/>
                </a:lnTo>
                <a:lnTo>
                  <a:pt x="0" y="85469"/>
                </a:lnTo>
                <a:lnTo>
                  <a:pt x="0" y="15812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2811" y="2369820"/>
            <a:ext cx="1019810" cy="2059305"/>
          </a:xfrm>
          <a:custGeom>
            <a:avLst/>
            <a:gdLst/>
            <a:ahLst/>
            <a:cxnLst/>
            <a:rect l="l" t="t" r="r" b="b"/>
            <a:pathLst>
              <a:path w="1019810" h="2059304">
                <a:moveTo>
                  <a:pt x="0" y="2058923"/>
                </a:moveTo>
                <a:lnTo>
                  <a:pt x="1019556" y="2058923"/>
                </a:lnTo>
                <a:lnTo>
                  <a:pt x="1019556" y="0"/>
                </a:lnTo>
                <a:lnTo>
                  <a:pt x="0" y="0"/>
                </a:lnTo>
                <a:lnTo>
                  <a:pt x="0" y="205892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2811" y="2369820"/>
            <a:ext cx="1019810" cy="2059305"/>
          </a:xfrm>
          <a:custGeom>
            <a:avLst/>
            <a:gdLst/>
            <a:ahLst/>
            <a:cxnLst/>
            <a:rect l="l" t="t" r="r" b="b"/>
            <a:pathLst>
              <a:path w="1019810" h="2059304">
                <a:moveTo>
                  <a:pt x="0" y="2058923"/>
                </a:moveTo>
                <a:lnTo>
                  <a:pt x="1019556" y="2058923"/>
                </a:lnTo>
                <a:lnTo>
                  <a:pt x="1019556" y="0"/>
                </a:lnTo>
                <a:lnTo>
                  <a:pt x="0" y="0"/>
                </a:lnTo>
                <a:lnTo>
                  <a:pt x="0" y="20589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72811" y="2369820"/>
            <a:ext cx="1019810" cy="3143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200" spc="-5" dirty="0">
                <a:latin typeface="华文新魏"/>
                <a:cs typeface="华文新魏"/>
              </a:rPr>
              <a:t>i_number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2811" y="2683764"/>
            <a:ext cx="1019810" cy="220979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400"/>
              </a:lnSpc>
            </a:pPr>
            <a:r>
              <a:rPr sz="1200" spc="-5" dirty="0">
                <a:latin typeface="华文新魏"/>
                <a:cs typeface="华文新魏"/>
              </a:rPr>
              <a:t>i_count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2811" y="2904744"/>
            <a:ext cx="1019810" cy="21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0805">
              <a:lnSpc>
                <a:spcPts val="1345"/>
              </a:lnSpc>
              <a:spcBef>
                <a:spcPts val="380"/>
              </a:spcBef>
            </a:pPr>
            <a:r>
              <a:rPr sz="1200" dirty="0">
                <a:latin typeface="华文新魏"/>
                <a:cs typeface="华文新魏"/>
              </a:rPr>
              <a:t>i_data[15]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2811" y="3124200"/>
            <a:ext cx="1019810" cy="220979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2811" y="3345179"/>
            <a:ext cx="1019810" cy="21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华文新魏"/>
                <a:cs typeface="华文新魏"/>
              </a:rPr>
              <a:t>i_number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2811" y="3564635"/>
            <a:ext cx="1019810" cy="22097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latin typeface="华文新魏"/>
                <a:cs typeface="华文新魏"/>
              </a:rPr>
              <a:t>i_count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2811" y="3785615"/>
            <a:ext cx="1019810" cy="21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ts val="1405"/>
              </a:lnSpc>
              <a:spcBef>
                <a:spcPts val="320"/>
              </a:spcBef>
            </a:pPr>
            <a:r>
              <a:rPr sz="120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2811" y="4005071"/>
            <a:ext cx="1019810" cy="22097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0805">
              <a:lnSpc>
                <a:spcPts val="1320"/>
              </a:lnSpc>
              <a:spcBef>
                <a:spcPts val="420"/>
              </a:spcBef>
            </a:pPr>
            <a:r>
              <a:rPr sz="1200" dirty="0">
                <a:latin typeface="华文新魏"/>
                <a:cs typeface="华文新魏"/>
              </a:rPr>
              <a:t>i_data[15]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72811" y="4226052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55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4344" y="3383279"/>
            <a:ext cx="1021080" cy="1244600"/>
          </a:xfrm>
          <a:custGeom>
            <a:avLst/>
            <a:gdLst/>
            <a:ahLst/>
            <a:cxnLst/>
            <a:rect l="l" t="t" r="r" b="b"/>
            <a:pathLst>
              <a:path w="1021079" h="1244600">
                <a:moveTo>
                  <a:pt x="1021079" y="0"/>
                </a:moveTo>
                <a:lnTo>
                  <a:pt x="0" y="0"/>
                </a:lnTo>
                <a:lnTo>
                  <a:pt x="0" y="1177036"/>
                </a:lnTo>
                <a:lnTo>
                  <a:pt x="51035" y="1197558"/>
                </a:lnTo>
                <a:lnTo>
                  <a:pt x="98679" y="1214015"/>
                </a:lnTo>
                <a:lnTo>
                  <a:pt x="143183" y="1226649"/>
                </a:lnTo>
                <a:lnTo>
                  <a:pt x="184798" y="1235704"/>
                </a:lnTo>
                <a:lnTo>
                  <a:pt x="223775" y="1241423"/>
                </a:lnTo>
                <a:lnTo>
                  <a:pt x="260367" y="1244050"/>
                </a:lnTo>
                <a:lnTo>
                  <a:pt x="294823" y="1243828"/>
                </a:lnTo>
                <a:lnTo>
                  <a:pt x="358334" y="1235809"/>
                </a:lnTo>
                <a:lnTo>
                  <a:pt x="416319" y="1219314"/>
                </a:lnTo>
                <a:lnTo>
                  <a:pt x="470787" y="1196290"/>
                </a:lnTo>
                <a:lnTo>
                  <a:pt x="523748" y="1168684"/>
                </a:lnTo>
                <a:lnTo>
                  <a:pt x="604760" y="1122941"/>
                </a:lnTo>
                <a:lnTo>
                  <a:pt x="633187" y="1107511"/>
                </a:lnTo>
                <a:lnTo>
                  <a:pt x="693684" y="1077838"/>
                </a:lnTo>
                <a:lnTo>
                  <a:pt x="760712" y="1051370"/>
                </a:lnTo>
                <a:lnTo>
                  <a:pt x="797304" y="1039947"/>
                </a:lnTo>
                <a:lnTo>
                  <a:pt x="836281" y="1030054"/>
                </a:lnTo>
                <a:lnTo>
                  <a:pt x="877896" y="1021937"/>
                </a:lnTo>
                <a:lnTo>
                  <a:pt x="922400" y="1015837"/>
                </a:lnTo>
                <a:lnTo>
                  <a:pt x="970044" y="1011999"/>
                </a:lnTo>
                <a:lnTo>
                  <a:pt x="1021079" y="1010666"/>
                </a:lnTo>
                <a:lnTo>
                  <a:pt x="1021079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4344" y="3383279"/>
            <a:ext cx="1021080" cy="1244600"/>
          </a:xfrm>
          <a:custGeom>
            <a:avLst/>
            <a:gdLst/>
            <a:ahLst/>
            <a:cxnLst/>
            <a:rect l="l" t="t" r="r" b="b"/>
            <a:pathLst>
              <a:path w="1021079" h="1244600">
                <a:moveTo>
                  <a:pt x="0" y="0"/>
                </a:moveTo>
                <a:lnTo>
                  <a:pt x="1021079" y="0"/>
                </a:lnTo>
                <a:lnTo>
                  <a:pt x="1021079" y="1010666"/>
                </a:lnTo>
                <a:lnTo>
                  <a:pt x="970044" y="1011999"/>
                </a:lnTo>
                <a:lnTo>
                  <a:pt x="922400" y="1015837"/>
                </a:lnTo>
                <a:lnTo>
                  <a:pt x="877896" y="1021937"/>
                </a:lnTo>
                <a:lnTo>
                  <a:pt x="836281" y="1030054"/>
                </a:lnTo>
                <a:lnTo>
                  <a:pt x="797304" y="1039947"/>
                </a:lnTo>
                <a:lnTo>
                  <a:pt x="760712" y="1051370"/>
                </a:lnTo>
                <a:lnTo>
                  <a:pt x="693684" y="1077838"/>
                </a:lnTo>
                <a:lnTo>
                  <a:pt x="633187" y="1107511"/>
                </a:lnTo>
                <a:lnTo>
                  <a:pt x="577212" y="1138442"/>
                </a:lnTo>
                <a:lnTo>
                  <a:pt x="550292" y="1153770"/>
                </a:lnTo>
                <a:lnTo>
                  <a:pt x="523748" y="1168684"/>
                </a:lnTo>
                <a:lnTo>
                  <a:pt x="470787" y="1196290"/>
                </a:lnTo>
                <a:lnTo>
                  <a:pt x="416319" y="1219314"/>
                </a:lnTo>
                <a:lnTo>
                  <a:pt x="358334" y="1235809"/>
                </a:lnTo>
                <a:lnTo>
                  <a:pt x="294823" y="1243828"/>
                </a:lnTo>
                <a:lnTo>
                  <a:pt x="260367" y="1244050"/>
                </a:lnTo>
                <a:lnTo>
                  <a:pt x="223775" y="1241423"/>
                </a:lnTo>
                <a:lnTo>
                  <a:pt x="184798" y="1235704"/>
                </a:lnTo>
                <a:lnTo>
                  <a:pt x="143183" y="1226649"/>
                </a:lnTo>
                <a:lnTo>
                  <a:pt x="98679" y="1214015"/>
                </a:lnTo>
                <a:lnTo>
                  <a:pt x="51035" y="1197558"/>
                </a:lnTo>
                <a:lnTo>
                  <a:pt x="0" y="117703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4344" y="1931568"/>
            <a:ext cx="1021080" cy="1452245"/>
          </a:xfrm>
          <a:custGeom>
            <a:avLst/>
            <a:gdLst/>
            <a:ahLst/>
            <a:cxnLst/>
            <a:rect l="l" t="t" r="r" b="b"/>
            <a:pathLst>
              <a:path w="1021079" h="1452245">
                <a:moveTo>
                  <a:pt x="286961" y="0"/>
                </a:moveTo>
                <a:lnTo>
                  <a:pt x="217452" y="4019"/>
                </a:lnTo>
                <a:lnTo>
                  <a:pt x="179407" y="11024"/>
                </a:lnTo>
                <a:lnTo>
                  <a:pt x="138866" y="21702"/>
                </a:lnTo>
                <a:lnTo>
                  <a:pt x="95603" y="36308"/>
                </a:lnTo>
                <a:lnTo>
                  <a:pt x="49390" y="55100"/>
                </a:lnTo>
                <a:lnTo>
                  <a:pt x="0" y="78333"/>
                </a:lnTo>
                <a:lnTo>
                  <a:pt x="0" y="1451711"/>
                </a:lnTo>
                <a:lnTo>
                  <a:pt x="1021079" y="1451711"/>
                </a:lnTo>
                <a:lnTo>
                  <a:pt x="1021079" y="272262"/>
                </a:lnTo>
                <a:lnTo>
                  <a:pt x="971689" y="270807"/>
                </a:lnTo>
                <a:lnTo>
                  <a:pt x="925476" y="266613"/>
                </a:lnTo>
                <a:lnTo>
                  <a:pt x="882213" y="259937"/>
                </a:lnTo>
                <a:lnTo>
                  <a:pt x="841672" y="251034"/>
                </a:lnTo>
                <a:lnTo>
                  <a:pt x="803627" y="240161"/>
                </a:lnTo>
                <a:lnTo>
                  <a:pt x="734118" y="213533"/>
                </a:lnTo>
                <a:lnTo>
                  <a:pt x="671870" y="182104"/>
                </a:lnTo>
                <a:lnTo>
                  <a:pt x="615068" y="147925"/>
                </a:lnTo>
                <a:lnTo>
                  <a:pt x="536104" y="95988"/>
                </a:lnTo>
                <a:lnTo>
                  <a:pt x="510540" y="79524"/>
                </a:lnTo>
                <a:lnTo>
                  <a:pt x="459183" y="49406"/>
                </a:lnTo>
                <a:lnTo>
                  <a:pt x="406011" y="24745"/>
                </a:lnTo>
                <a:lnTo>
                  <a:pt x="349209" y="7592"/>
                </a:lnTo>
                <a:lnTo>
                  <a:pt x="318879" y="2472"/>
                </a:lnTo>
                <a:lnTo>
                  <a:pt x="286961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4344" y="1931568"/>
            <a:ext cx="1021080" cy="1452245"/>
          </a:xfrm>
          <a:custGeom>
            <a:avLst/>
            <a:gdLst/>
            <a:ahLst/>
            <a:cxnLst/>
            <a:rect l="l" t="t" r="r" b="b"/>
            <a:pathLst>
              <a:path w="1021079" h="1452245">
                <a:moveTo>
                  <a:pt x="0" y="1451711"/>
                </a:moveTo>
                <a:lnTo>
                  <a:pt x="1021079" y="1451711"/>
                </a:lnTo>
                <a:lnTo>
                  <a:pt x="1021079" y="272262"/>
                </a:lnTo>
                <a:lnTo>
                  <a:pt x="971689" y="270807"/>
                </a:lnTo>
                <a:lnTo>
                  <a:pt x="925476" y="266613"/>
                </a:lnTo>
                <a:lnTo>
                  <a:pt x="882213" y="259937"/>
                </a:lnTo>
                <a:lnTo>
                  <a:pt x="841672" y="251034"/>
                </a:lnTo>
                <a:lnTo>
                  <a:pt x="803627" y="240161"/>
                </a:lnTo>
                <a:lnTo>
                  <a:pt x="734118" y="213533"/>
                </a:lnTo>
                <a:lnTo>
                  <a:pt x="671870" y="182104"/>
                </a:lnTo>
                <a:lnTo>
                  <a:pt x="615068" y="147925"/>
                </a:lnTo>
                <a:lnTo>
                  <a:pt x="561896" y="113047"/>
                </a:lnTo>
                <a:lnTo>
                  <a:pt x="536104" y="95988"/>
                </a:lnTo>
                <a:lnTo>
                  <a:pt x="484975" y="63911"/>
                </a:lnTo>
                <a:lnTo>
                  <a:pt x="432937" y="36265"/>
                </a:lnTo>
                <a:lnTo>
                  <a:pt x="378177" y="15101"/>
                </a:lnTo>
                <a:lnTo>
                  <a:pt x="318879" y="2472"/>
                </a:lnTo>
                <a:lnTo>
                  <a:pt x="286961" y="0"/>
                </a:lnTo>
                <a:lnTo>
                  <a:pt x="253227" y="430"/>
                </a:lnTo>
                <a:lnTo>
                  <a:pt x="179407" y="11024"/>
                </a:lnTo>
                <a:lnTo>
                  <a:pt x="138866" y="21702"/>
                </a:lnTo>
                <a:lnTo>
                  <a:pt x="95603" y="36308"/>
                </a:lnTo>
                <a:lnTo>
                  <a:pt x="49390" y="55100"/>
                </a:lnTo>
                <a:lnTo>
                  <a:pt x="0" y="78333"/>
                </a:lnTo>
                <a:lnTo>
                  <a:pt x="0" y="145171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509771" y="2391155"/>
          <a:ext cx="1035050" cy="190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92075">
                        <a:lnSpc>
                          <a:spcPts val="1340"/>
                        </a:lnSpc>
                      </a:pPr>
                      <a:r>
                        <a:rPr sz="1200" dirty="0">
                          <a:latin typeface="华文新魏"/>
                          <a:cs typeface="华文新魏"/>
                        </a:rPr>
                        <a:t>f_flag</a:t>
                      </a:r>
                      <a:endParaRPr sz="12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4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华文新魏"/>
                          <a:cs typeface="华文新魏"/>
                        </a:rPr>
                        <a:t>f_count</a:t>
                      </a:r>
                      <a:endParaRPr sz="1200">
                        <a:latin typeface="华文新魏"/>
                        <a:cs typeface="华文新魏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92075">
                        <a:lnSpc>
                          <a:spcPts val="127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4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华文新魏"/>
                          <a:cs typeface="华文新魏"/>
                        </a:rPr>
                        <a:t>f_inode</a:t>
                      </a:r>
                      <a:endParaRPr sz="1200">
                        <a:latin typeface="华文新魏"/>
                        <a:cs typeface="华文新魏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4534280" y="3338957"/>
            <a:ext cx="466090" cy="114300"/>
          </a:xfrm>
          <a:custGeom>
            <a:avLst/>
            <a:gdLst/>
            <a:ahLst/>
            <a:cxnLst/>
            <a:rect l="l" t="t" r="r" b="b"/>
            <a:pathLst>
              <a:path w="466089" h="114300">
                <a:moveTo>
                  <a:pt x="389847" y="82712"/>
                </a:moveTo>
                <a:lnTo>
                  <a:pt x="384175" y="114045"/>
                </a:lnTo>
                <a:lnTo>
                  <a:pt x="465963" y="90042"/>
                </a:lnTo>
                <a:lnTo>
                  <a:pt x="459177" y="84962"/>
                </a:lnTo>
                <a:lnTo>
                  <a:pt x="402336" y="84962"/>
                </a:lnTo>
                <a:lnTo>
                  <a:pt x="389847" y="82712"/>
                </a:lnTo>
                <a:close/>
              </a:path>
              <a:path w="466089" h="114300">
                <a:moveTo>
                  <a:pt x="392102" y="70260"/>
                </a:moveTo>
                <a:lnTo>
                  <a:pt x="389847" y="82712"/>
                </a:lnTo>
                <a:lnTo>
                  <a:pt x="402336" y="84962"/>
                </a:lnTo>
                <a:lnTo>
                  <a:pt x="404622" y="72516"/>
                </a:lnTo>
                <a:lnTo>
                  <a:pt x="392102" y="70260"/>
                </a:lnTo>
                <a:close/>
              </a:path>
              <a:path w="466089" h="114300">
                <a:moveTo>
                  <a:pt x="397764" y="38988"/>
                </a:moveTo>
                <a:lnTo>
                  <a:pt x="392102" y="70260"/>
                </a:lnTo>
                <a:lnTo>
                  <a:pt x="404622" y="72516"/>
                </a:lnTo>
                <a:lnTo>
                  <a:pt x="402336" y="84962"/>
                </a:lnTo>
                <a:lnTo>
                  <a:pt x="459177" y="84962"/>
                </a:lnTo>
                <a:lnTo>
                  <a:pt x="397764" y="38988"/>
                </a:lnTo>
                <a:close/>
              </a:path>
              <a:path w="466089" h="114300">
                <a:moveTo>
                  <a:pt x="2286" y="0"/>
                </a:moveTo>
                <a:lnTo>
                  <a:pt x="0" y="12445"/>
                </a:lnTo>
                <a:lnTo>
                  <a:pt x="389847" y="82712"/>
                </a:lnTo>
                <a:lnTo>
                  <a:pt x="392102" y="70260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0860" y="1029969"/>
            <a:ext cx="459740" cy="1544320"/>
          </a:xfrm>
          <a:custGeom>
            <a:avLst/>
            <a:gdLst/>
            <a:ahLst/>
            <a:cxnLst/>
            <a:rect l="l" t="t" r="r" b="b"/>
            <a:pathLst>
              <a:path w="459739" h="1544320">
                <a:moveTo>
                  <a:pt x="416526" y="1472547"/>
                </a:moveTo>
                <a:lnTo>
                  <a:pt x="386079" y="1481201"/>
                </a:lnTo>
                <a:lnTo>
                  <a:pt x="443484" y="1544065"/>
                </a:lnTo>
                <a:lnTo>
                  <a:pt x="454733" y="1484756"/>
                </a:lnTo>
                <a:lnTo>
                  <a:pt x="419988" y="1484756"/>
                </a:lnTo>
                <a:lnTo>
                  <a:pt x="416526" y="1472547"/>
                </a:lnTo>
                <a:close/>
              </a:path>
              <a:path w="459739" h="1544320">
                <a:moveTo>
                  <a:pt x="428859" y="1469041"/>
                </a:moveTo>
                <a:lnTo>
                  <a:pt x="416526" y="1472547"/>
                </a:lnTo>
                <a:lnTo>
                  <a:pt x="419988" y="1484756"/>
                </a:lnTo>
                <a:lnTo>
                  <a:pt x="432307" y="1481201"/>
                </a:lnTo>
                <a:lnTo>
                  <a:pt x="428859" y="1469041"/>
                </a:lnTo>
                <a:close/>
              </a:path>
              <a:path w="459739" h="1544320">
                <a:moveTo>
                  <a:pt x="459359" y="1460372"/>
                </a:moveTo>
                <a:lnTo>
                  <a:pt x="428859" y="1469041"/>
                </a:lnTo>
                <a:lnTo>
                  <a:pt x="432307" y="1481201"/>
                </a:lnTo>
                <a:lnTo>
                  <a:pt x="419988" y="1484756"/>
                </a:lnTo>
                <a:lnTo>
                  <a:pt x="454733" y="1484756"/>
                </a:lnTo>
                <a:lnTo>
                  <a:pt x="459359" y="1460372"/>
                </a:lnTo>
                <a:close/>
              </a:path>
              <a:path w="459739" h="1544320">
                <a:moveTo>
                  <a:pt x="12191" y="0"/>
                </a:moveTo>
                <a:lnTo>
                  <a:pt x="0" y="3555"/>
                </a:lnTo>
                <a:lnTo>
                  <a:pt x="416526" y="1472547"/>
                </a:lnTo>
                <a:lnTo>
                  <a:pt x="428859" y="1469041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9448" y="1053083"/>
            <a:ext cx="1369060" cy="669925"/>
          </a:xfrm>
          <a:custGeom>
            <a:avLst/>
            <a:gdLst/>
            <a:ahLst/>
            <a:cxnLst/>
            <a:rect l="l" t="t" r="r" b="b"/>
            <a:pathLst>
              <a:path w="1369060" h="669925">
                <a:moveTo>
                  <a:pt x="1368552" y="0"/>
                </a:moveTo>
                <a:lnTo>
                  <a:pt x="0" y="0"/>
                </a:lnTo>
                <a:lnTo>
                  <a:pt x="0" y="633349"/>
                </a:lnTo>
                <a:lnTo>
                  <a:pt x="64130" y="643745"/>
                </a:lnTo>
                <a:lnTo>
                  <a:pt x="124263" y="652220"/>
                </a:lnTo>
                <a:lnTo>
                  <a:pt x="180675" y="658879"/>
                </a:lnTo>
                <a:lnTo>
                  <a:pt x="233642" y="663832"/>
                </a:lnTo>
                <a:lnTo>
                  <a:pt x="283440" y="667184"/>
                </a:lnTo>
                <a:lnTo>
                  <a:pt x="330343" y="669043"/>
                </a:lnTo>
                <a:lnTo>
                  <a:pt x="374627" y="669516"/>
                </a:lnTo>
                <a:lnTo>
                  <a:pt x="416569" y="668710"/>
                </a:lnTo>
                <a:lnTo>
                  <a:pt x="456444" y="666733"/>
                </a:lnTo>
                <a:lnTo>
                  <a:pt x="494527" y="663692"/>
                </a:lnTo>
                <a:lnTo>
                  <a:pt x="566420" y="654844"/>
                </a:lnTo>
                <a:lnTo>
                  <a:pt x="634455" y="643027"/>
                </a:lnTo>
                <a:lnTo>
                  <a:pt x="837457" y="598324"/>
                </a:lnTo>
                <a:lnTo>
                  <a:pt x="874024" y="590650"/>
                </a:lnTo>
                <a:lnTo>
                  <a:pt x="912107" y="583198"/>
                </a:lnTo>
                <a:lnTo>
                  <a:pt x="951982" y="576076"/>
                </a:lnTo>
                <a:lnTo>
                  <a:pt x="993924" y="569390"/>
                </a:lnTo>
                <a:lnTo>
                  <a:pt x="1038208" y="563247"/>
                </a:lnTo>
                <a:lnTo>
                  <a:pt x="1085111" y="557756"/>
                </a:lnTo>
                <a:lnTo>
                  <a:pt x="1134909" y="553022"/>
                </a:lnTo>
                <a:lnTo>
                  <a:pt x="1187876" y="549154"/>
                </a:lnTo>
                <a:lnTo>
                  <a:pt x="1244288" y="546259"/>
                </a:lnTo>
                <a:lnTo>
                  <a:pt x="1304421" y="544443"/>
                </a:lnTo>
                <a:lnTo>
                  <a:pt x="1368552" y="543813"/>
                </a:lnTo>
                <a:lnTo>
                  <a:pt x="1368552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9448" y="1053083"/>
            <a:ext cx="1369060" cy="669925"/>
          </a:xfrm>
          <a:custGeom>
            <a:avLst/>
            <a:gdLst/>
            <a:ahLst/>
            <a:cxnLst/>
            <a:rect l="l" t="t" r="r" b="b"/>
            <a:pathLst>
              <a:path w="1369060" h="669925">
                <a:moveTo>
                  <a:pt x="0" y="0"/>
                </a:moveTo>
                <a:lnTo>
                  <a:pt x="1368552" y="0"/>
                </a:lnTo>
                <a:lnTo>
                  <a:pt x="1368552" y="543813"/>
                </a:lnTo>
                <a:lnTo>
                  <a:pt x="1304421" y="544443"/>
                </a:lnTo>
                <a:lnTo>
                  <a:pt x="1244288" y="546259"/>
                </a:lnTo>
                <a:lnTo>
                  <a:pt x="1187876" y="549154"/>
                </a:lnTo>
                <a:lnTo>
                  <a:pt x="1134909" y="553022"/>
                </a:lnTo>
                <a:lnTo>
                  <a:pt x="1085111" y="557756"/>
                </a:lnTo>
                <a:lnTo>
                  <a:pt x="1038208" y="563247"/>
                </a:lnTo>
                <a:lnTo>
                  <a:pt x="993924" y="569390"/>
                </a:lnTo>
                <a:lnTo>
                  <a:pt x="951982" y="576076"/>
                </a:lnTo>
                <a:lnTo>
                  <a:pt x="912107" y="583198"/>
                </a:lnTo>
                <a:lnTo>
                  <a:pt x="874024" y="590650"/>
                </a:lnTo>
                <a:lnTo>
                  <a:pt x="802131" y="606112"/>
                </a:lnTo>
                <a:lnTo>
                  <a:pt x="734096" y="621605"/>
                </a:lnTo>
                <a:lnTo>
                  <a:pt x="700836" y="629095"/>
                </a:lnTo>
                <a:lnTo>
                  <a:pt x="634455" y="643027"/>
                </a:lnTo>
                <a:lnTo>
                  <a:pt x="566420" y="654844"/>
                </a:lnTo>
                <a:lnTo>
                  <a:pt x="494527" y="663692"/>
                </a:lnTo>
                <a:lnTo>
                  <a:pt x="456444" y="666733"/>
                </a:lnTo>
                <a:lnTo>
                  <a:pt x="416569" y="668710"/>
                </a:lnTo>
                <a:lnTo>
                  <a:pt x="374627" y="669516"/>
                </a:lnTo>
                <a:lnTo>
                  <a:pt x="330343" y="669043"/>
                </a:lnTo>
                <a:lnTo>
                  <a:pt x="283440" y="667184"/>
                </a:lnTo>
                <a:lnTo>
                  <a:pt x="233642" y="663832"/>
                </a:lnTo>
                <a:lnTo>
                  <a:pt x="180675" y="658879"/>
                </a:lnTo>
                <a:lnTo>
                  <a:pt x="124263" y="652220"/>
                </a:lnTo>
                <a:lnTo>
                  <a:pt x="64130" y="643745"/>
                </a:lnTo>
                <a:lnTo>
                  <a:pt x="0" y="63334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9448" y="270729"/>
            <a:ext cx="1369060" cy="782955"/>
          </a:xfrm>
          <a:custGeom>
            <a:avLst/>
            <a:gdLst/>
            <a:ahLst/>
            <a:cxnLst/>
            <a:rect l="l" t="t" r="r" b="b"/>
            <a:pathLst>
              <a:path w="1369060" h="782955">
                <a:moveTo>
                  <a:pt x="365150" y="0"/>
                </a:moveTo>
                <a:lnTo>
                  <a:pt x="321756" y="850"/>
                </a:lnTo>
                <a:lnTo>
                  <a:pt x="275857" y="3242"/>
                </a:lnTo>
                <a:lnTo>
                  <a:pt x="227201" y="7291"/>
                </a:lnTo>
                <a:lnTo>
                  <a:pt x="175537" y="13109"/>
                </a:lnTo>
                <a:lnTo>
                  <a:pt x="120617" y="20812"/>
                </a:lnTo>
                <a:lnTo>
                  <a:pt x="62187" y="30513"/>
                </a:lnTo>
                <a:lnTo>
                  <a:pt x="0" y="42325"/>
                </a:lnTo>
                <a:lnTo>
                  <a:pt x="0" y="782354"/>
                </a:lnTo>
                <a:lnTo>
                  <a:pt x="1368552" y="782354"/>
                </a:lnTo>
                <a:lnTo>
                  <a:pt x="1368552" y="146846"/>
                </a:lnTo>
                <a:lnTo>
                  <a:pt x="1306364" y="146156"/>
                </a:lnTo>
                <a:lnTo>
                  <a:pt x="1247934" y="144160"/>
                </a:lnTo>
                <a:lnTo>
                  <a:pt x="1193014" y="140973"/>
                </a:lnTo>
                <a:lnTo>
                  <a:pt x="1141350" y="136708"/>
                </a:lnTo>
                <a:lnTo>
                  <a:pt x="1092694" y="131481"/>
                </a:lnTo>
                <a:lnTo>
                  <a:pt x="1046795" y="125403"/>
                </a:lnTo>
                <a:lnTo>
                  <a:pt x="1003401" y="118590"/>
                </a:lnTo>
                <a:lnTo>
                  <a:pt x="962263" y="111155"/>
                </a:lnTo>
                <a:lnTo>
                  <a:pt x="923129" y="103212"/>
                </a:lnTo>
                <a:lnTo>
                  <a:pt x="885749" y="94876"/>
                </a:lnTo>
                <a:lnTo>
                  <a:pt x="684276" y="42960"/>
                </a:lnTo>
                <a:lnTo>
                  <a:pt x="652158" y="35055"/>
                </a:lnTo>
                <a:lnTo>
                  <a:pt x="586922" y="20910"/>
                </a:lnTo>
                <a:lnTo>
                  <a:pt x="518678" y="9745"/>
                </a:lnTo>
                <a:lnTo>
                  <a:pt x="445422" y="2471"/>
                </a:lnTo>
                <a:lnTo>
                  <a:pt x="406288" y="578"/>
                </a:lnTo>
                <a:lnTo>
                  <a:pt x="36515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79448" y="270729"/>
            <a:ext cx="1369060" cy="782955"/>
          </a:xfrm>
          <a:custGeom>
            <a:avLst/>
            <a:gdLst/>
            <a:ahLst/>
            <a:cxnLst/>
            <a:rect l="l" t="t" r="r" b="b"/>
            <a:pathLst>
              <a:path w="1369060" h="782955">
                <a:moveTo>
                  <a:pt x="0" y="782354"/>
                </a:moveTo>
                <a:lnTo>
                  <a:pt x="1368552" y="782354"/>
                </a:lnTo>
                <a:lnTo>
                  <a:pt x="1368552" y="146846"/>
                </a:lnTo>
                <a:lnTo>
                  <a:pt x="1306364" y="146156"/>
                </a:lnTo>
                <a:lnTo>
                  <a:pt x="1247934" y="144160"/>
                </a:lnTo>
                <a:lnTo>
                  <a:pt x="1193014" y="140973"/>
                </a:lnTo>
                <a:lnTo>
                  <a:pt x="1141350" y="136708"/>
                </a:lnTo>
                <a:lnTo>
                  <a:pt x="1092694" y="131481"/>
                </a:lnTo>
                <a:lnTo>
                  <a:pt x="1046795" y="125403"/>
                </a:lnTo>
                <a:lnTo>
                  <a:pt x="1003401" y="118590"/>
                </a:lnTo>
                <a:lnTo>
                  <a:pt x="962263" y="111155"/>
                </a:lnTo>
                <a:lnTo>
                  <a:pt x="923129" y="103212"/>
                </a:lnTo>
                <a:lnTo>
                  <a:pt x="885749" y="94876"/>
                </a:lnTo>
                <a:lnTo>
                  <a:pt x="815250" y="77476"/>
                </a:lnTo>
                <a:lnTo>
                  <a:pt x="748760" y="59867"/>
                </a:lnTo>
                <a:lnTo>
                  <a:pt x="716393" y="51269"/>
                </a:lnTo>
                <a:lnTo>
                  <a:pt x="652158" y="35055"/>
                </a:lnTo>
                <a:lnTo>
                  <a:pt x="586922" y="20910"/>
                </a:lnTo>
                <a:lnTo>
                  <a:pt x="518678" y="9745"/>
                </a:lnTo>
                <a:lnTo>
                  <a:pt x="445422" y="2471"/>
                </a:lnTo>
                <a:lnTo>
                  <a:pt x="406288" y="578"/>
                </a:lnTo>
                <a:lnTo>
                  <a:pt x="365150" y="0"/>
                </a:lnTo>
                <a:lnTo>
                  <a:pt x="321756" y="850"/>
                </a:lnTo>
                <a:lnTo>
                  <a:pt x="275857" y="3242"/>
                </a:lnTo>
                <a:lnTo>
                  <a:pt x="227201" y="7291"/>
                </a:lnTo>
                <a:lnTo>
                  <a:pt x="175537" y="13109"/>
                </a:lnTo>
                <a:lnTo>
                  <a:pt x="120617" y="20812"/>
                </a:lnTo>
                <a:lnTo>
                  <a:pt x="62187" y="30513"/>
                </a:lnTo>
                <a:lnTo>
                  <a:pt x="0" y="42325"/>
                </a:lnTo>
                <a:lnTo>
                  <a:pt x="0" y="78235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9448" y="486155"/>
            <a:ext cx="1369060" cy="1019810"/>
          </a:xfrm>
          <a:custGeom>
            <a:avLst/>
            <a:gdLst/>
            <a:ahLst/>
            <a:cxnLst/>
            <a:rect l="l" t="t" r="r" b="b"/>
            <a:pathLst>
              <a:path w="1369060" h="1019810">
                <a:moveTo>
                  <a:pt x="0" y="1019556"/>
                </a:moveTo>
                <a:lnTo>
                  <a:pt x="1368552" y="1019556"/>
                </a:lnTo>
                <a:lnTo>
                  <a:pt x="1368552" y="0"/>
                </a:lnTo>
                <a:lnTo>
                  <a:pt x="0" y="0"/>
                </a:lnTo>
                <a:lnTo>
                  <a:pt x="0" y="1019556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9448" y="486155"/>
            <a:ext cx="1369060" cy="1019810"/>
          </a:xfrm>
          <a:custGeom>
            <a:avLst/>
            <a:gdLst/>
            <a:ahLst/>
            <a:cxnLst/>
            <a:rect l="l" t="t" r="r" b="b"/>
            <a:pathLst>
              <a:path w="1369060" h="1019810">
                <a:moveTo>
                  <a:pt x="0" y="1019556"/>
                </a:moveTo>
                <a:lnTo>
                  <a:pt x="1368552" y="1019556"/>
                </a:lnTo>
                <a:lnTo>
                  <a:pt x="1368552" y="0"/>
                </a:lnTo>
                <a:lnTo>
                  <a:pt x="0" y="0"/>
                </a:lnTo>
                <a:lnTo>
                  <a:pt x="0" y="101955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8442" y="870585"/>
            <a:ext cx="1079500" cy="45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fil</a:t>
            </a:r>
            <a:r>
              <a:rPr sz="1600" spc="-10" dirty="0">
                <a:latin typeface="华文新魏"/>
                <a:cs typeface="华文新魏"/>
              </a:rPr>
              <a:t>e</a:t>
            </a:r>
            <a:r>
              <a:rPr sz="1600" spc="-5" dirty="0">
                <a:latin typeface="华文新魏"/>
                <a:cs typeface="华文新魏"/>
              </a:rPr>
              <a:t>的指针</a:t>
            </a:r>
            <a:r>
              <a:rPr sz="1600" spc="-10" dirty="0">
                <a:latin typeface="华文新魏"/>
                <a:cs typeface="华文新魏"/>
              </a:rPr>
              <a:t>fp</a:t>
            </a:r>
            <a:endParaRPr sz="1600">
              <a:latin typeface="华文新魏"/>
              <a:cs typeface="华文新魏"/>
            </a:endParaRPr>
          </a:p>
          <a:p>
            <a:pPr marL="85725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79448" y="714755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60">
                <a:moveTo>
                  <a:pt x="0" y="0"/>
                </a:moveTo>
                <a:lnTo>
                  <a:pt x="13685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9448" y="940308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60">
                <a:moveTo>
                  <a:pt x="0" y="0"/>
                </a:moveTo>
                <a:lnTo>
                  <a:pt x="13685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79448" y="1165860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60">
                <a:moveTo>
                  <a:pt x="0" y="0"/>
                </a:moveTo>
                <a:lnTo>
                  <a:pt x="13685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22882" y="1844801"/>
            <a:ext cx="5971540" cy="0"/>
          </a:xfrm>
          <a:custGeom>
            <a:avLst/>
            <a:gdLst/>
            <a:ahLst/>
            <a:cxnLst/>
            <a:rect l="l" t="t" r="r" b="b"/>
            <a:pathLst>
              <a:path w="5971540">
                <a:moveTo>
                  <a:pt x="0" y="0"/>
                </a:moveTo>
                <a:lnTo>
                  <a:pt x="5971032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79673" y="260604"/>
            <a:ext cx="1807210" cy="567055"/>
          </a:xfrm>
          <a:custGeom>
            <a:avLst/>
            <a:gdLst/>
            <a:ahLst/>
            <a:cxnLst/>
            <a:rect l="l" t="t" r="r" b="b"/>
            <a:pathLst>
              <a:path w="1807210" h="567055">
                <a:moveTo>
                  <a:pt x="1807210" y="0"/>
                </a:moveTo>
                <a:lnTo>
                  <a:pt x="402081" y="0"/>
                </a:lnTo>
                <a:lnTo>
                  <a:pt x="402081" y="330708"/>
                </a:lnTo>
                <a:lnTo>
                  <a:pt x="0" y="334391"/>
                </a:lnTo>
                <a:lnTo>
                  <a:pt x="402081" y="472440"/>
                </a:lnTo>
                <a:lnTo>
                  <a:pt x="402081" y="566928"/>
                </a:lnTo>
                <a:lnTo>
                  <a:pt x="1807210" y="566928"/>
                </a:lnTo>
                <a:lnTo>
                  <a:pt x="180721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79673" y="260604"/>
            <a:ext cx="1807210" cy="567055"/>
          </a:xfrm>
          <a:custGeom>
            <a:avLst/>
            <a:gdLst/>
            <a:ahLst/>
            <a:cxnLst/>
            <a:rect l="l" t="t" r="r" b="b"/>
            <a:pathLst>
              <a:path w="1807210" h="567055">
                <a:moveTo>
                  <a:pt x="402081" y="0"/>
                </a:moveTo>
                <a:lnTo>
                  <a:pt x="636270" y="0"/>
                </a:lnTo>
                <a:lnTo>
                  <a:pt x="987551" y="0"/>
                </a:lnTo>
                <a:lnTo>
                  <a:pt x="1807210" y="0"/>
                </a:lnTo>
                <a:lnTo>
                  <a:pt x="1807210" y="330708"/>
                </a:lnTo>
                <a:lnTo>
                  <a:pt x="1807210" y="472440"/>
                </a:lnTo>
                <a:lnTo>
                  <a:pt x="1807210" y="566928"/>
                </a:lnTo>
                <a:lnTo>
                  <a:pt x="987551" y="566928"/>
                </a:lnTo>
                <a:lnTo>
                  <a:pt x="636270" y="566928"/>
                </a:lnTo>
                <a:lnTo>
                  <a:pt x="402081" y="566928"/>
                </a:lnTo>
                <a:lnTo>
                  <a:pt x="402081" y="472440"/>
                </a:lnTo>
                <a:lnTo>
                  <a:pt x="0" y="334391"/>
                </a:lnTo>
                <a:lnTo>
                  <a:pt x="402081" y="330708"/>
                </a:lnTo>
                <a:lnTo>
                  <a:pt x="4020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60750" y="278384"/>
            <a:ext cx="12420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用户打开文件 表files_struct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9872" y="827532"/>
            <a:ext cx="962025" cy="530860"/>
          </a:xfrm>
          <a:custGeom>
            <a:avLst/>
            <a:gdLst/>
            <a:ahLst/>
            <a:cxnLst/>
            <a:rect l="l" t="t" r="r" b="b"/>
            <a:pathLst>
              <a:path w="962025" h="530860">
                <a:moveTo>
                  <a:pt x="0" y="530351"/>
                </a:moveTo>
                <a:lnTo>
                  <a:pt x="961644" y="530351"/>
                </a:lnTo>
                <a:lnTo>
                  <a:pt x="961644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99872" y="845058"/>
            <a:ext cx="962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文件描</a:t>
            </a:r>
            <a:endParaRPr sz="1600">
              <a:latin typeface="华文新魏"/>
              <a:cs typeface="华文新魏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华文新魏"/>
                <a:cs typeface="华文新魏"/>
              </a:rPr>
              <a:t>述符fd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47216" y="1016508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39" h="76200">
                <a:moveTo>
                  <a:pt x="256031" y="0"/>
                </a:moveTo>
                <a:lnTo>
                  <a:pt x="256031" y="76200"/>
                </a:lnTo>
                <a:lnTo>
                  <a:pt x="319532" y="44450"/>
                </a:lnTo>
                <a:lnTo>
                  <a:pt x="268731" y="44450"/>
                </a:lnTo>
                <a:lnTo>
                  <a:pt x="268731" y="31750"/>
                </a:lnTo>
                <a:lnTo>
                  <a:pt x="319532" y="31750"/>
                </a:lnTo>
                <a:lnTo>
                  <a:pt x="256031" y="0"/>
                </a:lnTo>
                <a:close/>
              </a:path>
              <a:path w="332739" h="76200">
                <a:moveTo>
                  <a:pt x="25603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56031" y="44450"/>
                </a:lnTo>
                <a:lnTo>
                  <a:pt x="256031" y="31750"/>
                </a:lnTo>
                <a:close/>
              </a:path>
              <a:path w="332739" h="76200">
                <a:moveTo>
                  <a:pt x="319532" y="31750"/>
                </a:moveTo>
                <a:lnTo>
                  <a:pt x="268731" y="31750"/>
                </a:lnTo>
                <a:lnTo>
                  <a:pt x="268731" y="44450"/>
                </a:lnTo>
                <a:lnTo>
                  <a:pt x="319532" y="44450"/>
                </a:lnTo>
                <a:lnTo>
                  <a:pt x="332232" y="38100"/>
                </a:lnTo>
                <a:lnTo>
                  <a:pt x="31953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57371" y="1143000"/>
            <a:ext cx="1431290" cy="914400"/>
          </a:xfrm>
          <a:custGeom>
            <a:avLst/>
            <a:gdLst/>
            <a:ahLst/>
            <a:cxnLst/>
            <a:rect l="l" t="t" r="r" b="b"/>
            <a:pathLst>
              <a:path w="1431289" h="914400">
                <a:moveTo>
                  <a:pt x="596264" y="499872"/>
                </a:moveTo>
                <a:lnTo>
                  <a:pt x="238505" y="499872"/>
                </a:lnTo>
                <a:lnTo>
                  <a:pt x="373379" y="913891"/>
                </a:lnTo>
                <a:lnTo>
                  <a:pt x="596264" y="499872"/>
                </a:lnTo>
                <a:close/>
              </a:path>
              <a:path w="1431289" h="914400">
                <a:moveTo>
                  <a:pt x="1431036" y="0"/>
                </a:moveTo>
                <a:lnTo>
                  <a:pt x="0" y="0"/>
                </a:lnTo>
                <a:lnTo>
                  <a:pt x="0" y="499872"/>
                </a:lnTo>
                <a:lnTo>
                  <a:pt x="1431036" y="499872"/>
                </a:lnTo>
                <a:lnTo>
                  <a:pt x="1431036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57371" y="1143000"/>
            <a:ext cx="1431290" cy="914400"/>
          </a:xfrm>
          <a:custGeom>
            <a:avLst/>
            <a:gdLst/>
            <a:ahLst/>
            <a:cxnLst/>
            <a:rect l="l" t="t" r="r" b="b"/>
            <a:pathLst>
              <a:path w="1431289" h="914400">
                <a:moveTo>
                  <a:pt x="0" y="0"/>
                </a:moveTo>
                <a:lnTo>
                  <a:pt x="238505" y="0"/>
                </a:lnTo>
                <a:lnTo>
                  <a:pt x="596264" y="0"/>
                </a:lnTo>
                <a:lnTo>
                  <a:pt x="1431036" y="0"/>
                </a:lnTo>
                <a:lnTo>
                  <a:pt x="1431036" y="291591"/>
                </a:lnTo>
                <a:lnTo>
                  <a:pt x="1431036" y="416560"/>
                </a:lnTo>
                <a:lnTo>
                  <a:pt x="1431036" y="499872"/>
                </a:lnTo>
                <a:lnTo>
                  <a:pt x="596264" y="499872"/>
                </a:lnTo>
                <a:lnTo>
                  <a:pt x="373379" y="913891"/>
                </a:lnTo>
                <a:lnTo>
                  <a:pt x="238505" y="499872"/>
                </a:lnTo>
                <a:lnTo>
                  <a:pt x="0" y="499872"/>
                </a:lnTo>
                <a:lnTo>
                  <a:pt x="0" y="416560"/>
                </a:lnTo>
                <a:lnTo>
                  <a:pt x="0" y="29159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437001" y="1161034"/>
            <a:ext cx="12420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系统打开文件 表file_struct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929383" y="2785872"/>
            <a:ext cx="1438910" cy="513715"/>
          </a:xfrm>
          <a:custGeom>
            <a:avLst/>
            <a:gdLst/>
            <a:ahLst/>
            <a:cxnLst/>
            <a:rect l="l" t="t" r="r" b="b"/>
            <a:pathLst>
              <a:path w="1438910" h="513714">
                <a:moveTo>
                  <a:pt x="0" y="513588"/>
                </a:moveTo>
                <a:lnTo>
                  <a:pt x="1438656" y="513588"/>
                </a:lnTo>
                <a:lnTo>
                  <a:pt x="1438656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007870" y="2804541"/>
            <a:ext cx="8997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一个打开 文件的file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23260" y="2574035"/>
            <a:ext cx="291465" cy="881380"/>
          </a:xfrm>
          <a:custGeom>
            <a:avLst/>
            <a:gdLst/>
            <a:ahLst/>
            <a:cxnLst/>
            <a:rect l="l" t="t" r="r" b="b"/>
            <a:pathLst>
              <a:path w="291464" h="881379">
                <a:moveTo>
                  <a:pt x="291084" y="0"/>
                </a:moveTo>
                <a:lnTo>
                  <a:pt x="234428" y="5750"/>
                </a:lnTo>
                <a:lnTo>
                  <a:pt x="188166" y="21431"/>
                </a:lnTo>
                <a:lnTo>
                  <a:pt x="156977" y="44684"/>
                </a:lnTo>
                <a:lnTo>
                  <a:pt x="145541" y="73151"/>
                </a:lnTo>
                <a:lnTo>
                  <a:pt x="145541" y="367284"/>
                </a:lnTo>
                <a:lnTo>
                  <a:pt x="134106" y="395751"/>
                </a:lnTo>
                <a:lnTo>
                  <a:pt x="102917" y="419004"/>
                </a:lnTo>
                <a:lnTo>
                  <a:pt x="56655" y="434685"/>
                </a:lnTo>
                <a:lnTo>
                  <a:pt x="0" y="440436"/>
                </a:lnTo>
                <a:lnTo>
                  <a:pt x="56655" y="446186"/>
                </a:lnTo>
                <a:lnTo>
                  <a:pt x="102917" y="461867"/>
                </a:lnTo>
                <a:lnTo>
                  <a:pt x="134106" y="485120"/>
                </a:lnTo>
                <a:lnTo>
                  <a:pt x="145541" y="513588"/>
                </a:lnTo>
                <a:lnTo>
                  <a:pt x="145541" y="807719"/>
                </a:lnTo>
                <a:lnTo>
                  <a:pt x="156977" y="836187"/>
                </a:lnTo>
                <a:lnTo>
                  <a:pt x="188166" y="859440"/>
                </a:lnTo>
                <a:lnTo>
                  <a:pt x="234428" y="875121"/>
                </a:lnTo>
                <a:lnTo>
                  <a:pt x="291084" y="880872"/>
                </a:lnTo>
                <a:lnTo>
                  <a:pt x="291084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3260" y="2574035"/>
            <a:ext cx="291465" cy="881380"/>
          </a:xfrm>
          <a:custGeom>
            <a:avLst/>
            <a:gdLst/>
            <a:ahLst/>
            <a:cxnLst/>
            <a:rect l="l" t="t" r="r" b="b"/>
            <a:pathLst>
              <a:path w="291464" h="881379">
                <a:moveTo>
                  <a:pt x="291084" y="880872"/>
                </a:moveTo>
                <a:lnTo>
                  <a:pt x="234428" y="875121"/>
                </a:lnTo>
                <a:lnTo>
                  <a:pt x="188166" y="859440"/>
                </a:lnTo>
                <a:lnTo>
                  <a:pt x="156977" y="836187"/>
                </a:lnTo>
                <a:lnTo>
                  <a:pt x="145541" y="807719"/>
                </a:lnTo>
                <a:lnTo>
                  <a:pt x="145541" y="513588"/>
                </a:lnTo>
                <a:lnTo>
                  <a:pt x="134106" y="485120"/>
                </a:lnTo>
                <a:lnTo>
                  <a:pt x="102917" y="461867"/>
                </a:lnTo>
                <a:lnTo>
                  <a:pt x="56655" y="446186"/>
                </a:lnTo>
                <a:lnTo>
                  <a:pt x="0" y="440436"/>
                </a:lnTo>
                <a:lnTo>
                  <a:pt x="56655" y="434685"/>
                </a:lnTo>
                <a:lnTo>
                  <a:pt x="102917" y="419004"/>
                </a:lnTo>
                <a:lnTo>
                  <a:pt x="134106" y="395751"/>
                </a:lnTo>
                <a:lnTo>
                  <a:pt x="145541" y="367284"/>
                </a:lnTo>
                <a:lnTo>
                  <a:pt x="145541" y="73151"/>
                </a:lnTo>
                <a:lnTo>
                  <a:pt x="156977" y="44684"/>
                </a:lnTo>
                <a:lnTo>
                  <a:pt x="188166" y="21431"/>
                </a:lnTo>
                <a:lnTo>
                  <a:pt x="234428" y="5750"/>
                </a:lnTo>
                <a:lnTo>
                  <a:pt x="291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84976" y="3643884"/>
            <a:ext cx="1144905" cy="44069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latin typeface="华文新魏"/>
                <a:cs typeface="华文新魏"/>
              </a:rPr>
              <a:t>活动inode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992367" y="3334511"/>
            <a:ext cx="292735" cy="881380"/>
          </a:xfrm>
          <a:custGeom>
            <a:avLst/>
            <a:gdLst/>
            <a:ahLst/>
            <a:cxnLst/>
            <a:rect l="l" t="t" r="r" b="b"/>
            <a:pathLst>
              <a:path w="292735" h="881379">
                <a:moveTo>
                  <a:pt x="0" y="0"/>
                </a:moveTo>
                <a:lnTo>
                  <a:pt x="0" y="880871"/>
                </a:lnTo>
                <a:lnTo>
                  <a:pt x="56935" y="875097"/>
                </a:lnTo>
                <a:lnTo>
                  <a:pt x="103441" y="859345"/>
                </a:lnTo>
                <a:lnTo>
                  <a:pt x="134802" y="835973"/>
                </a:lnTo>
                <a:lnTo>
                  <a:pt x="146304" y="807338"/>
                </a:lnTo>
                <a:lnTo>
                  <a:pt x="146304" y="513969"/>
                </a:lnTo>
                <a:lnTo>
                  <a:pt x="157805" y="485334"/>
                </a:lnTo>
                <a:lnTo>
                  <a:pt x="189166" y="461962"/>
                </a:lnTo>
                <a:lnTo>
                  <a:pt x="235672" y="446210"/>
                </a:lnTo>
                <a:lnTo>
                  <a:pt x="292608" y="440436"/>
                </a:lnTo>
                <a:lnTo>
                  <a:pt x="235672" y="434661"/>
                </a:lnTo>
                <a:lnTo>
                  <a:pt x="189166" y="418909"/>
                </a:lnTo>
                <a:lnTo>
                  <a:pt x="157805" y="395537"/>
                </a:lnTo>
                <a:lnTo>
                  <a:pt x="146304" y="366902"/>
                </a:lnTo>
                <a:lnTo>
                  <a:pt x="146304" y="73533"/>
                </a:lnTo>
                <a:lnTo>
                  <a:pt x="134802" y="44898"/>
                </a:lnTo>
                <a:lnTo>
                  <a:pt x="103441" y="21526"/>
                </a:lnTo>
                <a:lnTo>
                  <a:pt x="56935" y="5774"/>
                </a:lnTo>
                <a:lnTo>
                  <a:pt x="0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92367" y="3334511"/>
            <a:ext cx="292735" cy="881380"/>
          </a:xfrm>
          <a:custGeom>
            <a:avLst/>
            <a:gdLst/>
            <a:ahLst/>
            <a:cxnLst/>
            <a:rect l="l" t="t" r="r" b="b"/>
            <a:pathLst>
              <a:path w="292735" h="881379">
                <a:moveTo>
                  <a:pt x="0" y="880871"/>
                </a:moveTo>
                <a:lnTo>
                  <a:pt x="56935" y="875097"/>
                </a:lnTo>
                <a:lnTo>
                  <a:pt x="103441" y="859345"/>
                </a:lnTo>
                <a:lnTo>
                  <a:pt x="134802" y="835973"/>
                </a:lnTo>
                <a:lnTo>
                  <a:pt x="146304" y="807338"/>
                </a:lnTo>
                <a:lnTo>
                  <a:pt x="146304" y="513969"/>
                </a:lnTo>
                <a:lnTo>
                  <a:pt x="157805" y="485334"/>
                </a:lnTo>
                <a:lnTo>
                  <a:pt x="189166" y="461962"/>
                </a:lnTo>
                <a:lnTo>
                  <a:pt x="235672" y="446210"/>
                </a:lnTo>
                <a:lnTo>
                  <a:pt x="292608" y="440436"/>
                </a:lnTo>
                <a:lnTo>
                  <a:pt x="235672" y="434661"/>
                </a:lnTo>
                <a:lnTo>
                  <a:pt x="189166" y="418909"/>
                </a:lnTo>
                <a:lnTo>
                  <a:pt x="157805" y="395537"/>
                </a:lnTo>
                <a:lnTo>
                  <a:pt x="146304" y="366902"/>
                </a:lnTo>
                <a:lnTo>
                  <a:pt x="146304" y="73533"/>
                </a:lnTo>
                <a:lnTo>
                  <a:pt x="134802" y="44898"/>
                </a:lnTo>
                <a:lnTo>
                  <a:pt x="103441" y="21526"/>
                </a:lnTo>
                <a:lnTo>
                  <a:pt x="56935" y="577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01511" y="2353055"/>
            <a:ext cx="283845" cy="791210"/>
          </a:xfrm>
          <a:custGeom>
            <a:avLst/>
            <a:gdLst/>
            <a:ahLst/>
            <a:cxnLst/>
            <a:rect l="l" t="t" r="r" b="b"/>
            <a:pathLst>
              <a:path w="283845" h="791210">
                <a:moveTo>
                  <a:pt x="0" y="0"/>
                </a:moveTo>
                <a:lnTo>
                  <a:pt x="0" y="790956"/>
                </a:lnTo>
                <a:lnTo>
                  <a:pt x="55149" y="784647"/>
                </a:lnTo>
                <a:lnTo>
                  <a:pt x="100203" y="767445"/>
                </a:lnTo>
                <a:lnTo>
                  <a:pt x="130587" y="741932"/>
                </a:lnTo>
                <a:lnTo>
                  <a:pt x="141732" y="710692"/>
                </a:lnTo>
                <a:lnTo>
                  <a:pt x="141732" y="475742"/>
                </a:lnTo>
                <a:lnTo>
                  <a:pt x="152876" y="444501"/>
                </a:lnTo>
                <a:lnTo>
                  <a:pt x="183261" y="418988"/>
                </a:lnTo>
                <a:lnTo>
                  <a:pt x="228314" y="401786"/>
                </a:lnTo>
                <a:lnTo>
                  <a:pt x="283463" y="395478"/>
                </a:lnTo>
                <a:lnTo>
                  <a:pt x="228314" y="389169"/>
                </a:lnTo>
                <a:lnTo>
                  <a:pt x="183261" y="371967"/>
                </a:lnTo>
                <a:lnTo>
                  <a:pt x="152876" y="346454"/>
                </a:lnTo>
                <a:lnTo>
                  <a:pt x="141732" y="315214"/>
                </a:lnTo>
                <a:lnTo>
                  <a:pt x="141732" y="80264"/>
                </a:lnTo>
                <a:lnTo>
                  <a:pt x="130587" y="49023"/>
                </a:lnTo>
                <a:lnTo>
                  <a:pt x="100203" y="23510"/>
                </a:lnTo>
                <a:lnTo>
                  <a:pt x="55149" y="6308"/>
                </a:lnTo>
                <a:lnTo>
                  <a:pt x="0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01511" y="2353055"/>
            <a:ext cx="283845" cy="791210"/>
          </a:xfrm>
          <a:custGeom>
            <a:avLst/>
            <a:gdLst/>
            <a:ahLst/>
            <a:cxnLst/>
            <a:rect l="l" t="t" r="r" b="b"/>
            <a:pathLst>
              <a:path w="283845" h="791210">
                <a:moveTo>
                  <a:pt x="0" y="790956"/>
                </a:moveTo>
                <a:lnTo>
                  <a:pt x="55149" y="784647"/>
                </a:lnTo>
                <a:lnTo>
                  <a:pt x="100203" y="767445"/>
                </a:lnTo>
                <a:lnTo>
                  <a:pt x="130587" y="741932"/>
                </a:lnTo>
                <a:lnTo>
                  <a:pt x="141732" y="710692"/>
                </a:lnTo>
                <a:lnTo>
                  <a:pt x="141732" y="475742"/>
                </a:lnTo>
                <a:lnTo>
                  <a:pt x="152876" y="444501"/>
                </a:lnTo>
                <a:lnTo>
                  <a:pt x="183261" y="418988"/>
                </a:lnTo>
                <a:lnTo>
                  <a:pt x="228314" y="401786"/>
                </a:lnTo>
                <a:lnTo>
                  <a:pt x="283463" y="395478"/>
                </a:lnTo>
                <a:lnTo>
                  <a:pt x="228314" y="389169"/>
                </a:lnTo>
                <a:lnTo>
                  <a:pt x="183261" y="371967"/>
                </a:lnTo>
                <a:lnTo>
                  <a:pt x="152876" y="346454"/>
                </a:lnTo>
                <a:lnTo>
                  <a:pt x="141732" y="315214"/>
                </a:lnTo>
                <a:lnTo>
                  <a:pt x="141732" y="80264"/>
                </a:lnTo>
                <a:lnTo>
                  <a:pt x="130587" y="49023"/>
                </a:lnTo>
                <a:lnTo>
                  <a:pt x="100203" y="23510"/>
                </a:lnTo>
                <a:lnTo>
                  <a:pt x="55149" y="6308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284976" y="2572511"/>
            <a:ext cx="1144905" cy="43942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1600" spc="-5" dirty="0">
                <a:latin typeface="华文新魏"/>
                <a:cs typeface="华文新魏"/>
              </a:rPr>
              <a:t>活动inode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972811" y="1141475"/>
            <a:ext cx="1099185" cy="907415"/>
          </a:xfrm>
          <a:custGeom>
            <a:avLst/>
            <a:gdLst/>
            <a:ahLst/>
            <a:cxnLst/>
            <a:rect l="l" t="t" r="r" b="b"/>
            <a:pathLst>
              <a:path w="1099185" h="907414">
                <a:moveTo>
                  <a:pt x="457835" y="501396"/>
                </a:moveTo>
                <a:lnTo>
                  <a:pt x="183134" y="501396"/>
                </a:lnTo>
                <a:lnTo>
                  <a:pt x="111633" y="907161"/>
                </a:lnTo>
                <a:lnTo>
                  <a:pt x="457835" y="501396"/>
                </a:lnTo>
                <a:close/>
              </a:path>
              <a:path w="1099185" h="907414">
                <a:moveTo>
                  <a:pt x="1098803" y="0"/>
                </a:moveTo>
                <a:lnTo>
                  <a:pt x="0" y="0"/>
                </a:lnTo>
                <a:lnTo>
                  <a:pt x="0" y="501396"/>
                </a:lnTo>
                <a:lnTo>
                  <a:pt x="1098803" y="501396"/>
                </a:lnTo>
                <a:lnTo>
                  <a:pt x="109880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72811" y="1141475"/>
            <a:ext cx="1099185" cy="907415"/>
          </a:xfrm>
          <a:custGeom>
            <a:avLst/>
            <a:gdLst/>
            <a:ahLst/>
            <a:cxnLst/>
            <a:rect l="l" t="t" r="r" b="b"/>
            <a:pathLst>
              <a:path w="1099185" h="907414">
                <a:moveTo>
                  <a:pt x="0" y="0"/>
                </a:moveTo>
                <a:lnTo>
                  <a:pt x="183134" y="0"/>
                </a:lnTo>
                <a:lnTo>
                  <a:pt x="457835" y="0"/>
                </a:lnTo>
                <a:lnTo>
                  <a:pt x="1098803" y="0"/>
                </a:lnTo>
                <a:lnTo>
                  <a:pt x="1098803" y="292481"/>
                </a:lnTo>
                <a:lnTo>
                  <a:pt x="1098803" y="417829"/>
                </a:lnTo>
                <a:lnTo>
                  <a:pt x="1098803" y="501396"/>
                </a:lnTo>
                <a:lnTo>
                  <a:pt x="457835" y="501396"/>
                </a:lnTo>
                <a:lnTo>
                  <a:pt x="111633" y="907161"/>
                </a:lnTo>
                <a:lnTo>
                  <a:pt x="183134" y="501396"/>
                </a:lnTo>
                <a:lnTo>
                  <a:pt x="0" y="501396"/>
                </a:lnTo>
                <a:lnTo>
                  <a:pt x="0" y="417829"/>
                </a:lnTo>
                <a:lnTo>
                  <a:pt x="0" y="29248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051552" y="1159510"/>
            <a:ext cx="8362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主存活动</a:t>
            </a:r>
            <a:endParaRPr sz="1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华文新魏"/>
                <a:cs typeface="华文新魏"/>
              </a:rPr>
              <a:t>inode表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20774" y="4886705"/>
            <a:ext cx="5975985" cy="0"/>
          </a:xfrm>
          <a:custGeom>
            <a:avLst/>
            <a:gdLst/>
            <a:ahLst/>
            <a:cxnLst/>
            <a:rect l="l" t="t" r="r" b="b"/>
            <a:pathLst>
              <a:path w="5975984">
                <a:moveTo>
                  <a:pt x="0" y="0"/>
                </a:moveTo>
                <a:lnTo>
                  <a:pt x="5975604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98035" y="3426078"/>
            <a:ext cx="908050" cy="1792605"/>
          </a:xfrm>
          <a:custGeom>
            <a:avLst/>
            <a:gdLst/>
            <a:ahLst/>
            <a:cxnLst/>
            <a:rect l="l" t="t" r="r" b="b"/>
            <a:pathLst>
              <a:path w="908050" h="1792604">
                <a:moveTo>
                  <a:pt x="253" y="1706880"/>
                </a:moveTo>
                <a:lnTo>
                  <a:pt x="0" y="1792097"/>
                </a:lnTo>
                <a:lnTo>
                  <a:pt x="68325" y="1741170"/>
                </a:lnTo>
                <a:lnTo>
                  <a:pt x="62527" y="1738249"/>
                </a:lnTo>
                <a:lnTo>
                  <a:pt x="34289" y="1738249"/>
                </a:lnTo>
                <a:lnTo>
                  <a:pt x="22860" y="1732534"/>
                </a:lnTo>
                <a:lnTo>
                  <a:pt x="28596" y="1721157"/>
                </a:lnTo>
                <a:lnTo>
                  <a:pt x="253" y="1706880"/>
                </a:lnTo>
                <a:close/>
              </a:path>
              <a:path w="908050" h="1792604">
                <a:moveTo>
                  <a:pt x="28596" y="1721157"/>
                </a:moveTo>
                <a:lnTo>
                  <a:pt x="22860" y="1732534"/>
                </a:lnTo>
                <a:lnTo>
                  <a:pt x="34289" y="1738249"/>
                </a:lnTo>
                <a:lnTo>
                  <a:pt x="40009" y="1726906"/>
                </a:lnTo>
                <a:lnTo>
                  <a:pt x="28596" y="1721157"/>
                </a:lnTo>
                <a:close/>
              </a:path>
              <a:path w="908050" h="1792604">
                <a:moveTo>
                  <a:pt x="40009" y="1726906"/>
                </a:moveTo>
                <a:lnTo>
                  <a:pt x="34289" y="1738249"/>
                </a:lnTo>
                <a:lnTo>
                  <a:pt x="62527" y="1738249"/>
                </a:lnTo>
                <a:lnTo>
                  <a:pt x="40009" y="1726906"/>
                </a:lnTo>
                <a:close/>
              </a:path>
              <a:path w="908050" h="1792604">
                <a:moveTo>
                  <a:pt x="896492" y="0"/>
                </a:moveTo>
                <a:lnTo>
                  <a:pt x="28596" y="1721157"/>
                </a:lnTo>
                <a:lnTo>
                  <a:pt x="40009" y="1726906"/>
                </a:lnTo>
                <a:lnTo>
                  <a:pt x="907923" y="5842"/>
                </a:lnTo>
                <a:lnTo>
                  <a:pt x="89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92114" y="4332985"/>
            <a:ext cx="443865" cy="885190"/>
          </a:xfrm>
          <a:custGeom>
            <a:avLst/>
            <a:gdLst/>
            <a:ahLst/>
            <a:cxnLst/>
            <a:rect l="l" t="t" r="r" b="b"/>
            <a:pathLst>
              <a:path w="443864" h="885189">
                <a:moveTo>
                  <a:pt x="0" y="799972"/>
                </a:moveTo>
                <a:lnTo>
                  <a:pt x="253" y="885189"/>
                </a:lnTo>
                <a:lnTo>
                  <a:pt x="68199" y="833882"/>
                </a:lnTo>
                <a:lnTo>
                  <a:pt x="62579" y="831088"/>
                </a:lnTo>
                <a:lnTo>
                  <a:pt x="34162" y="831088"/>
                </a:lnTo>
                <a:lnTo>
                  <a:pt x="22733" y="825500"/>
                </a:lnTo>
                <a:lnTo>
                  <a:pt x="28389" y="814088"/>
                </a:lnTo>
                <a:lnTo>
                  <a:pt x="0" y="799972"/>
                </a:lnTo>
                <a:close/>
              </a:path>
              <a:path w="443864" h="885189">
                <a:moveTo>
                  <a:pt x="28389" y="814088"/>
                </a:moveTo>
                <a:lnTo>
                  <a:pt x="22733" y="825500"/>
                </a:lnTo>
                <a:lnTo>
                  <a:pt x="34162" y="831088"/>
                </a:lnTo>
                <a:lnTo>
                  <a:pt x="39781" y="819752"/>
                </a:lnTo>
                <a:lnTo>
                  <a:pt x="28389" y="814088"/>
                </a:lnTo>
                <a:close/>
              </a:path>
              <a:path w="443864" h="885189">
                <a:moveTo>
                  <a:pt x="39781" y="819752"/>
                </a:moveTo>
                <a:lnTo>
                  <a:pt x="34162" y="831088"/>
                </a:lnTo>
                <a:lnTo>
                  <a:pt x="62579" y="831088"/>
                </a:lnTo>
                <a:lnTo>
                  <a:pt x="39781" y="819752"/>
                </a:lnTo>
                <a:close/>
              </a:path>
              <a:path w="443864" h="885189">
                <a:moveTo>
                  <a:pt x="431926" y="0"/>
                </a:moveTo>
                <a:lnTo>
                  <a:pt x="28389" y="814088"/>
                </a:lnTo>
                <a:lnTo>
                  <a:pt x="39781" y="819752"/>
                </a:lnTo>
                <a:lnTo>
                  <a:pt x="443357" y="5587"/>
                </a:lnTo>
                <a:lnTo>
                  <a:pt x="431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1511" y="4143755"/>
            <a:ext cx="428625" cy="192405"/>
          </a:xfrm>
          <a:custGeom>
            <a:avLst/>
            <a:gdLst/>
            <a:ahLst/>
            <a:cxnLst/>
            <a:rect l="l" t="t" r="r" b="b"/>
            <a:pathLst>
              <a:path w="428625" h="192404">
                <a:moveTo>
                  <a:pt x="0" y="0"/>
                </a:moveTo>
                <a:lnTo>
                  <a:pt x="428243" y="1920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357883" y="4896611"/>
            <a:ext cx="699770" cy="32194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1600" spc="-5" dirty="0">
                <a:latin typeface="华文新魏"/>
                <a:cs typeface="华文新魏"/>
              </a:rPr>
              <a:t>磁盘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58011" y="5218176"/>
            <a:ext cx="1195070" cy="330835"/>
          </a:xfrm>
          <a:prstGeom prst="rect">
            <a:avLst/>
          </a:prstGeom>
          <a:solidFill>
            <a:srgbClr val="FFCC66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华文新魏"/>
                <a:cs typeface="华文新魏"/>
              </a:rPr>
              <a:t>磁盘文件卷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57400" y="5218176"/>
            <a:ext cx="462280" cy="330835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600" spc="-10" dirty="0">
                <a:latin typeface="华文新魏"/>
                <a:cs typeface="华文新魏"/>
              </a:rPr>
              <a:t>0#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19172" y="5218176"/>
            <a:ext cx="462280" cy="330835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华文新魏"/>
                <a:cs typeface="华文新魏"/>
              </a:rPr>
              <a:t>1#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80944" y="5218176"/>
            <a:ext cx="462280" cy="330835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华文新魏"/>
                <a:cs typeface="华文新魏"/>
              </a:rPr>
              <a:t>2#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42715" y="5218176"/>
            <a:ext cx="460375" cy="330835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02964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02964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364735" y="5218176"/>
            <a:ext cx="462280" cy="330835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826508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26508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88279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88279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50052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50052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303898" y="5270711"/>
            <a:ext cx="1524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673595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211823" y="5218176"/>
            <a:ext cx="462280" cy="330835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673595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73595" y="5218176"/>
            <a:ext cx="462280" cy="330835"/>
          </a:xfrm>
          <a:custGeom>
            <a:avLst/>
            <a:gdLst/>
            <a:ahLst/>
            <a:cxnLst/>
            <a:rect l="l" t="t" r="r" b="b"/>
            <a:pathLst>
              <a:path w="462279" h="330835">
                <a:moveTo>
                  <a:pt x="0" y="330708"/>
                </a:moveTo>
                <a:lnTo>
                  <a:pt x="461772" y="330708"/>
                </a:lnTo>
                <a:lnTo>
                  <a:pt x="461772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135368" y="5218176"/>
            <a:ext cx="460375" cy="330835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214627" y="5528436"/>
            <a:ext cx="1010919" cy="570865"/>
          </a:xfrm>
          <a:custGeom>
            <a:avLst/>
            <a:gdLst/>
            <a:ahLst/>
            <a:cxnLst/>
            <a:rect l="l" t="t" r="r" b="b"/>
            <a:pathLst>
              <a:path w="1010919" h="570864">
                <a:moveTo>
                  <a:pt x="856488" y="239903"/>
                </a:moveTo>
                <a:lnTo>
                  <a:pt x="0" y="239903"/>
                </a:lnTo>
                <a:lnTo>
                  <a:pt x="0" y="570611"/>
                </a:lnTo>
                <a:lnTo>
                  <a:pt x="856488" y="570611"/>
                </a:lnTo>
                <a:lnTo>
                  <a:pt x="856488" y="239903"/>
                </a:lnTo>
                <a:close/>
              </a:path>
              <a:path w="1010919" h="570864">
                <a:moveTo>
                  <a:pt x="1010792" y="0"/>
                </a:moveTo>
                <a:lnTo>
                  <a:pt x="499617" y="239903"/>
                </a:lnTo>
                <a:lnTo>
                  <a:pt x="713740" y="239903"/>
                </a:lnTo>
                <a:lnTo>
                  <a:pt x="1010792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14627" y="5528436"/>
            <a:ext cx="1010919" cy="570865"/>
          </a:xfrm>
          <a:custGeom>
            <a:avLst/>
            <a:gdLst/>
            <a:ahLst/>
            <a:cxnLst/>
            <a:rect l="l" t="t" r="r" b="b"/>
            <a:pathLst>
              <a:path w="1010919" h="570864">
                <a:moveTo>
                  <a:pt x="0" y="239903"/>
                </a:moveTo>
                <a:lnTo>
                  <a:pt x="499617" y="239903"/>
                </a:lnTo>
                <a:lnTo>
                  <a:pt x="1010792" y="0"/>
                </a:lnTo>
                <a:lnTo>
                  <a:pt x="713740" y="239903"/>
                </a:lnTo>
                <a:lnTo>
                  <a:pt x="856488" y="239903"/>
                </a:lnTo>
                <a:lnTo>
                  <a:pt x="856488" y="295021"/>
                </a:lnTo>
                <a:lnTo>
                  <a:pt x="856488" y="377697"/>
                </a:lnTo>
                <a:lnTo>
                  <a:pt x="856488" y="570611"/>
                </a:lnTo>
                <a:lnTo>
                  <a:pt x="713740" y="570611"/>
                </a:lnTo>
                <a:lnTo>
                  <a:pt x="499617" y="570611"/>
                </a:lnTo>
                <a:lnTo>
                  <a:pt x="0" y="570611"/>
                </a:lnTo>
                <a:lnTo>
                  <a:pt x="0" y="377697"/>
                </a:lnTo>
                <a:lnTo>
                  <a:pt x="0" y="295021"/>
                </a:lnTo>
                <a:lnTo>
                  <a:pt x="0" y="2399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293367" y="5787948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引导块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214372" y="5569839"/>
            <a:ext cx="864235" cy="529590"/>
          </a:xfrm>
          <a:custGeom>
            <a:avLst/>
            <a:gdLst/>
            <a:ahLst/>
            <a:cxnLst/>
            <a:rect l="l" t="t" r="r" b="b"/>
            <a:pathLst>
              <a:path w="864235" h="529589">
                <a:moveTo>
                  <a:pt x="864107" y="198501"/>
                </a:moveTo>
                <a:lnTo>
                  <a:pt x="0" y="198501"/>
                </a:lnTo>
                <a:lnTo>
                  <a:pt x="0" y="529209"/>
                </a:lnTo>
                <a:lnTo>
                  <a:pt x="864107" y="529209"/>
                </a:lnTo>
                <a:lnTo>
                  <a:pt x="864107" y="198501"/>
                </a:lnTo>
                <a:close/>
              </a:path>
              <a:path w="864235" h="529589">
                <a:moveTo>
                  <a:pt x="497331" y="0"/>
                </a:moveTo>
                <a:lnTo>
                  <a:pt x="504063" y="198501"/>
                </a:lnTo>
                <a:lnTo>
                  <a:pt x="720089" y="198501"/>
                </a:lnTo>
                <a:lnTo>
                  <a:pt x="497331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14372" y="5569839"/>
            <a:ext cx="864235" cy="529590"/>
          </a:xfrm>
          <a:custGeom>
            <a:avLst/>
            <a:gdLst/>
            <a:ahLst/>
            <a:cxnLst/>
            <a:rect l="l" t="t" r="r" b="b"/>
            <a:pathLst>
              <a:path w="864235" h="529589">
                <a:moveTo>
                  <a:pt x="0" y="198501"/>
                </a:moveTo>
                <a:lnTo>
                  <a:pt x="504063" y="198501"/>
                </a:lnTo>
                <a:lnTo>
                  <a:pt x="497331" y="0"/>
                </a:lnTo>
                <a:lnTo>
                  <a:pt x="720089" y="198501"/>
                </a:lnTo>
                <a:lnTo>
                  <a:pt x="864107" y="198501"/>
                </a:lnTo>
                <a:lnTo>
                  <a:pt x="864107" y="253619"/>
                </a:lnTo>
                <a:lnTo>
                  <a:pt x="864107" y="336296"/>
                </a:lnTo>
                <a:lnTo>
                  <a:pt x="864107" y="529209"/>
                </a:lnTo>
                <a:lnTo>
                  <a:pt x="720089" y="529209"/>
                </a:lnTo>
                <a:lnTo>
                  <a:pt x="504063" y="529209"/>
                </a:lnTo>
                <a:lnTo>
                  <a:pt x="0" y="529209"/>
                </a:lnTo>
                <a:lnTo>
                  <a:pt x="0" y="336296"/>
                </a:lnTo>
                <a:lnTo>
                  <a:pt x="0" y="253619"/>
                </a:lnTo>
                <a:lnTo>
                  <a:pt x="0" y="19850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293747" y="5787948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超级块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078479" y="5547359"/>
            <a:ext cx="2186940" cy="254635"/>
          </a:xfrm>
          <a:custGeom>
            <a:avLst/>
            <a:gdLst/>
            <a:ahLst/>
            <a:cxnLst/>
            <a:rect l="l" t="t" r="r" b="b"/>
            <a:pathLst>
              <a:path w="2186940" h="254635">
                <a:moveTo>
                  <a:pt x="1275969" y="127253"/>
                </a:moveTo>
                <a:lnTo>
                  <a:pt x="910970" y="127253"/>
                </a:lnTo>
                <a:lnTo>
                  <a:pt x="968672" y="133741"/>
                </a:lnTo>
                <a:lnTo>
                  <a:pt x="1018772" y="151806"/>
                </a:lnTo>
                <a:lnTo>
                  <a:pt x="1058271" y="179352"/>
                </a:lnTo>
                <a:lnTo>
                  <a:pt x="1084170" y="214285"/>
                </a:lnTo>
                <a:lnTo>
                  <a:pt x="1093470" y="254507"/>
                </a:lnTo>
                <a:lnTo>
                  <a:pt x="1102769" y="214285"/>
                </a:lnTo>
                <a:lnTo>
                  <a:pt x="1128668" y="179352"/>
                </a:lnTo>
                <a:lnTo>
                  <a:pt x="1168167" y="151806"/>
                </a:lnTo>
                <a:lnTo>
                  <a:pt x="1218267" y="133741"/>
                </a:lnTo>
                <a:lnTo>
                  <a:pt x="1275969" y="127253"/>
                </a:lnTo>
                <a:close/>
              </a:path>
              <a:path w="2186940" h="254635">
                <a:moveTo>
                  <a:pt x="2186940" y="0"/>
                </a:moveTo>
                <a:lnTo>
                  <a:pt x="0" y="0"/>
                </a:lnTo>
                <a:lnTo>
                  <a:pt x="9299" y="40222"/>
                </a:lnTo>
                <a:lnTo>
                  <a:pt x="35198" y="75155"/>
                </a:lnTo>
                <a:lnTo>
                  <a:pt x="74697" y="102701"/>
                </a:lnTo>
                <a:lnTo>
                  <a:pt x="124797" y="120766"/>
                </a:lnTo>
                <a:lnTo>
                  <a:pt x="182498" y="127253"/>
                </a:lnTo>
                <a:lnTo>
                  <a:pt x="2004441" y="127253"/>
                </a:lnTo>
                <a:lnTo>
                  <a:pt x="2062142" y="120766"/>
                </a:lnTo>
                <a:lnTo>
                  <a:pt x="2112242" y="102701"/>
                </a:lnTo>
                <a:lnTo>
                  <a:pt x="2151741" y="75155"/>
                </a:lnTo>
                <a:lnTo>
                  <a:pt x="2177640" y="40222"/>
                </a:lnTo>
                <a:lnTo>
                  <a:pt x="218694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78479" y="5547359"/>
            <a:ext cx="2186940" cy="254635"/>
          </a:xfrm>
          <a:custGeom>
            <a:avLst/>
            <a:gdLst/>
            <a:ahLst/>
            <a:cxnLst/>
            <a:rect l="l" t="t" r="r" b="b"/>
            <a:pathLst>
              <a:path w="2186940" h="254635">
                <a:moveTo>
                  <a:pt x="0" y="0"/>
                </a:moveTo>
                <a:lnTo>
                  <a:pt x="9299" y="40222"/>
                </a:lnTo>
                <a:lnTo>
                  <a:pt x="35198" y="75155"/>
                </a:lnTo>
                <a:lnTo>
                  <a:pt x="74697" y="102701"/>
                </a:lnTo>
                <a:lnTo>
                  <a:pt x="124797" y="120766"/>
                </a:lnTo>
                <a:lnTo>
                  <a:pt x="182498" y="127253"/>
                </a:lnTo>
                <a:lnTo>
                  <a:pt x="910970" y="127253"/>
                </a:lnTo>
                <a:lnTo>
                  <a:pt x="968672" y="133741"/>
                </a:lnTo>
                <a:lnTo>
                  <a:pt x="1018772" y="151806"/>
                </a:lnTo>
                <a:lnTo>
                  <a:pt x="1058271" y="179352"/>
                </a:lnTo>
                <a:lnTo>
                  <a:pt x="1084170" y="214285"/>
                </a:lnTo>
                <a:lnTo>
                  <a:pt x="1093470" y="254507"/>
                </a:lnTo>
                <a:lnTo>
                  <a:pt x="1102769" y="214285"/>
                </a:lnTo>
                <a:lnTo>
                  <a:pt x="1128668" y="179352"/>
                </a:lnTo>
                <a:lnTo>
                  <a:pt x="1168167" y="151806"/>
                </a:lnTo>
                <a:lnTo>
                  <a:pt x="1218267" y="133741"/>
                </a:lnTo>
                <a:lnTo>
                  <a:pt x="1275969" y="127253"/>
                </a:lnTo>
                <a:lnTo>
                  <a:pt x="2004441" y="127253"/>
                </a:lnTo>
                <a:lnTo>
                  <a:pt x="2062142" y="120766"/>
                </a:lnTo>
                <a:lnTo>
                  <a:pt x="2112242" y="102701"/>
                </a:lnTo>
                <a:lnTo>
                  <a:pt x="2151741" y="75155"/>
                </a:lnTo>
                <a:lnTo>
                  <a:pt x="2177640" y="40222"/>
                </a:lnTo>
                <a:lnTo>
                  <a:pt x="218694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11723" y="5547359"/>
            <a:ext cx="2185670" cy="254635"/>
          </a:xfrm>
          <a:custGeom>
            <a:avLst/>
            <a:gdLst/>
            <a:ahLst/>
            <a:cxnLst/>
            <a:rect l="l" t="t" r="r" b="b"/>
            <a:pathLst>
              <a:path w="2185670" h="254635">
                <a:moveTo>
                  <a:pt x="1275206" y="127253"/>
                </a:moveTo>
                <a:lnTo>
                  <a:pt x="910209" y="127253"/>
                </a:lnTo>
                <a:lnTo>
                  <a:pt x="967910" y="133741"/>
                </a:lnTo>
                <a:lnTo>
                  <a:pt x="1018010" y="151806"/>
                </a:lnTo>
                <a:lnTo>
                  <a:pt x="1057509" y="179352"/>
                </a:lnTo>
                <a:lnTo>
                  <a:pt x="1083408" y="214285"/>
                </a:lnTo>
                <a:lnTo>
                  <a:pt x="1092707" y="254507"/>
                </a:lnTo>
                <a:lnTo>
                  <a:pt x="1102007" y="214285"/>
                </a:lnTo>
                <a:lnTo>
                  <a:pt x="1127906" y="179352"/>
                </a:lnTo>
                <a:lnTo>
                  <a:pt x="1167405" y="151806"/>
                </a:lnTo>
                <a:lnTo>
                  <a:pt x="1217505" y="133741"/>
                </a:lnTo>
                <a:lnTo>
                  <a:pt x="1275206" y="127253"/>
                </a:lnTo>
                <a:close/>
              </a:path>
              <a:path w="2185670" h="254635">
                <a:moveTo>
                  <a:pt x="2185416" y="0"/>
                </a:moveTo>
                <a:lnTo>
                  <a:pt x="0" y="0"/>
                </a:lnTo>
                <a:lnTo>
                  <a:pt x="9299" y="40222"/>
                </a:lnTo>
                <a:lnTo>
                  <a:pt x="35198" y="75155"/>
                </a:lnTo>
                <a:lnTo>
                  <a:pt x="74697" y="102701"/>
                </a:lnTo>
                <a:lnTo>
                  <a:pt x="124797" y="120766"/>
                </a:lnTo>
                <a:lnTo>
                  <a:pt x="182499" y="127253"/>
                </a:lnTo>
                <a:lnTo>
                  <a:pt x="2002917" y="127253"/>
                </a:lnTo>
                <a:lnTo>
                  <a:pt x="2060618" y="120766"/>
                </a:lnTo>
                <a:lnTo>
                  <a:pt x="2110718" y="102701"/>
                </a:lnTo>
                <a:lnTo>
                  <a:pt x="2150217" y="75155"/>
                </a:lnTo>
                <a:lnTo>
                  <a:pt x="2176116" y="40222"/>
                </a:lnTo>
                <a:lnTo>
                  <a:pt x="2185416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11723" y="5547359"/>
            <a:ext cx="2185670" cy="254635"/>
          </a:xfrm>
          <a:custGeom>
            <a:avLst/>
            <a:gdLst/>
            <a:ahLst/>
            <a:cxnLst/>
            <a:rect l="l" t="t" r="r" b="b"/>
            <a:pathLst>
              <a:path w="2185670" h="254635">
                <a:moveTo>
                  <a:pt x="0" y="0"/>
                </a:moveTo>
                <a:lnTo>
                  <a:pt x="9299" y="40222"/>
                </a:lnTo>
                <a:lnTo>
                  <a:pt x="35198" y="75155"/>
                </a:lnTo>
                <a:lnTo>
                  <a:pt x="74697" y="102701"/>
                </a:lnTo>
                <a:lnTo>
                  <a:pt x="124797" y="120766"/>
                </a:lnTo>
                <a:lnTo>
                  <a:pt x="182499" y="127253"/>
                </a:lnTo>
                <a:lnTo>
                  <a:pt x="910209" y="127253"/>
                </a:lnTo>
                <a:lnTo>
                  <a:pt x="967910" y="133741"/>
                </a:lnTo>
                <a:lnTo>
                  <a:pt x="1018010" y="151806"/>
                </a:lnTo>
                <a:lnTo>
                  <a:pt x="1057509" y="179352"/>
                </a:lnTo>
                <a:lnTo>
                  <a:pt x="1083408" y="214285"/>
                </a:lnTo>
                <a:lnTo>
                  <a:pt x="1092707" y="254507"/>
                </a:lnTo>
                <a:lnTo>
                  <a:pt x="1102007" y="214285"/>
                </a:lnTo>
                <a:lnTo>
                  <a:pt x="1127906" y="179352"/>
                </a:lnTo>
                <a:lnTo>
                  <a:pt x="1167405" y="151806"/>
                </a:lnTo>
                <a:lnTo>
                  <a:pt x="1217505" y="133741"/>
                </a:lnTo>
                <a:lnTo>
                  <a:pt x="1275206" y="127253"/>
                </a:lnTo>
                <a:lnTo>
                  <a:pt x="2002917" y="127253"/>
                </a:lnTo>
                <a:lnTo>
                  <a:pt x="2060618" y="120766"/>
                </a:lnTo>
                <a:lnTo>
                  <a:pt x="2110718" y="102701"/>
                </a:lnTo>
                <a:lnTo>
                  <a:pt x="2150217" y="75155"/>
                </a:lnTo>
                <a:lnTo>
                  <a:pt x="2176116" y="40222"/>
                </a:lnTo>
                <a:lnTo>
                  <a:pt x="218541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23260" y="5679503"/>
            <a:ext cx="1348740" cy="529590"/>
          </a:xfrm>
          <a:custGeom>
            <a:avLst/>
            <a:gdLst/>
            <a:ahLst/>
            <a:cxnLst/>
            <a:rect l="l" t="t" r="r" b="b"/>
            <a:pathLst>
              <a:path w="1348739" h="529589">
                <a:moveTo>
                  <a:pt x="1348739" y="198564"/>
                </a:moveTo>
                <a:lnTo>
                  <a:pt x="0" y="198564"/>
                </a:lnTo>
                <a:lnTo>
                  <a:pt x="0" y="529272"/>
                </a:lnTo>
                <a:lnTo>
                  <a:pt x="1348739" y="529272"/>
                </a:lnTo>
                <a:lnTo>
                  <a:pt x="1348739" y="198564"/>
                </a:lnTo>
                <a:close/>
              </a:path>
              <a:path w="1348739" h="529589">
                <a:moveTo>
                  <a:pt x="485139" y="0"/>
                </a:moveTo>
                <a:lnTo>
                  <a:pt x="224789" y="198564"/>
                </a:lnTo>
                <a:lnTo>
                  <a:pt x="561975" y="198564"/>
                </a:lnTo>
                <a:lnTo>
                  <a:pt x="485139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23260" y="5679503"/>
            <a:ext cx="1348740" cy="529590"/>
          </a:xfrm>
          <a:custGeom>
            <a:avLst/>
            <a:gdLst/>
            <a:ahLst/>
            <a:cxnLst/>
            <a:rect l="l" t="t" r="r" b="b"/>
            <a:pathLst>
              <a:path w="1348739" h="529589">
                <a:moveTo>
                  <a:pt x="0" y="198564"/>
                </a:moveTo>
                <a:lnTo>
                  <a:pt x="224789" y="198564"/>
                </a:lnTo>
                <a:lnTo>
                  <a:pt x="485139" y="0"/>
                </a:lnTo>
                <a:lnTo>
                  <a:pt x="561975" y="198564"/>
                </a:lnTo>
                <a:lnTo>
                  <a:pt x="1348739" y="198564"/>
                </a:lnTo>
                <a:lnTo>
                  <a:pt x="1348739" y="253682"/>
                </a:lnTo>
                <a:lnTo>
                  <a:pt x="1348739" y="336359"/>
                </a:lnTo>
                <a:lnTo>
                  <a:pt x="1348739" y="529272"/>
                </a:lnTo>
                <a:lnTo>
                  <a:pt x="561975" y="529272"/>
                </a:lnTo>
                <a:lnTo>
                  <a:pt x="224789" y="529272"/>
                </a:lnTo>
                <a:lnTo>
                  <a:pt x="0" y="529272"/>
                </a:lnTo>
                <a:lnTo>
                  <a:pt x="0" y="336359"/>
                </a:lnTo>
                <a:lnTo>
                  <a:pt x="0" y="253682"/>
                </a:lnTo>
                <a:lnTo>
                  <a:pt x="0" y="1985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302000" y="5897067"/>
            <a:ext cx="1138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华文新魏"/>
                <a:cs typeface="华文新魏"/>
              </a:rPr>
              <a:t>磁盘</a:t>
            </a:r>
            <a:r>
              <a:rPr sz="1600" spc="-5" dirty="0">
                <a:latin typeface="华文新魏"/>
                <a:cs typeface="华文新魏"/>
              </a:rPr>
              <a:t>inode区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284976" y="5629630"/>
            <a:ext cx="1644650" cy="800735"/>
          </a:xfrm>
          <a:custGeom>
            <a:avLst/>
            <a:gdLst/>
            <a:ahLst/>
            <a:cxnLst/>
            <a:rect l="l" t="t" r="r" b="b"/>
            <a:pathLst>
              <a:path w="1644650" h="800735">
                <a:moveTo>
                  <a:pt x="1644396" y="248437"/>
                </a:moveTo>
                <a:lnTo>
                  <a:pt x="0" y="248437"/>
                </a:lnTo>
                <a:lnTo>
                  <a:pt x="0" y="800125"/>
                </a:lnTo>
                <a:lnTo>
                  <a:pt x="1644396" y="800125"/>
                </a:lnTo>
                <a:lnTo>
                  <a:pt x="1644396" y="248437"/>
                </a:lnTo>
                <a:close/>
              </a:path>
              <a:path w="1644650" h="800735">
                <a:moveTo>
                  <a:pt x="541527" y="0"/>
                </a:moveTo>
                <a:lnTo>
                  <a:pt x="274066" y="248437"/>
                </a:lnTo>
                <a:lnTo>
                  <a:pt x="685165" y="248437"/>
                </a:lnTo>
                <a:lnTo>
                  <a:pt x="541527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84976" y="5629630"/>
            <a:ext cx="1644650" cy="800735"/>
          </a:xfrm>
          <a:custGeom>
            <a:avLst/>
            <a:gdLst/>
            <a:ahLst/>
            <a:cxnLst/>
            <a:rect l="l" t="t" r="r" b="b"/>
            <a:pathLst>
              <a:path w="1644650" h="800735">
                <a:moveTo>
                  <a:pt x="0" y="248437"/>
                </a:moveTo>
                <a:lnTo>
                  <a:pt x="274066" y="248437"/>
                </a:lnTo>
                <a:lnTo>
                  <a:pt x="541527" y="0"/>
                </a:lnTo>
                <a:lnTo>
                  <a:pt x="685165" y="248437"/>
                </a:lnTo>
                <a:lnTo>
                  <a:pt x="1644396" y="248437"/>
                </a:lnTo>
                <a:lnTo>
                  <a:pt x="1644396" y="340385"/>
                </a:lnTo>
                <a:lnTo>
                  <a:pt x="1644396" y="478307"/>
                </a:lnTo>
                <a:lnTo>
                  <a:pt x="1644396" y="800125"/>
                </a:lnTo>
                <a:lnTo>
                  <a:pt x="685165" y="800125"/>
                </a:lnTo>
                <a:lnTo>
                  <a:pt x="274066" y="800125"/>
                </a:lnTo>
                <a:lnTo>
                  <a:pt x="0" y="800125"/>
                </a:lnTo>
                <a:lnTo>
                  <a:pt x="0" y="478307"/>
                </a:lnTo>
                <a:lnTo>
                  <a:pt x="0" y="340385"/>
                </a:lnTo>
                <a:lnTo>
                  <a:pt x="0" y="2484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364604" y="5897067"/>
            <a:ext cx="1444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华文新魏"/>
                <a:cs typeface="华文新魏"/>
              </a:rPr>
              <a:t>磁盘信息区：</a:t>
            </a:r>
            <a:endParaRPr sz="1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华文新魏"/>
                <a:cs typeface="华文新魏"/>
              </a:rPr>
              <a:t>目录块和数据块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000244" y="5531103"/>
            <a:ext cx="1071880" cy="678180"/>
          </a:xfrm>
          <a:custGeom>
            <a:avLst/>
            <a:gdLst/>
            <a:ahLst/>
            <a:cxnLst/>
            <a:rect l="l" t="t" r="r" b="b"/>
            <a:pathLst>
              <a:path w="1071879" h="678179">
                <a:moveTo>
                  <a:pt x="1071371" y="346964"/>
                </a:moveTo>
                <a:lnTo>
                  <a:pt x="0" y="346964"/>
                </a:lnTo>
                <a:lnTo>
                  <a:pt x="0" y="677672"/>
                </a:lnTo>
                <a:lnTo>
                  <a:pt x="1071371" y="677672"/>
                </a:lnTo>
                <a:lnTo>
                  <a:pt x="1071371" y="346964"/>
                </a:lnTo>
                <a:close/>
              </a:path>
              <a:path w="1071879" h="678179">
                <a:moveTo>
                  <a:pt x="1004951" y="0"/>
                </a:moveTo>
                <a:lnTo>
                  <a:pt x="624966" y="346964"/>
                </a:lnTo>
                <a:lnTo>
                  <a:pt x="892809" y="346964"/>
                </a:lnTo>
                <a:lnTo>
                  <a:pt x="1004951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0244" y="5531103"/>
            <a:ext cx="1071880" cy="678180"/>
          </a:xfrm>
          <a:custGeom>
            <a:avLst/>
            <a:gdLst/>
            <a:ahLst/>
            <a:cxnLst/>
            <a:rect l="l" t="t" r="r" b="b"/>
            <a:pathLst>
              <a:path w="1071879" h="678179">
                <a:moveTo>
                  <a:pt x="0" y="346964"/>
                </a:moveTo>
                <a:lnTo>
                  <a:pt x="624966" y="346964"/>
                </a:lnTo>
                <a:lnTo>
                  <a:pt x="1004951" y="0"/>
                </a:lnTo>
                <a:lnTo>
                  <a:pt x="892809" y="346964"/>
                </a:lnTo>
                <a:lnTo>
                  <a:pt x="1071371" y="346964"/>
                </a:lnTo>
                <a:lnTo>
                  <a:pt x="1071371" y="402082"/>
                </a:lnTo>
                <a:lnTo>
                  <a:pt x="1071371" y="484759"/>
                </a:lnTo>
                <a:lnTo>
                  <a:pt x="1071371" y="677672"/>
                </a:lnTo>
                <a:lnTo>
                  <a:pt x="892809" y="677672"/>
                </a:lnTo>
                <a:lnTo>
                  <a:pt x="624966" y="677672"/>
                </a:lnTo>
                <a:lnTo>
                  <a:pt x="0" y="677672"/>
                </a:lnTo>
                <a:lnTo>
                  <a:pt x="0" y="484759"/>
                </a:lnTo>
                <a:lnTo>
                  <a:pt x="0" y="402082"/>
                </a:lnTo>
                <a:lnTo>
                  <a:pt x="0" y="3469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080253" y="5897067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华文新魏"/>
                <a:cs typeface="华文新魏"/>
              </a:rPr>
              <a:t>磁盘文件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93014" y="3652773"/>
            <a:ext cx="23914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华文新魏"/>
                <a:cs typeface="华文新魏"/>
              </a:rPr>
              <a:t>图6-8:文件系统内 部结构示意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0036" y="795274"/>
            <a:ext cx="5200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0000" algn="l"/>
              </a:tabLst>
            </a:pPr>
            <a:r>
              <a:rPr sz="4400" b="1" dirty="0">
                <a:latin typeface="Times New Roman"/>
                <a:cs typeface="Times New Roman"/>
              </a:rPr>
              <a:t>10</a:t>
            </a:r>
            <a:r>
              <a:rPr sz="4400" b="1" spc="5" dirty="0">
                <a:latin typeface="Times New Roman"/>
                <a:cs typeface="Times New Roman"/>
              </a:rPr>
              <a:t>.</a:t>
            </a:r>
            <a:r>
              <a:rPr sz="4400" b="1" dirty="0">
                <a:latin typeface="Times New Roman"/>
                <a:cs typeface="Times New Roman"/>
              </a:rPr>
              <a:t>1	</a:t>
            </a:r>
            <a:r>
              <a:rPr sz="4400" b="1" dirty="0">
                <a:latin typeface="Microsoft JhengHei"/>
                <a:cs typeface="Microsoft JhengHei"/>
              </a:rPr>
              <a:t>文</a:t>
            </a:r>
            <a:r>
              <a:rPr sz="4400" b="1" spc="15" dirty="0">
                <a:latin typeface="Microsoft JhengHei"/>
                <a:cs typeface="Microsoft JhengHei"/>
              </a:rPr>
              <a:t>件</a:t>
            </a:r>
            <a:r>
              <a:rPr sz="4400" b="1" dirty="0">
                <a:latin typeface="Microsoft JhengHei"/>
                <a:cs typeface="Microsoft JhengHei"/>
              </a:rPr>
              <a:t>的基本概念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2109948"/>
            <a:ext cx="3593465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068705" lvl="2" indent="-1056005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06934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文件概念</a:t>
            </a:r>
            <a:endParaRPr sz="3200">
              <a:latin typeface="华文新魏"/>
              <a:cs typeface="华文新魏"/>
            </a:endParaRPr>
          </a:p>
          <a:p>
            <a:pPr marL="1139190" lvl="2" indent="-112649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113982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文件命名</a:t>
            </a:r>
            <a:endParaRPr sz="3200">
              <a:latin typeface="华文新魏"/>
              <a:cs typeface="华文新魏"/>
            </a:endParaRPr>
          </a:p>
          <a:p>
            <a:pPr marL="1139190" lvl="2" indent="-112649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13982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文件类型</a:t>
            </a:r>
            <a:endParaRPr sz="3200">
              <a:latin typeface="华文新魏"/>
              <a:cs typeface="华文新魏"/>
            </a:endParaRPr>
          </a:p>
          <a:p>
            <a:pPr marL="1139190" lvl="2" indent="-112649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13982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文件属性</a:t>
            </a:r>
            <a:endParaRPr sz="3200">
              <a:latin typeface="华文新魏"/>
              <a:cs typeface="华文新魏"/>
            </a:endParaRPr>
          </a:p>
          <a:p>
            <a:pPr marL="1139190" lvl="2" indent="-112649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13982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文件存取方法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812" y="488441"/>
            <a:ext cx="7565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目录项、</a:t>
            </a:r>
            <a:r>
              <a:rPr sz="4400" spc="-5" dirty="0"/>
              <a:t>inode</a:t>
            </a:r>
            <a:r>
              <a:rPr sz="4400" dirty="0"/>
              <a:t>和数据块的关系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9872" y="4463796"/>
            <a:ext cx="687705" cy="822960"/>
          </a:xfrm>
          <a:prstGeom prst="rect">
            <a:avLst/>
          </a:prstGeom>
          <a:solidFill>
            <a:srgbClr val="FF6699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 marR="182245" algn="just">
              <a:lnSpc>
                <a:spcPct val="100000"/>
              </a:lnSpc>
              <a:spcBef>
                <a:spcPts val="245"/>
              </a:spcBef>
            </a:pPr>
            <a:r>
              <a:rPr sz="1600" spc="-5" dirty="0">
                <a:latin typeface="华文新魏"/>
                <a:cs typeface="华文新魏"/>
              </a:rPr>
              <a:t>磁盘 文件 卷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8785" y="2979420"/>
            <a:ext cx="190500" cy="1710689"/>
          </a:xfrm>
          <a:custGeom>
            <a:avLst/>
            <a:gdLst/>
            <a:ahLst/>
            <a:cxnLst/>
            <a:rect l="l" t="t" r="r" b="b"/>
            <a:pathLst>
              <a:path w="190500" h="1710689">
                <a:moveTo>
                  <a:pt x="44301" y="75321"/>
                </a:moveTo>
                <a:lnTo>
                  <a:pt x="31736" y="76435"/>
                </a:lnTo>
                <a:lnTo>
                  <a:pt x="177291" y="1710435"/>
                </a:lnTo>
                <a:lnTo>
                  <a:pt x="189991" y="1709419"/>
                </a:lnTo>
                <a:lnTo>
                  <a:pt x="44301" y="75321"/>
                </a:lnTo>
                <a:close/>
              </a:path>
              <a:path w="190500" h="1710689">
                <a:moveTo>
                  <a:pt x="31241" y="0"/>
                </a:moveTo>
                <a:lnTo>
                  <a:pt x="0" y="79247"/>
                </a:lnTo>
                <a:lnTo>
                  <a:pt x="31736" y="76435"/>
                </a:lnTo>
                <a:lnTo>
                  <a:pt x="30606" y="63753"/>
                </a:lnTo>
                <a:lnTo>
                  <a:pt x="43179" y="62737"/>
                </a:lnTo>
                <a:lnTo>
                  <a:pt x="69917" y="62737"/>
                </a:lnTo>
                <a:lnTo>
                  <a:pt x="31241" y="0"/>
                </a:lnTo>
                <a:close/>
              </a:path>
              <a:path w="190500" h="1710689">
                <a:moveTo>
                  <a:pt x="43179" y="62737"/>
                </a:moveTo>
                <a:lnTo>
                  <a:pt x="30606" y="63753"/>
                </a:lnTo>
                <a:lnTo>
                  <a:pt x="31736" y="76435"/>
                </a:lnTo>
                <a:lnTo>
                  <a:pt x="44301" y="75321"/>
                </a:lnTo>
                <a:lnTo>
                  <a:pt x="43179" y="62737"/>
                </a:lnTo>
                <a:close/>
              </a:path>
              <a:path w="190500" h="1710689">
                <a:moveTo>
                  <a:pt x="69917" y="62737"/>
                </a:moveTo>
                <a:lnTo>
                  <a:pt x="43179" y="62737"/>
                </a:lnTo>
                <a:lnTo>
                  <a:pt x="44301" y="75321"/>
                </a:lnTo>
                <a:lnTo>
                  <a:pt x="75946" y="72516"/>
                </a:lnTo>
                <a:lnTo>
                  <a:pt x="69917" y="62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1320" y="2295144"/>
            <a:ext cx="778510" cy="2396490"/>
          </a:xfrm>
          <a:custGeom>
            <a:avLst/>
            <a:gdLst/>
            <a:ahLst/>
            <a:cxnLst/>
            <a:rect l="l" t="t" r="r" b="b"/>
            <a:pathLst>
              <a:path w="778509" h="2396490">
                <a:moveTo>
                  <a:pt x="42457" y="70691"/>
                </a:moveTo>
                <a:lnTo>
                  <a:pt x="30249" y="74576"/>
                </a:lnTo>
                <a:lnTo>
                  <a:pt x="766190" y="2396108"/>
                </a:lnTo>
                <a:lnTo>
                  <a:pt x="778382" y="2392298"/>
                </a:lnTo>
                <a:lnTo>
                  <a:pt x="42457" y="70691"/>
                </a:lnTo>
                <a:close/>
              </a:path>
              <a:path w="778509" h="2396490">
                <a:moveTo>
                  <a:pt x="13334" y="0"/>
                </a:moveTo>
                <a:lnTo>
                  <a:pt x="0" y="84200"/>
                </a:lnTo>
                <a:lnTo>
                  <a:pt x="30249" y="74576"/>
                </a:lnTo>
                <a:lnTo>
                  <a:pt x="26415" y="62483"/>
                </a:lnTo>
                <a:lnTo>
                  <a:pt x="38607" y="58546"/>
                </a:lnTo>
                <a:lnTo>
                  <a:pt x="70177" y="58546"/>
                </a:lnTo>
                <a:lnTo>
                  <a:pt x="13334" y="0"/>
                </a:lnTo>
                <a:close/>
              </a:path>
              <a:path w="778509" h="2396490">
                <a:moveTo>
                  <a:pt x="38607" y="58546"/>
                </a:moveTo>
                <a:lnTo>
                  <a:pt x="26415" y="62483"/>
                </a:lnTo>
                <a:lnTo>
                  <a:pt x="30249" y="74576"/>
                </a:lnTo>
                <a:lnTo>
                  <a:pt x="42457" y="70691"/>
                </a:lnTo>
                <a:lnTo>
                  <a:pt x="38607" y="58546"/>
                </a:lnTo>
                <a:close/>
              </a:path>
              <a:path w="778509" h="2396490">
                <a:moveTo>
                  <a:pt x="70177" y="58546"/>
                </a:moveTo>
                <a:lnTo>
                  <a:pt x="38607" y="58546"/>
                </a:lnTo>
                <a:lnTo>
                  <a:pt x="42457" y="70691"/>
                </a:lnTo>
                <a:lnTo>
                  <a:pt x="72644" y="61086"/>
                </a:lnTo>
                <a:lnTo>
                  <a:pt x="70177" y="58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4664" y="1440180"/>
            <a:ext cx="1737360" cy="855344"/>
          </a:xfrm>
          <a:custGeom>
            <a:avLst/>
            <a:gdLst/>
            <a:ahLst/>
            <a:cxnLst/>
            <a:rect l="l" t="t" r="r" b="b"/>
            <a:pathLst>
              <a:path w="1737359" h="855344">
                <a:moveTo>
                  <a:pt x="0" y="854963"/>
                </a:moveTo>
                <a:lnTo>
                  <a:pt x="1737360" y="854963"/>
                </a:lnTo>
                <a:lnTo>
                  <a:pt x="1737360" y="0"/>
                </a:lnTo>
                <a:lnTo>
                  <a:pt x="0" y="0"/>
                </a:lnTo>
                <a:lnTo>
                  <a:pt x="0" y="85496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4664" y="1440180"/>
            <a:ext cx="1737360" cy="855344"/>
          </a:xfrm>
          <a:custGeom>
            <a:avLst/>
            <a:gdLst/>
            <a:ahLst/>
            <a:cxnLst/>
            <a:rect l="l" t="t" r="r" b="b"/>
            <a:pathLst>
              <a:path w="1737359" h="855344">
                <a:moveTo>
                  <a:pt x="0" y="854963"/>
                </a:moveTo>
                <a:lnTo>
                  <a:pt x="1737360" y="854963"/>
                </a:lnTo>
                <a:lnTo>
                  <a:pt x="1737360" y="0"/>
                </a:lnTo>
                <a:lnTo>
                  <a:pt x="0" y="0"/>
                </a:lnTo>
                <a:lnTo>
                  <a:pt x="0" y="8549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67882" y="1755038"/>
            <a:ext cx="50482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latin typeface="华文新魏"/>
                <a:cs typeface="华文新魏"/>
              </a:rPr>
              <a:t>inode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6221" y="170179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文件名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73952" y="1610867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5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3952" y="2124455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5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43244" y="1610867"/>
            <a:ext cx="715010" cy="513715"/>
          </a:xfrm>
          <a:custGeom>
            <a:avLst/>
            <a:gdLst/>
            <a:ahLst/>
            <a:cxnLst/>
            <a:rect l="l" t="t" r="r" b="b"/>
            <a:pathLst>
              <a:path w="715009" h="513714">
                <a:moveTo>
                  <a:pt x="0" y="513588"/>
                </a:moveTo>
                <a:lnTo>
                  <a:pt x="714755" y="513588"/>
                </a:lnTo>
                <a:lnTo>
                  <a:pt x="714755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43244" y="1610867"/>
            <a:ext cx="715010" cy="513715"/>
          </a:xfrm>
          <a:custGeom>
            <a:avLst/>
            <a:gdLst/>
            <a:ahLst/>
            <a:cxnLst/>
            <a:rect l="l" t="t" r="r" b="b"/>
            <a:pathLst>
              <a:path w="715009" h="513714">
                <a:moveTo>
                  <a:pt x="0" y="513588"/>
                </a:moveTo>
                <a:lnTo>
                  <a:pt x="714755" y="513588"/>
                </a:lnTo>
                <a:lnTo>
                  <a:pt x="714755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23253" y="1629282"/>
            <a:ext cx="537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Inode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3253" y="1873123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号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80203" y="2124455"/>
            <a:ext cx="1732914" cy="855344"/>
          </a:xfrm>
          <a:custGeom>
            <a:avLst/>
            <a:gdLst/>
            <a:ahLst/>
            <a:cxnLst/>
            <a:rect l="l" t="t" r="r" b="b"/>
            <a:pathLst>
              <a:path w="1732914" h="855344">
                <a:moveTo>
                  <a:pt x="0" y="854963"/>
                </a:moveTo>
                <a:lnTo>
                  <a:pt x="1732788" y="854963"/>
                </a:lnTo>
                <a:lnTo>
                  <a:pt x="1732788" y="0"/>
                </a:lnTo>
                <a:lnTo>
                  <a:pt x="0" y="0"/>
                </a:lnTo>
                <a:lnTo>
                  <a:pt x="0" y="85496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0203" y="2124455"/>
            <a:ext cx="1732914" cy="855344"/>
          </a:xfrm>
          <a:custGeom>
            <a:avLst/>
            <a:gdLst/>
            <a:ahLst/>
            <a:cxnLst/>
            <a:rect l="l" t="t" r="r" b="b"/>
            <a:pathLst>
              <a:path w="1732914" h="855344">
                <a:moveTo>
                  <a:pt x="0" y="854963"/>
                </a:moveTo>
                <a:lnTo>
                  <a:pt x="1732788" y="854963"/>
                </a:lnTo>
                <a:lnTo>
                  <a:pt x="1732788" y="0"/>
                </a:lnTo>
                <a:lnTo>
                  <a:pt x="0" y="0"/>
                </a:lnTo>
                <a:lnTo>
                  <a:pt x="0" y="85496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21046" y="2439070"/>
            <a:ext cx="50482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-5" dirty="0">
                <a:latin typeface="华文新魏"/>
                <a:cs typeface="华文新魏"/>
              </a:rPr>
              <a:t>inode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1744" y="2295144"/>
            <a:ext cx="841375" cy="5137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810"/>
              </a:spcBef>
            </a:pPr>
            <a:r>
              <a:rPr sz="1600" spc="-10" dirty="0">
                <a:latin typeface="华文新魏"/>
                <a:cs typeface="华文新魏"/>
              </a:rPr>
              <a:t>文件</a:t>
            </a:r>
            <a:r>
              <a:rPr sz="1600" spc="-5" dirty="0">
                <a:latin typeface="华文新魏"/>
                <a:cs typeface="华文新魏"/>
              </a:rPr>
              <a:t>名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85588" y="2295144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5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5588" y="2808732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5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85359" y="2295144"/>
            <a:ext cx="786765" cy="513715"/>
          </a:xfrm>
          <a:custGeom>
            <a:avLst/>
            <a:gdLst/>
            <a:ahLst/>
            <a:cxnLst/>
            <a:rect l="l" t="t" r="r" b="b"/>
            <a:pathLst>
              <a:path w="786764" h="513714">
                <a:moveTo>
                  <a:pt x="0" y="513588"/>
                </a:moveTo>
                <a:lnTo>
                  <a:pt x="786384" y="513588"/>
                </a:lnTo>
                <a:lnTo>
                  <a:pt x="786384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85359" y="2295144"/>
            <a:ext cx="786765" cy="5137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710" marR="173355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华文新魏"/>
                <a:cs typeface="华文新魏"/>
              </a:rPr>
              <a:t>Inode 号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95571" y="3493008"/>
            <a:ext cx="1905" cy="342900"/>
          </a:xfrm>
          <a:custGeom>
            <a:avLst/>
            <a:gdLst/>
            <a:ahLst/>
            <a:cxnLst/>
            <a:rect l="l" t="t" r="r" b="b"/>
            <a:pathLst>
              <a:path w="1904" h="342900">
                <a:moveTo>
                  <a:pt x="0" y="0"/>
                </a:moveTo>
                <a:lnTo>
                  <a:pt x="1524" y="3428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5571" y="3835908"/>
            <a:ext cx="3339465" cy="0"/>
          </a:xfrm>
          <a:custGeom>
            <a:avLst/>
            <a:gdLst/>
            <a:ahLst/>
            <a:cxnLst/>
            <a:rect l="l" t="t" r="r" b="b"/>
            <a:pathLst>
              <a:path w="3339465">
                <a:moveTo>
                  <a:pt x="0" y="0"/>
                </a:moveTo>
                <a:lnTo>
                  <a:pt x="33390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97953" y="3835908"/>
            <a:ext cx="76200" cy="853440"/>
          </a:xfrm>
          <a:custGeom>
            <a:avLst/>
            <a:gdLst/>
            <a:ahLst/>
            <a:cxnLst/>
            <a:rect l="l" t="t" r="r" b="b"/>
            <a:pathLst>
              <a:path w="76200" h="853439">
                <a:moveTo>
                  <a:pt x="31727" y="777261"/>
                </a:moveTo>
                <a:lnTo>
                  <a:pt x="0" y="777367"/>
                </a:lnTo>
                <a:lnTo>
                  <a:pt x="38226" y="853440"/>
                </a:lnTo>
                <a:lnTo>
                  <a:pt x="69818" y="789940"/>
                </a:lnTo>
                <a:lnTo>
                  <a:pt x="31750" y="789940"/>
                </a:lnTo>
                <a:lnTo>
                  <a:pt x="31727" y="777261"/>
                </a:lnTo>
                <a:close/>
              </a:path>
              <a:path w="76200" h="853439">
                <a:moveTo>
                  <a:pt x="44427" y="777218"/>
                </a:moveTo>
                <a:lnTo>
                  <a:pt x="31727" y="777261"/>
                </a:lnTo>
                <a:lnTo>
                  <a:pt x="31750" y="789940"/>
                </a:lnTo>
                <a:lnTo>
                  <a:pt x="44450" y="789940"/>
                </a:lnTo>
                <a:lnTo>
                  <a:pt x="44427" y="777218"/>
                </a:lnTo>
                <a:close/>
              </a:path>
              <a:path w="76200" h="853439">
                <a:moveTo>
                  <a:pt x="76200" y="777113"/>
                </a:moveTo>
                <a:lnTo>
                  <a:pt x="44427" y="777218"/>
                </a:lnTo>
                <a:lnTo>
                  <a:pt x="44450" y="789940"/>
                </a:lnTo>
                <a:lnTo>
                  <a:pt x="69818" y="789940"/>
                </a:lnTo>
                <a:lnTo>
                  <a:pt x="76200" y="777113"/>
                </a:lnTo>
                <a:close/>
              </a:path>
              <a:path w="76200" h="853439">
                <a:moveTo>
                  <a:pt x="43052" y="0"/>
                </a:moveTo>
                <a:lnTo>
                  <a:pt x="30352" y="0"/>
                </a:lnTo>
                <a:lnTo>
                  <a:pt x="31727" y="777261"/>
                </a:lnTo>
                <a:lnTo>
                  <a:pt x="44427" y="777218"/>
                </a:lnTo>
                <a:lnTo>
                  <a:pt x="43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43171" y="4175759"/>
            <a:ext cx="2885440" cy="1905"/>
          </a:xfrm>
          <a:custGeom>
            <a:avLst/>
            <a:gdLst/>
            <a:ahLst/>
            <a:cxnLst/>
            <a:rect l="l" t="t" r="r" b="b"/>
            <a:pathLst>
              <a:path w="2885440" h="1904">
                <a:moveTo>
                  <a:pt x="0" y="0"/>
                </a:moveTo>
                <a:lnTo>
                  <a:pt x="2884931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0004" y="4177284"/>
            <a:ext cx="76200" cy="512445"/>
          </a:xfrm>
          <a:custGeom>
            <a:avLst/>
            <a:gdLst/>
            <a:ahLst/>
            <a:cxnLst/>
            <a:rect l="l" t="t" r="r" b="b"/>
            <a:pathLst>
              <a:path w="76200" h="512445">
                <a:moveTo>
                  <a:pt x="31750" y="435864"/>
                </a:moveTo>
                <a:lnTo>
                  <a:pt x="0" y="435864"/>
                </a:lnTo>
                <a:lnTo>
                  <a:pt x="38100" y="512064"/>
                </a:lnTo>
                <a:lnTo>
                  <a:pt x="69850" y="448564"/>
                </a:lnTo>
                <a:lnTo>
                  <a:pt x="31750" y="448564"/>
                </a:lnTo>
                <a:lnTo>
                  <a:pt x="31750" y="435864"/>
                </a:lnTo>
                <a:close/>
              </a:path>
              <a:path w="76200" h="512445">
                <a:moveTo>
                  <a:pt x="44450" y="0"/>
                </a:moveTo>
                <a:lnTo>
                  <a:pt x="31750" y="0"/>
                </a:lnTo>
                <a:lnTo>
                  <a:pt x="31750" y="448564"/>
                </a:lnTo>
                <a:lnTo>
                  <a:pt x="44450" y="448564"/>
                </a:lnTo>
                <a:lnTo>
                  <a:pt x="44450" y="0"/>
                </a:lnTo>
                <a:close/>
              </a:path>
              <a:path w="76200" h="512445">
                <a:moveTo>
                  <a:pt x="76200" y="435864"/>
                </a:moveTo>
                <a:lnTo>
                  <a:pt x="44450" y="435864"/>
                </a:lnTo>
                <a:lnTo>
                  <a:pt x="44450" y="448564"/>
                </a:lnTo>
                <a:lnTo>
                  <a:pt x="69850" y="448564"/>
                </a:lnTo>
                <a:lnTo>
                  <a:pt x="76200" y="43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5376" y="4347971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1750" y="265175"/>
                </a:moveTo>
                <a:lnTo>
                  <a:pt x="0" y="265175"/>
                </a:lnTo>
                <a:lnTo>
                  <a:pt x="38100" y="341375"/>
                </a:lnTo>
                <a:lnTo>
                  <a:pt x="69850" y="277875"/>
                </a:lnTo>
                <a:lnTo>
                  <a:pt x="31750" y="277875"/>
                </a:lnTo>
                <a:lnTo>
                  <a:pt x="31750" y="265175"/>
                </a:lnTo>
                <a:close/>
              </a:path>
              <a:path w="76200" h="341629">
                <a:moveTo>
                  <a:pt x="44450" y="0"/>
                </a:moveTo>
                <a:lnTo>
                  <a:pt x="31750" y="0"/>
                </a:lnTo>
                <a:lnTo>
                  <a:pt x="31750" y="277875"/>
                </a:lnTo>
                <a:lnTo>
                  <a:pt x="44450" y="277875"/>
                </a:lnTo>
                <a:lnTo>
                  <a:pt x="44450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4450" y="265175"/>
                </a:lnTo>
                <a:lnTo>
                  <a:pt x="44450" y="277875"/>
                </a:lnTo>
                <a:lnTo>
                  <a:pt x="69850" y="277875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43171" y="3493008"/>
            <a:ext cx="1905" cy="684530"/>
          </a:xfrm>
          <a:custGeom>
            <a:avLst/>
            <a:gdLst/>
            <a:ahLst/>
            <a:cxnLst/>
            <a:rect l="l" t="t" r="r" b="b"/>
            <a:pathLst>
              <a:path w="1904" h="684529">
                <a:moveTo>
                  <a:pt x="0" y="0"/>
                </a:moveTo>
                <a:lnTo>
                  <a:pt x="1524" y="68427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2296" y="4347971"/>
            <a:ext cx="1821180" cy="1905"/>
          </a:xfrm>
          <a:custGeom>
            <a:avLst/>
            <a:gdLst/>
            <a:ahLst/>
            <a:cxnLst/>
            <a:rect l="l" t="t" r="r" b="b"/>
            <a:pathLst>
              <a:path w="1821179" h="1904">
                <a:moveTo>
                  <a:pt x="0" y="0"/>
                </a:moveTo>
                <a:lnTo>
                  <a:pt x="1821179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0771" y="3493008"/>
            <a:ext cx="1905" cy="855344"/>
          </a:xfrm>
          <a:custGeom>
            <a:avLst/>
            <a:gdLst/>
            <a:ahLst/>
            <a:cxnLst/>
            <a:rect l="l" t="t" r="r" b="b"/>
            <a:pathLst>
              <a:path w="1904" h="855345">
                <a:moveTo>
                  <a:pt x="0" y="0"/>
                </a:moveTo>
                <a:lnTo>
                  <a:pt x="1524" y="8549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95571" y="2545588"/>
            <a:ext cx="795655" cy="434340"/>
          </a:xfrm>
          <a:custGeom>
            <a:avLst/>
            <a:gdLst/>
            <a:ahLst/>
            <a:cxnLst/>
            <a:rect l="l" t="t" r="r" b="b"/>
            <a:pathLst>
              <a:path w="795654" h="434339">
                <a:moveTo>
                  <a:pt x="49022" y="364109"/>
                </a:moveTo>
                <a:lnTo>
                  <a:pt x="0" y="433832"/>
                </a:lnTo>
                <a:lnTo>
                  <a:pt x="85089" y="431164"/>
                </a:lnTo>
                <a:lnTo>
                  <a:pt x="73340" y="409321"/>
                </a:lnTo>
                <a:lnTo>
                  <a:pt x="58927" y="409321"/>
                </a:lnTo>
                <a:lnTo>
                  <a:pt x="52831" y="398145"/>
                </a:lnTo>
                <a:lnTo>
                  <a:pt x="64059" y="392066"/>
                </a:lnTo>
                <a:lnTo>
                  <a:pt x="49022" y="364109"/>
                </a:lnTo>
                <a:close/>
              </a:path>
              <a:path w="795654" h="434339">
                <a:moveTo>
                  <a:pt x="64059" y="392066"/>
                </a:moveTo>
                <a:lnTo>
                  <a:pt x="52831" y="398145"/>
                </a:lnTo>
                <a:lnTo>
                  <a:pt x="58927" y="409321"/>
                </a:lnTo>
                <a:lnTo>
                  <a:pt x="70073" y="403247"/>
                </a:lnTo>
                <a:lnTo>
                  <a:pt x="64059" y="392066"/>
                </a:lnTo>
                <a:close/>
              </a:path>
              <a:path w="795654" h="434339">
                <a:moveTo>
                  <a:pt x="70073" y="403247"/>
                </a:moveTo>
                <a:lnTo>
                  <a:pt x="58927" y="409321"/>
                </a:lnTo>
                <a:lnTo>
                  <a:pt x="73340" y="409321"/>
                </a:lnTo>
                <a:lnTo>
                  <a:pt x="70073" y="403247"/>
                </a:lnTo>
                <a:close/>
              </a:path>
              <a:path w="795654" h="434339">
                <a:moveTo>
                  <a:pt x="789431" y="0"/>
                </a:moveTo>
                <a:lnTo>
                  <a:pt x="64059" y="392066"/>
                </a:lnTo>
                <a:lnTo>
                  <a:pt x="70073" y="403247"/>
                </a:lnTo>
                <a:lnTo>
                  <a:pt x="795527" y="11175"/>
                </a:lnTo>
                <a:lnTo>
                  <a:pt x="789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8847" y="178307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179984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2296" y="1780158"/>
            <a:ext cx="612775" cy="1199515"/>
          </a:xfrm>
          <a:custGeom>
            <a:avLst/>
            <a:gdLst/>
            <a:ahLst/>
            <a:cxnLst/>
            <a:rect l="l" t="t" r="r" b="b"/>
            <a:pathLst>
              <a:path w="612775" h="1199514">
                <a:moveTo>
                  <a:pt x="507" y="1114043"/>
                </a:moveTo>
                <a:lnTo>
                  <a:pt x="0" y="1199261"/>
                </a:lnTo>
                <a:lnTo>
                  <a:pt x="68452" y="1148588"/>
                </a:lnTo>
                <a:lnTo>
                  <a:pt x="62457" y="1145539"/>
                </a:lnTo>
                <a:lnTo>
                  <a:pt x="34416" y="1145539"/>
                </a:lnTo>
                <a:lnTo>
                  <a:pt x="23113" y="1139698"/>
                </a:lnTo>
                <a:lnTo>
                  <a:pt x="28821" y="1128438"/>
                </a:lnTo>
                <a:lnTo>
                  <a:pt x="507" y="1114043"/>
                </a:lnTo>
                <a:close/>
              </a:path>
              <a:path w="612775" h="1199514">
                <a:moveTo>
                  <a:pt x="28821" y="1128438"/>
                </a:moveTo>
                <a:lnTo>
                  <a:pt x="23113" y="1139698"/>
                </a:lnTo>
                <a:lnTo>
                  <a:pt x="34416" y="1145539"/>
                </a:lnTo>
                <a:lnTo>
                  <a:pt x="40163" y="1134205"/>
                </a:lnTo>
                <a:lnTo>
                  <a:pt x="28821" y="1128438"/>
                </a:lnTo>
                <a:close/>
              </a:path>
              <a:path w="612775" h="1199514">
                <a:moveTo>
                  <a:pt x="40163" y="1134205"/>
                </a:moveTo>
                <a:lnTo>
                  <a:pt x="34416" y="1145539"/>
                </a:lnTo>
                <a:lnTo>
                  <a:pt x="62457" y="1145539"/>
                </a:lnTo>
                <a:lnTo>
                  <a:pt x="40163" y="1134205"/>
                </a:lnTo>
                <a:close/>
              </a:path>
              <a:path w="612775" h="1199514">
                <a:moveTo>
                  <a:pt x="600837" y="0"/>
                </a:moveTo>
                <a:lnTo>
                  <a:pt x="28821" y="1128438"/>
                </a:lnTo>
                <a:lnTo>
                  <a:pt x="40163" y="1134205"/>
                </a:lnTo>
                <a:lnTo>
                  <a:pt x="612266" y="5841"/>
                </a:lnTo>
                <a:lnTo>
                  <a:pt x="6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63267" y="3500628"/>
            <a:ext cx="914400" cy="1361440"/>
          </a:xfrm>
          <a:custGeom>
            <a:avLst/>
            <a:gdLst/>
            <a:ahLst/>
            <a:cxnLst/>
            <a:rect l="l" t="t" r="r" b="b"/>
            <a:pathLst>
              <a:path w="914400" h="1361439">
                <a:moveTo>
                  <a:pt x="0" y="0"/>
                </a:moveTo>
                <a:lnTo>
                  <a:pt x="914400" y="1360932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2123" y="3493008"/>
            <a:ext cx="152400" cy="1196340"/>
          </a:xfrm>
          <a:custGeom>
            <a:avLst/>
            <a:gdLst/>
            <a:ahLst/>
            <a:cxnLst/>
            <a:rect l="l" t="t" r="r" b="b"/>
            <a:pathLst>
              <a:path w="152400" h="1196339">
                <a:moveTo>
                  <a:pt x="152400" y="0"/>
                </a:moveTo>
                <a:lnTo>
                  <a:pt x="0" y="1196339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3291" y="5285994"/>
            <a:ext cx="1013460" cy="1283970"/>
          </a:xfrm>
          <a:custGeom>
            <a:avLst/>
            <a:gdLst/>
            <a:ahLst/>
            <a:cxnLst/>
            <a:rect l="l" t="t" r="r" b="b"/>
            <a:pathLst>
              <a:path w="1013460" h="1283970">
                <a:moveTo>
                  <a:pt x="1013460" y="668273"/>
                </a:moveTo>
                <a:lnTo>
                  <a:pt x="103632" y="668273"/>
                </a:lnTo>
                <a:lnTo>
                  <a:pt x="103632" y="1283969"/>
                </a:lnTo>
                <a:lnTo>
                  <a:pt x="1013460" y="1283969"/>
                </a:lnTo>
                <a:lnTo>
                  <a:pt x="1013460" y="668273"/>
                </a:lnTo>
                <a:close/>
              </a:path>
              <a:path w="1013460" h="1283970">
                <a:moveTo>
                  <a:pt x="0" y="0"/>
                </a:moveTo>
                <a:lnTo>
                  <a:pt x="255270" y="668273"/>
                </a:lnTo>
                <a:lnTo>
                  <a:pt x="482727" y="668273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03291" y="5285994"/>
            <a:ext cx="1013460" cy="1283970"/>
          </a:xfrm>
          <a:custGeom>
            <a:avLst/>
            <a:gdLst/>
            <a:ahLst/>
            <a:cxnLst/>
            <a:rect l="l" t="t" r="r" b="b"/>
            <a:pathLst>
              <a:path w="1013460" h="1283970">
                <a:moveTo>
                  <a:pt x="103632" y="668273"/>
                </a:moveTo>
                <a:lnTo>
                  <a:pt x="255270" y="668273"/>
                </a:lnTo>
                <a:lnTo>
                  <a:pt x="0" y="0"/>
                </a:lnTo>
                <a:lnTo>
                  <a:pt x="482727" y="668273"/>
                </a:lnTo>
                <a:lnTo>
                  <a:pt x="1013460" y="668273"/>
                </a:lnTo>
                <a:lnTo>
                  <a:pt x="1013460" y="770889"/>
                </a:lnTo>
                <a:lnTo>
                  <a:pt x="1013460" y="924813"/>
                </a:lnTo>
                <a:lnTo>
                  <a:pt x="1013460" y="1283969"/>
                </a:lnTo>
                <a:lnTo>
                  <a:pt x="482727" y="1283969"/>
                </a:lnTo>
                <a:lnTo>
                  <a:pt x="255270" y="1283969"/>
                </a:lnTo>
                <a:lnTo>
                  <a:pt x="103632" y="1283969"/>
                </a:lnTo>
                <a:lnTo>
                  <a:pt x="103632" y="924813"/>
                </a:lnTo>
                <a:lnTo>
                  <a:pt x="103632" y="770889"/>
                </a:lnTo>
                <a:lnTo>
                  <a:pt x="103632" y="66827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86553" y="5973267"/>
            <a:ext cx="4311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华文新魏"/>
                <a:cs typeface="华文新魏"/>
              </a:rPr>
              <a:t>磁盘</a:t>
            </a:r>
            <a:endParaRPr sz="1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华文新魏"/>
                <a:cs typeface="华文新魏"/>
              </a:rPr>
              <a:t>文件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50431" y="4741163"/>
            <a:ext cx="11430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267967" y="4684776"/>
          <a:ext cx="7195184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1493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华文新魏"/>
                          <a:cs typeface="华文新魏"/>
                        </a:rPr>
                        <a:t>0#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华文新魏"/>
                          <a:cs typeface="华文新魏"/>
                        </a:rPr>
                        <a:t>1#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华文新魏"/>
                          <a:cs typeface="华文新魏"/>
                        </a:rPr>
                        <a:t>2#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华文新魏"/>
                          <a:cs typeface="华文新魏"/>
                        </a:rPr>
                        <a:t>数据 </a:t>
                      </a:r>
                      <a:r>
                        <a:rPr sz="1600" spc="-5" dirty="0">
                          <a:latin typeface="华文新魏"/>
                          <a:cs typeface="华文新魏"/>
                        </a:rPr>
                        <a:t>块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华文新魏"/>
                          <a:cs typeface="华文新魏"/>
                        </a:rPr>
                        <a:t>数据 </a:t>
                      </a:r>
                      <a:r>
                        <a:rPr sz="1600" spc="-5" dirty="0">
                          <a:latin typeface="华文新魏"/>
                          <a:cs typeface="华文新魏"/>
                        </a:rPr>
                        <a:t>块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华文新魏"/>
                          <a:cs typeface="华文新魏"/>
                        </a:rPr>
                        <a:t>目录 </a:t>
                      </a:r>
                      <a:r>
                        <a:rPr sz="1600" spc="-5" dirty="0">
                          <a:latin typeface="华文新魏"/>
                          <a:cs typeface="华文新魏"/>
                        </a:rPr>
                        <a:t>块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华文新魏"/>
                          <a:cs typeface="华文新魏"/>
                        </a:rPr>
                        <a:t>数据 </a:t>
                      </a:r>
                      <a:r>
                        <a:rPr sz="1600" spc="-5" dirty="0">
                          <a:latin typeface="华文新魏"/>
                          <a:cs typeface="华文新魏"/>
                        </a:rPr>
                        <a:t>块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华文新魏"/>
                          <a:cs typeface="华文新魏"/>
                        </a:rPr>
                        <a:t>数据 </a:t>
                      </a:r>
                      <a:r>
                        <a:rPr sz="1600" spc="-5" dirty="0">
                          <a:latin typeface="华文新魏"/>
                          <a:cs typeface="华文新魏"/>
                        </a:rPr>
                        <a:t>块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华文新魏"/>
                          <a:cs typeface="华文新魏"/>
                        </a:rPr>
                        <a:t>目录 </a:t>
                      </a:r>
                      <a:r>
                        <a:rPr sz="1600" spc="-5" dirty="0">
                          <a:latin typeface="华文新魏"/>
                          <a:cs typeface="华文新魏"/>
                        </a:rPr>
                        <a:t>块</a:t>
                      </a:r>
                      <a:endParaRPr sz="1600">
                        <a:latin typeface="华文新魏"/>
                        <a:cs typeface="华文新魏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707136" y="5287136"/>
            <a:ext cx="943610" cy="1047115"/>
          </a:xfrm>
          <a:custGeom>
            <a:avLst/>
            <a:gdLst/>
            <a:ahLst/>
            <a:cxnLst/>
            <a:rect l="l" t="t" r="r" b="b"/>
            <a:pathLst>
              <a:path w="943610" h="1047114">
                <a:moveTo>
                  <a:pt x="943356" y="429387"/>
                </a:moveTo>
                <a:lnTo>
                  <a:pt x="0" y="429387"/>
                </a:lnTo>
                <a:lnTo>
                  <a:pt x="0" y="1046607"/>
                </a:lnTo>
                <a:lnTo>
                  <a:pt x="943356" y="1046607"/>
                </a:lnTo>
                <a:lnTo>
                  <a:pt x="943356" y="429387"/>
                </a:lnTo>
                <a:close/>
              </a:path>
              <a:path w="943610" h="1047114">
                <a:moveTo>
                  <a:pt x="684149" y="0"/>
                </a:moveTo>
                <a:lnTo>
                  <a:pt x="550291" y="429387"/>
                </a:lnTo>
                <a:lnTo>
                  <a:pt x="786130" y="429387"/>
                </a:lnTo>
                <a:lnTo>
                  <a:pt x="684149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7136" y="5287136"/>
            <a:ext cx="943610" cy="1047115"/>
          </a:xfrm>
          <a:custGeom>
            <a:avLst/>
            <a:gdLst/>
            <a:ahLst/>
            <a:cxnLst/>
            <a:rect l="l" t="t" r="r" b="b"/>
            <a:pathLst>
              <a:path w="943610" h="1047114">
                <a:moveTo>
                  <a:pt x="0" y="429387"/>
                </a:moveTo>
                <a:lnTo>
                  <a:pt x="550291" y="429387"/>
                </a:lnTo>
                <a:lnTo>
                  <a:pt x="684149" y="0"/>
                </a:lnTo>
                <a:lnTo>
                  <a:pt x="786130" y="429387"/>
                </a:lnTo>
                <a:lnTo>
                  <a:pt x="943356" y="429387"/>
                </a:lnTo>
                <a:lnTo>
                  <a:pt x="943356" y="532257"/>
                </a:lnTo>
                <a:lnTo>
                  <a:pt x="943356" y="686562"/>
                </a:lnTo>
                <a:lnTo>
                  <a:pt x="943356" y="1046607"/>
                </a:lnTo>
                <a:lnTo>
                  <a:pt x="786130" y="1046607"/>
                </a:lnTo>
                <a:lnTo>
                  <a:pt x="550291" y="1046607"/>
                </a:lnTo>
                <a:lnTo>
                  <a:pt x="0" y="1046607"/>
                </a:lnTo>
                <a:lnTo>
                  <a:pt x="0" y="686562"/>
                </a:lnTo>
                <a:lnTo>
                  <a:pt x="0" y="532257"/>
                </a:lnTo>
                <a:lnTo>
                  <a:pt x="0" y="4293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5266" y="5735523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引导块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96895" y="5373623"/>
            <a:ext cx="2207260" cy="407034"/>
          </a:xfrm>
          <a:custGeom>
            <a:avLst/>
            <a:gdLst/>
            <a:ahLst/>
            <a:cxnLst/>
            <a:rect l="l" t="t" r="r" b="b"/>
            <a:pathLst>
              <a:path w="2207260" h="407035">
                <a:moveTo>
                  <a:pt x="0" y="0"/>
                </a:moveTo>
                <a:lnTo>
                  <a:pt x="4862" y="46659"/>
                </a:lnTo>
                <a:lnTo>
                  <a:pt x="18713" y="89487"/>
                </a:lnTo>
                <a:lnTo>
                  <a:pt x="40448" y="127262"/>
                </a:lnTo>
                <a:lnTo>
                  <a:pt x="68963" y="158767"/>
                </a:lnTo>
                <a:lnTo>
                  <a:pt x="103155" y="182780"/>
                </a:lnTo>
                <a:lnTo>
                  <a:pt x="141918" y="198082"/>
                </a:lnTo>
                <a:lnTo>
                  <a:pt x="184150" y="203453"/>
                </a:lnTo>
                <a:lnTo>
                  <a:pt x="919226" y="203453"/>
                </a:lnTo>
                <a:lnTo>
                  <a:pt x="961457" y="208827"/>
                </a:lnTo>
                <a:lnTo>
                  <a:pt x="1000220" y="224132"/>
                </a:lnTo>
                <a:lnTo>
                  <a:pt x="1034412" y="248148"/>
                </a:lnTo>
                <a:lnTo>
                  <a:pt x="1062927" y="279655"/>
                </a:lnTo>
                <a:lnTo>
                  <a:pt x="1084662" y="317431"/>
                </a:lnTo>
                <a:lnTo>
                  <a:pt x="1098513" y="360256"/>
                </a:lnTo>
                <a:lnTo>
                  <a:pt x="1103376" y="406907"/>
                </a:lnTo>
                <a:lnTo>
                  <a:pt x="1108238" y="360256"/>
                </a:lnTo>
                <a:lnTo>
                  <a:pt x="1122089" y="317431"/>
                </a:lnTo>
                <a:lnTo>
                  <a:pt x="1143824" y="279655"/>
                </a:lnTo>
                <a:lnTo>
                  <a:pt x="1172339" y="248148"/>
                </a:lnTo>
                <a:lnTo>
                  <a:pt x="1206531" y="224132"/>
                </a:lnTo>
                <a:lnTo>
                  <a:pt x="1245294" y="208827"/>
                </a:lnTo>
                <a:lnTo>
                  <a:pt x="1287526" y="203453"/>
                </a:lnTo>
                <a:lnTo>
                  <a:pt x="2022602" y="203453"/>
                </a:lnTo>
                <a:lnTo>
                  <a:pt x="2064833" y="198082"/>
                </a:lnTo>
                <a:lnTo>
                  <a:pt x="2103596" y="182780"/>
                </a:lnTo>
                <a:lnTo>
                  <a:pt x="2137788" y="158767"/>
                </a:lnTo>
                <a:lnTo>
                  <a:pt x="2166303" y="127262"/>
                </a:lnTo>
                <a:lnTo>
                  <a:pt x="2188038" y="89487"/>
                </a:lnTo>
                <a:lnTo>
                  <a:pt x="2201889" y="46659"/>
                </a:lnTo>
                <a:lnTo>
                  <a:pt x="22067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8615" y="5305044"/>
            <a:ext cx="3523615" cy="475615"/>
          </a:xfrm>
          <a:custGeom>
            <a:avLst/>
            <a:gdLst/>
            <a:ahLst/>
            <a:cxnLst/>
            <a:rect l="l" t="t" r="r" b="b"/>
            <a:pathLst>
              <a:path w="3523615" h="475614">
                <a:moveTo>
                  <a:pt x="0" y="0"/>
                </a:moveTo>
                <a:lnTo>
                  <a:pt x="4501" y="42738"/>
                </a:lnTo>
                <a:lnTo>
                  <a:pt x="17480" y="82962"/>
                </a:lnTo>
                <a:lnTo>
                  <a:pt x="38147" y="120000"/>
                </a:lnTo>
                <a:lnTo>
                  <a:pt x="65712" y="153181"/>
                </a:lnTo>
                <a:lnTo>
                  <a:pt x="99387" y="181834"/>
                </a:lnTo>
                <a:lnTo>
                  <a:pt x="138382" y="205288"/>
                </a:lnTo>
                <a:lnTo>
                  <a:pt x="181909" y="222871"/>
                </a:lnTo>
                <a:lnTo>
                  <a:pt x="229178" y="233914"/>
                </a:lnTo>
                <a:lnTo>
                  <a:pt x="279400" y="237743"/>
                </a:lnTo>
                <a:lnTo>
                  <a:pt x="1482344" y="237743"/>
                </a:lnTo>
                <a:lnTo>
                  <a:pt x="1532565" y="241574"/>
                </a:lnTo>
                <a:lnTo>
                  <a:pt x="1579834" y="252617"/>
                </a:lnTo>
                <a:lnTo>
                  <a:pt x="1623361" y="270202"/>
                </a:lnTo>
                <a:lnTo>
                  <a:pt x="1662356" y="293657"/>
                </a:lnTo>
                <a:lnTo>
                  <a:pt x="1696031" y="322311"/>
                </a:lnTo>
                <a:lnTo>
                  <a:pt x="1723596" y="355492"/>
                </a:lnTo>
                <a:lnTo>
                  <a:pt x="1744263" y="392530"/>
                </a:lnTo>
                <a:lnTo>
                  <a:pt x="1757242" y="432752"/>
                </a:lnTo>
                <a:lnTo>
                  <a:pt x="1761743" y="475487"/>
                </a:lnTo>
                <a:lnTo>
                  <a:pt x="1766245" y="432752"/>
                </a:lnTo>
                <a:lnTo>
                  <a:pt x="1779224" y="392530"/>
                </a:lnTo>
                <a:lnTo>
                  <a:pt x="1799891" y="355492"/>
                </a:lnTo>
                <a:lnTo>
                  <a:pt x="1827456" y="322311"/>
                </a:lnTo>
                <a:lnTo>
                  <a:pt x="1861131" y="293657"/>
                </a:lnTo>
                <a:lnTo>
                  <a:pt x="1900126" y="270202"/>
                </a:lnTo>
                <a:lnTo>
                  <a:pt x="1943653" y="252617"/>
                </a:lnTo>
                <a:lnTo>
                  <a:pt x="1990922" y="241574"/>
                </a:lnTo>
                <a:lnTo>
                  <a:pt x="2041143" y="237743"/>
                </a:lnTo>
                <a:lnTo>
                  <a:pt x="3244088" y="237743"/>
                </a:lnTo>
                <a:lnTo>
                  <a:pt x="3294309" y="233914"/>
                </a:lnTo>
                <a:lnTo>
                  <a:pt x="3341578" y="222871"/>
                </a:lnTo>
                <a:lnTo>
                  <a:pt x="3385105" y="205288"/>
                </a:lnTo>
                <a:lnTo>
                  <a:pt x="3424100" y="181834"/>
                </a:lnTo>
                <a:lnTo>
                  <a:pt x="3457775" y="153181"/>
                </a:lnTo>
                <a:lnTo>
                  <a:pt x="3485340" y="120000"/>
                </a:lnTo>
                <a:lnTo>
                  <a:pt x="3506007" y="82962"/>
                </a:lnTo>
                <a:lnTo>
                  <a:pt x="3518986" y="42738"/>
                </a:lnTo>
                <a:lnTo>
                  <a:pt x="35234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73323" y="5553075"/>
            <a:ext cx="1511935" cy="984885"/>
          </a:xfrm>
          <a:custGeom>
            <a:avLst/>
            <a:gdLst/>
            <a:ahLst/>
            <a:cxnLst/>
            <a:rect l="l" t="t" r="r" b="b"/>
            <a:pathLst>
              <a:path w="1511935" h="984884">
                <a:moveTo>
                  <a:pt x="1511808" y="369188"/>
                </a:moveTo>
                <a:lnTo>
                  <a:pt x="0" y="369188"/>
                </a:lnTo>
                <a:lnTo>
                  <a:pt x="0" y="984885"/>
                </a:lnTo>
                <a:lnTo>
                  <a:pt x="1511808" y="984885"/>
                </a:lnTo>
                <a:lnTo>
                  <a:pt x="1511808" y="369188"/>
                </a:lnTo>
                <a:close/>
              </a:path>
              <a:path w="1511935" h="984884">
                <a:moveTo>
                  <a:pt x="543813" y="0"/>
                </a:moveTo>
                <a:lnTo>
                  <a:pt x="251968" y="369188"/>
                </a:lnTo>
                <a:lnTo>
                  <a:pt x="629920" y="369188"/>
                </a:lnTo>
                <a:lnTo>
                  <a:pt x="543813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73323" y="5553075"/>
            <a:ext cx="1511935" cy="984885"/>
          </a:xfrm>
          <a:custGeom>
            <a:avLst/>
            <a:gdLst/>
            <a:ahLst/>
            <a:cxnLst/>
            <a:rect l="l" t="t" r="r" b="b"/>
            <a:pathLst>
              <a:path w="1511935" h="984884">
                <a:moveTo>
                  <a:pt x="0" y="369188"/>
                </a:moveTo>
                <a:lnTo>
                  <a:pt x="251968" y="369188"/>
                </a:lnTo>
                <a:lnTo>
                  <a:pt x="543813" y="0"/>
                </a:lnTo>
                <a:lnTo>
                  <a:pt x="629920" y="369188"/>
                </a:lnTo>
                <a:lnTo>
                  <a:pt x="1511808" y="369188"/>
                </a:lnTo>
                <a:lnTo>
                  <a:pt x="1511808" y="471805"/>
                </a:lnTo>
                <a:lnTo>
                  <a:pt x="1511808" y="625729"/>
                </a:lnTo>
                <a:lnTo>
                  <a:pt x="1511808" y="984885"/>
                </a:lnTo>
                <a:lnTo>
                  <a:pt x="629920" y="984885"/>
                </a:lnTo>
                <a:lnTo>
                  <a:pt x="251968" y="984885"/>
                </a:lnTo>
                <a:lnTo>
                  <a:pt x="0" y="984885"/>
                </a:lnTo>
                <a:lnTo>
                  <a:pt x="0" y="625729"/>
                </a:lnTo>
                <a:lnTo>
                  <a:pt x="0" y="471805"/>
                </a:lnTo>
                <a:lnTo>
                  <a:pt x="0" y="369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52698" y="5941872"/>
            <a:ext cx="1137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磁盘inod</a:t>
            </a:r>
            <a:r>
              <a:rPr sz="1600" spc="-10" dirty="0">
                <a:latin typeface="华文新魏"/>
                <a:cs typeface="华文新魏"/>
              </a:rPr>
              <a:t>e</a:t>
            </a:r>
            <a:r>
              <a:rPr sz="1600" spc="-5" dirty="0">
                <a:latin typeface="华文新魏"/>
                <a:cs typeface="华文新魏"/>
              </a:rPr>
              <a:t>区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52843" y="5552440"/>
            <a:ext cx="1652270" cy="1021080"/>
          </a:xfrm>
          <a:custGeom>
            <a:avLst/>
            <a:gdLst/>
            <a:ahLst/>
            <a:cxnLst/>
            <a:rect l="l" t="t" r="r" b="b"/>
            <a:pathLst>
              <a:path w="1652270" h="1021079">
                <a:moveTo>
                  <a:pt x="1652015" y="369824"/>
                </a:moveTo>
                <a:lnTo>
                  <a:pt x="0" y="369824"/>
                </a:lnTo>
                <a:lnTo>
                  <a:pt x="0" y="1020572"/>
                </a:lnTo>
                <a:lnTo>
                  <a:pt x="1652015" y="1020572"/>
                </a:lnTo>
                <a:lnTo>
                  <a:pt x="1652015" y="369824"/>
                </a:lnTo>
                <a:close/>
              </a:path>
              <a:path w="1652270" h="1021079">
                <a:moveTo>
                  <a:pt x="543940" y="0"/>
                </a:moveTo>
                <a:lnTo>
                  <a:pt x="275335" y="369824"/>
                </a:lnTo>
                <a:lnTo>
                  <a:pt x="688339" y="369824"/>
                </a:lnTo>
                <a:lnTo>
                  <a:pt x="54394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52843" y="5552440"/>
            <a:ext cx="1652270" cy="1021080"/>
          </a:xfrm>
          <a:custGeom>
            <a:avLst/>
            <a:gdLst/>
            <a:ahLst/>
            <a:cxnLst/>
            <a:rect l="l" t="t" r="r" b="b"/>
            <a:pathLst>
              <a:path w="1652270" h="1021079">
                <a:moveTo>
                  <a:pt x="0" y="369824"/>
                </a:moveTo>
                <a:lnTo>
                  <a:pt x="275335" y="369824"/>
                </a:lnTo>
                <a:lnTo>
                  <a:pt x="543940" y="0"/>
                </a:lnTo>
                <a:lnTo>
                  <a:pt x="688339" y="369824"/>
                </a:lnTo>
                <a:lnTo>
                  <a:pt x="1652015" y="369824"/>
                </a:lnTo>
                <a:lnTo>
                  <a:pt x="1652015" y="478282"/>
                </a:lnTo>
                <a:lnTo>
                  <a:pt x="1652015" y="640969"/>
                </a:lnTo>
                <a:lnTo>
                  <a:pt x="1652015" y="1020572"/>
                </a:lnTo>
                <a:lnTo>
                  <a:pt x="688339" y="1020572"/>
                </a:lnTo>
                <a:lnTo>
                  <a:pt x="275335" y="1020572"/>
                </a:lnTo>
                <a:lnTo>
                  <a:pt x="0" y="1020572"/>
                </a:lnTo>
                <a:lnTo>
                  <a:pt x="0" y="640969"/>
                </a:lnTo>
                <a:lnTo>
                  <a:pt x="0" y="478282"/>
                </a:lnTo>
                <a:lnTo>
                  <a:pt x="0" y="3698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33107" y="5941872"/>
            <a:ext cx="1546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磁盘信息区：</a:t>
            </a:r>
            <a:endParaRPr sz="1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华文新魏"/>
                <a:cs typeface="华文新魏"/>
              </a:rPr>
              <a:t>目录块和数据</a:t>
            </a:r>
            <a:r>
              <a:rPr sz="1600" spc="-625" dirty="0">
                <a:latin typeface="华文新魏"/>
                <a:cs typeface="华文新魏"/>
              </a:rPr>
              <a:t>块</a:t>
            </a:r>
            <a:r>
              <a:rPr sz="2100" spc="7" baseline="-19841" dirty="0">
                <a:latin typeface="Times New Roman"/>
                <a:cs typeface="Times New Roman"/>
              </a:rPr>
              <a:t>90</a:t>
            </a:r>
            <a:endParaRPr sz="2100" baseline="-19841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571244" y="2977895"/>
            <a:ext cx="649605" cy="513715"/>
          </a:xfrm>
          <a:custGeom>
            <a:avLst/>
            <a:gdLst/>
            <a:ahLst/>
            <a:cxnLst/>
            <a:rect l="l" t="t" r="r" b="b"/>
            <a:pathLst>
              <a:path w="649605" h="513714">
                <a:moveTo>
                  <a:pt x="0" y="513588"/>
                </a:moveTo>
                <a:lnTo>
                  <a:pt x="649224" y="513588"/>
                </a:lnTo>
                <a:lnTo>
                  <a:pt x="649224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71244" y="2977895"/>
            <a:ext cx="841375" cy="513715"/>
          </a:xfrm>
          <a:custGeom>
            <a:avLst/>
            <a:gdLst/>
            <a:ahLst/>
            <a:cxnLst/>
            <a:rect l="l" t="t" r="r" b="b"/>
            <a:pathLst>
              <a:path w="841375" h="513714">
                <a:moveTo>
                  <a:pt x="0" y="513588"/>
                </a:moveTo>
                <a:lnTo>
                  <a:pt x="841247" y="513588"/>
                </a:lnTo>
                <a:lnTo>
                  <a:pt x="841247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71244" y="2977895"/>
            <a:ext cx="649605" cy="5137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华文新魏"/>
                <a:cs typeface="华文新魏"/>
              </a:rPr>
              <a:t>inode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220467" y="2977895"/>
            <a:ext cx="647700" cy="513715"/>
          </a:xfrm>
          <a:custGeom>
            <a:avLst/>
            <a:gdLst/>
            <a:ahLst/>
            <a:cxnLst/>
            <a:rect l="l" t="t" r="r" b="b"/>
            <a:pathLst>
              <a:path w="647700" h="513714">
                <a:moveTo>
                  <a:pt x="0" y="513588"/>
                </a:moveTo>
                <a:lnTo>
                  <a:pt x="647700" y="513588"/>
                </a:lnTo>
                <a:lnTo>
                  <a:pt x="647700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20467" y="2977895"/>
            <a:ext cx="840105" cy="513715"/>
          </a:xfrm>
          <a:custGeom>
            <a:avLst/>
            <a:gdLst/>
            <a:ahLst/>
            <a:cxnLst/>
            <a:rect l="l" t="t" r="r" b="b"/>
            <a:pathLst>
              <a:path w="840105" h="513714">
                <a:moveTo>
                  <a:pt x="0" y="513588"/>
                </a:moveTo>
                <a:lnTo>
                  <a:pt x="839724" y="513588"/>
                </a:lnTo>
                <a:lnTo>
                  <a:pt x="839724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220467" y="2977895"/>
            <a:ext cx="647700" cy="5137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868167" y="2977895"/>
            <a:ext cx="649605" cy="513715"/>
          </a:xfrm>
          <a:custGeom>
            <a:avLst/>
            <a:gdLst/>
            <a:ahLst/>
            <a:cxnLst/>
            <a:rect l="l" t="t" r="r" b="b"/>
            <a:pathLst>
              <a:path w="649604" h="513714">
                <a:moveTo>
                  <a:pt x="0" y="513588"/>
                </a:moveTo>
                <a:lnTo>
                  <a:pt x="649223" y="513588"/>
                </a:lnTo>
                <a:lnTo>
                  <a:pt x="649223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68167" y="2977895"/>
            <a:ext cx="840105" cy="513715"/>
          </a:xfrm>
          <a:custGeom>
            <a:avLst/>
            <a:gdLst/>
            <a:ahLst/>
            <a:cxnLst/>
            <a:rect l="l" t="t" r="r" b="b"/>
            <a:pathLst>
              <a:path w="840104" h="513714">
                <a:moveTo>
                  <a:pt x="0" y="513588"/>
                </a:moveTo>
                <a:lnTo>
                  <a:pt x="839724" y="513588"/>
                </a:lnTo>
                <a:lnTo>
                  <a:pt x="839724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68167" y="2977895"/>
            <a:ext cx="649605" cy="5137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517391" y="2977895"/>
            <a:ext cx="840105" cy="513715"/>
          </a:xfrm>
          <a:custGeom>
            <a:avLst/>
            <a:gdLst/>
            <a:ahLst/>
            <a:cxnLst/>
            <a:rect l="l" t="t" r="r" b="b"/>
            <a:pathLst>
              <a:path w="840104" h="513714">
                <a:moveTo>
                  <a:pt x="0" y="513588"/>
                </a:moveTo>
                <a:lnTo>
                  <a:pt x="839724" y="513588"/>
                </a:lnTo>
                <a:lnTo>
                  <a:pt x="839724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17391" y="2977895"/>
            <a:ext cx="840105" cy="5137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华文新魏"/>
                <a:cs typeface="华文新魏"/>
              </a:rPr>
              <a:t>inode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357115" y="2977895"/>
            <a:ext cx="647700" cy="513715"/>
          </a:xfrm>
          <a:custGeom>
            <a:avLst/>
            <a:gdLst/>
            <a:ahLst/>
            <a:cxnLst/>
            <a:rect l="l" t="t" r="r" b="b"/>
            <a:pathLst>
              <a:path w="647700" h="513714">
                <a:moveTo>
                  <a:pt x="0" y="513588"/>
                </a:moveTo>
                <a:lnTo>
                  <a:pt x="647700" y="513588"/>
                </a:lnTo>
                <a:lnTo>
                  <a:pt x="647700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357115" y="2977895"/>
            <a:ext cx="647700" cy="5137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735835" y="5346446"/>
            <a:ext cx="943610" cy="987425"/>
          </a:xfrm>
          <a:custGeom>
            <a:avLst/>
            <a:gdLst/>
            <a:ahLst/>
            <a:cxnLst/>
            <a:rect l="l" t="t" r="r" b="b"/>
            <a:pathLst>
              <a:path w="943610" h="987425">
                <a:moveTo>
                  <a:pt x="943356" y="370077"/>
                </a:moveTo>
                <a:lnTo>
                  <a:pt x="0" y="370077"/>
                </a:lnTo>
                <a:lnTo>
                  <a:pt x="0" y="987297"/>
                </a:lnTo>
                <a:lnTo>
                  <a:pt x="943356" y="987297"/>
                </a:lnTo>
                <a:lnTo>
                  <a:pt x="943356" y="370077"/>
                </a:lnTo>
                <a:close/>
              </a:path>
              <a:path w="943610" h="987425">
                <a:moveTo>
                  <a:pt x="542797" y="0"/>
                </a:moveTo>
                <a:lnTo>
                  <a:pt x="550290" y="370077"/>
                </a:lnTo>
                <a:lnTo>
                  <a:pt x="786130" y="370077"/>
                </a:lnTo>
                <a:lnTo>
                  <a:pt x="542797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5835" y="5346446"/>
            <a:ext cx="943610" cy="987425"/>
          </a:xfrm>
          <a:custGeom>
            <a:avLst/>
            <a:gdLst/>
            <a:ahLst/>
            <a:cxnLst/>
            <a:rect l="l" t="t" r="r" b="b"/>
            <a:pathLst>
              <a:path w="943610" h="987425">
                <a:moveTo>
                  <a:pt x="0" y="370077"/>
                </a:moveTo>
                <a:lnTo>
                  <a:pt x="550290" y="370077"/>
                </a:lnTo>
                <a:lnTo>
                  <a:pt x="542797" y="0"/>
                </a:lnTo>
                <a:lnTo>
                  <a:pt x="786130" y="370077"/>
                </a:lnTo>
                <a:lnTo>
                  <a:pt x="943356" y="370077"/>
                </a:lnTo>
                <a:lnTo>
                  <a:pt x="943356" y="472947"/>
                </a:lnTo>
                <a:lnTo>
                  <a:pt x="943356" y="627252"/>
                </a:lnTo>
                <a:lnTo>
                  <a:pt x="943356" y="987297"/>
                </a:lnTo>
                <a:lnTo>
                  <a:pt x="786130" y="987297"/>
                </a:lnTo>
                <a:lnTo>
                  <a:pt x="550290" y="987297"/>
                </a:lnTo>
                <a:lnTo>
                  <a:pt x="0" y="987297"/>
                </a:lnTo>
                <a:lnTo>
                  <a:pt x="0" y="627252"/>
                </a:lnTo>
                <a:lnTo>
                  <a:pt x="0" y="472947"/>
                </a:lnTo>
                <a:lnTo>
                  <a:pt x="0" y="3700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814322" y="5735523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华文新魏"/>
                <a:cs typeface="华文新魏"/>
              </a:rPr>
              <a:t>超级块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0063" y="1222959"/>
            <a:ext cx="4133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图6-9:</a:t>
            </a:r>
            <a:r>
              <a:rPr sz="2400" spc="-75" dirty="0">
                <a:latin typeface="华文新魏"/>
                <a:cs typeface="华文新魏"/>
              </a:rPr>
              <a:t> </a:t>
            </a:r>
            <a:r>
              <a:rPr sz="2400" spc="-5" dirty="0">
                <a:latin typeface="华文新魏"/>
                <a:cs typeface="华文新魏"/>
              </a:rPr>
              <a:t>目录项、inode和数据块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0063" y="1589278"/>
            <a:ext cx="429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华文新魏"/>
                <a:cs typeface="华文新魏"/>
              </a:rPr>
              <a:t>之间的关系，有两个目录项指向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0063" y="1955038"/>
            <a:ext cx="428117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华文新魏"/>
                <a:cs typeface="华文新魏"/>
              </a:rPr>
              <a:t>同一</a:t>
            </a:r>
            <a:r>
              <a:rPr sz="2400" spc="-5" dirty="0">
                <a:latin typeface="华文新魏"/>
                <a:cs typeface="华文新魏"/>
              </a:rPr>
              <a:t>个</a:t>
            </a:r>
            <a:r>
              <a:rPr sz="2400" dirty="0">
                <a:latin typeface="华文新魏"/>
                <a:cs typeface="华文新魏"/>
              </a:rPr>
              <a:t>i</a:t>
            </a:r>
            <a:r>
              <a:rPr sz="2400" spc="-10" dirty="0">
                <a:latin typeface="华文新魏"/>
                <a:cs typeface="华文新魏"/>
              </a:rPr>
              <a:t>n</a:t>
            </a:r>
            <a:r>
              <a:rPr sz="2400" dirty="0">
                <a:latin typeface="华文新魏"/>
                <a:cs typeface="华文新魏"/>
              </a:rPr>
              <a:t>ode，i</a:t>
            </a:r>
            <a:r>
              <a:rPr sz="2400" spc="-10" dirty="0">
                <a:latin typeface="华文新魏"/>
                <a:cs typeface="华文新魏"/>
              </a:rPr>
              <a:t>n</a:t>
            </a:r>
            <a:r>
              <a:rPr sz="2400" dirty="0">
                <a:latin typeface="华文新魏"/>
                <a:cs typeface="华文新魏"/>
              </a:rPr>
              <a:t>ode的连接计数 记录连接的目录项数。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836" y="237236"/>
            <a:ext cx="4132579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文件系统调用</a:t>
            </a:r>
            <a:r>
              <a:rPr sz="4400" spc="-90" dirty="0"/>
              <a:t> </a:t>
            </a:r>
            <a:r>
              <a:rPr sz="4400" dirty="0"/>
              <a:t>(1)</a:t>
            </a:r>
            <a:endParaRPr sz="4400"/>
          </a:p>
          <a:p>
            <a:pPr marL="428625">
              <a:lnSpc>
                <a:spcPct val="100000"/>
              </a:lnSpc>
            </a:pPr>
            <a:r>
              <a:rPr sz="4400" spc="-5" dirty="0"/>
              <a:t>(1)</a:t>
            </a:r>
            <a:r>
              <a:rPr sz="4400" dirty="0"/>
              <a:t>文件的创建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4085" y="2341270"/>
            <a:ext cx="5144135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1338580" indent="-34925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系统调用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C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语言格式为：  int fd,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mode;</a:t>
            </a:r>
            <a:endParaRPr sz="2800">
              <a:latin typeface="华文新魏"/>
              <a:cs typeface="华文新魏"/>
            </a:endParaRPr>
          </a:p>
          <a:p>
            <a:pPr marL="36131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char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*filenamep;</a:t>
            </a:r>
            <a:endParaRPr sz="2800">
              <a:latin typeface="华文新魏"/>
              <a:cs typeface="华文新魏"/>
            </a:endParaRPr>
          </a:p>
          <a:p>
            <a:pPr marL="36131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fd = create (filenamep,</a:t>
            </a:r>
            <a:r>
              <a:rPr sz="2800" spc="4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mode);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192" y="52770"/>
            <a:ext cx="4228465" cy="14719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4400" spc="5" dirty="0"/>
              <a:t>文件系统调用</a:t>
            </a:r>
            <a:r>
              <a:rPr sz="4400" spc="-110" dirty="0"/>
              <a:t> </a:t>
            </a:r>
            <a:r>
              <a:rPr sz="4400" dirty="0"/>
              <a:t>(2)</a:t>
            </a:r>
            <a:endParaRPr sz="4400"/>
          </a:p>
          <a:p>
            <a:pPr marL="352425">
              <a:lnSpc>
                <a:spcPct val="100000"/>
              </a:lnSpc>
              <a:spcBef>
                <a:spcPts val="800"/>
              </a:spcBef>
            </a:pPr>
            <a:r>
              <a:rPr sz="3600" dirty="0"/>
              <a:t>文件创建执行过程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2491739"/>
            <a:ext cx="8305800" cy="3674745"/>
          </a:xfrm>
          <a:custGeom>
            <a:avLst/>
            <a:gdLst/>
            <a:ahLst/>
            <a:cxnLst/>
            <a:rect l="l" t="t" r="r" b="b"/>
            <a:pathLst>
              <a:path w="8305800" h="3674745">
                <a:moveTo>
                  <a:pt x="0" y="3674364"/>
                </a:moveTo>
                <a:lnTo>
                  <a:pt x="8305800" y="3674364"/>
                </a:lnTo>
                <a:lnTo>
                  <a:pt x="8305800" y="0"/>
                </a:lnTo>
                <a:lnTo>
                  <a:pt x="0" y="0"/>
                </a:lnTo>
                <a:lnTo>
                  <a:pt x="0" y="3674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4116" y="447205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2501646"/>
            <a:ext cx="8331200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04800" indent="-2730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①</a:t>
            </a:r>
            <a:r>
              <a:rPr sz="2400" b="1" spc="-10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为新文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件分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配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索引节点和活动索引节点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，并把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索引节点编</a:t>
            </a:r>
            <a:r>
              <a:rPr sz="2400" b="1" u="sng" spc="-2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号 </a:t>
            </a:r>
            <a:r>
              <a:rPr sz="24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与文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件分量</a:t>
            </a: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名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组成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新目录项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，记到目录中。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②</a:t>
            </a:r>
            <a:r>
              <a:rPr sz="2400" b="1" spc="-2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在新文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件所对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应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的活动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索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引节点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置初值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sz="24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置存取权限</a:t>
            </a:r>
            <a:endParaRPr sz="2400">
              <a:latin typeface="Microsoft JhengHei"/>
              <a:cs typeface="Microsoft JhengHei"/>
            </a:endParaRPr>
          </a:p>
          <a:p>
            <a:pPr marL="285115">
              <a:lnSpc>
                <a:spcPct val="100000"/>
              </a:lnSpc>
            </a:pPr>
            <a:r>
              <a:rPr sz="2400" b="1" u="sng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i_mode，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连接计数</a:t>
            </a:r>
            <a:r>
              <a:rPr sz="2400" b="1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i_nlink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等。</a:t>
            </a:r>
            <a:endParaRPr sz="2400">
              <a:latin typeface="Microsoft JhengHei"/>
              <a:cs typeface="Microsoft JhengHei"/>
            </a:endParaRPr>
          </a:p>
          <a:p>
            <a:pPr marL="285115" marR="5080" indent="-273050">
              <a:lnSpc>
                <a:spcPct val="100400"/>
              </a:lnSpc>
              <a:spcBef>
                <a:spcPts val="565"/>
              </a:spcBef>
            </a:pP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③</a:t>
            </a:r>
            <a:r>
              <a:rPr sz="24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配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用户打开文件表项和系统打开文件表</a:t>
            </a: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项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置表项初值，  </a:t>
            </a:r>
            <a:r>
              <a:rPr sz="24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读写位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移</a:t>
            </a:r>
            <a:r>
              <a:rPr sz="2400" b="1" u="sng" spc="-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f_offset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清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“0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”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④把各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表项及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4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对应的活动索引节点用指针连接起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来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，把</a:t>
            </a:r>
            <a:endParaRPr sz="2400">
              <a:latin typeface="Microsoft JhengHei"/>
              <a:cs typeface="Microsoft JhengHei"/>
            </a:endParaRPr>
          </a:p>
          <a:p>
            <a:pPr marL="285115">
              <a:lnSpc>
                <a:spcPct val="100000"/>
              </a:lnSpc>
            </a:pP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文件描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述字返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回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给调用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者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69" y="420370"/>
            <a:ext cx="4609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100" dirty="0"/>
              <a:t> </a:t>
            </a:r>
            <a:r>
              <a:rPr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0285" y="1206754"/>
            <a:ext cx="3334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华文新魏"/>
                <a:cs typeface="华文新魏"/>
              </a:rPr>
              <a:t>(2)</a:t>
            </a:r>
            <a:r>
              <a:rPr sz="4000" spc="-75" dirty="0">
                <a:solidFill>
                  <a:srgbClr val="FFFFFF"/>
                </a:solidFill>
                <a:latin typeface="华文新魏"/>
                <a:cs typeface="华文新魏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华文新魏"/>
                <a:cs typeface="华文新魏"/>
              </a:rPr>
              <a:t>文件的删除</a:t>
            </a:r>
            <a:endParaRPr sz="40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2564892"/>
            <a:ext cx="8281670" cy="3683635"/>
          </a:xfrm>
          <a:custGeom>
            <a:avLst/>
            <a:gdLst/>
            <a:ahLst/>
            <a:cxnLst/>
            <a:rect l="l" t="t" r="r" b="b"/>
            <a:pathLst>
              <a:path w="8281670" h="3683635">
                <a:moveTo>
                  <a:pt x="0" y="3683508"/>
                </a:moveTo>
                <a:lnTo>
                  <a:pt x="8281416" y="3683508"/>
                </a:lnTo>
                <a:lnTo>
                  <a:pt x="8281416" y="0"/>
                </a:lnTo>
                <a:lnTo>
                  <a:pt x="0" y="0"/>
                </a:lnTo>
                <a:lnTo>
                  <a:pt x="0" y="3683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484272"/>
            <a:ext cx="8114665" cy="28435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删除把指定文件从所在的目录文件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除去。</a:t>
            </a:r>
            <a:endParaRPr sz="2800">
              <a:latin typeface="华文新魏"/>
              <a:cs typeface="华文新魏"/>
            </a:endParaRPr>
          </a:p>
          <a:p>
            <a:pPr marL="285115" marR="118110" indent="-272415">
              <a:lnSpc>
                <a:spcPts val="3350"/>
              </a:lnSpc>
              <a:spcBef>
                <a:spcPts val="8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如果没有连接用户(i_link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为“1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)，还要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把文件占</a:t>
            </a:r>
            <a:r>
              <a:rPr sz="2800" u="sng" spc="-14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用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的存储空间释放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。删除系统调用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形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式为：unlink</a:t>
            </a:r>
            <a:endParaRPr sz="2800">
              <a:latin typeface="华文新魏"/>
              <a:cs typeface="华文新魏"/>
            </a:endParaRPr>
          </a:p>
          <a:p>
            <a:pPr marL="285115">
              <a:lnSpc>
                <a:spcPts val="3250"/>
              </a:lnSpc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1800" spc="-5" dirty="0">
                <a:solidFill>
                  <a:srgbClr val="073D86"/>
                </a:solidFill>
                <a:latin typeface="华文新魏"/>
                <a:cs typeface="华文新魏"/>
              </a:rPr>
              <a:t>filenamep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)。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在执行删除时，必须要求用户对该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件具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“写” 操作权。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69" y="450850"/>
            <a:ext cx="4609465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100" dirty="0"/>
              <a:t> </a:t>
            </a:r>
            <a:r>
              <a:rPr dirty="0"/>
              <a:t>(4)</a:t>
            </a:r>
          </a:p>
          <a:p>
            <a:pPr marL="2540" algn="ctr">
              <a:lnSpc>
                <a:spcPct val="100000"/>
              </a:lnSpc>
              <a:spcBef>
                <a:spcPts val="55"/>
              </a:spcBef>
            </a:pPr>
            <a:r>
              <a:rPr sz="4000" spc="-10" dirty="0"/>
              <a:t>(3)</a:t>
            </a:r>
            <a:r>
              <a:rPr sz="4000" spc="-5" dirty="0"/>
              <a:t>文件的打开(1)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2568" y="2557421"/>
            <a:ext cx="4702810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2549525" indent="-3810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调用方式为：  int fd,</a:t>
            </a:r>
            <a:r>
              <a:rPr sz="2800" spc="-4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mode;</a:t>
            </a:r>
            <a:endParaRPr sz="2800">
              <a:latin typeface="华文新魏"/>
              <a:cs typeface="华文新魏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char * filenamep;</a:t>
            </a:r>
            <a:endParaRPr sz="2800">
              <a:latin typeface="华文新魏"/>
              <a:cs typeface="华文新魏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fd = open (filenamep,</a:t>
            </a:r>
            <a:r>
              <a:rPr sz="28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mode);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69" y="347548"/>
            <a:ext cx="4609465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85" dirty="0"/>
              <a:t> </a:t>
            </a:r>
            <a:r>
              <a:rPr dirty="0"/>
              <a:t>(5)</a:t>
            </a:r>
          </a:p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z="3600" dirty="0"/>
              <a:t>文件打开执行过</a:t>
            </a:r>
            <a:r>
              <a:rPr sz="3600" spc="-15" dirty="0"/>
              <a:t>程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4611" y="2636520"/>
            <a:ext cx="8425180" cy="3688079"/>
          </a:xfrm>
          <a:custGeom>
            <a:avLst/>
            <a:gdLst/>
            <a:ahLst/>
            <a:cxnLst/>
            <a:rect l="l" t="t" r="r" b="b"/>
            <a:pathLst>
              <a:path w="8425180" h="3688079">
                <a:moveTo>
                  <a:pt x="0" y="3688079"/>
                </a:moveTo>
                <a:lnTo>
                  <a:pt x="8424672" y="3688079"/>
                </a:lnTo>
                <a:lnTo>
                  <a:pt x="8424672" y="0"/>
                </a:lnTo>
                <a:lnTo>
                  <a:pt x="0" y="0"/>
                </a:lnTo>
                <a:lnTo>
                  <a:pt x="0" y="3688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42" y="2575940"/>
            <a:ext cx="8223884" cy="22205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①</a:t>
            </a:r>
            <a:r>
              <a:rPr sz="2400" spc="-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检索目录，把它的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外存索引节点复制到活动索引节点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②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根据参数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mode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核对权限，如果非法，则这次打开失败。</a:t>
            </a:r>
            <a:endParaRPr sz="2400">
              <a:latin typeface="华文新魏"/>
              <a:cs typeface="华文新魏"/>
            </a:endParaRPr>
          </a:p>
          <a:p>
            <a:pPr marL="285115" marR="5080" indent="-273050">
              <a:lnSpc>
                <a:spcPct val="90000"/>
              </a:lnSpc>
              <a:spcBef>
                <a:spcPts val="57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③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当“打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开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”合法时，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为文件分配用户打开文件表项和系统 打开文件表项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，并为表项设置初值。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通过指针建立这些表项 与活动索引节点间的联系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。把文件描述字，即用户打开文件</a:t>
            </a:r>
            <a:r>
              <a:rPr sz="2400" spc="-2435" dirty="0">
                <a:solidFill>
                  <a:srgbClr val="073D86"/>
                </a:solidFill>
                <a:latin typeface="华文新魏"/>
                <a:cs typeface="华文新魏"/>
              </a:rPr>
              <a:t>表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中相应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文件表项的序号返回给调用者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69" y="374650"/>
            <a:ext cx="4609465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100" dirty="0"/>
              <a:t> </a:t>
            </a:r>
            <a:r>
              <a:rPr dirty="0"/>
              <a:t>(6)</a:t>
            </a:r>
          </a:p>
          <a:p>
            <a:pPr marL="2540" algn="ctr">
              <a:lnSpc>
                <a:spcPct val="100000"/>
              </a:lnSpc>
              <a:spcBef>
                <a:spcPts val="55"/>
              </a:spcBef>
            </a:pPr>
            <a:r>
              <a:rPr sz="4000" spc="-10" dirty="0"/>
              <a:t>(4)</a:t>
            </a:r>
            <a:r>
              <a:rPr sz="4000" spc="-5" dirty="0"/>
              <a:t>文件的关闭(1)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03147" y="2541876"/>
            <a:ext cx="2466975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70" marR="5080" indent="-268605">
              <a:lnSpc>
                <a:spcPct val="120000"/>
              </a:lnSpc>
              <a:spcBef>
                <a:spcPts val="95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调用方式为：  int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fd;</a:t>
            </a:r>
            <a:endParaRPr sz="3200">
              <a:latin typeface="华文新魏"/>
              <a:cs typeface="华文新魏"/>
            </a:endParaRPr>
          </a:p>
          <a:p>
            <a:pPr marL="28067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close</a:t>
            </a:r>
            <a:r>
              <a:rPr sz="32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(fd);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69" y="374650"/>
            <a:ext cx="4609465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100" dirty="0"/>
              <a:t> </a:t>
            </a:r>
            <a:r>
              <a:rPr dirty="0"/>
              <a:t>(7)</a:t>
            </a:r>
          </a:p>
          <a:p>
            <a:pPr marL="2540" algn="ctr">
              <a:lnSpc>
                <a:spcPct val="100000"/>
              </a:lnSpc>
              <a:spcBef>
                <a:spcPts val="55"/>
              </a:spcBef>
            </a:pPr>
            <a:r>
              <a:rPr sz="4000" spc="-5" dirty="0"/>
              <a:t>文件的关闭(2)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39495" y="2708148"/>
            <a:ext cx="7995284" cy="3529965"/>
          </a:xfrm>
          <a:custGeom>
            <a:avLst/>
            <a:gdLst/>
            <a:ahLst/>
            <a:cxnLst/>
            <a:rect l="l" t="t" r="r" b="b"/>
            <a:pathLst>
              <a:path w="7995284" h="3529965">
                <a:moveTo>
                  <a:pt x="0" y="3529583"/>
                </a:moveTo>
                <a:lnTo>
                  <a:pt x="7994904" y="3529583"/>
                </a:lnTo>
                <a:lnTo>
                  <a:pt x="7994904" y="0"/>
                </a:lnTo>
                <a:lnTo>
                  <a:pt x="0" y="0"/>
                </a:lnTo>
                <a:lnTo>
                  <a:pt x="0" y="35295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2683586"/>
            <a:ext cx="7947659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①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根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据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fd找到用户打开文件表项，再找到系统打开文件表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735"/>
              </a:lnSpc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释放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用户打开文件表项。</a:t>
            </a:r>
            <a:endParaRPr sz="2400">
              <a:latin typeface="华文新魏"/>
              <a:cs typeface="华文新魏"/>
            </a:endParaRPr>
          </a:p>
          <a:p>
            <a:pPr marL="285115" marR="5080" indent="-273050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②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把对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应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系统打开文件表项中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f_count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减“1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，如果非 “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，说明还有进程共享这一表项，不用释放直接返回； 否则释放表项。</a:t>
            </a:r>
            <a:endParaRPr sz="2400">
              <a:latin typeface="华文新魏"/>
              <a:cs typeface="华文新魏"/>
            </a:endParaRPr>
          </a:p>
          <a:p>
            <a:pPr marL="285115" marR="167005" indent="-273050">
              <a:lnSpc>
                <a:spcPts val="2590"/>
              </a:lnSpc>
              <a:spcBef>
                <a:spcPts val="5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③</a:t>
            </a:r>
            <a:r>
              <a:rPr sz="2400" spc="-7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把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活动索引节点中的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i_count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减“1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ndara"/>
                <a:cs typeface="Candara"/>
              </a:rPr>
              <a:t>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，若不为“0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，表明 还有用户进程正在使用该文件，不用释放而直接返回， 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否则在把该活动索引节点中的内容复制回文件卷上的相 应索引节点中后，释放该活动索引节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69" y="374650"/>
            <a:ext cx="4609465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100" dirty="0"/>
              <a:t> </a:t>
            </a:r>
            <a:r>
              <a:rPr dirty="0"/>
              <a:t>(8)</a:t>
            </a:r>
          </a:p>
          <a:p>
            <a:pPr marL="2540" algn="ctr">
              <a:lnSpc>
                <a:spcPct val="100000"/>
              </a:lnSpc>
              <a:spcBef>
                <a:spcPts val="55"/>
              </a:spcBef>
            </a:pPr>
            <a:r>
              <a:rPr sz="4000" spc="-5" dirty="0"/>
              <a:t>文件的关闭(3)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67868" y="2636520"/>
            <a:ext cx="8067040" cy="3601720"/>
          </a:xfrm>
          <a:custGeom>
            <a:avLst/>
            <a:gdLst/>
            <a:ahLst/>
            <a:cxnLst/>
            <a:rect l="l" t="t" r="r" b="b"/>
            <a:pathLst>
              <a:path w="8067040" h="3601720">
                <a:moveTo>
                  <a:pt x="0" y="3601211"/>
                </a:moveTo>
                <a:lnTo>
                  <a:pt x="8066532" y="3601211"/>
                </a:lnTo>
                <a:lnTo>
                  <a:pt x="8066532" y="0"/>
                </a:lnTo>
                <a:lnTo>
                  <a:pt x="0" y="0"/>
                </a:lnTo>
                <a:lnTo>
                  <a:pt x="0" y="3601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217" y="2612516"/>
            <a:ext cx="8060055" cy="27349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21665" marR="272415" indent="-609600">
              <a:lnSpc>
                <a:spcPts val="2590"/>
              </a:lnSpc>
              <a:spcBef>
                <a:spcPts val="425"/>
              </a:spcBef>
              <a:tabLst>
                <a:tab pos="621665" algn="l"/>
              </a:tabLst>
            </a:pPr>
            <a:r>
              <a:rPr sz="2400" dirty="0">
                <a:solidFill>
                  <a:srgbClr val="30B6FC"/>
                </a:solidFill>
                <a:latin typeface="华文新魏"/>
                <a:cs typeface="华文新魏"/>
              </a:rPr>
              <a:t>④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f_coun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和i_cou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分别反映进程动态地共享一个文件的 两种方式，</a:t>
            </a:r>
            <a:endParaRPr sz="2400">
              <a:latin typeface="华文新魏"/>
              <a:cs typeface="华文新魏"/>
            </a:endParaRPr>
          </a:p>
          <a:p>
            <a:pPr marL="1003300" indent="-533400">
              <a:lnSpc>
                <a:spcPts val="2510"/>
              </a:lnSpc>
              <a:spcBef>
                <a:spcPts val="250"/>
              </a:spcBef>
              <a:buClr>
                <a:srgbClr val="30B6FC"/>
              </a:buClr>
              <a:buAutoNum type="alphaLcParenR"/>
              <a:tabLst>
                <a:tab pos="1002665" algn="l"/>
                <a:tab pos="1003935" algn="l"/>
              </a:tabLst>
            </a:pP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f_count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反映不同进程通过同一个系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统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打开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件表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项</a:t>
            </a:r>
            <a:r>
              <a:rPr sz="2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共享</a:t>
            </a:r>
            <a:endParaRPr sz="2200">
              <a:latin typeface="华文新魏"/>
              <a:cs typeface="华文新魏"/>
            </a:endParaRPr>
          </a:p>
          <a:p>
            <a:pPr marL="1003300">
              <a:lnSpc>
                <a:spcPts val="2510"/>
              </a:lnSpc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一个文件的情况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endParaRPr sz="2200">
              <a:latin typeface="华文新魏"/>
              <a:cs typeface="华文新魏"/>
            </a:endParaRPr>
          </a:p>
          <a:p>
            <a:pPr marL="1003300" marR="290195" indent="-533400">
              <a:lnSpc>
                <a:spcPts val="2380"/>
              </a:lnSpc>
              <a:spcBef>
                <a:spcPts val="560"/>
              </a:spcBef>
              <a:buClr>
                <a:srgbClr val="30B6FC"/>
              </a:buClr>
              <a:buAutoNum type="alphaLcParenR" startAt="2"/>
              <a:tabLst>
                <a:tab pos="1002665" algn="l"/>
                <a:tab pos="1003935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_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coun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反映不同进程通过不同系统打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开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文件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表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项共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享</a:t>
            </a: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一 个文件的情况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  <a:p>
            <a:pPr marL="1003300" indent="-533400">
              <a:lnSpc>
                <a:spcPts val="2510"/>
              </a:lnSpc>
              <a:spcBef>
                <a:spcPts val="225"/>
              </a:spcBef>
              <a:buClr>
                <a:srgbClr val="30B6FC"/>
              </a:buClr>
              <a:buAutoNum type="alphaLcParenR" startAt="2"/>
              <a:tabLst>
                <a:tab pos="1002665" algn="l"/>
                <a:tab pos="1003935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通过两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种方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式，进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程之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间既可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用相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同的位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移指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针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f_offset，</a:t>
            </a:r>
            <a:endParaRPr sz="2200">
              <a:latin typeface="华文新魏"/>
              <a:cs typeface="华文新魏"/>
            </a:endParaRPr>
          </a:p>
          <a:p>
            <a:pPr marL="1003300">
              <a:lnSpc>
                <a:spcPts val="2510"/>
              </a:lnSpc>
            </a:pP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也可用不同位移指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针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f_offset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共享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一个文件。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69" y="374650"/>
            <a:ext cx="4609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文件系统调用</a:t>
            </a:r>
            <a:r>
              <a:rPr spc="-100" dirty="0"/>
              <a:t> </a:t>
            </a:r>
            <a:r>
              <a:rPr dirty="0"/>
              <a:t>(9)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113790"/>
            <a:ext cx="5622290" cy="3434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265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华文新魏"/>
                <a:cs typeface="华文新魏"/>
              </a:rPr>
              <a:t>(5</a:t>
            </a:r>
            <a:r>
              <a:rPr sz="4000" spc="-20" dirty="0">
                <a:solidFill>
                  <a:srgbClr val="FFFFFF"/>
                </a:solidFill>
                <a:latin typeface="华文新魏"/>
                <a:cs typeface="华文新魏"/>
              </a:rPr>
              <a:t>)</a:t>
            </a:r>
            <a:r>
              <a:rPr sz="4000" spc="-5" dirty="0">
                <a:solidFill>
                  <a:srgbClr val="FFFFFF"/>
                </a:solidFill>
                <a:latin typeface="华文新魏"/>
                <a:cs typeface="华文新魏"/>
              </a:rPr>
              <a:t>读文件(1)</a:t>
            </a:r>
            <a:endParaRPr sz="4000">
              <a:latin typeface="华文新魏"/>
              <a:cs typeface="华文新魏"/>
            </a:endParaRPr>
          </a:p>
          <a:p>
            <a:pPr marL="111125" marR="2646680" indent="-99060" algn="just">
              <a:lnSpc>
                <a:spcPct val="120000"/>
              </a:lnSpc>
              <a:spcBef>
                <a:spcPts val="3609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调用的形式为：  int nr, fd,</a:t>
            </a:r>
            <a:r>
              <a:rPr sz="3200" spc="-114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count;  char buf [</a:t>
            </a:r>
            <a:r>
              <a:rPr sz="3200" spc="69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]</a:t>
            </a:r>
            <a:endParaRPr sz="3200">
              <a:latin typeface="华文新魏"/>
              <a:cs typeface="华文新魏"/>
            </a:endParaRPr>
          </a:p>
          <a:p>
            <a:pPr marL="11112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nr = read (fd, buf,</a:t>
            </a:r>
            <a:r>
              <a:rPr sz="3200" spc="-10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count);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6459</Words>
  <Application>Microsoft Office PowerPoint</Application>
  <PresentationFormat>全屏显示(4:3)</PresentationFormat>
  <Paragraphs>1748</Paragraphs>
  <Slides>174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174</vt:i4>
      </vt:variant>
    </vt:vector>
  </HeadingPairs>
  <TitlesOfParts>
    <vt:vector size="186" baseType="lpstr">
      <vt:lpstr>Microsoft JhengHei</vt:lpstr>
      <vt:lpstr>Microsoft JhengHei UI</vt:lpstr>
      <vt:lpstr>华文新魏</vt:lpstr>
      <vt:lpstr>宋体</vt:lpstr>
      <vt:lpstr>微软雅黑</vt:lpstr>
      <vt:lpstr>Arial</vt:lpstr>
      <vt:lpstr>Calibri</vt:lpstr>
      <vt:lpstr>Candara</vt:lpstr>
      <vt:lpstr>Symbol</vt:lpstr>
      <vt:lpstr>Times New Roman</vt:lpstr>
      <vt:lpstr>Wingdings</vt:lpstr>
      <vt:lpstr>Office Theme</vt:lpstr>
      <vt:lpstr>PowerPoint 演示文稿</vt:lpstr>
      <vt:lpstr>本主题教学目标</vt:lpstr>
      <vt:lpstr>第十讲文件管理</vt:lpstr>
      <vt:lpstr>10.1 文件的基本概念</vt:lpstr>
      <vt:lpstr>文件系统的软件结构</vt:lpstr>
      <vt:lpstr>文件管理的要素</vt:lpstr>
      <vt:lpstr>文件系统概述(1)</vt:lpstr>
      <vt:lpstr>文件系统概述(2) 文件系统面向用户的功能</vt:lpstr>
      <vt:lpstr>10.1 文件的基本概念</vt:lpstr>
      <vt:lpstr>10.1.1 文件的概念(1)</vt:lpstr>
      <vt:lpstr>文件的概念(2)</vt:lpstr>
      <vt:lpstr>10.1.2 文件的命名</vt:lpstr>
      <vt:lpstr>10.1.2 文件的命名</vt:lpstr>
      <vt:lpstr>10.1.2 文件的命名</vt:lpstr>
      <vt:lpstr>10.1.3 文件的类型</vt:lpstr>
      <vt:lpstr>10.1.3 文件的类型</vt:lpstr>
      <vt:lpstr>10.1.4文件的属性</vt:lpstr>
      <vt:lpstr>Windows访问控制表的设置</vt:lpstr>
      <vt:lpstr>文件保护属性(1)</vt:lpstr>
      <vt:lpstr>文件保护属性(2)</vt:lpstr>
      <vt:lpstr>文件保护属性(3)</vt:lpstr>
      <vt:lpstr>文件保护属性(4)</vt:lpstr>
      <vt:lpstr>10.1.5文件的存取</vt:lpstr>
      <vt:lpstr>10.1.5 文件的存取</vt:lpstr>
      <vt:lpstr>10.1.5文件的存取</vt:lpstr>
      <vt:lpstr>10.1.5文件的存取</vt:lpstr>
      <vt:lpstr>10.2文件目录</vt:lpstr>
      <vt:lpstr>文件系统的分层结构</vt:lpstr>
      <vt:lpstr>10.2.1 文件目录与文件目录项(1)</vt:lpstr>
      <vt:lpstr>文件目录与文件目录项(2) 文件目录项内容</vt:lpstr>
      <vt:lpstr>文件目录与文件目录项(2) 文件目录项内容</vt:lpstr>
      <vt:lpstr>文件目录与文件目录项(3) 文件目录项内容</vt:lpstr>
      <vt:lpstr>Linux特殊目录项建立方法(1)</vt:lpstr>
      <vt:lpstr>Inode(1)</vt:lpstr>
      <vt:lpstr>Inode(2)</vt:lpstr>
      <vt:lpstr>Inode(3)</vt:lpstr>
      <vt:lpstr>与文件有关的概念小结</vt:lpstr>
      <vt:lpstr>10.2.2层次目录结构(1)</vt:lpstr>
      <vt:lpstr>层次目录结构(2)</vt:lpstr>
      <vt:lpstr>层次目录结构(3)</vt:lpstr>
      <vt:lpstr>层次目录结构(4)</vt:lpstr>
      <vt:lpstr>层次目录结构(5)</vt:lpstr>
      <vt:lpstr>10.2.3 文件目录的检索</vt:lpstr>
      <vt:lpstr>10.3文件组织与数据存储</vt:lpstr>
      <vt:lpstr>10.3.1 文件的存储</vt:lpstr>
      <vt:lpstr>10.3.2文件的逻辑结构 1 流式文件和记录式文件(1)</vt:lpstr>
      <vt:lpstr>流式文件和记录式文件(2)</vt:lpstr>
      <vt:lpstr>记录式文件</vt:lpstr>
      <vt:lpstr>流式文件和记录式文件(3)</vt:lpstr>
      <vt:lpstr>2 成组和分解(1) 逻辑记录和块的关系</vt:lpstr>
      <vt:lpstr>成组和分解(2) 记录成组和分解处理过程</vt:lpstr>
      <vt:lpstr>3 记录格式</vt:lpstr>
      <vt:lpstr>定长记录</vt:lpstr>
      <vt:lpstr>变长记录</vt:lpstr>
      <vt:lpstr>跨块记录</vt:lpstr>
      <vt:lpstr>4 记录键</vt:lpstr>
      <vt:lpstr>4 记录键</vt:lpstr>
      <vt:lpstr>10.3.3 文件的物理结构(1)</vt:lpstr>
      <vt:lpstr>文件的物理结构(2) 构造文件物理结构的方法</vt:lpstr>
      <vt:lpstr>1 顺序文件(连续文件)</vt:lpstr>
      <vt:lpstr>2 连接文件(串联文件)(1)</vt:lpstr>
      <vt:lpstr>连接文件(串联文件)(2)</vt:lpstr>
      <vt:lpstr>一种连接文件</vt:lpstr>
      <vt:lpstr>例子</vt:lpstr>
      <vt:lpstr>3 直接文件(哈希文件)(1)</vt:lpstr>
      <vt:lpstr>直接文件(哈希文件)(2) 步1 构造转换(hash)函数</vt:lpstr>
      <vt:lpstr>直接文件(哈希文件)(3) 步2 建立目录文件(2)</vt:lpstr>
      <vt:lpstr>直接文件(哈希文件)(4)</vt:lpstr>
      <vt:lpstr>直接文件(哈希文件)(5) 步3 查找文件</vt:lpstr>
      <vt:lpstr>直接文件(哈希文件)(6) 步4 溢出处理</vt:lpstr>
      <vt:lpstr>4 索引文件(1)</vt:lpstr>
      <vt:lpstr>索引文件(2)</vt:lpstr>
      <vt:lpstr>索引文件(3) 索引顺序文件</vt:lpstr>
      <vt:lpstr>顺序文件vs 索引文件</vt:lpstr>
      <vt:lpstr>顺序文件 vs 索引文件</vt:lpstr>
      <vt:lpstr>索引文件(4)</vt:lpstr>
      <vt:lpstr>PowerPoint 演示文稿</vt:lpstr>
      <vt:lpstr>10.4文件系统的功能与实现</vt:lpstr>
      <vt:lpstr>主存缓冲 区中的物 理块</vt:lpstr>
      <vt:lpstr>10.4.1 文件操作的实现</vt:lpstr>
      <vt:lpstr>10.4.1 文件操作的实现</vt:lpstr>
      <vt:lpstr>文件系统磁盘结构</vt:lpstr>
      <vt:lpstr>文件系统磁盘结构</vt:lpstr>
      <vt:lpstr>文件系统磁盘结构</vt:lpstr>
      <vt:lpstr>文件系统磁盘结构</vt:lpstr>
      <vt:lpstr>文件系统磁盘结构</vt:lpstr>
      <vt:lpstr>文件系统磁盘结构</vt:lpstr>
      <vt:lpstr>文件系统磁盘结构</vt:lpstr>
      <vt:lpstr>文件系统内部结构</vt:lpstr>
      <vt:lpstr>目录项、inode和数据块的关系</vt:lpstr>
      <vt:lpstr>文件系统调用 (1) (1)文件的创建</vt:lpstr>
      <vt:lpstr>文件系统调用 (2) 文件创建执行过程</vt:lpstr>
      <vt:lpstr>文件系统调用 (3)</vt:lpstr>
      <vt:lpstr>文件系统调用 (4) (3)文件的打开(1)</vt:lpstr>
      <vt:lpstr>文件系统调用 (5) 文件打开执行过程(2)</vt:lpstr>
      <vt:lpstr>文件系统调用 (6) (4)文件的关闭(1)</vt:lpstr>
      <vt:lpstr>文件系统调用 (7) 文件的关闭(2)</vt:lpstr>
      <vt:lpstr>文件系统调用 (8) 文件的关闭(3)</vt:lpstr>
      <vt:lpstr>文件系统调用 (9)</vt:lpstr>
      <vt:lpstr>文件系统调用 (10) 读文件(2)</vt:lpstr>
      <vt:lpstr>文件系统调用 (11) 读文件(3)</vt:lpstr>
      <vt:lpstr>文件系统调用 (12) (6)写文件</vt:lpstr>
      <vt:lpstr>文件系统调用 (13) (7)文件的随机存取(1)</vt:lpstr>
      <vt:lpstr>文件系统调用 (14) 文件的随机存取(2)</vt:lpstr>
      <vt:lpstr>10.4.2文件共享</vt:lpstr>
      <vt:lpstr>1文件的静态共享(1)</vt:lpstr>
      <vt:lpstr>Linux层次目录结构</vt:lpstr>
      <vt:lpstr>文件的静态共享(2)</vt:lpstr>
      <vt:lpstr>文件的静态共享(3)</vt:lpstr>
      <vt:lpstr>2文件的动态共享(1)</vt:lpstr>
      <vt:lpstr>文件的动态共享(2)</vt:lpstr>
      <vt:lpstr>文件的动态共享(3)</vt:lpstr>
      <vt:lpstr>文件的动态共享(4)</vt:lpstr>
      <vt:lpstr>文 件 的 动</vt:lpstr>
      <vt:lpstr>3文件的符号链接共享(1)</vt:lpstr>
      <vt:lpstr>3文件的符号链接共享(2)</vt:lpstr>
      <vt:lpstr>文件的符号链接共享(3)</vt:lpstr>
      <vt:lpstr>文件的符号链接共享(4)</vt:lpstr>
      <vt:lpstr>10.4.3 文件空间管理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文件分配方法</vt:lpstr>
      <vt:lpstr>磁盘空闲空间管理方法</vt:lpstr>
      <vt:lpstr>磁盘空闲空间管理方法</vt:lpstr>
      <vt:lpstr>磁盘空闲空间管理方法</vt:lpstr>
      <vt:lpstr>磁盘空闲存空间管理方法</vt:lpstr>
      <vt:lpstr>UNIX/Linux空闲块成组连接法(1)</vt:lpstr>
      <vt:lpstr>UNIX/Linux空闲块成组连接法(2)</vt:lpstr>
      <vt:lpstr>10.4.4主存映射文件(1)</vt:lpstr>
      <vt:lpstr>10.4.4主存映射文件(2)</vt:lpstr>
      <vt:lpstr>主存映射文件(3)</vt:lpstr>
      <vt:lpstr>文件系统的系统视图</vt:lpstr>
      <vt:lpstr>10.4.5虚拟文件系统(1)</vt:lpstr>
      <vt:lpstr>10.4.5虚拟文件系统(1) 虚拟文件系统要实现以下目标</vt:lpstr>
      <vt:lpstr>Linux虚拟文件系统</vt:lpstr>
      <vt:lpstr>虚拟文件系统(2)</vt:lpstr>
      <vt:lpstr>虚拟文件系统(2)</vt:lpstr>
      <vt:lpstr>虚拟文件系统(2) 虚拟文件系统设计思想：</vt:lpstr>
      <vt:lpstr>虚拟文件系统(3)</vt:lpstr>
      <vt:lpstr>Linux的文件管理</vt:lpstr>
      <vt:lpstr>Linux虚拟文件系统</vt:lpstr>
      <vt:lpstr>VFS的组成(主要数据结构)</vt:lpstr>
      <vt:lpstr>VFS各种对象之间的关系</vt:lpstr>
      <vt:lpstr>VFS的组成(主要数据结构)</vt:lpstr>
      <vt:lpstr>超级块</vt:lpstr>
      <vt:lpstr>VFS的组成(主要数据结构)</vt:lpstr>
      <vt:lpstr>索引节点</vt:lpstr>
      <vt:lpstr>VFS的组成(主要数据结构)</vt:lpstr>
      <vt:lpstr>目录项</vt:lpstr>
      <vt:lpstr>VFS的组成(主要数据结构)</vt:lpstr>
      <vt:lpstr>VFS的组成(主要数据结构)</vt:lpstr>
      <vt:lpstr>系统打开文件表</vt:lpstr>
      <vt:lpstr>VFS的组成(主要数据结构)</vt:lpstr>
      <vt:lpstr>用户打开文件表</vt:lpstr>
      <vt:lpstr>进程工作的文件系统信息(根目录 和当前工作目录)—fs_struct结构</vt:lpstr>
      <vt:lpstr>与进程相关的文件系统数据结构</vt:lpstr>
      <vt:lpstr>PowerPoint 演示文稿</vt:lpstr>
      <vt:lpstr>文件系统注册与注销，安装与卸载</vt:lpstr>
      <vt:lpstr>文件系统注册与注销，安装与卸载</vt:lpstr>
      <vt:lpstr>2 文件系统的安装与卸载</vt:lpstr>
      <vt:lpstr>文件系统的缓存机制</vt:lpstr>
      <vt:lpstr>EXT2文件系统(1)</vt:lpstr>
      <vt:lpstr>EXT2文件系统(2) 文件系统结构</vt:lpstr>
      <vt:lpstr>EXT2的超级块</vt:lpstr>
      <vt:lpstr>EXT2的组描述符</vt:lpstr>
      <vt:lpstr>EXT2的inode</vt:lpstr>
      <vt:lpstr>Linux数据块分配策略(1)</vt:lpstr>
      <vt:lpstr>Linux数据块分配策略(2)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存储管理</dc:title>
  <dc:creator>费翔林</dc:creator>
  <cp:lastModifiedBy>幽弥狂</cp:lastModifiedBy>
  <cp:revision>1</cp:revision>
  <dcterms:created xsi:type="dcterms:W3CDTF">2019-09-12T16:02:20Z</dcterms:created>
  <dcterms:modified xsi:type="dcterms:W3CDTF">2019-09-12T16:02:31Z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