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0" autoAdjust="0"/>
    <p:restoredTop sz="94660"/>
  </p:normalViewPr>
  <p:slideViewPr>
    <p:cSldViewPr>
      <p:cViewPr varScale="1">
        <p:scale>
          <a:sx n="81" d="100"/>
          <a:sy n="81" d="100"/>
        </p:scale>
        <p:origin x="98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1287" y="872693"/>
            <a:ext cx="682142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73D86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369" y="831291"/>
            <a:ext cx="7957261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232" y="1996567"/>
            <a:ext cx="8571534" cy="317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73D86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531479" y="6353752"/>
            <a:ext cx="34099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77384" y="6353752"/>
            <a:ext cx="19113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6311" y="1585671"/>
            <a:ext cx="6690995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  <a:latin typeface="华文新魏"/>
                <a:cs typeface="华文新魏"/>
              </a:rPr>
              <a:t>计算机与操作系统</a:t>
            </a:r>
            <a:endParaRPr sz="60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2851785" algn="l"/>
              </a:tabLst>
            </a:pPr>
            <a:r>
              <a:rPr sz="5000" dirty="0">
                <a:solidFill>
                  <a:srgbClr val="FFFFFF"/>
                </a:solidFill>
                <a:latin typeface="华文新魏"/>
                <a:cs typeface="华文新魏"/>
              </a:rPr>
              <a:t>第十一讲	并发程序设计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sz="3200" b="1" spc="20" dirty="0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sz="3200" b="1" spc="-15" dirty="0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12436" y="6353752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3748" y="331977"/>
            <a:ext cx="40944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进程的并发</a:t>
            </a:r>
            <a:r>
              <a:rPr sz="4400" spc="-10" dirty="0"/>
              <a:t>性</a:t>
            </a:r>
            <a:r>
              <a:rPr sz="4400" dirty="0"/>
              <a:t>(2)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820659" y="2498598"/>
            <a:ext cx="3810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303EC"/>
                </a:solidFill>
                <a:latin typeface="Microsoft JhengHei"/>
                <a:cs typeface="Microsoft JhengHei"/>
              </a:rPr>
              <a:t>并 行 工 作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2570" y="1097737"/>
            <a:ext cx="638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进程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30067" y="2261616"/>
            <a:ext cx="615950" cy="355600"/>
          </a:xfrm>
          <a:custGeom>
            <a:avLst/>
            <a:gdLst/>
            <a:ahLst/>
            <a:cxnLst/>
            <a:rect l="l" t="t" r="r" b="b"/>
            <a:pathLst>
              <a:path w="615950" h="355600">
                <a:moveTo>
                  <a:pt x="0" y="177546"/>
                </a:moveTo>
                <a:lnTo>
                  <a:pt x="24187" y="108442"/>
                </a:lnTo>
                <a:lnTo>
                  <a:pt x="52566" y="78283"/>
                </a:lnTo>
                <a:lnTo>
                  <a:pt x="90154" y="52006"/>
                </a:lnTo>
                <a:lnTo>
                  <a:pt x="135712" y="30325"/>
                </a:lnTo>
                <a:lnTo>
                  <a:pt x="188005" y="13954"/>
                </a:lnTo>
                <a:lnTo>
                  <a:pt x="245796" y="3607"/>
                </a:lnTo>
                <a:lnTo>
                  <a:pt x="307848" y="0"/>
                </a:lnTo>
                <a:lnTo>
                  <a:pt x="369899" y="3607"/>
                </a:lnTo>
                <a:lnTo>
                  <a:pt x="427690" y="13954"/>
                </a:lnTo>
                <a:lnTo>
                  <a:pt x="479983" y="30325"/>
                </a:lnTo>
                <a:lnTo>
                  <a:pt x="525541" y="52006"/>
                </a:lnTo>
                <a:lnTo>
                  <a:pt x="563129" y="78283"/>
                </a:lnTo>
                <a:lnTo>
                  <a:pt x="591508" y="108442"/>
                </a:lnTo>
                <a:lnTo>
                  <a:pt x="615695" y="177546"/>
                </a:lnTo>
                <a:lnTo>
                  <a:pt x="609442" y="213324"/>
                </a:lnTo>
                <a:lnTo>
                  <a:pt x="563129" y="276808"/>
                </a:lnTo>
                <a:lnTo>
                  <a:pt x="525541" y="303085"/>
                </a:lnTo>
                <a:lnTo>
                  <a:pt x="479983" y="324766"/>
                </a:lnTo>
                <a:lnTo>
                  <a:pt x="427690" y="341137"/>
                </a:lnTo>
                <a:lnTo>
                  <a:pt x="369899" y="351484"/>
                </a:lnTo>
                <a:lnTo>
                  <a:pt x="307848" y="355092"/>
                </a:lnTo>
                <a:lnTo>
                  <a:pt x="245796" y="351484"/>
                </a:lnTo>
                <a:lnTo>
                  <a:pt x="188005" y="341137"/>
                </a:lnTo>
                <a:lnTo>
                  <a:pt x="135712" y="324766"/>
                </a:lnTo>
                <a:lnTo>
                  <a:pt x="90154" y="303085"/>
                </a:lnTo>
                <a:lnTo>
                  <a:pt x="52566" y="276808"/>
                </a:lnTo>
                <a:lnTo>
                  <a:pt x="24187" y="246649"/>
                </a:lnTo>
                <a:lnTo>
                  <a:pt x="0" y="17754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0067" y="1629155"/>
            <a:ext cx="615950" cy="360045"/>
          </a:xfrm>
          <a:custGeom>
            <a:avLst/>
            <a:gdLst/>
            <a:ahLst/>
            <a:cxnLst/>
            <a:rect l="l" t="t" r="r" b="b"/>
            <a:pathLst>
              <a:path w="615950" h="360044">
                <a:moveTo>
                  <a:pt x="0" y="179832"/>
                </a:moveTo>
                <a:lnTo>
                  <a:pt x="24187" y="109835"/>
                </a:lnTo>
                <a:lnTo>
                  <a:pt x="52566" y="79288"/>
                </a:lnTo>
                <a:lnTo>
                  <a:pt x="90154" y="52673"/>
                </a:lnTo>
                <a:lnTo>
                  <a:pt x="135712" y="30713"/>
                </a:lnTo>
                <a:lnTo>
                  <a:pt x="188005" y="14132"/>
                </a:lnTo>
                <a:lnTo>
                  <a:pt x="245796" y="3653"/>
                </a:lnTo>
                <a:lnTo>
                  <a:pt x="307848" y="0"/>
                </a:lnTo>
                <a:lnTo>
                  <a:pt x="369899" y="3653"/>
                </a:lnTo>
                <a:lnTo>
                  <a:pt x="427690" y="14132"/>
                </a:lnTo>
                <a:lnTo>
                  <a:pt x="479983" y="30713"/>
                </a:lnTo>
                <a:lnTo>
                  <a:pt x="525541" y="52673"/>
                </a:lnTo>
                <a:lnTo>
                  <a:pt x="563129" y="79288"/>
                </a:lnTo>
                <a:lnTo>
                  <a:pt x="591508" y="109835"/>
                </a:lnTo>
                <a:lnTo>
                  <a:pt x="609442" y="143590"/>
                </a:lnTo>
                <a:lnTo>
                  <a:pt x="615695" y="179832"/>
                </a:lnTo>
                <a:lnTo>
                  <a:pt x="609442" y="216073"/>
                </a:lnTo>
                <a:lnTo>
                  <a:pt x="591508" y="249828"/>
                </a:lnTo>
                <a:lnTo>
                  <a:pt x="563129" y="280375"/>
                </a:lnTo>
                <a:lnTo>
                  <a:pt x="525541" y="306990"/>
                </a:lnTo>
                <a:lnTo>
                  <a:pt x="479983" y="328950"/>
                </a:lnTo>
                <a:lnTo>
                  <a:pt x="427690" y="345531"/>
                </a:lnTo>
                <a:lnTo>
                  <a:pt x="369899" y="356010"/>
                </a:lnTo>
                <a:lnTo>
                  <a:pt x="307848" y="359664"/>
                </a:lnTo>
                <a:lnTo>
                  <a:pt x="245796" y="356010"/>
                </a:lnTo>
                <a:lnTo>
                  <a:pt x="188005" y="345531"/>
                </a:lnTo>
                <a:lnTo>
                  <a:pt x="135712" y="328950"/>
                </a:lnTo>
                <a:lnTo>
                  <a:pt x="90154" y="306990"/>
                </a:lnTo>
                <a:lnTo>
                  <a:pt x="52566" y="280375"/>
                </a:lnTo>
                <a:lnTo>
                  <a:pt x="24187" y="249828"/>
                </a:lnTo>
                <a:lnTo>
                  <a:pt x="6253" y="216073"/>
                </a:lnTo>
                <a:lnTo>
                  <a:pt x="0" y="1798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8280" y="1468374"/>
            <a:ext cx="76200" cy="3411220"/>
          </a:xfrm>
          <a:custGeom>
            <a:avLst/>
            <a:gdLst/>
            <a:ahLst/>
            <a:cxnLst/>
            <a:rect l="l" t="t" r="r" b="b"/>
            <a:pathLst>
              <a:path w="76200" h="3411220">
                <a:moveTo>
                  <a:pt x="28264" y="3334544"/>
                </a:moveTo>
                <a:lnTo>
                  <a:pt x="0" y="3334639"/>
                </a:lnTo>
                <a:lnTo>
                  <a:pt x="38481" y="3410712"/>
                </a:lnTo>
                <a:lnTo>
                  <a:pt x="69861" y="3347212"/>
                </a:lnTo>
                <a:lnTo>
                  <a:pt x="28320" y="3347212"/>
                </a:lnTo>
                <a:lnTo>
                  <a:pt x="28264" y="3334544"/>
                </a:lnTo>
                <a:close/>
              </a:path>
              <a:path w="76200" h="3411220">
                <a:moveTo>
                  <a:pt x="48075" y="3334478"/>
                </a:moveTo>
                <a:lnTo>
                  <a:pt x="28264" y="3334544"/>
                </a:lnTo>
                <a:lnTo>
                  <a:pt x="28320" y="3347212"/>
                </a:lnTo>
                <a:lnTo>
                  <a:pt x="48132" y="3347212"/>
                </a:lnTo>
                <a:lnTo>
                  <a:pt x="48075" y="3334478"/>
                </a:lnTo>
                <a:close/>
              </a:path>
              <a:path w="76200" h="3411220">
                <a:moveTo>
                  <a:pt x="76200" y="3334384"/>
                </a:moveTo>
                <a:lnTo>
                  <a:pt x="48075" y="3334478"/>
                </a:lnTo>
                <a:lnTo>
                  <a:pt x="48132" y="3347212"/>
                </a:lnTo>
                <a:lnTo>
                  <a:pt x="69861" y="3347212"/>
                </a:lnTo>
                <a:lnTo>
                  <a:pt x="76200" y="3334384"/>
                </a:lnTo>
                <a:close/>
              </a:path>
              <a:path w="76200" h="3411220">
                <a:moveTo>
                  <a:pt x="33146" y="0"/>
                </a:moveTo>
                <a:lnTo>
                  <a:pt x="13335" y="0"/>
                </a:lnTo>
                <a:lnTo>
                  <a:pt x="28264" y="3334544"/>
                </a:lnTo>
                <a:lnTo>
                  <a:pt x="48075" y="3334478"/>
                </a:lnTo>
                <a:lnTo>
                  <a:pt x="33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7420" y="1774189"/>
            <a:ext cx="1203960" cy="532130"/>
          </a:xfrm>
          <a:custGeom>
            <a:avLst/>
            <a:gdLst/>
            <a:ahLst/>
            <a:cxnLst/>
            <a:rect l="l" t="t" r="r" b="b"/>
            <a:pathLst>
              <a:path w="1203960" h="532130">
                <a:moveTo>
                  <a:pt x="1130986" y="502570"/>
                </a:moveTo>
                <a:lnTo>
                  <a:pt x="1118362" y="531622"/>
                </a:lnTo>
                <a:lnTo>
                  <a:pt x="1203452" y="527050"/>
                </a:lnTo>
                <a:lnTo>
                  <a:pt x="1187158" y="507619"/>
                </a:lnTo>
                <a:lnTo>
                  <a:pt x="1142618" y="507619"/>
                </a:lnTo>
                <a:lnTo>
                  <a:pt x="1130986" y="502570"/>
                </a:lnTo>
                <a:close/>
              </a:path>
              <a:path w="1203960" h="532130">
                <a:moveTo>
                  <a:pt x="1136064" y="490885"/>
                </a:moveTo>
                <a:lnTo>
                  <a:pt x="1130986" y="502570"/>
                </a:lnTo>
                <a:lnTo>
                  <a:pt x="1142618" y="507619"/>
                </a:lnTo>
                <a:lnTo>
                  <a:pt x="1147699" y="495935"/>
                </a:lnTo>
                <a:lnTo>
                  <a:pt x="1136064" y="490885"/>
                </a:lnTo>
                <a:close/>
              </a:path>
              <a:path w="1203960" h="532130">
                <a:moveTo>
                  <a:pt x="1148714" y="461772"/>
                </a:moveTo>
                <a:lnTo>
                  <a:pt x="1136064" y="490885"/>
                </a:lnTo>
                <a:lnTo>
                  <a:pt x="1147699" y="495935"/>
                </a:lnTo>
                <a:lnTo>
                  <a:pt x="1142618" y="507619"/>
                </a:lnTo>
                <a:lnTo>
                  <a:pt x="1187158" y="507619"/>
                </a:lnTo>
                <a:lnTo>
                  <a:pt x="1148714" y="461772"/>
                </a:lnTo>
                <a:close/>
              </a:path>
              <a:path w="1203960" h="532130">
                <a:moveTo>
                  <a:pt x="5079" y="0"/>
                </a:moveTo>
                <a:lnTo>
                  <a:pt x="0" y="11684"/>
                </a:lnTo>
                <a:lnTo>
                  <a:pt x="1130986" y="502570"/>
                </a:lnTo>
                <a:lnTo>
                  <a:pt x="1136064" y="490885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3900" y="2237232"/>
            <a:ext cx="614680" cy="379730"/>
          </a:xfrm>
          <a:custGeom>
            <a:avLst/>
            <a:gdLst/>
            <a:ahLst/>
            <a:cxnLst/>
            <a:rect l="l" t="t" r="r" b="b"/>
            <a:pathLst>
              <a:path w="614679" h="379730">
                <a:moveTo>
                  <a:pt x="0" y="189737"/>
                </a:moveTo>
                <a:lnTo>
                  <a:pt x="19218" y="123538"/>
                </a:lnTo>
                <a:lnTo>
                  <a:pt x="72240" y="67498"/>
                </a:lnTo>
                <a:lnTo>
                  <a:pt x="109256" y="44628"/>
                </a:lnTo>
                <a:lnTo>
                  <a:pt x="152117" y="25908"/>
                </a:lnTo>
                <a:lnTo>
                  <a:pt x="199955" y="11872"/>
                </a:lnTo>
                <a:lnTo>
                  <a:pt x="251901" y="3057"/>
                </a:lnTo>
                <a:lnTo>
                  <a:pt x="307086" y="0"/>
                </a:lnTo>
                <a:lnTo>
                  <a:pt x="362270" y="3057"/>
                </a:lnTo>
                <a:lnTo>
                  <a:pt x="414216" y="11872"/>
                </a:lnTo>
                <a:lnTo>
                  <a:pt x="462054" y="25908"/>
                </a:lnTo>
                <a:lnTo>
                  <a:pt x="504915" y="44628"/>
                </a:lnTo>
                <a:lnTo>
                  <a:pt x="541931" y="67498"/>
                </a:lnTo>
                <a:lnTo>
                  <a:pt x="572233" y="93980"/>
                </a:lnTo>
                <a:lnTo>
                  <a:pt x="609222" y="155636"/>
                </a:lnTo>
                <a:lnTo>
                  <a:pt x="614172" y="189737"/>
                </a:lnTo>
                <a:lnTo>
                  <a:pt x="609222" y="223839"/>
                </a:lnTo>
                <a:lnTo>
                  <a:pt x="572233" y="285495"/>
                </a:lnTo>
                <a:lnTo>
                  <a:pt x="541931" y="311977"/>
                </a:lnTo>
                <a:lnTo>
                  <a:pt x="504915" y="334847"/>
                </a:lnTo>
                <a:lnTo>
                  <a:pt x="462054" y="353567"/>
                </a:lnTo>
                <a:lnTo>
                  <a:pt x="414216" y="367603"/>
                </a:lnTo>
                <a:lnTo>
                  <a:pt x="362270" y="376418"/>
                </a:lnTo>
                <a:lnTo>
                  <a:pt x="307086" y="379475"/>
                </a:lnTo>
                <a:lnTo>
                  <a:pt x="251901" y="376418"/>
                </a:lnTo>
                <a:lnTo>
                  <a:pt x="199955" y="367603"/>
                </a:lnTo>
                <a:lnTo>
                  <a:pt x="152117" y="353567"/>
                </a:lnTo>
                <a:lnTo>
                  <a:pt x="109256" y="334847"/>
                </a:lnTo>
                <a:lnTo>
                  <a:pt x="72240" y="311977"/>
                </a:lnTo>
                <a:lnTo>
                  <a:pt x="41938" y="285495"/>
                </a:lnTo>
                <a:lnTo>
                  <a:pt x="4949" y="223839"/>
                </a:lnTo>
                <a:lnTo>
                  <a:pt x="0" y="1897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91888" y="2214498"/>
            <a:ext cx="32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15" dirty="0">
                <a:solidFill>
                  <a:srgbClr val="1303EC"/>
                </a:solidFill>
                <a:latin typeface="Microsoft JhengHei"/>
                <a:cs typeface="Microsoft JhengHei"/>
              </a:rPr>
              <a:t>p1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7133" y="963301"/>
            <a:ext cx="3667125" cy="1020444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135"/>
              </a:spcBef>
              <a:tabLst>
                <a:tab pos="1718945" algn="l"/>
                <a:tab pos="3470275" algn="l"/>
              </a:tabLst>
            </a:pPr>
            <a:r>
              <a:rPr sz="2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i	</a:t>
            </a:r>
            <a:r>
              <a:rPr sz="2400" b="1" spc="-160" dirty="0">
                <a:solidFill>
                  <a:srgbClr val="FFFFFF"/>
                </a:solidFill>
                <a:latin typeface="Microsoft JhengHei"/>
                <a:cs typeface="Microsoft JhengHei"/>
              </a:rPr>
              <a:t>p	</a:t>
            </a:r>
            <a:r>
              <a:rPr sz="2400" b="1" spc="-105" dirty="0">
                <a:solidFill>
                  <a:srgbClr val="FFFFFF"/>
                </a:solidFill>
                <a:latin typeface="Microsoft JhengHei"/>
                <a:cs typeface="Microsoft JhengHei"/>
              </a:rPr>
              <a:t>o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spc="-265" dirty="0">
                <a:solidFill>
                  <a:srgbClr val="1303EC"/>
                </a:solidFill>
                <a:latin typeface="Microsoft JhengHei"/>
                <a:cs typeface="Microsoft JhengHei"/>
              </a:rPr>
              <a:t>i1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2755" y="2505710"/>
            <a:ext cx="1205230" cy="534670"/>
          </a:xfrm>
          <a:custGeom>
            <a:avLst/>
            <a:gdLst/>
            <a:ahLst/>
            <a:cxnLst/>
            <a:rect l="l" t="t" r="r" b="b"/>
            <a:pathLst>
              <a:path w="1205229" h="534669">
                <a:moveTo>
                  <a:pt x="1132583" y="505445"/>
                </a:moveTo>
                <a:lnTo>
                  <a:pt x="1119886" y="534542"/>
                </a:lnTo>
                <a:lnTo>
                  <a:pt x="1204976" y="530098"/>
                </a:lnTo>
                <a:lnTo>
                  <a:pt x="1188646" y="510539"/>
                </a:lnTo>
                <a:lnTo>
                  <a:pt x="1144270" y="510539"/>
                </a:lnTo>
                <a:lnTo>
                  <a:pt x="1132583" y="505445"/>
                </a:lnTo>
                <a:close/>
              </a:path>
              <a:path w="1205229" h="534669">
                <a:moveTo>
                  <a:pt x="1137678" y="493767"/>
                </a:moveTo>
                <a:lnTo>
                  <a:pt x="1132583" y="505445"/>
                </a:lnTo>
                <a:lnTo>
                  <a:pt x="1144270" y="510539"/>
                </a:lnTo>
                <a:lnTo>
                  <a:pt x="1149350" y="498855"/>
                </a:lnTo>
                <a:lnTo>
                  <a:pt x="1137678" y="493767"/>
                </a:lnTo>
                <a:close/>
              </a:path>
              <a:path w="1205229" h="534669">
                <a:moveTo>
                  <a:pt x="1150366" y="464692"/>
                </a:moveTo>
                <a:lnTo>
                  <a:pt x="1137678" y="493767"/>
                </a:lnTo>
                <a:lnTo>
                  <a:pt x="1149350" y="498855"/>
                </a:lnTo>
                <a:lnTo>
                  <a:pt x="1144270" y="510539"/>
                </a:lnTo>
                <a:lnTo>
                  <a:pt x="1188646" y="510539"/>
                </a:lnTo>
                <a:lnTo>
                  <a:pt x="1150366" y="464692"/>
                </a:lnTo>
                <a:close/>
              </a:path>
              <a:path w="1205229" h="534669">
                <a:moveTo>
                  <a:pt x="5080" y="0"/>
                </a:moveTo>
                <a:lnTo>
                  <a:pt x="0" y="11684"/>
                </a:lnTo>
                <a:lnTo>
                  <a:pt x="1132583" y="505445"/>
                </a:lnTo>
                <a:lnTo>
                  <a:pt x="1137678" y="493767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37732" y="2929127"/>
            <a:ext cx="614680" cy="417830"/>
          </a:xfrm>
          <a:custGeom>
            <a:avLst/>
            <a:gdLst/>
            <a:ahLst/>
            <a:cxnLst/>
            <a:rect l="l" t="t" r="r" b="b"/>
            <a:pathLst>
              <a:path w="614679" h="417829">
                <a:moveTo>
                  <a:pt x="0" y="208787"/>
                </a:moveTo>
                <a:lnTo>
                  <a:pt x="19218" y="135932"/>
                </a:lnTo>
                <a:lnTo>
                  <a:pt x="41938" y="103406"/>
                </a:lnTo>
                <a:lnTo>
                  <a:pt x="72240" y="74266"/>
                </a:lnTo>
                <a:lnTo>
                  <a:pt x="109256" y="49102"/>
                </a:lnTo>
                <a:lnTo>
                  <a:pt x="152117" y="28504"/>
                </a:lnTo>
                <a:lnTo>
                  <a:pt x="199955" y="13061"/>
                </a:lnTo>
                <a:lnTo>
                  <a:pt x="251901" y="3363"/>
                </a:lnTo>
                <a:lnTo>
                  <a:pt x="307086" y="0"/>
                </a:lnTo>
                <a:lnTo>
                  <a:pt x="362270" y="3363"/>
                </a:lnTo>
                <a:lnTo>
                  <a:pt x="414216" y="13061"/>
                </a:lnTo>
                <a:lnTo>
                  <a:pt x="462054" y="28504"/>
                </a:lnTo>
                <a:lnTo>
                  <a:pt x="504915" y="49102"/>
                </a:lnTo>
                <a:lnTo>
                  <a:pt x="541931" y="74266"/>
                </a:lnTo>
                <a:lnTo>
                  <a:pt x="572233" y="103406"/>
                </a:lnTo>
                <a:lnTo>
                  <a:pt x="594953" y="135932"/>
                </a:lnTo>
                <a:lnTo>
                  <a:pt x="614171" y="208787"/>
                </a:lnTo>
                <a:lnTo>
                  <a:pt x="609222" y="246319"/>
                </a:lnTo>
                <a:lnTo>
                  <a:pt x="572233" y="314169"/>
                </a:lnTo>
                <a:lnTo>
                  <a:pt x="541931" y="343309"/>
                </a:lnTo>
                <a:lnTo>
                  <a:pt x="504915" y="368473"/>
                </a:lnTo>
                <a:lnTo>
                  <a:pt x="462054" y="389071"/>
                </a:lnTo>
                <a:lnTo>
                  <a:pt x="414216" y="404514"/>
                </a:lnTo>
                <a:lnTo>
                  <a:pt x="362270" y="414212"/>
                </a:lnTo>
                <a:lnTo>
                  <a:pt x="307086" y="417575"/>
                </a:lnTo>
                <a:lnTo>
                  <a:pt x="251901" y="414212"/>
                </a:lnTo>
                <a:lnTo>
                  <a:pt x="199955" y="404514"/>
                </a:lnTo>
                <a:lnTo>
                  <a:pt x="152117" y="389071"/>
                </a:lnTo>
                <a:lnTo>
                  <a:pt x="109256" y="368473"/>
                </a:lnTo>
                <a:lnTo>
                  <a:pt x="72240" y="343309"/>
                </a:lnTo>
                <a:lnTo>
                  <a:pt x="41938" y="314169"/>
                </a:lnTo>
                <a:lnTo>
                  <a:pt x="19218" y="281643"/>
                </a:lnTo>
                <a:lnTo>
                  <a:pt x="0" y="2087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79590" y="2960319"/>
            <a:ext cx="332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80" dirty="0">
                <a:solidFill>
                  <a:srgbClr val="1303EC"/>
                </a:solidFill>
                <a:latin typeface="Microsoft JhengHei"/>
                <a:cs typeface="Microsoft JhengHei"/>
              </a:rPr>
              <a:t>o1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93720" y="1905000"/>
            <a:ext cx="76200" cy="372110"/>
          </a:xfrm>
          <a:custGeom>
            <a:avLst/>
            <a:gdLst/>
            <a:ahLst/>
            <a:cxnLst/>
            <a:rect l="l" t="t" r="r" b="b"/>
            <a:pathLst>
              <a:path w="76200" h="372110">
                <a:moveTo>
                  <a:pt x="31750" y="295655"/>
                </a:moveTo>
                <a:lnTo>
                  <a:pt x="0" y="295655"/>
                </a:lnTo>
                <a:lnTo>
                  <a:pt x="38100" y="371855"/>
                </a:lnTo>
                <a:lnTo>
                  <a:pt x="69850" y="308355"/>
                </a:lnTo>
                <a:lnTo>
                  <a:pt x="31750" y="308355"/>
                </a:lnTo>
                <a:lnTo>
                  <a:pt x="31750" y="295655"/>
                </a:lnTo>
                <a:close/>
              </a:path>
              <a:path w="76200" h="372110">
                <a:moveTo>
                  <a:pt x="44450" y="0"/>
                </a:moveTo>
                <a:lnTo>
                  <a:pt x="31750" y="0"/>
                </a:lnTo>
                <a:lnTo>
                  <a:pt x="31750" y="308355"/>
                </a:lnTo>
                <a:lnTo>
                  <a:pt x="44450" y="308355"/>
                </a:lnTo>
                <a:lnTo>
                  <a:pt x="44450" y="0"/>
                </a:lnTo>
                <a:close/>
              </a:path>
              <a:path w="76200" h="372110">
                <a:moveTo>
                  <a:pt x="76200" y="295655"/>
                </a:moveTo>
                <a:lnTo>
                  <a:pt x="44450" y="295655"/>
                </a:lnTo>
                <a:lnTo>
                  <a:pt x="44450" y="308355"/>
                </a:lnTo>
                <a:lnTo>
                  <a:pt x="69850" y="308355"/>
                </a:lnTo>
                <a:lnTo>
                  <a:pt x="76200" y="295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2531" y="3290315"/>
            <a:ext cx="76200" cy="370840"/>
          </a:xfrm>
          <a:custGeom>
            <a:avLst/>
            <a:gdLst/>
            <a:ahLst/>
            <a:cxnLst/>
            <a:rect l="l" t="t" r="r" b="b"/>
            <a:pathLst>
              <a:path w="76200" h="370839">
                <a:moveTo>
                  <a:pt x="31750" y="294132"/>
                </a:moveTo>
                <a:lnTo>
                  <a:pt x="0" y="294132"/>
                </a:lnTo>
                <a:lnTo>
                  <a:pt x="38100" y="370332"/>
                </a:lnTo>
                <a:lnTo>
                  <a:pt x="69850" y="306832"/>
                </a:lnTo>
                <a:lnTo>
                  <a:pt x="31750" y="306832"/>
                </a:lnTo>
                <a:lnTo>
                  <a:pt x="31750" y="294132"/>
                </a:lnTo>
                <a:close/>
              </a:path>
              <a:path w="76200" h="370839">
                <a:moveTo>
                  <a:pt x="44450" y="0"/>
                </a:moveTo>
                <a:lnTo>
                  <a:pt x="31750" y="0"/>
                </a:lnTo>
                <a:lnTo>
                  <a:pt x="31750" y="306832"/>
                </a:lnTo>
                <a:lnTo>
                  <a:pt x="44450" y="306832"/>
                </a:lnTo>
                <a:lnTo>
                  <a:pt x="44450" y="0"/>
                </a:lnTo>
                <a:close/>
              </a:path>
              <a:path w="76200" h="370839">
                <a:moveTo>
                  <a:pt x="76200" y="294132"/>
                </a:moveTo>
                <a:lnTo>
                  <a:pt x="44450" y="294132"/>
                </a:lnTo>
                <a:lnTo>
                  <a:pt x="44450" y="306832"/>
                </a:lnTo>
                <a:lnTo>
                  <a:pt x="69850" y="306832"/>
                </a:lnTo>
                <a:lnTo>
                  <a:pt x="76200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3257" y="2247341"/>
            <a:ext cx="278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1303EC"/>
                </a:solidFill>
                <a:latin typeface="Microsoft JhengHei"/>
                <a:cs typeface="Microsoft JhengHei"/>
              </a:rPr>
              <a:t>i2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16552" y="2947416"/>
            <a:ext cx="666115" cy="399415"/>
          </a:xfrm>
          <a:custGeom>
            <a:avLst/>
            <a:gdLst/>
            <a:ahLst/>
            <a:cxnLst/>
            <a:rect l="l" t="t" r="r" b="b"/>
            <a:pathLst>
              <a:path w="666114" h="399414">
                <a:moveTo>
                  <a:pt x="0" y="199644"/>
                </a:moveTo>
                <a:lnTo>
                  <a:pt x="20834" y="129991"/>
                </a:lnTo>
                <a:lnTo>
                  <a:pt x="45466" y="98890"/>
                </a:lnTo>
                <a:lnTo>
                  <a:pt x="78319" y="71025"/>
                </a:lnTo>
                <a:lnTo>
                  <a:pt x="118454" y="46961"/>
                </a:lnTo>
                <a:lnTo>
                  <a:pt x="164930" y="27262"/>
                </a:lnTo>
                <a:lnTo>
                  <a:pt x="216806" y="12493"/>
                </a:lnTo>
                <a:lnTo>
                  <a:pt x="273140" y="3217"/>
                </a:lnTo>
                <a:lnTo>
                  <a:pt x="332994" y="0"/>
                </a:lnTo>
                <a:lnTo>
                  <a:pt x="392847" y="3217"/>
                </a:lnTo>
                <a:lnTo>
                  <a:pt x="449181" y="12493"/>
                </a:lnTo>
                <a:lnTo>
                  <a:pt x="501057" y="27262"/>
                </a:lnTo>
                <a:lnTo>
                  <a:pt x="547533" y="46961"/>
                </a:lnTo>
                <a:lnTo>
                  <a:pt x="587668" y="71025"/>
                </a:lnTo>
                <a:lnTo>
                  <a:pt x="620522" y="98890"/>
                </a:lnTo>
                <a:lnTo>
                  <a:pt x="645153" y="129991"/>
                </a:lnTo>
                <a:lnTo>
                  <a:pt x="665988" y="199644"/>
                </a:lnTo>
                <a:lnTo>
                  <a:pt x="660622" y="235523"/>
                </a:lnTo>
                <a:lnTo>
                  <a:pt x="620521" y="300397"/>
                </a:lnTo>
                <a:lnTo>
                  <a:pt x="587668" y="328262"/>
                </a:lnTo>
                <a:lnTo>
                  <a:pt x="547533" y="352326"/>
                </a:lnTo>
                <a:lnTo>
                  <a:pt x="501057" y="372025"/>
                </a:lnTo>
                <a:lnTo>
                  <a:pt x="449181" y="386794"/>
                </a:lnTo>
                <a:lnTo>
                  <a:pt x="392847" y="396070"/>
                </a:lnTo>
                <a:lnTo>
                  <a:pt x="332994" y="399288"/>
                </a:lnTo>
                <a:lnTo>
                  <a:pt x="273140" y="396070"/>
                </a:lnTo>
                <a:lnTo>
                  <a:pt x="216806" y="386794"/>
                </a:lnTo>
                <a:lnTo>
                  <a:pt x="164930" y="372025"/>
                </a:lnTo>
                <a:lnTo>
                  <a:pt x="118454" y="352326"/>
                </a:lnTo>
                <a:lnTo>
                  <a:pt x="78319" y="328262"/>
                </a:lnTo>
                <a:lnTo>
                  <a:pt x="45466" y="300397"/>
                </a:lnTo>
                <a:lnTo>
                  <a:pt x="20834" y="269296"/>
                </a:lnTo>
                <a:lnTo>
                  <a:pt x="0" y="1996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94986" y="2938653"/>
            <a:ext cx="378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1303EC"/>
                </a:solidFill>
                <a:latin typeface="Microsoft JhengHei"/>
                <a:cs typeface="Microsoft JhengHei"/>
              </a:rPr>
              <a:t>p2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37732" y="3736847"/>
            <a:ext cx="614680" cy="342900"/>
          </a:xfrm>
          <a:custGeom>
            <a:avLst/>
            <a:gdLst/>
            <a:ahLst/>
            <a:cxnLst/>
            <a:rect l="l" t="t" r="r" b="b"/>
            <a:pathLst>
              <a:path w="614679" h="342900">
                <a:moveTo>
                  <a:pt x="0" y="171450"/>
                </a:moveTo>
                <a:lnTo>
                  <a:pt x="24139" y="104691"/>
                </a:lnTo>
                <a:lnTo>
                  <a:pt x="52459" y="75567"/>
                </a:lnTo>
                <a:lnTo>
                  <a:pt x="89963" y="50196"/>
                </a:lnTo>
                <a:lnTo>
                  <a:pt x="135414" y="29267"/>
                </a:lnTo>
                <a:lnTo>
                  <a:pt x="187577" y="13465"/>
                </a:lnTo>
                <a:lnTo>
                  <a:pt x="245212" y="3481"/>
                </a:lnTo>
                <a:lnTo>
                  <a:pt x="307086" y="0"/>
                </a:lnTo>
                <a:lnTo>
                  <a:pt x="368959" y="3481"/>
                </a:lnTo>
                <a:lnTo>
                  <a:pt x="426594" y="13465"/>
                </a:lnTo>
                <a:lnTo>
                  <a:pt x="478757" y="29267"/>
                </a:lnTo>
                <a:lnTo>
                  <a:pt x="524208" y="50196"/>
                </a:lnTo>
                <a:lnTo>
                  <a:pt x="561712" y="75567"/>
                </a:lnTo>
                <a:lnTo>
                  <a:pt x="590032" y="104691"/>
                </a:lnTo>
                <a:lnTo>
                  <a:pt x="614171" y="171450"/>
                </a:lnTo>
                <a:lnTo>
                  <a:pt x="607930" y="206018"/>
                </a:lnTo>
                <a:lnTo>
                  <a:pt x="561712" y="267332"/>
                </a:lnTo>
                <a:lnTo>
                  <a:pt x="524208" y="292703"/>
                </a:lnTo>
                <a:lnTo>
                  <a:pt x="478757" y="313632"/>
                </a:lnTo>
                <a:lnTo>
                  <a:pt x="426594" y="329434"/>
                </a:lnTo>
                <a:lnTo>
                  <a:pt x="368959" y="339418"/>
                </a:lnTo>
                <a:lnTo>
                  <a:pt x="307086" y="342900"/>
                </a:lnTo>
                <a:lnTo>
                  <a:pt x="245212" y="339418"/>
                </a:lnTo>
                <a:lnTo>
                  <a:pt x="187577" y="329434"/>
                </a:lnTo>
                <a:lnTo>
                  <a:pt x="135414" y="313632"/>
                </a:lnTo>
                <a:lnTo>
                  <a:pt x="89963" y="292703"/>
                </a:lnTo>
                <a:lnTo>
                  <a:pt x="52459" y="267332"/>
                </a:lnTo>
                <a:lnTo>
                  <a:pt x="24139" y="238208"/>
                </a:lnTo>
                <a:lnTo>
                  <a:pt x="0" y="1714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16217" y="3707129"/>
            <a:ext cx="384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1303EC"/>
                </a:solidFill>
                <a:latin typeface="Microsoft JhengHei"/>
                <a:cs typeface="Microsoft JhengHei"/>
              </a:rPr>
              <a:t>o2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07435" y="2625851"/>
            <a:ext cx="76200" cy="372110"/>
          </a:xfrm>
          <a:custGeom>
            <a:avLst/>
            <a:gdLst/>
            <a:ahLst/>
            <a:cxnLst/>
            <a:rect l="l" t="t" r="r" b="b"/>
            <a:pathLst>
              <a:path w="76200" h="372110">
                <a:moveTo>
                  <a:pt x="31750" y="295656"/>
                </a:moveTo>
                <a:lnTo>
                  <a:pt x="0" y="295656"/>
                </a:lnTo>
                <a:lnTo>
                  <a:pt x="38100" y="371856"/>
                </a:lnTo>
                <a:lnTo>
                  <a:pt x="69850" y="308356"/>
                </a:lnTo>
                <a:lnTo>
                  <a:pt x="31750" y="308356"/>
                </a:lnTo>
                <a:lnTo>
                  <a:pt x="31750" y="295656"/>
                </a:lnTo>
                <a:close/>
              </a:path>
              <a:path w="76200" h="372110">
                <a:moveTo>
                  <a:pt x="44450" y="0"/>
                </a:moveTo>
                <a:lnTo>
                  <a:pt x="31750" y="0"/>
                </a:lnTo>
                <a:lnTo>
                  <a:pt x="31750" y="308356"/>
                </a:lnTo>
                <a:lnTo>
                  <a:pt x="44450" y="308356"/>
                </a:lnTo>
                <a:lnTo>
                  <a:pt x="44450" y="0"/>
                </a:lnTo>
                <a:close/>
              </a:path>
              <a:path w="76200" h="372110">
                <a:moveTo>
                  <a:pt x="76200" y="295656"/>
                </a:moveTo>
                <a:lnTo>
                  <a:pt x="44450" y="295656"/>
                </a:lnTo>
                <a:lnTo>
                  <a:pt x="44450" y="308356"/>
                </a:lnTo>
                <a:lnTo>
                  <a:pt x="69850" y="308356"/>
                </a:lnTo>
                <a:lnTo>
                  <a:pt x="762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0015" y="3395471"/>
            <a:ext cx="76200" cy="372110"/>
          </a:xfrm>
          <a:custGeom>
            <a:avLst/>
            <a:gdLst/>
            <a:ahLst/>
            <a:cxnLst/>
            <a:rect l="l" t="t" r="r" b="b"/>
            <a:pathLst>
              <a:path w="76200" h="372110">
                <a:moveTo>
                  <a:pt x="31750" y="295655"/>
                </a:moveTo>
                <a:lnTo>
                  <a:pt x="0" y="295655"/>
                </a:lnTo>
                <a:lnTo>
                  <a:pt x="38100" y="371855"/>
                </a:lnTo>
                <a:lnTo>
                  <a:pt x="69850" y="308355"/>
                </a:lnTo>
                <a:lnTo>
                  <a:pt x="31750" y="308355"/>
                </a:lnTo>
                <a:lnTo>
                  <a:pt x="31750" y="295655"/>
                </a:lnTo>
                <a:close/>
              </a:path>
              <a:path w="76200" h="372110">
                <a:moveTo>
                  <a:pt x="44450" y="0"/>
                </a:moveTo>
                <a:lnTo>
                  <a:pt x="31750" y="0"/>
                </a:lnTo>
                <a:lnTo>
                  <a:pt x="31750" y="308355"/>
                </a:lnTo>
                <a:lnTo>
                  <a:pt x="44450" y="308355"/>
                </a:lnTo>
                <a:lnTo>
                  <a:pt x="44450" y="0"/>
                </a:lnTo>
                <a:close/>
              </a:path>
              <a:path w="76200" h="372110">
                <a:moveTo>
                  <a:pt x="76200" y="295655"/>
                </a:moveTo>
                <a:lnTo>
                  <a:pt x="44450" y="295655"/>
                </a:lnTo>
                <a:lnTo>
                  <a:pt x="44450" y="308355"/>
                </a:lnTo>
                <a:lnTo>
                  <a:pt x="69850" y="308355"/>
                </a:lnTo>
                <a:lnTo>
                  <a:pt x="76200" y="295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2531" y="4126991"/>
            <a:ext cx="76200" cy="370840"/>
          </a:xfrm>
          <a:custGeom>
            <a:avLst/>
            <a:gdLst/>
            <a:ahLst/>
            <a:cxnLst/>
            <a:rect l="l" t="t" r="r" b="b"/>
            <a:pathLst>
              <a:path w="76200" h="370839">
                <a:moveTo>
                  <a:pt x="31750" y="294131"/>
                </a:moveTo>
                <a:lnTo>
                  <a:pt x="0" y="294131"/>
                </a:lnTo>
                <a:lnTo>
                  <a:pt x="38100" y="370331"/>
                </a:lnTo>
                <a:lnTo>
                  <a:pt x="69850" y="306831"/>
                </a:lnTo>
                <a:lnTo>
                  <a:pt x="31750" y="306831"/>
                </a:lnTo>
                <a:lnTo>
                  <a:pt x="31750" y="294131"/>
                </a:lnTo>
                <a:close/>
              </a:path>
              <a:path w="76200" h="370839">
                <a:moveTo>
                  <a:pt x="44450" y="0"/>
                </a:moveTo>
                <a:lnTo>
                  <a:pt x="31750" y="0"/>
                </a:lnTo>
                <a:lnTo>
                  <a:pt x="31750" y="306831"/>
                </a:lnTo>
                <a:lnTo>
                  <a:pt x="44450" y="306831"/>
                </a:lnTo>
                <a:lnTo>
                  <a:pt x="44450" y="0"/>
                </a:lnTo>
                <a:close/>
              </a:path>
              <a:path w="76200" h="370839">
                <a:moveTo>
                  <a:pt x="76200" y="294131"/>
                </a:moveTo>
                <a:lnTo>
                  <a:pt x="44450" y="294131"/>
                </a:lnTo>
                <a:lnTo>
                  <a:pt x="44450" y="306831"/>
                </a:lnTo>
                <a:lnTo>
                  <a:pt x="69850" y="306831"/>
                </a:lnTo>
                <a:lnTo>
                  <a:pt x="76200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30067" y="2983992"/>
            <a:ext cx="615950" cy="363220"/>
          </a:xfrm>
          <a:custGeom>
            <a:avLst/>
            <a:gdLst/>
            <a:ahLst/>
            <a:cxnLst/>
            <a:rect l="l" t="t" r="r" b="b"/>
            <a:pathLst>
              <a:path w="615950" h="363220">
                <a:moveTo>
                  <a:pt x="0" y="181356"/>
                </a:moveTo>
                <a:lnTo>
                  <a:pt x="24187" y="110745"/>
                </a:lnTo>
                <a:lnTo>
                  <a:pt x="52566" y="79939"/>
                </a:lnTo>
                <a:lnTo>
                  <a:pt x="90154" y="53101"/>
                </a:lnTo>
                <a:lnTo>
                  <a:pt x="135712" y="30961"/>
                </a:lnTo>
                <a:lnTo>
                  <a:pt x="188005" y="14245"/>
                </a:lnTo>
                <a:lnTo>
                  <a:pt x="245796" y="3682"/>
                </a:lnTo>
                <a:lnTo>
                  <a:pt x="307848" y="0"/>
                </a:lnTo>
                <a:lnTo>
                  <a:pt x="369899" y="3682"/>
                </a:lnTo>
                <a:lnTo>
                  <a:pt x="427690" y="14245"/>
                </a:lnTo>
                <a:lnTo>
                  <a:pt x="479983" y="30961"/>
                </a:lnTo>
                <a:lnTo>
                  <a:pt x="525541" y="53101"/>
                </a:lnTo>
                <a:lnTo>
                  <a:pt x="563129" y="79939"/>
                </a:lnTo>
                <a:lnTo>
                  <a:pt x="591508" y="110745"/>
                </a:lnTo>
                <a:lnTo>
                  <a:pt x="609442" y="144794"/>
                </a:lnTo>
                <a:lnTo>
                  <a:pt x="615695" y="181356"/>
                </a:lnTo>
                <a:lnTo>
                  <a:pt x="609442" y="217917"/>
                </a:lnTo>
                <a:lnTo>
                  <a:pt x="591508" y="251966"/>
                </a:lnTo>
                <a:lnTo>
                  <a:pt x="563129" y="282772"/>
                </a:lnTo>
                <a:lnTo>
                  <a:pt x="525541" y="309610"/>
                </a:lnTo>
                <a:lnTo>
                  <a:pt x="479983" y="331750"/>
                </a:lnTo>
                <a:lnTo>
                  <a:pt x="427690" y="348466"/>
                </a:lnTo>
                <a:lnTo>
                  <a:pt x="369899" y="359029"/>
                </a:lnTo>
                <a:lnTo>
                  <a:pt x="307848" y="362712"/>
                </a:lnTo>
                <a:lnTo>
                  <a:pt x="245796" y="359029"/>
                </a:lnTo>
                <a:lnTo>
                  <a:pt x="188005" y="348466"/>
                </a:lnTo>
                <a:lnTo>
                  <a:pt x="135712" y="331750"/>
                </a:lnTo>
                <a:lnTo>
                  <a:pt x="90154" y="309610"/>
                </a:lnTo>
                <a:lnTo>
                  <a:pt x="52566" y="282772"/>
                </a:lnTo>
                <a:lnTo>
                  <a:pt x="24187" y="251966"/>
                </a:lnTo>
                <a:lnTo>
                  <a:pt x="6253" y="217917"/>
                </a:lnTo>
                <a:lnTo>
                  <a:pt x="0" y="1813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54782" y="2960319"/>
            <a:ext cx="278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1303EC"/>
                </a:solidFill>
                <a:latin typeface="Microsoft JhengHei"/>
                <a:cs typeface="Microsoft JhengHei"/>
              </a:rPr>
              <a:t>i3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6552" y="3727703"/>
            <a:ext cx="617220" cy="352425"/>
          </a:xfrm>
          <a:custGeom>
            <a:avLst/>
            <a:gdLst/>
            <a:ahLst/>
            <a:cxnLst/>
            <a:rect l="l" t="t" r="r" b="b"/>
            <a:pathLst>
              <a:path w="617220" h="352425">
                <a:moveTo>
                  <a:pt x="0" y="176022"/>
                </a:moveTo>
                <a:lnTo>
                  <a:pt x="24253" y="107531"/>
                </a:lnTo>
                <a:lnTo>
                  <a:pt x="52707" y="77632"/>
                </a:lnTo>
                <a:lnTo>
                  <a:pt x="90392" y="51577"/>
                </a:lnTo>
                <a:lnTo>
                  <a:pt x="136066" y="30077"/>
                </a:lnTo>
                <a:lnTo>
                  <a:pt x="188487" y="13841"/>
                </a:lnTo>
                <a:lnTo>
                  <a:pt x="246416" y="3578"/>
                </a:lnTo>
                <a:lnTo>
                  <a:pt x="308610" y="0"/>
                </a:lnTo>
                <a:lnTo>
                  <a:pt x="370803" y="3578"/>
                </a:lnTo>
                <a:lnTo>
                  <a:pt x="428732" y="13841"/>
                </a:lnTo>
                <a:lnTo>
                  <a:pt x="481153" y="30077"/>
                </a:lnTo>
                <a:lnTo>
                  <a:pt x="526827" y="51577"/>
                </a:lnTo>
                <a:lnTo>
                  <a:pt x="564512" y="77632"/>
                </a:lnTo>
                <a:lnTo>
                  <a:pt x="592966" y="107531"/>
                </a:lnTo>
                <a:lnTo>
                  <a:pt x="617220" y="176022"/>
                </a:lnTo>
                <a:lnTo>
                  <a:pt x="610949" y="211479"/>
                </a:lnTo>
                <a:lnTo>
                  <a:pt x="564512" y="274411"/>
                </a:lnTo>
                <a:lnTo>
                  <a:pt x="526827" y="300466"/>
                </a:lnTo>
                <a:lnTo>
                  <a:pt x="481153" y="321966"/>
                </a:lnTo>
                <a:lnTo>
                  <a:pt x="428732" y="338202"/>
                </a:lnTo>
                <a:lnTo>
                  <a:pt x="370803" y="348465"/>
                </a:lnTo>
                <a:lnTo>
                  <a:pt x="308610" y="352044"/>
                </a:lnTo>
                <a:lnTo>
                  <a:pt x="246416" y="348465"/>
                </a:lnTo>
                <a:lnTo>
                  <a:pt x="188487" y="338202"/>
                </a:lnTo>
                <a:lnTo>
                  <a:pt x="136066" y="321966"/>
                </a:lnTo>
                <a:lnTo>
                  <a:pt x="90392" y="300466"/>
                </a:lnTo>
                <a:lnTo>
                  <a:pt x="52707" y="274411"/>
                </a:lnTo>
                <a:lnTo>
                  <a:pt x="24253" y="244512"/>
                </a:lnTo>
                <a:lnTo>
                  <a:pt x="0" y="1760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30090" y="3707129"/>
            <a:ext cx="378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1303EC"/>
                </a:solidFill>
                <a:latin typeface="Microsoft JhengHei"/>
                <a:cs typeface="Microsoft JhengHei"/>
              </a:rPr>
              <a:t>p3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37732" y="4460747"/>
            <a:ext cx="614680" cy="350520"/>
          </a:xfrm>
          <a:custGeom>
            <a:avLst/>
            <a:gdLst/>
            <a:ahLst/>
            <a:cxnLst/>
            <a:rect l="l" t="t" r="r" b="b"/>
            <a:pathLst>
              <a:path w="614679" h="350520">
                <a:moveTo>
                  <a:pt x="0" y="175259"/>
                </a:moveTo>
                <a:lnTo>
                  <a:pt x="24139" y="107049"/>
                </a:lnTo>
                <a:lnTo>
                  <a:pt x="52459" y="77279"/>
                </a:lnTo>
                <a:lnTo>
                  <a:pt x="89963" y="51339"/>
                </a:lnTo>
                <a:lnTo>
                  <a:pt x="135414" y="29936"/>
                </a:lnTo>
                <a:lnTo>
                  <a:pt x="187577" y="13775"/>
                </a:lnTo>
                <a:lnTo>
                  <a:pt x="245212" y="3561"/>
                </a:lnTo>
                <a:lnTo>
                  <a:pt x="307086" y="0"/>
                </a:lnTo>
                <a:lnTo>
                  <a:pt x="368959" y="3561"/>
                </a:lnTo>
                <a:lnTo>
                  <a:pt x="426594" y="13775"/>
                </a:lnTo>
                <a:lnTo>
                  <a:pt x="478757" y="29936"/>
                </a:lnTo>
                <a:lnTo>
                  <a:pt x="524208" y="51339"/>
                </a:lnTo>
                <a:lnTo>
                  <a:pt x="561712" y="77279"/>
                </a:lnTo>
                <a:lnTo>
                  <a:pt x="590032" y="107049"/>
                </a:lnTo>
                <a:lnTo>
                  <a:pt x="614171" y="175259"/>
                </a:lnTo>
                <a:lnTo>
                  <a:pt x="607930" y="210575"/>
                </a:lnTo>
                <a:lnTo>
                  <a:pt x="561712" y="273240"/>
                </a:lnTo>
                <a:lnTo>
                  <a:pt x="524208" y="299180"/>
                </a:lnTo>
                <a:lnTo>
                  <a:pt x="478757" y="320583"/>
                </a:lnTo>
                <a:lnTo>
                  <a:pt x="426594" y="336744"/>
                </a:lnTo>
                <a:lnTo>
                  <a:pt x="368959" y="346958"/>
                </a:lnTo>
                <a:lnTo>
                  <a:pt x="307086" y="350519"/>
                </a:lnTo>
                <a:lnTo>
                  <a:pt x="245212" y="346958"/>
                </a:lnTo>
                <a:lnTo>
                  <a:pt x="187577" y="336744"/>
                </a:lnTo>
                <a:lnTo>
                  <a:pt x="135414" y="320583"/>
                </a:lnTo>
                <a:lnTo>
                  <a:pt x="89963" y="299180"/>
                </a:lnTo>
                <a:lnTo>
                  <a:pt x="52459" y="273240"/>
                </a:lnTo>
                <a:lnTo>
                  <a:pt x="24139" y="243470"/>
                </a:lnTo>
                <a:lnTo>
                  <a:pt x="0" y="1752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1115" y="4454474"/>
            <a:ext cx="384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1303EC"/>
                </a:solidFill>
                <a:latin typeface="Microsoft JhengHei"/>
                <a:cs typeface="Microsoft JhengHei"/>
              </a:rPr>
              <a:t>o3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87753" y="1592071"/>
            <a:ext cx="250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0" dirty="0">
                <a:solidFill>
                  <a:srgbClr val="1303EC"/>
                </a:solidFill>
                <a:latin typeface="Microsoft JhengHei"/>
                <a:cs typeface="Microsoft JhengHei"/>
              </a:rPr>
              <a:t>t1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87753" y="2370201"/>
            <a:ext cx="302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1303EC"/>
                </a:solidFill>
                <a:latin typeface="Microsoft JhengHei"/>
                <a:cs typeface="Microsoft JhengHei"/>
              </a:rPr>
              <a:t>t2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87753" y="3042869"/>
            <a:ext cx="302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1303EC"/>
                </a:solidFill>
                <a:latin typeface="Microsoft JhengHei"/>
                <a:cs typeface="Microsoft JhengHei"/>
              </a:rPr>
              <a:t>t3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35430" y="4514799"/>
            <a:ext cx="638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1303EC"/>
                </a:solidFill>
                <a:latin typeface="Microsoft JhengHei"/>
                <a:cs typeface="Microsoft JhengHei"/>
              </a:rPr>
              <a:t>时间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86761" y="1430274"/>
            <a:ext cx="5669280" cy="76200"/>
          </a:xfrm>
          <a:custGeom>
            <a:avLst/>
            <a:gdLst/>
            <a:ahLst/>
            <a:cxnLst/>
            <a:rect l="l" t="t" r="r" b="b"/>
            <a:pathLst>
              <a:path w="5669280" h="76200">
                <a:moveTo>
                  <a:pt x="5593080" y="0"/>
                </a:moveTo>
                <a:lnTo>
                  <a:pt x="5593080" y="76200"/>
                </a:lnTo>
                <a:lnTo>
                  <a:pt x="5649468" y="48005"/>
                </a:lnTo>
                <a:lnTo>
                  <a:pt x="5605780" y="48005"/>
                </a:lnTo>
                <a:lnTo>
                  <a:pt x="5605780" y="28193"/>
                </a:lnTo>
                <a:lnTo>
                  <a:pt x="5649468" y="28193"/>
                </a:lnTo>
                <a:lnTo>
                  <a:pt x="5593080" y="0"/>
                </a:lnTo>
                <a:close/>
              </a:path>
              <a:path w="5669280" h="76200">
                <a:moveTo>
                  <a:pt x="559308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5593080" y="48005"/>
                </a:lnTo>
                <a:lnTo>
                  <a:pt x="5593080" y="28193"/>
                </a:lnTo>
                <a:close/>
              </a:path>
              <a:path w="5669280" h="76200">
                <a:moveTo>
                  <a:pt x="5649468" y="28193"/>
                </a:moveTo>
                <a:lnTo>
                  <a:pt x="5605780" y="28193"/>
                </a:lnTo>
                <a:lnTo>
                  <a:pt x="5605780" y="48005"/>
                </a:lnTo>
                <a:lnTo>
                  <a:pt x="5649468" y="48005"/>
                </a:lnTo>
                <a:lnTo>
                  <a:pt x="5669280" y="38100"/>
                </a:lnTo>
                <a:lnTo>
                  <a:pt x="564946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18840" y="2559050"/>
            <a:ext cx="1101725" cy="481965"/>
          </a:xfrm>
          <a:custGeom>
            <a:avLst/>
            <a:gdLst/>
            <a:ahLst/>
            <a:cxnLst/>
            <a:rect l="l" t="t" r="r" b="b"/>
            <a:pathLst>
              <a:path w="1101725" h="481964">
                <a:moveTo>
                  <a:pt x="1028792" y="452559"/>
                </a:moveTo>
                <a:lnTo>
                  <a:pt x="1016254" y="481711"/>
                </a:lnTo>
                <a:lnTo>
                  <a:pt x="1101344" y="476758"/>
                </a:lnTo>
                <a:lnTo>
                  <a:pt x="1085125" y="457580"/>
                </a:lnTo>
                <a:lnTo>
                  <a:pt x="1040511" y="457580"/>
                </a:lnTo>
                <a:lnTo>
                  <a:pt x="1028792" y="452559"/>
                </a:lnTo>
                <a:close/>
              </a:path>
              <a:path w="1101725" h="481964">
                <a:moveTo>
                  <a:pt x="1033807" y="440901"/>
                </a:moveTo>
                <a:lnTo>
                  <a:pt x="1028792" y="452559"/>
                </a:lnTo>
                <a:lnTo>
                  <a:pt x="1040511" y="457580"/>
                </a:lnTo>
                <a:lnTo>
                  <a:pt x="1045463" y="445897"/>
                </a:lnTo>
                <a:lnTo>
                  <a:pt x="1033807" y="440901"/>
                </a:lnTo>
                <a:close/>
              </a:path>
              <a:path w="1101725" h="481964">
                <a:moveTo>
                  <a:pt x="1046352" y="411734"/>
                </a:moveTo>
                <a:lnTo>
                  <a:pt x="1033807" y="440901"/>
                </a:lnTo>
                <a:lnTo>
                  <a:pt x="1045463" y="445897"/>
                </a:lnTo>
                <a:lnTo>
                  <a:pt x="1040511" y="457580"/>
                </a:lnTo>
                <a:lnTo>
                  <a:pt x="1085125" y="457580"/>
                </a:lnTo>
                <a:lnTo>
                  <a:pt x="1046352" y="411734"/>
                </a:lnTo>
                <a:close/>
              </a:path>
              <a:path w="1101725" h="481964">
                <a:moveTo>
                  <a:pt x="5080" y="0"/>
                </a:moveTo>
                <a:lnTo>
                  <a:pt x="0" y="11684"/>
                </a:lnTo>
                <a:lnTo>
                  <a:pt x="1028792" y="452559"/>
                </a:lnTo>
                <a:lnTo>
                  <a:pt x="1033807" y="440901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32755" y="3237229"/>
            <a:ext cx="1205230" cy="534670"/>
          </a:xfrm>
          <a:custGeom>
            <a:avLst/>
            <a:gdLst/>
            <a:ahLst/>
            <a:cxnLst/>
            <a:rect l="l" t="t" r="r" b="b"/>
            <a:pathLst>
              <a:path w="1205229" h="534670">
                <a:moveTo>
                  <a:pt x="1132583" y="505445"/>
                </a:moveTo>
                <a:lnTo>
                  <a:pt x="1119886" y="534543"/>
                </a:lnTo>
                <a:lnTo>
                  <a:pt x="1204976" y="530098"/>
                </a:lnTo>
                <a:lnTo>
                  <a:pt x="1188646" y="510540"/>
                </a:lnTo>
                <a:lnTo>
                  <a:pt x="1144270" y="510540"/>
                </a:lnTo>
                <a:lnTo>
                  <a:pt x="1132583" y="505445"/>
                </a:lnTo>
                <a:close/>
              </a:path>
              <a:path w="1205229" h="534670">
                <a:moveTo>
                  <a:pt x="1137678" y="493767"/>
                </a:moveTo>
                <a:lnTo>
                  <a:pt x="1132583" y="505445"/>
                </a:lnTo>
                <a:lnTo>
                  <a:pt x="1144270" y="510540"/>
                </a:lnTo>
                <a:lnTo>
                  <a:pt x="1149350" y="498856"/>
                </a:lnTo>
                <a:lnTo>
                  <a:pt x="1137678" y="493767"/>
                </a:lnTo>
                <a:close/>
              </a:path>
              <a:path w="1205229" h="534670">
                <a:moveTo>
                  <a:pt x="1150366" y="464693"/>
                </a:moveTo>
                <a:lnTo>
                  <a:pt x="1137678" y="493767"/>
                </a:lnTo>
                <a:lnTo>
                  <a:pt x="1149350" y="498856"/>
                </a:lnTo>
                <a:lnTo>
                  <a:pt x="1144270" y="510540"/>
                </a:lnTo>
                <a:lnTo>
                  <a:pt x="1188646" y="510540"/>
                </a:lnTo>
                <a:lnTo>
                  <a:pt x="1150366" y="464693"/>
                </a:lnTo>
                <a:close/>
              </a:path>
              <a:path w="1205229" h="534670">
                <a:moveTo>
                  <a:pt x="5080" y="0"/>
                </a:moveTo>
                <a:lnTo>
                  <a:pt x="0" y="11684"/>
                </a:lnTo>
                <a:lnTo>
                  <a:pt x="1132583" y="505445"/>
                </a:lnTo>
                <a:lnTo>
                  <a:pt x="1137678" y="493767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5461" y="3340861"/>
            <a:ext cx="1113790" cy="455295"/>
          </a:xfrm>
          <a:custGeom>
            <a:avLst/>
            <a:gdLst/>
            <a:ahLst/>
            <a:cxnLst/>
            <a:rect l="l" t="t" r="r" b="b"/>
            <a:pathLst>
              <a:path w="1113789" h="455295">
                <a:moveTo>
                  <a:pt x="1040117" y="425571"/>
                </a:moveTo>
                <a:lnTo>
                  <a:pt x="1028446" y="455040"/>
                </a:lnTo>
                <a:lnTo>
                  <a:pt x="1113282" y="447801"/>
                </a:lnTo>
                <a:lnTo>
                  <a:pt x="1097645" y="430275"/>
                </a:lnTo>
                <a:lnTo>
                  <a:pt x="1051940" y="430275"/>
                </a:lnTo>
                <a:lnTo>
                  <a:pt x="1040117" y="425571"/>
                </a:lnTo>
                <a:close/>
              </a:path>
              <a:path w="1113789" h="455295">
                <a:moveTo>
                  <a:pt x="1044797" y="413754"/>
                </a:moveTo>
                <a:lnTo>
                  <a:pt x="1040117" y="425571"/>
                </a:lnTo>
                <a:lnTo>
                  <a:pt x="1051940" y="430275"/>
                </a:lnTo>
                <a:lnTo>
                  <a:pt x="1056639" y="418464"/>
                </a:lnTo>
                <a:lnTo>
                  <a:pt x="1044797" y="413754"/>
                </a:lnTo>
                <a:close/>
              </a:path>
              <a:path w="1113789" h="455295">
                <a:moveTo>
                  <a:pt x="1056513" y="384175"/>
                </a:moveTo>
                <a:lnTo>
                  <a:pt x="1044797" y="413754"/>
                </a:lnTo>
                <a:lnTo>
                  <a:pt x="1056639" y="418464"/>
                </a:lnTo>
                <a:lnTo>
                  <a:pt x="1051940" y="430275"/>
                </a:lnTo>
                <a:lnTo>
                  <a:pt x="1097645" y="430275"/>
                </a:lnTo>
                <a:lnTo>
                  <a:pt x="1056513" y="384175"/>
                </a:lnTo>
                <a:close/>
              </a:path>
              <a:path w="1113789" h="455295">
                <a:moveTo>
                  <a:pt x="4572" y="0"/>
                </a:moveTo>
                <a:lnTo>
                  <a:pt x="0" y="11684"/>
                </a:lnTo>
                <a:lnTo>
                  <a:pt x="1040117" y="425571"/>
                </a:lnTo>
                <a:lnTo>
                  <a:pt x="1044797" y="41375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07435" y="3346703"/>
            <a:ext cx="76200" cy="421005"/>
          </a:xfrm>
          <a:custGeom>
            <a:avLst/>
            <a:gdLst/>
            <a:ahLst/>
            <a:cxnLst/>
            <a:rect l="l" t="t" r="r" b="b"/>
            <a:pathLst>
              <a:path w="76200" h="421004">
                <a:moveTo>
                  <a:pt x="31750" y="344424"/>
                </a:moveTo>
                <a:lnTo>
                  <a:pt x="0" y="344424"/>
                </a:lnTo>
                <a:lnTo>
                  <a:pt x="38100" y="420624"/>
                </a:lnTo>
                <a:lnTo>
                  <a:pt x="69850" y="357124"/>
                </a:lnTo>
                <a:lnTo>
                  <a:pt x="31750" y="357124"/>
                </a:lnTo>
                <a:lnTo>
                  <a:pt x="31750" y="344424"/>
                </a:lnTo>
                <a:close/>
              </a:path>
              <a:path w="76200" h="421004">
                <a:moveTo>
                  <a:pt x="44450" y="0"/>
                </a:moveTo>
                <a:lnTo>
                  <a:pt x="31750" y="0"/>
                </a:lnTo>
                <a:lnTo>
                  <a:pt x="31750" y="357124"/>
                </a:lnTo>
                <a:lnTo>
                  <a:pt x="44450" y="357124"/>
                </a:lnTo>
                <a:lnTo>
                  <a:pt x="44450" y="0"/>
                </a:lnTo>
                <a:close/>
              </a:path>
              <a:path w="76200" h="421004">
                <a:moveTo>
                  <a:pt x="76200" y="344424"/>
                </a:moveTo>
                <a:lnTo>
                  <a:pt x="44450" y="344424"/>
                </a:lnTo>
                <a:lnTo>
                  <a:pt x="44450" y="357124"/>
                </a:lnTo>
                <a:lnTo>
                  <a:pt x="69850" y="357124"/>
                </a:lnTo>
                <a:lnTo>
                  <a:pt x="76200" y="344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00015" y="4079747"/>
            <a:ext cx="76200" cy="312420"/>
          </a:xfrm>
          <a:custGeom>
            <a:avLst/>
            <a:gdLst/>
            <a:ahLst/>
            <a:cxnLst/>
            <a:rect l="l" t="t" r="r" b="b"/>
            <a:pathLst>
              <a:path w="76200" h="312420">
                <a:moveTo>
                  <a:pt x="31750" y="236219"/>
                </a:moveTo>
                <a:lnTo>
                  <a:pt x="0" y="236219"/>
                </a:lnTo>
                <a:lnTo>
                  <a:pt x="38100" y="312419"/>
                </a:lnTo>
                <a:lnTo>
                  <a:pt x="69850" y="248919"/>
                </a:lnTo>
                <a:lnTo>
                  <a:pt x="31750" y="248919"/>
                </a:lnTo>
                <a:lnTo>
                  <a:pt x="31750" y="236219"/>
                </a:lnTo>
                <a:close/>
              </a:path>
              <a:path w="76200" h="312420">
                <a:moveTo>
                  <a:pt x="44450" y="0"/>
                </a:moveTo>
                <a:lnTo>
                  <a:pt x="31750" y="0"/>
                </a:lnTo>
                <a:lnTo>
                  <a:pt x="31750" y="248919"/>
                </a:lnTo>
                <a:lnTo>
                  <a:pt x="44450" y="248919"/>
                </a:lnTo>
                <a:lnTo>
                  <a:pt x="44450" y="0"/>
                </a:lnTo>
                <a:close/>
              </a:path>
              <a:path w="76200" h="312420">
                <a:moveTo>
                  <a:pt x="76200" y="236219"/>
                </a:moveTo>
                <a:lnTo>
                  <a:pt x="44450" y="236219"/>
                </a:lnTo>
                <a:lnTo>
                  <a:pt x="44450" y="248919"/>
                </a:lnTo>
                <a:lnTo>
                  <a:pt x="69850" y="248919"/>
                </a:lnTo>
                <a:lnTo>
                  <a:pt x="76200" y="236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42531" y="4811267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31750" y="237743"/>
                </a:moveTo>
                <a:lnTo>
                  <a:pt x="0" y="237743"/>
                </a:lnTo>
                <a:lnTo>
                  <a:pt x="38100" y="313943"/>
                </a:lnTo>
                <a:lnTo>
                  <a:pt x="69850" y="250443"/>
                </a:lnTo>
                <a:lnTo>
                  <a:pt x="31750" y="250443"/>
                </a:lnTo>
                <a:lnTo>
                  <a:pt x="31750" y="237743"/>
                </a:lnTo>
                <a:close/>
              </a:path>
              <a:path w="76200" h="314325">
                <a:moveTo>
                  <a:pt x="44450" y="0"/>
                </a:moveTo>
                <a:lnTo>
                  <a:pt x="31750" y="0"/>
                </a:lnTo>
                <a:lnTo>
                  <a:pt x="31750" y="250443"/>
                </a:lnTo>
                <a:lnTo>
                  <a:pt x="44450" y="250443"/>
                </a:lnTo>
                <a:lnTo>
                  <a:pt x="44450" y="0"/>
                </a:lnTo>
                <a:close/>
              </a:path>
              <a:path w="76200" h="314325">
                <a:moveTo>
                  <a:pt x="76200" y="237743"/>
                </a:moveTo>
                <a:lnTo>
                  <a:pt x="44450" y="237743"/>
                </a:lnTo>
                <a:lnTo>
                  <a:pt x="44450" y="250443"/>
                </a:lnTo>
                <a:lnTo>
                  <a:pt x="69850" y="250443"/>
                </a:lnTo>
                <a:lnTo>
                  <a:pt x="76200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24984" y="2616707"/>
            <a:ext cx="76200" cy="312420"/>
          </a:xfrm>
          <a:custGeom>
            <a:avLst/>
            <a:gdLst/>
            <a:ahLst/>
            <a:cxnLst/>
            <a:rect l="l" t="t" r="r" b="b"/>
            <a:pathLst>
              <a:path w="76200" h="312419">
                <a:moveTo>
                  <a:pt x="31750" y="236219"/>
                </a:moveTo>
                <a:lnTo>
                  <a:pt x="0" y="236219"/>
                </a:lnTo>
                <a:lnTo>
                  <a:pt x="38100" y="312419"/>
                </a:lnTo>
                <a:lnTo>
                  <a:pt x="69850" y="248919"/>
                </a:lnTo>
                <a:lnTo>
                  <a:pt x="31750" y="248919"/>
                </a:lnTo>
                <a:lnTo>
                  <a:pt x="31750" y="236219"/>
                </a:lnTo>
                <a:close/>
              </a:path>
              <a:path w="76200" h="312419">
                <a:moveTo>
                  <a:pt x="44450" y="0"/>
                </a:moveTo>
                <a:lnTo>
                  <a:pt x="31750" y="0"/>
                </a:lnTo>
                <a:lnTo>
                  <a:pt x="31750" y="248919"/>
                </a:lnTo>
                <a:lnTo>
                  <a:pt x="44450" y="248919"/>
                </a:lnTo>
                <a:lnTo>
                  <a:pt x="44450" y="0"/>
                </a:lnTo>
                <a:close/>
              </a:path>
              <a:path w="76200" h="312419">
                <a:moveTo>
                  <a:pt x="76200" y="236219"/>
                </a:moveTo>
                <a:lnTo>
                  <a:pt x="44450" y="236219"/>
                </a:lnTo>
                <a:lnTo>
                  <a:pt x="44450" y="248919"/>
                </a:lnTo>
                <a:lnTo>
                  <a:pt x="69850" y="248919"/>
                </a:lnTo>
                <a:lnTo>
                  <a:pt x="76200" y="236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02635" y="3742944"/>
            <a:ext cx="614680" cy="363220"/>
          </a:xfrm>
          <a:custGeom>
            <a:avLst/>
            <a:gdLst/>
            <a:ahLst/>
            <a:cxnLst/>
            <a:rect l="l" t="t" r="r" b="b"/>
            <a:pathLst>
              <a:path w="614679" h="363220">
                <a:moveTo>
                  <a:pt x="0" y="181355"/>
                </a:moveTo>
                <a:lnTo>
                  <a:pt x="24139" y="110745"/>
                </a:lnTo>
                <a:lnTo>
                  <a:pt x="52459" y="79939"/>
                </a:lnTo>
                <a:lnTo>
                  <a:pt x="89963" y="53101"/>
                </a:lnTo>
                <a:lnTo>
                  <a:pt x="135414" y="30961"/>
                </a:lnTo>
                <a:lnTo>
                  <a:pt x="187577" y="14245"/>
                </a:lnTo>
                <a:lnTo>
                  <a:pt x="245212" y="3682"/>
                </a:lnTo>
                <a:lnTo>
                  <a:pt x="307086" y="0"/>
                </a:lnTo>
                <a:lnTo>
                  <a:pt x="368959" y="3682"/>
                </a:lnTo>
                <a:lnTo>
                  <a:pt x="426594" y="14245"/>
                </a:lnTo>
                <a:lnTo>
                  <a:pt x="478757" y="30961"/>
                </a:lnTo>
                <a:lnTo>
                  <a:pt x="524208" y="53101"/>
                </a:lnTo>
                <a:lnTo>
                  <a:pt x="561712" y="79939"/>
                </a:lnTo>
                <a:lnTo>
                  <a:pt x="590032" y="110745"/>
                </a:lnTo>
                <a:lnTo>
                  <a:pt x="607930" y="144794"/>
                </a:lnTo>
                <a:lnTo>
                  <a:pt x="614172" y="181355"/>
                </a:lnTo>
                <a:lnTo>
                  <a:pt x="607930" y="217917"/>
                </a:lnTo>
                <a:lnTo>
                  <a:pt x="590032" y="251966"/>
                </a:lnTo>
                <a:lnTo>
                  <a:pt x="561712" y="282772"/>
                </a:lnTo>
                <a:lnTo>
                  <a:pt x="524208" y="309610"/>
                </a:lnTo>
                <a:lnTo>
                  <a:pt x="478757" y="331750"/>
                </a:lnTo>
                <a:lnTo>
                  <a:pt x="426594" y="348466"/>
                </a:lnTo>
                <a:lnTo>
                  <a:pt x="368959" y="359029"/>
                </a:lnTo>
                <a:lnTo>
                  <a:pt x="307086" y="362711"/>
                </a:lnTo>
                <a:lnTo>
                  <a:pt x="245212" y="359029"/>
                </a:lnTo>
                <a:lnTo>
                  <a:pt x="187577" y="348466"/>
                </a:lnTo>
                <a:lnTo>
                  <a:pt x="135414" y="331750"/>
                </a:lnTo>
                <a:lnTo>
                  <a:pt x="89963" y="309610"/>
                </a:lnTo>
                <a:lnTo>
                  <a:pt x="52459" y="282772"/>
                </a:lnTo>
                <a:lnTo>
                  <a:pt x="24139" y="251966"/>
                </a:lnTo>
                <a:lnTo>
                  <a:pt x="6241" y="217917"/>
                </a:lnTo>
                <a:lnTo>
                  <a:pt x="0" y="1813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77133" y="3762502"/>
            <a:ext cx="27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1303EC"/>
                </a:solidFill>
                <a:latin typeface="Microsoft JhengHei"/>
                <a:cs typeface="Microsoft JhengHei"/>
              </a:rPr>
              <a:t>i4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07435" y="4079747"/>
            <a:ext cx="76200" cy="312420"/>
          </a:xfrm>
          <a:custGeom>
            <a:avLst/>
            <a:gdLst/>
            <a:ahLst/>
            <a:cxnLst/>
            <a:rect l="l" t="t" r="r" b="b"/>
            <a:pathLst>
              <a:path w="76200" h="312420">
                <a:moveTo>
                  <a:pt x="31750" y="236219"/>
                </a:moveTo>
                <a:lnTo>
                  <a:pt x="0" y="236219"/>
                </a:lnTo>
                <a:lnTo>
                  <a:pt x="38100" y="312419"/>
                </a:lnTo>
                <a:lnTo>
                  <a:pt x="69850" y="248919"/>
                </a:lnTo>
                <a:lnTo>
                  <a:pt x="31750" y="248919"/>
                </a:lnTo>
                <a:lnTo>
                  <a:pt x="31750" y="236219"/>
                </a:lnTo>
                <a:close/>
              </a:path>
              <a:path w="76200" h="312420">
                <a:moveTo>
                  <a:pt x="44450" y="0"/>
                </a:moveTo>
                <a:lnTo>
                  <a:pt x="31750" y="0"/>
                </a:lnTo>
                <a:lnTo>
                  <a:pt x="31750" y="248919"/>
                </a:lnTo>
                <a:lnTo>
                  <a:pt x="44450" y="248919"/>
                </a:lnTo>
                <a:lnTo>
                  <a:pt x="44450" y="0"/>
                </a:lnTo>
                <a:close/>
              </a:path>
              <a:path w="76200" h="312420">
                <a:moveTo>
                  <a:pt x="76200" y="236219"/>
                </a:moveTo>
                <a:lnTo>
                  <a:pt x="44450" y="236219"/>
                </a:lnTo>
                <a:lnTo>
                  <a:pt x="44450" y="248919"/>
                </a:lnTo>
                <a:lnTo>
                  <a:pt x="69850" y="248919"/>
                </a:lnTo>
                <a:lnTo>
                  <a:pt x="76200" y="236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60797" y="4073778"/>
            <a:ext cx="1377315" cy="537210"/>
          </a:xfrm>
          <a:custGeom>
            <a:avLst/>
            <a:gdLst/>
            <a:ahLst/>
            <a:cxnLst/>
            <a:rect l="l" t="t" r="r" b="b"/>
            <a:pathLst>
              <a:path w="1377314" h="537210">
                <a:moveTo>
                  <a:pt x="1303483" y="507556"/>
                </a:moveTo>
                <a:lnTo>
                  <a:pt x="1292225" y="537210"/>
                </a:lnTo>
                <a:lnTo>
                  <a:pt x="1376934" y="528701"/>
                </a:lnTo>
                <a:lnTo>
                  <a:pt x="1361644" y="512064"/>
                </a:lnTo>
                <a:lnTo>
                  <a:pt x="1315339" y="512064"/>
                </a:lnTo>
                <a:lnTo>
                  <a:pt x="1303483" y="507556"/>
                </a:lnTo>
                <a:close/>
              </a:path>
              <a:path w="1377314" h="537210">
                <a:moveTo>
                  <a:pt x="1307963" y="495757"/>
                </a:moveTo>
                <a:lnTo>
                  <a:pt x="1303483" y="507556"/>
                </a:lnTo>
                <a:lnTo>
                  <a:pt x="1315339" y="512064"/>
                </a:lnTo>
                <a:lnTo>
                  <a:pt x="1319784" y="500253"/>
                </a:lnTo>
                <a:lnTo>
                  <a:pt x="1307963" y="495757"/>
                </a:lnTo>
                <a:close/>
              </a:path>
              <a:path w="1377314" h="537210">
                <a:moveTo>
                  <a:pt x="1319276" y="465963"/>
                </a:moveTo>
                <a:lnTo>
                  <a:pt x="1307963" y="495757"/>
                </a:lnTo>
                <a:lnTo>
                  <a:pt x="1319784" y="500253"/>
                </a:lnTo>
                <a:lnTo>
                  <a:pt x="1315339" y="512064"/>
                </a:lnTo>
                <a:lnTo>
                  <a:pt x="1361644" y="512064"/>
                </a:lnTo>
                <a:lnTo>
                  <a:pt x="1319276" y="465963"/>
                </a:lnTo>
                <a:close/>
              </a:path>
              <a:path w="1377314" h="537210">
                <a:moveTo>
                  <a:pt x="4572" y="0"/>
                </a:moveTo>
                <a:lnTo>
                  <a:pt x="0" y="11938"/>
                </a:lnTo>
                <a:lnTo>
                  <a:pt x="1303483" y="507556"/>
                </a:lnTo>
                <a:lnTo>
                  <a:pt x="1307963" y="495757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587753" y="3775329"/>
            <a:ext cx="302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1303EC"/>
                </a:solidFill>
                <a:latin typeface="Microsoft JhengHei"/>
                <a:cs typeface="Microsoft JhengHei"/>
              </a:rPr>
              <a:t>t4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802635" y="4392167"/>
            <a:ext cx="614680" cy="363220"/>
          </a:xfrm>
          <a:custGeom>
            <a:avLst/>
            <a:gdLst/>
            <a:ahLst/>
            <a:cxnLst/>
            <a:rect l="l" t="t" r="r" b="b"/>
            <a:pathLst>
              <a:path w="614679" h="363220">
                <a:moveTo>
                  <a:pt x="0" y="181355"/>
                </a:moveTo>
                <a:lnTo>
                  <a:pt x="24139" y="110745"/>
                </a:lnTo>
                <a:lnTo>
                  <a:pt x="52459" y="79939"/>
                </a:lnTo>
                <a:lnTo>
                  <a:pt x="89963" y="53101"/>
                </a:lnTo>
                <a:lnTo>
                  <a:pt x="135414" y="30961"/>
                </a:lnTo>
                <a:lnTo>
                  <a:pt x="187577" y="14245"/>
                </a:lnTo>
                <a:lnTo>
                  <a:pt x="245212" y="3682"/>
                </a:lnTo>
                <a:lnTo>
                  <a:pt x="307086" y="0"/>
                </a:lnTo>
                <a:lnTo>
                  <a:pt x="368959" y="3682"/>
                </a:lnTo>
                <a:lnTo>
                  <a:pt x="426594" y="14245"/>
                </a:lnTo>
                <a:lnTo>
                  <a:pt x="478757" y="30961"/>
                </a:lnTo>
                <a:lnTo>
                  <a:pt x="524208" y="53101"/>
                </a:lnTo>
                <a:lnTo>
                  <a:pt x="561712" y="79939"/>
                </a:lnTo>
                <a:lnTo>
                  <a:pt x="590032" y="110745"/>
                </a:lnTo>
                <a:lnTo>
                  <a:pt x="607930" y="144794"/>
                </a:lnTo>
                <a:lnTo>
                  <a:pt x="614172" y="181355"/>
                </a:lnTo>
                <a:lnTo>
                  <a:pt x="607930" y="217917"/>
                </a:lnTo>
                <a:lnTo>
                  <a:pt x="590032" y="251966"/>
                </a:lnTo>
                <a:lnTo>
                  <a:pt x="561712" y="282772"/>
                </a:lnTo>
                <a:lnTo>
                  <a:pt x="524208" y="309610"/>
                </a:lnTo>
                <a:lnTo>
                  <a:pt x="478757" y="331750"/>
                </a:lnTo>
                <a:lnTo>
                  <a:pt x="426594" y="348466"/>
                </a:lnTo>
                <a:lnTo>
                  <a:pt x="368959" y="359029"/>
                </a:lnTo>
                <a:lnTo>
                  <a:pt x="307086" y="362711"/>
                </a:lnTo>
                <a:lnTo>
                  <a:pt x="245212" y="359029"/>
                </a:lnTo>
                <a:lnTo>
                  <a:pt x="187577" y="348466"/>
                </a:lnTo>
                <a:lnTo>
                  <a:pt x="135414" y="331750"/>
                </a:lnTo>
                <a:lnTo>
                  <a:pt x="89963" y="309610"/>
                </a:lnTo>
                <a:lnTo>
                  <a:pt x="52459" y="282772"/>
                </a:lnTo>
                <a:lnTo>
                  <a:pt x="24139" y="251966"/>
                </a:lnTo>
                <a:lnTo>
                  <a:pt x="6241" y="217917"/>
                </a:lnTo>
                <a:lnTo>
                  <a:pt x="0" y="1813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975610" y="4391405"/>
            <a:ext cx="27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1303EC"/>
                </a:solidFill>
                <a:latin typeface="Microsoft JhengHei"/>
                <a:cs typeface="Microsoft JhengHei"/>
              </a:rPr>
              <a:t>i5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395215" y="4392167"/>
            <a:ext cx="615950" cy="353695"/>
          </a:xfrm>
          <a:custGeom>
            <a:avLst/>
            <a:gdLst/>
            <a:ahLst/>
            <a:cxnLst/>
            <a:rect l="l" t="t" r="r" b="b"/>
            <a:pathLst>
              <a:path w="615950" h="353695">
                <a:moveTo>
                  <a:pt x="0" y="176783"/>
                </a:moveTo>
                <a:lnTo>
                  <a:pt x="24187" y="107959"/>
                </a:lnTo>
                <a:lnTo>
                  <a:pt x="52566" y="77930"/>
                </a:lnTo>
                <a:lnTo>
                  <a:pt x="90154" y="51768"/>
                </a:lnTo>
                <a:lnTo>
                  <a:pt x="135712" y="30184"/>
                </a:lnTo>
                <a:lnTo>
                  <a:pt x="188005" y="13888"/>
                </a:lnTo>
                <a:lnTo>
                  <a:pt x="245796" y="3590"/>
                </a:lnTo>
                <a:lnTo>
                  <a:pt x="307848" y="0"/>
                </a:lnTo>
                <a:lnTo>
                  <a:pt x="369899" y="3590"/>
                </a:lnTo>
                <a:lnTo>
                  <a:pt x="427690" y="13888"/>
                </a:lnTo>
                <a:lnTo>
                  <a:pt x="479983" y="30184"/>
                </a:lnTo>
                <a:lnTo>
                  <a:pt x="525541" y="51768"/>
                </a:lnTo>
                <a:lnTo>
                  <a:pt x="563129" y="77930"/>
                </a:lnTo>
                <a:lnTo>
                  <a:pt x="591508" y="107959"/>
                </a:lnTo>
                <a:lnTo>
                  <a:pt x="615696" y="176783"/>
                </a:lnTo>
                <a:lnTo>
                  <a:pt x="609442" y="212420"/>
                </a:lnTo>
                <a:lnTo>
                  <a:pt x="563129" y="275637"/>
                </a:lnTo>
                <a:lnTo>
                  <a:pt x="525541" y="301799"/>
                </a:lnTo>
                <a:lnTo>
                  <a:pt x="479983" y="323383"/>
                </a:lnTo>
                <a:lnTo>
                  <a:pt x="427690" y="339679"/>
                </a:lnTo>
                <a:lnTo>
                  <a:pt x="369899" y="349977"/>
                </a:lnTo>
                <a:lnTo>
                  <a:pt x="307848" y="353567"/>
                </a:lnTo>
                <a:lnTo>
                  <a:pt x="245796" y="349977"/>
                </a:lnTo>
                <a:lnTo>
                  <a:pt x="188005" y="339679"/>
                </a:lnTo>
                <a:lnTo>
                  <a:pt x="135712" y="323383"/>
                </a:lnTo>
                <a:lnTo>
                  <a:pt x="90154" y="301799"/>
                </a:lnTo>
                <a:lnTo>
                  <a:pt x="52566" y="275637"/>
                </a:lnTo>
                <a:lnTo>
                  <a:pt x="24187" y="245608"/>
                </a:lnTo>
                <a:lnTo>
                  <a:pt x="0" y="17678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530090" y="4391405"/>
            <a:ext cx="368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solidFill>
                  <a:srgbClr val="1303EC"/>
                </a:solidFill>
                <a:latin typeface="Microsoft JhengHei"/>
                <a:cs typeface="Microsoft JhengHei"/>
              </a:rPr>
              <a:t>P4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15461" y="4073778"/>
            <a:ext cx="1113790" cy="442595"/>
          </a:xfrm>
          <a:custGeom>
            <a:avLst/>
            <a:gdLst/>
            <a:ahLst/>
            <a:cxnLst/>
            <a:rect l="l" t="t" r="r" b="b"/>
            <a:pathLst>
              <a:path w="1113789" h="442595">
                <a:moveTo>
                  <a:pt x="1039855" y="412761"/>
                </a:moveTo>
                <a:lnTo>
                  <a:pt x="1028446" y="442341"/>
                </a:lnTo>
                <a:lnTo>
                  <a:pt x="1113282" y="434213"/>
                </a:lnTo>
                <a:lnTo>
                  <a:pt x="1097889" y="417322"/>
                </a:lnTo>
                <a:lnTo>
                  <a:pt x="1051687" y="417322"/>
                </a:lnTo>
                <a:lnTo>
                  <a:pt x="1039855" y="412761"/>
                </a:lnTo>
                <a:close/>
              </a:path>
              <a:path w="1113789" h="442595">
                <a:moveTo>
                  <a:pt x="1044413" y="400943"/>
                </a:moveTo>
                <a:lnTo>
                  <a:pt x="1039855" y="412761"/>
                </a:lnTo>
                <a:lnTo>
                  <a:pt x="1051687" y="417322"/>
                </a:lnTo>
                <a:lnTo>
                  <a:pt x="1056259" y="405511"/>
                </a:lnTo>
                <a:lnTo>
                  <a:pt x="1044413" y="400943"/>
                </a:lnTo>
                <a:close/>
              </a:path>
              <a:path w="1113789" h="442595">
                <a:moveTo>
                  <a:pt x="1055877" y="371221"/>
                </a:moveTo>
                <a:lnTo>
                  <a:pt x="1044413" y="400943"/>
                </a:lnTo>
                <a:lnTo>
                  <a:pt x="1056259" y="405511"/>
                </a:lnTo>
                <a:lnTo>
                  <a:pt x="1051687" y="417322"/>
                </a:lnTo>
                <a:lnTo>
                  <a:pt x="1097889" y="417322"/>
                </a:lnTo>
                <a:lnTo>
                  <a:pt x="1055877" y="371221"/>
                </a:lnTo>
                <a:close/>
              </a:path>
              <a:path w="1113789" h="442595">
                <a:moveTo>
                  <a:pt x="4572" y="0"/>
                </a:moveTo>
                <a:lnTo>
                  <a:pt x="0" y="11938"/>
                </a:lnTo>
                <a:lnTo>
                  <a:pt x="1039855" y="412761"/>
                </a:lnTo>
                <a:lnTo>
                  <a:pt x="1044413" y="400943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00015" y="4770120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31750" y="237743"/>
                </a:moveTo>
                <a:lnTo>
                  <a:pt x="0" y="237743"/>
                </a:lnTo>
                <a:lnTo>
                  <a:pt x="38100" y="313943"/>
                </a:lnTo>
                <a:lnTo>
                  <a:pt x="69850" y="250443"/>
                </a:lnTo>
                <a:lnTo>
                  <a:pt x="31750" y="250443"/>
                </a:lnTo>
                <a:lnTo>
                  <a:pt x="31750" y="237743"/>
                </a:lnTo>
                <a:close/>
              </a:path>
              <a:path w="76200" h="314325">
                <a:moveTo>
                  <a:pt x="44450" y="0"/>
                </a:moveTo>
                <a:lnTo>
                  <a:pt x="31750" y="0"/>
                </a:lnTo>
                <a:lnTo>
                  <a:pt x="31750" y="250443"/>
                </a:lnTo>
                <a:lnTo>
                  <a:pt x="44450" y="250443"/>
                </a:lnTo>
                <a:lnTo>
                  <a:pt x="44450" y="0"/>
                </a:lnTo>
                <a:close/>
              </a:path>
              <a:path w="76200" h="314325">
                <a:moveTo>
                  <a:pt x="76200" y="237743"/>
                </a:moveTo>
                <a:lnTo>
                  <a:pt x="44450" y="237743"/>
                </a:lnTo>
                <a:lnTo>
                  <a:pt x="44450" y="250443"/>
                </a:lnTo>
                <a:lnTo>
                  <a:pt x="69850" y="250443"/>
                </a:lnTo>
                <a:lnTo>
                  <a:pt x="76200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07435" y="4770120"/>
            <a:ext cx="76200" cy="314325"/>
          </a:xfrm>
          <a:custGeom>
            <a:avLst/>
            <a:gdLst/>
            <a:ahLst/>
            <a:cxnLst/>
            <a:rect l="l" t="t" r="r" b="b"/>
            <a:pathLst>
              <a:path w="76200" h="314325">
                <a:moveTo>
                  <a:pt x="31750" y="237743"/>
                </a:moveTo>
                <a:lnTo>
                  <a:pt x="0" y="237743"/>
                </a:lnTo>
                <a:lnTo>
                  <a:pt x="38100" y="313943"/>
                </a:lnTo>
                <a:lnTo>
                  <a:pt x="69850" y="250443"/>
                </a:lnTo>
                <a:lnTo>
                  <a:pt x="31750" y="250443"/>
                </a:lnTo>
                <a:lnTo>
                  <a:pt x="31750" y="237743"/>
                </a:lnTo>
                <a:close/>
              </a:path>
              <a:path w="76200" h="314325">
                <a:moveTo>
                  <a:pt x="44450" y="0"/>
                </a:moveTo>
                <a:lnTo>
                  <a:pt x="31750" y="0"/>
                </a:lnTo>
                <a:lnTo>
                  <a:pt x="31750" y="250443"/>
                </a:lnTo>
                <a:lnTo>
                  <a:pt x="44450" y="250443"/>
                </a:lnTo>
                <a:lnTo>
                  <a:pt x="44450" y="0"/>
                </a:lnTo>
                <a:close/>
              </a:path>
              <a:path w="76200" h="314325">
                <a:moveTo>
                  <a:pt x="76200" y="237743"/>
                </a:moveTo>
                <a:lnTo>
                  <a:pt x="44450" y="237743"/>
                </a:lnTo>
                <a:lnTo>
                  <a:pt x="44450" y="250443"/>
                </a:lnTo>
                <a:lnTo>
                  <a:pt x="69850" y="250443"/>
                </a:lnTo>
                <a:lnTo>
                  <a:pt x="76200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60797" y="4701666"/>
            <a:ext cx="1377315" cy="535940"/>
          </a:xfrm>
          <a:custGeom>
            <a:avLst/>
            <a:gdLst/>
            <a:ahLst/>
            <a:cxnLst/>
            <a:rect l="l" t="t" r="r" b="b"/>
            <a:pathLst>
              <a:path w="1377314" h="535939">
                <a:moveTo>
                  <a:pt x="1303475" y="506042"/>
                </a:moveTo>
                <a:lnTo>
                  <a:pt x="1292225" y="535812"/>
                </a:lnTo>
                <a:lnTo>
                  <a:pt x="1376934" y="527176"/>
                </a:lnTo>
                <a:lnTo>
                  <a:pt x="1361579" y="510539"/>
                </a:lnTo>
                <a:lnTo>
                  <a:pt x="1315339" y="510539"/>
                </a:lnTo>
                <a:lnTo>
                  <a:pt x="1303475" y="506042"/>
                </a:lnTo>
                <a:close/>
              </a:path>
              <a:path w="1377314" h="535939">
                <a:moveTo>
                  <a:pt x="1307936" y="494236"/>
                </a:moveTo>
                <a:lnTo>
                  <a:pt x="1303475" y="506042"/>
                </a:lnTo>
                <a:lnTo>
                  <a:pt x="1315339" y="510539"/>
                </a:lnTo>
                <a:lnTo>
                  <a:pt x="1319784" y="498728"/>
                </a:lnTo>
                <a:lnTo>
                  <a:pt x="1307936" y="494236"/>
                </a:lnTo>
                <a:close/>
              </a:path>
              <a:path w="1377314" h="535939">
                <a:moveTo>
                  <a:pt x="1319149" y="464565"/>
                </a:moveTo>
                <a:lnTo>
                  <a:pt x="1307936" y="494236"/>
                </a:lnTo>
                <a:lnTo>
                  <a:pt x="1319784" y="498728"/>
                </a:lnTo>
                <a:lnTo>
                  <a:pt x="1315339" y="510539"/>
                </a:lnTo>
                <a:lnTo>
                  <a:pt x="1361579" y="510539"/>
                </a:lnTo>
                <a:lnTo>
                  <a:pt x="1319149" y="464565"/>
                </a:lnTo>
                <a:close/>
              </a:path>
              <a:path w="1377314" h="535939">
                <a:moveTo>
                  <a:pt x="4572" y="0"/>
                </a:moveTo>
                <a:lnTo>
                  <a:pt x="0" y="11937"/>
                </a:lnTo>
                <a:lnTo>
                  <a:pt x="1303475" y="506042"/>
                </a:lnTo>
                <a:lnTo>
                  <a:pt x="1307936" y="494236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47217" y="5406644"/>
            <a:ext cx="75342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小程序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1：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循环执行，读入字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符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，将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读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入字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符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送缓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冲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endParaRPr sz="2000">
              <a:latin typeface="华文新魏"/>
              <a:cs typeface="华文新魏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小程序2：循环执行，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理缓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冲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中的字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符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，把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计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算结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果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送缓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冲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区2  小程序3：循环执行，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取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出缓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冲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计算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结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果并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写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到磁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带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2755" y="2688716"/>
            <a:ext cx="42348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5400" dirty="0"/>
              <a:t>11.5	进程通信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100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3773" y="173228"/>
            <a:ext cx="36188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11.5</a:t>
            </a:r>
            <a:r>
              <a:rPr spc="-105" dirty="0"/>
              <a:t> </a:t>
            </a:r>
            <a:r>
              <a:rPr dirty="0"/>
              <a:t>进程通信</a:t>
            </a:r>
          </a:p>
          <a:p>
            <a:pPr marL="373380">
              <a:lnSpc>
                <a:spcPct val="100000"/>
              </a:lnSpc>
            </a:pPr>
            <a:r>
              <a:rPr dirty="0"/>
              <a:t>(消息传递)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468495"/>
            <a:ext cx="7918450" cy="26593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当进程互相交互时，必须满足两个基本要求：同步和通信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为实施互斥，进程间需要同步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为了协作，进程间需要交换信息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消息传递提供了这些功能，最典型的消息传递原语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  <a:tab pos="13398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send	发送消息的原语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receive</a:t>
            </a:r>
            <a:r>
              <a:rPr sz="24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接收消息的原语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101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0445" y="698372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直接通信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2242515"/>
            <a:ext cx="8359775" cy="37934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85115" marR="252095" indent="-272415">
              <a:lnSpc>
                <a:spcPts val="3030"/>
              </a:lnSpc>
              <a:spcBef>
                <a:spcPts val="4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对称直接寻址，发送进程和接收进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必须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命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名对方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以便通信，原语send()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和 receive()定义如下：</a:t>
            </a:r>
            <a:endParaRPr sz="28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2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  <a:tab pos="3261995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send(P,</a:t>
            </a:r>
            <a:r>
              <a:rPr sz="26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messsage)	发送消息到进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endParaRPr sz="26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31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receive(Q,</a:t>
            </a:r>
            <a:r>
              <a:rPr sz="2600" spc="-5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message)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接收来自进程Q的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消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endParaRPr sz="2600">
              <a:latin typeface="华文新魏"/>
              <a:cs typeface="华文新魏"/>
            </a:endParaRPr>
          </a:p>
          <a:p>
            <a:pPr marL="285115" marR="5080" indent="-272415">
              <a:lnSpc>
                <a:spcPts val="3020"/>
              </a:lnSpc>
              <a:spcBef>
                <a:spcPts val="7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非对称直接寻址，只要发送者命名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接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收者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而接收 者不需要命名发送者，send()和</a:t>
            </a:r>
            <a:r>
              <a:rPr sz="28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receive()定义如下：</a:t>
            </a:r>
            <a:endParaRPr sz="28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  <a:tab pos="3261995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send(P,</a:t>
            </a:r>
            <a:r>
              <a:rPr sz="26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messsage)	发送消息到进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endParaRPr sz="2600">
              <a:latin typeface="华文新魏"/>
              <a:cs typeface="华文新魏"/>
            </a:endParaRPr>
          </a:p>
          <a:p>
            <a:pPr marL="588645" lvl="1" indent="-273050">
              <a:lnSpc>
                <a:spcPts val="2965"/>
              </a:lnSpc>
              <a:spcBef>
                <a:spcPts val="31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receive(id,</a:t>
            </a:r>
            <a:r>
              <a:rPr sz="2600" spc="-6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message)</a:t>
            </a:r>
            <a:r>
              <a:rPr sz="26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接收来自任何进程的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消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息，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变</a:t>
            </a:r>
            <a:r>
              <a:rPr sz="2600" spc="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endParaRPr sz="2600">
              <a:latin typeface="华文新魏"/>
              <a:cs typeface="华文新魏"/>
            </a:endParaRPr>
          </a:p>
          <a:p>
            <a:pPr marL="588645">
              <a:lnSpc>
                <a:spcPts val="2965"/>
              </a:lnSpc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id置成与其通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的进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名称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6700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102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0445" y="698372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直接通信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266700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27248" y="1839467"/>
          <a:ext cx="2967355" cy="3968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R="503555" algn="r">
                        <a:lnSpc>
                          <a:spcPts val="2665"/>
                        </a:lnSpc>
                      </a:pPr>
                      <a:r>
                        <a:rPr sz="2400" dirty="0">
                          <a:latin typeface="华文新魏"/>
                          <a:cs typeface="华文新魏"/>
                        </a:rPr>
                        <a:t>进程P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latin typeface="华文新魏"/>
                          <a:cs typeface="华文新魏"/>
                        </a:rPr>
                        <a:t>M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7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R="459740" algn="r">
                        <a:lnSpc>
                          <a:spcPts val="2665"/>
                        </a:lnSpc>
                      </a:pPr>
                      <a:r>
                        <a:rPr sz="2400" dirty="0">
                          <a:latin typeface="华文新魏"/>
                          <a:cs typeface="华文新魏"/>
                        </a:rPr>
                        <a:t>进</a:t>
                      </a:r>
                      <a:r>
                        <a:rPr sz="2400" spc="-5" dirty="0">
                          <a:latin typeface="华文新魏"/>
                          <a:cs typeface="华文新魏"/>
                        </a:rPr>
                        <a:t>程</a:t>
                      </a:r>
                      <a:r>
                        <a:rPr sz="2400" dirty="0">
                          <a:latin typeface="华文新魏"/>
                          <a:cs typeface="华文新魏"/>
                        </a:rPr>
                        <a:t>Q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400" dirty="0">
                          <a:latin typeface="华文新魏"/>
                          <a:cs typeface="华文新魏"/>
                        </a:rPr>
                        <a:t>M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7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36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pPr marL="1171575">
                        <a:lnSpc>
                          <a:spcPts val="2385"/>
                        </a:lnSpc>
                      </a:pPr>
                      <a:r>
                        <a:rPr sz="2400" dirty="0">
                          <a:latin typeface="华文新魏"/>
                          <a:cs typeface="华文新魏"/>
                        </a:rPr>
                        <a:t>内核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华文新魏"/>
                          <a:cs typeface="华文新魏"/>
                        </a:rPr>
                        <a:t>M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7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67428" y="3675888"/>
            <a:ext cx="117348" cy="11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7428" y="3963923"/>
            <a:ext cx="117348" cy="117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7428" y="4251959"/>
            <a:ext cx="117348" cy="117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0642" y="2132838"/>
            <a:ext cx="0" cy="3458210"/>
          </a:xfrm>
          <a:custGeom>
            <a:avLst/>
            <a:gdLst/>
            <a:ahLst/>
            <a:cxnLst/>
            <a:rect l="l" t="t" r="r" b="b"/>
            <a:pathLst>
              <a:path h="3458210">
                <a:moveTo>
                  <a:pt x="0" y="0"/>
                </a:moveTo>
                <a:lnTo>
                  <a:pt x="0" y="345795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10371" y="5722620"/>
            <a:ext cx="620268" cy="50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8095" y="5804915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5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6094" y="2060448"/>
            <a:ext cx="574675" cy="144780"/>
          </a:xfrm>
          <a:custGeom>
            <a:avLst/>
            <a:gdLst/>
            <a:ahLst/>
            <a:cxnLst/>
            <a:rect l="l" t="t" r="r" b="b"/>
            <a:pathLst>
              <a:path w="574675" h="144780">
                <a:moveTo>
                  <a:pt x="429767" y="0"/>
                </a:moveTo>
                <a:lnTo>
                  <a:pt x="429767" y="144779"/>
                </a:lnTo>
                <a:lnTo>
                  <a:pt x="545592" y="86867"/>
                </a:lnTo>
                <a:lnTo>
                  <a:pt x="444246" y="86867"/>
                </a:lnTo>
                <a:lnTo>
                  <a:pt x="444246" y="57912"/>
                </a:lnTo>
                <a:lnTo>
                  <a:pt x="545592" y="57912"/>
                </a:lnTo>
                <a:lnTo>
                  <a:pt x="429767" y="0"/>
                </a:lnTo>
                <a:close/>
              </a:path>
              <a:path w="574675" h="144780">
                <a:moveTo>
                  <a:pt x="429767" y="57912"/>
                </a:moveTo>
                <a:lnTo>
                  <a:pt x="0" y="57912"/>
                </a:lnTo>
                <a:lnTo>
                  <a:pt x="0" y="86867"/>
                </a:lnTo>
                <a:lnTo>
                  <a:pt x="429767" y="86867"/>
                </a:lnTo>
                <a:lnTo>
                  <a:pt x="429767" y="57912"/>
                </a:lnTo>
                <a:close/>
              </a:path>
              <a:path w="574675" h="144780">
                <a:moveTo>
                  <a:pt x="545592" y="57912"/>
                </a:moveTo>
                <a:lnTo>
                  <a:pt x="444246" y="57912"/>
                </a:lnTo>
                <a:lnTo>
                  <a:pt x="444246" y="86867"/>
                </a:lnTo>
                <a:lnTo>
                  <a:pt x="545592" y="86867"/>
                </a:lnTo>
                <a:lnTo>
                  <a:pt x="574548" y="72389"/>
                </a:lnTo>
                <a:lnTo>
                  <a:pt x="545592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6094" y="5518403"/>
            <a:ext cx="574675" cy="144780"/>
          </a:xfrm>
          <a:custGeom>
            <a:avLst/>
            <a:gdLst/>
            <a:ahLst/>
            <a:cxnLst/>
            <a:rect l="l" t="t" r="r" b="b"/>
            <a:pathLst>
              <a:path w="574675" h="144779">
                <a:moveTo>
                  <a:pt x="144779" y="0"/>
                </a:moveTo>
                <a:lnTo>
                  <a:pt x="0" y="72390"/>
                </a:lnTo>
                <a:lnTo>
                  <a:pt x="144779" y="144780"/>
                </a:lnTo>
                <a:lnTo>
                  <a:pt x="144779" y="86868"/>
                </a:lnTo>
                <a:lnTo>
                  <a:pt x="130301" y="86868"/>
                </a:lnTo>
                <a:lnTo>
                  <a:pt x="130301" y="57912"/>
                </a:lnTo>
                <a:lnTo>
                  <a:pt x="144779" y="57912"/>
                </a:lnTo>
                <a:lnTo>
                  <a:pt x="144779" y="0"/>
                </a:lnTo>
                <a:close/>
              </a:path>
              <a:path w="574675" h="144779">
                <a:moveTo>
                  <a:pt x="144779" y="57912"/>
                </a:moveTo>
                <a:lnTo>
                  <a:pt x="130301" y="57912"/>
                </a:lnTo>
                <a:lnTo>
                  <a:pt x="130301" y="86868"/>
                </a:lnTo>
                <a:lnTo>
                  <a:pt x="144779" y="86868"/>
                </a:lnTo>
                <a:lnTo>
                  <a:pt x="144779" y="57912"/>
                </a:lnTo>
                <a:close/>
              </a:path>
              <a:path w="574675" h="144779">
                <a:moveTo>
                  <a:pt x="574548" y="57912"/>
                </a:moveTo>
                <a:lnTo>
                  <a:pt x="144779" y="57912"/>
                </a:lnTo>
                <a:lnTo>
                  <a:pt x="144779" y="86868"/>
                </a:lnTo>
                <a:lnTo>
                  <a:pt x="574548" y="86868"/>
                </a:lnTo>
                <a:lnTo>
                  <a:pt x="5745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6094" y="5301996"/>
            <a:ext cx="358140" cy="144780"/>
          </a:xfrm>
          <a:custGeom>
            <a:avLst/>
            <a:gdLst/>
            <a:ahLst/>
            <a:cxnLst/>
            <a:rect l="l" t="t" r="r" b="b"/>
            <a:pathLst>
              <a:path w="358139" h="144779">
                <a:moveTo>
                  <a:pt x="213359" y="0"/>
                </a:moveTo>
                <a:lnTo>
                  <a:pt x="213359" y="144779"/>
                </a:lnTo>
                <a:lnTo>
                  <a:pt x="329184" y="86867"/>
                </a:lnTo>
                <a:lnTo>
                  <a:pt x="227837" y="86867"/>
                </a:lnTo>
                <a:lnTo>
                  <a:pt x="227837" y="57911"/>
                </a:lnTo>
                <a:lnTo>
                  <a:pt x="329183" y="57911"/>
                </a:lnTo>
                <a:lnTo>
                  <a:pt x="213359" y="0"/>
                </a:lnTo>
                <a:close/>
              </a:path>
              <a:path w="358139" h="144779">
                <a:moveTo>
                  <a:pt x="213359" y="57911"/>
                </a:moveTo>
                <a:lnTo>
                  <a:pt x="0" y="57911"/>
                </a:lnTo>
                <a:lnTo>
                  <a:pt x="0" y="86867"/>
                </a:lnTo>
                <a:lnTo>
                  <a:pt x="213359" y="86867"/>
                </a:lnTo>
                <a:lnTo>
                  <a:pt x="213359" y="57911"/>
                </a:lnTo>
                <a:close/>
              </a:path>
              <a:path w="358139" h="144779">
                <a:moveTo>
                  <a:pt x="329183" y="57911"/>
                </a:moveTo>
                <a:lnTo>
                  <a:pt x="227837" y="57911"/>
                </a:lnTo>
                <a:lnTo>
                  <a:pt x="227837" y="86867"/>
                </a:lnTo>
                <a:lnTo>
                  <a:pt x="329184" y="86867"/>
                </a:lnTo>
                <a:lnTo>
                  <a:pt x="358139" y="72389"/>
                </a:lnTo>
                <a:lnTo>
                  <a:pt x="329183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4234" y="2782061"/>
            <a:ext cx="0" cy="2592705"/>
          </a:xfrm>
          <a:custGeom>
            <a:avLst/>
            <a:gdLst/>
            <a:ahLst/>
            <a:cxnLst/>
            <a:rect l="l" t="t" r="r" b="b"/>
            <a:pathLst>
              <a:path h="2592704">
                <a:moveTo>
                  <a:pt x="0" y="0"/>
                </a:moveTo>
                <a:lnTo>
                  <a:pt x="0" y="259232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86094" y="2709672"/>
            <a:ext cx="358140" cy="144780"/>
          </a:xfrm>
          <a:custGeom>
            <a:avLst/>
            <a:gdLst/>
            <a:ahLst/>
            <a:cxnLst/>
            <a:rect l="l" t="t" r="r" b="b"/>
            <a:pathLst>
              <a:path w="358139" h="144780">
                <a:moveTo>
                  <a:pt x="144779" y="0"/>
                </a:moveTo>
                <a:lnTo>
                  <a:pt x="0" y="72389"/>
                </a:lnTo>
                <a:lnTo>
                  <a:pt x="144779" y="144779"/>
                </a:lnTo>
                <a:lnTo>
                  <a:pt x="144779" y="86867"/>
                </a:lnTo>
                <a:lnTo>
                  <a:pt x="130301" y="86867"/>
                </a:lnTo>
                <a:lnTo>
                  <a:pt x="130301" y="57912"/>
                </a:lnTo>
                <a:lnTo>
                  <a:pt x="144779" y="57912"/>
                </a:lnTo>
                <a:lnTo>
                  <a:pt x="144779" y="0"/>
                </a:lnTo>
                <a:close/>
              </a:path>
              <a:path w="358139" h="144780">
                <a:moveTo>
                  <a:pt x="144779" y="57912"/>
                </a:moveTo>
                <a:lnTo>
                  <a:pt x="130301" y="57912"/>
                </a:lnTo>
                <a:lnTo>
                  <a:pt x="130301" y="86867"/>
                </a:lnTo>
                <a:lnTo>
                  <a:pt x="144779" y="86867"/>
                </a:lnTo>
                <a:lnTo>
                  <a:pt x="144779" y="57912"/>
                </a:lnTo>
                <a:close/>
              </a:path>
              <a:path w="358139" h="144780">
                <a:moveTo>
                  <a:pt x="358139" y="57912"/>
                </a:moveTo>
                <a:lnTo>
                  <a:pt x="144779" y="57912"/>
                </a:lnTo>
                <a:lnTo>
                  <a:pt x="144779" y="86867"/>
                </a:lnTo>
                <a:lnTo>
                  <a:pt x="358139" y="86867"/>
                </a:lnTo>
                <a:lnTo>
                  <a:pt x="358139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63495" y="5848603"/>
            <a:ext cx="410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消息传递：进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向Q发送消息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103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8905" y="578612"/>
            <a:ext cx="2265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Microsoft JhengHei"/>
                <a:cs typeface="Microsoft JhengHei"/>
              </a:rPr>
              <a:t>消</a:t>
            </a:r>
            <a:r>
              <a:rPr sz="4400" b="1" spc="15" dirty="0">
                <a:latin typeface="Microsoft JhengHei"/>
                <a:cs typeface="Microsoft JhengHei"/>
              </a:rPr>
              <a:t>息</a:t>
            </a:r>
            <a:r>
              <a:rPr sz="4400" b="1" dirty="0">
                <a:latin typeface="Microsoft JhengHei"/>
                <a:cs typeface="Microsoft JhengHei"/>
              </a:rPr>
              <a:t>格式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89287" y="1974913"/>
          <a:ext cx="3067685" cy="421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31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消息类型</a:t>
                      </a:r>
                      <a:endParaRPr sz="2800">
                        <a:latin typeface="华文新魏"/>
                        <a:cs typeface="华文新魏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1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目标</a:t>
                      </a:r>
                      <a:r>
                        <a:rPr sz="28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ID</a:t>
                      </a:r>
                      <a:endParaRPr sz="2800">
                        <a:latin typeface="华文新魏"/>
                        <a:cs typeface="华文新魏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31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源</a:t>
                      </a:r>
                      <a:r>
                        <a:rPr sz="28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ID</a:t>
                      </a:r>
                      <a:endParaRPr sz="2800">
                        <a:latin typeface="华文新魏"/>
                        <a:cs typeface="华文新魏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1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消息长度</a:t>
                      </a:r>
                      <a:endParaRPr sz="2800">
                        <a:latin typeface="华文新魏"/>
                        <a:cs typeface="华文新魏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1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8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控制消息</a:t>
                      </a:r>
                      <a:endParaRPr sz="2800">
                        <a:latin typeface="华文新魏"/>
                        <a:cs typeface="华文新魏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消息内容</a:t>
                      </a:r>
                      <a:endParaRPr sz="2800">
                        <a:latin typeface="华文新魏"/>
                        <a:cs typeface="华文新魏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916935" y="1988820"/>
            <a:ext cx="142240" cy="2520950"/>
          </a:xfrm>
          <a:custGeom>
            <a:avLst/>
            <a:gdLst/>
            <a:ahLst/>
            <a:cxnLst/>
            <a:rect l="l" t="t" r="r" b="b"/>
            <a:pathLst>
              <a:path w="142239" h="2520950">
                <a:moveTo>
                  <a:pt x="141731" y="2520696"/>
                </a:moveTo>
                <a:lnTo>
                  <a:pt x="99889" y="2480474"/>
                </a:lnTo>
                <a:lnTo>
                  <a:pt x="84545" y="2435355"/>
                </a:lnTo>
                <a:lnTo>
                  <a:pt x="74480" y="2378147"/>
                </a:lnTo>
                <a:lnTo>
                  <a:pt x="70865" y="2312288"/>
                </a:lnTo>
                <a:lnTo>
                  <a:pt x="70865" y="1468754"/>
                </a:lnTo>
                <a:lnTo>
                  <a:pt x="67251" y="1402896"/>
                </a:lnTo>
                <a:lnTo>
                  <a:pt x="57186" y="1345688"/>
                </a:lnTo>
                <a:lnTo>
                  <a:pt x="41842" y="1300569"/>
                </a:lnTo>
                <a:lnTo>
                  <a:pt x="22390" y="1270976"/>
                </a:lnTo>
                <a:lnTo>
                  <a:pt x="0" y="1260347"/>
                </a:lnTo>
                <a:lnTo>
                  <a:pt x="22390" y="1249719"/>
                </a:lnTo>
                <a:lnTo>
                  <a:pt x="41842" y="1220126"/>
                </a:lnTo>
                <a:lnTo>
                  <a:pt x="57186" y="1175007"/>
                </a:lnTo>
                <a:lnTo>
                  <a:pt x="67251" y="1117799"/>
                </a:lnTo>
                <a:lnTo>
                  <a:pt x="70865" y="1051940"/>
                </a:lnTo>
                <a:lnTo>
                  <a:pt x="70865" y="208406"/>
                </a:lnTo>
                <a:lnTo>
                  <a:pt x="74480" y="142548"/>
                </a:lnTo>
                <a:lnTo>
                  <a:pt x="84545" y="85340"/>
                </a:lnTo>
                <a:lnTo>
                  <a:pt x="99889" y="40221"/>
                </a:lnTo>
                <a:lnTo>
                  <a:pt x="119341" y="10628"/>
                </a:lnTo>
                <a:lnTo>
                  <a:pt x="1417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6935" y="4581144"/>
            <a:ext cx="142240" cy="1584960"/>
          </a:xfrm>
          <a:custGeom>
            <a:avLst/>
            <a:gdLst/>
            <a:ahLst/>
            <a:cxnLst/>
            <a:rect l="l" t="t" r="r" b="b"/>
            <a:pathLst>
              <a:path w="142239" h="1584960">
                <a:moveTo>
                  <a:pt x="141731" y="1584959"/>
                </a:moveTo>
                <a:lnTo>
                  <a:pt x="114157" y="1574667"/>
                </a:lnTo>
                <a:lnTo>
                  <a:pt x="91630" y="1546599"/>
                </a:lnTo>
                <a:lnTo>
                  <a:pt x="76438" y="1504967"/>
                </a:lnTo>
                <a:lnTo>
                  <a:pt x="70865" y="1453984"/>
                </a:lnTo>
                <a:lnTo>
                  <a:pt x="70865" y="923416"/>
                </a:lnTo>
                <a:lnTo>
                  <a:pt x="65293" y="872472"/>
                </a:lnTo>
                <a:lnTo>
                  <a:pt x="50101" y="830849"/>
                </a:lnTo>
                <a:lnTo>
                  <a:pt x="27574" y="802776"/>
                </a:lnTo>
                <a:lnTo>
                  <a:pt x="0" y="792479"/>
                </a:lnTo>
                <a:lnTo>
                  <a:pt x="27574" y="782183"/>
                </a:lnTo>
                <a:lnTo>
                  <a:pt x="50101" y="754110"/>
                </a:lnTo>
                <a:lnTo>
                  <a:pt x="65293" y="712487"/>
                </a:lnTo>
                <a:lnTo>
                  <a:pt x="70865" y="661542"/>
                </a:lnTo>
                <a:lnTo>
                  <a:pt x="70865" y="130936"/>
                </a:lnTo>
                <a:lnTo>
                  <a:pt x="76438" y="79992"/>
                </a:lnTo>
                <a:lnTo>
                  <a:pt x="91630" y="38369"/>
                </a:lnTo>
                <a:lnTo>
                  <a:pt x="114157" y="10296"/>
                </a:lnTo>
                <a:lnTo>
                  <a:pt x="1417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71269" y="2988944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消息头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104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71269" y="5078729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消息体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168" y="2430271"/>
            <a:ext cx="7918450" cy="328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消息不是直接从发送者发送到接收者，而是发送到由临时 保存这些消息的队列组成的一个共享数据结构，这些队列 通常成为信箱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(mailbox)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一个进程给合适的信箱发送消息，另一进程从信箱中获得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消息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间接通信的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send()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receive()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定义如下：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9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send(A,message)：把一封</a:t>
            </a:r>
            <a:r>
              <a:rPr sz="2500" spc="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500" spc="-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消息</a:t>
            </a:r>
            <a:r>
              <a:rPr sz="25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500" spc="5" dirty="0">
                <a:solidFill>
                  <a:srgbClr val="073D86"/>
                </a:solidFill>
                <a:latin typeface="华文新魏"/>
                <a:cs typeface="华文新魏"/>
              </a:rPr>
              <a:t>传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送到</a:t>
            </a:r>
            <a:r>
              <a:rPr sz="2500" spc="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箱A</a:t>
            </a:r>
            <a:endParaRPr sz="25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receive(A,message)：</a:t>
            </a:r>
            <a:r>
              <a:rPr sz="2500" spc="-10" dirty="0">
                <a:solidFill>
                  <a:srgbClr val="073D86"/>
                </a:solidFill>
                <a:latin typeface="华文新魏"/>
                <a:cs typeface="华文新魏"/>
              </a:rPr>
              <a:t>从信箱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A接收一封信件</a:t>
            </a:r>
            <a:r>
              <a:rPr sz="250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500" spc="-10" dirty="0">
                <a:solidFill>
                  <a:srgbClr val="073D86"/>
                </a:solidFill>
                <a:latin typeface="华文新魏"/>
                <a:cs typeface="华文新魏"/>
              </a:rPr>
              <a:t>消息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endParaRPr sz="25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127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9846" y="722121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间接通信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105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168" y="2430271"/>
            <a:ext cx="7918450" cy="328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消息不是直接从发送者发送到接收者，而是发送到由临时 保存这些消息的队列组成的一个共享数据结构，这些队列 通常成为信箱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(mailbox)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一个进程给合适的信箱发送消息，另一进程从信箱中获得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消息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间接通信的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send()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receive()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定义如下：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9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send(A,message)：把一封</a:t>
            </a:r>
            <a:r>
              <a:rPr sz="2500" spc="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500" spc="-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消息</a:t>
            </a:r>
            <a:r>
              <a:rPr sz="25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500" spc="5" dirty="0">
                <a:solidFill>
                  <a:srgbClr val="073D86"/>
                </a:solidFill>
                <a:latin typeface="华文新魏"/>
                <a:cs typeface="华文新魏"/>
              </a:rPr>
              <a:t>传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送到</a:t>
            </a:r>
            <a:r>
              <a:rPr sz="2500" spc="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箱A</a:t>
            </a:r>
            <a:endParaRPr sz="25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60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receive(A,message)：</a:t>
            </a:r>
            <a:r>
              <a:rPr sz="2500" spc="-10" dirty="0">
                <a:solidFill>
                  <a:srgbClr val="073D86"/>
                </a:solidFill>
                <a:latin typeface="华文新魏"/>
                <a:cs typeface="华文新魏"/>
              </a:rPr>
              <a:t>从信箱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A接收一封信件</a:t>
            </a:r>
            <a:r>
              <a:rPr sz="250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500" spc="-10" dirty="0">
                <a:solidFill>
                  <a:srgbClr val="073D86"/>
                </a:solidFill>
                <a:latin typeface="华文新魏"/>
                <a:cs typeface="华文新魏"/>
              </a:rPr>
              <a:t>消息</a:t>
            </a:r>
            <a:r>
              <a:rPr sz="2500" spc="-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endParaRPr sz="25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127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9846" y="722121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间接通信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106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302" y="2430271"/>
            <a:ext cx="8528050" cy="3904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 algn="just">
              <a:lnSpc>
                <a:spcPct val="1002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信箱可以分成信箱头和信箱体两部分，信箱头指出信箱容量、 信件格式、存放信件位置的指针等；信箱体用来存放信件，信 箱体分成若干个区，每个区可容纳一封信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“发送”和“接收”两条原语的功能为：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2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发送信件：如果指定的信箱未满，则将信件送入信箱中由指针 所指示的位置，并释放等待该信箱中信件的等待者；否则，发 送信件者被置成等待信箱状态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299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接收信件：如果指定信箱中有信，则取出一封信件，并释放等 待信箱的等待者，否则，接收信件者被置成等待信箱中信件的 状态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127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9846" y="722121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间接通信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107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59" y="188976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2633" y="587755"/>
            <a:ext cx="631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send/receive</a:t>
            </a:r>
            <a:r>
              <a:rPr sz="4000" dirty="0"/>
              <a:t>原</a:t>
            </a:r>
            <a:r>
              <a:rPr sz="4000" spc="-5" dirty="0"/>
              <a:t>语的</a:t>
            </a:r>
            <a:r>
              <a:rPr sz="4000" dirty="0"/>
              <a:t>算</a:t>
            </a:r>
            <a:r>
              <a:rPr sz="4000" spc="-5" dirty="0"/>
              <a:t>法描述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50825" y="1392300"/>
            <a:ext cx="8714105" cy="1727835"/>
          </a:xfrm>
          <a:custGeom>
            <a:avLst/>
            <a:gdLst/>
            <a:ahLst/>
            <a:cxnLst/>
            <a:rect l="l" t="t" r="r" b="b"/>
            <a:pathLst>
              <a:path w="8714105" h="1727835">
                <a:moveTo>
                  <a:pt x="0" y="1727581"/>
                </a:moveTo>
                <a:lnTo>
                  <a:pt x="8713851" y="1727581"/>
                </a:lnTo>
                <a:lnTo>
                  <a:pt x="8713851" y="0"/>
                </a:lnTo>
                <a:lnTo>
                  <a:pt x="0" y="0"/>
                </a:lnTo>
                <a:lnTo>
                  <a:pt x="0" y="17275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1639" y="5369052"/>
            <a:ext cx="2606040" cy="650875"/>
          </a:xfrm>
          <a:custGeom>
            <a:avLst/>
            <a:gdLst/>
            <a:ahLst/>
            <a:cxnLst/>
            <a:rect l="l" t="t" r="r" b="b"/>
            <a:pathLst>
              <a:path w="2606040" h="650875">
                <a:moveTo>
                  <a:pt x="0" y="650748"/>
                </a:moveTo>
                <a:lnTo>
                  <a:pt x="2606040" y="650748"/>
                </a:lnTo>
                <a:lnTo>
                  <a:pt x="2606040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ln w="9143">
            <a:solidFill>
              <a:srgbClr val="130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6537" y="1378013"/>
          <a:ext cx="8757285" cy="493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581">
                <a:tc gridSpan="2">
                  <a:txBody>
                    <a:bodyPr/>
                    <a:lstStyle/>
                    <a:p>
                      <a:pPr marL="35560">
                        <a:lnSpc>
                          <a:spcPts val="1925"/>
                        </a:lnSpc>
                      </a:pPr>
                      <a:r>
                        <a:rPr sz="2000" b="1" spc="-10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type</a:t>
                      </a:r>
                      <a:r>
                        <a:rPr sz="2000" b="1" spc="-4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box=record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407670">
                        <a:lnSpc>
                          <a:spcPts val="2280"/>
                        </a:lnSpc>
                        <a:tabLst>
                          <a:tab pos="3075305" algn="l"/>
                        </a:tabLst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size: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integer;	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/*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信箱大小*/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407670">
                        <a:lnSpc>
                          <a:spcPts val="2280"/>
                        </a:lnSpc>
                        <a:tabLst>
                          <a:tab pos="3187065" algn="l"/>
                        </a:tabLst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count:</a:t>
                      </a:r>
                      <a:r>
                        <a:rPr sz="2000" spc="-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integer;	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/*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现有信件数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*/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407670">
                        <a:lnSpc>
                          <a:spcPts val="2280"/>
                        </a:lnSpc>
                        <a:tabLst>
                          <a:tab pos="4086225" algn="l"/>
                        </a:tabLst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letter: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array[1..n]</a:t>
                      </a:r>
                      <a:r>
                        <a:rPr sz="2000" spc="2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of</a:t>
                      </a:r>
                      <a:r>
                        <a:rPr sz="2000" spc="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message;	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/*信箱中的信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件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*/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35560" marR="2352040" indent="371475">
                        <a:lnSpc>
                          <a:spcPts val="2280"/>
                        </a:lnSpc>
                        <a:spcBef>
                          <a:spcPts val="114"/>
                        </a:spcBef>
                        <a:tabLst>
                          <a:tab pos="3366135" algn="l"/>
                        </a:tabLst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S1,S2: 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emaph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o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re;	/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*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等信箱和等信件信</a:t>
                      </a:r>
                      <a:r>
                        <a:rPr sz="2000" spc="-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号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量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*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  end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431">
                <a:tc>
                  <a:txBody>
                    <a:bodyPr/>
                    <a:lstStyle/>
                    <a:p>
                      <a:pPr marL="35560">
                        <a:lnSpc>
                          <a:spcPts val="1925"/>
                        </a:lnSpc>
                      </a:pPr>
                      <a:r>
                        <a:rPr sz="2000" b="1" spc="-12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procedure</a:t>
                      </a:r>
                      <a:r>
                        <a:rPr sz="2000" b="1" spc="-70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send(varB:box,M:message)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21615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var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i:integer;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21615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begin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93725" marR="416559" indent="-248920">
                        <a:lnSpc>
                          <a:spcPts val="228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if B.count=B.size then W(B.s1);  i:=B.count+1;  B.letter[i]:=M;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93725" marR="2366645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B.count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: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=i;  R(B.S2)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532890" marR="293370" indent="-1250315">
                        <a:lnSpc>
                          <a:spcPts val="2100"/>
                        </a:lnSpc>
                        <a:spcBef>
                          <a:spcPts val="145"/>
                        </a:spcBef>
                        <a:tabLst>
                          <a:tab pos="1532890" algn="l"/>
                        </a:tabLst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end;	</a:t>
                      </a:r>
                      <a:r>
                        <a:rPr sz="2700" b="1" spc="-30" baseline="1543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R(</a:t>
                      </a:r>
                      <a:r>
                        <a:rPr sz="2700" b="1" spc="-112" baseline="1543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700" b="1" spc="22" baseline="1543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2700" b="1" spc="15" baseline="1543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和</a:t>
                      </a:r>
                      <a:r>
                        <a:rPr sz="2700" b="1" spc="-37" baseline="1543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W(</a:t>
                      </a:r>
                      <a:r>
                        <a:rPr sz="2700" b="1" spc="-127" baseline="1543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700" b="1" spc="30" baseline="1543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2700" b="1" spc="15" baseline="1543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是让</a:t>
                      </a:r>
                      <a:r>
                        <a:rPr sz="2700" b="1" baseline="1543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进程入队 </a:t>
                      </a:r>
                      <a:r>
                        <a:rPr sz="1800" b="1" spc="10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和出队</a:t>
                      </a:r>
                      <a:r>
                        <a:rPr sz="1800" b="1" dirty="0">
                          <a:solidFill>
                            <a:srgbClr val="1303EC"/>
                          </a:solidFill>
                          <a:latin typeface="Microsoft JhengHei"/>
                          <a:cs typeface="Microsoft JhengHei"/>
                        </a:rPr>
                        <a:t>的两个过程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925"/>
                        </a:lnSpc>
                      </a:pPr>
                      <a:r>
                        <a:rPr sz="2000" b="1" spc="-125" dirty="0">
                          <a:solidFill>
                            <a:srgbClr val="073D86"/>
                          </a:solidFill>
                          <a:latin typeface="Microsoft JhengHei"/>
                          <a:cs typeface="Microsoft JhengHei"/>
                        </a:rPr>
                        <a:t>procedure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receive(varB:box,</a:t>
                      </a:r>
                      <a:r>
                        <a:rPr sz="2000" spc="5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x:message)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22250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var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i:integer;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22250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begin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94360" marR="1049655" indent="-248920">
                        <a:lnSpc>
                          <a:spcPts val="228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if B.count=0 then W(B.s2); 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B.count:=B.count-1; 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x:=B.letter[1];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31495" marR="1590040" indent="62230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if B.count ≠0 then  for i=1 to B.count</a:t>
                      </a:r>
                      <a:r>
                        <a:rPr sz="2000" spc="-9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do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31495" marR="894080" indent="309245">
                        <a:lnSpc>
                          <a:spcPts val="228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B.let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er[i]:=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.lette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[i+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1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];  R(B.S1);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60020">
                        <a:lnSpc>
                          <a:spcPts val="222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end;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108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523113"/>
            <a:ext cx="7856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消息传递求解生产者消费者问题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66725" y="2133600"/>
            <a:ext cx="8353425" cy="661670"/>
          </a:xfrm>
          <a:custGeom>
            <a:avLst/>
            <a:gdLst/>
            <a:ahLst/>
            <a:cxnLst/>
            <a:rect l="l" t="t" r="r" b="b"/>
            <a:pathLst>
              <a:path w="8353425" h="661669">
                <a:moveTo>
                  <a:pt x="0" y="661415"/>
                </a:moveTo>
                <a:lnTo>
                  <a:pt x="8353425" y="661415"/>
                </a:lnTo>
                <a:lnTo>
                  <a:pt x="8353425" y="0"/>
                </a:lnTo>
                <a:lnTo>
                  <a:pt x="0" y="0"/>
                </a:lnTo>
                <a:lnTo>
                  <a:pt x="0" y="661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2795016"/>
            <a:ext cx="4105275" cy="2170430"/>
          </a:xfrm>
          <a:custGeom>
            <a:avLst/>
            <a:gdLst/>
            <a:ahLst/>
            <a:cxnLst/>
            <a:rect l="l" t="t" r="r" b="b"/>
            <a:pathLst>
              <a:path w="4105275" h="2170429">
                <a:moveTo>
                  <a:pt x="0" y="2170175"/>
                </a:moveTo>
                <a:lnTo>
                  <a:pt x="4105275" y="2170175"/>
                </a:lnTo>
                <a:lnTo>
                  <a:pt x="4105275" y="0"/>
                </a:lnTo>
                <a:lnTo>
                  <a:pt x="0" y="0"/>
                </a:lnTo>
                <a:lnTo>
                  <a:pt x="0" y="2170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2795016"/>
            <a:ext cx="4248150" cy="2170430"/>
          </a:xfrm>
          <a:custGeom>
            <a:avLst/>
            <a:gdLst/>
            <a:ahLst/>
            <a:cxnLst/>
            <a:rect l="l" t="t" r="r" b="b"/>
            <a:pathLst>
              <a:path w="4248150" h="2170429">
                <a:moveTo>
                  <a:pt x="0" y="2170175"/>
                </a:moveTo>
                <a:lnTo>
                  <a:pt x="4248150" y="2170175"/>
                </a:lnTo>
                <a:lnTo>
                  <a:pt x="4248150" y="0"/>
                </a:lnTo>
                <a:lnTo>
                  <a:pt x="0" y="0"/>
                </a:lnTo>
                <a:lnTo>
                  <a:pt x="0" y="2170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2437" y="2119312"/>
          <a:ext cx="8396605" cy="4125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415">
                <a:tc gridSpan="2">
                  <a:txBody>
                    <a:bodyPr/>
                    <a:lstStyle/>
                    <a:p>
                      <a:pPr marL="91440" marR="2928620">
                        <a:lnSpc>
                          <a:spcPts val="2380"/>
                        </a:lnSpc>
                        <a:spcBef>
                          <a:spcPts val="45"/>
                        </a:spcBef>
                        <a:tabLst>
                          <a:tab pos="4091940" algn="l"/>
                        </a:tabLst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crea</a:t>
                      </a:r>
                      <a:r>
                        <a:rPr sz="22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-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mailbox(</a:t>
                      </a:r>
                      <a:r>
                        <a:rPr sz="22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rodu</a:t>
                      </a:r>
                      <a:r>
                        <a:rPr sz="22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</a:t>
                      </a:r>
                      <a:r>
                        <a:rPr sz="2200" spc="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);	/</a:t>
                      </a:r>
                      <a:r>
                        <a:rPr sz="2200" spc="2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创建信箱 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creat-mailbox(consumer);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176">
                <a:tc>
                  <a:txBody>
                    <a:bodyPr/>
                    <a:lstStyle/>
                    <a:p>
                      <a:pPr marL="501015" marR="290195" indent="-410209">
                        <a:lnSpc>
                          <a:spcPts val="2380"/>
                        </a:lnSpc>
                        <a:spcBef>
                          <a:spcPts val="45"/>
                        </a:spcBef>
                        <a:tabLst>
                          <a:tab pos="2590165" algn="l"/>
                        </a:tabLst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producer_i(</a:t>
                      </a:r>
                      <a:r>
                        <a:rPr sz="2200" spc="2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	//i=1</a:t>
                      </a:r>
                      <a:r>
                        <a:rPr sz="2200" spc="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,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…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,n  message</a:t>
                      </a:r>
                      <a:r>
                        <a:rPr sz="2200" spc="-2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pmsg;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501015">
                        <a:lnSpc>
                          <a:spcPts val="2205"/>
                        </a:lnSpc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while(true)</a:t>
                      </a:r>
                      <a:r>
                        <a:rPr sz="2200" spc="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774065" marR="538480" indent="-20320">
                        <a:lnSpc>
                          <a:spcPts val="2380"/>
                        </a:lnSpc>
                        <a:spcBef>
                          <a:spcPts val="165"/>
                        </a:spcBef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pmsg = produce()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  send(consumer,</a:t>
                      </a:r>
                      <a:r>
                        <a:rPr sz="2200" spc="-2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pmsg);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501015">
                        <a:lnSpc>
                          <a:spcPts val="2205"/>
                        </a:lnSpc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ts val="2510"/>
                        </a:lnSpc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230" marR="348615" indent="-478790">
                        <a:lnSpc>
                          <a:spcPts val="2380"/>
                        </a:lnSpc>
                        <a:spcBef>
                          <a:spcPts val="45"/>
                        </a:spcBef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consumer_j( ) { //j=1,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…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,m  message</a:t>
                      </a:r>
                      <a:r>
                        <a:rPr sz="2200" spc="-2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cmsg;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570230">
                        <a:lnSpc>
                          <a:spcPts val="2205"/>
                        </a:lnSpc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while(true)</a:t>
                      </a:r>
                      <a:r>
                        <a:rPr sz="2200" spc="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637540" marR="492759">
                        <a:lnSpc>
                          <a:spcPts val="2380"/>
                        </a:lnSpc>
                        <a:spcBef>
                          <a:spcPts val="165"/>
                        </a:spcBef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receive (consumer, cmsg);  consume(csmg);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570230">
                        <a:lnSpc>
                          <a:spcPts val="2205"/>
                        </a:lnSpc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92075">
                        <a:lnSpc>
                          <a:spcPts val="2510"/>
                        </a:lnSpc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4920">
                <a:tc gridSpan="2">
                  <a:txBody>
                    <a:bodyPr/>
                    <a:lstStyle/>
                    <a:p>
                      <a:pPr marL="91440">
                        <a:lnSpc>
                          <a:spcPts val="2260"/>
                        </a:lnSpc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cobegin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569595" marR="6045200">
                        <a:lnSpc>
                          <a:spcPts val="2380"/>
                        </a:lnSpc>
                        <a:spcBef>
                          <a:spcPts val="165"/>
                        </a:spcBef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producer_i( );  consumer_j(</a:t>
                      </a:r>
                      <a:r>
                        <a:rPr sz="2200" spc="-6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R="7283450" algn="ctr">
                        <a:lnSpc>
                          <a:spcPts val="2335"/>
                        </a:lnSpc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coend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109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595376"/>
            <a:ext cx="40944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进程的并发</a:t>
            </a:r>
            <a:r>
              <a:rPr sz="4400" spc="5" dirty="0"/>
              <a:t>性</a:t>
            </a:r>
            <a:r>
              <a:rPr sz="4400" dirty="0"/>
              <a:t>(3)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31114" y="2571749"/>
            <a:ext cx="81235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每一部分是一个小程序，它们可并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执行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并会产 生制约关系，其</a:t>
            </a:r>
            <a:r>
              <a:rPr sz="2800" spc="-2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sen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d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和recei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作用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小程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之 间通过通信机制解决制约关系，以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便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协调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致地工 作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80069" y="6295958"/>
            <a:ext cx="1930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4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302" y="1981095"/>
            <a:ext cx="8526780" cy="37566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关于信箱容量问题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关于多进程与信箱相连的信件接收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问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关于信箱的所有权问题</a:t>
            </a:r>
            <a:endParaRPr sz="2800">
              <a:latin typeface="华文新魏"/>
              <a:cs typeface="华文新魏"/>
            </a:endParaRPr>
          </a:p>
          <a:p>
            <a:pPr marL="588645" marR="5080" lvl="1" indent="-273050" algn="just">
              <a:lnSpc>
                <a:spcPct val="100000"/>
              </a:lnSpc>
              <a:spcBef>
                <a:spcPts val="6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信箱为操作系统所有是指由操作系统统一设置信箱，归系统 所有，供相互通信的进程共享，消息缓冲机制就是一个著名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的例子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关于信件的格式问题和其他有关问题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关于通信进程的同步问题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127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有关消息传递问题的若干问题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302" y="2214117"/>
            <a:ext cx="855154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消息缓冲是在197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3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年由P.B.H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ns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提出的一种进程间高级通信 设施，并在RC4000系统中实现</a:t>
            </a:r>
            <a:endParaRPr sz="2400">
              <a:latin typeface="华文新魏"/>
              <a:cs typeface="华文新魏"/>
            </a:endParaRPr>
          </a:p>
          <a:p>
            <a:pPr marL="285115" marR="2794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消息缓冲通信的基本思想是：由操作系统统一管理一组用于通 信的消息缓冲存储区，每一个消息缓冲存储区可存放一个消息</a:t>
            </a:r>
            <a:endParaRPr sz="2400">
              <a:latin typeface="华文新魏"/>
              <a:cs typeface="华文新魏"/>
            </a:endParaRPr>
          </a:p>
          <a:p>
            <a:pPr marL="285115" marR="27940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件)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。当一个进程要发送消息时，先在自己的消息发送区里 生成待发送的消息，包括：接收进程名、消息长度、消息正文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等。然后，向系统申请一个消息缓冲区，把消息从发送区复制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到消息缓冲区中，注意在复制过程中系统会将接收进程名换成 发送进程名，以便接收者识别。随后该消息缓冲区被挂到接收 消息的进程的消息队列上，供接收者在需要时从消息队列中摘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下并复制到消息接收区去使用，同时释放消息缓冲区。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127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有关消息传递问题的若干问题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302" y="1996567"/>
            <a:ext cx="8462010" cy="43421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消息缓冲通信涉及的数据结构：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sender：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发送消息的进程名或标识符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size：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发送的消息长度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text：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发送的消息正文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next-ptr：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指向下一个消息缓冲区的指针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在进程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PCB中涉及通信的数据结构：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mptr：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消息队列队首指针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mutex：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消息队列互斥信号量，初值</a:t>
            </a:r>
            <a:r>
              <a:rPr sz="2400" spc="-2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endParaRPr sz="24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：表示接收进程消息队列上消息的个数，初值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0，是控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制收发进程同步的信号量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127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0245" y="72212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消息缓冲通信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988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310515" algn="l"/>
              </a:tabLst>
            </a:pPr>
            <a:r>
              <a:rPr dirty="0"/>
              <a:t>发送原语和接收原语的实现如下：</a:t>
            </a:r>
          </a:p>
          <a:p>
            <a:pPr marL="309880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310515" algn="l"/>
              </a:tabLst>
            </a:pPr>
            <a:r>
              <a:rPr dirty="0"/>
              <a:t>发送原语Se</a:t>
            </a:r>
            <a:r>
              <a:rPr spc="-10" dirty="0"/>
              <a:t>n</a:t>
            </a:r>
            <a:r>
              <a:rPr dirty="0"/>
              <a:t>d：申请一个消息缓冲区，把发送区内容复制到这 </a:t>
            </a:r>
            <a:r>
              <a:rPr spc="-5" dirty="0"/>
              <a:t>个缓冲区中；找到接收进程</a:t>
            </a:r>
            <a:r>
              <a:rPr dirty="0"/>
              <a:t>的</a:t>
            </a:r>
            <a:r>
              <a:rPr spc="-5" dirty="0"/>
              <a:t>PCB，执行互斥操作P(mutex)；  </a:t>
            </a:r>
            <a:r>
              <a:rPr dirty="0"/>
              <a:t>把缓冲区挂到接收进程消息队列的尾部，执</a:t>
            </a:r>
            <a:r>
              <a:rPr spc="5" dirty="0"/>
              <a:t>行</a:t>
            </a:r>
            <a:r>
              <a:rPr spc="-5" dirty="0"/>
              <a:t>V(sm)</a:t>
            </a:r>
            <a:r>
              <a:rPr dirty="0"/>
              <a:t>、即消息 数加1；执行</a:t>
            </a:r>
            <a:r>
              <a:rPr spc="-5" dirty="0"/>
              <a:t>V(mutex)</a:t>
            </a:r>
          </a:p>
          <a:p>
            <a:pPr marL="309880" marR="825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310515" algn="l"/>
              </a:tabLst>
            </a:pPr>
            <a:r>
              <a:rPr dirty="0"/>
              <a:t>接收原语</a:t>
            </a:r>
            <a:r>
              <a:rPr spc="-5" dirty="0"/>
              <a:t>Receive：</a:t>
            </a:r>
            <a:r>
              <a:rPr dirty="0"/>
              <a:t>执行</a:t>
            </a:r>
            <a:r>
              <a:rPr spc="-5" dirty="0"/>
              <a:t>P(sm)</a:t>
            </a:r>
            <a:r>
              <a:rPr dirty="0"/>
              <a:t>查看有否信件；执行互斥操作 </a:t>
            </a:r>
            <a:r>
              <a:rPr spc="-5" dirty="0"/>
              <a:t>P(mutex)，</a:t>
            </a:r>
            <a:r>
              <a:rPr dirty="0"/>
              <a:t>从消息队列中摘下第一个消息，执</a:t>
            </a:r>
            <a:r>
              <a:rPr spc="-35" dirty="0"/>
              <a:t>行</a:t>
            </a:r>
            <a:r>
              <a:rPr spc="-5" dirty="0"/>
              <a:t>V(mutex)；把 </a:t>
            </a:r>
            <a:r>
              <a:rPr dirty="0"/>
              <a:t>消息缓冲区内容复制到接收区，释放消息缓冲区</a:t>
            </a:r>
          </a:p>
        </p:txBody>
      </p:sp>
      <p:sp>
        <p:nvSpPr>
          <p:cNvPr id="4" name="object 4"/>
          <p:cNvSpPr/>
          <p:nvPr/>
        </p:nvSpPr>
        <p:spPr>
          <a:xfrm>
            <a:off x="262127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0245" y="72212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消息缓冲通信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1122" y="574039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消息缓冲通信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995172" y="2153411"/>
            <a:ext cx="2040889" cy="2644140"/>
          </a:xfrm>
          <a:custGeom>
            <a:avLst/>
            <a:gdLst/>
            <a:ahLst/>
            <a:cxnLst/>
            <a:rect l="l" t="t" r="r" b="b"/>
            <a:pathLst>
              <a:path w="2040889" h="2644140">
                <a:moveTo>
                  <a:pt x="0" y="2644140"/>
                </a:moveTo>
                <a:lnTo>
                  <a:pt x="2040636" y="2644140"/>
                </a:lnTo>
                <a:lnTo>
                  <a:pt x="2040636" y="0"/>
                </a:lnTo>
                <a:lnTo>
                  <a:pt x="0" y="0"/>
                </a:lnTo>
                <a:lnTo>
                  <a:pt x="0" y="2644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5172" y="2153411"/>
            <a:ext cx="2040889" cy="2644140"/>
          </a:xfrm>
          <a:custGeom>
            <a:avLst/>
            <a:gdLst/>
            <a:ahLst/>
            <a:cxnLst/>
            <a:rect l="l" t="t" r="r" b="b"/>
            <a:pathLst>
              <a:path w="2040889" h="2644140">
                <a:moveTo>
                  <a:pt x="0" y="2644140"/>
                </a:moveTo>
                <a:lnTo>
                  <a:pt x="2040636" y="2644140"/>
                </a:lnTo>
                <a:lnTo>
                  <a:pt x="2040636" y="0"/>
                </a:lnTo>
                <a:lnTo>
                  <a:pt x="0" y="0"/>
                </a:lnTo>
                <a:lnTo>
                  <a:pt x="0" y="26441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" y="2923032"/>
            <a:ext cx="1632585" cy="0"/>
          </a:xfrm>
          <a:custGeom>
            <a:avLst/>
            <a:gdLst/>
            <a:ahLst/>
            <a:cxnLst/>
            <a:rect l="l" t="t" r="r" b="b"/>
            <a:pathLst>
              <a:path w="1632585">
                <a:moveTo>
                  <a:pt x="0" y="0"/>
                </a:moveTo>
                <a:lnTo>
                  <a:pt x="16322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8944" y="2859532"/>
            <a:ext cx="408940" cy="127000"/>
          </a:xfrm>
          <a:custGeom>
            <a:avLst/>
            <a:gdLst/>
            <a:ahLst/>
            <a:cxnLst/>
            <a:rect l="l" t="t" r="r" b="b"/>
            <a:pathLst>
              <a:path w="408939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80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80" y="57150"/>
                </a:lnTo>
                <a:lnTo>
                  <a:pt x="127000" y="0"/>
                </a:lnTo>
                <a:close/>
              </a:path>
              <a:path w="408939" h="127000">
                <a:moveTo>
                  <a:pt x="76200" y="63500"/>
                </a:moveTo>
                <a:lnTo>
                  <a:pt x="76200" y="69850"/>
                </a:lnTo>
                <a:lnTo>
                  <a:pt x="81280" y="69850"/>
                </a:lnTo>
                <a:lnTo>
                  <a:pt x="76200" y="63500"/>
                </a:lnTo>
                <a:close/>
              </a:path>
              <a:path w="408939" h="127000">
                <a:moveTo>
                  <a:pt x="408431" y="57150"/>
                </a:moveTo>
                <a:lnTo>
                  <a:pt x="81280" y="57150"/>
                </a:lnTo>
                <a:lnTo>
                  <a:pt x="76200" y="63500"/>
                </a:lnTo>
                <a:lnTo>
                  <a:pt x="81280" y="69850"/>
                </a:lnTo>
                <a:lnTo>
                  <a:pt x="408431" y="69850"/>
                </a:lnTo>
                <a:lnTo>
                  <a:pt x="408431" y="57150"/>
                </a:lnTo>
                <a:close/>
              </a:path>
              <a:path w="408939" h="127000">
                <a:moveTo>
                  <a:pt x="81280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8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7376" y="2769107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1539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740" y="2923032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740" y="3167379"/>
            <a:ext cx="408940" cy="127000"/>
          </a:xfrm>
          <a:custGeom>
            <a:avLst/>
            <a:gdLst/>
            <a:ahLst/>
            <a:cxnLst/>
            <a:rect l="l" t="t" r="r" b="b"/>
            <a:pathLst>
              <a:path w="408940" h="127000">
                <a:moveTo>
                  <a:pt x="332231" y="63500"/>
                </a:moveTo>
                <a:lnTo>
                  <a:pt x="281431" y="127000"/>
                </a:lnTo>
                <a:lnTo>
                  <a:pt x="395731" y="69850"/>
                </a:lnTo>
                <a:lnTo>
                  <a:pt x="332231" y="69850"/>
                </a:lnTo>
                <a:lnTo>
                  <a:pt x="332231" y="63500"/>
                </a:lnTo>
                <a:close/>
              </a:path>
              <a:path w="408940" h="127000">
                <a:moveTo>
                  <a:pt x="327151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327151" y="69850"/>
                </a:lnTo>
                <a:lnTo>
                  <a:pt x="332231" y="63500"/>
                </a:lnTo>
                <a:lnTo>
                  <a:pt x="327151" y="57150"/>
                </a:lnTo>
                <a:close/>
              </a:path>
              <a:path w="408940" h="127000">
                <a:moveTo>
                  <a:pt x="395731" y="57150"/>
                </a:moveTo>
                <a:lnTo>
                  <a:pt x="332231" y="57150"/>
                </a:lnTo>
                <a:lnTo>
                  <a:pt x="332231" y="69850"/>
                </a:lnTo>
                <a:lnTo>
                  <a:pt x="395731" y="69850"/>
                </a:lnTo>
                <a:lnTo>
                  <a:pt x="408431" y="63500"/>
                </a:lnTo>
                <a:lnTo>
                  <a:pt x="395731" y="57150"/>
                </a:lnTo>
                <a:close/>
              </a:path>
              <a:path w="408940" h="127000">
                <a:moveTo>
                  <a:pt x="281431" y="0"/>
                </a:moveTo>
                <a:lnTo>
                  <a:pt x="332231" y="63500"/>
                </a:lnTo>
                <a:lnTo>
                  <a:pt x="332231" y="57150"/>
                </a:lnTo>
                <a:lnTo>
                  <a:pt x="395731" y="57150"/>
                </a:lnTo>
                <a:lnTo>
                  <a:pt x="281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5172" y="3230879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89">
                <a:moveTo>
                  <a:pt x="0" y="0"/>
                </a:moveTo>
                <a:lnTo>
                  <a:pt x="20406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5172" y="4076700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89">
                <a:moveTo>
                  <a:pt x="0" y="0"/>
                </a:moveTo>
                <a:lnTo>
                  <a:pt x="20406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9744" y="3200145"/>
            <a:ext cx="2032000" cy="9169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00025" marR="296545">
              <a:lnSpc>
                <a:spcPct val="96100"/>
              </a:lnSpc>
              <a:spcBef>
                <a:spcPts val="195"/>
              </a:spcBef>
            </a:pPr>
            <a:r>
              <a:rPr sz="2000" dirty="0">
                <a:latin typeface="宋体"/>
                <a:cs typeface="宋体"/>
              </a:rPr>
              <a:t>接收进程名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Q </a:t>
            </a:r>
            <a:r>
              <a:rPr sz="2000" dirty="0">
                <a:latin typeface="宋体"/>
                <a:cs typeface="宋体"/>
              </a:rPr>
              <a:t>信件长</a:t>
            </a:r>
            <a:r>
              <a:rPr sz="2000" spc="5" dirty="0">
                <a:latin typeface="宋体"/>
                <a:cs typeface="宋体"/>
              </a:rPr>
              <a:t>度</a:t>
            </a:r>
            <a:r>
              <a:rPr sz="2000" spc="-5" dirty="0">
                <a:latin typeface="Times New Roman"/>
                <a:cs typeface="Times New Roman"/>
              </a:rPr>
              <a:t>:5  </a:t>
            </a:r>
            <a:r>
              <a:rPr sz="2000" dirty="0">
                <a:latin typeface="宋体"/>
                <a:cs typeface="宋体"/>
              </a:rPr>
              <a:t>正</a:t>
            </a:r>
            <a:r>
              <a:rPr sz="2000" spc="-5" dirty="0">
                <a:latin typeface="宋体"/>
                <a:cs typeface="宋体"/>
              </a:rPr>
              <a:t>文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ABCDE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755" y="2430272"/>
            <a:ext cx="1934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send(</a:t>
            </a:r>
            <a:r>
              <a:rPr sz="2000" dirty="0">
                <a:latin typeface="宋体"/>
                <a:cs typeface="宋体"/>
              </a:rPr>
              <a:t>发送</a:t>
            </a:r>
            <a:r>
              <a:rPr sz="2000" spc="-15" dirty="0">
                <a:latin typeface="宋体"/>
                <a:cs typeface="宋体"/>
              </a:rPr>
              <a:t>区</a:t>
            </a:r>
            <a:r>
              <a:rPr sz="2000" dirty="0">
                <a:latin typeface="宋体"/>
                <a:cs typeface="宋体"/>
              </a:rPr>
              <a:t>首址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524" y="3254120"/>
            <a:ext cx="280035" cy="9169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ct val="96100"/>
              </a:lnSpc>
              <a:spcBef>
                <a:spcPts val="195"/>
              </a:spcBef>
            </a:pPr>
            <a:r>
              <a:rPr sz="2000" dirty="0">
                <a:latin typeface="宋体"/>
                <a:cs typeface="宋体"/>
              </a:rPr>
              <a:t>发 送 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2480" y="3284220"/>
            <a:ext cx="203200" cy="768350"/>
          </a:xfrm>
          <a:custGeom>
            <a:avLst/>
            <a:gdLst/>
            <a:ahLst/>
            <a:cxnLst/>
            <a:rect l="l" t="t" r="r" b="b"/>
            <a:pathLst>
              <a:path w="203200" h="768350">
                <a:moveTo>
                  <a:pt x="202692" y="768095"/>
                </a:moveTo>
                <a:lnTo>
                  <a:pt x="163244" y="763079"/>
                </a:lnTo>
                <a:lnTo>
                  <a:pt x="131030" y="749395"/>
                </a:lnTo>
                <a:lnTo>
                  <a:pt x="109310" y="729091"/>
                </a:lnTo>
                <a:lnTo>
                  <a:pt x="101345" y="704214"/>
                </a:lnTo>
                <a:lnTo>
                  <a:pt x="101345" y="447928"/>
                </a:lnTo>
                <a:lnTo>
                  <a:pt x="93381" y="423052"/>
                </a:lnTo>
                <a:lnTo>
                  <a:pt x="71661" y="402748"/>
                </a:lnTo>
                <a:lnTo>
                  <a:pt x="39447" y="389064"/>
                </a:lnTo>
                <a:lnTo>
                  <a:pt x="0" y="384047"/>
                </a:lnTo>
                <a:lnTo>
                  <a:pt x="39447" y="379031"/>
                </a:lnTo>
                <a:lnTo>
                  <a:pt x="71661" y="365347"/>
                </a:lnTo>
                <a:lnTo>
                  <a:pt x="93381" y="345043"/>
                </a:lnTo>
                <a:lnTo>
                  <a:pt x="101345" y="320166"/>
                </a:lnTo>
                <a:lnTo>
                  <a:pt x="101345" y="63880"/>
                </a:lnTo>
                <a:lnTo>
                  <a:pt x="109310" y="39004"/>
                </a:lnTo>
                <a:lnTo>
                  <a:pt x="131030" y="18700"/>
                </a:lnTo>
                <a:lnTo>
                  <a:pt x="163244" y="5016"/>
                </a:lnTo>
                <a:lnTo>
                  <a:pt x="2026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16251" y="4152900"/>
            <a:ext cx="0" cy="462280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0"/>
                </a:moveTo>
                <a:lnTo>
                  <a:pt x="0" y="461772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6251" y="2769107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7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1679" y="2221992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2652" y="2153411"/>
            <a:ext cx="1887220" cy="307975"/>
          </a:xfrm>
          <a:custGeom>
            <a:avLst/>
            <a:gdLst/>
            <a:ahLst/>
            <a:cxnLst/>
            <a:rect l="l" t="t" r="r" b="b"/>
            <a:pathLst>
              <a:path w="1887220" h="307975">
                <a:moveTo>
                  <a:pt x="0" y="307848"/>
                </a:moveTo>
                <a:lnTo>
                  <a:pt x="1886712" y="307848"/>
                </a:lnTo>
                <a:lnTo>
                  <a:pt x="188671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2652" y="2461260"/>
            <a:ext cx="1887220" cy="307975"/>
          </a:xfrm>
          <a:custGeom>
            <a:avLst/>
            <a:gdLst/>
            <a:ahLst/>
            <a:cxnLst/>
            <a:rect l="l" t="t" r="r" b="b"/>
            <a:pathLst>
              <a:path w="1887220" h="307975">
                <a:moveTo>
                  <a:pt x="0" y="307848"/>
                </a:moveTo>
                <a:lnTo>
                  <a:pt x="1886712" y="307848"/>
                </a:lnTo>
                <a:lnTo>
                  <a:pt x="188671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92652" y="2461260"/>
            <a:ext cx="1887220" cy="307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2355"/>
              </a:lnSpc>
            </a:pPr>
            <a:r>
              <a:rPr sz="2000" dirty="0">
                <a:latin typeface="宋体"/>
                <a:cs typeface="宋体"/>
              </a:rPr>
              <a:t>消息队列首指针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92652" y="2769107"/>
            <a:ext cx="1887220" cy="307975"/>
          </a:xfrm>
          <a:custGeom>
            <a:avLst/>
            <a:gdLst/>
            <a:ahLst/>
            <a:cxnLst/>
            <a:rect l="l" t="t" r="r" b="b"/>
            <a:pathLst>
              <a:path w="1887220" h="307975">
                <a:moveTo>
                  <a:pt x="0" y="307848"/>
                </a:moveTo>
                <a:lnTo>
                  <a:pt x="1886712" y="307848"/>
                </a:lnTo>
                <a:lnTo>
                  <a:pt x="188671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92652" y="2769107"/>
            <a:ext cx="1887220" cy="307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6745">
              <a:lnSpc>
                <a:spcPts val="2330"/>
              </a:lnSpc>
            </a:pPr>
            <a:r>
              <a:rPr sz="2000" spc="-5" dirty="0">
                <a:latin typeface="Times New Roman"/>
                <a:cs typeface="Times New Roman"/>
              </a:rPr>
              <a:t>mutex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2652" y="3076955"/>
            <a:ext cx="1887220" cy="307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ts val="2335"/>
              </a:lnSpc>
            </a:pPr>
            <a:r>
              <a:rPr sz="2000" dirty="0">
                <a:latin typeface="Times New Roman"/>
                <a:cs typeface="Times New Roman"/>
              </a:rPr>
              <a:t>sm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92652" y="3384803"/>
            <a:ext cx="1887220" cy="307975"/>
          </a:xfrm>
          <a:custGeom>
            <a:avLst/>
            <a:gdLst/>
            <a:ahLst/>
            <a:cxnLst/>
            <a:rect l="l" t="t" r="r" b="b"/>
            <a:pathLst>
              <a:path w="1887220" h="307975">
                <a:moveTo>
                  <a:pt x="0" y="307848"/>
                </a:moveTo>
                <a:lnTo>
                  <a:pt x="1886712" y="307848"/>
                </a:lnTo>
                <a:lnTo>
                  <a:pt x="188671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3628" y="3453384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3628" y="2221992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92652" y="6001511"/>
            <a:ext cx="1887220" cy="307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5"/>
              </a:lnSpc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48228" y="2615183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66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48228" y="2615183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0"/>
                </a:moveTo>
                <a:lnTo>
                  <a:pt x="0" y="12313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48228" y="3783076"/>
            <a:ext cx="360045" cy="127000"/>
          </a:xfrm>
          <a:custGeom>
            <a:avLst/>
            <a:gdLst/>
            <a:ahLst/>
            <a:cxnLst/>
            <a:rect l="l" t="t" r="r" b="b"/>
            <a:pathLst>
              <a:path w="360045" h="127000">
                <a:moveTo>
                  <a:pt x="283463" y="63500"/>
                </a:moveTo>
                <a:lnTo>
                  <a:pt x="232663" y="127000"/>
                </a:lnTo>
                <a:lnTo>
                  <a:pt x="346963" y="69850"/>
                </a:lnTo>
                <a:lnTo>
                  <a:pt x="283463" y="69850"/>
                </a:lnTo>
                <a:lnTo>
                  <a:pt x="283463" y="63500"/>
                </a:lnTo>
                <a:close/>
              </a:path>
              <a:path w="360045" h="127000">
                <a:moveTo>
                  <a:pt x="278384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278384" y="69850"/>
                </a:lnTo>
                <a:lnTo>
                  <a:pt x="283463" y="63500"/>
                </a:lnTo>
                <a:lnTo>
                  <a:pt x="278384" y="57150"/>
                </a:lnTo>
                <a:close/>
              </a:path>
              <a:path w="360045" h="127000">
                <a:moveTo>
                  <a:pt x="346963" y="57150"/>
                </a:moveTo>
                <a:lnTo>
                  <a:pt x="283463" y="57150"/>
                </a:lnTo>
                <a:lnTo>
                  <a:pt x="283463" y="69850"/>
                </a:lnTo>
                <a:lnTo>
                  <a:pt x="346963" y="69850"/>
                </a:lnTo>
                <a:lnTo>
                  <a:pt x="359663" y="63500"/>
                </a:lnTo>
                <a:lnTo>
                  <a:pt x="346963" y="57150"/>
                </a:lnTo>
                <a:close/>
              </a:path>
              <a:path w="360045" h="127000">
                <a:moveTo>
                  <a:pt x="232663" y="0"/>
                </a:moveTo>
                <a:lnTo>
                  <a:pt x="283463" y="63500"/>
                </a:lnTo>
                <a:lnTo>
                  <a:pt x="283463" y="57150"/>
                </a:lnTo>
                <a:lnTo>
                  <a:pt x="346963" y="57150"/>
                </a:lnTo>
                <a:lnTo>
                  <a:pt x="232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346703" y="3845052"/>
          <a:ext cx="2235835" cy="153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0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1295">
                        <a:lnSpc>
                          <a:spcPts val="1639"/>
                        </a:lnSpc>
                      </a:pPr>
                      <a:r>
                        <a:rPr sz="2000" spc="-5" dirty="0">
                          <a:latin typeface="宋体"/>
                          <a:cs typeface="宋体"/>
                        </a:rPr>
                        <a:t>发送进程名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:P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2885" marR="214629" indent="-1270" algn="ctr">
                        <a:lnSpc>
                          <a:spcPct val="8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宋体"/>
                          <a:cs typeface="宋体"/>
                        </a:rPr>
                        <a:t>信件长度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:5  </a:t>
                      </a:r>
                      <a:r>
                        <a:rPr sz="2000" dirty="0">
                          <a:latin typeface="宋体"/>
                          <a:cs typeface="宋体"/>
                        </a:rPr>
                        <a:t>正文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:AB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9209">
                        <a:lnSpc>
                          <a:spcPts val="2135"/>
                        </a:lnSpc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后继信件缓冲指针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8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3348228" y="5320791"/>
            <a:ext cx="360045" cy="127000"/>
          </a:xfrm>
          <a:custGeom>
            <a:avLst/>
            <a:gdLst/>
            <a:ahLst/>
            <a:cxnLst/>
            <a:rect l="l" t="t" r="r" b="b"/>
            <a:pathLst>
              <a:path w="360045" h="127000">
                <a:moveTo>
                  <a:pt x="283463" y="63500"/>
                </a:moveTo>
                <a:lnTo>
                  <a:pt x="232663" y="127000"/>
                </a:lnTo>
                <a:lnTo>
                  <a:pt x="346963" y="69850"/>
                </a:lnTo>
                <a:lnTo>
                  <a:pt x="283463" y="69850"/>
                </a:lnTo>
                <a:lnTo>
                  <a:pt x="283463" y="63500"/>
                </a:lnTo>
                <a:close/>
              </a:path>
              <a:path w="360045" h="127000">
                <a:moveTo>
                  <a:pt x="278384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278384" y="69850"/>
                </a:lnTo>
                <a:lnTo>
                  <a:pt x="283463" y="63500"/>
                </a:lnTo>
                <a:lnTo>
                  <a:pt x="278384" y="57150"/>
                </a:lnTo>
                <a:close/>
              </a:path>
              <a:path w="360045" h="127000">
                <a:moveTo>
                  <a:pt x="346963" y="57150"/>
                </a:moveTo>
                <a:lnTo>
                  <a:pt x="283463" y="57150"/>
                </a:lnTo>
                <a:lnTo>
                  <a:pt x="283463" y="69850"/>
                </a:lnTo>
                <a:lnTo>
                  <a:pt x="346963" y="69850"/>
                </a:lnTo>
                <a:lnTo>
                  <a:pt x="359663" y="63500"/>
                </a:lnTo>
                <a:lnTo>
                  <a:pt x="346963" y="57150"/>
                </a:lnTo>
                <a:close/>
              </a:path>
              <a:path w="360045" h="127000">
                <a:moveTo>
                  <a:pt x="232663" y="0"/>
                </a:moveTo>
                <a:lnTo>
                  <a:pt x="283463" y="63500"/>
                </a:lnTo>
                <a:lnTo>
                  <a:pt x="283463" y="57150"/>
                </a:lnTo>
                <a:lnTo>
                  <a:pt x="346963" y="57150"/>
                </a:lnTo>
                <a:lnTo>
                  <a:pt x="232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69563" y="1825828"/>
            <a:ext cx="14554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进程</a:t>
            </a:r>
            <a:r>
              <a:rPr sz="2000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宋体"/>
                <a:cs typeface="宋体"/>
              </a:rPr>
              <a:t>的</a:t>
            </a:r>
            <a:r>
              <a:rPr sz="2000" dirty="0">
                <a:latin typeface="Times New Roman"/>
                <a:cs typeface="Times New Roman"/>
              </a:rPr>
              <a:t>PCB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24144" y="2769107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85332" y="2133600"/>
            <a:ext cx="2280285" cy="2463165"/>
          </a:xfrm>
          <a:custGeom>
            <a:avLst/>
            <a:gdLst/>
            <a:ahLst/>
            <a:cxnLst/>
            <a:rect l="l" t="t" r="r" b="b"/>
            <a:pathLst>
              <a:path w="2280284" h="2463165">
                <a:moveTo>
                  <a:pt x="0" y="2462784"/>
                </a:moveTo>
                <a:lnTo>
                  <a:pt x="2279904" y="2462784"/>
                </a:lnTo>
                <a:lnTo>
                  <a:pt x="2279904" y="0"/>
                </a:lnTo>
                <a:lnTo>
                  <a:pt x="0" y="0"/>
                </a:lnTo>
                <a:lnTo>
                  <a:pt x="0" y="2462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5332" y="2133600"/>
            <a:ext cx="2280285" cy="2463165"/>
          </a:xfrm>
          <a:custGeom>
            <a:avLst/>
            <a:gdLst/>
            <a:ahLst/>
            <a:cxnLst/>
            <a:rect l="l" t="t" r="r" b="b"/>
            <a:pathLst>
              <a:path w="2280284" h="2463165">
                <a:moveTo>
                  <a:pt x="0" y="2462784"/>
                </a:moveTo>
                <a:lnTo>
                  <a:pt x="2279904" y="2462784"/>
                </a:lnTo>
                <a:lnTo>
                  <a:pt x="2279904" y="0"/>
                </a:lnTo>
                <a:lnTo>
                  <a:pt x="0" y="0"/>
                </a:lnTo>
                <a:lnTo>
                  <a:pt x="0" y="24627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4144" y="2769107"/>
            <a:ext cx="1632585" cy="0"/>
          </a:xfrm>
          <a:custGeom>
            <a:avLst/>
            <a:gdLst/>
            <a:ahLst/>
            <a:cxnLst/>
            <a:rect l="l" t="t" r="r" b="b"/>
            <a:pathLst>
              <a:path w="1632584">
                <a:moveTo>
                  <a:pt x="0" y="0"/>
                </a:moveTo>
                <a:lnTo>
                  <a:pt x="16322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31964" y="2705607"/>
            <a:ext cx="408940" cy="127000"/>
          </a:xfrm>
          <a:custGeom>
            <a:avLst/>
            <a:gdLst/>
            <a:ahLst/>
            <a:cxnLst/>
            <a:rect l="l" t="t" r="r" b="b"/>
            <a:pathLst>
              <a:path w="40894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79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79" y="57150"/>
                </a:lnTo>
                <a:lnTo>
                  <a:pt x="127000" y="0"/>
                </a:lnTo>
                <a:close/>
              </a:path>
              <a:path w="408940" h="127000">
                <a:moveTo>
                  <a:pt x="76200" y="63500"/>
                </a:moveTo>
                <a:lnTo>
                  <a:pt x="76200" y="69850"/>
                </a:lnTo>
                <a:lnTo>
                  <a:pt x="81279" y="69850"/>
                </a:lnTo>
                <a:lnTo>
                  <a:pt x="76200" y="63500"/>
                </a:lnTo>
                <a:close/>
              </a:path>
              <a:path w="408940" h="127000">
                <a:moveTo>
                  <a:pt x="408431" y="57150"/>
                </a:moveTo>
                <a:lnTo>
                  <a:pt x="81279" y="57150"/>
                </a:lnTo>
                <a:lnTo>
                  <a:pt x="76200" y="63500"/>
                </a:lnTo>
                <a:lnTo>
                  <a:pt x="81279" y="69850"/>
                </a:lnTo>
                <a:lnTo>
                  <a:pt x="408431" y="69850"/>
                </a:lnTo>
                <a:lnTo>
                  <a:pt x="408431" y="57150"/>
                </a:lnTo>
                <a:close/>
              </a:path>
              <a:path w="408940" h="127000">
                <a:moveTo>
                  <a:pt x="81279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79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40395" y="2615183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15392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24144" y="3013455"/>
            <a:ext cx="408940" cy="127000"/>
          </a:xfrm>
          <a:custGeom>
            <a:avLst/>
            <a:gdLst/>
            <a:ahLst/>
            <a:cxnLst/>
            <a:rect l="l" t="t" r="r" b="b"/>
            <a:pathLst>
              <a:path w="408939" h="127000">
                <a:moveTo>
                  <a:pt x="332231" y="63500"/>
                </a:moveTo>
                <a:lnTo>
                  <a:pt x="281431" y="127000"/>
                </a:lnTo>
                <a:lnTo>
                  <a:pt x="395731" y="69850"/>
                </a:lnTo>
                <a:lnTo>
                  <a:pt x="332231" y="69850"/>
                </a:lnTo>
                <a:lnTo>
                  <a:pt x="332231" y="63500"/>
                </a:lnTo>
                <a:close/>
              </a:path>
              <a:path w="408939" h="127000">
                <a:moveTo>
                  <a:pt x="327151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327151" y="69850"/>
                </a:lnTo>
                <a:lnTo>
                  <a:pt x="332231" y="63500"/>
                </a:lnTo>
                <a:lnTo>
                  <a:pt x="327151" y="57150"/>
                </a:lnTo>
                <a:close/>
              </a:path>
              <a:path w="408939" h="127000">
                <a:moveTo>
                  <a:pt x="395731" y="57150"/>
                </a:moveTo>
                <a:lnTo>
                  <a:pt x="332231" y="57150"/>
                </a:lnTo>
                <a:lnTo>
                  <a:pt x="332231" y="69850"/>
                </a:lnTo>
                <a:lnTo>
                  <a:pt x="395731" y="69850"/>
                </a:lnTo>
                <a:lnTo>
                  <a:pt x="408431" y="63500"/>
                </a:lnTo>
                <a:lnTo>
                  <a:pt x="395731" y="57150"/>
                </a:lnTo>
                <a:close/>
              </a:path>
              <a:path w="408939" h="127000">
                <a:moveTo>
                  <a:pt x="281431" y="0"/>
                </a:moveTo>
                <a:lnTo>
                  <a:pt x="332231" y="63500"/>
                </a:lnTo>
                <a:lnTo>
                  <a:pt x="332231" y="57150"/>
                </a:lnTo>
                <a:lnTo>
                  <a:pt x="395731" y="57150"/>
                </a:lnTo>
                <a:lnTo>
                  <a:pt x="281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8191" y="3076955"/>
            <a:ext cx="2232660" cy="0"/>
          </a:xfrm>
          <a:custGeom>
            <a:avLst/>
            <a:gdLst/>
            <a:ahLst/>
            <a:cxnLst/>
            <a:rect l="l" t="t" r="r" b="b"/>
            <a:pathLst>
              <a:path w="2232659">
                <a:moveTo>
                  <a:pt x="0" y="0"/>
                </a:moveTo>
                <a:lnTo>
                  <a:pt x="22326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089903" y="3028569"/>
            <a:ext cx="2270760" cy="8489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11454" marR="566420">
              <a:lnSpc>
                <a:spcPts val="2039"/>
              </a:lnSpc>
              <a:spcBef>
                <a:spcPts val="470"/>
              </a:spcBef>
            </a:pPr>
            <a:r>
              <a:rPr sz="2000" dirty="0">
                <a:latin typeface="宋体"/>
                <a:cs typeface="宋体"/>
              </a:rPr>
              <a:t>发送进程名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宋体"/>
                <a:cs typeface="宋体"/>
              </a:rPr>
              <a:t>信件长度</a:t>
            </a:r>
            <a:r>
              <a:rPr sz="2000" spc="-5" dirty="0">
                <a:latin typeface="Times New Roman"/>
                <a:cs typeface="Times New Roman"/>
              </a:rPr>
              <a:t>:5</a:t>
            </a:r>
            <a:endParaRPr sz="2000">
              <a:latin typeface="Times New Roman"/>
              <a:cs typeface="Times New Roman"/>
            </a:endParaRPr>
          </a:p>
          <a:p>
            <a:pPr marL="17780">
              <a:lnSpc>
                <a:spcPts val="2030"/>
              </a:lnSpc>
              <a:tabLst>
                <a:tab pos="211454" algn="l"/>
                <a:tab pos="225044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正文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u="sng" spc="-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ABCDE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44514" y="2275789"/>
            <a:ext cx="22002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rece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1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宋体"/>
                <a:cs typeface="宋体"/>
              </a:rPr>
              <a:t>接</a:t>
            </a:r>
            <a:r>
              <a:rPr sz="2000" spc="-15" dirty="0">
                <a:latin typeface="宋体"/>
                <a:cs typeface="宋体"/>
              </a:rPr>
              <a:t>收</a:t>
            </a:r>
            <a:r>
              <a:rPr sz="2000" spc="5" dirty="0">
                <a:latin typeface="宋体"/>
                <a:cs typeface="宋体"/>
              </a:rPr>
              <a:t>区首</a:t>
            </a:r>
            <a:r>
              <a:rPr sz="2000" spc="-5" dirty="0">
                <a:latin typeface="宋体"/>
                <a:cs typeface="宋体"/>
              </a:rPr>
              <a:t>址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59545" y="3200145"/>
            <a:ext cx="280670" cy="9169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ct val="96100"/>
              </a:lnSpc>
              <a:spcBef>
                <a:spcPts val="195"/>
              </a:spcBef>
            </a:pPr>
            <a:r>
              <a:rPr sz="2000" dirty="0">
                <a:latin typeface="宋体"/>
                <a:cs typeface="宋体"/>
              </a:rPr>
              <a:t>接 收 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398764" y="3076955"/>
            <a:ext cx="205740" cy="768350"/>
          </a:xfrm>
          <a:custGeom>
            <a:avLst/>
            <a:gdLst/>
            <a:ahLst/>
            <a:cxnLst/>
            <a:rect l="l" t="t" r="r" b="b"/>
            <a:pathLst>
              <a:path w="205740" h="768350">
                <a:moveTo>
                  <a:pt x="0" y="0"/>
                </a:moveTo>
                <a:lnTo>
                  <a:pt x="40022" y="5060"/>
                </a:lnTo>
                <a:lnTo>
                  <a:pt x="72723" y="18859"/>
                </a:lnTo>
                <a:lnTo>
                  <a:pt x="94779" y="39326"/>
                </a:lnTo>
                <a:lnTo>
                  <a:pt x="102869" y="64389"/>
                </a:lnTo>
                <a:lnTo>
                  <a:pt x="102869" y="319659"/>
                </a:lnTo>
                <a:lnTo>
                  <a:pt x="110960" y="344721"/>
                </a:lnTo>
                <a:lnTo>
                  <a:pt x="133016" y="365188"/>
                </a:lnTo>
                <a:lnTo>
                  <a:pt x="165717" y="378987"/>
                </a:lnTo>
                <a:lnTo>
                  <a:pt x="205739" y="384048"/>
                </a:lnTo>
                <a:lnTo>
                  <a:pt x="165717" y="389108"/>
                </a:lnTo>
                <a:lnTo>
                  <a:pt x="133016" y="402907"/>
                </a:lnTo>
                <a:lnTo>
                  <a:pt x="110960" y="423374"/>
                </a:lnTo>
                <a:lnTo>
                  <a:pt x="102869" y="448437"/>
                </a:lnTo>
                <a:lnTo>
                  <a:pt x="102869" y="703707"/>
                </a:lnTo>
                <a:lnTo>
                  <a:pt x="94779" y="728769"/>
                </a:lnTo>
                <a:lnTo>
                  <a:pt x="72723" y="749236"/>
                </a:lnTo>
                <a:lnTo>
                  <a:pt x="40022" y="763035"/>
                </a:lnTo>
                <a:lnTo>
                  <a:pt x="0" y="7680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29271" y="2615183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29271" y="3998976"/>
            <a:ext cx="0" cy="462280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0"/>
                </a:moveTo>
                <a:lnTo>
                  <a:pt x="0" y="461772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99438" y="1825828"/>
            <a:ext cx="6762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进程</a:t>
            </a:r>
            <a:r>
              <a:rPr sz="2000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12077" y="1825828"/>
            <a:ext cx="718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进程</a:t>
            </a:r>
            <a:r>
              <a:rPr sz="2000" dirty="0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6945" y="747776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管道和套接字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413254"/>
            <a:ext cx="8451850" cy="34645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管道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(pipeline)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的传统通信方式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8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4133850" algn="l"/>
              </a:tabLst>
            </a:pPr>
            <a:r>
              <a:rPr sz="2400" spc="275" dirty="0">
                <a:solidFill>
                  <a:srgbClr val="073D86"/>
                </a:solidFill>
                <a:latin typeface="华文新魏"/>
                <a:cs typeface="华文新魏"/>
              </a:rPr>
              <a:t>套接字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(socket)</a:t>
            </a:r>
            <a:r>
              <a:rPr sz="2400" spc="-32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spc="260" dirty="0">
                <a:solidFill>
                  <a:srgbClr val="073D86"/>
                </a:solidFill>
                <a:latin typeface="华文新魏"/>
                <a:cs typeface="华文新魏"/>
              </a:rPr>
              <a:t>起</a:t>
            </a:r>
            <a:r>
              <a:rPr sz="2400" spc="275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265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Unix	</a:t>
            </a:r>
            <a:r>
              <a:rPr sz="2400" spc="90" dirty="0">
                <a:solidFill>
                  <a:srgbClr val="073D86"/>
                </a:solidFill>
                <a:latin typeface="Times New Roman"/>
                <a:cs typeface="Times New Roman"/>
              </a:rPr>
              <a:t>BSD</a:t>
            </a:r>
            <a:r>
              <a:rPr sz="2400" spc="275" dirty="0">
                <a:solidFill>
                  <a:srgbClr val="073D86"/>
                </a:solidFill>
                <a:latin typeface="华文新魏"/>
                <a:cs typeface="华文新魏"/>
              </a:rPr>
              <a:t>版本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-37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260" dirty="0">
                <a:solidFill>
                  <a:srgbClr val="073D86"/>
                </a:solidFill>
                <a:latin typeface="华文新魏"/>
                <a:cs typeface="华文新魏"/>
              </a:rPr>
              <a:t>目</a:t>
            </a:r>
            <a:r>
              <a:rPr sz="2400" spc="270" dirty="0">
                <a:solidFill>
                  <a:srgbClr val="073D86"/>
                </a:solidFill>
                <a:latin typeface="华文新魏"/>
                <a:cs typeface="华文新魏"/>
              </a:rPr>
              <a:t>前已</a:t>
            </a:r>
            <a:r>
              <a:rPr sz="2400" spc="260" dirty="0">
                <a:solidFill>
                  <a:srgbClr val="073D86"/>
                </a:solidFill>
                <a:latin typeface="华文新魏"/>
                <a:cs typeface="华文新魏"/>
              </a:rPr>
              <a:t>经</a:t>
            </a:r>
            <a:r>
              <a:rPr sz="2400" spc="275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400" spc="65" dirty="0">
                <a:solidFill>
                  <a:srgbClr val="073D86"/>
                </a:solidFill>
                <a:latin typeface="Times New Roman"/>
                <a:cs typeface="Times New Roman"/>
              </a:rPr>
              <a:t>Unix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endParaRPr sz="2400">
              <a:latin typeface="华文新魏"/>
              <a:cs typeface="华文新魏"/>
            </a:endParaRPr>
          </a:p>
          <a:p>
            <a:pPr marL="285115" marR="5080">
              <a:lnSpc>
                <a:spcPct val="110000"/>
              </a:lnSpc>
              <a:spcBef>
                <a:spcPts val="5"/>
              </a:spcBef>
            </a:pPr>
            <a:r>
              <a:rPr sz="2400" spc="-120" dirty="0">
                <a:solidFill>
                  <a:srgbClr val="073D86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ind</a:t>
            </a:r>
            <a:r>
              <a:rPr sz="2400" spc="10" dirty="0">
                <a:solidFill>
                  <a:srgbClr val="073D86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w</a:t>
            </a:r>
            <a:r>
              <a:rPr sz="2400" spc="105" dirty="0">
                <a:solidFill>
                  <a:srgbClr val="073D86"/>
                </a:solidFill>
                <a:latin typeface="Times New Roman"/>
                <a:cs typeface="Times New Roman"/>
              </a:rPr>
              <a:t>s</a:t>
            </a:r>
            <a:r>
              <a:rPr sz="2400" spc="114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作系统广泛采</a:t>
            </a:r>
            <a:r>
              <a:rPr sz="2400" spc="12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110" dirty="0">
                <a:solidFill>
                  <a:srgbClr val="073D86"/>
                </a:solidFill>
                <a:latin typeface="华文新魏"/>
                <a:cs typeface="华文新魏"/>
              </a:rPr>
              <a:t>并支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持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TCP</a:t>
            </a:r>
            <a:r>
              <a:rPr sz="2400" spc="5" dirty="0">
                <a:solidFill>
                  <a:srgbClr val="073D86"/>
                </a:solidFill>
                <a:latin typeface="Times New Roman"/>
                <a:cs typeface="Times New Roman"/>
              </a:rPr>
              <a:t>/</a:t>
            </a:r>
            <a:r>
              <a:rPr sz="2400" spc="-5" dirty="0">
                <a:solidFill>
                  <a:srgbClr val="073D86"/>
                </a:solidFill>
                <a:latin typeface="Times New Roman"/>
                <a:cs typeface="Times New Roman"/>
              </a:rPr>
              <a:t>I</a:t>
            </a:r>
            <a:r>
              <a:rPr sz="2400" spc="105" dirty="0">
                <a:solidFill>
                  <a:srgbClr val="073D86"/>
                </a:solidFill>
                <a:latin typeface="Times New Roman"/>
                <a:cs typeface="Times New Roman"/>
              </a:rPr>
              <a:t>P</a:t>
            </a:r>
            <a:r>
              <a:rPr sz="2400" spc="110" dirty="0">
                <a:solidFill>
                  <a:srgbClr val="073D86"/>
                </a:solidFill>
                <a:latin typeface="华文新魏"/>
                <a:cs typeface="华文新魏"/>
              </a:rPr>
              <a:t>协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议，即支持本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机的进程间通信，也支持网络级的进程间通信</a:t>
            </a:r>
            <a:endParaRPr sz="2400">
              <a:latin typeface="华文新魏"/>
              <a:cs typeface="华文新魏"/>
            </a:endParaRPr>
          </a:p>
          <a:p>
            <a:pPr marL="285115" marR="18415" indent="-272415" algn="just">
              <a:lnSpc>
                <a:spcPct val="11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管道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和套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接字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都是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基于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信箱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的消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息传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递方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式的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一种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变</a:t>
            </a:r>
            <a:r>
              <a:rPr sz="2400" spc="135" dirty="0">
                <a:solidFill>
                  <a:srgbClr val="073D86"/>
                </a:solidFill>
                <a:latin typeface="华文新魏"/>
                <a:cs typeface="华文新魏"/>
              </a:rPr>
              <a:t>体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它 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们与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传统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的信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箱方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式等</a:t>
            </a:r>
            <a:r>
              <a:rPr sz="2400" spc="85" dirty="0">
                <a:solidFill>
                  <a:srgbClr val="073D86"/>
                </a:solidFill>
                <a:latin typeface="华文新魏"/>
                <a:cs typeface="华文新魏"/>
              </a:rPr>
              <a:t>价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区别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在于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没有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预先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设定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消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息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边 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界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换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言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之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，如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果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送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1</a:t>
            </a:r>
            <a:r>
              <a:rPr sz="2400" spc="10" dirty="0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条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10</a:t>
            </a:r>
            <a:r>
              <a:rPr sz="2400" spc="20" dirty="0">
                <a:solidFill>
                  <a:srgbClr val="073D86"/>
                </a:solidFill>
                <a:latin typeface="Times New Roman"/>
                <a:cs typeface="Times New Roman"/>
              </a:rPr>
              <a:t>0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字节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的消息，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另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一 个进程接收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1000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节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，那么接收者将一次获得</a:t>
            </a:r>
            <a:r>
              <a:rPr sz="2400" dirty="0">
                <a:solidFill>
                  <a:srgbClr val="073D86"/>
                </a:solidFill>
                <a:latin typeface="Times New Roman"/>
                <a:cs typeface="Times New Roman"/>
              </a:rPr>
              <a:t>10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条消息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0245" y="244855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远程过程调用</a:t>
            </a:r>
          </a:p>
        </p:txBody>
      </p:sp>
      <p:sp>
        <p:nvSpPr>
          <p:cNvPr id="4" name="object 4"/>
          <p:cNvSpPr/>
          <p:nvPr/>
        </p:nvSpPr>
        <p:spPr>
          <a:xfrm>
            <a:off x="5152644" y="2072639"/>
            <a:ext cx="2531745" cy="3465829"/>
          </a:xfrm>
          <a:custGeom>
            <a:avLst/>
            <a:gdLst/>
            <a:ahLst/>
            <a:cxnLst/>
            <a:rect l="l" t="t" r="r" b="b"/>
            <a:pathLst>
              <a:path w="2531745" h="3465829">
                <a:moveTo>
                  <a:pt x="0" y="3465576"/>
                </a:moveTo>
                <a:lnTo>
                  <a:pt x="2531363" y="3465576"/>
                </a:lnTo>
                <a:lnTo>
                  <a:pt x="2531363" y="0"/>
                </a:lnTo>
                <a:lnTo>
                  <a:pt x="0" y="0"/>
                </a:lnTo>
                <a:lnTo>
                  <a:pt x="0" y="34655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9408" y="2072639"/>
            <a:ext cx="2529840" cy="3465829"/>
          </a:xfrm>
          <a:custGeom>
            <a:avLst/>
            <a:gdLst/>
            <a:ahLst/>
            <a:cxnLst/>
            <a:rect l="l" t="t" r="r" b="b"/>
            <a:pathLst>
              <a:path w="2529840" h="3465829">
                <a:moveTo>
                  <a:pt x="0" y="3465576"/>
                </a:moveTo>
                <a:lnTo>
                  <a:pt x="2529840" y="3465576"/>
                </a:lnTo>
                <a:lnTo>
                  <a:pt x="2529840" y="0"/>
                </a:lnTo>
                <a:lnTo>
                  <a:pt x="0" y="0"/>
                </a:lnTo>
                <a:lnTo>
                  <a:pt x="0" y="34655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9408" y="2072639"/>
            <a:ext cx="2529840" cy="3465829"/>
          </a:xfrm>
          <a:custGeom>
            <a:avLst/>
            <a:gdLst/>
            <a:ahLst/>
            <a:cxnLst/>
            <a:rect l="l" t="t" r="r" b="b"/>
            <a:pathLst>
              <a:path w="2529840" h="3465829">
                <a:moveTo>
                  <a:pt x="0" y="3465576"/>
                </a:moveTo>
                <a:lnTo>
                  <a:pt x="2529840" y="3465576"/>
                </a:lnTo>
                <a:lnTo>
                  <a:pt x="2529840" y="0"/>
                </a:lnTo>
                <a:lnTo>
                  <a:pt x="0" y="0"/>
                </a:lnTo>
                <a:lnTo>
                  <a:pt x="0" y="34655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9408" y="5538215"/>
            <a:ext cx="2529840" cy="474345"/>
          </a:xfrm>
          <a:custGeom>
            <a:avLst/>
            <a:gdLst/>
            <a:ahLst/>
            <a:cxnLst/>
            <a:rect l="l" t="t" r="r" b="b"/>
            <a:pathLst>
              <a:path w="2529840" h="474345">
                <a:moveTo>
                  <a:pt x="0" y="473963"/>
                </a:moveTo>
                <a:lnTo>
                  <a:pt x="2529840" y="473963"/>
                </a:lnTo>
                <a:lnTo>
                  <a:pt x="252984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69286" y="5620207"/>
            <a:ext cx="91186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5"/>
              </a:lnSpc>
            </a:pPr>
            <a:r>
              <a:rPr sz="2200" spc="-10" dirty="0">
                <a:solidFill>
                  <a:srgbClr val="FF3300"/>
                </a:solidFill>
                <a:latin typeface="华文新魏"/>
                <a:cs typeface="华文新魏"/>
              </a:rPr>
              <a:t>O</a:t>
            </a: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S内核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4327" y="2072639"/>
            <a:ext cx="1905" cy="3465829"/>
          </a:xfrm>
          <a:custGeom>
            <a:avLst/>
            <a:gdLst/>
            <a:ahLst/>
            <a:cxnLst/>
            <a:rect l="l" t="t" r="r" b="b"/>
            <a:pathLst>
              <a:path w="1905" h="3465829">
                <a:moveTo>
                  <a:pt x="0" y="0"/>
                </a:moveTo>
                <a:lnTo>
                  <a:pt x="1524" y="346557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0554" y="4398898"/>
            <a:ext cx="1269365" cy="518159"/>
          </a:xfrm>
          <a:custGeom>
            <a:avLst/>
            <a:gdLst/>
            <a:ahLst/>
            <a:cxnLst/>
            <a:rect l="l" t="t" r="r" b="b"/>
            <a:pathLst>
              <a:path w="1269364" h="518160">
                <a:moveTo>
                  <a:pt x="18955" y="47130"/>
                </a:moveTo>
                <a:lnTo>
                  <a:pt x="15537" y="55117"/>
                </a:lnTo>
                <a:lnTo>
                  <a:pt x="17271" y="59181"/>
                </a:lnTo>
                <a:lnTo>
                  <a:pt x="44450" y="113537"/>
                </a:lnTo>
                <a:lnTo>
                  <a:pt x="75311" y="165100"/>
                </a:lnTo>
                <a:lnTo>
                  <a:pt x="109600" y="213740"/>
                </a:lnTo>
                <a:lnTo>
                  <a:pt x="147193" y="259333"/>
                </a:lnTo>
                <a:lnTo>
                  <a:pt x="187832" y="301625"/>
                </a:lnTo>
                <a:lnTo>
                  <a:pt x="231394" y="340740"/>
                </a:lnTo>
                <a:lnTo>
                  <a:pt x="277621" y="376427"/>
                </a:lnTo>
                <a:lnTo>
                  <a:pt x="326136" y="408305"/>
                </a:lnTo>
                <a:lnTo>
                  <a:pt x="376936" y="436499"/>
                </a:lnTo>
                <a:lnTo>
                  <a:pt x="429894" y="460628"/>
                </a:lnTo>
                <a:lnTo>
                  <a:pt x="484505" y="480821"/>
                </a:lnTo>
                <a:lnTo>
                  <a:pt x="540893" y="496824"/>
                </a:lnTo>
                <a:lnTo>
                  <a:pt x="598677" y="508381"/>
                </a:lnTo>
                <a:lnTo>
                  <a:pt x="657606" y="515365"/>
                </a:lnTo>
                <a:lnTo>
                  <a:pt x="717550" y="517778"/>
                </a:lnTo>
                <a:lnTo>
                  <a:pt x="756412" y="516763"/>
                </a:lnTo>
                <a:lnTo>
                  <a:pt x="795019" y="513714"/>
                </a:lnTo>
                <a:lnTo>
                  <a:pt x="833246" y="508762"/>
                </a:lnTo>
                <a:lnTo>
                  <a:pt x="853571" y="505078"/>
                </a:lnTo>
                <a:lnTo>
                  <a:pt x="717295" y="505078"/>
                </a:lnTo>
                <a:lnTo>
                  <a:pt x="687705" y="504570"/>
                </a:lnTo>
                <a:lnTo>
                  <a:pt x="629284" y="499744"/>
                </a:lnTo>
                <a:lnTo>
                  <a:pt x="571881" y="490600"/>
                </a:lnTo>
                <a:lnTo>
                  <a:pt x="515874" y="477138"/>
                </a:lnTo>
                <a:lnTo>
                  <a:pt x="461137" y="459358"/>
                </a:lnTo>
                <a:lnTo>
                  <a:pt x="408305" y="437388"/>
                </a:lnTo>
                <a:lnTo>
                  <a:pt x="357250" y="411606"/>
                </a:lnTo>
                <a:lnTo>
                  <a:pt x="308356" y="382015"/>
                </a:lnTo>
                <a:lnTo>
                  <a:pt x="261746" y="348742"/>
                </a:lnTo>
                <a:lnTo>
                  <a:pt x="217550" y="312038"/>
                </a:lnTo>
                <a:lnTo>
                  <a:pt x="176149" y="271906"/>
                </a:lnTo>
                <a:lnTo>
                  <a:pt x="137668" y="228600"/>
                </a:lnTo>
                <a:lnTo>
                  <a:pt x="102234" y="182244"/>
                </a:lnTo>
                <a:lnTo>
                  <a:pt x="70231" y="132842"/>
                </a:lnTo>
                <a:lnTo>
                  <a:pt x="41528" y="80771"/>
                </a:lnTo>
                <a:lnTo>
                  <a:pt x="27368" y="50708"/>
                </a:lnTo>
                <a:lnTo>
                  <a:pt x="18955" y="47130"/>
                </a:lnTo>
                <a:close/>
              </a:path>
              <a:path w="1269364" h="518160">
                <a:moveTo>
                  <a:pt x="1260347" y="270256"/>
                </a:moveTo>
                <a:lnTo>
                  <a:pt x="1232662" y="297814"/>
                </a:lnTo>
                <a:lnTo>
                  <a:pt x="1204087" y="323595"/>
                </a:lnTo>
                <a:lnTo>
                  <a:pt x="1174369" y="347980"/>
                </a:lnTo>
                <a:lnTo>
                  <a:pt x="1111884" y="391413"/>
                </a:lnTo>
                <a:lnTo>
                  <a:pt x="1045844" y="428244"/>
                </a:lnTo>
                <a:lnTo>
                  <a:pt x="976630" y="458215"/>
                </a:lnTo>
                <a:lnTo>
                  <a:pt x="904875" y="480949"/>
                </a:lnTo>
                <a:lnTo>
                  <a:pt x="830961" y="496315"/>
                </a:lnTo>
                <a:lnTo>
                  <a:pt x="755395" y="504189"/>
                </a:lnTo>
                <a:lnTo>
                  <a:pt x="717295" y="505078"/>
                </a:lnTo>
                <a:lnTo>
                  <a:pt x="853571" y="505078"/>
                </a:lnTo>
                <a:lnTo>
                  <a:pt x="908431" y="493140"/>
                </a:lnTo>
                <a:lnTo>
                  <a:pt x="945261" y="482473"/>
                </a:lnTo>
                <a:lnTo>
                  <a:pt x="981456" y="470026"/>
                </a:lnTo>
                <a:lnTo>
                  <a:pt x="1017015" y="455675"/>
                </a:lnTo>
                <a:lnTo>
                  <a:pt x="1051814" y="439546"/>
                </a:lnTo>
                <a:lnTo>
                  <a:pt x="1085850" y="421639"/>
                </a:lnTo>
                <a:lnTo>
                  <a:pt x="1118996" y="402081"/>
                </a:lnTo>
                <a:lnTo>
                  <a:pt x="1151255" y="380745"/>
                </a:lnTo>
                <a:lnTo>
                  <a:pt x="1182370" y="357758"/>
                </a:lnTo>
                <a:lnTo>
                  <a:pt x="1212595" y="333120"/>
                </a:lnTo>
                <a:lnTo>
                  <a:pt x="1241678" y="306831"/>
                </a:lnTo>
                <a:lnTo>
                  <a:pt x="1269238" y="279273"/>
                </a:lnTo>
                <a:lnTo>
                  <a:pt x="1260347" y="270256"/>
                </a:lnTo>
                <a:close/>
              </a:path>
              <a:path w="1269364" h="518160">
                <a:moveTo>
                  <a:pt x="0" y="0"/>
                </a:moveTo>
                <a:lnTo>
                  <a:pt x="4952" y="80137"/>
                </a:lnTo>
                <a:lnTo>
                  <a:pt x="15537" y="55117"/>
                </a:lnTo>
                <a:lnTo>
                  <a:pt x="13207" y="49656"/>
                </a:lnTo>
                <a:lnTo>
                  <a:pt x="24764" y="44576"/>
                </a:lnTo>
                <a:lnTo>
                  <a:pt x="37918" y="44576"/>
                </a:lnTo>
                <a:lnTo>
                  <a:pt x="0" y="0"/>
                </a:lnTo>
                <a:close/>
              </a:path>
              <a:path w="1269364" h="518160">
                <a:moveTo>
                  <a:pt x="37918" y="44576"/>
                </a:moveTo>
                <a:lnTo>
                  <a:pt x="24764" y="44576"/>
                </a:lnTo>
                <a:lnTo>
                  <a:pt x="27368" y="50708"/>
                </a:lnTo>
                <a:lnTo>
                  <a:pt x="52069" y="61213"/>
                </a:lnTo>
                <a:lnTo>
                  <a:pt x="37918" y="44576"/>
                </a:lnTo>
                <a:close/>
              </a:path>
              <a:path w="1269364" h="518160">
                <a:moveTo>
                  <a:pt x="18908" y="47151"/>
                </a:moveTo>
                <a:lnTo>
                  <a:pt x="13207" y="49656"/>
                </a:lnTo>
                <a:lnTo>
                  <a:pt x="15537" y="55117"/>
                </a:lnTo>
                <a:lnTo>
                  <a:pt x="18908" y="47151"/>
                </a:lnTo>
                <a:close/>
              </a:path>
              <a:path w="1269364" h="518160">
                <a:moveTo>
                  <a:pt x="24764" y="44576"/>
                </a:moveTo>
                <a:lnTo>
                  <a:pt x="18986" y="47117"/>
                </a:lnTo>
                <a:lnTo>
                  <a:pt x="27368" y="50708"/>
                </a:lnTo>
                <a:lnTo>
                  <a:pt x="24764" y="44576"/>
                </a:lnTo>
                <a:close/>
              </a:path>
              <a:path w="1269364" h="518160">
                <a:moveTo>
                  <a:pt x="18986" y="4711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1346" y="2196845"/>
            <a:ext cx="2438400" cy="1025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8100" algn="l"/>
              </a:tabLst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客户应用	客户存根</a:t>
            </a:r>
            <a:endParaRPr sz="22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本地调用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8582" y="3930777"/>
            <a:ext cx="583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客户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2407" y="3244087"/>
            <a:ext cx="583565" cy="6286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05"/>
              </a:spcBef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打包 参数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9617" y="4031741"/>
            <a:ext cx="583565" cy="62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5"/>
              </a:spcBef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拆包 参数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8001" y="4881753"/>
            <a:ext cx="1141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返回结果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59408" y="5538215"/>
            <a:ext cx="2529840" cy="474345"/>
          </a:xfrm>
          <a:custGeom>
            <a:avLst/>
            <a:gdLst/>
            <a:ahLst/>
            <a:cxnLst/>
            <a:rect l="l" t="t" r="r" b="b"/>
            <a:pathLst>
              <a:path w="2529840" h="474345">
                <a:moveTo>
                  <a:pt x="0" y="473963"/>
                </a:moveTo>
                <a:lnTo>
                  <a:pt x="2529840" y="473963"/>
                </a:lnTo>
                <a:lnTo>
                  <a:pt x="252984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9408" y="5538215"/>
            <a:ext cx="2529840" cy="474345"/>
          </a:xfrm>
          <a:custGeom>
            <a:avLst/>
            <a:gdLst/>
            <a:ahLst/>
            <a:cxnLst/>
            <a:rect l="l" t="t" r="r" b="b"/>
            <a:pathLst>
              <a:path w="2529840" h="474345">
                <a:moveTo>
                  <a:pt x="0" y="473963"/>
                </a:moveTo>
                <a:lnTo>
                  <a:pt x="2529840" y="473963"/>
                </a:lnTo>
                <a:lnTo>
                  <a:pt x="252984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56586" y="5551728"/>
            <a:ext cx="937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3300"/>
                </a:solidFill>
                <a:latin typeface="华文新魏"/>
                <a:cs typeface="华文新魏"/>
              </a:rPr>
              <a:t>O</a:t>
            </a: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S内核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24327" y="2072639"/>
            <a:ext cx="1905" cy="3465829"/>
          </a:xfrm>
          <a:custGeom>
            <a:avLst/>
            <a:gdLst/>
            <a:ahLst/>
            <a:cxnLst/>
            <a:rect l="l" t="t" r="r" b="b"/>
            <a:pathLst>
              <a:path w="1905" h="3465829">
                <a:moveTo>
                  <a:pt x="0" y="0"/>
                </a:moveTo>
                <a:lnTo>
                  <a:pt x="1524" y="346557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0554" y="4398898"/>
            <a:ext cx="1269365" cy="518159"/>
          </a:xfrm>
          <a:custGeom>
            <a:avLst/>
            <a:gdLst/>
            <a:ahLst/>
            <a:cxnLst/>
            <a:rect l="l" t="t" r="r" b="b"/>
            <a:pathLst>
              <a:path w="1269364" h="518160">
                <a:moveTo>
                  <a:pt x="18955" y="47130"/>
                </a:moveTo>
                <a:lnTo>
                  <a:pt x="15537" y="55117"/>
                </a:lnTo>
                <a:lnTo>
                  <a:pt x="17271" y="59181"/>
                </a:lnTo>
                <a:lnTo>
                  <a:pt x="44450" y="113537"/>
                </a:lnTo>
                <a:lnTo>
                  <a:pt x="75311" y="165100"/>
                </a:lnTo>
                <a:lnTo>
                  <a:pt x="109600" y="213740"/>
                </a:lnTo>
                <a:lnTo>
                  <a:pt x="147193" y="259333"/>
                </a:lnTo>
                <a:lnTo>
                  <a:pt x="187832" y="301625"/>
                </a:lnTo>
                <a:lnTo>
                  <a:pt x="231394" y="340740"/>
                </a:lnTo>
                <a:lnTo>
                  <a:pt x="277621" y="376427"/>
                </a:lnTo>
                <a:lnTo>
                  <a:pt x="326136" y="408305"/>
                </a:lnTo>
                <a:lnTo>
                  <a:pt x="376936" y="436499"/>
                </a:lnTo>
                <a:lnTo>
                  <a:pt x="429894" y="460628"/>
                </a:lnTo>
                <a:lnTo>
                  <a:pt x="484505" y="480821"/>
                </a:lnTo>
                <a:lnTo>
                  <a:pt x="540893" y="496824"/>
                </a:lnTo>
                <a:lnTo>
                  <a:pt x="598677" y="508381"/>
                </a:lnTo>
                <a:lnTo>
                  <a:pt x="657606" y="515365"/>
                </a:lnTo>
                <a:lnTo>
                  <a:pt x="717550" y="517778"/>
                </a:lnTo>
                <a:lnTo>
                  <a:pt x="756412" y="516763"/>
                </a:lnTo>
                <a:lnTo>
                  <a:pt x="795019" y="513714"/>
                </a:lnTo>
                <a:lnTo>
                  <a:pt x="833246" y="508762"/>
                </a:lnTo>
                <a:lnTo>
                  <a:pt x="853571" y="505078"/>
                </a:lnTo>
                <a:lnTo>
                  <a:pt x="717295" y="505078"/>
                </a:lnTo>
                <a:lnTo>
                  <a:pt x="687705" y="504570"/>
                </a:lnTo>
                <a:lnTo>
                  <a:pt x="629284" y="499744"/>
                </a:lnTo>
                <a:lnTo>
                  <a:pt x="571881" y="490600"/>
                </a:lnTo>
                <a:lnTo>
                  <a:pt x="515874" y="477138"/>
                </a:lnTo>
                <a:lnTo>
                  <a:pt x="461137" y="459358"/>
                </a:lnTo>
                <a:lnTo>
                  <a:pt x="408305" y="437388"/>
                </a:lnTo>
                <a:lnTo>
                  <a:pt x="357250" y="411606"/>
                </a:lnTo>
                <a:lnTo>
                  <a:pt x="308356" y="382015"/>
                </a:lnTo>
                <a:lnTo>
                  <a:pt x="261746" y="348742"/>
                </a:lnTo>
                <a:lnTo>
                  <a:pt x="217550" y="312038"/>
                </a:lnTo>
                <a:lnTo>
                  <a:pt x="176149" y="271906"/>
                </a:lnTo>
                <a:lnTo>
                  <a:pt x="137668" y="228600"/>
                </a:lnTo>
                <a:lnTo>
                  <a:pt x="102234" y="182244"/>
                </a:lnTo>
                <a:lnTo>
                  <a:pt x="70231" y="132842"/>
                </a:lnTo>
                <a:lnTo>
                  <a:pt x="41528" y="80771"/>
                </a:lnTo>
                <a:lnTo>
                  <a:pt x="27368" y="50708"/>
                </a:lnTo>
                <a:lnTo>
                  <a:pt x="18955" y="47130"/>
                </a:lnTo>
                <a:close/>
              </a:path>
              <a:path w="1269364" h="518160">
                <a:moveTo>
                  <a:pt x="1260347" y="270256"/>
                </a:moveTo>
                <a:lnTo>
                  <a:pt x="1232662" y="297814"/>
                </a:lnTo>
                <a:lnTo>
                  <a:pt x="1204087" y="323595"/>
                </a:lnTo>
                <a:lnTo>
                  <a:pt x="1174369" y="347980"/>
                </a:lnTo>
                <a:lnTo>
                  <a:pt x="1111884" y="391413"/>
                </a:lnTo>
                <a:lnTo>
                  <a:pt x="1045844" y="428244"/>
                </a:lnTo>
                <a:lnTo>
                  <a:pt x="976630" y="458215"/>
                </a:lnTo>
                <a:lnTo>
                  <a:pt x="904875" y="480949"/>
                </a:lnTo>
                <a:lnTo>
                  <a:pt x="830961" y="496315"/>
                </a:lnTo>
                <a:lnTo>
                  <a:pt x="755395" y="504189"/>
                </a:lnTo>
                <a:lnTo>
                  <a:pt x="717295" y="505078"/>
                </a:lnTo>
                <a:lnTo>
                  <a:pt x="853571" y="505078"/>
                </a:lnTo>
                <a:lnTo>
                  <a:pt x="908431" y="493140"/>
                </a:lnTo>
                <a:lnTo>
                  <a:pt x="945261" y="482473"/>
                </a:lnTo>
                <a:lnTo>
                  <a:pt x="981456" y="470026"/>
                </a:lnTo>
                <a:lnTo>
                  <a:pt x="1017015" y="455675"/>
                </a:lnTo>
                <a:lnTo>
                  <a:pt x="1051814" y="439546"/>
                </a:lnTo>
                <a:lnTo>
                  <a:pt x="1085850" y="421639"/>
                </a:lnTo>
                <a:lnTo>
                  <a:pt x="1118996" y="402081"/>
                </a:lnTo>
                <a:lnTo>
                  <a:pt x="1151255" y="380745"/>
                </a:lnTo>
                <a:lnTo>
                  <a:pt x="1182370" y="357758"/>
                </a:lnTo>
                <a:lnTo>
                  <a:pt x="1212595" y="333120"/>
                </a:lnTo>
                <a:lnTo>
                  <a:pt x="1241678" y="306831"/>
                </a:lnTo>
                <a:lnTo>
                  <a:pt x="1269238" y="279273"/>
                </a:lnTo>
                <a:lnTo>
                  <a:pt x="1260347" y="270256"/>
                </a:lnTo>
                <a:close/>
              </a:path>
              <a:path w="1269364" h="518160">
                <a:moveTo>
                  <a:pt x="0" y="0"/>
                </a:moveTo>
                <a:lnTo>
                  <a:pt x="4952" y="80137"/>
                </a:lnTo>
                <a:lnTo>
                  <a:pt x="15537" y="55117"/>
                </a:lnTo>
                <a:lnTo>
                  <a:pt x="13207" y="49656"/>
                </a:lnTo>
                <a:lnTo>
                  <a:pt x="24764" y="44576"/>
                </a:lnTo>
                <a:lnTo>
                  <a:pt x="37918" y="44576"/>
                </a:lnTo>
                <a:lnTo>
                  <a:pt x="0" y="0"/>
                </a:lnTo>
                <a:close/>
              </a:path>
              <a:path w="1269364" h="518160">
                <a:moveTo>
                  <a:pt x="37918" y="44576"/>
                </a:moveTo>
                <a:lnTo>
                  <a:pt x="24764" y="44576"/>
                </a:lnTo>
                <a:lnTo>
                  <a:pt x="27368" y="50708"/>
                </a:lnTo>
                <a:lnTo>
                  <a:pt x="52069" y="61213"/>
                </a:lnTo>
                <a:lnTo>
                  <a:pt x="37918" y="44576"/>
                </a:lnTo>
                <a:close/>
              </a:path>
              <a:path w="1269364" h="518160">
                <a:moveTo>
                  <a:pt x="18908" y="47151"/>
                </a:moveTo>
                <a:lnTo>
                  <a:pt x="13207" y="49656"/>
                </a:lnTo>
                <a:lnTo>
                  <a:pt x="15537" y="55117"/>
                </a:lnTo>
                <a:lnTo>
                  <a:pt x="18908" y="47151"/>
                </a:lnTo>
                <a:close/>
              </a:path>
              <a:path w="1269364" h="518160">
                <a:moveTo>
                  <a:pt x="24764" y="44576"/>
                </a:moveTo>
                <a:lnTo>
                  <a:pt x="18986" y="47117"/>
                </a:lnTo>
                <a:lnTo>
                  <a:pt x="27368" y="50708"/>
                </a:lnTo>
                <a:lnTo>
                  <a:pt x="24764" y="44576"/>
                </a:lnTo>
                <a:close/>
              </a:path>
              <a:path w="1269364" h="518160">
                <a:moveTo>
                  <a:pt x="18986" y="4711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94332" y="3328161"/>
            <a:ext cx="1153795" cy="505459"/>
          </a:xfrm>
          <a:custGeom>
            <a:avLst/>
            <a:gdLst/>
            <a:ahLst/>
            <a:cxnLst/>
            <a:rect l="l" t="t" r="r" b="b"/>
            <a:pathLst>
              <a:path w="1153795" h="505460">
                <a:moveTo>
                  <a:pt x="717169" y="0"/>
                </a:moveTo>
                <a:lnTo>
                  <a:pt x="651891" y="2412"/>
                </a:lnTo>
                <a:lnTo>
                  <a:pt x="588010" y="9651"/>
                </a:lnTo>
                <a:lnTo>
                  <a:pt x="526034" y="21462"/>
                </a:lnTo>
                <a:lnTo>
                  <a:pt x="465836" y="37464"/>
                </a:lnTo>
                <a:lnTo>
                  <a:pt x="408050" y="57785"/>
                </a:lnTo>
                <a:lnTo>
                  <a:pt x="352679" y="82041"/>
                </a:lnTo>
                <a:lnTo>
                  <a:pt x="300100" y="110236"/>
                </a:lnTo>
                <a:lnTo>
                  <a:pt x="250698" y="141859"/>
                </a:lnTo>
                <a:lnTo>
                  <a:pt x="204724" y="176911"/>
                </a:lnTo>
                <a:lnTo>
                  <a:pt x="162306" y="215264"/>
                </a:lnTo>
                <a:lnTo>
                  <a:pt x="123825" y="256666"/>
                </a:lnTo>
                <a:lnTo>
                  <a:pt x="89535" y="300863"/>
                </a:lnTo>
                <a:lnTo>
                  <a:pt x="59690" y="347725"/>
                </a:lnTo>
                <a:lnTo>
                  <a:pt x="34670" y="397129"/>
                </a:lnTo>
                <a:lnTo>
                  <a:pt x="14731" y="448690"/>
                </a:lnTo>
                <a:lnTo>
                  <a:pt x="0" y="502031"/>
                </a:lnTo>
                <a:lnTo>
                  <a:pt x="12318" y="505079"/>
                </a:lnTo>
                <a:lnTo>
                  <a:pt x="18923" y="478281"/>
                </a:lnTo>
                <a:lnTo>
                  <a:pt x="26797" y="452374"/>
                </a:lnTo>
                <a:lnTo>
                  <a:pt x="46355" y="401955"/>
                </a:lnTo>
                <a:lnTo>
                  <a:pt x="70866" y="353821"/>
                </a:lnTo>
                <a:lnTo>
                  <a:pt x="100075" y="307975"/>
                </a:lnTo>
                <a:lnTo>
                  <a:pt x="133731" y="264667"/>
                </a:lnTo>
                <a:lnTo>
                  <a:pt x="171450" y="224154"/>
                </a:lnTo>
                <a:lnTo>
                  <a:pt x="213106" y="186562"/>
                </a:lnTo>
                <a:lnTo>
                  <a:pt x="258318" y="152018"/>
                </a:lnTo>
                <a:lnTo>
                  <a:pt x="306831" y="121030"/>
                </a:lnTo>
                <a:lnTo>
                  <a:pt x="358520" y="93345"/>
                </a:lnTo>
                <a:lnTo>
                  <a:pt x="412876" y="69596"/>
                </a:lnTo>
                <a:lnTo>
                  <a:pt x="469900" y="49529"/>
                </a:lnTo>
                <a:lnTo>
                  <a:pt x="528955" y="33782"/>
                </a:lnTo>
                <a:lnTo>
                  <a:pt x="590169" y="22098"/>
                </a:lnTo>
                <a:lnTo>
                  <a:pt x="653034" y="15112"/>
                </a:lnTo>
                <a:lnTo>
                  <a:pt x="717423" y="12700"/>
                </a:lnTo>
                <a:lnTo>
                  <a:pt x="864648" y="12700"/>
                </a:lnTo>
                <a:lnTo>
                  <a:pt x="863981" y="12573"/>
                </a:lnTo>
                <a:lnTo>
                  <a:pt x="835025" y="8000"/>
                </a:lnTo>
                <a:lnTo>
                  <a:pt x="805815" y="4445"/>
                </a:lnTo>
                <a:lnTo>
                  <a:pt x="776478" y="2032"/>
                </a:lnTo>
                <a:lnTo>
                  <a:pt x="747013" y="508"/>
                </a:lnTo>
                <a:lnTo>
                  <a:pt x="717169" y="0"/>
                </a:lnTo>
                <a:close/>
              </a:path>
              <a:path w="1153795" h="505460">
                <a:moveTo>
                  <a:pt x="1100841" y="105967"/>
                </a:moveTo>
                <a:lnTo>
                  <a:pt x="1075055" y="112649"/>
                </a:lnTo>
                <a:lnTo>
                  <a:pt x="1153668" y="129286"/>
                </a:lnTo>
                <a:lnTo>
                  <a:pt x="1136131" y="109220"/>
                </a:lnTo>
                <a:lnTo>
                  <a:pt x="1106678" y="109220"/>
                </a:lnTo>
                <a:lnTo>
                  <a:pt x="1102487" y="106807"/>
                </a:lnTo>
                <a:lnTo>
                  <a:pt x="1100841" y="105967"/>
                </a:lnTo>
                <a:close/>
              </a:path>
              <a:path w="1153795" h="505460">
                <a:moveTo>
                  <a:pt x="1109778" y="103651"/>
                </a:moveTo>
                <a:lnTo>
                  <a:pt x="1100841" y="105967"/>
                </a:lnTo>
                <a:lnTo>
                  <a:pt x="1102487" y="106807"/>
                </a:lnTo>
                <a:lnTo>
                  <a:pt x="1106678" y="109220"/>
                </a:lnTo>
                <a:lnTo>
                  <a:pt x="1109778" y="103651"/>
                </a:lnTo>
                <a:close/>
              </a:path>
              <a:path w="1153795" h="505460">
                <a:moveTo>
                  <a:pt x="1100836" y="68834"/>
                </a:moveTo>
                <a:lnTo>
                  <a:pt x="1107676" y="95233"/>
                </a:lnTo>
                <a:lnTo>
                  <a:pt x="1112901" y="98043"/>
                </a:lnTo>
                <a:lnTo>
                  <a:pt x="1106678" y="109220"/>
                </a:lnTo>
                <a:lnTo>
                  <a:pt x="1136131" y="109220"/>
                </a:lnTo>
                <a:lnTo>
                  <a:pt x="1100836" y="68834"/>
                </a:lnTo>
                <a:close/>
              </a:path>
              <a:path w="1153795" h="505460">
                <a:moveTo>
                  <a:pt x="864648" y="12700"/>
                </a:moveTo>
                <a:lnTo>
                  <a:pt x="717423" y="12700"/>
                </a:lnTo>
                <a:lnTo>
                  <a:pt x="746760" y="13208"/>
                </a:lnTo>
                <a:lnTo>
                  <a:pt x="775843" y="14732"/>
                </a:lnTo>
                <a:lnTo>
                  <a:pt x="833501" y="20700"/>
                </a:lnTo>
                <a:lnTo>
                  <a:pt x="890397" y="30479"/>
                </a:lnTo>
                <a:lnTo>
                  <a:pt x="945895" y="44068"/>
                </a:lnTo>
                <a:lnTo>
                  <a:pt x="999870" y="61467"/>
                </a:lnTo>
                <a:lnTo>
                  <a:pt x="1052195" y="82296"/>
                </a:lnTo>
                <a:lnTo>
                  <a:pt x="1100841" y="105967"/>
                </a:lnTo>
                <a:lnTo>
                  <a:pt x="1109778" y="103651"/>
                </a:lnTo>
                <a:lnTo>
                  <a:pt x="1057148" y="70612"/>
                </a:lnTo>
                <a:lnTo>
                  <a:pt x="1003935" y="49402"/>
                </a:lnTo>
                <a:lnTo>
                  <a:pt x="949070" y="31876"/>
                </a:lnTo>
                <a:lnTo>
                  <a:pt x="892682" y="18034"/>
                </a:lnTo>
                <a:lnTo>
                  <a:pt x="864648" y="12700"/>
                </a:lnTo>
                <a:close/>
              </a:path>
              <a:path w="1153795" h="505460">
                <a:moveTo>
                  <a:pt x="1107676" y="95233"/>
                </a:moveTo>
                <a:lnTo>
                  <a:pt x="1109832" y="103554"/>
                </a:lnTo>
                <a:lnTo>
                  <a:pt x="1112901" y="98043"/>
                </a:lnTo>
                <a:lnTo>
                  <a:pt x="1107676" y="95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48562" y="725481"/>
            <a:ext cx="6647180" cy="128841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5"/>
              </a:spcBef>
            </a:pPr>
            <a:r>
              <a:rPr sz="4000" spc="-5" dirty="0">
                <a:solidFill>
                  <a:srgbClr val="FFFFFF"/>
                </a:solidFill>
                <a:latin typeface="华文新魏"/>
                <a:cs typeface="华文新魏"/>
              </a:rPr>
              <a:t>(RPC, Remote Procedure</a:t>
            </a:r>
            <a:r>
              <a:rPr sz="4000" spc="10" dirty="0">
                <a:solidFill>
                  <a:srgbClr val="FFFFFF"/>
                </a:solidFill>
                <a:latin typeface="华文新魏"/>
                <a:cs typeface="华文新魏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华文新魏"/>
                <a:cs typeface="华文新魏"/>
              </a:rPr>
              <a:t>Call)</a:t>
            </a:r>
            <a:endParaRPr sz="4000">
              <a:latin typeface="华文新魏"/>
              <a:cs typeface="华文新魏"/>
            </a:endParaRPr>
          </a:p>
          <a:p>
            <a:pPr marR="116839" algn="ctr">
              <a:lnSpc>
                <a:spcPct val="100000"/>
              </a:lnSpc>
              <a:spcBef>
                <a:spcPts val="735"/>
              </a:spcBef>
              <a:tabLst>
                <a:tab pos="3794760" algn="l"/>
              </a:tabLst>
            </a:pPr>
            <a:r>
              <a:rPr sz="2800" spc="-10" dirty="0">
                <a:latin typeface="华文新魏"/>
                <a:cs typeface="华文新魏"/>
              </a:rPr>
              <a:t>客户</a:t>
            </a:r>
            <a:r>
              <a:rPr sz="2800" spc="-5" dirty="0">
                <a:latin typeface="华文新魏"/>
                <a:cs typeface="华文新魏"/>
              </a:rPr>
              <a:t>机	服务器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0103" y="2826842"/>
            <a:ext cx="1141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3300"/>
                </a:solidFill>
                <a:latin typeface="华文新魏"/>
                <a:cs typeface="华文新魏"/>
              </a:rPr>
              <a:t>本地调用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4497" y="2171445"/>
            <a:ext cx="2367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服务存根</a:t>
            </a:r>
            <a:r>
              <a:rPr sz="2200" spc="245" dirty="0">
                <a:solidFill>
                  <a:srgbClr val="FF3300"/>
                </a:solidFill>
                <a:latin typeface="华文新魏"/>
                <a:cs typeface="华文新魏"/>
              </a:rPr>
              <a:t> </a:t>
            </a:r>
            <a:r>
              <a:rPr sz="3300" spc="-7" baseline="-5050" dirty="0">
                <a:solidFill>
                  <a:srgbClr val="FF3300"/>
                </a:solidFill>
                <a:latin typeface="华文新魏"/>
                <a:cs typeface="华文新魏"/>
              </a:rPr>
              <a:t>服务应用</a:t>
            </a:r>
            <a:endParaRPr sz="3300" baseline="-5050">
              <a:latin typeface="华文新魏"/>
              <a:cs typeface="华文新魏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87490" y="3773551"/>
            <a:ext cx="1141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服务过程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6605" y="4202938"/>
            <a:ext cx="58420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打包</a:t>
            </a:r>
            <a:endParaRPr sz="2200">
              <a:latin typeface="华文新魏"/>
              <a:cs typeface="华文新魏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参数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6605" y="3244087"/>
            <a:ext cx="584200" cy="6286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05"/>
              </a:spcBef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拆包 参数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35141" y="4877180"/>
            <a:ext cx="1142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返回结果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52644" y="5538215"/>
            <a:ext cx="2531745" cy="474345"/>
          </a:xfrm>
          <a:custGeom>
            <a:avLst/>
            <a:gdLst/>
            <a:ahLst/>
            <a:cxnLst/>
            <a:rect l="l" t="t" r="r" b="b"/>
            <a:pathLst>
              <a:path w="2531745" h="474345">
                <a:moveTo>
                  <a:pt x="0" y="473963"/>
                </a:moveTo>
                <a:lnTo>
                  <a:pt x="2531363" y="473963"/>
                </a:lnTo>
                <a:lnTo>
                  <a:pt x="253136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0B6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52644" y="5538215"/>
            <a:ext cx="2531745" cy="474345"/>
          </a:xfrm>
          <a:custGeom>
            <a:avLst/>
            <a:gdLst/>
            <a:ahLst/>
            <a:cxnLst/>
            <a:rect l="l" t="t" r="r" b="b"/>
            <a:pathLst>
              <a:path w="2531745" h="474345">
                <a:moveTo>
                  <a:pt x="0" y="473963"/>
                </a:moveTo>
                <a:lnTo>
                  <a:pt x="2531363" y="473963"/>
                </a:lnTo>
                <a:lnTo>
                  <a:pt x="253136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51346" y="5551728"/>
            <a:ext cx="937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3300"/>
                </a:solidFill>
                <a:latin typeface="华文新魏"/>
                <a:cs typeface="华文新魏"/>
              </a:rPr>
              <a:t>O</a:t>
            </a: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S内核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17564" y="2072639"/>
            <a:ext cx="3175" cy="3465829"/>
          </a:xfrm>
          <a:custGeom>
            <a:avLst/>
            <a:gdLst/>
            <a:ahLst/>
            <a:cxnLst/>
            <a:rect l="l" t="t" r="r" b="b"/>
            <a:pathLst>
              <a:path w="3175" h="3465829">
                <a:moveTo>
                  <a:pt x="0" y="0"/>
                </a:moveTo>
                <a:lnTo>
                  <a:pt x="3048" y="346557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96355" y="4199890"/>
            <a:ext cx="1283970" cy="716915"/>
          </a:xfrm>
          <a:custGeom>
            <a:avLst/>
            <a:gdLst/>
            <a:ahLst/>
            <a:cxnLst/>
            <a:rect l="l" t="t" r="r" b="b"/>
            <a:pathLst>
              <a:path w="1283970" h="716914">
                <a:moveTo>
                  <a:pt x="47619" y="538076"/>
                </a:moveTo>
                <a:lnTo>
                  <a:pt x="38354" y="538734"/>
                </a:lnTo>
                <a:lnTo>
                  <a:pt x="38959" y="547270"/>
                </a:lnTo>
                <a:lnTo>
                  <a:pt x="51054" y="557149"/>
                </a:lnTo>
                <a:lnTo>
                  <a:pt x="109982" y="598551"/>
                </a:lnTo>
                <a:lnTo>
                  <a:pt x="172085" y="633984"/>
                </a:lnTo>
                <a:lnTo>
                  <a:pt x="236855" y="663321"/>
                </a:lnTo>
                <a:lnTo>
                  <a:pt x="304038" y="686435"/>
                </a:lnTo>
                <a:lnTo>
                  <a:pt x="373126" y="703326"/>
                </a:lnTo>
                <a:lnTo>
                  <a:pt x="443611" y="713359"/>
                </a:lnTo>
                <a:lnTo>
                  <a:pt x="515239" y="716788"/>
                </a:lnTo>
                <a:lnTo>
                  <a:pt x="552196" y="715899"/>
                </a:lnTo>
                <a:lnTo>
                  <a:pt x="588772" y="713232"/>
                </a:lnTo>
                <a:lnTo>
                  <a:pt x="624840" y="708787"/>
                </a:lnTo>
                <a:lnTo>
                  <a:pt x="652250" y="704088"/>
                </a:lnTo>
                <a:lnTo>
                  <a:pt x="514985" y="704088"/>
                </a:lnTo>
                <a:lnTo>
                  <a:pt x="479679" y="703199"/>
                </a:lnTo>
                <a:lnTo>
                  <a:pt x="409702" y="696468"/>
                </a:lnTo>
                <a:lnTo>
                  <a:pt x="340995" y="683260"/>
                </a:lnTo>
                <a:lnTo>
                  <a:pt x="274066" y="663575"/>
                </a:lnTo>
                <a:lnTo>
                  <a:pt x="209042" y="637667"/>
                </a:lnTo>
                <a:lnTo>
                  <a:pt x="146685" y="605917"/>
                </a:lnTo>
                <a:lnTo>
                  <a:pt x="87122" y="567944"/>
                </a:lnTo>
                <a:lnTo>
                  <a:pt x="58674" y="546989"/>
                </a:lnTo>
                <a:lnTo>
                  <a:pt x="47619" y="538076"/>
                </a:lnTo>
                <a:close/>
              </a:path>
              <a:path w="1283970" h="716914">
                <a:moveTo>
                  <a:pt x="1270762" y="0"/>
                </a:moveTo>
                <a:lnTo>
                  <a:pt x="1260094" y="74041"/>
                </a:lnTo>
                <a:lnTo>
                  <a:pt x="1242949" y="145287"/>
                </a:lnTo>
                <a:lnTo>
                  <a:pt x="1219835" y="213741"/>
                </a:lnTo>
                <a:lnTo>
                  <a:pt x="1190878" y="279019"/>
                </a:lnTo>
                <a:lnTo>
                  <a:pt x="1156462" y="340741"/>
                </a:lnTo>
                <a:lnTo>
                  <a:pt x="1117092" y="398653"/>
                </a:lnTo>
                <a:lnTo>
                  <a:pt x="1072896" y="452628"/>
                </a:lnTo>
                <a:lnTo>
                  <a:pt x="1024254" y="502158"/>
                </a:lnTo>
                <a:lnTo>
                  <a:pt x="971423" y="546989"/>
                </a:lnTo>
                <a:lnTo>
                  <a:pt x="914908" y="586867"/>
                </a:lnTo>
                <a:lnTo>
                  <a:pt x="854964" y="621411"/>
                </a:lnTo>
                <a:lnTo>
                  <a:pt x="791845" y="650367"/>
                </a:lnTo>
                <a:lnTo>
                  <a:pt x="726059" y="673481"/>
                </a:lnTo>
                <a:lnTo>
                  <a:pt x="657733" y="690245"/>
                </a:lnTo>
                <a:lnTo>
                  <a:pt x="587248" y="700659"/>
                </a:lnTo>
                <a:lnTo>
                  <a:pt x="514985" y="704088"/>
                </a:lnTo>
                <a:lnTo>
                  <a:pt x="652250" y="704088"/>
                </a:lnTo>
                <a:lnTo>
                  <a:pt x="695451" y="694944"/>
                </a:lnTo>
                <a:lnTo>
                  <a:pt x="763777" y="674624"/>
                </a:lnTo>
                <a:lnTo>
                  <a:pt x="829310" y="648081"/>
                </a:lnTo>
                <a:lnTo>
                  <a:pt x="891921" y="615696"/>
                </a:lnTo>
                <a:lnTo>
                  <a:pt x="951229" y="577850"/>
                </a:lnTo>
                <a:lnTo>
                  <a:pt x="1006855" y="534670"/>
                </a:lnTo>
                <a:lnTo>
                  <a:pt x="1058418" y="486664"/>
                </a:lnTo>
                <a:lnTo>
                  <a:pt x="1105535" y="434086"/>
                </a:lnTo>
                <a:lnTo>
                  <a:pt x="1148079" y="377190"/>
                </a:lnTo>
                <a:lnTo>
                  <a:pt x="1185545" y="316230"/>
                </a:lnTo>
                <a:lnTo>
                  <a:pt x="1217676" y="251714"/>
                </a:lnTo>
                <a:lnTo>
                  <a:pt x="1244219" y="183642"/>
                </a:lnTo>
                <a:lnTo>
                  <a:pt x="1264793" y="112776"/>
                </a:lnTo>
                <a:lnTo>
                  <a:pt x="1278890" y="38989"/>
                </a:lnTo>
                <a:lnTo>
                  <a:pt x="1283462" y="1524"/>
                </a:lnTo>
                <a:lnTo>
                  <a:pt x="1270762" y="0"/>
                </a:lnTo>
                <a:close/>
              </a:path>
              <a:path w="1283970" h="716914">
                <a:moveTo>
                  <a:pt x="0" y="505333"/>
                </a:moveTo>
                <a:lnTo>
                  <a:pt x="40894" y="574548"/>
                </a:lnTo>
                <a:lnTo>
                  <a:pt x="38959" y="547270"/>
                </a:lnTo>
                <a:lnTo>
                  <a:pt x="34417" y="543560"/>
                </a:lnTo>
                <a:lnTo>
                  <a:pt x="42291" y="533781"/>
                </a:lnTo>
                <a:lnTo>
                  <a:pt x="68368" y="533781"/>
                </a:lnTo>
                <a:lnTo>
                  <a:pt x="0" y="505333"/>
                </a:lnTo>
                <a:close/>
              </a:path>
              <a:path w="1283970" h="716914">
                <a:moveTo>
                  <a:pt x="42291" y="533781"/>
                </a:moveTo>
                <a:lnTo>
                  <a:pt x="34417" y="543560"/>
                </a:lnTo>
                <a:lnTo>
                  <a:pt x="38959" y="547270"/>
                </a:lnTo>
                <a:lnTo>
                  <a:pt x="38354" y="538734"/>
                </a:lnTo>
                <a:lnTo>
                  <a:pt x="47619" y="538076"/>
                </a:lnTo>
                <a:lnTo>
                  <a:pt x="42291" y="533781"/>
                </a:lnTo>
                <a:close/>
              </a:path>
              <a:path w="1283970" h="716914">
                <a:moveTo>
                  <a:pt x="68368" y="533781"/>
                </a:moveTo>
                <a:lnTo>
                  <a:pt x="42291" y="533781"/>
                </a:lnTo>
                <a:lnTo>
                  <a:pt x="47619" y="538076"/>
                </a:lnTo>
                <a:lnTo>
                  <a:pt x="74168" y="536194"/>
                </a:lnTo>
                <a:lnTo>
                  <a:pt x="68368" y="533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01563" y="3169666"/>
            <a:ext cx="1248410" cy="556895"/>
          </a:xfrm>
          <a:custGeom>
            <a:avLst/>
            <a:gdLst/>
            <a:ahLst/>
            <a:cxnLst/>
            <a:rect l="l" t="t" r="r" b="b"/>
            <a:pathLst>
              <a:path w="1248409" h="556895">
                <a:moveTo>
                  <a:pt x="1197864" y="485521"/>
                </a:moveTo>
                <a:lnTo>
                  <a:pt x="1235329" y="556641"/>
                </a:lnTo>
                <a:lnTo>
                  <a:pt x="1243152" y="507746"/>
                </a:lnTo>
                <a:lnTo>
                  <a:pt x="1220851" y="507746"/>
                </a:lnTo>
                <a:lnTo>
                  <a:pt x="1219539" y="501071"/>
                </a:lnTo>
                <a:lnTo>
                  <a:pt x="1197864" y="485521"/>
                </a:lnTo>
                <a:close/>
              </a:path>
              <a:path w="1248409" h="556895">
                <a:moveTo>
                  <a:pt x="1219539" y="501071"/>
                </a:moveTo>
                <a:lnTo>
                  <a:pt x="1220851" y="507746"/>
                </a:lnTo>
                <a:lnTo>
                  <a:pt x="1227073" y="506476"/>
                </a:lnTo>
                <a:lnTo>
                  <a:pt x="1219539" y="501071"/>
                </a:lnTo>
                <a:close/>
              </a:path>
              <a:path w="1248409" h="556895">
                <a:moveTo>
                  <a:pt x="1248029" y="477266"/>
                </a:moveTo>
                <a:lnTo>
                  <a:pt x="1232153" y="499394"/>
                </a:lnTo>
                <a:lnTo>
                  <a:pt x="1233296" y="505206"/>
                </a:lnTo>
                <a:lnTo>
                  <a:pt x="1220851" y="507746"/>
                </a:lnTo>
                <a:lnTo>
                  <a:pt x="1243152" y="507746"/>
                </a:lnTo>
                <a:lnTo>
                  <a:pt x="1248029" y="477266"/>
                </a:lnTo>
                <a:close/>
              </a:path>
              <a:path w="1248409" h="556895">
                <a:moveTo>
                  <a:pt x="663119" y="12700"/>
                </a:moveTo>
                <a:lnTo>
                  <a:pt x="516127" y="12700"/>
                </a:lnTo>
                <a:lnTo>
                  <a:pt x="550672" y="13335"/>
                </a:lnTo>
                <a:lnTo>
                  <a:pt x="584708" y="15494"/>
                </a:lnTo>
                <a:lnTo>
                  <a:pt x="651763" y="23495"/>
                </a:lnTo>
                <a:lnTo>
                  <a:pt x="716534" y="36703"/>
                </a:lnTo>
                <a:lnTo>
                  <a:pt x="779017" y="54483"/>
                </a:lnTo>
                <a:lnTo>
                  <a:pt x="838835" y="76962"/>
                </a:lnTo>
                <a:lnTo>
                  <a:pt x="895604" y="104012"/>
                </a:lnTo>
                <a:lnTo>
                  <a:pt x="949070" y="134874"/>
                </a:lnTo>
                <a:lnTo>
                  <a:pt x="998855" y="169672"/>
                </a:lnTo>
                <a:lnTo>
                  <a:pt x="1044702" y="208153"/>
                </a:lnTo>
                <a:lnTo>
                  <a:pt x="1086231" y="249809"/>
                </a:lnTo>
                <a:lnTo>
                  <a:pt x="1123314" y="294639"/>
                </a:lnTo>
                <a:lnTo>
                  <a:pt x="1155445" y="342519"/>
                </a:lnTo>
                <a:lnTo>
                  <a:pt x="1182369" y="392811"/>
                </a:lnTo>
                <a:lnTo>
                  <a:pt x="1203833" y="445643"/>
                </a:lnTo>
                <a:lnTo>
                  <a:pt x="1219454" y="500634"/>
                </a:lnTo>
                <a:lnTo>
                  <a:pt x="1219539" y="501071"/>
                </a:lnTo>
                <a:lnTo>
                  <a:pt x="1227073" y="506476"/>
                </a:lnTo>
                <a:lnTo>
                  <a:pt x="1232153" y="499394"/>
                </a:lnTo>
                <a:lnTo>
                  <a:pt x="1231772" y="497459"/>
                </a:lnTo>
                <a:lnTo>
                  <a:pt x="1224534" y="469011"/>
                </a:lnTo>
                <a:lnTo>
                  <a:pt x="1205484" y="413893"/>
                </a:lnTo>
                <a:lnTo>
                  <a:pt x="1180591" y="361061"/>
                </a:lnTo>
                <a:lnTo>
                  <a:pt x="1150365" y="310896"/>
                </a:lnTo>
                <a:lnTo>
                  <a:pt x="1114933" y="263525"/>
                </a:lnTo>
                <a:lnTo>
                  <a:pt x="1074801" y="219456"/>
                </a:lnTo>
                <a:lnTo>
                  <a:pt x="1030223" y="178562"/>
                </a:lnTo>
                <a:lnTo>
                  <a:pt x="981456" y="141224"/>
                </a:lnTo>
                <a:lnTo>
                  <a:pt x="928878" y="107696"/>
                </a:lnTo>
                <a:lnTo>
                  <a:pt x="872743" y="78359"/>
                </a:lnTo>
                <a:lnTo>
                  <a:pt x="813435" y="53212"/>
                </a:lnTo>
                <a:lnTo>
                  <a:pt x="751332" y="32638"/>
                </a:lnTo>
                <a:lnTo>
                  <a:pt x="686688" y="17018"/>
                </a:lnTo>
                <a:lnTo>
                  <a:pt x="663119" y="12700"/>
                </a:lnTo>
                <a:close/>
              </a:path>
              <a:path w="1248409" h="556895">
                <a:moveTo>
                  <a:pt x="1232153" y="499394"/>
                </a:moveTo>
                <a:lnTo>
                  <a:pt x="1227073" y="506476"/>
                </a:lnTo>
                <a:lnTo>
                  <a:pt x="1233296" y="505206"/>
                </a:lnTo>
                <a:lnTo>
                  <a:pt x="1232153" y="499394"/>
                </a:lnTo>
                <a:close/>
              </a:path>
              <a:path w="1248409" h="556895">
                <a:moveTo>
                  <a:pt x="515874" y="0"/>
                </a:moveTo>
                <a:lnTo>
                  <a:pt x="443738" y="3048"/>
                </a:lnTo>
                <a:lnTo>
                  <a:pt x="372745" y="11937"/>
                </a:lnTo>
                <a:lnTo>
                  <a:pt x="303657" y="26670"/>
                </a:lnTo>
                <a:lnTo>
                  <a:pt x="236474" y="46736"/>
                </a:lnTo>
                <a:lnTo>
                  <a:pt x="172212" y="72389"/>
                </a:lnTo>
                <a:lnTo>
                  <a:pt x="110871" y="103378"/>
                </a:lnTo>
                <a:lnTo>
                  <a:pt x="53339" y="139319"/>
                </a:lnTo>
                <a:lnTo>
                  <a:pt x="0" y="179959"/>
                </a:lnTo>
                <a:lnTo>
                  <a:pt x="8000" y="189864"/>
                </a:lnTo>
                <a:lnTo>
                  <a:pt x="34036" y="169037"/>
                </a:lnTo>
                <a:lnTo>
                  <a:pt x="60833" y="149606"/>
                </a:lnTo>
                <a:lnTo>
                  <a:pt x="117348" y="114300"/>
                </a:lnTo>
                <a:lnTo>
                  <a:pt x="177673" y="83947"/>
                </a:lnTo>
                <a:lnTo>
                  <a:pt x="240919" y="58674"/>
                </a:lnTo>
                <a:lnTo>
                  <a:pt x="306959" y="38862"/>
                </a:lnTo>
                <a:lnTo>
                  <a:pt x="375158" y="24384"/>
                </a:lnTo>
                <a:lnTo>
                  <a:pt x="445008" y="15621"/>
                </a:lnTo>
                <a:lnTo>
                  <a:pt x="516127" y="12700"/>
                </a:lnTo>
                <a:lnTo>
                  <a:pt x="663119" y="12700"/>
                </a:lnTo>
                <a:lnTo>
                  <a:pt x="653414" y="10922"/>
                </a:lnTo>
                <a:lnTo>
                  <a:pt x="619760" y="6223"/>
                </a:lnTo>
                <a:lnTo>
                  <a:pt x="585597" y="2794"/>
                </a:lnTo>
                <a:lnTo>
                  <a:pt x="550926" y="635"/>
                </a:lnTo>
                <a:lnTo>
                  <a:pt x="515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28059" y="3649979"/>
            <a:ext cx="180340" cy="1905"/>
          </a:xfrm>
          <a:custGeom>
            <a:avLst/>
            <a:gdLst/>
            <a:ahLst/>
            <a:cxnLst/>
            <a:rect l="l" t="t" r="r" b="b"/>
            <a:pathLst>
              <a:path w="180339" h="1904">
                <a:moveTo>
                  <a:pt x="0" y="0"/>
                </a:moveTo>
                <a:lnTo>
                  <a:pt x="179831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07891" y="3649979"/>
            <a:ext cx="1905" cy="2048510"/>
          </a:xfrm>
          <a:custGeom>
            <a:avLst/>
            <a:gdLst/>
            <a:ahLst/>
            <a:cxnLst/>
            <a:rect l="l" t="t" r="r" b="b"/>
            <a:pathLst>
              <a:path w="1904" h="2048510">
                <a:moveTo>
                  <a:pt x="0" y="0"/>
                </a:moveTo>
                <a:lnTo>
                  <a:pt x="1524" y="20482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07891" y="5698235"/>
            <a:ext cx="1626235" cy="1905"/>
          </a:xfrm>
          <a:custGeom>
            <a:avLst/>
            <a:gdLst/>
            <a:ahLst/>
            <a:cxnLst/>
            <a:rect l="l" t="t" r="r" b="b"/>
            <a:pathLst>
              <a:path w="1626235" h="1904">
                <a:moveTo>
                  <a:pt x="0" y="0"/>
                </a:moveTo>
                <a:lnTo>
                  <a:pt x="1626108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34000" y="4120896"/>
            <a:ext cx="1905" cy="1577340"/>
          </a:xfrm>
          <a:custGeom>
            <a:avLst/>
            <a:gdLst/>
            <a:ahLst/>
            <a:cxnLst/>
            <a:rect l="l" t="t" r="r" b="b"/>
            <a:pathLst>
              <a:path w="1904" h="1577339">
                <a:moveTo>
                  <a:pt x="0" y="1577339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4000" y="4120896"/>
            <a:ext cx="181610" cy="1905"/>
          </a:xfrm>
          <a:custGeom>
            <a:avLst/>
            <a:gdLst/>
            <a:ahLst/>
            <a:cxnLst/>
            <a:rect l="l" t="t" r="r" b="b"/>
            <a:pathLst>
              <a:path w="181610" h="1904">
                <a:moveTo>
                  <a:pt x="0" y="0"/>
                </a:moveTo>
                <a:lnTo>
                  <a:pt x="181355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1098" y="3805428"/>
            <a:ext cx="50800" cy="315595"/>
          </a:xfrm>
          <a:custGeom>
            <a:avLst/>
            <a:gdLst/>
            <a:ahLst/>
            <a:cxnLst/>
            <a:rect l="l" t="t" r="r" b="b"/>
            <a:pathLst>
              <a:path w="50800" h="315595">
                <a:moveTo>
                  <a:pt x="25526" y="50800"/>
                </a:moveTo>
                <a:lnTo>
                  <a:pt x="19146" y="57116"/>
                </a:lnTo>
                <a:lnTo>
                  <a:pt x="17906" y="315468"/>
                </a:lnTo>
                <a:lnTo>
                  <a:pt x="30606" y="315468"/>
                </a:lnTo>
                <a:lnTo>
                  <a:pt x="31754" y="76327"/>
                </a:lnTo>
                <a:lnTo>
                  <a:pt x="31780" y="57116"/>
                </a:lnTo>
                <a:lnTo>
                  <a:pt x="25526" y="50800"/>
                </a:lnTo>
                <a:close/>
              </a:path>
              <a:path w="50800" h="315595">
                <a:moveTo>
                  <a:pt x="42432" y="50800"/>
                </a:moveTo>
                <a:lnTo>
                  <a:pt x="31876" y="50800"/>
                </a:lnTo>
                <a:lnTo>
                  <a:pt x="31846" y="57182"/>
                </a:lnTo>
                <a:lnTo>
                  <a:pt x="50800" y="76327"/>
                </a:lnTo>
                <a:lnTo>
                  <a:pt x="42432" y="50800"/>
                </a:lnTo>
                <a:close/>
              </a:path>
              <a:path w="50800" h="315595">
                <a:moveTo>
                  <a:pt x="25780" y="0"/>
                </a:moveTo>
                <a:lnTo>
                  <a:pt x="0" y="76073"/>
                </a:lnTo>
                <a:lnTo>
                  <a:pt x="19079" y="57182"/>
                </a:lnTo>
                <a:lnTo>
                  <a:pt x="19176" y="50800"/>
                </a:lnTo>
                <a:lnTo>
                  <a:pt x="42432" y="50800"/>
                </a:lnTo>
                <a:lnTo>
                  <a:pt x="25780" y="0"/>
                </a:lnTo>
                <a:close/>
              </a:path>
              <a:path w="50800" h="315595">
                <a:moveTo>
                  <a:pt x="31876" y="50800"/>
                </a:moveTo>
                <a:lnTo>
                  <a:pt x="25526" y="50800"/>
                </a:lnTo>
                <a:lnTo>
                  <a:pt x="31846" y="57182"/>
                </a:lnTo>
                <a:lnTo>
                  <a:pt x="31876" y="50800"/>
                </a:lnTo>
                <a:close/>
              </a:path>
              <a:path w="50800" h="315595">
                <a:moveTo>
                  <a:pt x="25526" y="50800"/>
                </a:moveTo>
                <a:lnTo>
                  <a:pt x="19176" y="50800"/>
                </a:lnTo>
                <a:lnTo>
                  <a:pt x="19146" y="57116"/>
                </a:lnTo>
                <a:lnTo>
                  <a:pt x="25526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15355" y="4910328"/>
            <a:ext cx="1905" cy="944880"/>
          </a:xfrm>
          <a:custGeom>
            <a:avLst/>
            <a:gdLst/>
            <a:ahLst/>
            <a:cxnLst/>
            <a:rect l="l" t="t" r="r" b="b"/>
            <a:pathLst>
              <a:path w="1904" h="944879">
                <a:moveTo>
                  <a:pt x="0" y="0"/>
                </a:moveTo>
                <a:lnTo>
                  <a:pt x="1524" y="9448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46703" y="5855208"/>
            <a:ext cx="2169160" cy="1905"/>
          </a:xfrm>
          <a:custGeom>
            <a:avLst/>
            <a:gdLst/>
            <a:ahLst/>
            <a:cxnLst/>
            <a:rect l="l" t="t" r="r" b="b"/>
            <a:pathLst>
              <a:path w="2169160" h="1904">
                <a:moveTo>
                  <a:pt x="2168652" y="0"/>
                </a:moveTo>
                <a:lnTo>
                  <a:pt x="0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22701" y="4594859"/>
            <a:ext cx="50800" cy="1260475"/>
          </a:xfrm>
          <a:custGeom>
            <a:avLst/>
            <a:gdLst/>
            <a:ahLst/>
            <a:cxnLst/>
            <a:rect l="l" t="t" r="r" b="b"/>
            <a:pathLst>
              <a:path w="50800" h="1260475">
                <a:moveTo>
                  <a:pt x="25526" y="50800"/>
                </a:moveTo>
                <a:lnTo>
                  <a:pt x="19169" y="57126"/>
                </a:lnTo>
                <a:lnTo>
                  <a:pt x="17652" y="1260335"/>
                </a:lnTo>
                <a:lnTo>
                  <a:pt x="30352" y="1260360"/>
                </a:lnTo>
                <a:lnTo>
                  <a:pt x="31844" y="76200"/>
                </a:lnTo>
                <a:lnTo>
                  <a:pt x="31821" y="57126"/>
                </a:lnTo>
                <a:lnTo>
                  <a:pt x="25526" y="50800"/>
                </a:lnTo>
                <a:close/>
              </a:path>
              <a:path w="50800" h="1260475">
                <a:moveTo>
                  <a:pt x="25526" y="0"/>
                </a:moveTo>
                <a:lnTo>
                  <a:pt x="0" y="76200"/>
                </a:lnTo>
                <a:lnTo>
                  <a:pt x="19121" y="57173"/>
                </a:lnTo>
                <a:lnTo>
                  <a:pt x="19176" y="50800"/>
                </a:lnTo>
                <a:lnTo>
                  <a:pt x="42375" y="50800"/>
                </a:lnTo>
                <a:lnTo>
                  <a:pt x="25526" y="0"/>
                </a:lnTo>
                <a:close/>
              </a:path>
              <a:path w="50800" h="1260475">
                <a:moveTo>
                  <a:pt x="42375" y="50800"/>
                </a:moveTo>
                <a:lnTo>
                  <a:pt x="31876" y="50800"/>
                </a:lnTo>
                <a:lnTo>
                  <a:pt x="31868" y="57173"/>
                </a:lnTo>
                <a:lnTo>
                  <a:pt x="50800" y="76200"/>
                </a:lnTo>
                <a:lnTo>
                  <a:pt x="42375" y="50800"/>
                </a:lnTo>
                <a:close/>
              </a:path>
              <a:path w="50800" h="1260475">
                <a:moveTo>
                  <a:pt x="31876" y="50800"/>
                </a:moveTo>
                <a:lnTo>
                  <a:pt x="25526" y="50800"/>
                </a:lnTo>
                <a:lnTo>
                  <a:pt x="31868" y="57173"/>
                </a:lnTo>
                <a:lnTo>
                  <a:pt x="31876" y="50800"/>
                </a:lnTo>
                <a:close/>
              </a:path>
              <a:path w="50800" h="1260475">
                <a:moveTo>
                  <a:pt x="25526" y="50800"/>
                </a:moveTo>
                <a:lnTo>
                  <a:pt x="19176" y="50800"/>
                </a:lnTo>
                <a:lnTo>
                  <a:pt x="19169" y="57126"/>
                </a:lnTo>
                <a:lnTo>
                  <a:pt x="25526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15561" y="4923790"/>
            <a:ext cx="86233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5" dirty="0">
                <a:solidFill>
                  <a:srgbClr val="FF3300"/>
                </a:solidFill>
                <a:latin typeface="华文新魏"/>
                <a:cs typeface="华文新魏"/>
              </a:rPr>
              <a:t>网络消</a:t>
            </a:r>
            <a:endParaRPr sz="2200">
              <a:latin typeface="华文新魏"/>
              <a:cs typeface="华文新魏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FF3300"/>
                </a:solidFill>
                <a:latin typeface="华文新魏"/>
                <a:cs typeface="华文新魏"/>
              </a:rPr>
              <a:t>息传送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876" y="603250"/>
            <a:ext cx="4407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RPC执行步骤</a:t>
            </a:r>
            <a:r>
              <a:rPr spc="-100" dirty="0"/>
              <a:t> </a:t>
            </a:r>
            <a:r>
              <a:rPr dirty="0"/>
              <a:t>(1)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350109"/>
            <a:ext cx="7765415" cy="24034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720"/>
              </a:spcBef>
              <a:buAutoNum type="arabicParenBoth"/>
              <a:tabLst>
                <a:tab pos="457834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客户进程以普通方式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调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用客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存根</a:t>
            </a:r>
            <a:endParaRPr sz="2600">
              <a:latin typeface="华文新魏"/>
              <a:cs typeface="华文新魏"/>
            </a:endParaRPr>
          </a:p>
          <a:p>
            <a:pPr marL="512445" indent="-499745">
              <a:lnSpc>
                <a:spcPct val="100000"/>
              </a:lnSpc>
              <a:spcBef>
                <a:spcPts val="625"/>
              </a:spcBef>
              <a:buAutoNum type="arabicParenBoth"/>
              <a:tabLst>
                <a:tab pos="5130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客户存根组</a:t>
            </a:r>
            <a:r>
              <a:rPr sz="2600" spc="-10" dirty="0">
                <a:solidFill>
                  <a:srgbClr val="073D86"/>
                </a:solidFill>
                <a:latin typeface="华文新魏"/>
                <a:cs typeface="华文新魏"/>
              </a:rPr>
              <a:t>织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RPC消息并执</a:t>
            </a:r>
            <a:r>
              <a:rPr sz="2600" spc="-10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Send，激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活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内核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endParaRPr sz="2600">
              <a:latin typeface="华文新魏"/>
              <a:cs typeface="华文新魏"/>
            </a:endParaRPr>
          </a:p>
          <a:p>
            <a:pPr marL="512445" indent="-499745">
              <a:lnSpc>
                <a:spcPct val="100000"/>
              </a:lnSpc>
              <a:spcBef>
                <a:spcPts val="625"/>
              </a:spcBef>
              <a:buAutoNum type="arabicParenBoth"/>
              <a:tabLst>
                <a:tab pos="5130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内核把消息通过网络发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送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到远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地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内核</a:t>
            </a:r>
            <a:endParaRPr sz="2600">
              <a:latin typeface="华文新魏"/>
              <a:cs typeface="华文新魏"/>
            </a:endParaRPr>
          </a:p>
          <a:p>
            <a:pPr marL="512445" indent="-499745">
              <a:lnSpc>
                <a:spcPct val="100000"/>
              </a:lnSpc>
              <a:spcBef>
                <a:spcPts val="625"/>
              </a:spcBef>
              <a:buAutoNum type="arabicParenBoth"/>
              <a:tabLst>
                <a:tab pos="513080" algn="l"/>
              </a:tabLst>
            </a:pPr>
            <a:r>
              <a:rPr sz="2600" spc="5" dirty="0">
                <a:solidFill>
                  <a:srgbClr val="073D86"/>
                </a:solidFill>
                <a:latin typeface="华文新魏"/>
                <a:cs typeface="华文新魏"/>
              </a:rPr>
              <a:t>远地内核把消息送到服</a:t>
            </a:r>
            <a:r>
              <a:rPr sz="2600" spc="-10" dirty="0">
                <a:solidFill>
                  <a:srgbClr val="073D86"/>
                </a:solidFill>
                <a:latin typeface="华文新魏"/>
                <a:cs typeface="华文新魏"/>
              </a:rPr>
              <a:t>务</a:t>
            </a:r>
            <a:r>
              <a:rPr sz="2600" spc="5" dirty="0">
                <a:solidFill>
                  <a:srgbClr val="073D86"/>
                </a:solidFill>
                <a:latin typeface="华文新魏"/>
                <a:cs typeface="华文新魏"/>
              </a:rPr>
              <a:t>器存根</a:t>
            </a:r>
            <a:endParaRPr sz="2600">
              <a:latin typeface="华文新魏"/>
              <a:cs typeface="华文新魏"/>
            </a:endParaRPr>
          </a:p>
          <a:p>
            <a:pPr marL="512445" indent="-499745">
              <a:lnSpc>
                <a:spcPct val="100000"/>
              </a:lnSpc>
              <a:spcBef>
                <a:spcPts val="625"/>
              </a:spcBef>
              <a:buAutoNum type="arabicParenBoth"/>
              <a:tabLst>
                <a:tab pos="5130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服务器存根取出消息中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参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数后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调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用服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务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器过程</a:t>
            </a:r>
            <a:endParaRPr sz="26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2936" y="679450"/>
            <a:ext cx="4511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RPC执行步骤</a:t>
            </a:r>
            <a:r>
              <a:rPr spc="-100" dirty="0"/>
              <a:t> </a:t>
            </a:r>
            <a:r>
              <a:rPr dirty="0"/>
              <a:t>(2)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2494635"/>
            <a:ext cx="7211059" cy="2879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12445" indent="-499745">
              <a:lnSpc>
                <a:spcPct val="100000"/>
              </a:lnSpc>
              <a:spcBef>
                <a:spcPts val="720"/>
              </a:spcBef>
              <a:buAutoNum type="arabicParenBoth" startAt="6"/>
              <a:tabLst>
                <a:tab pos="5130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服务器过程执行完后把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结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果返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回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至服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务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器存根</a:t>
            </a:r>
            <a:endParaRPr sz="2600">
              <a:latin typeface="华文新魏"/>
              <a:cs typeface="华文新魏"/>
            </a:endParaRPr>
          </a:p>
          <a:p>
            <a:pPr marL="512445" indent="-499745">
              <a:lnSpc>
                <a:spcPct val="100000"/>
              </a:lnSpc>
              <a:spcBef>
                <a:spcPts val="625"/>
              </a:spcBef>
              <a:buAutoNum type="arabicParenBoth" startAt="6"/>
              <a:tabLst>
                <a:tab pos="5130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服务器存根进程将它打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包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并激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活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内核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endParaRPr sz="2600">
              <a:latin typeface="华文新魏"/>
              <a:cs typeface="华文新魏"/>
            </a:endParaRPr>
          </a:p>
          <a:p>
            <a:pPr marL="512445" indent="-499745">
              <a:lnSpc>
                <a:spcPct val="100000"/>
              </a:lnSpc>
              <a:spcBef>
                <a:spcPts val="625"/>
              </a:spcBef>
              <a:buAutoNum type="arabicParenBoth" startAt="6"/>
              <a:tabLst>
                <a:tab pos="5130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服务器内核把消息通过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网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络发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送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至客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机内核</a:t>
            </a:r>
            <a:endParaRPr sz="2600">
              <a:latin typeface="华文新魏"/>
              <a:cs typeface="华文新魏"/>
            </a:endParaRPr>
          </a:p>
          <a:p>
            <a:pPr marL="512445" indent="-499745">
              <a:lnSpc>
                <a:spcPct val="100000"/>
              </a:lnSpc>
              <a:spcBef>
                <a:spcPts val="625"/>
              </a:spcBef>
              <a:buAutoNum type="arabicParenBoth" startAt="6"/>
              <a:tabLst>
                <a:tab pos="5130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客户内核把消息交给客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存根</a:t>
            </a:r>
            <a:endParaRPr sz="2600">
              <a:latin typeface="华文新魏"/>
              <a:cs typeface="华文新魏"/>
            </a:endParaRPr>
          </a:p>
          <a:p>
            <a:pPr marL="650875" indent="-638175">
              <a:lnSpc>
                <a:spcPct val="100000"/>
              </a:lnSpc>
              <a:spcBef>
                <a:spcPts val="625"/>
              </a:spcBef>
              <a:buAutoNum type="arabicParenBoth" startAt="6"/>
              <a:tabLst>
                <a:tab pos="65151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客户存根从消息中取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结果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返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回给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客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户进程</a:t>
            </a:r>
            <a:endParaRPr sz="2600">
              <a:latin typeface="华文新魏"/>
              <a:cs typeface="华文新魏"/>
            </a:endParaRPr>
          </a:p>
          <a:p>
            <a:pPr marL="588645" indent="-575945">
              <a:lnSpc>
                <a:spcPct val="100000"/>
              </a:lnSpc>
              <a:spcBef>
                <a:spcPts val="625"/>
              </a:spcBef>
              <a:buAutoNum type="arabicParenBoth" startAt="6"/>
              <a:tabLst>
                <a:tab pos="5892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客户进程获得控制权并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得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到了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程调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的结果</a:t>
            </a:r>
            <a:endParaRPr sz="26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125" y="751458"/>
            <a:ext cx="44773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dirty="0">
                <a:latin typeface="Microsoft JhengHei"/>
                <a:cs typeface="Microsoft JhengHei"/>
              </a:rPr>
              <a:t>本</a:t>
            </a:r>
            <a:r>
              <a:rPr sz="5000" b="1" spc="25" dirty="0">
                <a:latin typeface="Microsoft JhengHei"/>
                <a:cs typeface="Microsoft JhengHei"/>
              </a:rPr>
              <a:t>主</a:t>
            </a:r>
            <a:r>
              <a:rPr sz="5000" b="1" dirty="0">
                <a:latin typeface="Microsoft JhengHei"/>
                <a:cs typeface="Microsoft JhengHei"/>
              </a:rPr>
              <a:t>题教学目标</a:t>
            </a:r>
            <a:endParaRPr sz="5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091" y="2566639"/>
            <a:ext cx="5970270" cy="301307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44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了解程序的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并发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与并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掌握临界区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互斥及其解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决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方案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熟练使用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PV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进行程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序设计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Hoare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管程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掌握消息传递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2333" y="6353752"/>
            <a:ext cx="2616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7295" y="679450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并发进程的分类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2341270"/>
            <a:ext cx="8079105" cy="32016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并发进程分类：无关</a:t>
            </a:r>
            <a:r>
              <a:rPr sz="2800" spc="-2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，交互的</a:t>
            </a:r>
            <a:endParaRPr sz="2800">
              <a:latin typeface="华文新魏"/>
              <a:cs typeface="华文新魏"/>
            </a:endParaRPr>
          </a:p>
          <a:p>
            <a:pPr marL="285115" marR="1397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无关的</a:t>
            </a:r>
            <a:r>
              <a:rPr sz="2800" spc="125" dirty="0">
                <a:solidFill>
                  <a:srgbClr val="073D86"/>
                </a:solidFill>
                <a:latin typeface="华文新魏"/>
                <a:cs typeface="华文新魏"/>
              </a:rPr>
              <a:t>并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发进程</a:t>
            </a:r>
            <a:r>
              <a:rPr sz="2800" spc="125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一个进</a:t>
            </a:r>
            <a:r>
              <a:rPr sz="2800" spc="12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的执行</a:t>
            </a:r>
            <a:r>
              <a:rPr sz="2800" spc="125" dirty="0">
                <a:solidFill>
                  <a:srgbClr val="073D86"/>
                </a:solidFill>
                <a:latin typeface="华文新魏"/>
                <a:cs typeface="华文新魏"/>
              </a:rPr>
              <a:t>与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其他并</a:t>
            </a:r>
            <a:r>
              <a:rPr sz="2800" spc="135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进 程的进展无关</a:t>
            </a:r>
            <a:endParaRPr sz="28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6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并发进程的无关性是进程的执行与时间无关的一个 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充分条</a:t>
            </a:r>
            <a:r>
              <a:rPr sz="2600" spc="-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，又称</a:t>
            </a:r>
            <a:r>
              <a:rPr sz="2600" spc="-5" dirty="0">
                <a:solidFill>
                  <a:srgbClr val="073D86"/>
                </a:solidFill>
                <a:latin typeface="华文新魏"/>
                <a:cs typeface="华文新魏"/>
              </a:rPr>
              <a:t>为Bernstein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条件</a:t>
            </a:r>
            <a:endParaRPr sz="2600">
              <a:latin typeface="华文新魏"/>
              <a:cs typeface="华文新魏"/>
            </a:endParaRPr>
          </a:p>
          <a:p>
            <a:pPr marL="285115" marR="12700" indent="-272415">
              <a:lnSpc>
                <a:spcPts val="336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3073400" algn="l"/>
              </a:tabLst>
            </a:pP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交互的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并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发进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	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不满足B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rnste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in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条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程 的执行可能影响其他并发进程的结果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6011" y="590550"/>
            <a:ext cx="3670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Bernstein</a:t>
            </a:r>
            <a:r>
              <a:rPr dirty="0"/>
              <a:t>条件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789491"/>
            <a:ext cx="7951470" cy="22199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680"/>
              </a:spcBef>
              <a:buClr>
                <a:srgbClr val="30B6FC"/>
              </a:buClr>
              <a:buChar char="*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R(p</a:t>
            </a:r>
            <a:r>
              <a:rPr sz="2400" spc="-7" baseline="-20833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)={ai1,ai2,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ain}，程序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pi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在执行期间引用的变量集</a:t>
            </a:r>
            <a:endParaRPr sz="2400">
              <a:latin typeface="华文新魏"/>
              <a:cs typeface="华文新魏"/>
            </a:endParaRPr>
          </a:p>
          <a:p>
            <a:pPr marL="285750" indent="-2857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Char char="*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W(pi)={bi1,bi2,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bim}，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程序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在执行期间改变的变量集</a:t>
            </a:r>
            <a:endParaRPr sz="2400">
              <a:latin typeface="华文新魏"/>
              <a:cs typeface="华文新魏"/>
            </a:endParaRPr>
          </a:p>
          <a:p>
            <a:pPr marL="285750" marR="5080" indent="-285750">
              <a:lnSpc>
                <a:spcPts val="3490"/>
              </a:lnSpc>
              <a:spcBef>
                <a:spcPts val="170"/>
              </a:spcBef>
              <a:buClr>
                <a:srgbClr val="30B6FC"/>
              </a:buClr>
              <a:buChar char="*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若两个进程的程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2能满足Bernste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条件，即满足：  (R(p1)∩W(p2)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∪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R(p2)∩W(p1)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∪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W(p1)∩W(p2)=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385445">
              <a:lnSpc>
                <a:spcPct val="100000"/>
              </a:lnSpc>
              <a:spcBef>
                <a:spcPts val="32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则并发进程的执行与时间无关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8469" y="703326"/>
            <a:ext cx="4889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Bernstein</a:t>
            </a:r>
            <a:r>
              <a:rPr dirty="0"/>
              <a:t>条件举例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2315879"/>
            <a:ext cx="8091805" cy="384682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例如，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有如下分属四个进程中的四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条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语句：</a:t>
            </a:r>
            <a:endParaRPr sz="2800">
              <a:latin typeface="华文新魏"/>
              <a:cs typeface="华文新魏"/>
            </a:endParaRPr>
          </a:p>
          <a:p>
            <a:pPr marL="926465" marR="5329555">
              <a:lnSpc>
                <a:spcPct val="110000"/>
              </a:lnSpc>
              <a:spcBef>
                <a:spcPts val="30"/>
              </a:spcBef>
              <a:tabLst>
                <a:tab pos="1422400" algn="l"/>
                <a:tab pos="147447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S1: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a := x + y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S2:	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b := z +</a:t>
            </a:r>
            <a:r>
              <a:rPr sz="2400" spc="-10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endParaRPr sz="2400">
              <a:latin typeface="华文新魏"/>
              <a:cs typeface="华文新魏"/>
            </a:endParaRPr>
          </a:p>
          <a:p>
            <a:pPr marL="926465" marR="5256530">
              <a:lnSpc>
                <a:spcPct val="110000"/>
              </a:lnSpc>
              <a:tabLst>
                <a:tab pos="147447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S3: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c := a 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–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b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S4: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w := c +</a:t>
            </a:r>
            <a:r>
              <a:rPr sz="2400" spc="-10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endParaRPr sz="2400">
              <a:latin typeface="华文新魏"/>
              <a:cs typeface="华文新魏"/>
            </a:endParaRPr>
          </a:p>
          <a:p>
            <a:pPr marL="187325">
              <a:lnSpc>
                <a:spcPts val="3229"/>
              </a:lnSpc>
              <a:spcBef>
                <a:spcPts val="310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于是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r>
              <a:rPr sz="2800" spc="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R(S1)={x,y}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R(S2)={z},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R(S3)={a,b},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R(S4)={c}；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750"/>
              </a:lnSpc>
              <a:tabLst>
                <a:tab pos="1919605" algn="l"/>
                <a:tab pos="3698875" algn="l"/>
                <a:tab pos="543623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W(S1)={a},	W(S2)={b}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	W(S3)={c}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	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W(S4)={w}</a:t>
            </a:r>
            <a:endParaRPr sz="2400">
              <a:latin typeface="华文新魏"/>
              <a:cs typeface="华文新魏"/>
            </a:endParaRPr>
          </a:p>
          <a:p>
            <a:pPr marL="274320">
              <a:lnSpc>
                <a:spcPct val="100000"/>
              </a:lnSpc>
              <a:spcBef>
                <a:spcPts val="309"/>
              </a:spcBef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S1和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S2可并发执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，满足Bernstein条件</a:t>
            </a:r>
            <a:endParaRPr sz="2800">
              <a:latin typeface="华文新魏"/>
              <a:cs typeface="华文新魏"/>
            </a:endParaRPr>
          </a:p>
          <a:p>
            <a:pPr marL="27432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其他语句并发执行可能会产生与时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有关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错误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1789" y="741426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与时间有关的错误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2542184"/>
            <a:ext cx="7757795" cy="296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2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对于一组交互的并发进程，执行的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相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对速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度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无法 相互控制，各种与时间有关的错误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就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可能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现。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与时间有关错误的表现形式：</a:t>
            </a:r>
            <a:endParaRPr sz="28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14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100" spc="-5" dirty="0">
                <a:solidFill>
                  <a:srgbClr val="073D86"/>
                </a:solidFill>
                <a:latin typeface="华文新魏"/>
                <a:cs typeface="华文新魏"/>
              </a:rPr>
              <a:t>结果不唯一</a:t>
            </a:r>
            <a:endParaRPr sz="31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14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100" spc="-5" dirty="0">
                <a:solidFill>
                  <a:srgbClr val="073D86"/>
                </a:solidFill>
                <a:latin typeface="华文新魏"/>
                <a:cs typeface="华文新魏"/>
              </a:rPr>
              <a:t>永远等待</a:t>
            </a:r>
            <a:endParaRPr sz="31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5670" y="480517"/>
            <a:ext cx="2463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机票问题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2296" y="2023998"/>
            <a:ext cx="238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//飞机票售票问题</a:t>
            </a:r>
            <a:endParaRPr sz="2400">
              <a:latin typeface="华文新魏"/>
              <a:cs typeface="华文新魏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22960" y="2418588"/>
          <a:ext cx="7143115" cy="411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754">
                <a:tc>
                  <a:txBody>
                    <a:bodyPr/>
                    <a:lstStyle/>
                    <a:p>
                      <a:pPr marL="106680">
                        <a:lnSpc>
                          <a:spcPts val="2715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T1( )</a:t>
                      </a:r>
                      <a:r>
                        <a:rPr sz="2400" spc="-3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255904" marR="149860" indent="-14986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按旅客订票要求找</a:t>
                      </a:r>
                      <a:r>
                        <a:rPr sz="2400" spc="-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到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Aj};  int</a:t>
                      </a: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X1=Aj;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7475">
                        <a:lnSpc>
                          <a:spcPts val="2715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T2( )</a:t>
                      </a:r>
                      <a:r>
                        <a:rPr sz="2400" spc="-1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194945" marR="118745" indent="-12827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按旅客订票要求找</a:t>
                      </a:r>
                      <a:r>
                        <a:rPr sz="24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到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Aj};  int X2=Aj;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367030" marR="1760855" indent="-17843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if(X2&gt;=1)</a:t>
                      </a:r>
                      <a:r>
                        <a:rPr sz="2400" spc="-6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  X2--;  Aj=X2;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144">
                <a:tc rowSpan="2">
                  <a:txBody>
                    <a:bodyPr/>
                    <a:lstStyle/>
                    <a:p>
                      <a:pPr marL="528955" marR="1816735" indent="-273685">
                        <a:lnSpc>
                          <a:spcPts val="2880"/>
                        </a:lnSpc>
                        <a:spcBef>
                          <a:spcPts val="70"/>
                        </a:spcBef>
                      </a:pP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if(X1&gt;=1)</a:t>
                      </a:r>
                      <a:r>
                        <a:rPr sz="2400" spc="-6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  </a:t>
                      </a: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X1--;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779145">
                        <a:lnSpc>
                          <a:spcPts val="2785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Aj=X1;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67881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输出一张票};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3797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else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输出信息</a:t>
                      </a: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"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票已售完"};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07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2430"/>
                        </a:lnSpc>
                      </a:pPr>
                      <a:r>
                        <a:rPr sz="2400" spc="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输出一张票</a:t>
                      </a: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else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{输出信</a:t>
                      </a: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息"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票已售完"};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96520">
                        <a:lnSpc>
                          <a:spcPts val="2375"/>
                        </a:lnSpc>
                        <a:spcBef>
                          <a:spcPts val="200"/>
                        </a:spcBef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74930">
                        <a:lnSpc>
                          <a:spcPts val="935"/>
                        </a:lnSpc>
                      </a:pPr>
                      <a:r>
                        <a:rPr sz="1000" spc="-10" dirty="0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4296" y="696848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机票问题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9318" y="2642997"/>
            <a:ext cx="823531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482600" indent="-27305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*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此时出现把同一张票卖给两个旅客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情况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两个 旅客可能各自都买到一张同天同次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航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班的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机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票，</a:t>
            </a:r>
            <a:endParaRPr sz="2800">
              <a:latin typeface="华文新魏"/>
              <a:cs typeface="华文新魏"/>
            </a:endParaRPr>
          </a:p>
          <a:p>
            <a:pPr marL="285115" marR="5080">
              <a:lnSpc>
                <a:spcPct val="100000"/>
              </a:lnSpc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可是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，A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j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的值实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际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上只减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去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1，造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成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余票数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不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正确。 特别是，当某次航班只有一张余票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，可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把一</a:t>
            </a:r>
            <a:endParaRPr sz="28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张票同时售给两位旅客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8845" y="557276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主存管理问题</a:t>
            </a:r>
          </a:p>
        </p:txBody>
      </p:sp>
      <p:sp>
        <p:nvSpPr>
          <p:cNvPr id="4" name="object 4"/>
          <p:cNvSpPr/>
          <p:nvPr/>
        </p:nvSpPr>
        <p:spPr>
          <a:xfrm>
            <a:off x="611123" y="2709672"/>
            <a:ext cx="8209915" cy="3025140"/>
          </a:xfrm>
          <a:custGeom>
            <a:avLst/>
            <a:gdLst/>
            <a:ahLst/>
            <a:cxnLst/>
            <a:rect l="l" t="t" r="r" b="b"/>
            <a:pathLst>
              <a:path w="8209915" h="3025140">
                <a:moveTo>
                  <a:pt x="0" y="3025140"/>
                </a:moveTo>
                <a:lnTo>
                  <a:pt x="8209788" y="3025140"/>
                </a:lnTo>
                <a:lnTo>
                  <a:pt x="8209788" y="0"/>
                </a:lnTo>
                <a:lnTo>
                  <a:pt x="0" y="0"/>
                </a:lnTo>
                <a:lnTo>
                  <a:pt x="0" y="3025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168" y="2671953"/>
            <a:ext cx="6936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申请和归还主存资源问题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tabLst>
                <a:tab pos="344297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X=memory;	//memory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为初始主存容量</a:t>
            </a:r>
            <a:endParaRPr sz="2400">
              <a:latin typeface="华文新魏"/>
              <a:cs typeface="华文新魏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9704" y="3424428"/>
          <a:ext cx="7862570" cy="2242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89">
                <a:tc>
                  <a:txBody>
                    <a:bodyPr/>
                    <a:lstStyle/>
                    <a:p>
                      <a:pPr marL="18415">
                        <a:lnSpc>
                          <a:spcPts val="2780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</a:t>
                      </a: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borrow(int 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B)</a:t>
                      </a:r>
                      <a:r>
                        <a:rPr sz="2400" spc="-3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92710">
                        <a:lnSpc>
                          <a:spcPts val="2790"/>
                        </a:lnSpc>
                      </a:pP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while(B&gt;X)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1087120" algn="ctr">
                        <a:lnSpc>
                          <a:spcPts val="2780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</a:t>
                      </a: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return(int 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B)</a:t>
                      </a:r>
                      <a:r>
                        <a:rPr sz="2400" spc="-4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X=X+B;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R="9912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{修改主存分配表};</a:t>
                      </a:r>
                      <a:endParaRPr sz="1800">
                        <a:latin typeface="华文新魏"/>
                        <a:cs typeface="华文新魏"/>
                      </a:endParaRPr>
                    </a:p>
                    <a:p>
                      <a:pPr marL="36703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3293110" algn="l"/>
                        </a:tabLst>
                      </a:pPr>
                      <a:r>
                        <a:rPr sz="18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r>
                        <a:rPr sz="1800" u="heavy" dirty="0">
                          <a:solidFill>
                            <a:srgbClr val="073D86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华文新魏"/>
                          <a:cs typeface="华文新魏"/>
                        </a:rPr>
                        <a:t>释放等主存资源进程};	</a:t>
                      </a:r>
                      <a:endParaRPr sz="1800">
                        <a:latin typeface="华文新魏"/>
                        <a:cs typeface="华文新魏"/>
                      </a:endParaRPr>
                    </a:p>
                    <a:p>
                      <a:pPr marL="3060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2570">
                <a:tc gridSpan="2"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{进程进入等待主存资源队列};</a:t>
                      </a:r>
                      <a:endParaRPr sz="1800">
                        <a:latin typeface="华文新魏"/>
                        <a:cs typeface="华文新魏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X=X-B </a:t>
                      </a: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{修改主存分配表，进程获得主存资源};</a:t>
                      </a:r>
                      <a:endParaRPr sz="1800">
                        <a:latin typeface="华文新魏"/>
                        <a:cs typeface="华文新魏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400">
                        <a:latin typeface="华文新魏"/>
                        <a:cs typeface="华文新魏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318" y="2646045"/>
            <a:ext cx="81165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7145" indent="-273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*</a:t>
            </a:r>
            <a:r>
              <a:rPr sz="2400" spc="3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由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于borrow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return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共享代表主存物理资源的临界变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X， 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对并发执行不加限制会导致错误，例如，一个进程调用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borrow申请主存，在执行比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较B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大小的指令后，发现</a:t>
            </a:r>
            <a:endParaRPr sz="2400">
              <a:latin typeface="华文新魏"/>
              <a:cs typeface="华文新魏"/>
            </a:endParaRPr>
          </a:p>
          <a:p>
            <a:pPr marL="285115" marR="5080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B&gt;X，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但在执行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进程进入等待主存资源队列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前，另一个 进程调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用return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抢先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执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行，归还所借全部主存资源；这时， 由于前一个进程还未成为等待者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，return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中的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释放等主存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资源进程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相当于空操作，以后当调</a:t>
            </a:r>
            <a:r>
              <a:rPr sz="2400" spc="-2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borrow的应用进程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被置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成{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等主存资源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时，可能己经没有其他进程再来归还 主存，从而，申请资源的进程处于永远等待状态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0842" y="773048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主存管理问题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125" y="751458"/>
            <a:ext cx="44773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dirty="0">
                <a:latin typeface="Microsoft JhengHei"/>
                <a:cs typeface="Microsoft JhengHei"/>
              </a:rPr>
              <a:t>本</a:t>
            </a:r>
            <a:r>
              <a:rPr sz="5000" b="1" spc="25" dirty="0">
                <a:latin typeface="Microsoft JhengHei"/>
                <a:cs typeface="Microsoft JhengHei"/>
              </a:rPr>
              <a:t>主</a:t>
            </a:r>
            <a:r>
              <a:rPr sz="5000" b="1" dirty="0">
                <a:latin typeface="Microsoft JhengHei"/>
                <a:cs typeface="Microsoft JhengHei"/>
              </a:rPr>
              <a:t>题教学目标</a:t>
            </a:r>
            <a:endParaRPr sz="5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091" y="2566639"/>
            <a:ext cx="5970270" cy="301307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440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了解程序的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并发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与并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程序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设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掌握临界区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互斥及其解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决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方案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熟练使用</a:t>
            </a:r>
            <a:r>
              <a:rPr sz="28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PV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进行程</a:t>
            </a:r>
            <a:r>
              <a:rPr sz="28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序设计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</a:t>
            </a:r>
            <a:r>
              <a:rPr sz="28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Hoare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管程</a:t>
            </a:r>
            <a:endParaRPr sz="2800">
              <a:latin typeface="Microsoft JhengHei"/>
              <a:cs typeface="Microsoft JhengHei"/>
            </a:endParaRPr>
          </a:p>
          <a:p>
            <a:pPr marL="622300" indent="-609600">
              <a:lnSpc>
                <a:spcPct val="100000"/>
              </a:lnSpc>
              <a:spcBef>
                <a:spcPts val="1345"/>
              </a:spcBef>
              <a:buClr>
                <a:srgbClr val="30B6FC"/>
              </a:buClr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掌握消息传递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12436" y="6353752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5519" y="841958"/>
            <a:ext cx="7362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11.1.3</a:t>
            </a:r>
            <a:r>
              <a:rPr sz="4400" spc="-60" dirty="0"/>
              <a:t> </a:t>
            </a:r>
            <a:r>
              <a:rPr sz="4400" dirty="0"/>
              <a:t>进程的交</a:t>
            </a:r>
            <a:r>
              <a:rPr sz="4400" spc="5" dirty="0"/>
              <a:t>互</a:t>
            </a:r>
            <a:r>
              <a:rPr sz="4400" dirty="0"/>
              <a:t>:</a:t>
            </a:r>
            <a:r>
              <a:rPr sz="4400" spc="-65" dirty="0"/>
              <a:t> </a:t>
            </a:r>
            <a:r>
              <a:rPr sz="4400" dirty="0"/>
              <a:t>竞争与协作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29590" y="2428494"/>
            <a:ext cx="8528685" cy="3903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进程之间存在两种基本关系：竞争关系和协作关系</a:t>
            </a:r>
            <a:endParaRPr sz="2400">
              <a:latin typeface="华文新魏"/>
              <a:cs typeface="华文新魏"/>
            </a:endParaRPr>
          </a:p>
          <a:p>
            <a:pPr marL="285115" marR="30480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第一种</a:t>
            </a: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是竞争关系</a:t>
            </a:r>
            <a:r>
              <a:rPr sz="24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一个进程的执行可能影响到同其竞争资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源的其他进程，如果两个进程要访问同一资源，那么，一个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进程通过操作系统分配得到该资源，另一个将不得不等待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第二种是协作关</a:t>
            </a:r>
            <a:r>
              <a:rPr sz="24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系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某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些进程为完成同一任务需要分工协作， 由于合作的每一个进程都是独立地以不可预知的速度推进，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这就需要相互协作的进程在某些协调点上协调各自的工作。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当合作进程中的一个到达协调点后，在尚未得到其伙伴进程 发来的消息或信号之前应阻塞自己，直到其他合作进程发来 协调信号或消息后方被唤醒并继续执行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7917" y="841958"/>
            <a:ext cx="5059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竞争关系带来的问题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8540" y="2273032"/>
            <a:ext cx="8335645" cy="34397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3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资源竞争的两个控制问题：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ct val="9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372110" algn="l"/>
                <a:tab pos="37274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是死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锁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(Deadlock)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问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题:</a:t>
            </a:r>
            <a:r>
              <a:rPr sz="2800" spc="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一组进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如果都获得 </a:t>
            </a:r>
            <a:r>
              <a:rPr sz="2800" spc="80" dirty="0">
                <a:solidFill>
                  <a:srgbClr val="073D86"/>
                </a:solidFill>
                <a:latin typeface="华文新魏"/>
                <a:cs typeface="华文新魏"/>
              </a:rPr>
              <a:t>了部分资</a:t>
            </a:r>
            <a:r>
              <a:rPr sz="2800" spc="7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800" spc="8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还想要得到其他进程所占有的资</a:t>
            </a:r>
            <a:r>
              <a:rPr sz="2800" spc="8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 最终所有的进程将陷入死锁</a:t>
            </a:r>
            <a:endParaRPr sz="2800">
              <a:latin typeface="华文新魏"/>
              <a:cs typeface="华文新魏"/>
            </a:endParaRPr>
          </a:p>
          <a:p>
            <a:pPr marL="285115" marR="363855" indent="-272415">
              <a:lnSpc>
                <a:spcPts val="3020"/>
              </a:lnSpc>
              <a:spcBef>
                <a:spcPts val="720"/>
              </a:spcBef>
              <a:buClr>
                <a:srgbClr val="30B6FC"/>
              </a:buClr>
              <a:buFont typeface="Symbol"/>
              <a:buChar char=""/>
              <a:tabLst>
                <a:tab pos="372110" algn="l"/>
                <a:tab pos="372745" algn="l"/>
                <a:tab pos="4135120" algn="l"/>
                <a:tab pos="512000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饥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饿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Star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vat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ion)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	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问题: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	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程由于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他 进程总是优先于它而被无限期拖延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ts val="3020"/>
              </a:lnSpc>
              <a:spcBef>
                <a:spcPts val="6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80" dirty="0">
                <a:solidFill>
                  <a:srgbClr val="073D86"/>
                </a:solidFill>
                <a:latin typeface="华文新魏"/>
                <a:cs typeface="华文新魏"/>
              </a:rPr>
              <a:t>操作系统需要保证诸进程能互斥地访问临界资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 既要解决饥饿问</a:t>
            </a:r>
            <a:r>
              <a:rPr sz="2800" spc="-20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，又要解决死锁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问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085" y="185115"/>
            <a:ext cx="2435860" cy="1369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7225" marR="5080" indent="-645160">
              <a:lnSpc>
                <a:spcPct val="100299"/>
              </a:lnSpc>
              <a:spcBef>
                <a:spcPts val="90"/>
              </a:spcBef>
            </a:pPr>
            <a:r>
              <a:rPr sz="4400" dirty="0"/>
              <a:t>竞争关系: 死锁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51459" y="2491739"/>
            <a:ext cx="8569960" cy="3385185"/>
          </a:xfrm>
          <a:custGeom>
            <a:avLst/>
            <a:gdLst/>
            <a:ahLst/>
            <a:cxnLst/>
            <a:rect l="l" t="t" r="r" b="b"/>
            <a:pathLst>
              <a:path w="8569960" h="3385185">
                <a:moveTo>
                  <a:pt x="0" y="3384804"/>
                </a:moveTo>
                <a:lnTo>
                  <a:pt x="8569452" y="3384804"/>
                </a:lnTo>
                <a:lnTo>
                  <a:pt x="8569452" y="0"/>
                </a:lnTo>
                <a:lnTo>
                  <a:pt x="0" y="0"/>
                </a:lnTo>
                <a:lnTo>
                  <a:pt x="0" y="3384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2440685"/>
            <a:ext cx="816483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死</a:t>
            </a:r>
            <a:r>
              <a:rPr sz="2400" spc="590" dirty="0">
                <a:solidFill>
                  <a:srgbClr val="073D86"/>
                </a:solidFill>
                <a:latin typeface="华文新魏"/>
                <a:cs typeface="华文新魏"/>
              </a:rPr>
              <a:t>锁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一组进程因争夺资源陷入永远等待的状态</a:t>
            </a:r>
            <a:endParaRPr sz="2400">
              <a:latin typeface="华文新魏"/>
              <a:cs typeface="华文新魏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P0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P1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两个进程，均需要使用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58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Q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两类资源，每类资源 数为1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2694" y="3455923"/>
            <a:ext cx="1386840" cy="26562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66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P0</a:t>
            </a:r>
            <a:endParaRPr sz="2400">
              <a:latin typeface="华文新魏"/>
              <a:cs typeface="华文新魏"/>
            </a:endParaRPr>
          </a:p>
          <a:p>
            <a:pPr marL="7493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申请</a:t>
            </a:r>
            <a:r>
              <a:rPr sz="2400" spc="-100" dirty="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(S);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申请</a:t>
            </a:r>
            <a:r>
              <a:rPr sz="2400" spc="-100" dirty="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(Q);</a:t>
            </a:r>
            <a:endParaRPr sz="2400">
              <a:latin typeface="华文新魏"/>
              <a:cs typeface="华文新魏"/>
            </a:endParaRPr>
          </a:p>
          <a:p>
            <a:pPr marL="32004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. .</a:t>
            </a:r>
            <a:r>
              <a:rPr sz="2400" spc="-20" dirty="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.</a:t>
            </a:r>
            <a:endParaRPr sz="2400">
              <a:latin typeface="华文新魏"/>
              <a:cs typeface="华文新魏"/>
            </a:endParaRPr>
          </a:p>
          <a:p>
            <a:pPr marL="186690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释放</a:t>
            </a:r>
            <a:r>
              <a:rPr sz="2400" spc="-100" dirty="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(S);</a:t>
            </a:r>
            <a:endParaRPr sz="2400">
              <a:latin typeface="华文新魏"/>
              <a:cs typeface="华文新魏"/>
            </a:endParaRPr>
          </a:p>
          <a:p>
            <a:pPr marL="12509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释放</a:t>
            </a:r>
            <a:r>
              <a:rPr sz="2400" spc="-100" dirty="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(Q);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4370" y="3455923"/>
            <a:ext cx="1358900" cy="26562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66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P1</a:t>
            </a:r>
            <a:endParaRPr sz="2400">
              <a:latin typeface="华文新魏"/>
              <a:cs typeface="华文新魏"/>
            </a:endParaRPr>
          </a:p>
          <a:p>
            <a:pPr marL="2286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申请</a:t>
            </a:r>
            <a:r>
              <a:rPr sz="2400" spc="-100" dirty="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(Q);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申请</a:t>
            </a:r>
            <a:r>
              <a:rPr sz="2400" spc="-100" dirty="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华文新魏"/>
                <a:cs typeface="华文新魏"/>
              </a:rPr>
              <a:t>(S);</a:t>
            </a:r>
            <a:endParaRPr sz="2400">
              <a:latin typeface="华文新魏"/>
              <a:cs typeface="华文新魏"/>
            </a:endParaRPr>
          </a:p>
          <a:p>
            <a:pPr marL="14922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. .</a:t>
            </a:r>
            <a:r>
              <a:rPr sz="2400" spc="-20" dirty="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.</a:t>
            </a:r>
            <a:endParaRPr sz="2400">
              <a:latin typeface="华文新魏"/>
              <a:cs typeface="华文新魏"/>
            </a:endParaRPr>
          </a:p>
          <a:p>
            <a:pPr marL="9906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释放</a:t>
            </a:r>
            <a:r>
              <a:rPr sz="2400" spc="-95" dirty="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(Q);</a:t>
            </a:r>
            <a:endParaRPr sz="2400">
              <a:latin typeface="华文新魏"/>
              <a:cs typeface="华文新魏"/>
            </a:endParaRPr>
          </a:p>
          <a:p>
            <a:pPr marL="12382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释放</a:t>
            </a:r>
            <a:r>
              <a:rPr sz="2400" spc="-50" dirty="0">
                <a:solidFill>
                  <a:srgbClr val="0000FF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华文新魏"/>
                <a:cs typeface="华文新魏"/>
              </a:rPr>
              <a:t>(S);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761" y="347599"/>
            <a:ext cx="282194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304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竞争关</a:t>
            </a:r>
            <a:r>
              <a:rPr sz="4400" spc="-10" dirty="0"/>
              <a:t>系</a:t>
            </a:r>
            <a:r>
              <a:rPr sz="4400" dirty="0"/>
              <a:t>:  进程的互斥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93216" y="2498598"/>
            <a:ext cx="7722234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进程的互斥</a:t>
            </a:r>
            <a:r>
              <a:rPr sz="28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(mutual</a:t>
            </a:r>
            <a:r>
              <a:rPr sz="2800" b="1" spc="-5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800" b="1" spc="-150" dirty="0">
                <a:solidFill>
                  <a:srgbClr val="073D86"/>
                </a:solidFill>
                <a:latin typeface="Microsoft JhengHei"/>
                <a:cs typeface="Microsoft JhengHei"/>
              </a:rPr>
              <a:t>exclusion)</a:t>
            </a:r>
            <a:r>
              <a:rPr sz="2800" b="1" spc="-2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是解决进程间竞 争关系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间接制约关</a:t>
            </a:r>
            <a:r>
              <a:rPr sz="2800" spc="56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的手段。进程互斥指若干 个进程要使用同一共享资源时，任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何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时刻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最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多 允许一个进程去使用，其他要使用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该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资源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进 程必须等待，直到占有资源的进程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释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放该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7946" y="351790"/>
            <a:ext cx="30734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1454">
              <a:lnSpc>
                <a:spcPct val="100000"/>
              </a:lnSpc>
              <a:spcBef>
                <a:spcPts val="100"/>
              </a:spcBef>
            </a:pPr>
            <a:r>
              <a:rPr dirty="0"/>
              <a:t>协作关系:  </a:t>
            </a:r>
            <a:r>
              <a:rPr spc="-5" dirty="0"/>
              <a:t>进程的同步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2571749"/>
            <a:ext cx="776414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进程的同</a:t>
            </a:r>
            <a:r>
              <a:rPr sz="28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步</a:t>
            </a:r>
            <a:r>
              <a:rPr sz="28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(Synchronization)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是解决进程间协作 关系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直接制约关系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的手段。进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同步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指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两个以 上进程基于某个条件来协调它们的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活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动。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个进 程的执行依赖于另一个协作进程的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消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息或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号， 当一个进程没有得到来自于另一个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程的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消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息或 信号时则需等待，直到消息或信号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达才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唤醒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dirty="0"/>
              <a:t>进程的交</a:t>
            </a:r>
            <a:r>
              <a:rPr spc="-10" dirty="0"/>
              <a:t>互</a:t>
            </a:r>
            <a:r>
              <a:rPr dirty="0"/>
              <a:t>:</a:t>
            </a:r>
            <a:r>
              <a:rPr spc="-70" dirty="0"/>
              <a:t> </a:t>
            </a:r>
            <a:r>
              <a:rPr dirty="0"/>
              <a:t>竞争与协作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709494"/>
            <a:ext cx="824293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3200" spc="85" dirty="0">
                <a:solidFill>
                  <a:srgbClr val="073D86"/>
                </a:solidFill>
                <a:latin typeface="华文新魏"/>
                <a:cs typeface="华文新魏"/>
              </a:rPr>
              <a:t>互</a:t>
            </a: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斥关</a:t>
            </a:r>
            <a:r>
              <a:rPr sz="3200" spc="85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是一</a:t>
            </a:r>
            <a:r>
              <a:rPr sz="3200" spc="85" dirty="0">
                <a:solidFill>
                  <a:srgbClr val="073D86"/>
                </a:solidFill>
                <a:latin typeface="华文新魏"/>
                <a:cs typeface="华文新魏"/>
              </a:rPr>
              <a:t>种</a:t>
            </a: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特殊</a:t>
            </a:r>
            <a:r>
              <a:rPr sz="3200" spc="8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3200" spc="85" dirty="0">
                <a:solidFill>
                  <a:srgbClr val="073D86"/>
                </a:solidFill>
                <a:latin typeface="华文新魏"/>
                <a:cs typeface="华文新魏"/>
              </a:rPr>
              <a:t>同</a:t>
            </a: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步关</a:t>
            </a:r>
            <a:r>
              <a:rPr sz="3200" spc="12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， </a:t>
            </a: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即</a:t>
            </a:r>
            <a:r>
              <a:rPr sz="3200" spc="105" dirty="0">
                <a:solidFill>
                  <a:srgbClr val="073D86"/>
                </a:solidFill>
                <a:latin typeface="华文新魏"/>
                <a:cs typeface="华文新魏"/>
              </a:rPr>
              <a:t>逐</a:t>
            </a: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次使</a:t>
            </a:r>
            <a:r>
              <a:rPr sz="3200" spc="10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互斥</a:t>
            </a:r>
            <a:r>
              <a:rPr sz="3200" spc="105" dirty="0">
                <a:solidFill>
                  <a:srgbClr val="073D86"/>
                </a:solidFill>
                <a:latin typeface="华文新魏"/>
                <a:cs typeface="华文新魏"/>
              </a:rPr>
              <a:t>共</a:t>
            </a: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享资</a:t>
            </a:r>
            <a:r>
              <a:rPr sz="3200" spc="12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3200" spc="9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3200" spc="90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3200" spc="10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3200" spc="9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3200" spc="105" dirty="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用 资源次序上的一种协调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9601" y="2688716"/>
            <a:ext cx="49212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5400" dirty="0"/>
              <a:t>11.2	临界区管理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6698" y="527050"/>
            <a:ext cx="4378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5085" algn="l"/>
              </a:tabLst>
            </a:pPr>
            <a:r>
              <a:rPr dirty="0"/>
              <a:t>11.2	临界区管理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16" y="2364021"/>
            <a:ext cx="6123305" cy="207391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158875" lvl="2" indent="-1146175">
              <a:lnSpc>
                <a:spcPct val="100000"/>
              </a:lnSpc>
              <a:spcBef>
                <a:spcPts val="1630"/>
              </a:spcBef>
              <a:buAutoNum type="arabicPeriod"/>
              <a:tabLst>
                <a:tab pos="1158875" algn="l"/>
                <a:tab pos="115951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互斥与临界区</a:t>
            </a:r>
            <a:endParaRPr sz="3200">
              <a:latin typeface="华文新魏"/>
              <a:cs typeface="华文新魏"/>
            </a:endParaRPr>
          </a:p>
          <a:p>
            <a:pPr marL="1228725" lvl="2" indent="-1216025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1228725" algn="l"/>
                <a:tab pos="122936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临界区管理的尝试</a:t>
            </a:r>
            <a:endParaRPr sz="3200">
              <a:latin typeface="华文新魏"/>
              <a:cs typeface="华文新魏"/>
            </a:endParaRPr>
          </a:p>
          <a:p>
            <a:pPr marL="1228725" lvl="2" indent="-1216025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1228725" algn="l"/>
                <a:tab pos="122936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实现临界区管理的硬件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设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施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0225" y="703326"/>
            <a:ext cx="5925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11.2.1</a:t>
            </a:r>
            <a:r>
              <a:rPr spc="-105" dirty="0"/>
              <a:t> </a:t>
            </a:r>
            <a:r>
              <a:rPr dirty="0"/>
              <a:t>互斥与临界区(1)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603373"/>
            <a:ext cx="8622665" cy="37807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115" marR="360680" indent="-272415" algn="just">
              <a:lnSpc>
                <a:spcPts val="302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并发进</a:t>
            </a:r>
            <a:r>
              <a:rPr sz="2800" spc="12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中与共</a:t>
            </a:r>
            <a:r>
              <a:rPr sz="2800" spc="125" dirty="0">
                <a:solidFill>
                  <a:srgbClr val="073D86"/>
                </a:solidFill>
                <a:latin typeface="华文新魏"/>
                <a:cs typeface="华文新魏"/>
              </a:rPr>
              <a:t>享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变量有</a:t>
            </a:r>
            <a:r>
              <a:rPr sz="2800" spc="125" dirty="0">
                <a:solidFill>
                  <a:srgbClr val="073D86"/>
                </a:solidFill>
                <a:latin typeface="华文新魏"/>
                <a:cs typeface="华文新魏"/>
              </a:rPr>
              <a:t>关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的程序</a:t>
            </a:r>
            <a:r>
              <a:rPr sz="2800" spc="125" dirty="0">
                <a:solidFill>
                  <a:srgbClr val="073D86"/>
                </a:solidFill>
                <a:latin typeface="华文新魏"/>
                <a:cs typeface="华文新魏"/>
              </a:rPr>
              <a:t>段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叫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“</a:t>
            </a:r>
            <a:r>
              <a:rPr sz="2800" spc="110" dirty="0">
                <a:solidFill>
                  <a:srgbClr val="073D86"/>
                </a:solidFill>
                <a:latin typeface="华文新魏"/>
                <a:cs typeface="华文新魏"/>
              </a:rPr>
              <a:t>临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界</a:t>
            </a:r>
            <a:r>
              <a:rPr sz="2800" spc="130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” 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(critical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section)，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共享变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代表的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800" spc="90" dirty="0">
                <a:solidFill>
                  <a:srgbClr val="073D86"/>
                </a:solidFill>
                <a:latin typeface="华文新魏"/>
                <a:cs typeface="华文新魏"/>
              </a:rPr>
              <a:t>叫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“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临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资 源”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ts val="3020"/>
              </a:lnSpc>
              <a:spcBef>
                <a:spcPts val="6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与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同一变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有关的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临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界区分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散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各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段</a:t>
            </a:r>
            <a:r>
              <a:rPr sz="2800" spc="85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 而各进程的执行速度不可预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竞争条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(race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condition)</a:t>
            </a:r>
            <a:endParaRPr sz="2800">
              <a:latin typeface="华文新魏"/>
              <a:cs typeface="华文新魏"/>
            </a:endParaRPr>
          </a:p>
          <a:p>
            <a:pPr marL="285115" marR="363220" indent="-272415" algn="just">
              <a:lnSpc>
                <a:spcPts val="3020"/>
              </a:lnSpc>
              <a:spcBef>
                <a:spcPts val="7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如果保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证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进程在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临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界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执行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不让另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个进程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进 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入临界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即各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共享变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的访问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互斥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 就不会造成与时间有关的错误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9720" y="766394"/>
            <a:ext cx="4460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互斥与临界</a:t>
            </a:r>
            <a:r>
              <a:rPr dirty="0"/>
              <a:t>区(2)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590" y="2428494"/>
            <a:ext cx="8229600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临界区调度原则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(Dijkstra,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1965)：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一次至多一个进程能够进入临界区内执行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如果已有进程在临界区，其他试图进入的进程应等待</a:t>
            </a:r>
            <a:endParaRPr sz="24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进入临界区内的进程应在有限时间内退出，以便让等待进 程中的一个进入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0664" y="815086"/>
            <a:ext cx="642874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0" dirty="0">
                <a:latin typeface="Microsoft JhengHei"/>
                <a:cs typeface="Microsoft JhengHei"/>
              </a:rPr>
              <a:t>第十一</a:t>
            </a:r>
            <a:r>
              <a:rPr b="1" dirty="0">
                <a:latin typeface="Microsoft JhengHei"/>
                <a:cs typeface="Microsoft JhengHei"/>
              </a:rPr>
              <a:t>讲</a:t>
            </a:r>
            <a:r>
              <a:rPr b="1" spc="-130" dirty="0">
                <a:latin typeface="Microsoft JhengHei"/>
                <a:cs typeface="Microsoft JhengHei"/>
              </a:rPr>
              <a:t> </a:t>
            </a:r>
            <a:r>
              <a:rPr sz="5000" dirty="0"/>
              <a:t>并发程序设计</a:t>
            </a:r>
            <a:endParaRPr sz="5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2109948"/>
            <a:ext cx="3726815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712470" lvl="1" indent="-69977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1310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并发进程</a:t>
            </a:r>
            <a:endParaRPr sz="3200">
              <a:latin typeface="华文新魏"/>
              <a:cs typeface="华文新魏"/>
            </a:endParaRPr>
          </a:p>
          <a:p>
            <a:pPr marL="782320" lvl="1" indent="-769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78295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临界区管理</a:t>
            </a:r>
            <a:endParaRPr sz="3200">
              <a:latin typeface="华文新魏"/>
              <a:cs typeface="华文新魏"/>
            </a:endParaRPr>
          </a:p>
          <a:p>
            <a:pPr marL="782320" lvl="1" indent="-769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78295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信号量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与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PV操作</a:t>
            </a:r>
            <a:endParaRPr sz="3200">
              <a:latin typeface="华文新魏"/>
              <a:cs typeface="华文新魏"/>
            </a:endParaRPr>
          </a:p>
          <a:p>
            <a:pPr marL="881380" lvl="1" indent="-86868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881380" algn="l"/>
                <a:tab pos="88201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管程</a:t>
            </a:r>
            <a:endParaRPr sz="3200">
              <a:latin typeface="华文新魏"/>
              <a:cs typeface="华文新魏"/>
            </a:endParaRPr>
          </a:p>
          <a:p>
            <a:pPr marL="782320" lvl="1" indent="-769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78295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进程通信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63890" y="6295958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2436" y="6353752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3800" y="604265"/>
            <a:ext cx="40944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互斥与临界</a:t>
            </a:r>
            <a:r>
              <a:rPr sz="4400" spc="-10" dirty="0"/>
              <a:t>区</a:t>
            </a:r>
            <a:r>
              <a:rPr sz="4400" dirty="0"/>
              <a:t>(3)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86639" y="135648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315" y="2613660"/>
            <a:ext cx="2453639" cy="3409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415" y="2651760"/>
            <a:ext cx="2453639" cy="3409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184" y="2723134"/>
            <a:ext cx="244538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22605" indent="316865">
              <a:lnSpc>
                <a:spcPct val="100000"/>
              </a:lnSpc>
              <a:spcBef>
                <a:spcPts val="100"/>
              </a:spcBef>
              <a:tabLst>
                <a:tab pos="683260" algn="l"/>
              </a:tabLst>
            </a:pPr>
            <a:r>
              <a:rPr sz="1800" dirty="0">
                <a:latin typeface="Arial"/>
                <a:cs typeface="Arial"/>
              </a:rPr>
              <a:t>/*	</a:t>
            </a:r>
            <a:r>
              <a:rPr sz="1800" spc="-5" dirty="0">
                <a:latin typeface="Arial"/>
                <a:cs typeface="Arial"/>
              </a:rPr>
              <a:t>Process 1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  </a:t>
            </a:r>
            <a:r>
              <a:rPr sz="1800" spc="-5" dirty="0">
                <a:latin typeface="Arial"/>
                <a:cs typeface="Arial"/>
              </a:rPr>
              <a:t>void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while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(true)</a:t>
            </a:r>
            <a:endParaRPr sz="180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76225" marR="103505" indent="63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</a:t>
            </a:r>
            <a:r>
              <a:rPr sz="1800" spc="-5" dirty="0">
                <a:latin typeface="Arial"/>
                <a:cs typeface="Arial"/>
              </a:rPr>
              <a:t>preceding code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  </a:t>
            </a:r>
            <a:r>
              <a:rPr sz="1800" spc="-5" dirty="0">
                <a:latin typeface="Arial"/>
                <a:cs typeface="Arial"/>
              </a:rPr>
              <a:t>entercritical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(Ra);</a:t>
            </a:r>
            <a:endParaRPr sz="1800">
              <a:latin typeface="Arial"/>
              <a:cs typeface="Arial"/>
            </a:endParaRPr>
          </a:p>
          <a:p>
            <a:pPr marL="276225" marR="229870" indent="63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</a:t>
            </a:r>
            <a:r>
              <a:rPr sz="1800" spc="-5" dirty="0">
                <a:latin typeface="Arial"/>
                <a:cs typeface="Arial"/>
              </a:rPr>
              <a:t>critical section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  </a:t>
            </a:r>
            <a:r>
              <a:rPr sz="1800" spc="-5" dirty="0">
                <a:latin typeface="Arial"/>
                <a:cs typeface="Arial"/>
              </a:rPr>
              <a:t>exitcritical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(Ra);</a:t>
            </a:r>
            <a:endParaRPr sz="18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spc="-5" dirty="0">
                <a:latin typeface="Arial"/>
                <a:cs typeface="Arial"/>
              </a:rPr>
              <a:t>code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9672" y="2613660"/>
            <a:ext cx="2453639" cy="3409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7772" y="2651760"/>
            <a:ext cx="2453639" cy="3409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1967" y="2695955"/>
            <a:ext cx="2441575" cy="3397250"/>
          </a:xfrm>
          <a:custGeom>
            <a:avLst/>
            <a:gdLst/>
            <a:ahLst/>
            <a:cxnLst/>
            <a:rect l="l" t="t" r="r" b="b"/>
            <a:pathLst>
              <a:path w="2441575" h="3397250">
                <a:moveTo>
                  <a:pt x="0" y="3396996"/>
                </a:moveTo>
                <a:lnTo>
                  <a:pt x="2441448" y="3396996"/>
                </a:lnTo>
                <a:lnTo>
                  <a:pt x="2441448" y="0"/>
                </a:lnTo>
                <a:lnTo>
                  <a:pt x="0" y="0"/>
                </a:lnTo>
                <a:lnTo>
                  <a:pt x="0" y="33969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83585" y="2723134"/>
            <a:ext cx="244538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508000" indent="316865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1800" dirty="0">
                <a:latin typeface="Arial"/>
                <a:cs typeface="Arial"/>
              </a:rPr>
              <a:t>/*	</a:t>
            </a:r>
            <a:r>
              <a:rPr sz="1800" spc="-5" dirty="0">
                <a:latin typeface="Arial"/>
                <a:cs typeface="Arial"/>
              </a:rPr>
              <a:t>Process 2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  </a:t>
            </a:r>
            <a:r>
              <a:rPr sz="1800" spc="-5" dirty="0">
                <a:latin typeface="Arial"/>
                <a:cs typeface="Arial"/>
              </a:rPr>
              <a:t>void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  <a:p>
            <a:pPr marL="1003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while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(true)</a:t>
            </a:r>
            <a:endParaRPr sz="180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90830" marR="88900" indent="63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</a:t>
            </a:r>
            <a:r>
              <a:rPr sz="1800" spc="-5" dirty="0">
                <a:latin typeface="Arial"/>
                <a:cs typeface="Arial"/>
              </a:rPr>
              <a:t>preceding code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  </a:t>
            </a:r>
            <a:r>
              <a:rPr sz="1800" spc="-5" dirty="0">
                <a:latin typeface="Arial"/>
                <a:cs typeface="Arial"/>
              </a:rPr>
              <a:t>entercritical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(Ra);</a:t>
            </a:r>
            <a:endParaRPr sz="1800">
              <a:latin typeface="Arial"/>
              <a:cs typeface="Arial"/>
            </a:endParaRPr>
          </a:p>
          <a:p>
            <a:pPr marL="290830" marR="215265" indent="63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</a:t>
            </a:r>
            <a:r>
              <a:rPr sz="1800" spc="-5" dirty="0">
                <a:latin typeface="Arial"/>
                <a:cs typeface="Arial"/>
              </a:rPr>
              <a:t>critical section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  </a:t>
            </a:r>
            <a:r>
              <a:rPr sz="1800" spc="-5" dirty="0">
                <a:latin typeface="Arial"/>
                <a:cs typeface="Arial"/>
              </a:rPr>
              <a:t>exitcritical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(Ra);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spc="-5" dirty="0">
                <a:latin typeface="Arial"/>
                <a:cs typeface="Arial"/>
              </a:rPr>
              <a:t>code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2266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2200" y="2599944"/>
            <a:ext cx="2453640" cy="3410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0300" y="2638044"/>
            <a:ext cx="2453640" cy="3410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54496" y="2682239"/>
            <a:ext cx="2441575" cy="33985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447040" indent="3810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/* Process </a:t>
            </a:r>
            <a:r>
              <a:rPr sz="1800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*/  </a:t>
            </a:r>
            <a:r>
              <a:rPr sz="1800" spc="-5" dirty="0">
                <a:latin typeface="Arial"/>
                <a:cs typeface="Arial"/>
              </a:rPr>
              <a:t>void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Pn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907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Arial"/>
                <a:cs typeface="Arial"/>
              </a:rPr>
              <a:t>while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(true)</a:t>
            </a:r>
            <a:endParaRPr sz="1800">
              <a:latin typeface="Arial"/>
              <a:cs typeface="Arial"/>
            </a:endParaRPr>
          </a:p>
          <a:p>
            <a:pPr marL="219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2575" marR="93345" indent="63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</a:t>
            </a:r>
            <a:r>
              <a:rPr sz="1800" spc="-5" dirty="0">
                <a:latin typeface="Arial"/>
                <a:cs typeface="Arial"/>
              </a:rPr>
              <a:t>preceding code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  </a:t>
            </a:r>
            <a:r>
              <a:rPr sz="1800" spc="-5" dirty="0">
                <a:latin typeface="Arial"/>
                <a:cs typeface="Arial"/>
              </a:rPr>
              <a:t>entercritical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(Ra);</a:t>
            </a:r>
            <a:endParaRPr sz="18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</a:t>
            </a:r>
            <a:r>
              <a:rPr sz="1800" spc="-5" dirty="0">
                <a:latin typeface="Arial"/>
                <a:cs typeface="Arial"/>
              </a:rPr>
              <a:t>critical section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exitcritical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(Ra);</a:t>
            </a:r>
            <a:endParaRPr sz="18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/*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spc="-5" dirty="0">
                <a:latin typeface="Arial"/>
                <a:cs typeface="Arial"/>
              </a:rPr>
              <a:t>code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219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1403" y="430936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。。。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5560" y="838327"/>
            <a:ext cx="7248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11.2.2临界区管理的尝试</a:t>
            </a:r>
            <a:r>
              <a:rPr spc="-105" dirty="0"/>
              <a:t> </a:t>
            </a:r>
            <a:r>
              <a:rPr dirty="0"/>
              <a:t>(1)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8942" y="2454402"/>
            <a:ext cx="7844790" cy="10864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2429510">
              <a:lnSpc>
                <a:spcPts val="2740"/>
              </a:lnSpc>
              <a:spcBef>
                <a:spcPts val="305"/>
              </a:spcBef>
              <a:tabLst>
                <a:tab pos="2651760" algn="l"/>
                <a:tab pos="27051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bool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inside1=false;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//P1不在其临界区内 bool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side2=false;		//P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不在其临界区内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ts val="2665"/>
              </a:lnSpc>
              <a:tabLst>
                <a:tab pos="119189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cobegin	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/*cobegin和coend表示括号中的进程是一组并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*/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663" y="3572255"/>
            <a:ext cx="3133725" cy="2089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231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process P1( )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131445">
              <a:lnSpc>
                <a:spcPts val="2735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while(inside2);//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等待</a:t>
            </a:r>
            <a:endParaRPr sz="2400">
              <a:latin typeface="华文新魏"/>
              <a:cs typeface="华文新魏"/>
            </a:endParaRPr>
          </a:p>
          <a:p>
            <a:pPr marL="108585">
              <a:lnSpc>
                <a:spcPts val="2735"/>
              </a:lnSpc>
              <a:tabLst>
                <a:tab pos="2988945" algn="l"/>
              </a:tabLst>
            </a:pPr>
            <a:r>
              <a:rPr sz="2400" u="heavy" spc="180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 </a:t>
            </a:r>
            <a:r>
              <a:rPr sz="2400" u="heavy" spc="-5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inside1=true;	</a:t>
            </a:r>
            <a:endParaRPr sz="2400">
              <a:latin typeface="华文新魏"/>
              <a:cs typeface="华文新魏"/>
            </a:endParaRPr>
          </a:p>
          <a:p>
            <a:pPr marL="206375" marR="1113790">
              <a:lnSpc>
                <a:spcPts val="2740"/>
              </a:lnSpc>
              <a:spcBef>
                <a:spcPts val="13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{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临 界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区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};  i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side1=false;</a:t>
            </a:r>
            <a:endParaRPr sz="2400">
              <a:latin typeface="华文新魏"/>
              <a:cs typeface="华文新魏"/>
            </a:endParaRPr>
          </a:p>
          <a:p>
            <a:pPr marL="206375">
              <a:lnSpc>
                <a:spcPts val="266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3008" y="3572255"/>
            <a:ext cx="4212590" cy="2089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231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process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P2(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spc="-8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88265" marR="890269" indent="78105">
              <a:lnSpc>
                <a:spcPts val="2740"/>
              </a:lnSpc>
              <a:spcBef>
                <a:spcPts val="135"/>
              </a:spcBef>
              <a:tabLst>
                <a:tab pos="3313429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while(inside1);//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等待 </a:t>
            </a:r>
            <a:r>
              <a:rPr sz="2400" u="heavy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inside2=true;	</a:t>
            </a:r>
            <a:endParaRPr sz="2400">
              <a:latin typeface="华文新魏"/>
              <a:cs typeface="华文新魏"/>
            </a:endParaRPr>
          </a:p>
          <a:p>
            <a:pPr marL="159385">
              <a:lnSpc>
                <a:spcPts val="2590"/>
              </a:lnSpc>
            </a:pP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临界区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};</a:t>
            </a:r>
            <a:endParaRPr sz="2400">
              <a:latin typeface="华文新魏"/>
              <a:cs typeface="华文新魏"/>
            </a:endParaRPr>
          </a:p>
          <a:p>
            <a:pPr marL="144145">
              <a:lnSpc>
                <a:spcPts val="273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inside2=false;</a:t>
            </a:r>
            <a:endParaRPr sz="2400">
              <a:latin typeface="华文新魏"/>
              <a:cs typeface="华文新魏"/>
            </a:endParaRPr>
          </a:p>
          <a:p>
            <a:pPr marL="86995">
              <a:lnSpc>
                <a:spcPts val="281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942" y="5582208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coend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5123" y="6188455"/>
            <a:ext cx="324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思考</a:t>
            </a:r>
            <a:r>
              <a:rPr sz="2400" b="1" spc="125" dirty="0">
                <a:solidFill>
                  <a:srgbClr val="FF0000"/>
                </a:solidFill>
                <a:latin typeface="Microsoft JhengHei"/>
                <a:cs typeface="Microsoft JhengHei"/>
              </a:rPr>
              <a:t>:</a:t>
            </a:r>
            <a:r>
              <a:rPr sz="2400" b="1" spc="-125" dirty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该算法</a:t>
            </a:r>
            <a:r>
              <a:rPr sz="2400" b="1" spc="-1145" dirty="0">
                <a:solidFill>
                  <a:srgbClr val="FF0000"/>
                </a:solidFill>
                <a:latin typeface="Microsoft JhengHei"/>
                <a:cs typeface="Microsoft JhengHei"/>
              </a:rPr>
              <a:t>存</a:t>
            </a:r>
            <a:r>
              <a:rPr sz="1500" spc="22" baseline="11111" dirty="0">
                <a:solidFill>
                  <a:srgbClr val="073D86"/>
                </a:solidFill>
                <a:latin typeface="Arial"/>
                <a:cs typeface="Arial"/>
              </a:rPr>
              <a:t>31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在的问题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14220" y="766394"/>
            <a:ext cx="5829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临界区管理的尝</a:t>
            </a:r>
            <a:r>
              <a:rPr dirty="0"/>
              <a:t>试</a:t>
            </a:r>
            <a:r>
              <a:rPr spc="-70" dirty="0"/>
              <a:t> </a:t>
            </a:r>
            <a:r>
              <a:rPr dirty="0"/>
              <a:t>(2)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9590" y="2498598"/>
            <a:ext cx="83775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Font typeface="Symbol"/>
              <a:buChar char=""/>
              <a:tabLst>
                <a:tab pos="285750" algn="l"/>
                <a:tab pos="2347595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存在的问题:	两个进程可能都进去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进程P1(P2)测试inside2(insidel)与随后置</a:t>
            </a:r>
            <a:endParaRPr sz="2800">
              <a:latin typeface="华文新魏"/>
              <a:cs typeface="华文新魏"/>
            </a:endParaRPr>
          </a:p>
          <a:p>
            <a:pPr marL="285115" marR="5080">
              <a:lnSpc>
                <a:spcPct val="100000"/>
              </a:lnSpc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insidel(inside2)之间，P2(P1)可能发现insidel(inside2)  有值false，于是它将置inside2(insidel)为true，并且 与进程P1(P2)同时进入临界区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2845" y="695325"/>
            <a:ext cx="5828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临界区管理的尝试</a:t>
            </a:r>
            <a:r>
              <a:rPr spc="-90" dirty="0"/>
              <a:t> </a:t>
            </a:r>
            <a:r>
              <a:rPr dirty="0"/>
              <a:t>(3)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644" y="2382469"/>
            <a:ext cx="54216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53030" algn="l"/>
                <a:tab pos="27051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bool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inside1=false;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//P1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不在其临界区内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bool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side2=false;		//P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不在其临界区内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cobegin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904" y="3541776"/>
            <a:ext cx="3168650" cy="22390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49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process P1( )</a:t>
            </a:r>
            <a:r>
              <a:rPr sz="2400" spc="-1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165735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inside1=true;</a:t>
            </a:r>
            <a:endParaRPr sz="2400">
              <a:latin typeface="华文新魏"/>
              <a:cs typeface="华文新魏"/>
            </a:endParaRPr>
          </a:p>
          <a:p>
            <a:pPr marL="165735">
              <a:lnSpc>
                <a:spcPct val="100000"/>
              </a:lnSpc>
            </a:pPr>
            <a:r>
              <a:rPr sz="2400" u="heavy" spc="-5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while(inside2);//</a:t>
            </a:r>
            <a:r>
              <a:rPr sz="2400" u="heavy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等待</a:t>
            </a:r>
            <a:endParaRPr sz="2400">
              <a:latin typeface="华文新魏"/>
              <a:cs typeface="华文新魏"/>
            </a:endParaRPr>
          </a:p>
          <a:p>
            <a:pPr marL="165735" marR="207645" indent="-20955">
              <a:lnSpc>
                <a:spcPct val="100000"/>
              </a:lnSpc>
              <a:tabLst>
                <a:tab pos="363855" algn="l"/>
                <a:tab pos="2952115" algn="l"/>
              </a:tabLst>
            </a:pPr>
            <a:r>
              <a:rPr sz="24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	</a:t>
            </a:r>
            <a:r>
              <a:rPr sz="24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{</a:t>
            </a:r>
            <a:r>
              <a:rPr sz="24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临界区}; 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inside1=false;</a:t>
            </a:r>
            <a:endParaRPr sz="2400">
              <a:latin typeface="华文新魏"/>
              <a:cs typeface="华文新魏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4300" y="3541776"/>
            <a:ext cx="4177665" cy="22390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249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process P2( )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237490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inside2=true;</a:t>
            </a:r>
            <a:endParaRPr sz="2400">
              <a:latin typeface="华文新魏"/>
              <a:cs typeface="华文新魏"/>
            </a:endParaRPr>
          </a:p>
          <a:p>
            <a:pPr marL="315595">
              <a:lnSpc>
                <a:spcPct val="100000"/>
              </a:lnSpc>
              <a:tabLst>
                <a:tab pos="3312160" algn="l"/>
              </a:tabLst>
            </a:pPr>
            <a:r>
              <a:rPr sz="2400" u="heavy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wh</a:t>
            </a:r>
            <a:r>
              <a:rPr sz="2400" u="heavy" spc="-10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i</a:t>
            </a:r>
            <a:r>
              <a:rPr sz="2400" u="heavy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le(i</a:t>
            </a:r>
            <a:r>
              <a:rPr sz="2400" u="heavy" spc="-10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n</a:t>
            </a:r>
            <a:r>
              <a:rPr sz="2400" u="heavy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side</a:t>
            </a:r>
            <a:r>
              <a:rPr sz="2400" u="heavy" spc="5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1</a:t>
            </a:r>
            <a:r>
              <a:rPr sz="2400" u="heavy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);/</a:t>
            </a:r>
            <a:r>
              <a:rPr sz="2400" u="heavy" spc="-10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/</a:t>
            </a:r>
            <a:r>
              <a:rPr sz="2400" u="heavy" dirty="0">
                <a:solidFill>
                  <a:srgbClr val="073D86"/>
                </a:solidFill>
                <a:uFill>
                  <a:solidFill>
                    <a:srgbClr val="00FF00"/>
                  </a:solidFill>
                </a:uFill>
                <a:latin typeface="华文新魏"/>
                <a:cs typeface="华文新魏"/>
              </a:rPr>
              <a:t>等待	</a:t>
            </a:r>
            <a:endParaRPr sz="2400">
              <a:latin typeface="华文新魏"/>
              <a:cs typeface="华文新魏"/>
            </a:endParaRPr>
          </a:p>
          <a:p>
            <a:pPr marL="290830" marR="781685" indent="69215">
              <a:lnSpc>
                <a:spcPct val="100000"/>
              </a:lnSpc>
              <a:tabLst>
                <a:tab pos="3388360" algn="l"/>
              </a:tabLst>
            </a:pPr>
            <a:r>
              <a:rPr sz="2400" u="heavy" spc="-2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400" u="heavy" spc="1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{</a:t>
            </a:r>
            <a:r>
              <a:rPr sz="24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临界区</a:t>
            </a:r>
            <a:r>
              <a:rPr sz="2400" u="heavy" spc="-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}</a:t>
            </a:r>
            <a:r>
              <a:rPr sz="24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; 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inside2=false;</a:t>
            </a:r>
            <a:endParaRPr sz="2400">
              <a:latin typeface="华文新魏"/>
              <a:cs typeface="华文新魏"/>
            </a:endParaRPr>
          </a:p>
          <a:p>
            <a:pPr marL="16129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644" y="5675477"/>
            <a:ext cx="83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coend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0622" y="6221374"/>
            <a:ext cx="3245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思</a:t>
            </a:r>
            <a:r>
              <a:rPr sz="24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考</a:t>
            </a:r>
            <a:r>
              <a:rPr sz="2400" b="1" spc="125" dirty="0">
                <a:solidFill>
                  <a:srgbClr val="FF0000"/>
                </a:solidFill>
                <a:latin typeface="Microsoft JhengHei"/>
                <a:cs typeface="Microsoft JhengHei"/>
              </a:rPr>
              <a:t>:</a:t>
            </a:r>
            <a:r>
              <a:rPr sz="2400" b="1" spc="-80" dirty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该算法</a:t>
            </a:r>
            <a:r>
              <a:rPr sz="2400" b="1" spc="-1585" dirty="0">
                <a:solidFill>
                  <a:srgbClr val="FF0000"/>
                </a:solidFill>
                <a:latin typeface="Microsoft JhengHei"/>
                <a:cs typeface="Microsoft JhengHei"/>
              </a:rPr>
              <a:t>存</a:t>
            </a:r>
            <a:r>
              <a:rPr sz="1500" spc="-7" baseline="25000" dirty="0">
                <a:solidFill>
                  <a:srgbClr val="073D86"/>
                </a:solidFill>
                <a:latin typeface="Arial"/>
                <a:cs typeface="Arial"/>
              </a:rPr>
              <a:t>33</a:t>
            </a:r>
            <a:r>
              <a:rPr sz="1500" spc="254" baseline="2500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在的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问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题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4220" y="766394"/>
            <a:ext cx="5829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临界区管理的尝</a:t>
            </a:r>
            <a:r>
              <a:rPr dirty="0"/>
              <a:t>试</a:t>
            </a:r>
            <a:r>
              <a:rPr spc="-70" dirty="0"/>
              <a:t> </a:t>
            </a:r>
            <a:r>
              <a:rPr dirty="0"/>
              <a:t>(4)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590" y="2498598"/>
            <a:ext cx="846899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95"/>
              </a:spcBef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存在的问题:</a:t>
            </a:r>
            <a:r>
              <a:rPr sz="28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两个进程都进不去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延迟进程P1(P2)对inside2(insidel)的测试，先置</a:t>
            </a:r>
            <a:endParaRPr sz="2800">
              <a:latin typeface="华文新魏"/>
              <a:cs typeface="华文新魏"/>
            </a:endParaRPr>
          </a:p>
          <a:p>
            <a:pPr marL="285115" marR="5080" algn="just">
              <a:lnSpc>
                <a:spcPct val="100000"/>
              </a:lnSpc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insidel(inside2)为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true，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用以封锁P2(P1)，但是，有可 能每个进程都把自己的标志置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成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true，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从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而出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现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死循 环，这时没有进程能在有限时间内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入临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区，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造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成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永远等待。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2070" y="834974"/>
            <a:ext cx="7633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0350" algn="l"/>
              </a:tabLst>
            </a:pPr>
            <a:r>
              <a:rPr sz="4000" spc="-5" dirty="0"/>
              <a:t>11.2.3	</a:t>
            </a:r>
            <a:r>
              <a:rPr sz="4000" spc="-10" dirty="0"/>
              <a:t>实现临界区管理的硬件设施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18540" y="2590901"/>
            <a:ext cx="3763010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(1)</a:t>
            </a:r>
            <a:r>
              <a:rPr sz="32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关中断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(2)</a:t>
            </a:r>
            <a:r>
              <a:rPr sz="3200" spc="-7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测试并建立指令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(3)</a:t>
            </a:r>
            <a:r>
              <a:rPr sz="32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对换指令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0014" y="621868"/>
            <a:ext cx="2675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(1)</a:t>
            </a:r>
            <a:r>
              <a:rPr spc="-80" dirty="0"/>
              <a:t> </a:t>
            </a:r>
            <a:r>
              <a:rPr spc="-5" dirty="0"/>
              <a:t>关中断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2236470"/>
            <a:ext cx="4873625" cy="200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spc="34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实现互斥的最简单方法</a:t>
            </a:r>
            <a:endParaRPr sz="3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spc="34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关中断适用场合</a:t>
            </a:r>
            <a:endParaRPr sz="3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spc="34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关中断方法的缺点</a:t>
            </a:r>
            <a:endParaRPr sz="36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5964" y="746252"/>
            <a:ext cx="5742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(2</a:t>
            </a:r>
            <a:r>
              <a:rPr spc="10" dirty="0"/>
              <a:t>)</a:t>
            </a:r>
            <a:r>
              <a:rPr dirty="0"/>
              <a:t>测试并建立指令(1)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593" y="2063622"/>
            <a:ext cx="3004820" cy="33286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60045" marR="5080" indent="-347980">
              <a:lnSpc>
                <a:spcPct val="101499"/>
              </a:lnSpc>
              <a:spcBef>
                <a:spcPts val="5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TS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指令的处理过程 bool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TS(bool &amp;x)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if(x)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584200" marR="91059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x=false;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return</a:t>
            </a:r>
            <a:r>
              <a:rPr sz="2400" spc="-6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true;</a:t>
            </a:r>
            <a:endParaRPr sz="2400">
              <a:latin typeface="华文新魏"/>
              <a:cs typeface="华文新魏"/>
            </a:endParaRPr>
          </a:p>
          <a:p>
            <a:pPr marR="1870075" algn="ctr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  <a:p>
            <a:pPr marR="1942464" algn="ctr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else</a:t>
            </a:r>
            <a:endParaRPr sz="2400">
              <a:latin typeface="华文新魏"/>
              <a:cs typeface="华文新魏"/>
            </a:endParaRPr>
          </a:p>
          <a:p>
            <a:pPr marL="43434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return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false;</a:t>
            </a:r>
            <a:endParaRPr sz="2400">
              <a:latin typeface="华文新魏"/>
              <a:cs typeface="华文新魏"/>
            </a:endParaRPr>
          </a:p>
          <a:p>
            <a:pPr marL="60960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6425" y="746252"/>
            <a:ext cx="5847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(2</a:t>
            </a:r>
            <a:r>
              <a:rPr spc="10" dirty="0"/>
              <a:t>)</a:t>
            </a:r>
            <a:r>
              <a:rPr dirty="0"/>
              <a:t>测试并建立指令(2)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2527553"/>
            <a:ext cx="34664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110" indent="2235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//T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指令实现进程互斥  bool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s=true;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cobegin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tabLst>
                <a:tab pos="172593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process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Pi(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)	{</a:t>
            </a:r>
            <a:r>
              <a:rPr sz="2400" spc="-8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//i=1,2,...,n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4114" y="3990289"/>
            <a:ext cx="862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上锁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8094" y="3990289"/>
            <a:ext cx="17799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while(!TS(s));</a:t>
            </a:r>
            <a:endParaRPr sz="2400">
              <a:latin typeface="华文新魏"/>
              <a:cs typeface="华文新魏"/>
            </a:endParaRPr>
          </a:p>
          <a:p>
            <a:pPr marL="12700" marR="5384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临界区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};  s=true;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8842" y="4722367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开锁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217" y="5088128"/>
            <a:ext cx="835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coe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d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0766" y="336550"/>
            <a:ext cx="3136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对换指令(1)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644" y="2465069"/>
            <a:ext cx="4197985" cy="221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192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void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SWAP(bool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&amp;a, bool &amp;b)</a:t>
            </a:r>
            <a:r>
              <a:rPr sz="24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  bool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temp=a;</a:t>
            </a:r>
            <a:endParaRPr sz="2400">
              <a:latin typeface="华文新魏"/>
              <a:cs typeface="华文新魏"/>
            </a:endParaRPr>
          </a:p>
          <a:p>
            <a:pPr marL="285115" marR="2699385">
              <a:lnSpc>
                <a:spcPct val="12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a=b;  b=tem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;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3973" y="6295958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117" y="560019"/>
            <a:ext cx="35166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11.1</a:t>
            </a:r>
            <a:r>
              <a:rPr spc="-75" dirty="0"/>
              <a:t> </a:t>
            </a:r>
            <a:r>
              <a:rPr dirty="0"/>
              <a:t>并发进程</a:t>
            </a:r>
          </a:p>
        </p:txBody>
      </p:sp>
      <p:sp>
        <p:nvSpPr>
          <p:cNvPr id="4" name="object 4"/>
          <p:cNvSpPr/>
          <p:nvPr/>
        </p:nvSpPr>
        <p:spPr>
          <a:xfrm>
            <a:off x="611123" y="2564892"/>
            <a:ext cx="7999730" cy="3150235"/>
          </a:xfrm>
          <a:custGeom>
            <a:avLst/>
            <a:gdLst/>
            <a:ahLst/>
            <a:cxnLst/>
            <a:rect l="l" t="t" r="r" b="b"/>
            <a:pathLst>
              <a:path w="7999730" h="3150235">
                <a:moveTo>
                  <a:pt x="0" y="3150107"/>
                </a:moveTo>
                <a:lnTo>
                  <a:pt x="7999476" y="3150107"/>
                </a:lnTo>
                <a:lnTo>
                  <a:pt x="7999476" y="0"/>
                </a:lnTo>
                <a:lnTo>
                  <a:pt x="0" y="0"/>
                </a:lnTo>
                <a:lnTo>
                  <a:pt x="0" y="3150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168" y="2436723"/>
            <a:ext cx="5548630" cy="207391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088390" lvl="2" indent="-1075690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1088390" algn="l"/>
                <a:tab pos="108902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顺序程序设计</a:t>
            </a:r>
            <a:endParaRPr sz="3200">
              <a:latin typeface="华文新魏"/>
              <a:cs typeface="华文新魏"/>
            </a:endParaRPr>
          </a:p>
          <a:p>
            <a:pPr marL="1059180" lvl="2" indent="-1046480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105981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进程的并发性</a:t>
            </a:r>
            <a:endParaRPr sz="3200">
              <a:latin typeface="华文新魏"/>
              <a:cs typeface="华文新魏"/>
            </a:endParaRPr>
          </a:p>
          <a:p>
            <a:pPr marL="1059180" lvl="2" indent="-104648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105981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进程的交互：竞争和协作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63890" y="6295958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2436" y="6353752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27426" y="220167"/>
            <a:ext cx="3241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对换指令</a:t>
            </a:r>
            <a:r>
              <a:rPr dirty="0"/>
              <a:t>(2)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84617" y="4697348"/>
            <a:ext cx="793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上锁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9119" y="2081301"/>
            <a:ext cx="3095625" cy="3345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05">
              <a:lnSpc>
                <a:spcPct val="110000"/>
              </a:lnSpc>
              <a:spcBef>
                <a:spcPts val="100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//对换指令实现进程互斥  bool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lock=false;</a:t>
            </a:r>
            <a:endParaRPr sz="22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cobegin</a:t>
            </a:r>
            <a:endParaRPr sz="2200">
              <a:latin typeface="华文新魏"/>
              <a:cs typeface="华文新魏"/>
            </a:endParaRPr>
          </a:p>
          <a:p>
            <a:pPr marL="285115" marR="5080" indent="-273050">
              <a:lnSpc>
                <a:spcPts val="2910"/>
              </a:lnSpc>
              <a:spcBef>
                <a:spcPts val="135"/>
              </a:spcBef>
              <a:tabLst>
                <a:tab pos="167005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Process Pi( ){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	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//i=1,2,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.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..,n  bool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keyi=true;</a:t>
            </a:r>
            <a:endParaRPr sz="2200">
              <a:latin typeface="华文新魏"/>
              <a:cs typeface="华文新魏"/>
            </a:endParaRPr>
          </a:p>
          <a:p>
            <a:pPr marL="422275">
              <a:lnSpc>
                <a:spcPct val="100000"/>
              </a:lnSpc>
              <a:spcBef>
                <a:spcPts val="114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do {</a:t>
            </a:r>
            <a:endParaRPr sz="2200">
              <a:latin typeface="华文新魏"/>
              <a:cs typeface="华文新魏"/>
            </a:endParaRPr>
          </a:p>
          <a:p>
            <a:pPr marL="62674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SWAP(keyi,lock);</a:t>
            </a:r>
            <a:endParaRPr sz="2200">
              <a:latin typeface="华文新魏"/>
              <a:cs typeface="华文新魏"/>
            </a:endParaRPr>
          </a:p>
          <a:p>
            <a:pPr marL="42227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}while(keyi);</a:t>
            </a:r>
            <a:endParaRPr sz="2200">
              <a:latin typeface="华文新魏"/>
              <a:cs typeface="华文新魏"/>
            </a:endParaRPr>
          </a:p>
          <a:p>
            <a:pPr marL="422275">
              <a:lnSpc>
                <a:spcPct val="100000"/>
              </a:lnSpc>
              <a:spcBef>
                <a:spcPts val="265"/>
              </a:spcBef>
            </a:pP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临界区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};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9125" y="5435294"/>
            <a:ext cx="32950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15235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SWAP(keyi,lock);	/</a:t>
            </a:r>
            <a:r>
              <a:rPr sz="2200" spc="1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开锁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9119" y="5769965"/>
            <a:ext cx="767080" cy="7632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2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coend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5108" y="825195"/>
            <a:ext cx="55708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11.3</a:t>
            </a:r>
            <a:r>
              <a:rPr spc="-85" dirty="0"/>
              <a:t> </a:t>
            </a:r>
            <a:r>
              <a:rPr spc="-5" dirty="0"/>
              <a:t>信号量与PV操作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2183459"/>
            <a:ext cx="4003675" cy="16357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059815" lvl="2" indent="-104711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10604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信号量与P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操作</a:t>
            </a:r>
            <a:endParaRPr sz="3200">
              <a:latin typeface="华文新魏"/>
              <a:cs typeface="华文新魏"/>
            </a:endParaRPr>
          </a:p>
          <a:p>
            <a:pPr marL="1129665" lvl="2" indent="-111696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113030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信号量实现互斥</a:t>
            </a:r>
            <a:endParaRPr sz="3200">
              <a:latin typeface="华文新魏"/>
              <a:cs typeface="华文新魏"/>
            </a:endParaRPr>
          </a:p>
          <a:p>
            <a:pPr marL="1129665" lvl="2" indent="-111696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113030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经典问题求解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742" y="2484367"/>
            <a:ext cx="8410575" cy="22853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前面方法解决临界区调度问题的缺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点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:</a:t>
            </a:r>
            <a:endParaRPr sz="28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100000"/>
              </a:lnSpc>
              <a:spcBef>
                <a:spcPts val="64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spc="15" dirty="0">
                <a:solidFill>
                  <a:srgbClr val="073D86"/>
                </a:solidFill>
                <a:latin typeface="华文新魏"/>
                <a:cs typeface="华文新魏"/>
              </a:rPr>
              <a:t>(1)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对不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进入临界区的进</a:t>
            </a:r>
            <a:r>
              <a:rPr sz="2600" spc="9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600" spc="60" dirty="0">
                <a:solidFill>
                  <a:srgbClr val="073D86"/>
                </a:solidFill>
                <a:latin typeface="华文新魏"/>
                <a:cs typeface="华文新魏"/>
              </a:rPr>
              <a:t>，采用忙式等待测试</a:t>
            </a:r>
            <a:r>
              <a:rPr sz="2600" spc="45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，  浪</a:t>
            </a:r>
            <a:r>
              <a:rPr sz="2600" spc="-5" dirty="0">
                <a:solidFill>
                  <a:srgbClr val="073D86"/>
                </a:solidFill>
                <a:latin typeface="华文新魏"/>
                <a:cs typeface="华文新魏"/>
              </a:rPr>
              <a:t>费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CPU时间</a:t>
            </a:r>
            <a:endParaRPr sz="2600">
              <a:latin typeface="华文新魏"/>
              <a:cs typeface="华文新魏"/>
            </a:endParaRPr>
          </a:p>
          <a:p>
            <a:pPr marL="588645" marR="12065" lvl="1" indent="-273050">
              <a:lnSpc>
                <a:spcPct val="100000"/>
              </a:lnSpc>
              <a:spcBef>
                <a:spcPts val="6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spc="-10" dirty="0">
                <a:solidFill>
                  <a:srgbClr val="073D86"/>
                </a:solidFill>
                <a:latin typeface="华文新魏"/>
                <a:cs typeface="华文新魏"/>
              </a:rPr>
              <a:t>(2</a:t>
            </a:r>
            <a:r>
              <a:rPr sz="2600" spc="40" dirty="0">
                <a:solidFill>
                  <a:srgbClr val="073D86"/>
                </a:solidFill>
                <a:latin typeface="华文新魏"/>
                <a:cs typeface="华文新魏"/>
              </a:rPr>
              <a:t>)将</a:t>
            </a:r>
            <a:r>
              <a:rPr sz="2600" spc="35" dirty="0">
                <a:solidFill>
                  <a:srgbClr val="073D86"/>
                </a:solidFill>
                <a:latin typeface="华文新魏"/>
                <a:cs typeface="华文新魏"/>
              </a:rPr>
              <a:t>测试</a:t>
            </a:r>
            <a:r>
              <a:rPr sz="2600" spc="4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600" spc="35" dirty="0">
                <a:solidFill>
                  <a:srgbClr val="073D86"/>
                </a:solidFill>
                <a:latin typeface="华文新魏"/>
                <a:cs typeface="华文新魏"/>
              </a:rPr>
              <a:t>否</a:t>
            </a:r>
            <a:r>
              <a:rPr sz="2600" spc="4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600" spc="35" dirty="0">
                <a:solidFill>
                  <a:srgbClr val="073D86"/>
                </a:solidFill>
                <a:latin typeface="华文新魏"/>
                <a:cs typeface="华文新魏"/>
              </a:rPr>
              <a:t>入</a:t>
            </a:r>
            <a:r>
              <a:rPr sz="2600" spc="45" dirty="0">
                <a:solidFill>
                  <a:srgbClr val="073D86"/>
                </a:solidFill>
                <a:latin typeface="华文新魏"/>
                <a:cs typeface="华文新魏"/>
              </a:rPr>
              <a:t>临</a:t>
            </a:r>
            <a:r>
              <a:rPr sz="2600" spc="35" dirty="0">
                <a:solidFill>
                  <a:srgbClr val="073D86"/>
                </a:solidFill>
                <a:latin typeface="华文新魏"/>
                <a:cs typeface="华文新魏"/>
              </a:rPr>
              <a:t>界</a:t>
            </a:r>
            <a:r>
              <a:rPr sz="2600" spc="45" dirty="0">
                <a:solidFill>
                  <a:srgbClr val="073D86"/>
                </a:solidFill>
                <a:latin typeface="华文新魏"/>
                <a:cs typeface="华文新魏"/>
              </a:rPr>
              <a:t>区</a:t>
            </a:r>
            <a:r>
              <a:rPr sz="2600" spc="3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600" spc="45" dirty="0">
                <a:solidFill>
                  <a:srgbClr val="073D86"/>
                </a:solidFill>
                <a:latin typeface="华文新魏"/>
                <a:cs typeface="华文新魏"/>
              </a:rPr>
              <a:t>责</a:t>
            </a:r>
            <a:r>
              <a:rPr sz="2600" spc="35" dirty="0">
                <a:solidFill>
                  <a:srgbClr val="073D86"/>
                </a:solidFill>
                <a:latin typeface="华文新魏"/>
                <a:cs typeface="华文新魏"/>
              </a:rPr>
              <a:t>任推给</a:t>
            </a:r>
            <a:r>
              <a:rPr sz="2600" spc="45" dirty="0">
                <a:solidFill>
                  <a:srgbClr val="073D86"/>
                </a:solidFill>
                <a:latin typeface="华文新魏"/>
                <a:cs typeface="华文新魏"/>
              </a:rPr>
              <a:t>各</a:t>
            </a:r>
            <a:r>
              <a:rPr sz="2600" spc="35" dirty="0">
                <a:solidFill>
                  <a:srgbClr val="073D86"/>
                </a:solidFill>
                <a:latin typeface="华文新魏"/>
                <a:cs typeface="华文新魏"/>
              </a:rPr>
              <a:t>个竞争</a:t>
            </a:r>
            <a:r>
              <a:rPr sz="2600" spc="4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600" spc="3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程 会削弱系统的可靠性，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加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重用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户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编程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负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担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6132" y="865377"/>
            <a:ext cx="5493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11.3.1</a:t>
            </a:r>
            <a:r>
              <a:rPr sz="4400" spc="-75" dirty="0"/>
              <a:t> </a:t>
            </a:r>
            <a:r>
              <a:rPr sz="4400" dirty="0"/>
              <a:t>信号量与</a:t>
            </a:r>
            <a:r>
              <a:rPr sz="4400" spc="-5" dirty="0"/>
              <a:t>PV</a:t>
            </a:r>
            <a:r>
              <a:rPr sz="4400" dirty="0"/>
              <a:t>操作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742" y="2574797"/>
            <a:ext cx="8413750" cy="353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0096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196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5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年E.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W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.Dijkstra提出了新的同步工具--信号量和P、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操作 原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语(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荷兰语中“检测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(Proberen)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和“增量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(Verhogen)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”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的头 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母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3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一个进程在某一特殊点上被迫停止执行直到接收到一个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应</a:t>
            </a:r>
            <a:endParaRPr sz="2400">
              <a:latin typeface="华文新魏"/>
              <a:cs typeface="华文新魏"/>
            </a:endParaRPr>
          </a:p>
          <a:p>
            <a:pPr marL="285115" marR="5080">
              <a:lnSpc>
                <a:spcPct val="120000"/>
              </a:lnSpc>
              <a:spcBef>
                <a:spcPts val="5"/>
              </a:spcBef>
            </a:pP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的特殊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变量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值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这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种特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殊变量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就是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信号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(semaphore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复杂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的进程协作需求都可以通过适当的信号结构得到满足</a:t>
            </a:r>
            <a:endParaRPr sz="24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imes New Roman"/>
              <a:cs typeface="Times New Roman"/>
            </a:endParaRPr>
          </a:p>
          <a:p>
            <a:pPr marL="372745" marR="30099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73D86"/>
                </a:solidFill>
                <a:latin typeface="Arial"/>
                <a:cs typeface="Arial"/>
              </a:rPr>
              <a:t>Edsger </a:t>
            </a:r>
            <a:r>
              <a:rPr sz="2000" spc="-50" dirty="0">
                <a:solidFill>
                  <a:srgbClr val="073D86"/>
                </a:solidFill>
                <a:latin typeface="Arial"/>
                <a:cs typeface="Arial"/>
              </a:rPr>
              <a:t>W. </a:t>
            </a:r>
            <a:r>
              <a:rPr sz="2000" dirty="0">
                <a:solidFill>
                  <a:srgbClr val="073D86"/>
                </a:solidFill>
                <a:latin typeface="Arial"/>
                <a:cs typeface="Arial"/>
              </a:rPr>
              <a:t>Dijkstra: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Solution of a problem in concurrent</a:t>
            </a:r>
            <a:r>
              <a:rPr sz="2000" u="sng" spc="-1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programming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control</a:t>
            </a:r>
            <a:r>
              <a:rPr sz="2000" dirty="0">
                <a:solidFill>
                  <a:srgbClr val="073D86"/>
                </a:solidFill>
                <a:latin typeface="Arial"/>
                <a:cs typeface="Arial"/>
              </a:rPr>
              <a:t>. </a:t>
            </a:r>
            <a:r>
              <a:rPr sz="2000" i="1" spc="-5" dirty="0">
                <a:solidFill>
                  <a:srgbClr val="073D86"/>
                </a:solidFill>
                <a:latin typeface="Arial"/>
                <a:cs typeface="Arial"/>
              </a:rPr>
              <a:t>Commun. </a:t>
            </a:r>
            <a:r>
              <a:rPr sz="2000" i="1" dirty="0">
                <a:solidFill>
                  <a:srgbClr val="073D86"/>
                </a:solidFill>
                <a:latin typeface="Arial"/>
                <a:cs typeface="Arial"/>
              </a:rPr>
              <a:t>ACM</a:t>
            </a:r>
            <a:r>
              <a:rPr sz="2000" dirty="0">
                <a:solidFill>
                  <a:srgbClr val="073D86"/>
                </a:solidFill>
                <a:latin typeface="Arial"/>
                <a:cs typeface="Arial"/>
              </a:rPr>
              <a:t>, 8(9): 569</a:t>
            </a:r>
            <a:r>
              <a:rPr sz="2000" spc="-19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73D86"/>
                </a:solidFill>
                <a:latin typeface="Arial"/>
                <a:cs typeface="Arial"/>
              </a:rPr>
              <a:t>(1965)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6132" y="865377"/>
            <a:ext cx="5493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11.3.1</a:t>
            </a:r>
            <a:r>
              <a:rPr sz="4400" spc="-75" dirty="0"/>
              <a:t> </a:t>
            </a:r>
            <a:r>
              <a:rPr sz="4400" dirty="0"/>
              <a:t>信号量与</a:t>
            </a:r>
            <a:r>
              <a:rPr sz="4400" spc="-5" dirty="0"/>
              <a:t>PV</a:t>
            </a:r>
            <a:r>
              <a:rPr sz="4400" dirty="0"/>
              <a:t>操作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125" y="871474"/>
            <a:ext cx="4097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信号量</a:t>
            </a:r>
            <a:r>
              <a:rPr sz="4400" spc="-5" dirty="0"/>
              <a:t>与</a:t>
            </a:r>
            <a:r>
              <a:rPr sz="4400" spc="-5" dirty="0">
                <a:latin typeface="Times New Roman"/>
                <a:cs typeface="Times New Roman"/>
              </a:rPr>
              <a:t>PV</a:t>
            </a:r>
            <a:r>
              <a:rPr sz="4400" dirty="0"/>
              <a:t>操作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2571749"/>
            <a:ext cx="834009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8890" indent="-30480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solidFill>
                  <a:srgbClr val="073D86"/>
                </a:solidFill>
                <a:latin typeface="华文新魏"/>
                <a:cs typeface="华文新魏"/>
              </a:rPr>
              <a:t>设s为一个记录型数据结构</a:t>
            </a:r>
            <a:r>
              <a:rPr sz="2800" spc="85" dirty="0">
                <a:solidFill>
                  <a:srgbClr val="073D86"/>
                </a:solidFill>
                <a:latin typeface="华文新魏"/>
                <a:cs typeface="华文新魏"/>
              </a:rPr>
              <a:t>,一个</a:t>
            </a:r>
            <a:r>
              <a:rPr sz="2800" spc="100" dirty="0">
                <a:solidFill>
                  <a:srgbClr val="073D86"/>
                </a:solidFill>
                <a:latin typeface="华文新魏"/>
                <a:cs typeface="华文新魏"/>
              </a:rPr>
              <a:t>分</a:t>
            </a:r>
            <a:r>
              <a:rPr sz="2800" spc="85" dirty="0">
                <a:solidFill>
                  <a:srgbClr val="073D86"/>
                </a:solidFill>
                <a:latin typeface="华文新魏"/>
                <a:cs typeface="华文新魏"/>
              </a:rPr>
              <a:t>量为整型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val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u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e, 另一个为信号量队</a:t>
            </a:r>
            <a:r>
              <a:rPr sz="2800" spc="-20" dirty="0">
                <a:solidFill>
                  <a:srgbClr val="073D86"/>
                </a:solidFill>
                <a:latin typeface="华文新魏"/>
                <a:cs typeface="华文新魏"/>
              </a:rPr>
              <a:t>列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queue,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操作原语定义：</a:t>
            </a:r>
            <a:endParaRPr sz="2800">
              <a:latin typeface="华文新魏"/>
              <a:cs typeface="华文新魏"/>
            </a:endParaRPr>
          </a:p>
          <a:p>
            <a:pPr marL="469900" marR="7620" indent="-45720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56260" algn="l"/>
                <a:tab pos="55689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P(s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将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号</a:t>
            </a:r>
            <a:r>
              <a:rPr sz="2800" spc="70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减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去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l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，若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结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果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小</a:t>
            </a:r>
            <a:r>
              <a:rPr sz="2800" spc="70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则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调用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P(s) 的进程被置成等待信号</a:t>
            </a:r>
            <a:r>
              <a:rPr sz="2800" spc="-30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的状态</a:t>
            </a:r>
            <a:endParaRPr sz="2800">
              <a:latin typeface="华文新魏"/>
              <a:cs typeface="华文新魏"/>
            </a:endParaRPr>
          </a:p>
          <a:p>
            <a:pPr marL="469900" marR="5080" indent="-45720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56260" algn="l"/>
                <a:tab pos="55689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V(s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：将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信号</a:t>
            </a:r>
            <a:r>
              <a:rPr sz="2800" spc="70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加1，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若结果不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大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0，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则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释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唤 醒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一个等待信号量s的进程，使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其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转换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就绪态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8048" y="5516879"/>
            <a:ext cx="2395855" cy="558165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sz="2400" dirty="0">
                <a:solidFill>
                  <a:srgbClr val="0033CC"/>
                </a:solidFill>
                <a:latin typeface="华文新魏"/>
                <a:cs typeface="华文新魏"/>
              </a:rPr>
              <a:t>信号量的值</a:t>
            </a:r>
            <a:r>
              <a:rPr sz="2400" spc="-5" dirty="0">
                <a:solidFill>
                  <a:srgbClr val="0033CC"/>
                </a:solidFill>
                <a:latin typeface="华文新魏"/>
                <a:cs typeface="华文新魏"/>
              </a:rPr>
              <a:t>(-2)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8048" y="6074664"/>
            <a:ext cx="2395855" cy="455930"/>
          </a:xfrm>
          <a:prstGeom prst="rect">
            <a:avLst/>
          </a:prstGeom>
          <a:solidFill>
            <a:srgbClr val="FFCC66"/>
          </a:solidFill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CC"/>
                </a:solidFill>
                <a:latin typeface="华文新魏"/>
                <a:cs typeface="华文新魏"/>
              </a:rPr>
              <a:t>信号量队列指针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83964" y="6271259"/>
            <a:ext cx="684530" cy="76200"/>
          </a:xfrm>
          <a:custGeom>
            <a:avLst/>
            <a:gdLst/>
            <a:ahLst/>
            <a:cxnLst/>
            <a:rect l="l" t="t" r="r" b="b"/>
            <a:pathLst>
              <a:path w="684529" h="76200">
                <a:moveTo>
                  <a:pt x="608076" y="0"/>
                </a:moveTo>
                <a:lnTo>
                  <a:pt x="608076" y="76199"/>
                </a:lnTo>
                <a:lnTo>
                  <a:pt x="671576" y="44449"/>
                </a:lnTo>
                <a:lnTo>
                  <a:pt x="620776" y="44449"/>
                </a:lnTo>
                <a:lnTo>
                  <a:pt x="620776" y="31749"/>
                </a:lnTo>
                <a:lnTo>
                  <a:pt x="671576" y="31749"/>
                </a:lnTo>
                <a:lnTo>
                  <a:pt x="608076" y="0"/>
                </a:lnTo>
                <a:close/>
              </a:path>
              <a:path w="684529" h="76200">
                <a:moveTo>
                  <a:pt x="608076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08076" y="44449"/>
                </a:lnTo>
                <a:lnTo>
                  <a:pt x="608076" y="31749"/>
                </a:lnTo>
                <a:close/>
              </a:path>
              <a:path w="684529" h="76200">
                <a:moveTo>
                  <a:pt x="671576" y="31749"/>
                </a:moveTo>
                <a:lnTo>
                  <a:pt x="620776" y="31749"/>
                </a:lnTo>
                <a:lnTo>
                  <a:pt x="620776" y="44449"/>
                </a:lnTo>
                <a:lnTo>
                  <a:pt x="671576" y="44449"/>
                </a:lnTo>
                <a:lnTo>
                  <a:pt x="684276" y="38099"/>
                </a:lnTo>
                <a:lnTo>
                  <a:pt x="671576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1579" y="6163055"/>
            <a:ext cx="684530" cy="361315"/>
          </a:xfrm>
          <a:custGeom>
            <a:avLst/>
            <a:gdLst/>
            <a:ahLst/>
            <a:cxnLst/>
            <a:rect l="l" t="t" r="r" b="b"/>
            <a:pathLst>
              <a:path w="684529" h="361315">
                <a:moveTo>
                  <a:pt x="0" y="361188"/>
                </a:moveTo>
                <a:lnTo>
                  <a:pt x="684276" y="361188"/>
                </a:lnTo>
                <a:lnTo>
                  <a:pt x="684276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1579" y="6163055"/>
            <a:ext cx="684530" cy="361315"/>
          </a:xfrm>
          <a:custGeom>
            <a:avLst/>
            <a:gdLst/>
            <a:ahLst/>
            <a:cxnLst/>
            <a:rect l="l" t="t" r="r" b="b"/>
            <a:pathLst>
              <a:path w="684529" h="361315">
                <a:moveTo>
                  <a:pt x="0" y="361188"/>
                </a:moveTo>
                <a:lnTo>
                  <a:pt x="684276" y="361188"/>
                </a:lnTo>
                <a:lnTo>
                  <a:pt x="684276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5855" y="6245352"/>
            <a:ext cx="428625" cy="76200"/>
          </a:xfrm>
          <a:custGeom>
            <a:avLst/>
            <a:gdLst/>
            <a:ahLst/>
            <a:cxnLst/>
            <a:rect l="l" t="t" r="r" b="b"/>
            <a:pathLst>
              <a:path w="428625" h="76200">
                <a:moveTo>
                  <a:pt x="352044" y="0"/>
                </a:moveTo>
                <a:lnTo>
                  <a:pt x="352044" y="76200"/>
                </a:lnTo>
                <a:lnTo>
                  <a:pt x="415544" y="44450"/>
                </a:lnTo>
                <a:lnTo>
                  <a:pt x="364744" y="44450"/>
                </a:lnTo>
                <a:lnTo>
                  <a:pt x="364744" y="31750"/>
                </a:lnTo>
                <a:lnTo>
                  <a:pt x="415544" y="31750"/>
                </a:lnTo>
                <a:lnTo>
                  <a:pt x="352044" y="0"/>
                </a:lnTo>
                <a:close/>
              </a:path>
              <a:path w="428625" h="76200">
                <a:moveTo>
                  <a:pt x="3520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52044" y="44450"/>
                </a:lnTo>
                <a:lnTo>
                  <a:pt x="352044" y="31750"/>
                </a:lnTo>
                <a:close/>
              </a:path>
              <a:path w="428625" h="76200">
                <a:moveTo>
                  <a:pt x="415544" y="31750"/>
                </a:moveTo>
                <a:lnTo>
                  <a:pt x="364744" y="31750"/>
                </a:lnTo>
                <a:lnTo>
                  <a:pt x="364744" y="44450"/>
                </a:lnTo>
                <a:lnTo>
                  <a:pt x="415544" y="44450"/>
                </a:lnTo>
                <a:lnTo>
                  <a:pt x="428244" y="38100"/>
                </a:lnTo>
                <a:lnTo>
                  <a:pt x="4155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4100" y="6163055"/>
            <a:ext cx="599440" cy="361315"/>
          </a:xfrm>
          <a:custGeom>
            <a:avLst/>
            <a:gdLst/>
            <a:ahLst/>
            <a:cxnLst/>
            <a:rect l="l" t="t" r="r" b="b"/>
            <a:pathLst>
              <a:path w="599440" h="361315">
                <a:moveTo>
                  <a:pt x="0" y="361188"/>
                </a:moveTo>
                <a:lnTo>
                  <a:pt x="598931" y="361188"/>
                </a:lnTo>
                <a:lnTo>
                  <a:pt x="5989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100" y="6163055"/>
            <a:ext cx="599440" cy="361315"/>
          </a:xfrm>
          <a:custGeom>
            <a:avLst/>
            <a:gdLst/>
            <a:ahLst/>
            <a:cxnLst/>
            <a:rect l="l" t="t" r="r" b="b"/>
            <a:pathLst>
              <a:path w="599440" h="361315">
                <a:moveTo>
                  <a:pt x="0" y="361188"/>
                </a:moveTo>
                <a:lnTo>
                  <a:pt x="598931" y="361188"/>
                </a:lnTo>
                <a:lnTo>
                  <a:pt x="598931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2042" y="863600"/>
            <a:ext cx="4128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Microsoft JhengHei"/>
                <a:cs typeface="Microsoft JhengHei"/>
              </a:rPr>
              <a:t>信</a:t>
            </a:r>
            <a:r>
              <a:rPr sz="4400" b="1" spc="15" dirty="0">
                <a:latin typeface="Microsoft JhengHei"/>
                <a:cs typeface="Microsoft JhengHei"/>
              </a:rPr>
              <a:t>号</a:t>
            </a:r>
            <a:r>
              <a:rPr sz="4400" b="1" dirty="0">
                <a:latin typeface="Microsoft JhengHei"/>
                <a:cs typeface="Microsoft JhengHei"/>
              </a:rPr>
              <a:t>量</a:t>
            </a:r>
            <a:r>
              <a:rPr sz="4400" b="1" spc="5" dirty="0">
                <a:latin typeface="Microsoft JhengHei"/>
                <a:cs typeface="Microsoft JhengHei"/>
              </a:rPr>
              <a:t>与</a:t>
            </a:r>
            <a:r>
              <a:rPr sz="4400" b="1" spc="-10" dirty="0">
                <a:latin typeface="Times New Roman"/>
                <a:cs typeface="Times New Roman"/>
              </a:rPr>
              <a:t>PV</a:t>
            </a:r>
            <a:r>
              <a:rPr sz="4400" b="1" dirty="0">
                <a:latin typeface="Microsoft JhengHei"/>
                <a:cs typeface="Microsoft JhengHei"/>
              </a:rPr>
              <a:t>操作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7" y="1838273"/>
            <a:ext cx="7251700" cy="43859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struct</a:t>
            </a:r>
            <a:r>
              <a:rPr sz="2000" b="1" spc="46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semaphore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{ int count; </a:t>
            </a:r>
            <a:r>
              <a:rPr sz="2000" b="1" spc="-15" dirty="0">
                <a:solidFill>
                  <a:srgbClr val="073D86"/>
                </a:solidFill>
                <a:latin typeface="Times New Roman"/>
                <a:cs typeface="Times New Roman"/>
              </a:rPr>
              <a:t>QueueType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queue;</a:t>
            </a:r>
            <a:r>
              <a:rPr sz="2000" b="1" spc="-9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void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P(semaphore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s);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//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also named</a:t>
            </a:r>
            <a:r>
              <a:rPr sz="2000" b="1" spc="-114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wait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s.count -</a:t>
            </a:r>
            <a:r>
              <a:rPr sz="2000" b="1" spc="-4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-;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44"/>
              </a:spcBef>
            </a:pP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if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(s.count &lt; 0) { place this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process in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s.queue; block this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process</a:t>
            </a:r>
            <a:r>
              <a:rPr sz="2000" b="1" spc="-21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void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V(semaphore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s);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//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also named</a:t>
            </a:r>
            <a:r>
              <a:rPr sz="2000" b="1" spc="-16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s.count</a:t>
            </a:r>
            <a:r>
              <a:rPr sz="2000" b="1" spc="-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++;</a:t>
            </a:r>
            <a:endParaRPr sz="20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if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(s.count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&lt;=</a:t>
            </a:r>
            <a:r>
              <a:rPr sz="2000" b="1" spc="-5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0)</a:t>
            </a:r>
            <a:endParaRPr sz="2000">
              <a:latin typeface="Times New Roman"/>
              <a:cs typeface="Times New Roman"/>
            </a:endParaRPr>
          </a:p>
          <a:p>
            <a:pPr marL="227965" algn="ctr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{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remove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process </a:t>
            </a:r>
            <a:r>
              <a:rPr sz="20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from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s.queue; convert </a:t>
            </a:r>
            <a:r>
              <a:rPr sz="20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it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to </a:t>
            </a:r>
            <a:r>
              <a:rPr sz="20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ready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state;</a:t>
            </a:r>
            <a:r>
              <a:rPr sz="2000" b="1" spc="-15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6228384"/>
            <a:ext cx="21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73D86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1397" y="824229"/>
            <a:ext cx="6219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PV操作与进程状态转换模型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3111245" y="2070354"/>
            <a:ext cx="1725295" cy="1164590"/>
          </a:xfrm>
          <a:custGeom>
            <a:avLst/>
            <a:gdLst/>
            <a:ahLst/>
            <a:cxnLst/>
            <a:rect l="l" t="t" r="r" b="b"/>
            <a:pathLst>
              <a:path w="1725295" h="1164589">
                <a:moveTo>
                  <a:pt x="862583" y="0"/>
                </a:moveTo>
                <a:lnTo>
                  <a:pt x="805870" y="1238"/>
                </a:lnTo>
                <a:lnTo>
                  <a:pt x="750136" y="4901"/>
                </a:lnTo>
                <a:lnTo>
                  <a:pt x="695495" y="10913"/>
                </a:lnTo>
                <a:lnTo>
                  <a:pt x="642060" y="19196"/>
                </a:lnTo>
                <a:lnTo>
                  <a:pt x="589946" y="29675"/>
                </a:lnTo>
                <a:lnTo>
                  <a:pt x="539266" y="42272"/>
                </a:lnTo>
                <a:lnTo>
                  <a:pt x="490133" y="56911"/>
                </a:lnTo>
                <a:lnTo>
                  <a:pt x="442662" y="73515"/>
                </a:lnTo>
                <a:lnTo>
                  <a:pt x="396966" y="92008"/>
                </a:lnTo>
                <a:lnTo>
                  <a:pt x="353159" y="112312"/>
                </a:lnTo>
                <a:lnTo>
                  <a:pt x="311354" y="134352"/>
                </a:lnTo>
                <a:lnTo>
                  <a:pt x="271665" y="158050"/>
                </a:lnTo>
                <a:lnTo>
                  <a:pt x="234206" y="183330"/>
                </a:lnTo>
                <a:lnTo>
                  <a:pt x="199091" y="210115"/>
                </a:lnTo>
                <a:lnTo>
                  <a:pt x="166432" y="238329"/>
                </a:lnTo>
                <a:lnTo>
                  <a:pt x="136345" y="267894"/>
                </a:lnTo>
                <a:lnTo>
                  <a:pt x="108942" y="298735"/>
                </a:lnTo>
                <a:lnTo>
                  <a:pt x="84337" y="330774"/>
                </a:lnTo>
                <a:lnTo>
                  <a:pt x="62644" y="363935"/>
                </a:lnTo>
                <a:lnTo>
                  <a:pt x="43976" y="398141"/>
                </a:lnTo>
                <a:lnTo>
                  <a:pt x="28448" y="433316"/>
                </a:lnTo>
                <a:lnTo>
                  <a:pt x="7263" y="506265"/>
                </a:lnTo>
                <a:lnTo>
                  <a:pt x="0" y="582168"/>
                </a:lnTo>
                <a:lnTo>
                  <a:pt x="1834" y="620450"/>
                </a:lnTo>
                <a:lnTo>
                  <a:pt x="16172" y="694952"/>
                </a:lnTo>
                <a:lnTo>
                  <a:pt x="43976" y="766194"/>
                </a:lnTo>
                <a:lnTo>
                  <a:pt x="62644" y="800400"/>
                </a:lnTo>
                <a:lnTo>
                  <a:pt x="84337" y="833561"/>
                </a:lnTo>
                <a:lnTo>
                  <a:pt x="108942" y="865600"/>
                </a:lnTo>
                <a:lnTo>
                  <a:pt x="136345" y="896441"/>
                </a:lnTo>
                <a:lnTo>
                  <a:pt x="166432" y="926006"/>
                </a:lnTo>
                <a:lnTo>
                  <a:pt x="199091" y="954220"/>
                </a:lnTo>
                <a:lnTo>
                  <a:pt x="234206" y="981005"/>
                </a:lnTo>
                <a:lnTo>
                  <a:pt x="271665" y="1006285"/>
                </a:lnTo>
                <a:lnTo>
                  <a:pt x="311354" y="1029983"/>
                </a:lnTo>
                <a:lnTo>
                  <a:pt x="353159" y="1052023"/>
                </a:lnTo>
                <a:lnTo>
                  <a:pt x="396966" y="1072327"/>
                </a:lnTo>
                <a:lnTo>
                  <a:pt x="442662" y="1090820"/>
                </a:lnTo>
                <a:lnTo>
                  <a:pt x="490133" y="1107424"/>
                </a:lnTo>
                <a:lnTo>
                  <a:pt x="539266" y="1122063"/>
                </a:lnTo>
                <a:lnTo>
                  <a:pt x="589946" y="1134660"/>
                </a:lnTo>
                <a:lnTo>
                  <a:pt x="642060" y="1145139"/>
                </a:lnTo>
                <a:lnTo>
                  <a:pt x="695495" y="1153422"/>
                </a:lnTo>
                <a:lnTo>
                  <a:pt x="750136" y="1159434"/>
                </a:lnTo>
                <a:lnTo>
                  <a:pt x="805870" y="1163097"/>
                </a:lnTo>
                <a:lnTo>
                  <a:pt x="862583" y="1164336"/>
                </a:lnTo>
                <a:lnTo>
                  <a:pt x="919297" y="1163097"/>
                </a:lnTo>
                <a:lnTo>
                  <a:pt x="975031" y="1159434"/>
                </a:lnTo>
                <a:lnTo>
                  <a:pt x="1029672" y="1153422"/>
                </a:lnTo>
                <a:lnTo>
                  <a:pt x="1083107" y="1145139"/>
                </a:lnTo>
                <a:lnTo>
                  <a:pt x="1135221" y="1134660"/>
                </a:lnTo>
                <a:lnTo>
                  <a:pt x="1185901" y="1122063"/>
                </a:lnTo>
                <a:lnTo>
                  <a:pt x="1235034" y="1107424"/>
                </a:lnTo>
                <a:lnTo>
                  <a:pt x="1282505" y="1090820"/>
                </a:lnTo>
                <a:lnTo>
                  <a:pt x="1328201" y="1072327"/>
                </a:lnTo>
                <a:lnTo>
                  <a:pt x="1372008" y="1052023"/>
                </a:lnTo>
                <a:lnTo>
                  <a:pt x="1413813" y="1029983"/>
                </a:lnTo>
                <a:lnTo>
                  <a:pt x="1453502" y="1006285"/>
                </a:lnTo>
                <a:lnTo>
                  <a:pt x="1490961" y="981005"/>
                </a:lnTo>
                <a:lnTo>
                  <a:pt x="1526076" y="954220"/>
                </a:lnTo>
                <a:lnTo>
                  <a:pt x="1558735" y="926006"/>
                </a:lnTo>
                <a:lnTo>
                  <a:pt x="1588822" y="896441"/>
                </a:lnTo>
                <a:lnTo>
                  <a:pt x="1616225" y="865600"/>
                </a:lnTo>
                <a:lnTo>
                  <a:pt x="1640830" y="833561"/>
                </a:lnTo>
                <a:lnTo>
                  <a:pt x="1662523" y="800400"/>
                </a:lnTo>
                <a:lnTo>
                  <a:pt x="1681191" y="766194"/>
                </a:lnTo>
                <a:lnTo>
                  <a:pt x="1696719" y="731019"/>
                </a:lnTo>
                <a:lnTo>
                  <a:pt x="1717904" y="658070"/>
                </a:lnTo>
                <a:lnTo>
                  <a:pt x="1725168" y="582168"/>
                </a:lnTo>
                <a:lnTo>
                  <a:pt x="1723333" y="543885"/>
                </a:lnTo>
                <a:lnTo>
                  <a:pt x="1708995" y="469383"/>
                </a:lnTo>
                <a:lnTo>
                  <a:pt x="1681191" y="398141"/>
                </a:lnTo>
                <a:lnTo>
                  <a:pt x="1662523" y="363935"/>
                </a:lnTo>
                <a:lnTo>
                  <a:pt x="1640830" y="330774"/>
                </a:lnTo>
                <a:lnTo>
                  <a:pt x="1616225" y="298735"/>
                </a:lnTo>
                <a:lnTo>
                  <a:pt x="1588822" y="267894"/>
                </a:lnTo>
                <a:lnTo>
                  <a:pt x="1558735" y="238329"/>
                </a:lnTo>
                <a:lnTo>
                  <a:pt x="1526076" y="210115"/>
                </a:lnTo>
                <a:lnTo>
                  <a:pt x="1490961" y="183330"/>
                </a:lnTo>
                <a:lnTo>
                  <a:pt x="1453502" y="158050"/>
                </a:lnTo>
                <a:lnTo>
                  <a:pt x="1413813" y="134352"/>
                </a:lnTo>
                <a:lnTo>
                  <a:pt x="1372008" y="112312"/>
                </a:lnTo>
                <a:lnTo>
                  <a:pt x="1328201" y="92008"/>
                </a:lnTo>
                <a:lnTo>
                  <a:pt x="1282505" y="73515"/>
                </a:lnTo>
                <a:lnTo>
                  <a:pt x="1235034" y="56911"/>
                </a:lnTo>
                <a:lnTo>
                  <a:pt x="1185901" y="42272"/>
                </a:lnTo>
                <a:lnTo>
                  <a:pt x="1135221" y="29675"/>
                </a:lnTo>
                <a:lnTo>
                  <a:pt x="1083107" y="19196"/>
                </a:lnTo>
                <a:lnTo>
                  <a:pt x="1029672" y="10913"/>
                </a:lnTo>
                <a:lnTo>
                  <a:pt x="975031" y="4901"/>
                </a:lnTo>
                <a:lnTo>
                  <a:pt x="919297" y="1238"/>
                </a:lnTo>
                <a:lnTo>
                  <a:pt x="862583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1245" y="2070354"/>
            <a:ext cx="1725295" cy="1164590"/>
          </a:xfrm>
          <a:custGeom>
            <a:avLst/>
            <a:gdLst/>
            <a:ahLst/>
            <a:cxnLst/>
            <a:rect l="l" t="t" r="r" b="b"/>
            <a:pathLst>
              <a:path w="1725295" h="1164589">
                <a:moveTo>
                  <a:pt x="0" y="582168"/>
                </a:moveTo>
                <a:lnTo>
                  <a:pt x="1834" y="543885"/>
                </a:lnTo>
                <a:lnTo>
                  <a:pt x="16172" y="469383"/>
                </a:lnTo>
                <a:lnTo>
                  <a:pt x="43976" y="398141"/>
                </a:lnTo>
                <a:lnTo>
                  <a:pt x="62644" y="363935"/>
                </a:lnTo>
                <a:lnTo>
                  <a:pt x="84337" y="330774"/>
                </a:lnTo>
                <a:lnTo>
                  <a:pt x="108942" y="298735"/>
                </a:lnTo>
                <a:lnTo>
                  <a:pt x="136345" y="267894"/>
                </a:lnTo>
                <a:lnTo>
                  <a:pt x="166432" y="238329"/>
                </a:lnTo>
                <a:lnTo>
                  <a:pt x="199091" y="210115"/>
                </a:lnTo>
                <a:lnTo>
                  <a:pt x="234206" y="183330"/>
                </a:lnTo>
                <a:lnTo>
                  <a:pt x="271665" y="158050"/>
                </a:lnTo>
                <a:lnTo>
                  <a:pt x="311354" y="134352"/>
                </a:lnTo>
                <a:lnTo>
                  <a:pt x="353159" y="112312"/>
                </a:lnTo>
                <a:lnTo>
                  <a:pt x="396966" y="92008"/>
                </a:lnTo>
                <a:lnTo>
                  <a:pt x="442662" y="73515"/>
                </a:lnTo>
                <a:lnTo>
                  <a:pt x="490133" y="56911"/>
                </a:lnTo>
                <a:lnTo>
                  <a:pt x="539266" y="42272"/>
                </a:lnTo>
                <a:lnTo>
                  <a:pt x="589946" y="29675"/>
                </a:lnTo>
                <a:lnTo>
                  <a:pt x="642060" y="19196"/>
                </a:lnTo>
                <a:lnTo>
                  <a:pt x="695495" y="10913"/>
                </a:lnTo>
                <a:lnTo>
                  <a:pt x="750136" y="4901"/>
                </a:lnTo>
                <a:lnTo>
                  <a:pt x="805870" y="1238"/>
                </a:lnTo>
                <a:lnTo>
                  <a:pt x="862583" y="0"/>
                </a:lnTo>
                <a:lnTo>
                  <a:pt x="919297" y="1238"/>
                </a:lnTo>
                <a:lnTo>
                  <a:pt x="975031" y="4901"/>
                </a:lnTo>
                <a:lnTo>
                  <a:pt x="1029672" y="10913"/>
                </a:lnTo>
                <a:lnTo>
                  <a:pt x="1083107" y="19196"/>
                </a:lnTo>
                <a:lnTo>
                  <a:pt x="1135221" y="29675"/>
                </a:lnTo>
                <a:lnTo>
                  <a:pt x="1185901" y="42272"/>
                </a:lnTo>
                <a:lnTo>
                  <a:pt x="1235034" y="56911"/>
                </a:lnTo>
                <a:lnTo>
                  <a:pt x="1282505" y="73515"/>
                </a:lnTo>
                <a:lnTo>
                  <a:pt x="1328201" y="92008"/>
                </a:lnTo>
                <a:lnTo>
                  <a:pt x="1372008" y="112312"/>
                </a:lnTo>
                <a:lnTo>
                  <a:pt x="1413813" y="134352"/>
                </a:lnTo>
                <a:lnTo>
                  <a:pt x="1453502" y="158050"/>
                </a:lnTo>
                <a:lnTo>
                  <a:pt x="1490961" y="183330"/>
                </a:lnTo>
                <a:lnTo>
                  <a:pt x="1526076" y="210115"/>
                </a:lnTo>
                <a:lnTo>
                  <a:pt x="1558735" y="238329"/>
                </a:lnTo>
                <a:lnTo>
                  <a:pt x="1588822" y="267894"/>
                </a:lnTo>
                <a:lnTo>
                  <a:pt x="1616225" y="298735"/>
                </a:lnTo>
                <a:lnTo>
                  <a:pt x="1640830" y="330774"/>
                </a:lnTo>
                <a:lnTo>
                  <a:pt x="1662523" y="363935"/>
                </a:lnTo>
                <a:lnTo>
                  <a:pt x="1681191" y="398141"/>
                </a:lnTo>
                <a:lnTo>
                  <a:pt x="1696719" y="433316"/>
                </a:lnTo>
                <a:lnTo>
                  <a:pt x="1717904" y="506265"/>
                </a:lnTo>
                <a:lnTo>
                  <a:pt x="1725168" y="582168"/>
                </a:lnTo>
                <a:lnTo>
                  <a:pt x="1723333" y="620450"/>
                </a:lnTo>
                <a:lnTo>
                  <a:pt x="1708995" y="694952"/>
                </a:lnTo>
                <a:lnTo>
                  <a:pt x="1681191" y="766194"/>
                </a:lnTo>
                <a:lnTo>
                  <a:pt x="1662523" y="800400"/>
                </a:lnTo>
                <a:lnTo>
                  <a:pt x="1640830" y="833561"/>
                </a:lnTo>
                <a:lnTo>
                  <a:pt x="1616225" y="865600"/>
                </a:lnTo>
                <a:lnTo>
                  <a:pt x="1588822" y="896441"/>
                </a:lnTo>
                <a:lnTo>
                  <a:pt x="1558735" y="926006"/>
                </a:lnTo>
                <a:lnTo>
                  <a:pt x="1526076" y="954220"/>
                </a:lnTo>
                <a:lnTo>
                  <a:pt x="1490961" y="981005"/>
                </a:lnTo>
                <a:lnTo>
                  <a:pt x="1453502" y="1006285"/>
                </a:lnTo>
                <a:lnTo>
                  <a:pt x="1413813" y="1029983"/>
                </a:lnTo>
                <a:lnTo>
                  <a:pt x="1372008" y="1052023"/>
                </a:lnTo>
                <a:lnTo>
                  <a:pt x="1328201" y="1072327"/>
                </a:lnTo>
                <a:lnTo>
                  <a:pt x="1282505" y="1090820"/>
                </a:lnTo>
                <a:lnTo>
                  <a:pt x="1235034" y="1107424"/>
                </a:lnTo>
                <a:lnTo>
                  <a:pt x="1185901" y="1122063"/>
                </a:lnTo>
                <a:lnTo>
                  <a:pt x="1135221" y="1134660"/>
                </a:lnTo>
                <a:lnTo>
                  <a:pt x="1083107" y="1145139"/>
                </a:lnTo>
                <a:lnTo>
                  <a:pt x="1029672" y="1153422"/>
                </a:lnTo>
                <a:lnTo>
                  <a:pt x="975031" y="1159434"/>
                </a:lnTo>
                <a:lnTo>
                  <a:pt x="919297" y="1163097"/>
                </a:lnTo>
                <a:lnTo>
                  <a:pt x="862583" y="1164336"/>
                </a:lnTo>
                <a:lnTo>
                  <a:pt x="805870" y="1163097"/>
                </a:lnTo>
                <a:lnTo>
                  <a:pt x="750136" y="1159434"/>
                </a:lnTo>
                <a:lnTo>
                  <a:pt x="695495" y="1153422"/>
                </a:lnTo>
                <a:lnTo>
                  <a:pt x="642060" y="1145139"/>
                </a:lnTo>
                <a:lnTo>
                  <a:pt x="589946" y="1134660"/>
                </a:lnTo>
                <a:lnTo>
                  <a:pt x="539266" y="1122063"/>
                </a:lnTo>
                <a:lnTo>
                  <a:pt x="490133" y="1107424"/>
                </a:lnTo>
                <a:lnTo>
                  <a:pt x="442662" y="1090820"/>
                </a:lnTo>
                <a:lnTo>
                  <a:pt x="396966" y="1072327"/>
                </a:lnTo>
                <a:lnTo>
                  <a:pt x="353159" y="1052023"/>
                </a:lnTo>
                <a:lnTo>
                  <a:pt x="311354" y="1029983"/>
                </a:lnTo>
                <a:lnTo>
                  <a:pt x="271665" y="1006285"/>
                </a:lnTo>
                <a:lnTo>
                  <a:pt x="234206" y="981005"/>
                </a:lnTo>
                <a:lnTo>
                  <a:pt x="199091" y="954220"/>
                </a:lnTo>
                <a:lnTo>
                  <a:pt x="166432" y="926006"/>
                </a:lnTo>
                <a:lnTo>
                  <a:pt x="136345" y="896441"/>
                </a:lnTo>
                <a:lnTo>
                  <a:pt x="108942" y="865600"/>
                </a:lnTo>
                <a:lnTo>
                  <a:pt x="84337" y="833561"/>
                </a:lnTo>
                <a:lnTo>
                  <a:pt x="62644" y="800400"/>
                </a:lnTo>
                <a:lnTo>
                  <a:pt x="43976" y="766194"/>
                </a:lnTo>
                <a:lnTo>
                  <a:pt x="28448" y="731019"/>
                </a:lnTo>
                <a:lnTo>
                  <a:pt x="7263" y="658070"/>
                </a:lnTo>
                <a:lnTo>
                  <a:pt x="0" y="58216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6161" y="4787646"/>
            <a:ext cx="1727200" cy="1163320"/>
          </a:xfrm>
          <a:custGeom>
            <a:avLst/>
            <a:gdLst/>
            <a:ahLst/>
            <a:cxnLst/>
            <a:rect l="l" t="t" r="r" b="b"/>
            <a:pathLst>
              <a:path w="1727200" h="1163320">
                <a:moveTo>
                  <a:pt x="863345" y="0"/>
                </a:moveTo>
                <a:lnTo>
                  <a:pt x="806586" y="1236"/>
                </a:lnTo>
                <a:lnTo>
                  <a:pt x="750807" y="4896"/>
                </a:lnTo>
                <a:lnTo>
                  <a:pt x="696120" y="10902"/>
                </a:lnTo>
                <a:lnTo>
                  <a:pt x="642641" y="19177"/>
                </a:lnTo>
                <a:lnTo>
                  <a:pt x="590482" y="29644"/>
                </a:lnTo>
                <a:lnTo>
                  <a:pt x="539759" y="42228"/>
                </a:lnTo>
                <a:lnTo>
                  <a:pt x="490584" y="56851"/>
                </a:lnTo>
                <a:lnTo>
                  <a:pt x="443071" y="73437"/>
                </a:lnTo>
                <a:lnTo>
                  <a:pt x="397335" y="91909"/>
                </a:lnTo>
                <a:lnTo>
                  <a:pt x="353488" y="112190"/>
                </a:lnTo>
                <a:lnTo>
                  <a:pt x="311646" y="134204"/>
                </a:lnTo>
                <a:lnTo>
                  <a:pt x="271921" y="157874"/>
                </a:lnTo>
                <a:lnTo>
                  <a:pt x="234428" y="183124"/>
                </a:lnTo>
                <a:lnTo>
                  <a:pt x="199280" y="209876"/>
                </a:lnTo>
                <a:lnTo>
                  <a:pt x="166591" y="238054"/>
                </a:lnTo>
                <a:lnTo>
                  <a:pt x="136475" y="267582"/>
                </a:lnTo>
                <a:lnTo>
                  <a:pt x="109046" y="298383"/>
                </a:lnTo>
                <a:lnTo>
                  <a:pt x="84418" y="330379"/>
                </a:lnTo>
                <a:lnTo>
                  <a:pt x="62704" y="363495"/>
                </a:lnTo>
                <a:lnTo>
                  <a:pt x="44019" y="397654"/>
                </a:lnTo>
                <a:lnTo>
                  <a:pt x="28475" y="432779"/>
                </a:lnTo>
                <a:lnTo>
                  <a:pt x="7270" y="505620"/>
                </a:lnTo>
                <a:lnTo>
                  <a:pt x="0" y="581405"/>
                </a:lnTo>
                <a:lnTo>
                  <a:pt x="1836" y="619634"/>
                </a:lnTo>
                <a:lnTo>
                  <a:pt x="16188" y="694032"/>
                </a:lnTo>
                <a:lnTo>
                  <a:pt x="44019" y="765177"/>
                </a:lnTo>
                <a:lnTo>
                  <a:pt x="62704" y="799337"/>
                </a:lnTo>
                <a:lnTo>
                  <a:pt x="84418" y="832454"/>
                </a:lnTo>
                <a:lnTo>
                  <a:pt x="109046" y="864451"/>
                </a:lnTo>
                <a:lnTo>
                  <a:pt x="136475" y="895251"/>
                </a:lnTo>
                <a:lnTo>
                  <a:pt x="166591" y="924779"/>
                </a:lnTo>
                <a:lnTo>
                  <a:pt x="199280" y="952956"/>
                </a:lnTo>
                <a:lnTo>
                  <a:pt x="234428" y="979707"/>
                </a:lnTo>
                <a:lnTo>
                  <a:pt x="271921" y="1004955"/>
                </a:lnTo>
                <a:lnTo>
                  <a:pt x="311646" y="1028623"/>
                </a:lnTo>
                <a:lnTo>
                  <a:pt x="353488" y="1050635"/>
                </a:lnTo>
                <a:lnTo>
                  <a:pt x="397335" y="1070915"/>
                </a:lnTo>
                <a:lnTo>
                  <a:pt x="443071" y="1089385"/>
                </a:lnTo>
                <a:lnTo>
                  <a:pt x="490584" y="1105968"/>
                </a:lnTo>
                <a:lnTo>
                  <a:pt x="539759" y="1120590"/>
                </a:lnTo>
                <a:lnTo>
                  <a:pt x="590482" y="1133172"/>
                </a:lnTo>
                <a:lnTo>
                  <a:pt x="642641" y="1143638"/>
                </a:lnTo>
                <a:lnTo>
                  <a:pt x="696120" y="1151911"/>
                </a:lnTo>
                <a:lnTo>
                  <a:pt x="750807" y="1157916"/>
                </a:lnTo>
                <a:lnTo>
                  <a:pt x="806586" y="1161575"/>
                </a:lnTo>
                <a:lnTo>
                  <a:pt x="863345" y="1162811"/>
                </a:lnTo>
                <a:lnTo>
                  <a:pt x="920105" y="1161575"/>
                </a:lnTo>
                <a:lnTo>
                  <a:pt x="975884" y="1157916"/>
                </a:lnTo>
                <a:lnTo>
                  <a:pt x="1030571" y="1151911"/>
                </a:lnTo>
                <a:lnTo>
                  <a:pt x="1084050" y="1143638"/>
                </a:lnTo>
                <a:lnTo>
                  <a:pt x="1136209" y="1133172"/>
                </a:lnTo>
                <a:lnTo>
                  <a:pt x="1186932" y="1120590"/>
                </a:lnTo>
                <a:lnTo>
                  <a:pt x="1236107" y="1105968"/>
                </a:lnTo>
                <a:lnTo>
                  <a:pt x="1283620" y="1089385"/>
                </a:lnTo>
                <a:lnTo>
                  <a:pt x="1329356" y="1070915"/>
                </a:lnTo>
                <a:lnTo>
                  <a:pt x="1373203" y="1050635"/>
                </a:lnTo>
                <a:lnTo>
                  <a:pt x="1415045" y="1028623"/>
                </a:lnTo>
                <a:lnTo>
                  <a:pt x="1454770" y="1004955"/>
                </a:lnTo>
                <a:lnTo>
                  <a:pt x="1492263" y="979707"/>
                </a:lnTo>
                <a:lnTo>
                  <a:pt x="1527411" y="952956"/>
                </a:lnTo>
                <a:lnTo>
                  <a:pt x="1560100" y="924779"/>
                </a:lnTo>
                <a:lnTo>
                  <a:pt x="1590216" y="895251"/>
                </a:lnTo>
                <a:lnTo>
                  <a:pt x="1617645" y="864451"/>
                </a:lnTo>
                <a:lnTo>
                  <a:pt x="1642273" y="832454"/>
                </a:lnTo>
                <a:lnTo>
                  <a:pt x="1663987" y="799337"/>
                </a:lnTo>
                <a:lnTo>
                  <a:pt x="1682672" y="765177"/>
                </a:lnTo>
                <a:lnTo>
                  <a:pt x="1698216" y="730050"/>
                </a:lnTo>
                <a:lnTo>
                  <a:pt x="1719421" y="657201"/>
                </a:lnTo>
                <a:lnTo>
                  <a:pt x="1726692" y="581405"/>
                </a:lnTo>
                <a:lnTo>
                  <a:pt x="1724855" y="543183"/>
                </a:lnTo>
                <a:lnTo>
                  <a:pt x="1710503" y="468793"/>
                </a:lnTo>
                <a:lnTo>
                  <a:pt x="1682672" y="397654"/>
                </a:lnTo>
                <a:lnTo>
                  <a:pt x="1663987" y="363495"/>
                </a:lnTo>
                <a:lnTo>
                  <a:pt x="1642273" y="330379"/>
                </a:lnTo>
                <a:lnTo>
                  <a:pt x="1617645" y="298383"/>
                </a:lnTo>
                <a:lnTo>
                  <a:pt x="1590216" y="267582"/>
                </a:lnTo>
                <a:lnTo>
                  <a:pt x="1560100" y="238054"/>
                </a:lnTo>
                <a:lnTo>
                  <a:pt x="1527411" y="209876"/>
                </a:lnTo>
                <a:lnTo>
                  <a:pt x="1492263" y="183124"/>
                </a:lnTo>
                <a:lnTo>
                  <a:pt x="1454770" y="157874"/>
                </a:lnTo>
                <a:lnTo>
                  <a:pt x="1415045" y="134204"/>
                </a:lnTo>
                <a:lnTo>
                  <a:pt x="1373203" y="112190"/>
                </a:lnTo>
                <a:lnTo>
                  <a:pt x="1329356" y="91909"/>
                </a:lnTo>
                <a:lnTo>
                  <a:pt x="1283620" y="73437"/>
                </a:lnTo>
                <a:lnTo>
                  <a:pt x="1236107" y="56851"/>
                </a:lnTo>
                <a:lnTo>
                  <a:pt x="1186932" y="42228"/>
                </a:lnTo>
                <a:lnTo>
                  <a:pt x="1136209" y="29644"/>
                </a:lnTo>
                <a:lnTo>
                  <a:pt x="1084050" y="19177"/>
                </a:lnTo>
                <a:lnTo>
                  <a:pt x="1030571" y="10902"/>
                </a:lnTo>
                <a:lnTo>
                  <a:pt x="975884" y="4896"/>
                </a:lnTo>
                <a:lnTo>
                  <a:pt x="920105" y="1236"/>
                </a:lnTo>
                <a:lnTo>
                  <a:pt x="863345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6161" y="4787646"/>
            <a:ext cx="1727200" cy="1163320"/>
          </a:xfrm>
          <a:custGeom>
            <a:avLst/>
            <a:gdLst/>
            <a:ahLst/>
            <a:cxnLst/>
            <a:rect l="l" t="t" r="r" b="b"/>
            <a:pathLst>
              <a:path w="1727200" h="1163320">
                <a:moveTo>
                  <a:pt x="0" y="581405"/>
                </a:moveTo>
                <a:lnTo>
                  <a:pt x="1836" y="543183"/>
                </a:lnTo>
                <a:lnTo>
                  <a:pt x="16188" y="468793"/>
                </a:lnTo>
                <a:lnTo>
                  <a:pt x="44019" y="397654"/>
                </a:lnTo>
                <a:lnTo>
                  <a:pt x="62704" y="363495"/>
                </a:lnTo>
                <a:lnTo>
                  <a:pt x="84418" y="330379"/>
                </a:lnTo>
                <a:lnTo>
                  <a:pt x="109046" y="298383"/>
                </a:lnTo>
                <a:lnTo>
                  <a:pt x="136475" y="267582"/>
                </a:lnTo>
                <a:lnTo>
                  <a:pt x="166591" y="238054"/>
                </a:lnTo>
                <a:lnTo>
                  <a:pt x="199280" y="209876"/>
                </a:lnTo>
                <a:lnTo>
                  <a:pt x="234428" y="183124"/>
                </a:lnTo>
                <a:lnTo>
                  <a:pt x="271921" y="157874"/>
                </a:lnTo>
                <a:lnTo>
                  <a:pt x="311646" y="134204"/>
                </a:lnTo>
                <a:lnTo>
                  <a:pt x="353488" y="112190"/>
                </a:lnTo>
                <a:lnTo>
                  <a:pt x="397335" y="91909"/>
                </a:lnTo>
                <a:lnTo>
                  <a:pt x="443071" y="73437"/>
                </a:lnTo>
                <a:lnTo>
                  <a:pt x="490584" y="56851"/>
                </a:lnTo>
                <a:lnTo>
                  <a:pt x="539759" y="42228"/>
                </a:lnTo>
                <a:lnTo>
                  <a:pt x="590482" y="29644"/>
                </a:lnTo>
                <a:lnTo>
                  <a:pt x="642641" y="19177"/>
                </a:lnTo>
                <a:lnTo>
                  <a:pt x="696120" y="10902"/>
                </a:lnTo>
                <a:lnTo>
                  <a:pt x="750807" y="4896"/>
                </a:lnTo>
                <a:lnTo>
                  <a:pt x="806586" y="1236"/>
                </a:lnTo>
                <a:lnTo>
                  <a:pt x="863345" y="0"/>
                </a:lnTo>
                <a:lnTo>
                  <a:pt x="920105" y="1236"/>
                </a:lnTo>
                <a:lnTo>
                  <a:pt x="975884" y="4896"/>
                </a:lnTo>
                <a:lnTo>
                  <a:pt x="1030571" y="10902"/>
                </a:lnTo>
                <a:lnTo>
                  <a:pt x="1084050" y="19177"/>
                </a:lnTo>
                <a:lnTo>
                  <a:pt x="1136209" y="29644"/>
                </a:lnTo>
                <a:lnTo>
                  <a:pt x="1186932" y="42228"/>
                </a:lnTo>
                <a:lnTo>
                  <a:pt x="1236107" y="56851"/>
                </a:lnTo>
                <a:lnTo>
                  <a:pt x="1283620" y="73437"/>
                </a:lnTo>
                <a:lnTo>
                  <a:pt x="1329356" y="91909"/>
                </a:lnTo>
                <a:lnTo>
                  <a:pt x="1373203" y="112190"/>
                </a:lnTo>
                <a:lnTo>
                  <a:pt x="1415045" y="134204"/>
                </a:lnTo>
                <a:lnTo>
                  <a:pt x="1454770" y="157874"/>
                </a:lnTo>
                <a:lnTo>
                  <a:pt x="1492263" y="183124"/>
                </a:lnTo>
                <a:lnTo>
                  <a:pt x="1527411" y="209876"/>
                </a:lnTo>
                <a:lnTo>
                  <a:pt x="1560100" y="238054"/>
                </a:lnTo>
                <a:lnTo>
                  <a:pt x="1590216" y="267582"/>
                </a:lnTo>
                <a:lnTo>
                  <a:pt x="1617645" y="298383"/>
                </a:lnTo>
                <a:lnTo>
                  <a:pt x="1642273" y="330379"/>
                </a:lnTo>
                <a:lnTo>
                  <a:pt x="1663987" y="363495"/>
                </a:lnTo>
                <a:lnTo>
                  <a:pt x="1682672" y="397654"/>
                </a:lnTo>
                <a:lnTo>
                  <a:pt x="1698216" y="432779"/>
                </a:lnTo>
                <a:lnTo>
                  <a:pt x="1719421" y="505620"/>
                </a:lnTo>
                <a:lnTo>
                  <a:pt x="1726692" y="581405"/>
                </a:lnTo>
                <a:lnTo>
                  <a:pt x="1724855" y="619634"/>
                </a:lnTo>
                <a:lnTo>
                  <a:pt x="1710503" y="694032"/>
                </a:lnTo>
                <a:lnTo>
                  <a:pt x="1682672" y="765177"/>
                </a:lnTo>
                <a:lnTo>
                  <a:pt x="1663987" y="799337"/>
                </a:lnTo>
                <a:lnTo>
                  <a:pt x="1642273" y="832454"/>
                </a:lnTo>
                <a:lnTo>
                  <a:pt x="1617645" y="864451"/>
                </a:lnTo>
                <a:lnTo>
                  <a:pt x="1590216" y="895251"/>
                </a:lnTo>
                <a:lnTo>
                  <a:pt x="1560100" y="924779"/>
                </a:lnTo>
                <a:lnTo>
                  <a:pt x="1527411" y="952956"/>
                </a:lnTo>
                <a:lnTo>
                  <a:pt x="1492263" y="979707"/>
                </a:lnTo>
                <a:lnTo>
                  <a:pt x="1454770" y="1004955"/>
                </a:lnTo>
                <a:lnTo>
                  <a:pt x="1415045" y="1028623"/>
                </a:lnTo>
                <a:lnTo>
                  <a:pt x="1373203" y="1050635"/>
                </a:lnTo>
                <a:lnTo>
                  <a:pt x="1329356" y="1070915"/>
                </a:lnTo>
                <a:lnTo>
                  <a:pt x="1283620" y="1089385"/>
                </a:lnTo>
                <a:lnTo>
                  <a:pt x="1236107" y="1105968"/>
                </a:lnTo>
                <a:lnTo>
                  <a:pt x="1186932" y="1120590"/>
                </a:lnTo>
                <a:lnTo>
                  <a:pt x="1136209" y="1133172"/>
                </a:lnTo>
                <a:lnTo>
                  <a:pt x="1084050" y="1143638"/>
                </a:lnTo>
                <a:lnTo>
                  <a:pt x="1030571" y="1151911"/>
                </a:lnTo>
                <a:lnTo>
                  <a:pt x="975884" y="1157916"/>
                </a:lnTo>
                <a:lnTo>
                  <a:pt x="920105" y="1161575"/>
                </a:lnTo>
                <a:lnTo>
                  <a:pt x="863345" y="1162811"/>
                </a:lnTo>
                <a:lnTo>
                  <a:pt x="806586" y="1161575"/>
                </a:lnTo>
                <a:lnTo>
                  <a:pt x="750807" y="1157916"/>
                </a:lnTo>
                <a:lnTo>
                  <a:pt x="696120" y="1151911"/>
                </a:lnTo>
                <a:lnTo>
                  <a:pt x="642641" y="1143638"/>
                </a:lnTo>
                <a:lnTo>
                  <a:pt x="590482" y="1133172"/>
                </a:lnTo>
                <a:lnTo>
                  <a:pt x="539759" y="1120590"/>
                </a:lnTo>
                <a:lnTo>
                  <a:pt x="490584" y="1105968"/>
                </a:lnTo>
                <a:lnTo>
                  <a:pt x="443071" y="1089385"/>
                </a:lnTo>
                <a:lnTo>
                  <a:pt x="397335" y="1070915"/>
                </a:lnTo>
                <a:lnTo>
                  <a:pt x="353488" y="1050635"/>
                </a:lnTo>
                <a:lnTo>
                  <a:pt x="311646" y="1028623"/>
                </a:lnTo>
                <a:lnTo>
                  <a:pt x="271921" y="1004955"/>
                </a:lnTo>
                <a:lnTo>
                  <a:pt x="234428" y="979707"/>
                </a:lnTo>
                <a:lnTo>
                  <a:pt x="199280" y="952956"/>
                </a:lnTo>
                <a:lnTo>
                  <a:pt x="166591" y="924779"/>
                </a:lnTo>
                <a:lnTo>
                  <a:pt x="136475" y="895251"/>
                </a:lnTo>
                <a:lnTo>
                  <a:pt x="109046" y="864451"/>
                </a:lnTo>
                <a:lnTo>
                  <a:pt x="84418" y="832454"/>
                </a:lnTo>
                <a:lnTo>
                  <a:pt x="62704" y="799337"/>
                </a:lnTo>
                <a:lnTo>
                  <a:pt x="44019" y="765177"/>
                </a:lnTo>
                <a:lnTo>
                  <a:pt x="28475" y="730050"/>
                </a:lnTo>
                <a:lnTo>
                  <a:pt x="7270" y="657201"/>
                </a:lnTo>
                <a:lnTo>
                  <a:pt x="0" y="58140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6097" y="4787646"/>
            <a:ext cx="1727200" cy="1163320"/>
          </a:xfrm>
          <a:custGeom>
            <a:avLst/>
            <a:gdLst/>
            <a:ahLst/>
            <a:cxnLst/>
            <a:rect l="l" t="t" r="r" b="b"/>
            <a:pathLst>
              <a:path w="1727200" h="1163320">
                <a:moveTo>
                  <a:pt x="863346" y="0"/>
                </a:moveTo>
                <a:lnTo>
                  <a:pt x="806586" y="1236"/>
                </a:lnTo>
                <a:lnTo>
                  <a:pt x="750807" y="4896"/>
                </a:lnTo>
                <a:lnTo>
                  <a:pt x="696120" y="10902"/>
                </a:lnTo>
                <a:lnTo>
                  <a:pt x="642641" y="19177"/>
                </a:lnTo>
                <a:lnTo>
                  <a:pt x="590482" y="29644"/>
                </a:lnTo>
                <a:lnTo>
                  <a:pt x="539759" y="42228"/>
                </a:lnTo>
                <a:lnTo>
                  <a:pt x="490584" y="56851"/>
                </a:lnTo>
                <a:lnTo>
                  <a:pt x="443071" y="73437"/>
                </a:lnTo>
                <a:lnTo>
                  <a:pt x="397335" y="91909"/>
                </a:lnTo>
                <a:lnTo>
                  <a:pt x="353488" y="112190"/>
                </a:lnTo>
                <a:lnTo>
                  <a:pt x="311646" y="134204"/>
                </a:lnTo>
                <a:lnTo>
                  <a:pt x="271921" y="157874"/>
                </a:lnTo>
                <a:lnTo>
                  <a:pt x="234428" y="183124"/>
                </a:lnTo>
                <a:lnTo>
                  <a:pt x="199280" y="209876"/>
                </a:lnTo>
                <a:lnTo>
                  <a:pt x="166591" y="238054"/>
                </a:lnTo>
                <a:lnTo>
                  <a:pt x="136475" y="267582"/>
                </a:lnTo>
                <a:lnTo>
                  <a:pt x="109046" y="298383"/>
                </a:lnTo>
                <a:lnTo>
                  <a:pt x="84418" y="330379"/>
                </a:lnTo>
                <a:lnTo>
                  <a:pt x="62704" y="363495"/>
                </a:lnTo>
                <a:lnTo>
                  <a:pt x="44019" y="397654"/>
                </a:lnTo>
                <a:lnTo>
                  <a:pt x="28475" y="432779"/>
                </a:lnTo>
                <a:lnTo>
                  <a:pt x="7270" y="505620"/>
                </a:lnTo>
                <a:lnTo>
                  <a:pt x="0" y="581405"/>
                </a:lnTo>
                <a:lnTo>
                  <a:pt x="1836" y="619634"/>
                </a:lnTo>
                <a:lnTo>
                  <a:pt x="16188" y="694032"/>
                </a:lnTo>
                <a:lnTo>
                  <a:pt x="44019" y="765177"/>
                </a:lnTo>
                <a:lnTo>
                  <a:pt x="62704" y="799337"/>
                </a:lnTo>
                <a:lnTo>
                  <a:pt x="84418" y="832454"/>
                </a:lnTo>
                <a:lnTo>
                  <a:pt x="109046" y="864451"/>
                </a:lnTo>
                <a:lnTo>
                  <a:pt x="136475" y="895251"/>
                </a:lnTo>
                <a:lnTo>
                  <a:pt x="166591" y="924779"/>
                </a:lnTo>
                <a:lnTo>
                  <a:pt x="199280" y="952956"/>
                </a:lnTo>
                <a:lnTo>
                  <a:pt x="234428" y="979707"/>
                </a:lnTo>
                <a:lnTo>
                  <a:pt x="271921" y="1004955"/>
                </a:lnTo>
                <a:lnTo>
                  <a:pt x="311646" y="1028623"/>
                </a:lnTo>
                <a:lnTo>
                  <a:pt x="353488" y="1050635"/>
                </a:lnTo>
                <a:lnTo>
                  <a:pt x="397335" y="1070915"/>
                </a:lnTo>
                <a:lnTo>
                  <a:pt x="443071" y="1089385"/>
                </a:lnTo>
                <a:lnTo>
                  <a:pt x="490584" y="1105968"/>
                </a:lnTo>
                <a:lnTo>
                  <a:pt x="539759" y="1120590"/>
                </a:lnTo>
                <a:lnTo>
                  <a:pt x="590482" y="1133172"/>
                </a:lnTo>
                <a:lnTo>
                  <a:pt x="642641" y="1143638"/>
                </a:lnTo>
                <a:lnTo>
                  <a:pt x="696120" y="1151911"/>
                </a:lnTo>
                <a:lnTo>
                  <a:pt x="750807" y="1157916"/>
                </a:lnTo>
                <a:lnTo>
                  <a:pt x="806586" y="1161575"/>
                </a:lnTo>
                <a:lnTo>
                  <a:pt x="863346" y="1162811"/>
                </a:lnTo>
                <a:lnTo>
                  <a:pt x="920105" y="1161575"/>
                </a:lnTo>
                <a:lnTo>
                  <a:pt x="975884" y="1157916"/>
                </a:lnTo>
                <a:lnTo>
                  <a:pt x="1030571" y="1151911"/>
                </a:lnTo>
                <a:lnTo>
                  <a:pt x="1084050" y="1143638"/>
                </a:lnTo>
                <a:lnTo>
                  <a:pt x="1136209" y="1133172"/>
                </a:lnTo>
                <a:lnTo>
                  <a:pt x="1186932" y="1120590"/>
                </a:lnTo>
                <a:lnTo>
                  <a:pt x="1236107" y="1105968"/>
                </a:lnTo>
                <a:lnTo>
                  <a:pt x="1283620" y="1089385"/>
                </a:lnTo>
                <a:lnTo>
                  <a:pt x="1329356" y="1070915"/>
                </a:lnTo>
                <a:lnTo>
                  <a:pt x="1373203" y="1050635"/>
                </a:lnTo>
                <a:lnTo>
                  <a:pt x="1415045" y="1028623"/>
                </a:lnTo>
                <a:lnTo>
                  <a:pt x="1454770" y="1004955"/>
                </a:lnTo>
                <a:lnTo>
                  <a:pt x="1492263" y="979707"/>
                </a:lnTo>
                <a:lnTo>
                  <a:pt x="1527411" y="952956"/>
                </a:lnTo>
                <a:lnTo>
                  <a:pt x="1560100" y="924779"/>
                </a:lnTo>
                <a:lnTo>
                  <a:pt x="1590216" y="895251"/>
                </a:lnTo>
                <a:lnTo>
                  <a:pt x="1617645" y="864451"/>
                </a:lnTo>
                <a:lnTo>
                  <a:pt x="1642273" y="832454"/>
                </a:lnTo>
                <a:lnTo>
                  <a:pt x="1663987" y="799337"/>
                </a:lnTo>
                <a:lnTo>
                  <a:pt x="1682672" y="765177"/>
                </a:lnTo>
                <a:lnTo>
                  <a:pt x="1698216" y="730050"/>
                </a:lnTo>
                <a:lnTo>
                  <a:pt x="1719421" y="657201"/>
                </a:lnTo>
                <a:lnTo>
                  <a:pt x="1726692" y="581405"/>
                </a:lnTo>
                <a:lnTo>
                  <a:pt x="1724855" y="543183"/>
                </a:lnTo>
                <a:lnTo>
                  <a:pt x="1710503" y="468793"/>
                </a:lnTo>
                <a:lnTo>
                  <a:pt x="1682672" y="397654"/>
                </a:lnTo>
                <a:lnTo>
                  <a:pt x="1663987" y="363495"/>
                </a:lnTo>
                <a:lnTo>
                  <a:pt x="1642273" y="330379"/>
                </a:lnTo>
                <a:lnTo>
                  <a:pt x="1617645" y="298383"/>
                </a:lnTo>
                <a:lnTo>
                  <a:pt x="1590216" y="267582"/>
                </a:lnTo>
                <a:lnTo>
                  <a:pt x="1560100" y="238054"/>
                </a:lnTo>
                <a:lnTo>
                  <a:pt x="1527411" y="209876"/>
                </a:lnTo>
                <a:lnTo>
                  <a:pt x="1492263" y="183124"/>
                </a:lnTo>
                <a:lnTo>
                  <a:pt x="1454770" y="157874"/>
                </a:lnTo>
                <a:lnTo>
                  <a:pt x="1415045" y="134204"/>
                </a:lnTo>
                <a:lnTo>
                  <a:pt x="1373203" y="112190"/>
                </a:lnTo>
                <a:lnTo>
                  <a:pt x="1329356" y="91909"/>
                </a:lnTo>
                <a:lnTo>
                  <a:pt x="1283620" y="73437"/>
                </a:lnTo>
                <a:lnTo>
                  <a:pt x="1236107" y="56851"/>
                </a:lnTo>
                <a:lnTo>
                  <a:pt x="1186932" y="42228"/>
                </a:lnTo>
                <a:lnTo>
                  <a:pt x="1136209" y="29644"/>
                </a:lnTo>
                <a:lnTo>
                  <a:pt x="1084050" y="19177"/>
                </a:lnTo>
                <a:lnTo>
                  <a:pt x="1030571" y="10902"/>
                </a:lnTo>
                <a:lnTo>
                  <a:pt x="975884" y="4896"/>
                </a:lnTo>
                <a:lnTo>
                  <a:pt x="920105" y="1236"/>
                </a:lnTo>
                <a:lnTo>
                  <a:pt x="863346" y="0"/>
                </a:lnTo>
                <a:close/>
              </a:path>
            </a:pathLst>
          </a:custGeom>
          <a:solidFill>
            <a:srgbClr val="C5E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6097" y="4787646"/>
            <a:ext cx="1727200" cy="1163320"/>
          </a:xfrm>
          <a:custGeom>
            <a:avLst/>
            <a:gdLst/>
            <a:ahLst/>
            <a:cxnLst/>
            <a:rect l="l" t="t" r="r" b="b"/>
            <a:pathLst>
              <a:path w="1727200" h="1163320">
                <a:moveTo>
                  <a:pt x="0" y="581405"/>
                </a:moveTo>
                <a:lnTo>
                  <a:pt x="1836" y="543183"/>
                </a:lnTo>
                <a:lnTo>
                  <a:pt x="16188" y="468793"/>
                </a:lnTo>
                <a:lnTo>
                  <a:pt x="44019" y="397654"/>
                </a:lnTo>
                <a:lnTo>
                  <a:pt x="62704" y="363495"/>
                </a:lnTo>
                <a:lnTo>
                  <a:pt x="84418" y="330379"/>
                </a:lnTo>
                <a:lnTo>
                  <a:pt x="109046" y="298383"/>
                </a:lnTo>
                <a:lnTo>
                  <a:pt x="136475" y="267582"/>
                </a:lnTo>
                <a:lnTo>
                  <a:pt x="166591" y="238054"/>
                </a:lnTo>
                <a:lnTo>
                  <a:pt x="199280" y="209876"/>
                </a:lnTo>
                <a:lnTo>
                  <a:pt x="234428" y="183124"/>
                </a:lnTo>
                <a:lnTo>
                  <a:pt x="271921" y="157874"/>
                </a:lnTo>
                <a:lnTo>
                  <a:pt x="311646" y="134204"/>
                </a:lnTo>
                <a:lnTo>
                  <a:pt x="353488" y="112190"/>
                </a:lnTo>
                <a:lnTo>
                  <a:pt x="397335" y="91909"/>
                </a:lnTo>
                <a:lnTo>
                  <a:pt x="443071" y="73437"/>
                </a:lnTo>
                <a:lnTo>
                  <a:pt x="490584" y="56851"/>
                </a:lnTo>
                <a:lnTo>
                  <a:pt x="539759" y="42228"/>
                </a:lnTo>
                <a:lnTo>
                  <a:pt x="590482" y="29644"/>
                </a:lnTo>
                <a:lnTo>
                  <a:pt x="642641" y="19177"/>
                </a:lnTo>
                <a:lnTo>
                  <a:pt x="696120" y="10902"/>
                </a:lnTo>
                <a:lnTo>
                  <a:pt x="750807" y="4896"/>
                </a:lnTo>
                <a:lnTo>
                  <a:pt x="806586" y="1236"/>
                </a:lnTo>
                <a:lnTo>
                  <a:pt x="863346" y="0"/>
                </a:lnTo>
                <a:lnTo>
                  <a:pt x="920105" y="1236"/>
                </a:lnTo>
                <a:lnTo>
                  <a:pt x="975884" y="4896"/>
                </a:lnTo>
                <a:lnTo>
                  <a:pt x="1030571" y="10902"/>
                </a:lnTo>
                <a:lnTo>
                  <a:pt x="1084050" y="19177"/>
                </a:lnTo>
                <a:lnTo>
                  <a:pt x="1136209" y="29644"/>
                </a:lnTo>
                <a:lnTo>
                  <a:pt x="1186932" y="42228"/>
                </a:lnTo>
                <a:lnTo>
                  <a:pt x="1236107" y="56851"/>
                </a:lnTo>
                <a:lnTo>
                  <a:pt x="1283620" y="73437"/>
                </a:lnTo>
                <a:lnTo>
                  <a:pt x="1329356" y="91909"/>
                </a:lnTo>
                <a:lnTo>
                  <a:pt x="1373203" y="112190"/>
                </a:lnTo>
                <a:lnTo>
                  <a:pt x="1415045" y="134204"/>
                </a:lnTo>
                <a:lnTo>
                  <a:pt x="1454770" y="157874"/>
                </a:lnTo>
                <a:lnTo>
                  <a:pt x="1492263" y="183124"/>
                </a:lnTo>
                <a:lnTo>
                  <a:pt x="1527411" y="209876"/>
                </a:lnTo>
                <a:lnTo>
                  <a:pt x="1560100" y="238054"/>
                </a:lnTo>
                <a:lnTo>
                  <a:pt x="1590216" y="267582"/>
                </a:lnTo>
                <a:lnTo>
                  <a:pt x="1617645" y="298383"/>
                </a:lnTo>
                <a:lnTo>
                  <a:pt x="1642273" y="330379"/>
                </a:lnTo>
                <a:lnTo>
                  <a:pt x="1663987" y="363495"/>
                </a:lnTo>
                <a:lnTo>
                  <a:pt x="1682672" y="397654"/>
                </a:lnTo>
                <a:lnTo>
                  <a:pt x="1698216" y="432779"/>
                </a:lnTo>
                <a:lnTo>
                  <a:pt x="1719421" y="505620"/>
                </a:lnTo>
                <a:lnTo>
                  <a:pt x="1726692" y="581405"/>
                </a:lnTo>
                <a:lnTo>
                  <a:pt x="1724855" y="619634"/>
                </a:lnTo>
                <a:lnTo>
                  <a:pt x="1710503" y="694032"/>
                </a:lnTo>
                <a:lnTo>
                  <a:pt x="1682672" y="765177"/>
                </a:lnTo>
                <a:lnTo>
                  <a:pt x="1663987" y="799337"/>
                </a:lnTo>
                <a:lnTo>
                  <a:pt x="1642273" y="832454"/>
                </a:lnTo>
                <a:lnTo>
                  <a:pt x="1617645" y="864451"/>
                </a:lnTo>
                <a:lnTo>
                  <a:pt x="1590216" y="895251"/>
                </a:lnTo>
                <a:lnTo>
                  <a:pt x="1560100" y="924779"/>
                </a:lnTo>
                <a:lnTo>
                  <a:pt x="1527411" y="952956"/>
                </a:lnTo>
                <a:lnTo>
                  <a:pt x="1492263" y="979707"/>
                </a:lnTo>
                <a:lnTo>
                  <a:pt x="1454770" y="1004955"/>
                </a:lnTo>
                <a:lnTo>
                  <a:pt x="1415045" y="1028623"/>
                </a:lnTo>
                <a:lnTo>
                  <a:pt x="1373203" y="1050635"/>
                </a:lnTo>
                <a:lnTo>
                  <a:pt x="1329356" y="1070915"/>
                </a:lnTo>
                <a:lnTo>
                  <a:pt x="1283620" y="1089385"/>
                </a:lnTo>
                <a:lnTo>
                  <a:pt x="1236107" y="1105968"/>
                </a:lnTo>
                <a:lnTo>
                  <a:pt x="1186932" y="1120590"/>
                </a:lnTo>
                <a:lnTo>
                  <a:pt x="1136209" y="1133172"/>
                </a:lnTo>
                <a:lnTo>
                  <a:pt x="1084050" y="1143638"/>
                </a:lnTo>
                <a:lnTo>
                  <a:pt x="1030571" y="1151911"/>
                </a:lnTo>
                <a:lnTo>
                  <a:pt x="975884" y="1157916"/>
                </a:lnTo>
                <a:lnTo>
                  <a:pt x="920105" y="1161575"/>
                </a:lnTo>
                <a:lnTo>
                  <a:pt x="863346" y="1162811"/>
                </a:lnTo>
                <a:lnTo>
                  <a:pt x="806586" y="1161575"/>
                </a:lnTo>
                <a:lnTo>
                  <a:pt x="750807" y="1157916"/>
                </a:lnTo>
                <a:lnTo>
                  <a:pt x="696120" y="1151911"/>
                </a:lnTo>
                <a:lnTo>
                  <a:pt x="642641" y="1143638"/>
                </a:lnTo>
                <a:lnTo>
                  <a:pt x="590482" y="1133172"/>
                </a:lnTo>
                <a:lnTo>
                  <a:pt x="539759" y="1120590"/>
                </a:lnTo>
                <a:lnTo>
                  <a:pt x="490584" y="1105968"/>
                </a:lnTo>
                <a:lnTo>
                  <a:pt x="443071" y="1089385"/>
                </a:lnTo>
                <a:lnTo>
                  <a:pt x="397335" y="1070915"/>
                </a:lnTo>
                <a:lnTo>
                  <a:pt x="353488" y="1050635"/>
                </a:lnTo>
                <a:lnTo>
                  <a:pt x="311646" y="1028623"/>
                </a:lnTo>
                <a:lnTo>
                  <a:pt x="271921" y="1004955"/>
                </a:lnTo>
                <a:lnTo>
                  <a:pt x="234428" y="979707"/>
                </a:lnTo>
                <a:lnTo>
                  <a:pt x="199280" y="952956"/>
                </a:lnTo>
                <a:lnTo>
                  <a:pt x="166591" y="924779"/>
                </a:lnTo>
                <a:lnTo>
                  <a:pt x="136475" y="895251"/>
                </a:lnTo>
                <a:lnTo>
                  <a:pt x="109046" y="864451"/>
                </a:lnTo>
                <a:lnTo>
                  <a:pt x="84418" y="832454"/>
                </a:lnTo>
                <a:lnTo>
                  <a:pt x="62704" y="799337"/>
                </a:lnTo>
                <a:lnTo>
                  <a:pt x="44019" y="765177"/>
                </a:lnTo>
                <a:lnTo>
                  <a:pt x="28475" y="730050"/>
                </a:lnTo>
                <a:lnTo>
                  <a:pt x="7270" y="657201"/>
                </a:lnTo>
                <a:lnTo>
                  <a:pt x="0" y="58140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1289" y="3226054"/>
            <a:ext cx="821690" cy="1598295"/>
          </a:xfrm>
          <a:custGeom>
            <a:avLst/>
            <a:gdLst/>
            <a:ahLst/>
            <a:cxnLst/>
            <a:rect l="l" t="t" r="r" b="b"/>
            <a:pathLst>
              <a:path w="821689" h="1598295">
                <a:moveTo>
                  <a:pt x="1016" y="1385189"/>
                </a:moveTo>
                <a:lnTo>
                  <a:pt x="0" y="1598168"/>
                </a:lnTo>
                <a:lnTo>
                  <a:pt x="171069" y="1471168"/>
                </a:lnTo>
                <a:lnTo>
                  <a:pt x="136656" y="1453769"/>
                </a:lnTo>
                <a:lnTo>
                  <a:pt x="94487" y="1453769"/>
                </a:lnTo>
                <a:lnTo>
                  <a:pt x="60452" y="1436624"/>
                </a:lnTo>
                <a:lnTo>
                  <a:pt x="69070" y="1419597"/>
                </a:lnTo>
                <a:lnTo>
                  <a:pt x="1016" y="1385189"/>
                </a:lnTo>
                <a:close/>
              </a:path>
              <a:path w="821689" h="1598295">
                <a:moveTo>
                  <a:pt x="69070" y="1419597"/>
                </a:moveTo>
                <a:lnTo>
                  <a:pt x="60452" y="1436624"/>
                </a:lnTo>
                <a:lnTo>
                  <a:pt x="94487" y="1453769"/>
                </a:lnTo>
                <a:lnTo>
                  <a:pt x="103081" y="1436793"/>
                </a:lnTo>
                <a:lnTo>
                  <a:pt x="69070" y="1419597"/>
                </a:lnTo>
                <a:close/>
              </a:path>
              <a:path w="821689" h="1598295">
                <a:moveTo>
                  <a:pt x="103081" y="1436793"/>
                </a:moveTo>
                <a:lnTo>
                  <a:pt x="94487" y="1453769"/>
                </a:lnTo>
                <a:lnTo>
                  <a:pt x="136656" y="1453769"/>
                </a:lnTo>
                <a:lnTo>
                  <a:pt x="103081" y="1436793"/>
                </a:lnTo>
                <a:close/>
              </a:path>
              <a:path w="821689" h="1598295">
                <a:moveTo>
                  <a:pt x="787654" y="0"/>
                </a:moveTo>
                <a:lnTo>
                  <a:pt x="69070" y="1419597"/>
                </a:lnTo>
                <a:lnTo>
                  <a:pt x="103081" y="1436793"/>
                </a:lnTo>
                <a:lnTo>
                  <a:pt x="821689" y="17272"/>
                </a:lnTo>
                <a:lnTo>
                  <a:pt x="787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580" y="3031870"/>
            <a:ext cx="1224280" cy="1755775"/>
          </a:xfrm>
          <a:custGeom>
            <a:avLst/>
            <a:gdLst/>
            <a:ahLst/>
            <a:cxnLst/>
            <a:rect l="l" t="t" r="r" b="b"/>
            <a:pathLst>
              <a:path w="1224279" h="1755775">
                <a:moveTo>
                  <a:pt x="1100006" y="1610041"/>
                </a:moveTo>
                <a:lnTo>
                  <a:pt x="1037336" y="1653412"/>
                </a:lnTo>
                <a:lnTo>
                  <a:pt x="1224153" y="1755774"/>
                </a:lnTo>
                <a:lnTo>
                  <a:pt x="1205585" y="1625727"/>
                </a:lnTo>
                <a:lnTo>
                  <a:pt x="1110869" y="1625727"/>
                </a:lnTo>
                <a:lnTo>
                  <a:pt x="1100006" y="1610041"/>
                </a:lnTo>
                <a:close/>
              </a:path>
              <a:path w="1224279" h="1755775">
                <a:moveTo>
                  <a:pt x="1131377" y="1588330"/>
                </a:moveTo>
                <a:lnTo>
                  <a:pt x="1100006" y="1610041"/>
                </a:lnTo>
                <a:lnTo>
                  <a:pt x="1110869" y="1625727"/>
                </a:lnTo>
                <a:lnTo>
                  <a:pt x="1142238" y="1604009"/>
                </a:lnTo>
                <a:lnTo>
                  <a:pt x="1131377" y="1588330"/>
                </a:lnTo>
                <a:close/>
              </a:path>
              <a:path w="1224279" h="1755775">
                <a:moveTo>
                  <a:pt x="1194054" y="1544954"/>
                </a:moveTo>
                <a:lnTo>
                  <a:pt x="1131377" y="1588330"/>
                </a:lnTo>
                <a:lnTo>
                  <a:pt x="1142238" y="1604009"/>
                </a:lnTo>
                <a:lnTo>
                  <a:pt x="1110869" y="1625727"/>
                </a:lnTo>
                <a:lnTo>
                  <a:pt x="1205585" y="1625727"/>
                </a:lnTo>
                <a:lnTo>
                  <a:pt x="1194054" y="1544954"/>
                </a:lnTo>
                <a:close/>
              </a:path>
              <a:path w="1224279" h="1755775">
                <a:moveTo>
                  <a:pt x="31242" y="0"/>
                </a:moveTo>
                <a:lnTo>
                  <a:pt x="0" y="21589"/>
                </a:lnTo>
                <a:lnTo>
                  <a:pt x="1100006" y="1610041"/>
                </a:lnTo>
                <a:lnTo>
                  <a:pt x="1131377" y="1588330"/>
                </a:lnTo>
                <a:lnTo>
                  <a:pt x="31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854" y="5271515"/>
            <a:ext cx="2261870" cy="190500"/>
          </a:xfrm>
          <a:custGeom>
            <a:avLst/>
            <a:gdLst/>
            <a:ahLst/>
            <a:cxnLst/>
            <a:rect l="l" t="t" r="r" b="b"/>
            <a:pathLst>
              <a:path w="2261870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2261870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2261870" h="190500">
                <a:moveTo>
                  <a:pt x="2261616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2261616" y="114300"/>
                </a:lnTo>
                <a:lnTo>
                  <a:pt x="226161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52571" y="2266315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运行态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8376" y="4979923"/>
            <a:ext cx="9410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就绪态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99201" y="4979923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等待态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4669" y="3426663"/>
            <a:ext cx="330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选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中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4961" y="3814013"/>
            <a:ext cx="33083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落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选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7017" y="2994736"/>
            <a:ext cx="9398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华文新魏"/>
                <a:cs typeface="华文新魏"/>
              </a:rPr>
              <a:t>出现等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待事件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71850" y="4894326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华文新魏"/>
                <a:cs typeface="华文新魏"/>
              </a:rPr>
              <a:t>等待事件结束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53233" y="2949701"/>
            <a:ext cx="939165" cy="1739264"/>
          </a:xfrm>
          <a:custGeom>
            <a:avLst/>
            <a:gdLst/>
            <a:ahLst/>
            <a:cxnLst/>
            <a:rect l="l" t="t" r="r" b="b"/>
            <a:pathLst>
              <a:path w="939164" h="1739264">
                <a:moveTo>
                  <a:pt x="832426" y="159153"/>
                </a:moveTo>
                <a:lnTo>
                  <a:pt x="0" y="1720723"/>
                </a:lnTo>
                <a:lnTo>
                  <a:pt x="33528" y="1738757"/>
                </a:lnTo>
                <a:lnTo>
                  <a:pt x="865971" y="177029"/>
                </a:lnTo>
                <a:lnTo>
                  <a:pt x="832426" y="159153"/>
                </a:lnTo>
                <a:close/>
              </a:path>
              <a:path w="939164" h="1739264">
                <a:moveTo>
                  <a:pt x="935046" y="142367"/>
                </a:moveTo>
                <a:lnTo>
                  <a:pt x="841375" y="142367"/>
                </a:lnTo>
                <a:lnTo>
                  <a:pt x="874903" y="160274"/>
                </a:lnTo>
                <a:lnTo>
                  <a:pt x="865971" y="177029"/>
                </a:lnTo>
                <a:lnTo>
                  <a:pt x="933196" y="212851"/>
                </a:lnTo>
                <a:lnTo>
                  <a:pt x="935046" y="142367"/>
                </a:lnTo>
                <a:close/>
              </a:path>
              <a:path w="939164" h="1739264">
                <a:moveTo>
                  <a:pt x="841375" y="142367"/>
                </a:moveTo>
                <a:lnTo>
                  <a:pt x="832426" y="159153"/>
                </a:lnTo>
                <a:lnTo>
                  <a:pt x="865971" y="177029"/>
                </a:lnTo>
                <a:lnTo>
                  <a:pt x="874903" y="160274"/>
                </a:lnTo>
                <a:lnTo>
                  <a:pt x="841375" y="142367"/>
                </a:lnTo>
                <a:close/>
              </a:path>
              <a:path w="939164" h="1739264">
                <a:moveTo>
                  <a:pt x="938784" y="0"/>
                </a:moveTo>
                <a:lnTo>
                  <a:pt x="765175" y="123317"/>
                </a:lnTo>
                <a:lnTo>
                  <a:pt x="832426" y="159153"/>
                </a:lnTo>
                <a:lnTo>
                  <a:pt x="841375" y="142367"/>
                </a:lnTo>
                <a:lnTo>
                  <a:pt x="935046" y="142367"/>
                </a:lnTo>
                <a:lnTo>
                  <a:pt x="938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36108" y="3886200"/>
            <a:ext cx="1355090" cy="4572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22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sz="2400" spc="-5" dirty="0">
                <a:latin typeface="华文新魏"/>
                <a:cs typeface="华文新魏"/>
              </a:rPr>
              <a:t>P(s)</a:t>
            </a:r>
            <a:r>
              <a:rPr sz="2400" spc="-20" dirty="0">
                <a:latin typeface="华文新魏"/>
                <a:cs typeface="华文新魏"/>
              </a:rPr>
              <a:t> </a:t>
            </a:r>
            <a:r>
              <a:rPr sz="2400" dirty="0">
                <a:latin typeface="华文新魏"/>
                <a:cs typeface="华文新魏"/>
              </a:rPr>
              <a:t>操作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4635" y="5471159"/>
            <a:ext cx="1388745" cy="45720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215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华文新魏"/>
                <a:cs typeface="华文新魏"/>
              </a:rPr>
              <a:t>V(s)</a:t>
            </a:r>
            <a:r>
              <a:rPr sz="2400" spc="-20" dirty="0">
                <a:latin typeface="华文新魏"/>
                <a:cs typeface="华文新魏"/>
              </a:rPr>
              <a:t> </a:t>
            </a:r>
            <a:r>
              <a:rPr sz="2400" dirty="0">
                <a:latin typeface="华文新魏"/>
                <a:cs typeface="华文新魏"/>
              </a:rPr>
              <a:t>操作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978" y="821816"/>
            <a:ext cx="6850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PV</a:t>
            </a:r>
            <a:r>
              <a:rPr sz="4400" dirty="0"/>
              <a:t>操作与进程状态队列模型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3911" y="2281427"/>
          <a:ext cx="22110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3911" y="3779520"/>
          <a:ext cx="22110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53817" y="6035802"/>
            <a:ext cx="2181225" cy="0"/>
          </a:xfrm>
          <a:custGeom>
            <a:avLst/>
            <a:gdLst/>
            <a:ahLst/>
            <a:cxnLst/>
            <a:rect l="l" t="t" r="r" b="b"/>
            <a:pathLst>
              <a:path w="2181225">
                <a:moveTo>
                  <a:pt x="0" y="0"/>
                </a:moveTo>
                <a:lnTo>
                  <a:pt x="218084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3817" y="6410705"/>
            <a:ext cx="2181225" cy="0"/>
          </a:xfrm>
          <a:custGeom>
            <a:avLst/>
            <a:gdLst/>
            <a:ahLst/>
            <a:cxnLst/>
            <a:rect l="l" t="t" r="r" b="b"/>
            <a:pathLst>
              <a:path w="2181225">
                <a:moveTo>
                  <a:pt x="0" y="0"/>
                </a:moveTo>
                <a:lnTo>
                  <a:pt x="218084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3817" y="603580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15967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8035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0103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2171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4240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6307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8376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8920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0988" y="603504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343911" y="4716779"/>
          <a:ext cx="2211070" cy="39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056376" y="2028444"/>
            <a:ext cx="1168907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34227" y="2186432"/>
            <a:ext cx="94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处理器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34661" y="2440685"/>
            <a:ext cx="1527175" cy="76200"/>
          </a:xfrm>
          <a:custGeom>
            <a:avLst/>
            <a:gdLst/>
            <a:ahLst/>
            <a:cxnLst/>
            <a:rect l="l" t="t" r="r" b="b"/>
            <a:pathLst>
              <a:path w="1527175" h="76200">
                <a:moveTo>
                  <a:pt x="1450848" y="0"/>
                </a:moveTo>
                <a:lnTo>
                  <a:pt x="1450848" y="76200"/>
                </a:lnTo>
                <a:lnTo>
                  <a:pt x="1507236" y="48005"/>
                </a:lnTo>
                <a:lnTo>
                  <a:pt x="1463548" y="48005"/>
                </a:lnTo>
                <a:lnTo>
                  <a:pt x="1463548" y="28193"/>
                </a:lnTo>
                <a:lnTo>
                  <a:pt x="1507235" y="28193"/>
                </a:lnTo>
                <a:lnTo>
                  <a:pt x="1450848" y="0"/>
                </a:lnTo>
                <a:close/>
              </a:path>
              <a:path w="1527175" h="76200">
                <a:moveTo>
                  <a:pt x="1450848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450848" y="48005"/>
                </a:lnTo>
                <a:lnTo>
                  <a:pt x="1450848" y="28193"/>
                </a:lnTo>
                <a:close/>
              </a:path>
              <a:path w="1527175" h="76200">
                <a:moveTo>
                  <a:pt x="1507235" y="28193"/>
                </a:moveTo>
                <a:lnTo>
                  <a:pt x="1463548" y="28193"/>
                </a:lnTo>
                <a:lnTo>
                  <a:pt x="1463548" y="48005"/>
                </a:lnTo>
                <a:lnTo>
                  <a:pt x="1507236" y="48005"/>
                </a:lnTo>
                <a:lnTo>
                  <a:pt x="1527048" y="38100"/>
                </a:lnTo>
                <a:lnTo>
                  <a:pt x="150723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29327" y="2072132"/>
            <a:ext cx="537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指派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8294" y="2440685"/>
            <a:ext cx="1525905" cy="76200"/>
          </a:xfrm>
          <a:custGeom>
            <a:avLst/>
            <a:gdLst/>
            <a:ahLst/>
            <a:cxnLst/>
            <a:rect l="l" t="t" r="r" b="b"/>
            <a:pathLst>
              <a:path w="1525905" h="76200">
                <a:moveTo>
                  <a:pt x="1449324" y="0"/>
                </a:moveTo>
                <a:lnTo>
                  <a:pt x="1449324" y="76200"/>
                </a:lnTo>
                <a:lnTo>
                  <a:pt x="1505712" y="48005"/>
                </a:lnTo>
                <a:lnTo>
                  <a:pt x="1462024" y="48005"/>
                </a:lnTo>
                <a:lnTo>
                  <a:pt x="1462024" y="28193"/>
                </a:lnTo>
                <a:lnTo>
                  <a:pt x="1505711" y="28193"/>
                </a:lnTo>
                <a:lnTo>
                  <a:pt x="1449324" y="0"/>
                </a:lnTo>
                <a:close/>
              </a:path>
              <a:path w="1525905" h="76200">
                <a:moveTo>
                  <a:pt x="1449324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449324" y="48005"/>
                </a:lnTo>
                <a:lnTo>
                  <a:pt x="1449324" y="28193"/>
                </a:lnTo>
                <a:close/>
              </a:path>
              <a:path w="1525905" h="76200">
                <a:moveTo>
                  <a:pt x="1505711" y="28193"/>
                </a:moveTo>
                <a:lnTo>
                  <a:pt x="1462024" y="28193"/>
                </a:lnTo>
                <a:lnTo>
                  <a:pt x="1462024" y="48005"/>
                </a:lnTo>
                <a:lnTo>
                  <a:pt x="1505712" y="48005"/>
                </a:lnTo>
                <a:lnTo>
                  <a:pt x="1525524" y="38100"/>
                </a:lnTo>
                <a:lnTo>
                  <a:pt x="1505711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21688" y="2072132"/>
            <a:ext cx="537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提交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22997" y="2253233"/>
            <a:ext cx="1527175" cy="76200"/>
          </a:xfrm>
          <a:custGeom>
            <a:avLst/>
            <a:gdLst/>
            <a:ahLst/>
            <a:cxnLst/>
            <a:rect l="l" t="t" r="r" b="b"/>
            <a:pathLst>
              <a:path w="1527175" h="76200">
                <a:moveTo>
                  <a:pt x="1450848" y="0"/>
                </a:moveTo>
                <a:lnTo>
                  <a:pt x="1450848" y="76200"/>
                </a:lnTo>
                <a:lnTo>
                  <a:pt x="1507236" y="48005"/>
                </a:lnTo>
                <a:lnTo>
                  <a:pt x="1463548" y="48005"/>
                </a:lnTo>
                <a:lnTo>
                  <a:pt x="1463548" y="28193"/>
                </a:lnTo>
                <a:lnTo>
                  <a:pt x="1507235" y="28193"/>
                </a:lnTo>
                <a:lnTo>
                  <a:pt x="1450848" y="0"/>
                </a:lnTo>
                <a:close/>
              </a:path>
              <a:path w="1527175" h="76200">
                <a:moveTo>
                  <a:pt x="1450848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450848" y="48005"/>
                </a:lnTo>
                <a:lnTo>
                  <a:pt x="1450848" y="28193"/>
                </a:lnTo>
                <a:close/>
              </a:path>
              <a:path w="1527175" h="76200">
                <a:moveTo>
                  <a:pt x="1507235" y="28193"/>
                </a:moveTo>
                <a:lnTo>
                  <a:pt x="1463548" y="28193"/>
                </a:lnTo>
                <a:lnTo>
                  <a:pt x="1463548" y="48005"/>
                </a:lnTo>
                <a:lnTo>
                  <a:pt x="1507236" y="48005"/>
                </a:lnTo>
                <a:lnTo>
                  <a:pt x="1527048" y="38100"/>
                </a:lnTo>
                <a:lnTo>
                  <a:pt x="150723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42809" y="2666238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35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05166" y="2666238"/>
            <a:ext cx="0" cy="3557270"/>
          </a:xfrm>
          <a:custGeom>
            <a:avLst/>
            <a:gdLst/>
            <a:ahLst/>
            <a:cxnLst/>
            <a:rect l="l" t="t" r="r" b="b"/>
            <a:pathLst>
              <a:path h="3557270">
                <a:moveTo>
                  <a:pt x="0" y="0"/>
                </a:moveTo>
                <a:lnTo>
                  <a:pt x="0" y="355701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00022" y="3190494"/>
            <a:ext cx="6105525" cy="76200"/>
          </a:xfrm>
          <a:custGeom>
            <a:avLst/>
            <a:gdLst/>
            <a:ahLst/>
            <a:cxnLst/>
            <a:rect l="l" t="t" r="r" b="b"/>
            <a:pathLst>
              <a:path w="61055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5"/>
                </a:lnTo>
                <a:lnTo>
                  <a:pt x="63500" y="48005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105525" h="76200">
                <a:moveTo>
                  <a:pt x="76200" y="28193"/>
                </a:moveTo>
                <a:lnTo>
                  <a:pt x="63500" y="28193"/>
                </a:lnTo>
                <a:lnTo>
                  <a:pt x="63500" y="48005"/>
                </a:lnTo>
                <a:lnTo>
                  <a:pt x="76200" y="48005"/>
                </a:lnTo>
                <a:lnTo>
                  <a:pt x="76200" y="28193"/>
                </a:lnTo>
                <a:close/>
              </a:path>
              <a:path w="6105525" h="76200">
                <a:moveTo>
                  <a:pt x="6105144" y="28193"/>
                </a:moveTo>
                <a:lnTo>
                  <a:pt x="76200" y="28193"/>
                </a:lnTo>
                <a:lnTo>
                  <a:pt x="76200" y="48005"/>
                </a:lnTo>
                <a:lnTo>
                  <a:pt x="6105144" y="48005"/>
                </a:lnTo>
                <a:lnTo>
                  <a:pt x="6105144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82846" y="2821305"/>
            <a:ext cx="537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超时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16200" y="3382136"/>
            <a:ext cx="1656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事件</a:t>
            </a:r>
            <a:r>
              <a:rPr sz="2000" b="1" spc="-390" dirty="0">
                <a:solidFill>
                  <a:srgbClr val="0000FF"/>
                </a:solidFill>
                <a:latin typeface="Microsoft JhengHei"/>
                <a:cs typeface="Microsoft JhengHei"/>
              </a:rPr>
              <a:t>1</a:t>
            </a:r>
            <a:r>
              <a:rPr sz="2000" b="1" dirty="0">
                <a:solidFill>
                  <a:srgbClr val="0000FF"/>
                </a:solidFill>
                <a:latin typeface="Microsoft JhengHei"/>
                <a:cs typeface="Microsoft JhengHei"/>
              </a:rPr>
              <a:t>等</a:t>
            </a:r>
            <a:r>
              <a:rPr sz="2000" b="1" spc="-15" dirty="0">
                <a:solidFill>
                  <a:srgbClr val="0000FF"/>
                </a:solidFill>
                <a:latin typeface="Microsoft JhengHei"/>
                <a:cs typeface="Microsoft JhengHei"/>
              </a:rPr>
              <a:t>待</a:t>
            </a:r>
            <a:r>
              <a:rPr sz="2000" b="1" dirty="0">
                <a:solidFill>
                  <a:srgbClr val="0000FF"/>
                </a:solidFill>
                <a:latin typeface="Microsoft JhengHei"/>
                <a:cs typeface="Microsoft JhengHei"/>
              </a:rPr>
              <a:t>队列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94610" y="4319396"/>
            <a:ext cx="1699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事件</a:t>
            </a:r>
            <a:r>
              <a:rPr sz="2000" b="1" spc="-60" dirty="0">
                <a:solidFill>
                  <a:srgbClr val="0000FF"/>
                </a:solidFill>
                <a:latin typeface="Microsoft JhengHei"/>
                <a:cs typeface="Microsoft JhengHei"/>
              </a:rPr>
              <a:t>2</a:t>
            </a:r>
            <a:r>
              <a:rPr sz="2000" b="1" dirty="0">
                <a:solidFill>
                  <a:srgbClr val="0000FF"/>
                </a:solidFill>
                <a:latin typeface="Microsoft JhengHei"/>
                <a:cs typeface="Microsoft JhengHei"/>
              </a:rPr>
              <a:t>等</a:t>
            </a:r>
            <a:r>
              <a:rPr sz="2000" b="1" spc="-15" dirty="0">
                <a:solidFill>
                  <a:srgbClr val="0000FF"/>
                </a:solidFill>
                <a:latin typeface="Microsoft JhengHei"/>
                <a:cs typeface="Microsoft JhengHei"/>
              </a:rPr>
              <a:t>待</a:t>
            </a:r>
            <a:r>
              <a:rPr sz="2000" b="1" dirty="0">
                <a:solidFill>
                  <a:srgbClr val="0000FF"/>
                </a:solidFill>
                <a:latin typeface="Microsoft JhengHei"/>
                <a:cs typeface="Microsoft JhengHei"/>
              </a:rPr>
              <a:t>队列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4610" y="5628843"/>
            <a:ext cx="16986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5" dirty="0">
                <a:solidFill>
                  <a:srgbClr val="0000FF"/>
                </a:solidFill>
                <a:latin typeface="Microsoft JhengHei"/>
                <a:cs typeface="Microsoft JhengHei"/>
              </a:rPr>
              <a:t>事</a:t>
            </a: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件</a:t>
            </a:r>
            <a:r>
              <a:rPr sz="2000" b="1" spc="-125" dirty="0">
                <a:solidFill>
                  <a:srgbClr val="0000FF"/>
                </a:solidFill>
                <a:latin typeface="Microsoft JhengHei"/>
                <a:cs typeface="Microsoft JhengHei"/>
              </a:rPr>
              <a:t>n</a:t>
            </a:r>
            <a:r>
              <a:rPr sz="20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等</a:t>
            </a:r>
            <a:r>
              <a:rPr sz="2000" b="1" spc="-15" dirty="0">
                <a:solidFill>
                  <a:srgbClr val="0000FF"/>
                </a:solidFill>
                <a:latin typeface="Microsoft JhengHei"/>
                <a:cs typeface="Microsoft JhengHei"/>
              </a:rPr>
              <a:t>待</a:t>
            </a:r>
            <a:r>
              <a:rPr sz="20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队列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21000" y="1884045"/>
            <a:ext cx="5335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09490" algn="l"/>
              </a:tabLst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就绪</a:t>
            </a:r>
            <a:r>
              <a:rPr sz="2000" b="1" dirty="0">
                <a:solidFill>
                  <a:srgbClr val="0000FF"/>
                </a:solidFill>
                <a:latin typeface="Microsoft JhengHei"/>
                <a:cs typeface="Microsoft JhengHei"/>
              </a:rPr>
              <a:t>队列	</a:t>
            </a: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完成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77032" y="5069840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34661" y="3938778"/>
            <a:ext cx="3270885" cy="76200"/>
          </a:xfrm>
          <a:custGeom>
            <a:avLst/>
            <a:gdLst/>
            <a:ahLst/>
            <a:cxnLst/>
            <a:rect l="l" t="t" r="r" b="b"/>
            <a:pathLst>
              <a:path w="32708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3270884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3270884" h="76200">
                <a:moveTo>
                  <a:pt x="3270504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3270504" y="48006"/>
                </a:lnTo>
                <a:lnTo>
                  <a:pt x="327050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96254" y="3570223"/>
            <a:ext cx="1148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等待</a:t>
            </a:r>
            <a:r>
              <a:rPr sz="2000" b="1" dirty="0">
                <a:solidFill>
                  <a:srgbClr val="0000FF"/>
                </a:solidFill>
                <a:latin typeface="Microsoft JhengHei"/>
                <a:cs typeface="Microsoft JhengHei"/>
              </a:rPr>
              <a:t>事</a:t>
            </a:r>
            <a:r>
              <a:rPr sz="20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件</a:t>
            </a:r>
            <a:r>
              <a:rPr sz="2000" b="1" spc="-395" dirty="0">
                <a:solidFill>
                  <a:srgbClr val="0000FF"/>
                </a:solidFill>
                <a:latin typeface="Microsoft JhengHei"/>
                <a:cs typeface="Microsoft JhengHei"/>
              </a:rPr>
              <a:t>1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34661" y="4874514"/>
            <a:ext cx="3270885" cy="76200"/>
          </a:xfrm>
          <a:custGeom>
            <a:avLst/>
            <a:gdLst/>
            <a:ahLst/>
            <a:cxnLst/>
            <a:rect l="l" t="t" r="r" b="b"/>
            <a:pathLst>
              <a:path w="32708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3270884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3270884" h="76200">
                <a:moveTo>
                  <a:pt x="3270504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3270504" y="48006"/>
                </a:lnTo>
                <a:lnTo>
                  <a:pt x="3270504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74919" y="4505705"/>
            <a:ext cx="1191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等待</a:t>
            </a:r>
            <a:r>
              <a:rPr sz="2000" b="1" dirty="0">
                <a:solidFill>
                  <a:srgbClr val="0000FF"/>
                </a:solidFill>
                <a:latin typeface="Microsoft JhengHei"/>
                <a:cs typeface="Microsoft JhengHei"/>
              </a:rPr>
              <a:t>事</a:t>
            </a:r>
            <a:r>
              <a:rPr sz="20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件</a:t>
            </a:r>
            <a:r>
              <a:rPr sz="2000" b="1" spc="-55" dirty="0">
                <a:solidFill>
                  <a:srgbClr val="0000FF"/>
                </a:solidFill>
                <a:latin typeface="Microsoft JhengHei"/>
                <a:cs typeface="Microsoft JhengHei"/>
              </a:rPr>
              <a:t>2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34661" y="6185153"/>
            <a:ext cx="3270885" cy="76200"/>
          </a:xfrm>
          <a:custGeom>
            <a:avLst/>
            <a:gdLst/>
            <a:ahLst/>
            <a:cxnLst/>
            <a:rect l="l" t="t" r="r" b="b"/>
            <a:pathLst>
              <a:path w="32708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3270884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3270884" h="76200">
                <a:moveTo>
                  <a:pt x="3270504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3270504" y="48006"/>
                </a:lnTo>
                <a:lnTo>
                  <a:pt x="327050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574919" y="5817514"/>
            <a:ext cx="1189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等待</a:t>
            </a:r>
            <a:r>
              <a:rPr sz="2000" b="1" dirty="0">
                <a:solidFill>
                  <a:srgbClr val="0000FF"/>
                </a:solidFill>
                <a:latin typeface="Microsoft JhengHei"/>
                <a:cs typeface="Microsoft JhengHei"/>
              </a:rPr>
              <a:t>事</a:t>
            </a:r>
            <a:r>
              <a:rPr sz="20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件</a:t>
            </a:r>
            <a:r>
              <a:rPr sz="2000" b="1" spc="-130" dirty="0">
                <a:solidFill>
                  <a:srgbClr val="0000FF"/>
                </a:solidFill>
                <a:latin typeface="Microsoft JhengHei"/>
                <a:cs typeface="Microsoft JhengHei"/>
              </a:rPr>
              <a:t>n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61922" y="2478785"/>
            <a:ext cx="76200" cy="3744595"/>
          </a:xfrm>
          <a:custGeom>
            <a:avLst/>
            <a:gdLst/>
            <a:ahLst/>
            <a:cxnLst/>
            <a:rect l="l" t="t" r="r" b="b"/>
            <a:pathLst>
              <a:path w="76200" h="3744595">
                <a:moveTo>
                  <a:pt x="48005" y="63500"/>
                </a:moveTo>
                <a:lnTo>
                  <a:pt x="28193" y="63500"/>
                </a:lnTo>
                <a:lnTo>
                  <a:pt x="28193" y="3744467"/>
                </a:lnTo>
                <a:lnTo>
                  <a:pt x="48005" y="3744467"/>
                </a:lnTo>
                <a:lnTo>
                  <a:pt x="48005" y="63500"/>
                </a:lnTo>
                <a:close/>
              </a:path>
              <a:path w="76200" h="3744595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744595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00022" y="6223253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653795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00022" y="4874514"/>
            <a:ext cx="654050" cy="76200"/>
          </a:xfrm>
          <a:custGeom>
            <a:avLst/>
            <a:gdLst/>
            <a:ahLst/>
            <a:cxnLst/>
            <a:rect l="l" t="t" r="r" b="b"/>
            <a:pathLst>
              <a:path w="6540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65405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654050" h="76200">
                <a:moveTo>
                  <a:pt x="653795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653795" y="48006"/>
                </a:lnTo>
                <a:lnTo>
                  <a:pt x="65379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00022" y="3938778"/>
            <a:ext cx="654050" cy="76200"/>
          </a:xfrm>
          <a:custGeom>
            <a:avLst/>
            <a:gdLst/>
            <a:ahLst/>
            <a:cxnLst/>
            <a:rect l="l" t="t" r="r" b="b"/>
            <a:pathLst>
              <a:path w="6540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654050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654050" h="76200">
                <a:moveTo>
                  <a:pt x="653795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653795" y="48006"/>
                </a:lnTo>
                <a:lnTo>
                  <a:pt x="653795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42847" y="3570223"/>
            <a:ext cx="6388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事件</a:t>
            </a:r>
            <a:r>
              <a:rPr sz="2000" b="1" spc="-280" dirty="0">
                <a:solidFill>
                  <a:srgbClr val="0000FF"/>
                </a:solidFill>
                <a:latin typeface="Microsoft JhengHei"/>
                <a:cs typeface="Microsoft JhengHei"/>
              </a:rPr>
              <a:t>1 </a:t>
            </a: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出现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1511" y="4505705"/>
            <a:ext cx="6826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事件</a:t>
            </a:r>
            <a:r>
              <a:rPr sz="2000" b="1" spc="-55" dirty="0">
                <a:solidFill>
                  <a:srgbClr val="0000FF"/>
                </a:solidFill>
                <a:latin typeface="Microsoft JhengHei"/>
                <a:cs typeface="Microsoft JhengHei"/>
              </a:rPr>
              <a:t>2</a:t>
            </a:r>
            <a:endParaRPr sz="2000">
              <a:latin typeface="Microsoft JhengHei"/>
              <a:cs typeface="Microsoft JhengHei"/>
            </a:endParaRPr>
          </a:p>
          <a:p>
            <a:pPr marL="1270" algn="ctr">
              <a:lnSpc>
                <a:spcPct val="100000"/>
              </a:lnSpc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出现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3036" y="5817514"/>
            <a:ext cx="6807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事件</a:t>
            </a:r>
            <a:r>
              <a:rPr sz="2000" b="1" spc="-90" dirty="0">
                <a:solidFill>
                  <a:srgbClr val="0000FF"/>
                </a:solidFill>
                <a:latin typeface="Microsoft JhengHei"/>
                <a:cs typeface="Microsoft JhengHei"/>
              </a:rPr>
              <a:t>n </a:t>
            </a:r>
            <a:r>
              <a:rPr sz="2000" b="1" spc="10" dirty="0">
                <a:solidFill>
                  <a:srgbClr val="0000FF"/>
                </a:solidFill>
                <a:latin typeface="Microsoft JhengHei"/>
                <a:cs typeface="Microsoft JhengHei"/>
              </a:rPr>
              <a:t>出现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74564" y="3977640"/>
            <a:ext cx="1184910" cy="3657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700"/>
              </a:lnSpc>
            </a:pPr>
            <a:r>
              <a:rPr sz="2400" spc="-5" dirty="0">
                <a:latin typeface="华文新魏"/>
                <a:cs typeface="华文新魏"/>
              </a:rPr>
              <a:t>P(s)</a:t>
            </a:r>
            <a:r>
              <a:rPr sz="2400" spc="-60" dirty="0">
                <a:latin typeface="华文新魏"/>
                <a:cs typeface="华文新魏"/>
              </a:rPr>
              <a:t> </a:t>
            </a:r>
            <a:r>
              <a:rPr sz="2400" dirty="0">
                <a:latin typeface="华文新魏"/>
                <a:cs typeface="华文新魏"/>
              </a:rPr>
              <a:t>操作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7868" y="4221479"/>
            <a:ext cx="1218565" cy="364490"/>
          </a:xfrm>
          <a:prstGeom prst="rect">
            <a:avLst/>
          </a:prstGeom>
          <a:solidFill>
            <a:srgbClr val="30B6F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95"/>
              </a:lnSpc>
            </a:pPr>
            <a:r>
              <a:rPr sz="2400" spc="-5" dirty="0">
                <a:latin typeface="华文新魏"/>
                <a:cs typeface="华文新魏"/>
              </a:rPr>
              <a:t>V(s)</a:t>
            </a:r>
            <a:r>
              <a:rPr sz="2400" spc="-60" dirty="0">
                <a:latin typeface="华文新魏"/>
                <a:cs typeface="华文新魏"/>
              </a:rPr>
              <a:t> </a:t>
            </a:r>
            <a:r>
              <a:rPr sz="2400" dirty="0">
                <a:latin typeface="华文新魏"/>
                <a:cs typeface="华文新魏"/>
              </a:rPr>
              <a:t>操作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9831" y="228600"/>
            <a:ext cx="231343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046" y="356361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信号量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622296"/>
            <a:ext cx="8208645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9685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推论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若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信号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正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值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则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该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值等于在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封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锁进程之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前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信 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号量s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施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次数、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亦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所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代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表的实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际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还可以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使 用的物理资源数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推论2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若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信号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为负值，则其绝对值等于登记排列在该 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信号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队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列之中等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待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的进程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、亦即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恰好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等于对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信号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  实施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操作而被封锁起来并进入信号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s队列的进程数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推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论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3：通常，P操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意味着请求一个资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，V操作意味着释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放一个资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在一定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条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下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，P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操作代表阻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塞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进程操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而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操作代表唤醒被阻塞进程的操作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2689" y="900176"/>
            <a:ext cx="5966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11.3.2</a:t>
            </a:r>
            <a:r>
              <a:rPr spc="-110" dirty="0"/>
              <a:t> </a:t>
            </a:r>
            <a:r>
              <a:rPr dirty="0"/>
              <a:t>信号量实现互斥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442" y="1867661"/>
            <a:ext cx="20662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semaphore</a:t>
            </a:r>
            <a:r>
              <a:rPr sz="2400" b="1" spc="-3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s=1;  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cobegin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7905" y="2599182"/>
            <a:ext cx="1689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/* i=1,…,n</a:t>
            </a:r>
            <a:r>
              <a:rPr sz="2400" b="1" spc="-10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3D86"/>
                </a:solidFill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2842" y="2599182"/>
            <a:ext cx="1348105" cy="154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Process</a:t>
            </a:r>
            <a:r>
              <a:rPr sz="2400" b="1" spc="-70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Pi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27660" marR="351155">
              <a:lnSpc>
                <a:spcPts val="3120"/>
              </a:lnSpc>
              <a:spcBef>
                <a:spcPts val="100"/>
              </a:spcBef>
            </a:pPr>
            <a:r>
              <a:rPr sz="26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… 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P(s</a:t>
            </a:r>
            <a:r>
              <a:rPr sz="26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442" y="4121911"/>
            <a:ext cx="3139440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 indent="5715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/* critical </a:t>
            </a:r>
            <a:r>
              <a:rPr sz="2600" b="1" spc="-10" dirty="0">
                <a:solidFill>
                  <a:srgbClr val="073D86"/>
                </a:solidFill>
                <a:latin typeface="Times New Roman"/>
                <a:cs typeface="Times New Roman"/>
              </a:rPr>
              <a:t>region</a:t>
            </a:r>
            <a:r>
              <a:rPr sz="2600" b="1" spc="-45" dirty="0">
                <a:solidFill>
                  <a:srgbClr val="073D86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*/  </a:t>
            </a:r>
            <a:r>
              <a:rPr sz="2600" b="1" dirty="0">
                <a:solidFill>
                  <a:srgbClr val="073D86"/>
                </a:solidFill>
                <a:latin typeface="Times New Roman"/>
                <a:cs typeface="Times New Roman"/>
              </a:rPr>
              <a:t>V(s);</a:t>
            </a:r>
            <a:endParaRPr sz="26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2600" b="1" spc="5" dirty="0">
                <a:solidFill>
                  <a:srgbClr val="073D86"/>
                </a:solidFill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5"/>
              </a:spcBef>
            </a:pP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73D86"/>
                </a:solidFill>
                <a:latin typeface="Times New Roman"/>
                <a:cs typeface="Times New Roman"/>
              </a:rPr>
              <a:t>coend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0570" y="814578"/>
            <a:ext cx="5149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11.1.1</a:t>
            </a:r>
            <a:r>
              <a:rPr spc="-100" dirty="0"/>
              <a:t> </a:t>
            </a:r>
            <a:r>
              <a:rPr dirty="0"/>
              <a:t>顺序程序设计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684233"/>
            <a:ext cx="8264525" cy="241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201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一个进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在处理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器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顺序执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是严格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按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800" spc="8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一 个进程只有当一个操作结束</a:t>
            </a:r>
            <a:r>
              <a:rPr sz="2800" spc="-30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，才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开始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继操作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98100"/>
              </a:lnSpc>
              <a:spcBef>
                <a:spcPts val="8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顺序程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设计是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把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程序设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计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成一个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顺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序执行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 </a:t>
            </a:r>
            <a:r>
              <a:rPr sz="2800" spc="55" dirty="0">
                <a:solidFill>
                  <a:srgbClr val="073D86"/>
                </a:solidFill>
                <a:latin typeface="华文新魏"/>
                <a:cs typeface="华文新魏"/>
              </a:rPr>
              <a:t>程序模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块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，顺序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含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义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不但指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个程序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模</a:t>
            </a:r>
            <a:r>
              <a:rPr sz="2800" spc="50" dirty="0">
                <a:solidFill>
                  <a:srgbClr val="073D86"/>
                </a:solidFill>
                <a:latin typeface="华文新魏"/>
                <a:cs typeface="华文新魏"/>
              </a:rPr>
              <a:t>块内</a:t>
            </a:r>
            <a:r>
              <a:rPr sz="2800" spc="90" dirty="0">
                <a:solidFill>
                  <a:srgbClr val="073D86"/>
                </a:solidFill>
                <a:latin typeface="华文新魏"/>
                <a:cs typeface="华文新魏"/>
              </a:rPr>
              <a:t>部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  也指两个程序模块之间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63890" y="6295958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2436" y="6353752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262" y="789178"/>
            <a:ext cx="7637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进程访问受信号量保护的共享数据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838818" y="2227001"/>
            <a:ext cx="325120" cy="284480"/>
          </a:xfrm>
          <a:prstGeom prst="rect">
            <a:avLst/>
          </a:prstGeom>
          <a:solidFill>
            <a:srgbClr val="E8EDF7"/>
          </a:solidFill>
          <a:ln w="343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235"/>
              </a:lnSpc>
            </a:pPr>
            <a:r>
              <a:rPr sz="225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3213" y="1441727"/>
            <a:ext cx="996950" cy="6521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11454" marR="5080" indent="-199390">
              <a:lnSpc>
                <a:spcPts val="2230"/>
              </a:lnSpc>
              <a:spcBef>
                <a:spcPts val="570"/>
              </a:spcBef>
            </a:pPr>
            <a:r>
              <a:rPr sz="2250" spc="5" dirty="0">
                <a:latin typeface="宋体"/>
                <a:cs typeface="宋体"/>
              </a:rPr>
              <a:t>信号量</a:t>
            </a:r>
            <a:r>
              <a:rPr sz="2250" i="1" dirty="0">
                <a:latin typeface="Times New Roman"/>
                <a:cs typeface="Times New Roman"/>
              </a:rPr>
              <a:t>s </a:t>
            </a:r>
            <a:r>
              <a:rPr sz="2250" spc="5" dirty="0">
                <a:latin typeface="宋体"/>
                <a:cs typeface="宋体"/>
              </a:rPr>
              <a:t>取值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5672" y="1420393"/>
            <a:ext cx="996950" cy="6521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67945" marR="5080" indent="-55880">
              <a:lnSpc>
                <a:spcPts val="2230"/>
              </a:lnSpc>
              <a:spcBef>
                <a:spcPts val="570"/>
              </a:spcBef>
            </a:pPr>
            <a:r>
              <a:rPr sz="2250" spc="5" dirty="0">
                <a:latin typeface="宋体"/>
                <a:cs typeface="宋体"/>
              </a:rPr>
              <a:t>信号</a:t>
            </a:r>
            <a:r>
              <a:rPr sz="2250" dirty="0">
                <a:latin typeface="宋体"/>
                <a:cs typeface="宋体"/>
              </a:rPr>
              <a:t>量</a:t>
            </a:r>
            <a:r>
              <a:rPr sz="2250" i="1" dirty="0">
                <a:latin typeface="Times New Roman"/>
                <a:cs typeface="Times New Roman"/>
              </a:rPr>
              <a:t>s </a:t>
            </a:r>
            <a:r>
              <a:rPr sz="2250" spc="5" dirty="0">
                <a:latin typeface="宋体"/>
                <a:cs typeface="宋体"/>
              </a:rPr>
              <a:t>的队列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3402" y="2673488"/>
            <a:ext cx="5481955" cy="0"/>
          </a:xfrm>
          <a:custGeom>
            <a:avLst/>
            <a:gdLst/>
            <a:ahLst/>
            <a:cxnLst/>
            <a:rect l="l" t="t" r="r" b="b"/>
            <a:pathLst>
              <a:path w="5481955">
                <a:moveTo>
                  <a:pt x="0" y="0"/>
                </a:moveTo>
                <a:lnTo>
                  <a:pt x="5481669" y="0"/>
                </a:lnTo>
              </a:path>
            </a:pathLst>
          </a:custGeom>
          <a:ln w="343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2800" y="1658751"/>
            <a:ext cx="0" cy="534670"/>
          </a:xfrm>
          <a:custGeom>
            <a:avLst/>
            <a:gdLst/>
            <a:ahLst/>
            <a:cxnLst/>
            <a:rect l="l" t="t" r="r" b="b"/>
            <a:pathLst>
              <a:path h="534669">
                <a:moveTo>
                  <a:pt x="0" y="0"/>
                </a:moveTo>
                <a:lnTo>
                  <a:pt x="0" y="534071"/>
                </a:lnTo>
              </a:path>
            </a:pathLst>
          </a:custGeom>
          <a:ln w="30941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6075" y="2178648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80">
                <a:moveTo>
                  <a:pt x="113450" y="0"/>
                </a:moveTo>
                <a:lnTo>
                  <a:pt x="0" y="0"/>
                </a:lnTo>
                <a:lnTo>
                  <a:pt x="56725" y="170101"/>
                </a:lnTo>
                <a:lnTo>
                  <a:pt x="11345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9330" y="2266889"/>
            <a:ext cx="4876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P(</a:t>
            </a:r>
            <a:r>
              <a:rPr sz="2250" i="1" dirty="0">
                <a:latin typeface="Times New Roman"/>
                <a:cs typeface="Times New Roman"/>
              </a:rPr>
              <a:t>s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3690" y="2795150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80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3690" y="2795150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80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8851" y="2795150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80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8851" y="2795150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80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4612" y="307926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238" y="0"/>
                </a:moveTo>
                <a:lnTo>
                  <a:pt x="0" y="0"/>
                </a:lnTo>
              </a:path>
            </a:pathLst>
          </a:custGeom>
          <a:ln w="3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4612" y="279519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238" y="0"/>
                </a:moveTo>
                <a:lnTo>
                  <a:pt x="0" y="0"/>
                </a:lnTo>
              </a:path>
            </a:pathLst>
          </a:custGeom>
          <a:ln w="3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38818" y="2795150"/>
            <a:ext cx="325120" cy="284480"/>
          </a:xfrm>
          <a:prstGeom prst="rect">
            <a:avLst/>
          </a:prstGeom>
          <a:solidFill>
            <a:srgbClr val="E8EDF7"/>
          </a:solidFill>
          <a:ln w="343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235"/>
              </a:lnSpc>
            </a:pPr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89185" y="3160453"/>
            <a:ext cx="2326005" cy="0"/>
          </a:xfrm>
          <a:custGeom>
            <a:avLst/>
            <a:gdLst/>
            <a:ahLst/>
            <a:cxnLst/>
            <a:rect l="l" t="t" r="r" b="b"/>
            <a:pathLst>
              <a:path w="2326004">
                <a:moveTo>
                  <a:pt x="0" y="0"/>
                </a:moveTo>
                <a:lnTo>
                  <a:pt x="2325886" y="0"/>
                </a:lnTo>
              </a:path>
            </a:pathLst>
          </a:custGeom>
          <a:ln w="343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3402" y="3160453"/>
            <a:ext cx="3097530" cy="0"/>
          </a:xfrm>
          <a:custGeom>
            <a:avLst/>
            <a:gdLst/>
            <a:ahLst/>
            <a:cxnLst/>
            <a:rect l="l" t="t" r="r" b="b"/>
            <a:pathLst>
              <a:path w="3097529">
                <a:moveTo>
                  <a:pt x="0" y="0"/>
                </a:moveTo>
                <a:lnTo>
                  <a:pt x="3097338" y="0"/>
                </a:lnTo>
              </a:path>
            </a:pathLst>
          </a:custGeom>
          <a:ln w="343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3690" y="3282258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3690" y="3282258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78029" y="3211180"/>
            <a:ext cx="2165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B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98851" y="3282258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98851" y="3282258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14612" y="3566376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238" y="0"/>
                </a:moveTo>
                <a:lnTo>
                  <a:pt x="0" y="0"/>
                </a:lnTo>
              </a:path>
            </a:pathLst>
          </a:custGeom>
          <a:ln w="3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4612" y="328230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238" y="0"/>
                </a:moveTo>
                <a:lnTo>
                  <a:pt x="0" y="0"/>
                </a:lnTo>
              </a:path>
            </a:pathLst>
          </a:custGeom>
          <a:ln w="3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38818" y="3282258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8818" y="3282258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869378" y="3211180"/>
            <a:ext cx="2641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-1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04370" y="3688081"/>
            <a:ext cx="1311275" cy="0"/>
          </a:xfrm>
          <a:custGeom>
            <a:avLst/>
            <a:gdLst/>
            <a:ahLst/>
            <a:cxnLst/>
            <a:rect l="l" t="t" r="r" b="b"/>
            <a:pathLst>
              <a:path w="1311275">
                <a:moveTo>
                  <a:pt x="0" y="0"/>
                </a:moveTo>
                <a:lnTo>
                  <a:pt x="1310701" y="0"/>
                </a:lnTo>
              </a:path>
            </a:pathLst>
          </a:custGeom>
          <a:ln w="343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89185" y="3688081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740" y="0"/>
                </a:lnTo>
              </a:path>
            </a:pathLst>
          </a:custGeom>
          <a:ln w="343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33402" y="3688081"/>
            <a:ext cx="3097530" cy="0"/>
          </a:xfrm>
          <a:custGeom>
            <a:avLst/>
            <a:gdLst/>
            <a:ahLst/>
            <a:cxnLst/>
            <a:rect l="l" t="t" r="r" b="b"/>
            <a:pathLst>
              <a:path w="3097529">
                <a:moveTo>
                  <a:pt x="0" y="0"/>
                </a:moveTo>
                <a:lnTo>
                  <a:pt x="3097338" y="0"/>
                </a:lnTo>
              </a:path>
            </a:pathLst>
          </a:custGeom>
          <a:ln w="343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38334" y="4215710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6737" y="0"/>
                </a:lnTo>
              </a:path>
            </a:pathLst>
          </a:custGeom>
          <a:ln w="343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33402" y="4215710"/>
            <a:ext cx="5046980" cy="0"/>
          </a:xfrm>
          <a:custGeom>
            <a:avLst/>
            <a:gdLst/>
            <a:ahLst/>
            <a:cxnLst/>
            <a:rect l="l" t="t" r="r" b="b"/>
            <a:pathLst>
              <a:path w="5046980">
                <a:moveTo>
                  <a:pt x="0" y="0"/>
                </a:moveTo>
                <a:lnTo>
                  <a:pt x="5046487" y="0"/>
                </a:lnTo>
              </a:path>
            </a:pathLst>
          </a:custGeom>
          <a:ln w="343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3402" y="5108669"/>
            <a:ext cx="5481955" cy="0"/>
          </a:xfrm>
          <a:custGeom>
            <a:avLst/>
            <a:gdLst/>
            <a:ahLst/>
            <a:cxnLst/>
            <a:rect l="l" t="t" r="r" b="b"/>
            <a:pathLst>
              <a:path w="5481955">
                <a:moveTo>
                  <a:pt x="0" y="0"/>
                </a:moveTo>
                <a:lnTo>
                  <a:pt x="5481669" y="0"/>
                </a:lnTo>
              </a:path>
            </a:pathLst>
          </a:custGeom>
          <a:ln w="343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3402" y="5930567"/>
            <a:ext cx="5481955" cy="0"/>
          </a:xfrm>
          <a:custGeom>
            <a:avLst/>
            <a:gdLst/>
            <a:ahLst/>
            <a:cxnLst/>
            <a:rect l="l" t="t" r="r" b="b"/>
            <a:pathLst>
              <a:path w="5481955">
                <a:moveTo>
                  <a:pt x="0" y="0"/>
                </a:moveTo>
                <a:lnTo>
                  <a:pt x="5481669" y="0"/>
                </a:lnTo>
              </a:path>
            </a:pathLst>
          </a:custGeom>
          <a:ln w="343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212894" y="3808190"/>
          <a:ext cx="939165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35"/>
                        </a:lnSpc>
                      </a:pPr>
                      <a:r>
                        <a:rPr sz="22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35"/>
                        </a:lnSpc>
                      </a:pPr>
                      <a:r>
                        <a:rPr sz="2250" dirty="0">
                          <a:latin typeface="Times New Roman"/>
                          <a:cs typeface="Times New Roman"/>
                        </a:rPr>
                        <a:t>B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2838818" y="3809887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38818" y="3809887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69378" y="3738809"/>
            <a:ext cx="2641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-2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23690" y="4337515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3690" y="4337515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78029" y="4266438"/>
            <a:ext cx="2165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98851" y="4337515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98851" y="4337515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14612" y="462163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238" y="0"/>
                </a:moveTo>
                <a:lnTo>
                  <a:pt x="0" y="0"/>
                </a:lnTo>
              </a:path>
            </a:pathLst>
          </a:custGeom>
          <a:ln w="3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14612" y="433755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238" y="0"/>
                </a:moveTo>
                <a:lnTo>
                  <a:pt x="0" y="0"/>
                </a:lnTo>
              </a:path>
            </a:pathLst>
          </a:custGeom>
          <a:ln w="3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38818" y="4337515"/>
            <a:ext cx="325120" cy="284480"/>
          </a:xfrm>
          <a:prstGeom prst="rect">
            <a:avLst/>
          </a:prstGeom>
          <a:solidFill>
            <a:srgbClr val="E8EDF7"/>
          </a:solidFill>
          <a:ln w="343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2235"/>
              </a:lnSpc>
            </a:pPr>
            <a:r>
              <a:rPr sz="2250" dirty="0">
                <a:latin typeface="Times New Roman"/>
                <a:cs typeface="Times New Roman"/>
              </a:rPr>
              <a:t>-1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23690" y="5230432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3690" y="5230432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98851" y="5230432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98851" y="5230432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17"/>
                </a:moveTo>
                <a:lnTo>
                  <a:pt x="324839" y="284117"/>
                </a:lnTo>
                <a:lnTo>
                  <a:pt x="324839" y="0"/>
                </a:lnTo>
                <a:lnTo>
                  <a:pt x="0" y="0"/>
                </a:lnTo>
                <a:lnTo>
                  <a:pt x="0" y="284117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14612" y="551455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238" y="0"/>
                </a:moveTo>
                <a:lnTo>
                  <a:pt x="0" y="0"/>
                </a:lnTo>
              </a:path>
            </a:pathLst>
          </a:custGeom>
          <a:ln w="3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4612" y="523043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238" y="0"/>
                </a:moveTo>
                <a:lnTo>
                  <a:pt x="0" y="0"/>
                </a:lnTo>
              </a:path>
            </a:pathLst>
          </a:custGeom>
          <a:ln w="3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838818" y="5230432"/>
            <a:ext cx="325120" cy="284480"/>
          </a:xfrm>
          <a:prstGeom prst="rect">
            <a:avLst/>
          </a:prstGeom>
          <a:solidFill>
            <a:srgbClr val="E8EDF7"/>
          </a:solidFill>
          <a:ln w="343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235"/>
              </a:lnSpc>
            </a:pPr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823690" y="6072626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03"/>
                </a:moveTo>
                <a:lnTo>
                  <a:pt x="324839" y="284103"/>
                </a:lnTo>
                <a:lnTo>
                  <a:pt x="324839" y="0"/>
                </a:lnTo>
                <a:lnTo>
                  <a:pt x="0" y="0"/>
                </a:lnTo>
                <a:lnTo>
                  <a:pt x="0" y="284103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23690" y="6072626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03"/>
                </a:moveTo>
                <a:lnTo>
                  <a:pt x="324839" y="284103"/>
                </a:lnTo>
                <a:lnTo>
                  <a:pt x="324839" y="0"/>
                </a:lnTo>
                <a:lnTo>
                  <a:pt x="0" y="0"/>
                </a:lnTo>
                <a:lnTo>
                  <a:pt x="0" y="284103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98851" y="6072626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03"/>
                </a:moveTo>
                <a:lnTo>
                  <a:pt x="324839" y="284103"/>
                </a:lnTo>
                <a:lnTo>
                  <a:pt x="324839" y="0"/>
                </a:lnTo>
                <a:lnTo>
                  <a:pt x="0" y="0"/>
                </a:lnTo>
                <a:lnTo>
                  <a:pt x="0" y="284103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98851" y="6072626"/>
            <a:ext cx="325120" cy="284480"/>
          </a:xfrm>
          <a:custGeom>
            <a:avLst/>
            <a:gdLst/>
            <a:ahLst/>
            <a:cxnLst/>
            <a:rect l="l" t="t" r="r" b="b"/>
            <a:pathLst>
              <a:path w="325119" h="284479">
                <a:moveTo>
                  <a:pt x="0" y="284103"/>
                </a:moveTo>
                <a:lnTo>
                  <a:pt x="324839" y="284103"/>
                </a:lnTo>
                <a:lnTo>
                  <a:pt x="324839" y="0"/>
                </a:lnTo>
                <a:lnTo>
                  <a:pt x="0" y="0"/>
                </a:lnTo>
                <a:lnTo>
                  <a:pt x="0" y="284103"/>
                </a:lnTo>
                <a:close/>
              </a:path>
            </a:pathLst>
          </a:custGeom>
          <a:ln w="3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14612" y="635673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238" y="0"/>
                </a:moveTo>
                <a:lnTo>
                  <a:pt x="0" y="0"/>
                </a:lnTo>
              </a:path>
            </a:pathLst>
          </a:custGeom>
          <a:ln w="3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14612" y="607261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284238" y="0"/>
                </a:moveTo>
                <a:lnTo>
                  <a:pt x="0" y="0"/>
                </a:lnTo>
              </a:path>
            </a:pathLst>
          </a:custGeom>
          <a:ln w="3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838818" y="6072626"/>
            <a:ext cx="325120" cy="284480"/>
          </a:xfrm>
          <a:prstGeom prst="rect">
            <a:avLst/>
          </a:prstGeom>
          <a:solidFill>
            <a:srgbClr val="E8EDF7"/>
          </a:solidFill>
          <a:ln w="343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235"/>
              </a:lnSpc>
            </a:pPr>
            <a:r>
              <a:rPr sz="225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275147" y="1677938"/>
            <a:ext cx="0" cy="1042669"/>
          </a:xfrm>
          <a:custGeom>
            <a:avLst/>
            <a:gdLst/>
            <a:ahLst/>
            <a:cxnLst/>
            <a:rect l="l" t="t" r="r" b="b"/>
            <a:pathLst>
              <a:path h="1042669">
                <a:moveTo>
                  <a:pt x="0" y="0"/>
                </a:moveTo>
                <a:lnTo>
                  <a:pt x="0" y="1042513"/>
                </a:lnTo>
              </a:path>
            </a:pathLst>
          </a:custGeom>
          <a:ln w="3094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18422" y="2706277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80">
                <a:moveTo>
                  <a:pt x="113450" y="0"/>
                </a:moveTo>
                <a:lnTo>
                  <a:pt x="0" y="0"/>
                </a:lnTo>
                <a:lnTo>
                  <a:pt x="56725" y="170101"/>
                </a:lnTo>
                <a:lnTo>
                  <a:pt x="1134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289185" y="2813705"/>
            <a:ext cx="190500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P(</a:t>
            </a:r>
            <a:r>
              <a:rPr sz="2250" i="1" dirty="0">
                <a:latin typeface="Times New Roman"/>
                <a:cs typeface="Times New Roman"/>
              </a:rPr>
              <a:t>s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209112" y="1679083"/>
            <a:ext cx="0" cy="1609725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17"/>
                </a:lnTo>
              </a:path>
            </a:pathLst>
          </a:custGeom>
          <a:ln w="3094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52386" y="3274426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79">
                <a:moveTo>
                  <a:pt x="113450" y="0"/>
                </a:moveTo>
                <a:lnTo>
                  <a:pt x="0" y="0"/>
                </a:lnTo>
                <a:lnTo>
                  <a:pt x="56725" y="170101"/>
                </a:lnTo>
                <a:lnTo>
                  <a:pt x="1134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993146" y="3341333"/>
            <a:ext cx="4876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P(</a:t>
            </a:r>
            <a:r>
              <a:rPr sz="2250" i="1" dirty="0">
                <a:latin typeface="Times New Roman"/>
                <a:cs typeface="Times New Roman"/>
              </a:rPr>
              <a:t>s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50041" y="1358824"/>
            <a:ext cx="278765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2669" algn="l"/>
                <a:tab pos="2009775" algn="l"/>
              </a:tabLst>
            </a:pPr>
            <a:r>
              <a:rPr sz="2250" spc="5" dirty="0">
                <a:latin typeface="宋体"/>
                <a:cs typeface="宋体"/>
              </a:rPr>
              <a:t>进程</a:t>
            </a:r>
            <a:r>
              <a:rPr sz="2250" dirty="0">
                <a:latin typeface="Times New Roman"/>
                <a:cs typeface="Times New Roman"/>
              </a:rPr>
              <a:t>A	</a:t>
            </a:r>
            <a:r>
              <a:rPr sz="2250" spc="5" dirty="0">
                <a:latin typeface="宋体"/>
                <a:cs typeface="宋体"/>
              </a:rPr>
              <a:t>进程</a:t>
            </a:r>
            <a:r>
              <a:rPr sz="2250" dirty="0">
                <a:latin typeface="Times New Roman"/>
                <a:cs typeface="Times New Roman"/>
              </a:rPr>
              <a:t>B	</a:t>
            </a:r>
            <a:r>
              <a:rPr sz="2250" spc="5" dirty="0">
                <a:latin typeface="宋体"/>
                <a:cs typeface="宋体"/>
              </a:rPr>
              <a:t>进程</a:t>
            </a:r>
            <a:r>
              <a:rPr sz="2250" dirty="0">
                <a:latin typeface="Times New Roman"/>
                <a:cs typeface="Times New Roman"/>
              </a:rPr>
              <a:t>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259962" y="2673488"/>
            <a:ext cx="0" cy="1067435"/>
          </a:xfrm>
          <a:custGeom>
            <a:avLst/>
            <a:gdLst/>
            <a:ahLst/>
            <a:cxnLst/>
            <a:rect l="l" t="t" r="r" b="b"/>
            <a:pathLst>
              <a:path h="1067435">
                <a:moveTo>
                  <a:pt x="0" y="0"/>
                </a:moveTo>
                <a:lnTo>
                  <a:pt x="0" y="1067284"/>
                </a:lnTo>
              </a:path>
            </a:pathLst>
          </a:custGeom>
          <a:ln w="5844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75734" y="3719724"/>
            <a:ext cx="168910" cy="252729"/>
          </a:xfrm>
          <a:custGeom>
            <a:avLst/>
            <a:gdLst/>
            <a:ahLst/>
            <a:cxnLst/>
            <a:rect l="l" t="t" r="r" b="b"/>
            <a:pathLst>
              <a:path w="168910" h="252729">
                <a:moveTo>
                  <a:pt x="168457" y="0"/>
                </a:moveTo>
                <a:lnTo>
                  <a:pt x="0" y="0"/>
                </a:lnTo>
                <a:lnTo>
                  <a:pt x="84228" y="252574"/>
                </a:lnTo>
                <a:lnTo>
                  <a:pt x="16845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59962" y="4296895"/>
            <a:ext cx="0" cy="1955164"/>
          </a:xfrm>
          <a:custGeom>
            <a:avLst/>
            <a:gdLst/>
            <a:ahLst/>
            <a:cxnLst/>
            <a:rect l="l" t="t" r="r" b="b"/>
            <a:pathLst>
              <a:path h="1955164">
                <a:moveTo>
                  <a:pt x="0" y="0"/>
                </a:moveTo>
                <a:lnTo>
                  <a:pt x="0" y="1954645"/>
                </a:lnTo>
              </a:path>
            </a:pathLst>
          </a:custGeom>
          <a:ln w="30941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03237" y="6237365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79">
                <a:moveTo>
                  <a:pt x="113450" y="0"/>
                </a:moveTo>
                <a:lnTo>
                  <a:pt x="0" y="0"/>
                </a:lnTo>
                <a:lnTo>
                  <a:pt x="56725" y="170099"/>
                </a:lnTo>
                <a:lnTo>
                  <a:pt x="11345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979822" y="3849775"/>
            <a:ext cx="53467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V(</a:t>
            </a:r>
            <a:r>
              <a:rPr sz="2250" i="1" dirty="0">
                <a:latin typeface="Times New Roman"/>
                <a:cs typeface="Times New Roman"/>
              </a:rPr>
              <a:t>s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75147" y="4256374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286"/>
                </a:lnTo>
              </a:path>
            </a:pathLst>
          </a:custGeom>
          <a:ln w="5844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90919" y="4612613"/>
            <a:ext cx="168910" cy="252729"/>
          </a:xfrm>
          <a:custGeom>
            <a:avLst/>
            <a:gdLst/>
            <a:ahLst/>
            <a:cxnLst/>
            <a:rect l="l" t="t" r="r" b="b"/>
            <a:pathLst>
              <a:path w="168910" h="252729">
                <a:moveTo>
                  <a:pt x="168457" y="0"/>
                </a:moveTo>
                <a:lnTo>
                  <a:pt x="0" y="0"/>
                </a:lnTo>
                <a:lnTo>
                  <a:pt x="84228" y="252574"/>
                </a:lnTo>
                <a:lnTo>
                  <a:pt x="16845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008042" y="4742707"/>
            <a:ext cx="53467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V(</a:t>
            </a:r>
            <a:r>
              <a:rPr sz="2250" i="1" dirty="0">
                <a:latin typeface="Times New Roman"/>
                <a:cs typeface="Times New Roman"/>
              </a:rPr>
              <a:t>s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275147" y="3160453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257"/>
                </a:lnTo>
              </a:path>
            </a:pathLst>
          </a:custGeom>
          <a:ln w="58444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09112" y="3688081"/>
            <a:ext cx="0" cy="1421130"/>
          </a:xfrm>
          <a:custGeom>
            <a:avLst/>
            <a:gdLst/>
            <a:ahLst/>
            <a:cxnLst/>
            <a:rect l="l" t="t" r="r" b="b"/>
            <a:pathLst>
              <a:path h="1421129">
                <a:moveTo>
                  <a:pt x="0" y="0"/>
                </a:moveTo>
                <a:lnTo>
                  <a:pt x="0" y="1420588"/>
                </a:lnTo>
              </a:path>
            </a:pathLst>
          </a:custGeom>
          <a:ln w="58444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09112" y="5108669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286"/>
                </a:lnTo>
              </a:path>
            </a:pathLst>
          </a:custGeom>
          <a:ln w="5844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24883" y="5464908"/>
            <a:ext cx="168910" cy="252729"/>
          </a:xfrm>
          <a:custGeom>
            <a:avLst/>
            <a:gdLst/>
            <a:ahLst/>
            <a:cxnLst/>
            <a:rect l="l" t="t" r="r" b="b"/>
            <a:pathLst>
              <a:path w="168910" h="252729">
                <a:moveTo>
                  <a:pt x="168457" y="0"/>
                </a:moveTo>
                <a:lnTo>
                  <a:pt x="0" y="0"/>
                </a:lnTo>
                <a:lnTo>
                  <a:pt x="84228" y="252574"/>
                </a:lnTo>
                <a:lnTo>
                  <a:pt x="16845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941864" y="5554453"/>
            <a:ext cx="53467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V(</a:t>
            </a:r>
            <a:r>
              <a:rPr sz="2250" i="1" dirty="0">
                <a:latin typeface="Times New Roman"/>
                <a:cs typeface="Times New Roman"/>
              </a:rPr>
              <a:t>s</a:t>
            </a:r>
            <a:r>
              <a:rPr sz="22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275147" y="5108669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2870"/>
                </a:lnTo>
              </a:path>
            </a:pathLst>
          </a:custGeom>
          <a:ln w="30941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18422" y="6237365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79">
                <a:moveTo>
                  <a:pt x="113450" y="0"/>
                </a:moveTo>
                <a:lnTo>
                  <a:pt x="0" y="0"/>
                </a:lnTo>
                <a:lnTo>
                  <a:pt x="56725" y="170099"/>
                </a:lnTo>
                <a:lnTo>
                  <a:pt x="11345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09112" y="5930567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0972"/>
                </a:lnTo>
              </a:path>
            </a:pathLst>
          </a:custGeom>
          <a:ln w="30941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52386" y="6237365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4" h="170179">
                <a:moveTo>
                  <a:pt x="113450" y="0"/>
                </a:moveTo>
                <a:lnTo>
                  <a:pt x="0" y="0"/>
                </a:lnTo>
                <a:lnTo>
                  <a:pt x="56725" y="170099"/>
                </a:lnTo>
                <a:lnTo>
                  <a:pt x="11345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99271" y="2795193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2555"/>
                </a:lnTo>
              </a:path>
            </a:pathLst>
          </a:custGeom>
          <a:ln w="3094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42546" y="3213573"/>
            <a:ext cx="113664" cy="170180"/>
          </a:xfrm>
          <a:custGeom>
            <a:avLst/>
            <a:gdLst/>
            <a:ahLst/>
            <a:cxnLst/>
            <a:rect l="l" t="t" r="r" b="b"/>
            <a:pathLst>
              <a:path w="113665" h="170179">
                <a:moveTo>
                  <a:pt x="113450" y="0"/>
                </a:moveTo>
                <a:lnTo>
                  <a:pt x="0" y="0"/>
                </a:lnTo>
                <a:lnTo>
                  <a:pt x="56725" y="170101"/>
                </a:lnTo>
                <a:lnTo>
                  <a:pt x="11345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99271" y="3688081"/>
            <a:ext cx="0" cy="649605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0"/>
                </a:moveTo>
                <a:lnTo>
                  <a:pt x="0" y="649477"/>
                </a:lnTo>
              </a:path>
            </a:pathLst>
          </a:custGeom>
          <a:ln w="58444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99271" y="1983490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286"/>
                </a:lnTo>
              </a:path>
            </a:pathLst>
          </a:custGeom>
          <a:ln w="5844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15043" y="2339729"/>
            <a:ext cx="168910" cy="252729"/>
          </a:xfrm>
          <a:custGeom>
            <a:avLst/>
            <a:gdLst/>
            <a:ahLst/>
            <a:cxnLst/>
            <a:rect l="l" t="t" r="r" b="b"/>
            <a:pathLst>
              <a:path w="168909" h="252730">
                <a:moveTo>
                  <a:pt x="168457" y="0"/>
                </a:moveTo>
                <a:lnTo>
                  <a:pt x="0" y="0"/>
                </a:lnTo>
                <a:lnTo>
                  <a:pt x="84228" y="252574"/>
                </a:lnTo>
                <a:lnTo>
                  <a:pt x="16845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005036" y="1907787"/>
            <a:ext cx="88519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宋体"/>
                <a:cs typeface="宋体"/>
              </a:rPr>
              <a:t>临界区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010049" y="3652613"/>
            <a:ext cx="996950" cy="6521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67945" marR="5080" indent="-55880">
              <a:lnSpc>
                <a:spcPts val="2230"/>
              </a:lnSpc>
              <a:spcBef>
                <a:spcPts val="570"/>
              </a:spcBef>
            </a:pPr>
            <a:r>
              <a:rPr sz="2250" spc="5" dirty="0">
                <a:latin typeface="宋体"/>
                <a:cs typeface="宋体"/>
              </a:rPr>
              <a:t>被</a:t>
            </a:r>
            <a:r>
              <a:rPr sz="2250" i="1" dirty="0">
                <a:latin typeface="Times New Roman"/>
                <a:cs typeface="Times New Roman"/>
              </a:rPr>
              <a:t>s</a:t>
            </a:r>
            <a:r>
              <a:rPr sz="2250" dirty="0">
                <a:latin typeface="宋体"/>
                <a:cs typeface="宋体"/>
              </a:rPr>
              <a:t>信号 </a:t>
            </a:r>
            <a:r>
              <a:rPr sz="2250" spc="5" dirty="0">
                <a:latin typeface="宋体"/>
                <a:cs typeface="宋体"/>
              </a:rPr>
              <a:t>量阻塞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209305" y="2719204"/>
            <a:ext cx="598805" cy="6521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570"/>
              </a:spcBef>
            </a:pPr>
            <a:r>
              <a:rPr sz="2250" spc="5" dirty="0">
                <a:latin typeface="宋体"/>
                <a:cs typeface="宋体"/>
              </a:rPr>
              <a:t>正常 执行</a:t>
            </a:r>
            <a:endParaRPr sz="2250">
              <a:latin typeface="宋体"/>
              <a:cs typeface="宋体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97" name="object 9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3800" y="362153"/>
            <a:ext cx="4936490" cy="133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7825" algn="l"/>
              </a:tabLst>
            </a:pPr>
            <a:r>
              <a:rPr sz="4300" spc="-5" dirty="0"/>
              <a:t>1</a:t>
            </a:r>
            <a:r>
              <a:rPr sz="4300" spc="-20" dirty="0"/>
              <a:t>1</a:t>
            </a:r>
            <a:r>
              <a:rPr sz="4300" spc="-5" dirty="0"/>
              <a:t>.3.3</a:t>
            </a:r>
            <a:r>
              <a:rPr sz="4300" dirty="0"/>
              <a:t>	</a:t>
            </a:r>
            <a:r>
              <a:rPr sz="4300" spc="-5" dirty="0"/>
              <a:t>经典问题求解</a:t>
            </a:r>
            <a:endParaRPr sz="4300"/>
          </a:p>
          <a:p>
            <a:pPr marL="311150">
              <a:lnSpc>
                <a:spcPct val="100000"/>
              </a:lnSpc>
              <a:spcBef>
                <a:spcPts val="5"/>
              </a:spcBef>
            </a:pPr>
            <a:r>
              <a:rPr sz="4300" spc="-10" dirty="0"/>
              <a:t>(</a:t>
            </a:r>
            <a:r>
              <a:rPr sz="4300" spc="-5" dirty="0"/>
              <a:t>信号量与</a:t>
            </a:r>
            <a:r>
              <a:rPr sz="4300" spc="-10" dirty="0"/>
              <a:t>PV</a:t>
            </a:r>
            <a:r>
              <a:rPr sz="4300" spc="-5" dirty="0"/>
              <a:t>操作)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18540" y="2595521"/>
            <a:ext cx="3945890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互斥问题</a:t>
            </a:r>
            <a:endParaRPr sz="28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(1)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飞机票问题</a:t>
            </a:r>
            <a:endParaRPr sz="28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(2)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哲学家就餐问题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同步问题</a:t>
            </a:r>
            <a:endParaRPr sz="28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(1)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生产者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-消费者问题</a:t>
            </a:r>
            <a:endParaRPr sz="28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(2)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苹果-桔子问题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784" y="6366452"/>
            <a:ext cx="43573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7196" y="405384"/>
            <a:ext cx="7777480" cy="6192520"/>
          </a:xfrm>
          <a:custGeom>
            <a:avLst/>
            <a:gdLst/>
            <a:ahLst/>
            <a:cxnLst/>
            <a:rect l="l" t="t" r="r" b="b"/>
            <a:pathLst>
              <a:path w="7777480" h="6192520">
                <a:moveTo>
                  <a:pt x="0" y="6192012"/>
                </a:moveTo>
                <a:lnTo>
                  <a:pt x="7776972" y="6192012"/>
                </a:lnTo>
                <a:lnTo>
                  <a:pt x="7776972" y="0"/>
                </a:lnTo>
                <a:lnTo>
                  <a:pt x="0" y="0"/>
                </a:lnTo>
                <a:lnTo>
                  <a:pt x="0" y="6192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717" y="366521"/>
            <a:ext cx="5140960" cy="4995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9020" marR="739775" indent="-127000">
              <a:lnSpc>
                <a:spcPts val="2160"/>
              </a:lnSpc>
              <a:spcBef>
                <a:spcPts val="375"/>
              </a:spcBef>
            </a:pPr>
            <a:r>
              <a:rPr sz="2000" b="1" spc="-80" dirty="0">
                <a:solidFill>
                  <a:srgbClr val="073D86"/>
                </a:solidFill>
                <a:latin typeface="Microsoft JhengHei"/>
                <a:cs typeface="Microsoft JhengHei"/>
              </a:rPr>
              <a:t>Var </a:t>
            </a:r>
            <a:r>
              <a:rPr sz="2000" b="1" spc="-105" dirty="0">
                <a:solidFill>
                  <a:srgbClr val="073D86"/>
                </a:solidFill>
                <a:latin typeface="Microsoft JhengHei"/>
                <a:cs typeface="Microsoft JhengHei"/>
              </a:rPr>
              <a:t>A </a:t>
            </a:r>
            <a:r>
              <a:rPr sz="2000" b="1" spc="105" dirty="0">
                <a:solidFill>
                  <a:srgbClr val="073D86"/>
                </a:solidFill>
                <a:latin typeface="Microsoft JhengHei"/>
                <a:cs typeface="Microsoft JhengHei"/>
              </a:rPr>
              <a:t>: </a:t>
            </a: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ARRAY[1..m] </a:t>
            </a:r>
            <a:r>
              <a:rPr sz="2000" b="1" spc="-95" dirty="0">
                <a:solidFill>
                  <a:srgbClr val="073D86"/>
                </a:solidFill>
                <a:latin typeface="Microsoft JhengHei"/>
                <a:cs typeface="Microsoft JhengHei"/>
              </a:rPr>
              <a:t>of </a:t>
            </a:r>
            <a:r>
              <a:rPr sz="2000" b="1" spc="-105" dirty="0">
                <a:solidFill>
                  <a:srgbClr val="073D86"/>
                </a:solidFill>
                <a:latin typeface="Microsoft JhengHei"/>
                <a:cs typeface="Microsoft JhengHei"/>
              </a:rPr>
              <a:t>integer;  </a:t>
            </a:r>
            <a:r>
              <a:rPr sz="2000" b="1" spc="-135" dirty="0">
                <a:solidFill>
                  <a:srgbClr val="FF5050"/>
                </a:solidFill>
                <a:latin typeface="Microsoft JhengHei"/>
                <a:cs typeface="Microsoft JhengHei"/>
              </a:rPr>
              <a:t>mutex </a:t>
            </a:r>
            <a:r>
              <a:rPr sz="2000" b="1" spc="105" dirty="0">
                <a:solidFill>
                  <a:srgbClr val="FF5050"/>
                </a:solidFill>
                <a:latin typeface="Microsoft JhengHei"/>
                <a:cs typeface="Microsoft JhengHei"/>
              </a:rPr>
              <a:t>:</a:t>
            </a:r>
            <a:r>
              <a:rPr sz="2000" b="1" spc="55" dirty="0">
                <a:solidFill>
                  <a:srgbClr val="FF5050"/>
                </a:solidFill>
                <a:latin typeface="Microsoft JhengHei"/>
                <a:cs typeface="Microsoft JhengHei"/>
              </a:rPr>
              <a:t> </a:t>
            </a:r>
            <a:r>
              <a:rPr sz="2000" b="1" spc="-120" dirty="0">
                <a:solidFill>
                  <a:srgbClr val="FF5050"/>
                </a:solidFill>
                <a:latin typeface="Microsoft JhengHei"/>
                <a:cs typeface="Microsoft JhengHei"/>
              </a:rPr>
              <a:t>semaphore</a:t>
            </a:r>
            <a:r>
              <a:rPr sz="2000" b="1" spc="-120" dirty="0">
                <a:solidFill>
                  <a:srgbClr val="073D86"/>
                </a:solidFill>
                <a:latin typeface="Microsoft JhengHei"/>
                <a:cs typeface="Microsoft JhengHei"/>
              </a:rPr>
              <a:t>;</a:t>
            </a:r>
            <a:endParaRPr sz="2000">
              <a:latin typeface="Microsoft JhengHei"/>
              <a:cs typeface="Microsoft JhengHei"/>
            </a:endParaRPr>
          </a:p>
          <a:p>
            <a:pPr marL="922019" marR="2861310" indent="126364">
              <a:lnSpc>
                <a:spcPts val="2160"/>
              </a:lnSpc>
            </a:pPr>
            <a:r>
              <a:rPr sz="2000" b="1" spc="-60" dirty="0">
                <a:solidFill>
                  <a:srgbClr val="073D86"/>
                </a:solidFill>
                <a:latin typeface="Microsoft JhengHei"/>
                <a:cs typeface="Microsoft JhengHei"/>
              </a:rPr>
              <a:t>mutex:=</a:t>
            </a:r>
            <a:r>
              <a:rPr sz="2000" b="1" spc="-11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145" dirty="0">
                <a:solidFill>
                  <a:srgbClr val="073D86"/>
                </a:solidFill>
                <a:latin typeface="Microsoft JhengHei"/>
                <a:cs typeface="Microsoft JhengHei"/>
              </a:rPr>
              <a:t>1;  </a:t>
            </a:r>
            <a:r>
              <a:rPr sz="2000" b="1" spc="-150" dirty="0">
                <a:solidFill>
                  <a:srgbClr val="073D86"/>
                </a:solidFill>
                <a:latin typeface="Microsoft JhengHei"/>
                <a:cs typeface="Microsoft JhengHei"/>
              </a:rPr>
              <a:t>cobegin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2290"/>
              </a:lnSpc>
              <a:tabLst>
                <a:tab pos="922019" algn="l"/>
              </a:tabLst>
            </a:pPr>
            <a:r>
              <a:rPr sz="7200" baseline="-12152" dirty="0">
                <a:solidFill>
                  <a:srgbClr val="073D86"/>
                </a:solidFill>
                <a:latin typeface="华文新魏"/>
                <a:cs typeface="华文新魏"/>
              </a:rPr>
              <a:t>求	</a:t>
            </a:r>
            <a:r>
              <a:rPr sz="20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process</a:t>
            </a:r>
            <a:r>
              <a:rPr sz="2000" b="1" spc="-5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100" dirty="0">
                <a:solidFill>
                  <a:srgbClr val="073D86"/>
                </a:solidFill>
                <a:latin typeface="Microsoft JhengHei"/>
                <a:cs typeface="Microsoft JhengHei"/>
              </a:rPr>
              <a:t>Pi</a:t>
            </a:r>
            <a:endParaRPr sz="2000">
              <a:latin typeface="Microsoft JhengHei"/>
              <a:cs typeface="Microsoft JhengHei"/>
            </a:endParaRPr>
          </a:p>
          <a:p>
            <a:pPr marL="1195070">
              <a:lnSpc>
                <a:spcPts val="480"/>
              </a:lnSpc>
            </a:pPr>
            <a:r>
              <a:rPr sz="2000" b="1" spc="-60" dirty="0">
                <a:solidFill>
                  <a:srgbClr val="073D86"/>
                </a:solidFill>
                <a:latin typeface="Microsoft JhengHei"/>
                <a:cs typeface="Microsoft JhengHei"/>
              </a:rPr>
              <a:t>var</a:t>
            </a:r>
            <a:r>
              <a:rPr sz="2000" b="1" spc="-4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Xi:integer;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3840"/>
              </a:lnSpc>
              <a:tabLst>
                <a:tab pos="922019" algn="l"/>
              </a:tabLst>
            </a:pPr>
            <a:r>
              <a:rPr sz="7200" baseline="-19675" dirty="0">
                <a:solidFill>
                  <a:srgbClr val="073D86"/>
                </a:solidFill>
                <a:latin typeface="华文新魏"/>
                <a:cs typeface="华文新魏"/>
              </a:rPr>
              <a:t>解	</a:t>
            </a:r>
            <a:r>
              <a:rPr sz="20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begin</a:t>
            </a:r>
            <a:endParaRPr sz="2000">
              <a:latin typeface="Microsoft JhengHei"/>
              <a:cs typeface="Microsoft JhengHei"/>
            </a:endParaRPr>
          </a:p>
          <a:p>
            <a:pPr marL="1195070">
              <a:lnSpc>
                <a:spcPts val="480"/>
              </a:lnSpc>
            </a:pPr>
            <a:r>
              <a:rPr sz="2000" b="1" spc="-130" dirty="0">
                <a:solidFill>
                  <a:srgbClr val="073D86"/>
                </a:solidFill>
                <a:latin typeface="Microsoft JhengHei"/>
                <a:cs typeface="Microsoft JhengHei"/>
              </a:rPr>
              <a:t>L1: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3840"/>
              </a:lnSpc>
              <a:tabLst>
                <a:tab pos="1321435" algn="l"/>
              </a:tabLst>
            </a:pPr>
            <a:r>
              <a:rPr sz="7200" baseline="-27199" dirty="0">
                <a:solidFill>
                  <a:srgbClr val="073D86"/>
                </a:solidFill>
                <a:latin typeface="华文新魏"/>
                <a:cs typeface="华文新魏"/>
              </a:rPr>
              <a:t>飞	</a:t>
            </a: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按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旅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客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定票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求找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sz="2000" b="1" spc="-5" dirty="0">
                <a:solidFill>
                  <a:srgbClr val="073D86"/>
                </a:solidFill>
                <a:latin typeface="Microsoft JhengHei"/>
                <a:cs typeface="Microsoft JhengHei"/>
              </a:rPr>
              <a:t>A[j];</a:t>
            </a:r>
            <a:endParaRPr sz="2000">
              <a:latin typeface="Microsoft JhengHei"/>
              <a:cs typeface="Microsoft JhengHei"/>
            </a:endParaRPr>
          </a:p>
          <a:p>
            <a:pPr marL="1321435">
              <a:lnSpc>
                <a:spcPts val="1880"/>
              </a:lnSpc>
            </a:pPr>
            <a:r>
              <a:rPr sz="2000" b="1" spc="-80" dirty="0">
                <a:solidFill>
                  <a:srgbClr val="FF5050"/>
                </a:solidFill>
                <a:latin typeface="Microsoft JhengHei"/>
                <a:cs typeface="Microsoft JhengHei"/>
              </a:rPr>
              <a:t>P(mutex);</a:t>
            </a:r>
            <a:endParaRPr sz="2000">
              <a:latin typeface="Microsoft JhengHei"/>
              <a:cs typeface="Microsoft JhengHei"/>
            </a:endParaRPr>
          </a:p>
          <a:p>
            <a:pPr marL="1321435">
              <a:lnSpc>
                <a:spcPts val="760"/>
              </a:lnSpc>
            </a:pPr>
            <a:r>
              <a:rPr sz="2000" b="1" spc="-30" dirty="0">
                <a:solidFill>
                  <a:srgbClr val="073D86"/>
                </a:solidFill>
                <a:latin typeface="Microsoft JhengHei"/>
                <a:cs typeface="Microsoft JhengHei"/>
              </a:rPr>
              <a:t>Xi </a:t>
            </a:r>
            <a:r>
              <a:rPr sz="2000" b="1" spc="140" dirty="0">
                <a:solidFill>
                  <a:srgbClr val="073D86"/>
                </a:solidFill>
                <a:latin typeface="Microsoft JhengHei"/>
                <a:cs typeface="Microsoft JhengHei"/>
              </a:rPr>
              <a:t>:=</a:t>
            </a:r>
            <a:r>
              <a:rPr sz="2000" b="1" spc="-6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A[j];</a:t>
            </a:r>
            <a:endParaRPr sz="2000">
              <a:latin typeface="Microsoft JhengHei"/>
              <a:cs typeface="Microsoft JhengHei"/>
            </a:endParaRPr>
          </a:p>
          <a:p>
            <a:pPr marL="1295400" marR="2235200" indent="-1283335">
              <a:lnSpc>
                <a:spcPct val="73000"/>
              </a:lnSpc>
              <a:spcBef>
                <a:spcPts val="35"/>
              </a:spcBef>
              <a:tabLst>
                <a:tab pos="1321435" algn="l"/>
              </a:tabLst>
            </a:pPr>
            <a:r>
              <a:rPr sz="7200" baseline="-9259" dirty="0">
                <a:solidFill>
                  <a:srgbClr val="073D86"/>
                </a:solidFill>
                <a:latin typeface="华文新魏"/>
                <a:cs typeface="华文新魏"/>
              </a:rPr>
              <a:t>机		</a:t>
            </a: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if </a:t>
            </a:r>
            <a:r>
              <a:rPr sz="2000" b="1" spc="-20" dirty="0">
                <a:solidFill>
                  <a:srgbClr val="073D86"/>
                </a:solidFill>
                <a:latin typeface="Microsoft JhengHei"/>
                <a:cs typeface="Microsoft JhengHei"/>
              </a:rPr>
              <a:t>Xi&gt;=1 </a:t>
            </a:r>
            <a:r>
              <a:rPr sz="20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then  </a:t>
            </a:r>
            <a:r>
              <a:rPr sz="20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begin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2320"/>
              </a:lnSpc>
              <a:tabLst>
                <a:tab pos="1419225" algn="l"/>
              </a:tabLst>
            </a:pPr>
            <a:r>
              <a:rPr sz="7200" baseline="-16782" dirty="0">
                <a:solidFill>
                  <a:srgbClr val="073D86"/>
                </a:solidFill>
                <a:latin typeface="华文新魏"/>
                <a:cs typeface="华文新魏"/>
              </a:rPr>
              <a:t>票	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Xi:=Xi-1;A[j]:=Xi;</a:t>
            </a:r>
            <a:endParaRPr sz="2000">
              <a:latin typeface="Microsoft JhengHei"/>
              <a:cs typeface="Microsoft JhengHei"/>
            </a:endParaRPr>
          </a:p>
          <a:p>
            <a:pPr marL="1419225">
              <a:lnSpc>
                <a:spcPts val="480"/>
              </a:lnSpc>
            </a:pPr>
            <a:r>
              <a:rPr sz="2000" b="1" spc="-70" dirty="0">
                <a:solidFill>
                  <a:srgbClr val="FF5050"/>
                </a:solidFill>
                <a:latin typeface="Microsoft JhengHei"/>
                <a:cs typeface="Microsoft JhengHei"/>
              </a:rPr>
              <a:t>V(mutex);</a:t>
            </a:r>
            <a:r>
              <a:rPr sz="2000" b="1" spc="15" dirty="0">
                <a:solidFill>
                  <a:srgbClr val="FF5050"/>
                </a:solidFill>
                <a:latin typeface="Microsoft JhengHei"/>
                <a:cs typeface="Microsoft JhengHei"/>
              </a:rPr>
              <a:t> </a:t>
            </a:r>
            <a:r>
              <a:rPr sz="20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{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一张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票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}；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3840"/>
              </a:lnSpc>
              <a:tabLst>
                <a:tab pos="1295400" algn="l"/>
              </a:tabLst>
            </a:pPr>
            <a:r>
              <a:rPr sz="7200" baseline="-24305" dirty="0">
                <a:solidFill>
                  <a:srgbClr val="073D86"/>
                </a:solidFill>
                <a:latin typeface="华文新魏"/>
                <a:cs typeface="华文新魏"/>
              </a:rPr>
              <a:t>问	</a:t>
            </a: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end;</a:t>
            </a:r>
            <a:endParaRPr sz="2000">
              <a:latin typeface="Microsoft JhengHei"/>
              <a:cs typeface="Microsoft JhengHei"/>
            </a:endParaRPr>
          </a:p>
          <a:p>
            <a:pPr marL="1321435">
              <a:lnSpc>
                <a:spcPts val="1880"/>
              </a:lnSpc>
            </a:pPr>
            <a:r>
              <a:rPr sz="2000" b="1" spc="-150" dirty="0">
                <a:solidFill>
                  <a:srgbClr val="073D86"/>
                </a:solidFill>
                <a:latin typeface="Microsoft JhengHei"/>
                <a:cs typeface="Microsoft JhengHei"/>
              </a:rPr>
              <a:t>else</a:t>
            </a:r>
            <a:r>
              <a:rPr sz="2000" b="1" spc="-6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begin</a:t>
            </a:r>
            <a:endParaRPr sz="2000">
              <a:latin typeface="Microsoft JhengHei"/>
              <a:cs typeface="Microsoft JhengHei"/>
            </a:endParaRPr>
          </a:p>
          <a:p>
            <a:pPr marL="1419225">
              <a:lnSpc>
                <a:spcPts val="2280"/>
              </a:lnSpc>
            </a:pPr>
            <a:r>
              <a:rPr sz="2000" b="1" spc="-70" dirty="0">
                <a:solidFill>
                  <a:srgbClr val="FF5050"/>
                </a:solidFill>
                <a:latin typeface="Microsoft JhengHei"/>
                <a:cs typeface="Microsoft JhengHei"/>
              </a:rPr>
              <a:t>V(mutex);</a:t>
            </a:r>
            <a:r>
              <a:rPr sz="2000" b="1" spc="-25" dirty="0">
                <a:solidFill>
                  <a:srgbClr val="FF5050"/>
                </a:solidFill>
                <a:latin typeface="Microsoft JhengHei"/>
                <a:cs typeface="Microsoft JhengHei"/>
              </a:rPr>
              <a:t> </a:t>
            </a:r>
            <a:r>
              <a:rPr sz="2000" b="1" spc="15" dirty="0">
                <a:solidFill>
                  <a:srgbClr val="073D86"/>
                </a:solidFill>
                <a:latin typeface="Microsoft JhengHei"/>
                <a:cs typeface="Microsoft JhengHei"/>
              </a:rPr>
              <a:t>{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输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出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“票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已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售完”}；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717" y="5221909"/>
            <a:ext cx="635000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00"/>
              </a:lnSpc>
            </a:pPr>
            <a:r>
              <a:rPr sz="4800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endParaRPr sz="4800">
              <a:latin typeface="华文新魏"/>
              <a:cs typeface="华文新魏"/>
            </a:endParaRPr>
          </a:p>
          <a:p>
            <a:pPr marL="58419">
              <a:lnSpc>
                <a:spcPct val="100000"/>
              </a:lnSpc>
              <a:spcBef>
                <a:spcPts val="355"/>
              </a:spcBef>
            </a:pPr>
            <a:r>
              <a:rPr sz="3200" b="1" spc="-20" dirty="0">
                <a:solidFill>
                  <a:srgbClr val="073D86"/>
                </a:solidFill>
                <a:latin typeface="Microsoft JhengHei"/>
                <a:cs typeface="Microsoft JhengHei"/>
              </a:rPr>
              <a:t>(1)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71" y="5356072"/>
            <a:ext cx="1151890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>
              <a:lnSpc>
                <a:spcPts val="1985"/>
              </a:lnSpc>
            </a:pPr>
            <a:r>
              <a:rPr sz="2000" b="1" spc="-80" dirty="0">
                <a:solidFill>
                  <a:srgbClr val="073D86"/>
                </a:solidFill>
                <a:latin typeface="Microsoft JhengHei"/>
                <a:cs typeface="Microsoft JhengHei"/>
              </a:rPr>
              <a:t>end;</a:t>
            </a:r>
            <a:endParaRPr sz="2000">
              <a:latin typeface="Microsoft JhengHei"/>
              <a:cs typeface="Microsoft JhengHei"/>
            </a:endParaRPr>
          </a:p>
          <a:p>
            <a:pPr marL="12700" marR="5080" indent="249554">
              <a:lnSpc>
                <a:spcPts val="2160"/>
              </a:lnSpc>
              <a:spcBef>
                <a:spcPts val="150"/>
              </a:spcBef>
            </a:pPr>
            <a:r>
              <a:rPr sz="20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goto </a:t>
            </a:r>
            <a:r>
              <a:rPr sz="2000" b="1" spc="-130" dirty="0">
                <a:solidFill>
                  <a:srgbClr val="073D86"/>
                </a:solidFill>
                <a:latin typeface="Microsoft JhengHei"/>
                <a:cs typeface="Microsoft JhengHei"/>
              </a:rPr>
              <a:t>L1;  </a:t>
            </a: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end;  </a:t>
            </a:r>
            <a:r>
              <a:rPr sz="2000" b="1" spc="-130" dirty="0">
                <a:solidFill>
                  <a:srgbClr val="073D86"/>
                </a:solidFill>
                <a:latin typeface="Microsoft JhengHei"/>
                <a:cs typeface="Microsoft JhengHei"/>
              </a:rPr>
              <a:t>coend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784" y="6366452"/>
            <a:ext cx="43573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7196" y="405384"/>
            <a:ext cx="7777480" cy="6192520"/>
          </a:xfrm>
          <a:custGeom>
            <a:avLst/>
            <a:gdLst/>
            <a:ahLst/>
            <a:cxnLst/>
            <a:rect l="l" t="t" r="r" b="b"/>
            <a:pathLst>
              <a:path w="7777480" h="6192520">
                <a:moveTo>
                  <a:pt x="0" y="6192012"/>
                </a:moveTo>
                <a:lnTo>
                  <a:pt x="7776972" y="6192012"/>
                </a:lnTo>
                <a:lnTo>
                  <a:pt x="7776972" y="0"/>
                </a:lnTo>
                <a:lnTo>
                  <a:pt x="0" y="0"/>
                </a:lnTo>
                <a:lnTo>
                  <a:pt x="0" y="6192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571" y="366521"/>
            <a:ext cx="3805554" cy="4995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8120" marR="201930" indent="-186055">
              <a:lnSpc>
                <a:spcPts val="2160"/>
              </a:lnSpc>
              <a:spcBef>
                <a:spcPts val="375"/>
              </a:spcBef>
            </a:pPr>
            <a:r>
              <a:rPr sz="2000" b="1" spc="-80" dirty="0">
                <a:solidFill>
                  <a:srgbClr val="073D86"/>
                </a:solidFill>
                <a:latin typeface="Microsoft JhengHei"/>
                <a:cs typeface="Microsoft JhengHei"/>
              </a:rPr>
              <a:t>Var </a:t>
            </a:r>
            <a:r>
              <a:rPr sz="2000" b="1" spc="-105" dirty="0">
                <a:solidFill>
                  <a:srgbClr val="073D86"/>
                </a:solidFill>
                <a:latin typeface="Microsoft JhengHei"/>
                <a:cs typeface="Microsoft JhengHei"/>
              </a:rPr>
              <a:t>A </a:t>
            </a:r>
            <a:r>
              <a:rPr sz="2000" b="1" spc="105" dirty="0">
                <a:solidFill>
                  <a:srgbClr val="073D86"/>
                </a:solidFill>
                <a:latin typeface="Microsoft JhengHei"/>
                <a:cs typeface="Microsoft JhengHei"/>
              </a:rPr>
              <a:t>: </a:t>
            </a: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ARRAY[1..m] </a:t>
            </a:r>
            <a:r>
              <a:rPr sz="2000" b="1" spc="-95" dirty="0">
                <a:solidFill>
                  <a:srgbClr val="073D86"/>
                </a:solidFill>
                <a:latin typeface="Microsoft JhengHei"/>
                <a:cs typeface="Microsoft JhengHei"/>
              </a:rPr>
              <a:t>of </a:t>
            </a:r>
            <a:r>
              <a:rPr sz="2000" b="1" spc="-105" dirty="0">
                <a:solidFill>
                  <a:srgbClr val="073D86"/>
                </a:solidFill>
                <a:latin typeface="Microsoft JhengHei"/>
                <a:cs typeface="Microsoft JhengHei"/>
              </a:rPr>
              <a:t>integer;  </a:t>
            </a:r>
            <a:r>
              <a:rPr sz="2000" b="1" spc="-260" dirty="0">
                <a:solidFill>
                  <a:srgbClr val="FF5050"/>
                </a:solidFill>
                <a:latin typeface="Microsoft JhengHei"/>
                <a:cs typeface="Microsoft JhengHei"/>
              </a:rPr>
              <a:t>s </a:t>
            </a:r>
            <a:r>
              <a:rPr sz="2000" b="1" spc="105" dirty="0">
                <a:solidFill>
                  <a:srgbClr val="FF5050"/>
                </a:solidFill>
                <a:latin typeface="Microsoft JhengHei"/>
                <a:cs typeface="Microsoft JhengHei"/>
              </a:rPr>
              <a:t>: </a:t>
            </a:r>
            <a:r>
              <a:rPr sz="2000" b="1" spc="-75" dirty="0">
                <a:solidFill>
                  <a:srgbClr val="FF5050"/>
                </a:solidFill>
                <a:latin typeface="Microsoft JhengHei"/>
                <a:cs typeface="Microsoft JhengHei"/>
              </a:rPr>
              <a:t>ARRAY[1..m] </a:t>
            </a:r>
            <a:r>
              <a:rPr sz="2000" b="1" spc="-95" dirty="0">
                <a:solidFill>
                  <a:srgbClr val="FF5050"/>
                </a:solidFill>
                <a:latin typeface="Microsoft JhengHei"/>
                <a:cs typeface="Microsoft JhengHei"/>
              </a:rPr>
              <a:t>of</a:t>
            </a:r>
            <a:r>
              <a:rPr sz="2000" b="1" spc="-170" dirty="0">
                <a:solidFill>
                  <a:srgbClr val="FF5050"/>
                </a:solidFill>
                <a:latin typeface="Microsoft JhengHei"/>
                <a:cs typeface="Microsoft JhengHei"/>
              </a:rPr>
              <a:t> </a:t>
            </a:r>
            <a:r>
              <a:rPr sz="2000" b="1" spc="-120" dirty="0">
                <a:solidFill>
                  <a:srgbClr val="FF5050"/>
                </a:solidFill>
                <a:latin typeface="Microsoft JhengHei"/>
                <a:cs typeface="Microsoft JhengHei"/>
              </a:rPr>
              <a:t>semaphore</a:t>
            </a:r>
            <a:r>
              <a:rPr sz="2000" b="1" spc="-120" dirty="0">
                <a:solidFill>
                  <a:srgbClr val="073D86"/>
                </a:solidFill>
                <a:latin typeface="Microsoft JhengHei"/>
                <a:cs typeface="Microsoft JhengHei"/>
              </a:rPr>
              <a:t>;  </a:t>
            </a:r>
            <a:r>
              <a:rPr sz="2000" b="1" spc="-70" dirty="0">
                <a:solidFill>
                  <a:srgbClr val="073D86"/>
                </a:solidFill>
                <a:latin typeface="Microsoft JhengHei"/>
                <a:cs typeface="Microsoft JhengHei"/>
              </a:rPr>
              <a:t>s[j] </a:t>
            </a:r>
            <a:r>
              <a:rPr sz="2000" b="1" spc="140" dirty="0">
                <a:solidFill>
                  <a:srgbClr val="073D86"/>
                </a:solidFill>
                <a:latin typeface="Microsoft JhengHei"/>
                <a:cs typeface="Microsoft JhengHei"/>
              </a:rPr>
              <a:t>:=</a:t>
            </a:r>
            <a:r>
              <a:rPr sz="2000" b="1" spc="-3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145" dirty="0">
                <a:solidFill>
                  <a:srgbClr val="073D86"/>
                </a:solidFill>
                <a:latin typeface="Microsoft JhengHei"/>
                <a:cs typeface="Microsoft JhengHei"/>
              </a:rPr>
              <a:t>1;</a:t>
            </a:r>
            <a:endParaRPr sz="2000">
              <a:latin typeface="Microsoft JhengHei"/>
              <a:cs typeface="Microsoft JhengHei"/>
            </a:endParaRPr>
          </a:p>
          <a:p>
            <a:pPr marL="12700" marR="2719070">
              <a:lnSpc>
                <a:spcPts val="2160"/>
              </a:lnSpc>
            </a:pPr>
            <a:r>
              <a:rPr sz="2000" b="1" spc="-150" dirty="0">
                <a:solidFill>
                  <a:srgbClr val="073D86"/>
                </a:solidFill>
                <a:latin typeface="Microsoft JhengHei"/>
                <a:cs typeface="Microsoft JhengHei"/>
              </a:rPr>
              <a:t>cobegin  </a:t>
            </a:r>
            <a:r>
              <a:rPr sz="20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process</a:t>
            </a:r>
            <a:r>
              <a:rPr sz="2000" b="1" spc="-114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100" dirty="0">
                <a:solidFill>
                  <a:srgbClr val="073D86"/>
                </a:solidFill>
                <a:latin typeface="Microsoft JhengHei"/>
                <a:cs typeface="Microsoft JhengHei"/>
              </a:rPr>
              <a:t>Pi</a:t>
            </a:r>
            <a:endParaRPr sz="2000">
              <a:latin typeface="Microsoft JhengHei"/>
              <a:cs typeface="Microsoft JhengHei"/>
            </a:endParaRPr>
          </a:p>
          <a:p>
            <a:pPr marL="285115">
              <a:lnSpc>
                <a:spcPts val="2010"/>
              </a:lnSpc>
            </a:pPr>
            <a:r>
              <a:rPr sz="2000" b="1" spc="-60" dirty="0">
                <a:solidFill>
                  <a:srgbClr val="073D86"/>
                </a:solidFill>
                <a:latin typeface="Microsoft JhengHei"/>
                <a:cs typeface="Microsoft JhengHei"/>
              </a:rPr>
              <a:t>var</a:t>
            </a:r>
            <a:r>
              <a:rPr sz="2000" b="1" spc="-45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Xi:integer;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2160"/>
              </a:lnSpc>
            </a:pPr>
            <a:r>
              <a:rPr sz="20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begin</a:t>
            </a:r>
            <a:endParaRPr sz="2000">
              <a:latin typeface="Microsoft JhengHei"/>
              <a:cs typeface="Microsoft JhengHei"/>
            </a:endParaRPr>
          </a:p>
          <a:p>
            <a:pPr marL="285115">
              <a:lnSpc>
                <a:spcPts val="2160"/>
              </a:lnSpc>
            </a:pPr>
            <a:r>
              <a:rPr sz="2000" b="1" spc="-130" dirty="0">
                <a:solidFill>
                  <a:srgbClr val="073D86"/>
                </a:solidFill>
                <a:latin typeface="Microsoft JhengHei"/>
                <a:cs typeface="Microsoft JhengHei"/>
              </a:rPr>
              <a:t>L1:</a:t>
            </a:r>
            <a:endParaRPr sz="2000">
              <a:latin typeface="Microsoft JhengHei"/>
              <a:cs typeface="Microsoft JhengHei"/>
            </a:endParaRPr>
          </a:p>
          <a:p>
            <a:pPr marL="411480" marR="604520">
              <a:lnSpc>
                <a:spcPts val="2160"/>
              </a:lnSpc>
              <a:spcBef>
                <a:spcPts val="150"/>
              </a:spcBef>
            </a:pPr>
            <a:r>
              <a:rPr sz="20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按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旅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客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定票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要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求找</a:t>
            </a:r>
            <a:r>
              <a:rPr sz="2000" b="1" spc="-10" dirty="0">
                <a:solidFill>
                  <a:srgbClr val="073D86"/>
                </a:solidFill>
                <a:latin typeface="Microsoft JhengHei"/>
                <a:cs typeface="Microsoft JhengHei"/>
              </a:rPr>
              <a:t>到</a:t>
            </a:r>
            <a:r>
              <a:rPr sz="2000" b="1" spc="-35" dirty="0">
                <a:solidFill>
                  <a:srgbClr val="073D86"/>
                </a:solidFill>
                <a:latin typeface="Microsoft JhengHei"/>
                <a:cs typeface="Microsoft JhengHei"/>
              </a:rPr>
              <a:t>A[j</a:t>
            </a:r>
            <a:r>
              <a:rPr sz="2000" b="1" spc="-40" dirty="0">
                <a:solidFill>
                  <a:srgbClr val="073D86"/>
                </a:solidFill>
                <a:latin typeface="Microsoft JhengHei"/>
                <a:cs typeface="Microsoft JhengHei"/>
              </a:rPr>
              <a:t>]</a:t>
            </a:r>
            <a:r>
              <a:rPr sz="2000" b="1" spc="105" dirty="0">
                <a:solidFill>
                  <a:srgbClr val="073D86"/>
                </a:solidFill>
                <a:latin typeface="Microsoft JhengHei"/>
                <a:cs typeface="Microsoft JhengHei"/>
              </a:rPr>
              <a:t>;  </a:t>
            </a:r>
            <a:r>
              <a:rPr sz="2000" b="1" spc="-45" dirty="0">
                <a:solidFill>
                  <a:srgbClr val="FF5050"/>
                </a:solidFill>
                <a:latin typeface="Microsoft JhengHei"/>
                <a:cs typeface="Microsoft JhengHei"/>
              </a:rPr>
              <a:t>P(s[j]);</a:t>
            </a:r>
            <a:endParaRPr sz="2000">
              <a:latin typeface="Microsoft JhengHei"/>
              <a:cs typeface="Microsoft JhengHei"/>
            </a:endParaRPr>
          </a:p>
          <a:p>
            <a:pPr marL="411480">
              <a:lnSpc>
                <a:spcPts val="2010"/>
              </a:lnSpc>
            </a:pPr>
            <a:r>
              <a:rPr sz="2000" b="1" spc="-30" dirty="0">
                <a:solidFill>
                  <a:srgbClr val="073D86"/>
                </a:solidFill>
                <a:latin typeface="Microsoft JhengHei"/>
                <a:cs typeface="Microsoft JhengHei"/>
              </a:rPr>
              <a:t>Xi </a:t>
            </a:r>
            <a:r>
              <a:rPr sz="2000" b="1" spc="140" dirty="0">
                <a:solidFill>
                  <a:srgbClr val="073D86"/>
                </a:solidFill>
                <a:latin typeface="Microsoft JhengHei"/>
                <a:cs typeface="Microsoft JhengHei"/>
              </a:rPr>
              <a:t>:=</a:t>
            </a:r>
            <a:r>
              <a:rPr sz="2000" b="1" spc="-6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A[j];</a:t>
            </a:r>
            <a:endParaRPr sz="2000">
              <a:latin typeface="Microsoft JhengHei"/>
              <a:cs typeface="Microsoft JhengHei"/>
            </a:endParaRPr>
          </a:p>
          <a:p>
            <a:pPr marL="262255" marR="1934845" indent="22860">
              <a:lnSpc>
                <a:spcPts val="2160"/>
              </a:lnSpc>
              <a:spcBef>
                <a:spcPts val="155"/>
              </a:spcBef>
            </a:pP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if </a:t>
            </a:r>
            <a:r>
              <a:rPr sz="2000" b="1" spc="-20" dirty="0">
                <a:solidFill>
                  <a:srgbClr val="073D86"/>
                </a:solidFill>
                <a:latin typeface="Microsoft JhengHei"/>
                <a:cs typeface="Microsoft JhengHei"/>
              </a:rPr>
              <a:t>Xi&gt;=1 </a:t>
            </a:r>
            <a:r>
              <a:rPr sz="2000" b="1" spc="-135" dirty="0">
                <a:solidFill>
                  <a:srgbClr val="073D86"/>
                </a:solidFill>
                <a:latin typeface="Microsoft JhengHei"/>
                <a:cs typeface="Microsoft JhengHei"/>
              </a:rPr>
              <a:t>then  </a:t>
            </a:r>
            <a:r>
              <a:rPr sz="20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begin</a:t>
            </a:r>
            <a:endParaRPr sz="2000">
              <a:latin typeface="Microsoft JhengHei"/>
              <a:cs typeface="Microsoft JhengHei"/>
            </a:endParaRPr>
          </a:p>
          <a:p>
            <a:pPr marL="445134">
              <a:lnSpc>
                <a:spcPts val="2010"/>
              </a:lnSpc>
            </a:pP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Xi:=Xi-1;A[j]:=Xi;</a:t>
            </a:r>
            <a:endParaRPr sz="2000">
              <a:latin typeface="Microsoft JhengHei"/>
              <a:cs typeface="Microsoft JhengHei"/>
            </a:endParaRPr>
          </a:p>
          <a:p>
            <a:pPr marL="262255" marR="944244" indent="182880">
              <a:lnSpc>
                <a:spcPts val="2160"/>
              </a:lnSpc>
              <a:spcBef>
                <a:spcPts val="150"/>
              </a:spcBef>
            </a:pPr>
            <a:r>
              <a:rPr sz="2000" b="1" spc="-30" dirty="0">
                <a:solidFill>
                  <a:srgbClr val="FF5050"/>
                </a:solidFill>
                <a:latin typeface="Microsoft JhengHei"/>
                <a:cs typeface="Microsoft JhengHei"/>
              </a:rPr>
              <a:t>V(s[j]);</a:t>
            </a:r>
            <a:r>
              <a:rPr sz="2000" b="1" spc="395" dirty="0">
                <a:solidFill>
                  <a:srgbClr val="FF5050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{输出一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张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票</a:t>
            </a:r>
            <a:r>
              <a:rPr sz="20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};  </a:t>
            </a:r>
            <a:r>
              <a:rPr sz="2000" b="1" spc="-80" dirty="0">
                <a:solidFill>
                  <a:srgbClr val="073D86"/>
                </a:solidFill>
                <a:latin typeface="Microsoft JhengHei"/>
                <a:cs typeface="Microsoft JhengHei"/>
              </a:rPr>
              <a:t>end;</a:t>
            </a:r>
            <a:endParaRPr sz="2000">
              <a:latin typeface="Microsoft JhengHei"/>
              <a:cs typeface="Microsoft JhengHei"/>
            </a:endParaRPr>
          </a:p>
          <a:p>
            <a:pPr marL="262255">
              <a:lnSpc>
                <a:spcPts val="2010"/>
              </a:lnSpc>
            </a:pPr>
            <a:r>
              <a:rPr sz="2000" b="1" spc="-150" dirty="0">
                <a:solidFill>
                  <a:srgbClr val="073D86"/>
                </a:solidFill>
                <a:latin typeface="Microsoft JhengHei"/>
                <a:cs typeface="Microsoft JhengHei"/>
              </a:rPr>
              <a:t>else</a:t>
            </a:r>
            <a:r>
              <a:rPr sz="2000" b="1" spc="-5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0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begin</a:t>
            </a:r>
            <a:endParaRPr sz="2000">
              <a:latin typeface="Microsoft JhengHei"/>
              <a:cs typeface="Microsoft JhengHei"/>
            </a:endParaRPr>
          </a:p>
          <a:p>
            <a:pPr marL="445134">
              <a:lnSpc>
                <a:spcPts val="2280"/>
              </a:lnSpc>
            </a:pPr>
            <a:r>
              <a:rPr sz="2000" b="1" spc="-30" dirty="0">
                <a:solidFill>
                  <a:srgbClr val="FF5050"/>
                </a:solidFill>
                <a:latin typeface="Microsoft JhengHei"/>
                <a:cs typeface="Microsoft JhengHei"/>
              </a:rPr>
              <a:t>V(s[j]);</a:t>
            </a:r>
            <a:r>
              <a:rPr sz="2000" b="1" spc="405" dirty="0">
                <a:solidFill>
                  <a:srgbClr val="FF5050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{输出“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票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已售</a:t>
            </a:r>
            <a:r>
              <a:rPr sz="2000" b="1" spc="-15" dirty="0">
                <a:solidFill>
                  <a:srgbClr val="073D86"/>
                </a:solidFill>
                <a:latin typeface="Microsoft JhengHei"/>
                <a:cs typeface="Microsoft JhengHei"/>
              </a:rPr>
              <a:t>完</a:t>
            </a:r>
            <a:r>
              <a:rPr sz="2000" b="1" dirty="0">
                <a:solidFill>
                  <a:srgbClr val="073D86"/>
                </a:solidFill>
                <a:latin typeface="Microsoft JhengHei"/>
                <a:cs typeface="Microsoft JhengHei"/>
              </a:rPr>
              <a:t>”}；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717" y="5221909"/>
            <a:ext cx="635000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00"/>
              </a:lnSpc>
            </a:pPr>
            <a:r>
              <a:rPr sz="4800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endParaRPr sz="4800">
              <a:latin typeface="华文新魏"/>
              <a:cs typeface="华文新魏"/>
            </a:endParaRPr>
          </a:p>
          <a:p>
            <a:pPr marL="58419">
              <a:lnSpc>
                <a:spcPct val="100000"/>
              </a:lnSpc>
              <a:spcBef>
                <a:spcPts val="355"/>
              </a:spcBef>
            </a:pPr>
            <a:r>
              <a:rPr sz="3200" b="1" spc="-20" dirty="0">
                <a:solidFill>
                  <a:srgbClr val="073D86"/>
                </a:solidFill>
                <a:latin typeface="Microsoft JhengHei"/>
                <a:cs typeface="Microsoft JhengHei"/>
              </a:rPr>
              <a:t>(2)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71" y="5356072"/>
            <a:ext cx="1151890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>
              <a:lnSpc>
                <a:spcPts val="1985"/>
              </a:lnSpc>
            </a:pPr>
            <a:r>
              <a:rPr sz="2000" b="1" spc="-80" dirty="0">
                <a:solidFill>
                  <a:srgbClr val="073D86"/>
                </a:solidFill>
                <a:latin typeface="Microsoft JhengHei"/>
                <a:cs typeface="Microsoft JhengHei"/>
              </a:rPr>
              <a:t>end;</a:t>
            </a:r>
            <a:endParaRPr sz="2000">
              <a:latin typeface="Microsoft JhengHei"/>
              <a:cs typeface="Microsoft JhengHei"/>
            </a:endParaRPr>
          </a:p>
          <a:p>
            <a:pPr marL="12700" marR="5080" indent="249554">
              <a:lnSpc>
                <a:spcPts val="2160"/>
              </a:lnSpc>
              <a:spcBef>
                <a:spcPts val="150"/>
              </a:spcBef>
            </a:pPr>
            <a:r>
              <a:rPr sz="2000" b="1" spc="-140" dirty="0">
                <a:solidFill>
                  <a:srgbClr val="073D86"/>
                </a:solidFill>
                <a:latin typeface="Microsoft JhengHei"/>
                <a:cs typeface="Microsoft JhengHei"/>
              </a:rPr>
              <a:t>goto </a:t>
            </a:r>
            <a:r>
              <a:rPr sz="2000" b="1" spc="-130" dirty="0">
                <a:solidFill>
                  <a:srgbClr val="073D86"/>
                </a:solidFill>
                <a:latin typeface="Microsoft JhengHei"/>
                <a:cs typeface="Microsoft JhengHei"/>
              </a:rPr>
              <a:t>L1;  </a:t>
            </a:r>
            <a:r>
              <a:rPr sz="2000" b="1" spc="-75" dirty="0">
                <a:solidFill>
                  <a:srgbClr val="073D86"/>
                </a:solidFill>
                <a:latin typeface="Microsoft JhengHei"/>
                <a:cs typeface="Microsoft JhengHei"/>
              </a:rPr>
              <a:t>end;  </a:t>
            </a:r>
            <a:r>
              <a:rPr sz="2000" b="1" spc="-130" dirty="0">
                <a:solidFill>
                  <a:srgbClr val="073D86"/>
                </a:solidFill>
                <a:latin typeface="Microsoft JhengHei"/>
                <a:cs typeface="Microsoft JhengHei"/>
              </a:rPr>
              <a:t>coend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717" y="1312545"/>
            <a:ext cx="635000" cy="3913504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 algn="just">
              <a:lnSpc>
                <a:spcPts val="4970"/>
              </a:lnSpc>
              <a:spcBef>
                <a:spcPts val="925"/>
              </a:spcBef>
            </a:pPr>
            <a:r>
              <a:rPr sz="4800" dirty="0">
                <a:solidFill>
                  <a:srgbClr val="073D86"/>
                </a:solidFill>
                <a:latin typeface="华文新魏"/>
                <a:cs typeface="华文新魏"/>
              </a:rPr>
              <a:t>求 解 飞 机 票 问</a:t>
            </a:r>
            <a:endParaRPr sz="4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376" cy="392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0154" y="741680"/>
            <a:ext cx="4558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哲学家就餐问</a:t>
            </a:r>
            <a:r>
              <a:rPr sz="4400" spc="5" dirty="0"/>
              <a:t>题</a:t>
            </a:r>
            <a:r>
              <a:rPr sz="4400" dirty="0"/>
              <a:t>(1)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474675" y="2612897"/>
            <a:ext cx="3891915" cy="3354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85"/>
              </a:spcBef>
              <a:buFont typeface="Symbol"/>
              <a:buChar char=""/>
              <a:tabLst>
                <a:tab pos="355600" algn="l"/>
              </a:tabLst>
            </a:pPr>
            <a:r>
              <a:rPr sz="2400" spc="120" dirty="0">
                <a:solidFill>
                  <a:srgbClr val="073D86"/>
                </a:solidFill>
                <a:latin typeface="华文新魏"/>
                <a:cs typeface="华文新魏"/>
              </a:rPr>
              <a:t>有五个哲学家围坐在一圆 桌旁，桌中央有一盘通心 面</a:t>
            </a:r>
            <a:r>
              <a:rPr sz="2400" spc="114" dirty="0">
                <a:solidFill>
                  <a:srgbClr val="073D86"/>
                </a:solidFill>
                <a:latin typeface="华文新魏"/>
                <a:cs typeface="华文新魏"/>
              </a:rPr>
              <a:t>，每人面前有一只空盘 </a:t>
            </a:r>
            <a:r>
              <a:rPr sz="2400" spc="120" dirty="0">
                <a:solidFill>
                  <a:srgbClr val="073D86"/>
                </a:solidFill>
                <a:latin typeface="华文新魏"/>
                <a:cs typeface="华文新魏"/>
              </a:rPr>
              <a:t>于，每两人之间放一把叉 子。每个哲学家思考、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饥 </a:t>
            </a:r>
            <a:r>
              <a:rPr sz="2400" spc="120" dirty="0">
                <a:solidFill>
                  <a:srgbClr val="073D86"/>
                </a:solidFill>
                <a:latin typeface="华文新魏"/>
                <a:cs typeface="华文新魏"/>
              </a:rPr>
              <a:t>饿、然后吃通心面。为了 吃面，每个哲学家必须获 得两把叉</a:t>
            </a:r>
            <a:r>
              <a:rPr sz="2400" spc="110" dirty="0">
                <a:solidFill>
                  <a:srgbClr val="073D86"/>
                </a:solidFill>
                <a:latin typeface="华文新魏"/>
                <a:cs typeface="华文新魏"/>
              </a:rPr>
              <a:t>子</a:t>
            </a:r>
            <a:r>
              <a:rPr sz="2400" spc="114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120" dirty="0">
                <a:solidFill>
                  <a:srgbClr val="073D86"/>
                </a:solidFill>
                <a:latin typeface="华文新魏"/>
                <a:cs typeface="华文新魏"/>
              </a:rPr>
              <a:t>且每人只能 直接从自己左边或右边去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取叉子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1408" y="6178397"/>
            <a:ext cx="2468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哲学家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顺时</a:t>
            </a:r>
            <a:r>
              <a:rPr sz="2400" b="1" spc="-1850" dirty="0">
                <a:solidFill>
                  <a:srgbClr val="FF0000"/>
                </a:solidFill>
                <a:latin typeface="Microsoft JhengHei"/>
                <a:cs typeface="Microsoft JhengHei"/>
              </a:rPr>
              <a:t>针</a:t>
            </a:r>
            <a:r>
              <a:rPr sz="1500" spc="-7" baseline="5555" dirty="0">
                <a:solidFill>
                  <a:srgbClr val="073D86"/>
                </a:solidFill>
                <a:latin typeface="Arial"/>
                <a:cs typeface="Arial"/>
              </a:rPr>
              <a:t>54</a:t>
            </a:r>
            <a:r>
              <a:rPr sz="1500" spc="179" baseline="55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编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号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0152" y="5711952"/>
            <a:ext cx="294640" cy="268605"/>
          </a:xfrm>
          <a:custGeom>
            <a:avLst/>
            <a:gdLst/>
            <a:ahLst/>
            <a:cxnLst/>
            <a:rect l="l" t="t" r="r" b="b"/>
            <a:pathLst>
              <a:path w="294640" h="268604">
                <a:moveTo>
                  <a:pt x="147066" y="0"/>
                </a:moveTo>
                <a:lnTo>
                  <a:pt x="100559" y="6837"/>
                </a:lnTo>
                <a:lnTo>
                  <a:pt x="60185" y="25876"/>
                </a:lnTo>
                <a:lnTo>
                  <a:pt x="28358" y="54907"/>
                </a:lnTo>
                <a:lnTo>
                  <a:pt x="7491" y="91722"/>
                </a:lnTo>
                <a:lnTo>
                  <a:pt x="0" y="134112"/>
                </a:lnTo>
                <a:lnTo>
                  <a:pt x="7491" y="176501"/>
                </a:lnTo>
                <a:lnTo>
                  <a:pt x="28358" y="213316"/>
                </a:lnTo>
                <a:lnTo>
                  <a:pt x="60185" y="242347"/>
                </a:lnTo>
                <a:lnTo>
                  <a:pt x="100559" y="261386"/>
                </a:lnTo>
                <a:lnTo>
                  <a:pt x="147066" y="268224"/>
                </a:lnTo>
                <a:lnTo>
                  <a:pt x="193572" y="261386"/>
                </a:lnTo>
                <a:lnTo>
                  <a:pt x="233946" y="242347"/>
                </a:lnTo>
                <a:lnTo>
                  <a:pt x="265773" y="213316"/>
                </a:lnTo>
                <a:lnTo>
                  <a:pt x="286640" y="176501"/>
                </a:lnTo>
                <a:lnTo>
                  <a:pt x="294131" y="134112"/>
                </a:lnTo>
                <a:lnTo>
                  <a:pt x="286640" y="91722"/>
                </a:lnTo>
                <a:lnTo>
                  <a:pt x="265773" y="54907"/>
                </a:lnTo>
                <a:lnTo>
                  <a:pt x="233946" y="25876"/>
                </a:lnTo>
                <a:lnTo>
                  <a:pt x="193572" y="6837"/>
                </a:lnTo>
                <a:lnTo>
                  <a:pt x="147066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0152" y="5711952"/>
            <a:ext cx="294640" cy="268605"/>
          </a:xfrm>
          <a:custGeom>
            <a:avLst/>
            <a:gdLst/>
            <a:ahLst/>
            <a:cxnLst/>
            <a:rect l="l" t="t" r="r" b="b"/>
            <a:pathLst>
              <a:path w="294640" h="268604">
                <a:moveTo>
                  <a:pt x="0" y="134112"/>
                </a:moveTo>
                <a:lnTo>
                  <a:pt x="7491" y="91722"/>
                </a:lnTo>
                <a:lnTo>
                  <a:pt x="28358" y="54907"/>
                </a:lnTo>
                <a:lnTo>
                  <a:pt x="60185" y="25876"/>
                </a:lnTo>
                <a:lnTo>
                  <a:pt x="100559" y="6837"/>
                </a:lnTo>
                <a:lnTo>
                  <a:pt x="147066" y="0"/>
                </a:lnTo>
                <a:lnTo>
                  <a:pt x="193572" y="6837"/>
                </a:lnTo>
                <a:lnTo>
                  <a:pt x="233946" y="25876"/>
                </a:lnTo>
                <a:lnTo>
                  <a:pt x="265773" y="54907"/>
                </a:lnTo>
                <a:lnTo>
                  <a:pt x="286640" y="91722"/>
                </a:lnTo>
                <a:lnTo>
                  <a:pt x="294131" y="134112"/>
                </a:lnTo>
                <a:lnTo>
                  <a:pt x="286640" y="176501"/>
                </a:lnTo>
                <a:lnTo>
                  <a:pt x="265773" y="213316"/>
                </a:lnTo>
                <a:lnTo>
                  <a:pt x="233946" y="242347"/>
                </a:lnTo>
                <a:lnTo>
                  <a:pt x="193572" y="261386"/>
                </a:lnTo>
                <a:lnTo>
                  <a:pt x="147066" y="268224"/>
                </a:lnTo>
                <a:lnTo>
                  <a:pt x="100559" y="261386"/>
                </a:lnTo>
                <a:lnTo>
                  <a:pt x="60185" y="242347"/>
                </a:lnTo>
                <a:lnTo>
                  <a:pt x="28358" y="213316"/>
                </a:lnTo>
                <a:lnTo>
                  <a:pt x="7491" y="176501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0" y="5975603"/>
            <a:ext cx="303275" cy="411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81847" y="28042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8994" y="4891862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7441" y="611652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2264" y="482079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190" y="294716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8695" y="381254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8516" y="265976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0995" y="532404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9441" y="532404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56961" y="3883609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831" y="260604"/>
            <a:ext cx="2438400" cy="64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2784" y="6366452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196" y="1844039"/>
            <a:ext cx="7345680" cy="4825365"/>
          </a:xfrm>
          <a:custGeom>
            <a:avLst/>
            <a:gdLst/>
            <a:ahLst/>
            <a:cxnLst/>
            <a:rect l="l" t="t" r="r" b="b"/>
            <a:pathLst>
              <a:path w="7345680" h="4825365">
                <a:moveTo>
                  <a:pt x="0" y="4824984"/>
                </a:moveTo>
                <a:lnTo>
                  <a:pt x="7345680" y="4824984"/>
                </a:lnTo>
                <a:lnTo>
                  <a:pt x="7345680" y="0"/>
                </a:lnTo>
                <a:lnTo>
                  <a:pt x="0" y="0"/>
                </a:lnTo>
                <a:lnTo>
                  <a:pt x="0" y="4824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24805" y="4079240"/>
            <a:ext cx="238506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//先取右手的叉子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//再取左手的叉子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71" y="1774012"/>
            <a:ext cx="3334385" cy="5001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23875">
              <a:lnSpc>
                <a:spcPct val="90100"/>
              </a:lnSpc>
              <a:spcBef>
                <a:spcPts val="3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semaphore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fork[5]; 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for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(int</a:t>
            </a:r>
            <a:r>
              <a:rPr sz="2400" spc="-7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i=0;i&lt;5;i++)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fork[i]=1;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ts val="245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cobegin</a:t>
            </a:r>
            <a:endParaRPr sz="2400">
              <a:latin typeface="华文新魏"/>
              <a:cs typeface="华文新魏"/>
            </a:endParaRPr>
          </a:p>
          <a:p>
            <a:pPr marL="161925" marR="5080" indent="-14986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process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philosopher_i(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while(true)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311150" marR="1711960">
              <a:lnSpc>
                <a:spcPts val="2590"/>
              </a:lnSpc>
              <a:spcBef>
                <a:spcPts val="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think(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);  P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for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[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]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;</a:t>
            </a:r>
            <a:endParaRPr sz="2400">
              <a:latin typeface="华文新魏"/>
              <a:cs typeface="华文新魏"/>
            </a:endParaRPr>
          </a:p>
          <a:p>
            <a:pPr marL="311150">
              <a:lnSpc>
                <a:spcPts val="241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P(fork[(i+1)%5]);</a:t>
            </a:r>
            <a:endParaRPr sz="2400">
              <a:latin typeface="华文新魏"/>
              <a:cs typeface="华文新魏"/>
            </a:endParaRPr>
          </a:p>
          <a:p>
            <a:pPr marR="1319530" algn="ctr">
              <a:lnSpc>
                <a:spcPts val="259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eat(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);</a:t>
            </a:r>
            <a:endParaRPr sz="2400">
              <a:latin typeface="华文新魏"/>
              <a:cs typeface="华文新魏"/>
            </a:endParaRPr>
          </a:p>
          <a:p>
            <a:pPr marL="311150">
              <a:lnSpc>
                <a:spcPts val="2595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V(fork[i]);</a:t>
            </a:r>
            <a:endParaRPr sz="2400">
              <a:latin typeface="华文新魏"/>
              <a:cs typeface="华文新魏"/>
            </a:endParaRPr>
          </a:p>
          <a:p>
            <a:pPr marL="311150">
              <a:lnSpc>
                <a:spcPts val="259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V(fork[(i+1)%5]);</a:t>
            </a:r>
            <a:endParaRPr sz="2400">
              <a:latin typeface="华文新魏"/>
              <a:cs typeface="华文新魏"/>
            </a:endParaRPr>
          </a:p>
          <a:p>
            <a:pPr marR="2446655" algn="ctr">
              <a:lnSpc>
                <a:spcPts val="259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ts val="259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coend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08630" y="694385"/>
            <a:ext cx="4653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哲学家就餐问题(2)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179831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99203" y="2164077"/>
            <a:ext cx="3535045" cy="131889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586105">
              <a:lnSpc>
                <a:spcPct val="100000"/>
              </a:lnSpc>
              <a:spcBef>
                <a:spcPts val="1200"/>
              </a:spcBef>
            </a:pPr>
            <a:r>
              <a:rPr sz="24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存在什么问题？</a:t>
            </a:r>
            <a:endParaRPr sz="2400">
              <a:latin typeface="Microsoft JhengHei"/>
              <a:cs typeface="Microsoft JhengHei"/>
            </a:endParaRPr>
          </a:p>
          <a:p>
            <a:pPr marR="5080" algn="r">
              <a:lnSpc>
                <a:spcPts val="2550"/>
              </a:lnSpc>
              <a:spcBef>
                <a:spcPts val="1095"/>
              </a:spcBef>
            </a:pPr>
            <a:r>
              <a:rPr sz="24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死锁！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//i=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0,1,2,3,4</a:t>
            </a:r>
            <a:endParaRPr sz="2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56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0800" y="816609"/>
            <a:ext cx="730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有若干种办法可避免这类死锁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47217" y="2427223"/>
            <a:ext cx="8060055" cy="326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12065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上述</a:t>
            </a:r>
            <a:r>
              <a:rPr sz="2800" spc="25" dirty="0">
                <a:solidFill>
                  <a:srgbClr val="073D86"/>
                </a:solidFill>
                <a:latin typeface="华文新魏"/>
                <a:cs typeface="华文新魏"/>
              </a:rPr>
              <a:t>解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法可能</a:t>
            </a:r>
            <a:r>
              <a:rPr sz="2800" spc="25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现永远</a:t>
            </a:r>
            <a:r>
              <a:rPr sz="2800" spc="25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800" spc="40" dirty="0">
                <a:solidFill>
                  <a:srgbClr val="073D86"/>
                </a:solidFill>
                <a:latin typeface="华文新魏"/>
                <a:cs typeface="华文新魏"/>
              </a:rPr>
              <a:t>待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，有</a:t>
            </a:r>
            <a:r>
              <a:rPr sz="2800" spc="30" dirty="0">
                <a:solidFill>
                  <a:srgbClr val="073D86"/>
                </a:solidFill>
                <a:latin typeface="华文新魏"/>
                <a:cs typeface="华文新魏"/>
              </a:rPr>
              <a:t>若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干种办</a:t>
            </a:r>
            <a:r>
              <a:rPr sz="2800" spc="30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r>
              <a:rPr sz="2800" spc="15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避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免 死锁</a:t>
            </a:r>
            <a:endParaRPr sz="2800">
              <a:latin typeface="华文新魏"/>
              <a:cs typeface="华文新魏"/>
            </a:endParaRPr>
          </a:p>
          <a:p>
            <a:pPr marL="247650" indent="-247650">
              <a:lnSpc>
                <a:spcPct val="100000"/>
              </a:lnSpc>
              <a:spcBef>
                <a:spcPts val="685"/>
              </a:spcBef>
              <a:buSzPct val="96428"/>
              <a:buFont typeface="Candara"/>
              <a:buChar char="•"/>
              <a:tabLst>
                <a:tab pos="2476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至多允许四个哲学家同时取叉子</a:t>
            </a:r>
            <a:endParaRPr sz="2800">
              <a:latin typeface="华文新魏"/>
              <a:cs typeface="华文新魏"/>
            </a:endParaRPr>
          </a:p>
          <a:p>
            <a:pPr marL="262890" marR="6985" indent="-262890">
              <a:lnSpc>
                <a:spcPct val="100000"/>
              </a:lnSpc>
              <a:spcBef>
                <a:spcPts val="670"/>
              </a:spcBef>
              <a:buSzPct val="96428"/>
              <a:buFont typeface="Candara"/>
              <a:buChar char="•"/>
              <a:tabLst>
                <a:tab pos="262890" algn="l"/>
              </a:tabLst>
            </a:pP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奇数号</a:t>
            </a:r>
            <a:r>
              <a:rPr sz="2800" spc="105" dirty="0">
                <a:solidFill>
                  <a:srgbClr val="073D86"/>
                </a:solidFill>
                <a:latin typeface="华文新魏"/>
                <a:cs typeface="华文新魏"/>
              </a:rPr>
              <a:t>先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取左手</a:t>
            </a:r>
            <a:r>
              <a:rPr sz="2800" spc="105" dirty="0">
                <a:solidFill>
                  <a:srgbClr val="073D86"/>
                </a:solidFill>
                <a:latin typeface="华文新魏"/>
                <a:cs typeface="华文新魏"/>
              </a:rPr>
              <a:t>边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的叉</a:t>
            </a:r>
            <a:r>
              <a:rPr sz="2800" spc="160" dirty="0">
                <a:solidFill>
                  <a:srgbClr val="073D86"/>
                </a:solidFill>
                <a:latin typeface="华文新魏"/>
                <a:cs typeface="华文新魏"/>
              </a:rPr>
              <a:t>子</a:t>
            </a:r>
            <a:r>
              <a:rPr sz="2800" spc="11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偶数号</a:t>
            </a:r>
            <a:r>
              <a:rPr sz="2800" spc="105" dirty="0">
                <a:solidFill>
                  <a:srgbClr val="073D86"/>
                </a:solidFill>
                <a:latin typeface="华文新魏"/>
                <a:cs typeface="华文新魏"/>
              </a:rPr>
              <a:t>先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取右手</a:t>
            </a:r>
            <a:r>
              <a:rPr sz="2800" spc="105" dirty="0">
                <a:solidFill>
                  <a:srgbClr val="073D86"/>
                </a:solidFill>
                <a:latin typeface="华文新魏"/>
                <a:cs typeface="华文新魏"/>
              </a:rPr>
              <a:t>边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 叉子</a:t>
            </a:r>
            <a:endParaRPr sz="2800">
              <a:latin typeface="华文新魏"/>
              <a:cs typeface="华文新魏"/>
            </a:endParaRPr>
          </a:p>
          <a:p>
            <a:pPr marL="262890" marR="5080" indent="-262890">
              <a:lnSpc>
                <a:spcPts val="3350"/>
              </a:lnSpc>
              <a:spcBef>
                <a:spcPts val="795"/>
              </a:spcBef>
              <a:buSzPct val="96428"/>
              <a:buFont typeface="Candara"/>
              <a:buChar char="•"/>
              <a:tabLst>
                <a:tab pos="262890" algn="l"/>
              </a:tabLst>
            </a:pP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每个哲</a:t>
            </a:r>
            <a:r>
              <a:rPr sz="2800" spc="110" dirty="0">
                <a:solidFill>
                  <a:srgbClr val="073D86"/>
                </a:solidFill>
                <a:latin typeface="华文新魏"/>
                <a:cs typeface="华文新魏"/>
              </a:rPr>
              <a:t>学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家取到</a:t>
            </a:r>
            <a:r>
              <a:rPr sz="2800" spc="110" dirty="0">
                <a:solidFill>
                  <a:srgbClr val="073D86"/>
                </a:solidFill>
                <a:latin typeface="华文新魏"/>
                <a:cs typeface="华文新魏"/>
              </a:rPr>
              <a:t>手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边的两</a:t>
            </a:r>
            <a:r>
              <a:rPr sz="2800" spc="110" dirty="0">
                <a:solidFill>
                  <a:srgbClr val="073D86"/>
                </a:solidFill>
                <a:latin typeface="华文新魏"/>
                <a:cs typeface="华文新魏"/>
              </a:rPr>
              <a:t>把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叉子才</a:t>
            </a:r>
            <a:r>
              <a:rPr sz="2800" spc="170" dirty="0">
                <a:solidFill>
                  <a:srgbClr val="073D86"/>
                </a:solidFill>
                <a:latin typeface="华文新魏"/>
                <a:cs typeface="华文新魏"/>
              </a:rPr>
              <a:t>吃</a:t>
            </a:r>
            <a:r>
              <a:rPr sz="2800" spc="12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120" dirty="0">
                <a:solidFill>
                  <a:srgbClr val="073D86"/>
                </a:solidFill>
                <a:latin typeface="华文新魏"/>
                <a:cs typeface="华文新魏"/>
              </a:rPr>
              <a:t>否则</a:t>
            </a:r>
            <a:r>
              <a:rPr sz="2800" spc="11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把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叉子也不取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831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02784" y="6366452"/>
            <a:ext cx="43573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7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416" y="188976"/>
            <a:ext cx="7885430" cy="6524625"/>
          </a:xfrm>
          <a:custGeom>
            <a:avLst/>
            <a:gdLst/>
            <a:ahLst/>
            <a:cxnLst/>
            <a:rect l="l" t="t" r="r" b="b"/>
            <a:pathLst>
              <a:path w="7885430" h="6524625">
                <a:moveTo>
                  <a:pt x="0" y="6524244"/>
                </a:moveTo>
                <a:lnTo>
                  <a:pt x="7885176" y="6524244"/>
                </a:lnTo>
                <a:lnTo>
                  <a:pt x="7885176" y="0"/>
                </a:lnTo>
                <a:lnTo>
                  <a:pt x="0" y="0"/>
                </a:lnTo>
                <a:lnTo>
                  <a:pt x="0" y="6524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6072" y="151891"/>
            <a:ext cx="2891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semaphore </a:t>
            </a:r>
            <a:r>
              <a:rPr sz="2400" spc="-5" dirty="0">
                <a:solidFill>
                  <a:srgbClr val="000000"/>
                </a:solidFill>
              </a:rPr>
              <a:t>fork[5];  for </a:t>
            </a:r>
            <a:r>
              <a:rPr sz="2400" spc="-10" dirty="0">
                <a:solidFill>
                  <a:srgbClr val="000000"/>
                </a:solidFill>
              </a:rPr>
              <a:t>(int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i=0;i&lt;5;i++)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22070" y="883665"/>
            <a:ext cx="6661784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67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华文新魏"/>
                <a:cs typeface="华文新魏"/>
              </a:rPr>
              <a:t>fork[i]=</a:t>
            </a:r>
            <a:r>
              <a:rPr sz="2400" spc="20" dirty="0">
                <a:latin typeface="华文新魏"/>
                <a:cs typeface="华文新魏"/>
              </a:rPr>
              <a:t> </a:t>
            </a:r>
            <a:r>
              <a:rPr sz="2400" dirty="0">
                <a:latin typeface="华文新魏"/>
                <a:cs typeface="华文新魏"/>
              </a:rPr>
              <a:t>1;</a:t>
            </a:r>
            <a:endParaRPr sz="2400">
              <a:latin typeface="华文新魏"/>
              <a:cs typeface="华文新魏"/>
            </a:endParaRPr>
          </a:p>
          <a:p>
            <a:pPr marL="12700" marR="1356995" indent="298450">
              <a:lnSpc>
                <a:spcPct val="100000"/>
              </a:lnSpc>
              <a:tabLst>
                <a:tab pos="3242310" algn="l"/>
              </a:tabLst>
            </a:pPr>
            <a:r>
              <a:rPr sz="2400" dirty="0">
                <a:latin typeface="华文新魏"/>
                <a:cs typeface="华文新魏"/>
              </a:rPr>
              <a:t>semaphore</a:t>
            </a:r>
            <a:r>
              <a:rPr sz="2400" spc="-5" dirty="0">
                <a:latin typeface="华文新魏"/>
                <a:cs typeface="华文新魏"/>
              </a:rPr>
              <a:t> </a:t>
            </a:r>
            <a:r>
              <a:rPr sz="2400" dirty="0">
                <a:latin typeface="华文新魏"/>
                <a:cs typeface="华文新魏"/>
              </a:rPr>
              <a:t>room=4;	//增加一个侍者  </a:t>
            </a:r>
            <a:r>
              <a:rPr sz="2400" spc="-5" dirty="0">
                <a:latin typeface="华文新魏"/>
                <a:cs typeface="华文新魏"/>
              </a:rPr>
              <a:t>cobegin</a:t>
            </a:r>
            <a:endParaRPr sz="2400">
              <a:latin typeface="华文新魏"/>
              <a:cs typeface="华文新魏"/>
            </a:endParaRPr>
          </a:p>
          <a:p>
            <a:pPr marL="926465" marR="1562100" indent="-914400">
              <a:lnSpc>
                <a:spcPct val="100000"/>
              </a:lnSpc>
            </a:pPr>
            <a:r>
              <a:rPr sz="2400" dirty="0">
                <a:latin typeface="华文新魏"/>
                <a:cs typeface="华文新魏"/>
              </a:rPr>
              <a:t>process </a:t>
            </a:r>
            <a:r>
              <a:rPr sz="2400" spc="-5" dirty="0">
                <a:latin typeface="华文新魏"/>
                <a:cs typeface="华文新魏"/>
              </a:rPr>
              <a:t>philosopher_i( ){/*i=0,1,2,3 </a:t>
            </a:r>
            <a:r>
              <a:rPr sz="2400" dirty="0">
                <a:latin typeface="华文新魏"/>
                <a:cs typeface="华文新魏"/>
              </a:rPr>
              <a:t>*/  </a:t>
            </a:r>
            <a:r>
              <a:rPr sz="2400" spc="-5" dirty="0">
                <a:latin typeface="华文新魏"/>
                <a:cs typeface="华文新魏"/>
              </a:rPr>
              <a:t>while(true)</a:t>
            </a:r>
            <a:r>
              <a:rPr sz="2400" spc="25" dirty="0">
                <a:latin typeface="华文新魏"/>
                <a:cs typeface="华文新魏"/>
              </a:rPr>
              <a:t> </a:t>
            </a:r>
            <a:r>
              <a:rPr sz="2400" dirty="0"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926465">
              <a:lnSpc>
                <a:spcPct val="100000"/>
              </a:lnSpc>
            </a:pPr>
            <a:r>
              <a:rPr sz="2400" spc="-5" dirty="0">
                <a:latin typeface="华文新魏"/>
                <a:cs typeface="华文新魏"/>
              </a:rPr>
              <a:t>think(</a:t>
            </a:r>
            <a:r>
              <a:rPr sz="2400" spc="15" dirty="0">
                <a:latin typeface="华文新魏"/>
                <a:cs typeface="华文新魏"/>
              </a:rPr>
              <a:t> </a:t>
            </a:r>
            <a:r>
              <a:rPr sz="2400" spc="-5" dirty="0">
                <a:latin typeface="华文新魏"/>
                <a:cs typeface="华文新魏"/>
              </a:rPr>
              <a:t>);</a:t>
            </a:r>
            <a:endParaRPr sz="2400">
              <a:latin typeface="华文新魏"/>
              <a:cs typeface="华文新魏"/>
            </a:endParaRPr>
          </a:p>
          <a:p>
            <a:pPr marL="926465" marR="5080">
              <a:lnSpc>
                <a:spcPct val="100000"/>
              </a:lnSpc>
              <a:tabLst>
                <a:tab pos="2286635" algn="l"/>
              </a:tabLst>
            </a:pPr>
            <a:r>
              <a:rPr sz="2400" dirty="0">
                <a:latin typeface="华文新魏"/>
                <a:cs typeface="华文新魏"/>
              </a:rPr>
              <a:t>P</a:t>
            </a:r>
            <a:r>
              <a:rPr sz="2400" spc="-10" dirty="0">
                <a:latin typeface="华文新魏"/>
                <a:cs typeface="华文新魏"/>
              </a:rPr>
              <a:t>(</a:t>
            </a:r>
            <a:r>
              <a:rPr sz="2400" dirty="0">
                <a:latin typeface="华文新魏"/>
                <a:cs typeface="华文新魏"/>
              </a:rPr>
              <a:t>room</a:t>
            </a:r>
            <a:r>
              <a:rPr sz="2400" spc="-10" dirty="0">
                <a:latin typeface="华文新魏"/>
                <a:cs typeface="华文新魏"/>
              </a:rPr>
              <a:t>)</a:t>
            </a:r>
            <a:r>
              <a:rPr sz="2400" dirty="0">
                <a:latin typeface="华文新魏"/>
                <a:cs typeface="华文新魏"/>
              </a:rPr>
              <a:t>;	//控制最多允许4为哲学家取叉子  </a:t>
            </a:r>
            <a:r>
              <a:rPr sz="2400" spc="-5" dirty="0">
                <a:latin typeface="华文新魏"/>
                <a:cs typeface="华文新魏"/>
              </a:rPr>
              <a:t>P(fork[i];</a:t>
            </a:r>
            <a:endParaRPr sz="2400">
              <a:latin typeface="华文新魏"/>
              <a:cs typeface="华文新魏"/>
            </a:endParaRPr>
          </a:p>
          <a:p>
            <a:pPr marL="926465">
              <a:lnSpc>
                <a:spcPts val="2870"/>
              </a:lnSpc>
              <a:spcBef>
                <a:spcPts val="25"/>
              </a:spcBef>
            </a:pPr>
            <a:r>
              <a:rPr sz="2400" spc="-5" dirty="0">
                <a:latin typeface="华文新魏"/>
                <a:cs typeface="华文新魏"/>
              </a:rPr>
              <a:t>P(fork[(i+1)%5] </a:t>
            </a:r>
            <a:r>
              <a:rPr sz="2400" dirty="0">
                <a:latin typeface="华文新魏"/>
                <a:cs typeface="华文新魏"/>
              </a:rPr>
              <a:t>)</a:t>
            </a:r>
            <a:r>
              <a:rPr sz="2400" spc="50" dirty="0">
                <a:latin typeface="华文新魏"/>
                <a:cs typeface="华文新魏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926465" marR="4390390" indent="-102870" algn="ctr">
              <a:lnSpc>
                <a:spcPts val="2880"/>
              </a:lnSpc>
              <a:spcBef>
                <a:spcPts val="85"/>
              </a:spcBef>
            </a:pPr>
            <a:r>
              <a:rPr sz="2400" dirty="0">
                <a:latin typeface="华文新魏"/>
                <a:cs typeface="华文新魏"/>
              </a:rPr>
              <a:t>eat( </a:t>
            </a:r>
            <a:r>
              <a:rPr sz="2400" spc="-5" dirty="0">
                <a:latin typeface="华文新魏"/>
                <a:cs typeface="华文新魏"/>
              </a:rPr>
              <a:t>);  </a:t>
            </a:r>
            <a:r>
              <a:rPr sz="2400" dirty="0">
                <a:latin typeface="华文新魏"/>
                <a:cs typeface="华文新魏"/>
              </a:rPr>
              <a:t>V</a:t>
            </a:r>
            <a:r>
              <a:rPr sz="2400" spc="-10" dirty="0">
                <a:latin typeface="华文新魏"/>
                <a:cs typeface="华文新魏"/>
              </a:rPr>
              <a:t>(</a:t>
            </a:r>
            <a:r>
              <a:rPr sz="2400" dirty="0">
                <a:latin typeface="华文新魏"/>
                <a:cs typeface="华文新魏"/>
              </a:rPr>
              <a:t>for</a:t>
            </a:r>
            <a:r>
              <a:rPr sz="2400" spc="-10" dirty="0">
                <a:latin typeface="华文新魏"/>
                <a:cs typeface="华文新魏"/>
              </a:rPr>
              <a:t>k</a:t>
            </a:r>
            <a:r>
              <a:rPr sz="2400" dirty="0">
                <a:latin typeface="华文新魏"/>
                <a:cs typeface="华文新魏"/>
              </a:rPr>
              <a:t>[</a:t>
            </a:r>
            <a:r>
              <a:rPr sz="2400" spc="-10" dirty="0">
                <a:latin typeface="华文新魏"/>
                <a:cs typeface="华文新魏"/>
              </a:rPr>
              <a:t>i</a:t>
            </a:r>
            <a:r>
              <a:rPr sz="2400" dirty="0">
                <a:latin typeface="华文新魏"/>
                <a:cs typeface="华文新魏"/>
              </a:rPr>
              <a:t>]</a:t>
            </a:r>
            <a:r>
              <a:rPr sz="2400" spc="-10" dirty="0">
                <a:latin typeface="华文新魏"/>
                <a:cs typeface="华文新魏"/>
              </a:rPr>
              <a:t>)</a:t>
            </a:r>
            <a:r>
              <a:rPr sz="2400" dirty="0">
                <a:latin typeface="华文新魏"/>
                <a:cs typeface="华文新魏"/>
              </a:rPr>
              <a:t>;</a:t>
            </a:r>
            <a:endParaRPr sz="2400">
              <a:latin typeface="华文新魏"/>
              <a:cs typeface="华文新魏"/>
            </a:endParaRPr>
          </a:p>
          <a:p>
            <a:pPr marL="926465" marR="3251835">
              <a:lnSpc>
                <a:spcPts val="2880"/>
              </a:lnSpc>
            </a:pPr>
            <a:r>
              <a:rPr sz="2400" spc="-5" dirty="0">
                <a:latin typeface="华文新魏"/>
                <a:cs typeface="华文新魏"/>
              </a:rPr>
              <a:t>V(fork([i+ </a:t>
            </a:r>
            <a:r>
              <a:rPr sz="2400" dirty="0">
                <a:latin typeface="华文新魏"/>
                <a:cs typeface="华文新魏"/>
              </a:rPr>
              <a:t>1] %</a:t>
            </a:r>
            <a:r>
              <a:rPr sz="2400" spc="-40" dirty="0">
                <a:latin typeface="华文新魏"/>
                <a:cs typeface="华文新魏"/>
              </a:rPr>
              <a:t> </a:t>
            </a:r>
            <a:r>
              <a:rPr sz="2400" spc="-5" dirty="0">
                <a:latin typeface="华文新魏"/>
                <a:cs typeface="华文新魏"/>
              </a:rPr>
              <a:t>5);  V(room);</a:t>
            </a:r>
            <a:endParaRPr sz="2400">
              <a:latin typeface="华文新魏"/>
              <a:cs typeface="华文新魏"/>
            </a:endParaRPr>
          </a:p>
          <a:p>
            <a:pPr marR="5774055" algn="ctr">
              <a:lnSpc>
                <a:spcPts val="2785"/>
              </a:lnSpc>
            </a:pPr>
            <a:r>
              <a:rPr sz="2400" dirty="0"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  <a:p>
            <a:pPr marL="161925">
              <a:lnSpc>
                <a:spcPct val="100000"/>
              </a:lnSpc>
            </a:pPr>
            <a:r>
              <a:rPr sz="2400" dirty="0"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华文新魏"/>
                <a:cs typeface="华文新魏"/>
              </a:rPr>
              <a:t>coend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60604"/>
            <a:ext cx="670560" cy="6283960"/>
          </a:xfrm>
          <a:custGeom>
            <a:avLst/>
            <a:gdLst/>
            <a:ahLst/>
            <a:cxnLst/>
            <a:rect l="l" t="t" r="r" b="b"/>
            <a:pathLst>
              <a:path w="670560" h="6283959">
                <a:moveTo>
                  <a:pt x="0" y="6283452"/>
                </a:moveTo>
                <a:lnTo>
                  <a:pt x="670560" y="6283452"/>
                </a:lnTo>
                <a:lnTo>
                  <a:pt x="670560" y="0"/>
                </a:lnTo>
                <a:lnTo>
                  <a:pt x="0" y="0"/>
                </a:lnTo>
                <a:lnTo>
                  <a:pt x="0" y="62834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908" y="614807"/>
            <a:ext cx="432434" cy="54717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 algn="just">
              <a:lnSpc>
                <a:spcPct val="84700"/>
              </a:lnSpc>
              <a:spcBef>
                <a:spcPts val="690"/>
              </a:spcBef>
            </a:pPr>
            <a:r>
              <a:rPr sz="32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哲 学 家 就 餐 问 题 的 其 他 正 确 解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0774" y="3284982"/>
            <a:ext cx="358140" cy="2232660"/>
          </a:xfrm>
          <a:custGeom>
            <a:avLst/>
            <a:gdLst/>
            <a:ahLst/>
            <a:cxnLst/>
            <a:rect l="l" t="t" r="r" b="b"/>
            <a:pathLst>
              <a:path w="358139" h="2232660">
                <a:moveTo>
                  <a:pt x="358139" y="2232659"/>
                </a:moveTo>
                <a:lnTo>
                  <a:pt x="310523" y="2226023"/>
                </a:lnTo>
                <a:lnTo>
                  <a:pt x="267744" y="2207297"/>
                </a:lnTo>
                <a:lnTo>
                  <a:pt x="231505" y="2178256"/>
                </a:lnTo>
                <a:lnTo>
                  <a:pt x="203510" y="2140674"/>
                </a:lnTo>
                <a:lnTo>
                  <a:pt x="185464" y="2096326"/>
                </a:lnTo>
                <a:lnTo>
                  <a:pt x="179069" y="2046985"/>
                </a:lnTo>
                <a:lnTo>
                  <a:pt x="179069" y="1302003"/>
                </a:lnTo>
                <a:lnTo>
                  <a:pt x="172675" y="1252663"/>
                </a:lnTo>
                <a:lnTo>
                  <a:pt x="154629" y="1208315"/>
                </a:lnTo>
                <a:lnTo>
                  <a:pt x="126634" y="1170733"/>
                </a:lnTo>
                <a:lnTo>
                  <a:pt x="90395" y="1141692"/>
                </a:lnTo>
                <a:lnTo>
                  <a:pt x="47616" y="1122966"/>
                </a:lnTo>
                <a:lnTo>
                  <a:pt x="0" y="1116329"/>
                </a:lnTo>
                <a:lnTo>
                  <a:pt x="47616" y="1109693"/>
                </a:lnTo>
                <a:lnTo>
                  <a:pt x="90395" y="1090967"/>
                </a:lnTo>
                <a:lnTo>
                  <a:pt x="126634" y="1061926"/>
                </a:lnTo>
                <a:lnTo>
                  <a:pt x="154629" y="1024344"/>
                </a:lnTo>
                <a:lnTo>
                  <a:pt x="172675" y="979996"/>
                </a:lnTo>
                <a:lnTo>
                  <a:pt x="179069" y="930655"/>
                </a:lnTo>
                <a:lnTo>
                  <a:pt x="179069" y="185673"/>
                </a:lnTo>
                <a:lnTo>
                  <a:pt x="185464" y="136333"/>
                </a:lnTo>
                <a:lnTo>
                  <a:pt x="203510" y="91985"/>
                </a:lnTo>
                <a:lnTo>
                  <a:pt x="231505" y="54403"/>
                </a:lnTo>
                <a:lnTo>
                  <a:pt x="267744" y="25362"/>
                </a:lnTo>
                <a:lnTo>
                  <a:pt x="310523" y="6636"/>
                </a:lnTo>
                <a:lnTo>
                  <a:pt x="358139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58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2577" y="735329"/>
            <a:ext cx="662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哲学家就餐问题的其他正确解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685800" y="1484375"/>
            <a:ext cx="7990840" cy="4825365"/>
          </a:xfrm>
          <a:custGeom>
            <a:avLst/>
            <a:gdLst/>
            <a:ahLst/>
            <a:cxnLst/>
            <a:rect l="l" t="t" r="r" b="b"/>
            <a:pathLst>
              <a:path w="7990840" h="4825365">
                <a:moveTo>
                  <a:pt x="0" y="4824984"/>
                </a:moveTo>
                <a:lnTo>
                  <a:pt x="7990332" y="4824984"/>
                </a:lnTo>
                <a:lnTo>
                  <a:pt x="7990332" y="0"/>
                </a:lnTo>
                <a:lnTo>
                  <a:pt x="0" y="0"/>
                </a:lnTo>
                <a:lnTo>
                  <a:pt x="0" y="4824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1446021"/>
            <a:ext cx="5735955" cy="496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void philosopher (int</a:t>
            </a:r>
            <a:r>
              <a:rPr sz="2000" b="1" spc="-4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i)</a:t>
            </a:r>
            <a:endParaRPr sz="2000">
              <a:latin typeface="Candara"/>
              <a:cs typeface="Candara"/>
            </a:endParaRPr>
          </a:p>
          <a:p>
            <a:pPr marL="12700">
              <a:lnSpc>
                <a:spcPts val="2280"/>
              </a:lnSpc>
              <a:tabLst>
                <a:tab pos="285115" algn="l"/>
              </a:tabLst>
            </a:pP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{	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if </a:t>
            </a: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i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mod </a:t>
            </a:r>
            <a:r>
              <a:rPr sz="2000" b="1" spc="5" dirty="0">
                <a:solidFill>
                  <a:srgbClr val="073D86"/>
                </a:solidFill>
                <a:latin typeface="Candara"/>
                <a:cs typeface="Candara"/>
              </a:rPr>
              <a:t>2</a:t>
            </a:r>
            <a:r>
              <a:rPr sz="2000" b="1" spc="5" dirty="0">
                <a:solidFill>
                  <a:srgbClr val="073D86"/>
                </a:solidFill>
                <a:latin typeface="Microsoft JhengHei UI"/>
                <a:cs typeface="Microsoft JhengHei UI"/>
              </a:rPr>
              <a:t>＝＝</a:t>
            </a:r>
            <a:r>
              <a:rPr sz="2000" b="1" spc="5" dirty="0">
                <a:solidFill>
                  <a:srgbClr val="073D86"/>
                </a:solidFill>
                <a:latin typeface="Candara"/>
                <a:cs typeface="Candara"/>
              </a:rPr>
              <a:t>0</a:t>
            </a:r>
            <a:r>
              <a:rPr sz="2000" b="1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then</a:t>
            </a:r>
            <a:endParaRPr sz="2000">
              <a:latin typeface="Candara"/>
              <a:cs typeface="Candara"/>
            </a:endParaRPr>
          </a:p>
          <a:p>
            <a:pPr marL="285750">
              <a:lnSpc>
                <a:spcPts val="2280"/>
              </a:lnSpc>
            </a:pP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{</a:t>
            </a:r>
            <a:endParaRPr sz="2000">
              <a:latin typeface="Candara"/>
              <a:cs typeface="Candara"/>
            </a:endParaRPr>
          </a:p>
          <a:p>
            <a:pPr marL="927100">
              <a:lnSpc>
                <a:spcPts val="2280"/>
              </a:lnSpc>
              <a:tabLst>
                <a:tab pos="2755900" algn="l"/>
              </a:tabLst>
            </a:pP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P(fork[i]);	</a:t>
            </a: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2000" b="1" spc="10" dirty="0">
                <a:solidFill>
                  <a:srgbClr val="073D86"/>
                </a:solidFill>
                <a:latin typeface="Microsoft JhengHei UI"/>
                <a:cs typeface="Microsoft JhengHei UI"/>
              </a:rPr>
              <a:t>偶数</a:t>
            </a:r>
            <a:r>
              <a:rPr sz="2000" b="1" spc="5" dirty="0">
                <a:solidFill>
                  <a:srgbClr val="073D86"/>
                </a:solidFill>
                <a:latin typeface="Microsoft JhengHei UI"/>
                <a:cs typeface="Microsoft JhengHei UI"/>
              </a:rPr>
              <a:t>哲</a:t>
            </a:r>
            <a:r>
              <a:rPr sz="2000" b="1" spc="-15" dirty="0">
                <a:solidFill>
                  <a:srgbClr val="073D86"/>
                </a:solidFill>
                <a:latin typeface="Microsoft JhengHei UI"/>
                <a:cs typeface="Microsoft JhengHei UI"/>
              </a:rPr>
              <a:t>学</a:t>
            </a:r>
            <a:r>
              <a:rPr sz="2000" b="1" spc="5" dirty="0">
                <a:solidFill>
                  <a:srgbClr val="073D86"/>
                </a:solidFill>
                <a:latin typeface="Microsoft JhengHei UI"/>
                <a:cs typeface="Microsoft JhengHei UI"/>
              </a:rPr>
              <a:t>家先</a:t>
            </a:r>
            <a:r>
              <a:rPr sz="2000" b="1" spc="-20" dirty="0">
                <a:solidFill>
                  <a:srgbClr val="073D86"/>
                </a:solidFill>
                <a:latin typeface="Microsoft JhengHei UI"/>
                <a:cs typeface="Microsoft JhengHei UI"/>
              </a:rPr>
              <a:t>右</a:t>
            </a:r>
            <a:r>
              <a:rPr sz="2000" b="1" spc="5" dirty="0">
                <a:solidFill>
                  <a:srgbClr val="073D86"/>
                </a:solidFill>
                <a:latin typeface="Microsoft JhengHei UI"/>
                <a:cs typeface="Microsoft JhengHei UI"/>
              </a:rPr>
              <a:t>手</a:t>
            </a:r>
            <a:endParaRPr sz="2000">
              <a:latin typeface="Microsoft JhengHei UI"/>
              <a:cs typeface="Microsoft JhengHei UI"/>
            </a:endParaRPr>
          </a:p>
          <a:p>
            <a:pPr marL="1841500" marR="1526540" indent="-914400">
              <a:lnSpc>
                <a:spcPts val="2280"/>
              </a:lnSpc>
              <a:spcBef>
                <a:spcPts val="114"/>
              </a:spcBef>
            </a:pP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P(fork[(i+1)</a:t>
            </a:r>
            <a:r>
              <a:rPr sz="2000" b="1" spc="-2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mod</a:t>
            </a:r>
            <a:r>
              <a:rPr sz="2000" b="1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5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]);</a:t>
            </a:r>
            <a:r>
              <a:rPr sz="2000" b="1" spc="409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2000" b="1" spc="10" dirty="0">
                <a:solidFill>
                  <a:srgbClr val="073D86"/>
                </a:solidFill>
                <a:latin typeface="Microsoft JhengHei UI"/>
                <a:cs typeface="Microsoft JhengHei UI"/>
              </a:rPr>
              <a:t>后左手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eat();</a:t>
            </a:r>
            <a:endParaRPr sz="2000">
              <a:latin typeface="Candara"/>
              <a:cs typeface="Candara"/>
            </a:endParaRPr>
          </a:p>
          <a:p>
            <a:pPr marL="927100">
              <a:lnSpc>
                <a:spcPts val="2165"/>
              </a:lnSpc>
            </a:pP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V(fork[i]);</a:t>
            </a:r>
            <a:endParaRPr sz="2000">
              <a:latin typeface="Candara"/>
              <a:cs typeface="Candara"/>
            </a:endParaRPr>
          </a:p>
          <a:p>
            <a:pPr marL="927100">
              <a:lnSpc>
                <a:spcPts val="2280"/>
              </a:lnSpc>
            </a:pP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V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(fork[(i+1) mod</a:t>
            </a:r>
            <a:r>
              <a:rPr sz="2000" b="1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5]);</a:t>
            </a:r>
            <a:endParaRPr sz="2000">
              <a:latin typeface="Candara"/>
              <a:cs typeface="Candara"/>
            </a:endParaRPr>
          </a:p>
          <a:p>
            <a:pPr marL="285750">
              <a:lnSpc>
                <a:spcPts val="2280"/>
              </a:lnSpc>
            </a:pP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000">
              <a:latin typeface="Candara"/>
              <a:cs typeface="Candara"/>
            </a:endParaRPr>
          </a:p>
          <a:p>
            <a:pPr marL="285750">
              <a:lnSpc>
                <a:spcPts val="2280"/>
              </a:lnSpc>
            </a:pP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else</a:t>
            </a:r>
            <a:endParaRPr sz="2000">
              <a:latin typeface="Candara"/>
              <a:cs typeface="Candara"/>
            </a:endParaRPr>
          </a:p>
          <a:p>
            <a:pPr marL="340360">
              <a:lnSpc>
                <a:spcPts val="2280"/>
              </a:lnSpc>
            </a:pP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{</a:t>
            </a:r>
            <a:endParaRPr sz="2000">
              <a:latin typeface="Candara"/>
              <a:cs typeface="Candara"/>
            </a:endParaRPr>
          </a:p>
          <a:p>
            <a:pPr marL="927100" marR="5080">
              <a:lnSpc>
                <a:spcPts val="2280"/>
              </a:lnSpc>
              <a:spcBef>
                <a:spcPts val="114"/>
              </a:spcBef>
              <a:tabLst>
                <a:tab pos="2233930" algn="l"/>
              </a:tabLst>
            </a:pP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P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 (fork[(i+1)</a:t>
            </a:r>
            <a:r>
              <a:rPr sz="2000" b="1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mod </a:t>
            </a: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5</a:t>
            </a:r>
            <a:r>
              <a:rPr sz="2000" b="1" spc="-1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]);</a:t>
            </a:r>
            <a:r>
              <a:rPr sz="2000" b="1" spc="-20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2000" b="1" spc="10" dirty="0">
                <a:solidFill>
                  <a:srgbClr val="073D86"/>
                </a:solidFill>
                <a:latin typeface="Microsoft JhengHei UI"/>
                <a:cs typeface="Microsoft JhengHei UI"/>
              </a:rPr>
              <a:t>奇数</a:t>
            </a:r>
            <a:r>
              <a:rPr sz="2000" b="1" dirty="0">
                <a:solidFill>
                  <a:srgbClr val="073D86"/>
                </a:solidFill>
                <a:latin typeface="Microsoft JhengHei UI"/>
                <a:cs typeface="Microsoft JhengHei UI"/>
              </a:rPr>
              <a:t>哲</a:t>
            </a:r>
            <a:r>
              <a:rPr sz="2000" b="1" spc="-15" dirty="0">
                <a:solidFill>
                  <a:srgbClr val="073D86"/>
                </a:solidFill>
                <a:latin typeface="Microsoft JhengHei UI"/>
                <a:cs typeface="Microsoft JhengHei UI"/>
              </a:rPr>
              <a:t>学</a:t>
            </a:r>
            <a:r>
              <a:rPr sz="2000" b="1" dirty="0">
                <a:solidFill>
                  <a:srgbClr val="073D86"/>
                </a:solidFill>
                <a:latin typeface="Microsoft JhengHei UI"/>
                <a:cs typeface="Microsoft JhengHei UI"/>
              </a:rPr>
              <a:t>家，</a:t>
            </a:r>
            <a:r>
              <a:rPr sz="2000" b="1" spc="-15" dirty="0">
                <a:solidFill>
                  <a:srgbClr val="073D86"/>
                </a:solidFill>
                <a:latin typeface="Microsoft JhengHei UI"/>
                <a:cs typeface="Microsoft JhengHei UI"/>
              </a:rPr>
              <a:t>先</a:t>
            </a:r>
            <a:r>
              <a:rPr sz="2000" b="1" dirty="0">
                <a:solidFill>
                  <a:srgbClr val="073D86"/>
                </a:solidFill>
                <a:latin typeface="Microsoft JhengHei UI"/>
                <a:cs typeface="Microsoft JhengHei UI"/>
              </a:rPr>
              <a:t>左手 </a:t>
            </a: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P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(fork[i]);	</a:t>
            </a:r>
            <a:r>
              <a:rPr sz="2000" b="1" spc="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2000" b="1" spc="10" dirty="0">
                <a:solidFill>
                  <a:srgbClr val="073D86"/>
                </a:solidFill>
                <a:latin typeface="Microsoft JhengHei UI"/>
                <a:cs typeface="Microsoft JhengHei UI"/>
              </a:rPr>
              <a:t>后右手</a:t>
            </a:r>
            <a:endParaRPr sz="2000">
              <a:latin typeface="Microsoft JhengHei UI"/>
              <a:cs typeface="Microsoft JhengHei UI"/>
            </a:endParaRPr>
          </a:p>
          <a:p>
            <a:pPr marL="927100" marR="2593340" indent="914400">
              <a:lnSpc>
                <a:spcPts val="2280"/>
              </a:lnSpc>
            </a:pP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eat();  V(fork[(i+1) mod</a:t>
            </a:r>
            <a:r>
              <a:rPr sz="2000" b="1" spc="-75" dirty="0">
                <a:solidFill>
                  <a:srgbClr val="073D86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5]);</a:t>
            </a:r>
            <a:endParaRPr sz="2000">
              <a:latin typeface="Candara"/>
              <a:cs typeface="Candara"/>
            </a:endParaRPr>
          </a:p>
          <a:p>
            <a:pPr marL="927100">
              <a:lnSpc>
                <a:spcPts val="2165"/>
              </a:lnSpc>
            </a:pPr>
            <a:r>
              <a:rPr sz="2000" b="1" spc="-5" dirty="0">
                <a:solidFill>
                  <a:srgbClr val="073D86"/>
                </a:solidFill>
                <a:latin typeface="Candara"/>
                <a:cs typeface="Candara"/>
              </a:rPr>
              <a:t>V(fork[i]);</a:t>
            </a:r>
            <a:endParaRPr sz="2000">
              <a:latin typeface="Candara"/>
              <a:cs typeface="Candara"/>
            </a:endParaRPr>
          </a:p>
          <a:p>
            <a:pPr marL="285750">
              <a:lnSpc>
                <a:spcPts val="2340"/>
              </a:lnSpc>
            </a:pP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6369507"/>
            <a:ext cx="115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73D86"/>
                </a:solidFill>
                <a:latin typeface="Candara"/>
                <a:cs typeface="Candara"/>
              </a:rPr>
              <a:t>}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831" y="188976"/>
            <a:ext cx="24384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59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4361" y="342087"/>
            <a:ext cx="312991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semaphore </a:t>
            </a:r>
            <a:r>
              <a:rPr sz="2600" spc="-5" dirty="0">
                <a:solidFill>
                  <a:srgbClr val="000000"/>
                </a:solidFill>
              </a:rPr>
              <a:t>fork[5];  for </a:t>
            </a:r>
            <a:r>
              <a:rPr sz="2600" dirty="0">
                <a:solidFill>
                  <a:srgbClr val="000000"/>
                </a:solidFill>
              </a:rPr>
              <a:t>(int</a:t>
            </a:r>
            <a:r>
              <a:rPr sz="2600" spc="-3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i=0;i&lt;5;i++)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1122070" y="1135126"/>
            <a:ext cx="489458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14905" indent="9702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华文新魏"/>
                <a:cs typeface="华文新魏"/>
              </a:rPr>
              <a:t>fork[i]=</a:t>
            </a:r>
            <a:r>
              <a:rPr sz="2600" spc="-80" dirty="0">
                <a:latin typeface="华文新魏"/>
                <a:cs typeface="华文新魏"/>
              </a:rPr>
              <a:t> </a:t>
            </a:r>
            <a:r>
              <a:rPr sz="2600" spc="-5" dirty="0">
                <a:latin typeface="华文新魏"/>
                <a:cs typeface="华文新魏"/>
              </a:rPr>
              <a:t>1;  </a:t>
            </a:r>
            <a:r>
              <a:rPr sz="2600" dirty="0">
                <a:latin typeface="华文新魏"/>
                <a:cs typeface="华文新魏"/>
              </a:rPr>
              <a:t>cobegin</a:t>
            </a:r>
            <a:endParaRPr sz="2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华文新魏"/>
                <a:cs typeface="华文新魏"/>
              </a:rPr>
              <a:t>process </a:t>
            </a:r>
            <a:r>
              <a:rPr sz="2400" spc="-5" dirty="0">
                <a:latin typeface="华文新魏"/>
                <a:cs typeface="华文新魏"/>
              </a:rPr>
              <a:t>philosopher_i( )</a:t>
            </a:r>
            <a:r>
              <a:rPr sz="2600" spc="-5" dirty="0">
                <a:latin typeface="华文新魏"/>
                <a:cs typeface="华文新魏"/>
              </a:rPr>
              <a:t>{</a:t>
            </a:r>
            <a:r>
              <a:rPr sz="2000" spc="-5" dirty="0">
                <a:latin typeface="华文新魏"/>
                <a:cs typeface="华文新魏"/>
              </a:rPr>
              <a:t>/*i=0,1,2,3 </a:t>
            </a:r>
            <a:r>
              <a:rPr sz="2000" dirty="0">
                <a:latin typeface="华文新魏"/>
                <a:cs typeface="华文新魏"/>
              </a:rPr>
              <a:t>*/</a:t>
            </a:r>
            <a:endParaRPr sz="2000">
              <a:latin typeface="华文新魏"/>
              <a:cs typeface="华文新魏"/>
            </a:endParaRPr>
          </a:p>
          <a:p>
            <a:pPr marL="926465" marR="2173605">
              <a:lnSpc>
                <a:spcPct val="100000"/>
              </a:lnSpc>
            </a:pPr>
            <a:r>
              <a:rPr sz="2600" dirty="0">
                <a:latin typeface="华文新魏"/>
                <a:cs typeface="华文新魏"/>
              </a:rPr>
              <a:t>while(true)</a:t>
            </a:r>
            <a:r>
              <a:rPr sz="2600" spc="-95" dirty="0">
                <a:latin typeface="华文新魏"/>
                <a:cs typeface="华文新魏"/>
              </a:rPr>
              <a:t> </a:t>
            </a:r>
            <a:r>
              <a:rPr sz="2600" dirty="0">
                <a:latin typeface="华文新魏"/>
                <a:cs typeface="华文新魏"/>
              </a:rPr>
              <a:t>{  think(</a:t>
            </a:r>
            <a:r>
              <a:rPr sz="2600" spc="-35" dirty="0">
                <a:latin typeface="华文新魏"/>
                <a:cs typeface="华文新魏"/>
              </a:rPr>
              <a:t> </a:t>
            </a:r>
            <a:r>
              <a:rPr sz="2600" spc="-5" dirty="0">
                <a:latin typeface="华文新魏"/>
                <a:cs typeface="华文新魏"/>
              </a:rPr>
              <a:t>);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6445" y="3116707"/>
            <a:ext cx="32937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华文新魏"/>
                <a:cs typeface="华文新魏"/>
              </a:rPr>
              <a:t>P(fork[i];</a:t>
            </a:r>
            <a:r>
              <a:rPr sz="2000" spc="-5" dirty="0">
                <a:latin typeface="华文新魏"/>
                <a:cs typeface="华文新魏"/>
              </a:rPr>
              <a:t>//</a:t>
            </a:r>
            <a:r>
              <a:rPr sz="2000" dirty="0">
                <a:latin typeface="华文新魏"/>
                <a:cs typeface="华文新魏"/>
              </a:rPr>
              <a:t>先取右手</a:t>
            </a:r>
            <a:r>
              <a:rPr sz="2000" spc="-15" dirty="0">
                <a:latin typeface="华文新魏"/>
                <a:cs typeface="华文新魏"/>
              </a:rPr>
              <a:t>的</a:t>
            </a:r>
            <a:r>
              <a:rPr sz="2000" dirty="0">
                <a:latin typeface="华文新魏"/>
                <a:cs typeface="华文新魏"/>
              </a:rPr>
              <a:t>叉子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3052" y="3192907"/>
            <a:ext cx="2414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0935" algn="l"/>
              </a:tabLst>
            </a:pPr>
            <a:r>
              <a:rPr sz="2000" dirty="0">
                <a:latin typeface="华文新魏"/>
                <a:cs typeface="华文新魏"/>
              </a:rPr>
              <a:t>/*</a:t>
            </a:r>
            <a:r>
              <a:rPr sz="2000" u="heavy" dirty="0"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i=4,P(fork[0])*/	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6445" y="3513201"/>
            <a:ext cx="6868159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54825" algn="l"/>
              </a:tabLst>
            </a:pPr>
            <a:r>
              <a:rPr sz="2600" spc="-5" dirty="0">
                <a:latin typeface="华文新魏"/>
                <a:cs typeface="华文新魏"/>
              </a:rPr>
              <a:t>P(fork</a:t>
            </a:r>
            <a:r>
              <a:rPr sz="2400" spc="-5" dirty="0">
                <a:latin typeface="华文新魏"/>
                <a:cs typeface="华文新魏"/>
              </a:rPr>
              <a:t>[(i+1)%5]</a:t>
            </a:r>
            <a:r>
              <a:rPr sz="2400" spc="20" dirty="0">
                <a:latin typeface="华文新魏"/>
                <a:cs typeface="华文新魏"/>
              </a:rPr>
              <a:t> </a:t>
            </a:r>
            <a:r>
              <a:rPr sz="2600" dirty="0">
                <a:latin typeface="华文新魏"/>
                <a:cs typeface="华文新魏"/>
              </a:rPr>
              <a:t>)</a:t>
            </a:r>
            <a:r>
              <a:rPr sz="2600" spc="-15" dirty="0">
                <a:latin typeface="华文新魏"/>
                <a:cs typeface="华文新魏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华文新魏"/>
                <a:cs typeface="华文新魏"/>
              </a:rPr>
              <a:t>//再取左手的叉</a:t>
            </a:r>
            <a:r>
              <a:rPr sz="2000" spc="170" dirty="0">
                <a:latin typeface="华文新魏"/>
                <a:cs typeface="华文新魏"/>
              </a:rPr>
              <a:t>子</a:t>
            </a:r>
            <a:r>
              <a:rPr sz="2000" u="heavy" spc="-210" dirty="0"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000" u="heavy" spc="-5" dirty="0"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/*i=4,P(fork[4])*/	</a:t>
            </a:r>
            <a:endParaRPr sz="2000">
              <a:latin typeface="华文新魏"/>
              <a:cs typeface="华文新魏"/>
            </a:endParaRPr>
          </a:p>
          <a:p>
            <a:pPr marL="254635">
              <a:lnSpc>
                <a:spcPct val="100000"/>
              </a:lnSpc>
            </a:pPr>
            <a:r>
              <a:rPr sz="2600" dirty="0">
                <a:latin typeface="华文新魏"/>
                <a:cs typeface="华文新魏"/>
              </a:rPr>
              <a:t>eat(</a:t>
            </a:r>
            <a:r>
              <a:rPr sz="2600" spc="-5" dirty="0">
                <a:latin typeface="华文新魏"/>
                <a:cs typeface="华文新魏"/>
              </a:rPr>
              <a:t> );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6445" y="4305680"/>
            <a:ext cx="270510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华文新魏"/>
                <a:cs typeface="华文新魏"/>
              </a:rPr>
              <a:t>V(fork[i]);</a:t>
            </a:r>
            <a:endParaRPr sz="2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华文新魏"/>
                <a:cs typeface="华文新魏"/>
              </a:rPr>
              <a:t>V(fork([i+ 1] </a:t>
            </a:r>
            <a:r>
              <a:rPr sz="2600" dirty="0">
                <a:latin typeface="华文新魏"/>
                <a:cs typeface="华文新魏"/>
              </a:rPr>
              <a:t>%</a:t>
            </a:r>
            <a:r>
              <a:rPr sz="2600" spc="-40" dirty="0">
                <a:latin typeface="华文新魏"/>
                <a:cs typeface="华文新魏"/>
              </a:rPr>
              <a:t> </a:t>
            </a:r>
            <a:r>
              <a:rPr sz="2600" spc="-5" dirty="0">
                <a:latin typeface="华文新魏"/>
                <a:cs typeface="华文新魏"/>
              </a:rPr>
              <a:t>5);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7428" y="5098541"/>
            <a:ext cx="1422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华文新魏"/>
                <a:cs typeface="华文新魏"/>
              </a:rPr>
              <a:t>}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2070" y="5494731"/>
            <a:ext cx="9042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华文新魏"/>
                <a:cs typeface="华文新魏"/>
              </a:rPr>
              <a:t>}</a:t>
            </a:r>
            <a:endParaRPr sz="26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华文新魏"/>
                <a:cs typeface="华文新魏"/>
              </a:rPr>
              <a:t>coend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711" y="260604"/>
            <a:ext cx="733425" cy="6283960"/>
          </a:xfrm>
          <a:custGeom>
            <a:avLst/>
            <a:gdLst/>
            <a:ahLst/>
            <a:cxnLst/>
            <a:rect l="l" t="t" r="r" b="b"/>
            <a:pathLst>
              <a:path w="733425" h="6283959">
                <a:moveTo>
                  <a:pt x="0" y="6283452"/>
                </a:moveTo>
                <a:lnTo>
                  <a:pt x="733044" y="6283452"/>
                </a:lnTo>
                <a:lnTo>
                  <a:pt x="733044" y="0"/>
                </a:lnTo>
                <a:lnTo>
                  <a:pt x="0" y="0"/>
                </a:lnTo>
                <a:lnTo>
                  <a:pt x="0" y="62834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6691" y="263905"/>
            <a:ext cx="482600" cy="61614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algn="just">
              <a:lnSpc>
                <a:spcPct val="84900"/>
              </a:lnSpc>
              <a:spcBef>
                <a:spcPts val="750"/>
              </a:spcBef>
            </a:pPr>
            <a:r>
              <a:rPr sz="3600" b="1" dirty="0">
                <a:solidFill>
                  <a:srgbClr val="073D86"/>
                </a:solidFill>
                <a:latin typeface="Microsoft JhengHei"/>
                <a:cs typeface="Microsoft JhengHei"/>
              </a:rPr>
              <a:t>哲 学 家 就 餐 问 题 的 其 他 正 确 解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0665" y="2537536"/>
            <a:ext cx="216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先取左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手的叉子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9291" y="4304741"/>
            <a:ext cx="216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再取右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手的叉子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8101" y="2920492"/>
            <a:ext cx="163830" cy="364490"/>
          </a:xfrm>
          <a:custGeom>
            <a:avLst/>
            <a:gdLst/>
            <a:ahLst/>
            <a:cxnLst/>
            <a:rect l="l" t="t" r="r" b="b"/>
            <a:pathLst>
              <a:path w="163829" h="364489">
                <a:moveTo>
                  <a:pt x="0" y="277875"/>
                </a:moveTo>
                <a:lnTo>
                  <a:pt x="6984" y="364490"/>
                </a:lnTo>
                <a:lnTo>
                  <a:pt x="69425" y="309245"/>
                </a:lnTo>
                <a:lnTo>
                  <a:pt x="43179" y="309245"/>
                </a:lnTo>
                <a:lnTo>
                  <a:pt x="19176" y="299593"/>
                </a:lnTo>
                <a:lnTo>
                  <a:pt x="24012" y="287574"/>
                </a:lnTo>
                <a:lnTo>
                  <a:pt x="0" y="277875"/>
                </a:lnTo>
                <a:close/>
              </a:path>
              <a:path w="163829" h="364489">
                <a:moveTo>
                  <a:pt x="24012" y="287574"/>
                </a:moveTo>
                <a:lnTo>
                  <a:pt x="19176" y="299593"/>
                </a:lnTo>
                <a:lnTo>
                  <a:pt x="43179" y="309245"/>
                </a:lnTo>
                <a:lnTo>
                  <a:pt x="48004" y="297264"/>
                </a:lnTo>
                <a:lnTo>
                  <a:pt x="24012" y="287574"/>
                </a:lnTo>
                <a:close/>
              </a:path>
              <a:path w="163829" h="364489">
                <a:moveTo>
                  <a:pt x="48004" y="297264"/>
                </a:moveTo>
                <a:lnTo>
                  <a:pt x="43179" y="309245"/>
                </a:lnTo>
                <a:lnTo>
                  <a:pt x="69425" y="309245"/>
                </a:lnTo>
                <a:lnTo>
                  <a:pt x="72008" y="306959"/>
                </a:lnTo>
                <a:lnTo>
                  <a:pt x="48004" y="297264"/>
                </a:lnTo>
                <a:close/>
              </a:path>
              <a:path w="163829" h="364489">
                <a:moveTo>
                  <a:pt x="139700" y="0"/>
                </a:moveTo>
                <a:lnTo>
                  <a:pt x="24012" y="287574"/>
                </a:lnTo>
                <a:lnTo>
                  <a:pt x="48004" y="297264"/>
                </a:lnTo>
                <a:lnTo>
                  <a:pt x="163829" y="9652"/>
                </a:lnTo>
                <a:lnTo>
                  <a:pt x="139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26807" y="4005834"/>
            <a:ext cx="369570" cy="440055"/>
          </a:xfrm>
          <a:custGeom>
            <a:avLst/>
            <a:gdLst/>
            <a:ahLst/>
            <a:cxnLst/>
            <a:rect l="l" t="t" r="r" b="b"/>
            <a:pathLst>
              <a:path w="369570" h="440054">
                <a:moveTo>
                  <a:pt x="309819" y="51377"/>
                </a:moveTo>
                <a:lnTo>
                  <a:pt x="0" y="423037"/>
                </a:lnTo>
                <a:lnTo>
                  <a:pt x="19812" y="439547"/>
                </a:lnTo>
                <a:lnTo>
                  <a:pt x="329758" y="68007"/>
                </a:lnTo>
                <a:lnTo>
                  <a:pt x="309819" y="51377"/>
                </a:lnTo>
                <a:close/>
              </a:path>
              <a:path w="369570" h="440054">
                <a:moveTo>
                  <a:pt x="359810" y="41402"/>
                </a:moveTo>
                <a:lnTo>
                  <a:pt x="318135" y="41402"/>
                </a:lnTo>
                <a:lnTo>
                  <a:pt x="338074" y="58039"/>
                </a:lnTo>
                <a:lnTo>
                  <a:pt x="329758" y="68007"/>
                </a:lnTo>
                <a:lnTo>
                  <a:pt x="349631" y="84582"/>
                </a:lnTo>
                <a:lnTo>
                  <a:pt x="359810" y="41402"/>
                </a:lnTo>
                <a:close/>
              </a:path>
              <a:path w="369570" h="440054">
                <a:moveTo>
                  <a:pt x="318135" y="41402"/>
                </a:moveTo>
                <a:lnTo>
                  <a:pt x="309819" y="51377"/>
                </a:lnTo>
                <a:lnTo>
                  <a:pt x="329758" y="68007"/>
                </a:lnTo>
                <a:lnTo>
                  <a:pt x="338074" y="58039"/>
                </a:lnTo>
                <a:lnTo>
                  <a:pt x="318135" y="41402"/>
                </a:lnTo>
                <a:close/>
              </a:path>
              <a:path w="369570" h="440054">
                <a:moveTo>
                  <a:pt x="369570" y="0"/>
                </a:moveTo>
                <a:lnTo>
                  <a:pt x="289941" y="34798"/>
                </a:lnTo>
                <a:lnTo>
                  <a:pt x="309819" y="51377"/>
                </a:lnTo>
                <a:lnTo>
                  <a:pt x="318135" y="41402"/>
                </a:lnTo>
                <a:lnTo>
                  <a:pt x="359810" y="41402"/>
                </a:lnTo>
                <a:lnTo>
                  <a:pt x="3695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9714" y="790778"/>
            <a:ext cx="53606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顺序程序设</a:t>
            </a:r>
            <a:r>
              <a:rPr sz="5400" spc="-10" dirty="0"/>
              <a:t>计</a:t>
            </a:r>
            <a:r>
              <a:rPr spc="-5" dirty="0"/>
              <a:t>特点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755904" y="2564892"/>
            <a:ext cx="7370445" cy="3400425"/>
          </a:xfrm>
          <a:custGeom>
            <a:avLst/>
            <a:gdLst/>
            <a:ahLst/>
            <a:cxnLst/>
            <a:rect l="l" t="t" r="r" b="b"/>
            <a:pathLst>
              <a:path w="7370445" h="3400425">
                <a:moveTo>
                  <a:pt x="0" y="3400044"/>
                </a:moveTo>
                <a:lnTo>
                  <a:pt x="7370064" y="3400044"/>
                </a:lnTo>
                <a:lnTo>
                  <a:pt x="7370064" y="0"/>
                </a:lnTo>
                <a:lnTo>
                  <a:pt x="0" y="0"/>
                </a:lnTo>
                <a:lnTo>
                  <a:pt x="0" y="340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19" y="2458059"/>
            <a:ext cx="4519930" cy="25438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855"/>
              </a:spcBef>
              <a:buClr>
                <a:srgbClr val="30B6FC"/>
              </a:buClr>
              <a:buSzPct val="88571"/>
              <a:buFont typeface="Symbol"/>
              <a:buChar char=""/>
              <a:tabLst>
                <a:tab pos="481965" algn="l"/>
                <a:tab pos="482600" algn="l"/>
              </a:tabLst>
            </a:pPr>
            <a:r>
              <a:rPr sz="3500" dirty="0">
                <a:solidFill>
                  <a:srgbClr val="073D86"/>
                </a:solidFill>
                <a:latin typeface="华文新魏"/>
                <a:cs typeface="华文新魏"/>
              </a:rPr>
              <a:t>程序执行的顺序性</a:t>
            </a:r>
            <a:endParaRPr sz="3500">
              <a:latin typeface="华文新魏"/>
              <a:cs typeface="华文新魏"/>
            </a:endParaRPr>
          </a:p>
          <a:p>
            <a:pPr marL="501650" indent="-488950">
              <a:lnSpc>
                <a:spcPct val="100000"/>
              </a:lnSpc>
              <a:spcBef>
                <a:spcPts val="755"/>
              </a:spcBef>
              <a:buClr>
                <a:srgbClr val="30B6FC"/>
              </a:buClr>
              <a:buFont typeface="Symbol"/>
              <a:buChar char=""/>
              <a:tabLst>
                <a:tab pos="501650" algn="l"/>
                <a:tab pos="502284" algn="l"/>
              </a:tabLst>
            </a:pPr>
            <a:r>
              <a:rPr sz="3500" dirty="0">
                <a:solidFill>
                  <a:srgbClr val="073D86"/>
                </a:solidFill>
                <a:latin typeface="华文新魏"/>
                <a:cs typeface="华文新魏"/>
              </a:rPr>
              <a:t>程序环境的封闭性</a:t>
            </a:r>
            <a:endParaRPr sz="3500">
              <a:latin typeface="华文新魏"/>
              <a:cs typeface="华文新魏"/>
            </a:endParaRPr>
          </a:p>
          <a:p>
            <a:pPr marL="501650" indent="-488950">
              <a:lnSpc>
                <a:spcPct val="100000"/>
              </a:lnSpc>
              <a:spcBef>
                <a:spcPts val="755"/>
              </a:spcBef>
              <a:buClr>
                <a:srgbClr val="30B6FC"/>
              </a:buClr>
              <a:buFont typeface="Symbol"/>
              <a:buChar char=""/>
              <a:tabLst>
                <a:tab pos="501650" algn="l"/>
                <a:tab pos="502284" algn="l"/>
              </a:tabLst>
            </a:pPr>
            <a:r>
              <a:rPr sz="3500" dirty="0">
                <a:solidFill>
                  <a:srgbClr val="073D86"/>
                </a:solidFill>
                <a:latin typeface="华文新魏"/>
                <a:cs typeface="华文新魏"/>
              </a:rPr>
              <a:t>执行结果的确定性</a:t>
            </a:r>
            <a:endParaRPr sz="3500">
              <a:latin typeface="华文新魏"/>
              <a:cs typeface="华文新魏"/>
            </a:endParaRPr>
          </a:p>
          <a:p>
            <a:pPr marL="501650" indent="-488950">
              <a:lnSpc>
                <a:spcPct val="100000"/>
              </a:lnSpc>
              <a:spcBef>
                <a:spcPts val="760"/>
              </a:spcBef>
              <a:buClr>
                <a:srgbClr val="30B6FC"/>
              </a:buClr>
              <a:buFont typeface="Symbol"/>
              <a:buChar char=""/>
              <a:tabLst>
                <a:tab pos="501650" algn="l"/>
                <a:tab pos="502284" algn="l"/>
              </a:tabLst>
            </a:pPr>
            <a:r>
              <a:rPr sz="3500" dirty="0">
                <a:solidFill>
                  <a:srgbClr val="073D86"/>
                </a:solidFill>
                <a:latin typeface="华文新魏"/>
                <a:cs typeface="华文新魏"/>
              </a:rPr>
              <a:t>计算过程的可再现性</a:t>
            </a:r>
            <a:endParaRPr sz="35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63890" y="6295958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2436" y="6353752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3708" y="578612"/>
            <a:ext cx="4657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生产</a:t>
            </a:r>
            <a:r>
              <a:rPr sz="4400" spc="-5" dirty="0"/>
              <a:t>者</a:t>
            </a:r>
            <a:r>
              <a:rPr sz="4400" dirty="0">
                <a:latin typeface="Times New Roman"/>
                <a:cs typeface="Times New Roman"/>
              </a:rPr>
              <a:t>/</a:t>
            </a:r>
            <a:r>
              <a:rPr sz="4400" dirty="0"/>
              <a:t>消费者问题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2358644"/>
            <a:ext cx="64471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个生产者和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个消费者，连接在一个有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单位缓冲区的有界缓冲上。其中，生产者进程</a:t>
            </a:r>
            <a:endParaRPr sz="2400">
              <a:latin typeface="华文新魏"/>
              <a:cs typeface="华文新魏"/>
            </a:endParaRPr>
          </a:p>
          <a:p>
            <a:pPr marL="285115" marR="5080" algn="just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Producer_i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和消费者进程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Consumer_j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都是并发 进程，只要缓冲区未满，生产者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Producer_i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生 产的产品就可投入缓冲区；只要缓冲区不空，  消费者进程Co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sumer_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j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就可从缓冲区取走并消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耗产品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4919624"/>
            <a:ext cx="263334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可能情形:</a:t>
            </a:r>
            <a:endParaRPr sz="2400">
              <a:latin typeface="华文新魏"/>
              <a:cs typeface="华文新魏"/>
            </a:endParaRPr>
          </a:p>
          <a:p>
            <a:pPr marL="3155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n=1, m=1,</a:t>
            </a:r>
            <a:r>
              <a:rPr sz="2400" spc="-37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k=1</a:t>
            </a:r>
            <a:endParaRPr sz="2400">
              <a:latin typeface="华文新魏"/>
              <a:cs typeface="华文新魏"/>
            </a:endParaRPr>
          </a:p>
          <a:p>
            <a:pPr marL="3155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n=1, m=1,</a:t>
            </a:r>
            <a:r>
              <a:rPr sz="2400" spc="-36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k&gt;1</a:t>
            </a:r>
            <a:endParaRPr sz="2400">
              <a:latin typeface="华文新魏"/>
              <a:cs typeface="华文新魏"/>
            </a:endParaRPr>
          </a:p>
          <a:p>
            <a:pPr marL="31559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n&gt;1, m&gt;1,</a:t>
            </a:r>
            <a:r>
              <a:rPr sz="2400" spc="-37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k&gt;1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831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4516" y="4275446"/>
            <a:ext cx="2151380" cy="2152650"/>
          </a:xfrm>
          <a:custGeom>
            <a:avLst/>
            <a:gdLst/>
            <a:ahLst/>
            <a:cxnLst/>
            <a:rect l="l" t="t" r="r" b="b"/>
            <a:pathLst>
              <a:path w="2151379" h="2152650">
                <a:moveTo>
                  <a:pt x="2151064" y="1076045"/>
                </a:moveTo>
                <a:lnTo>
                  <a:pt x="2150016" y="1028118"/>
                </a:lnTo>
                <a:lnTo>
                  <a:pt x="2146900" y="980728"/>
                </a:lnTo>
                <a:lnTo>
                  <a:pt x="2141762" y="933918"/>
                </a:lnTo>
                <a:lnTo>
                  <a:pt x="2134644" y="887731"/>
                </a:lnTo>
                <a:lnTo>
                  <a:pt x="2125590" y="842212"/>
                </a:lnTo>
                <a:lnTo>
                  <a:pt x="2114645" y="797405"/>
                </a:lnTo>
                <a:lnTo>
                  <a:pt x="2101851" y="753353"/>
                </a:lnTo>
                <a:lnTo>
                  <a:pt x="2087252" y="710100"/>
                </a:lnTo>
                <a:lnTo>
                  <a:pt x="2070893" y="667690"/>
                </a:lnTo>
                <a:lnTo>
                  <a:pt x="2052816" y="626166"/>
                </a:lnTo>
                <a:lnTo>
                  <a:pt x="2033066" y="585572"/>
                </a:lnTo>
                <a:lnTo>
                  <a:pt x="2011686" y="545952"/>
                </a:lnTo>
                <a:lnTo>
                  <a:pt x="1988721" y="507350"/>
                </a:lnTo>
                <a:lnTo>
                  <a:pt x="1964213" y="469810"/>
                </a:lnTo>
                <a:lnTo>
                  <a:pt x="1938207" y="433375"/>
                </a:lnTo>
                <a:lnTo>
                  <a:pt x="1910746" y="398089"/>
                </a:lnTo>
                <a:lnTo>
                  <a:pt x="1881875" y="363995"/>
                </a:lnTo>
                <a:lnTo>
                  <a:pt x="1851636" y="331138"/>
                </a:lnTo>
                <a:lnTo>
                  <a:pt x="1820074" y="299562"/>
                </a:lnTo>
                <a:lnTo>
                  <a:pt x="1787232" y="269309"/>
                </a:lnTo>
                <a:lnTo>
                  <a:pt x="1753154" y="240425"/>
                </a:lnTo>
                <a:lnTo>
                  <a:pt x="1717883" y="212952"/>
                </a:lnTo>
                <a:lnTo>
                  <a:pt x="1681465" y="186934"/>
                </a:lnTo>
                <a:lnTo>
                  <a:pt x="1643941" y="162415"/>
                </a:lnTo>
                <a:lnTo>
                  <a:pt x="1605356" y="139439"/>
                </a:lnTo>
                <a:lnTo>
                  <a:pt x="1565755" y="118050"/>
                </a:lnTo>
                <a:lnTo>
                  <a:pt x="1525179" y="98291"/>
                </a:lnTo>
                <a:lnTo>
                  <a:pt x="1483674" y="80207"/>
                </a:lnTo>
                <a:lnTo>
                  <a:pt x="1441283" y="63840"/>
                </a:lnTo>
                <a:lnTo>
                  <a:pt x="1398049" y="49235"/>
                </a:lnTo>
                <a:lnTo>
                  <a:pt x="1354017" y="36435"/>
                </a:lnTo>
                <a:lnTo>
                  <a:pt x="1309230" y="25484"/>
                </a:lnTo>
                <a:lnTo>
                  <a:pt x="1263731" y="16426"/>
                </a:lnTo>
                <a:lnTo>
                  <a:pt x="1217566" y="9305"/>
                </a:lnTo>
                <a:lnTo>
                  <a:pt x="1170776" y="4165"/>
                </a:lnTo>
                <a:lnTo>
                  <a:pt x="1123407" y="1048"/>
                </a:lnTo>
                <a:lnTo>
                  <a:pt x="1075502" y="0"/>
                </a:lnTo>
                <a:lnTo>
                  <a:pt x="1027595" y="1048"/>
                </a:lnTo>
                <a:lnTo>
                  <a:pt x="980224" y="4165"/>
                </a:lnTo>
                <a:lnTo>
                  <a:pt x="933434" y="9305"/>
                </a:lnTo>
                <a:lnTo>
                  <a:pt x="887268" y="16426"/>
                </a:lnTo>
                <a:lnTo>
                  <a:pt x="841769" y="25484"/>
                </a:lnTo>
                <a:lnTo>
                  <a:pt x="796983" y="36435"/>
                </a:lnTo>
                <a:lnTo>
                  <a:pt x="752951" y="49235"/>
                </a:lnTo>
                <a:lnTo>
                  <a:pt x="709718" y="63840"/>
                </a:lnTo>
                <a:lnTo>
                  <a:pt x="667328" y="80207"/>
                </a:lnTo>
                <a:lnTo>
                  <a:pt x="625824" y="98291"/>
                </a:lnTo>
                <a:lnTo>
                  <a:pt x="585251" y="118050"/>
                </a:lnTo>
                <a:lnTo>
                  <a:pt x="545651" y="139439"/>
                </a:lnTo>
                <a:lnTo>
                  <a:pt x="507068" y="162415"/>
                </a:lnTo>
                <a:lnTo>
                  <a:pt x="469547" y="186934"/>
                </a:lnTo>
                <a:lnTo>
                  <a:pt x="433131" y="212952"/>
                </a:lnTo>
                <a:lnTo>
                  <a:pt x="397863" y="240425"/>
                </a:lnTo>
                <a:lnTo>
                  <a:pt x="363788" y="269309"/>
                </a:lnTo>
                <a:lnTo>
                  <a:pt x="330949" y="299562"/>
                </a:lnTo>
                <a:lnTo>
                  <a:pt x="299389" y="331138"/>
                </a:lnTo>
                <a:lnTo>
                  <a:pt x="269154" y="363995"/>
                </a:lnTo>
                <a:lnTo>
                  <a:pt x="240285" y="398089"/>
                </a:lnTo>
                <a:lnTo>
                  <a:pt x="212827" y="433375"/>
                </a:lnTo>
                <a:lnTo>
                  <a:pt x="186824" y="469810"/>
                </a:lnTo>
                <a:lnTo>
                  <a:pt x="162319" y="507350"/>
                </a:lnTo>
                <a:lnTo>
                  <a:pt x="139357" y="545952"/>
                </a:lnTo>
                <a:lnTo>
                  <a:pt x="117980" y="585572"/>
                </a:lnTo>
                <a:lnTo>
                  <a:pt x="98232" y="626166"/>
                </a:lnTo>
                <a:lnTo>
                  <a:pt x="80158" y="667690"/>
                </a:lnTo>
                <a:lnTo>
                  <a:pt x="63801" y="710100"/>
                </a:lnTo>
                <a:lnTo>
                  <a:pt x="49205" y="753353"/>
                </a:lnTo>
                <a:lnTo>
                  <a:pt x="36413" y="797405"/>
                </a:lnTo>
                <a:lnTo>
                  <a:pt x="25468" y="842212"/>
                </a:lnTo>
                <a:lnTo>
                  <a:pt x="16416" y="887731"/>
                </a:lnTo>
                <a:lnTo>
                  <a:pt x="9299" y="933918"/>
                </a:lnTo>
                <a:lnTo>
                  <a:pt x="4162" y="980728"/>
                </a:lnTo>
                <a:lnTo>
                  <a:pt x="1047" y="1028118"/>
                </a:lnTo>
                <a:lnTo>
                  <a:pt x="0" y="1076045"/>
                </a:lnTo>
                <a:lnTo>
                  <a:pt x="1047" y="1123974"/>
                </a:lnTo>
                <a:lnTo>
                  <a:pt x="4162" y="1171366"/>
                </a:lnTo>
                <a:lnTo>
                  <a:pt x="9299" y="1218177"/>
                </a:lnTo>
                <a:lnTo>
                  <a:pt x="16416" y="1264364"/>
                </a:lnTo>
                <a:lnTo>
                  <a:pt x="25468" y="1309883"/>
                </a:lnTo>
                <a:lnTo>
                  <a:pt x="36413" y="1354690"/>
                </a:lnTo>
                <a:lnTo>
                  <a:pt x="49205" y="1398742"/>
                </a:lnTo>
                <a:lnTo>
                  <a:pt x="63801" y="1441994"/>
                </a:lnTo>
                <a:lnTo>
                  <a:pt x="80158" y="1484404"/>
                </a:lnTo>
                <a:lnTo>
                  <a:pt x="98232" y="1525926"/>
                </a:lnTo>
                <a:lnTo>
                  <a:pt x="117980" y="1566518"/>
                </a:lnTo>
                <a:lnTo>
                  <a:pt x="139357" y="1606136"/>
                </a:lnTo>
                <a:lnTo>
                  <a:pt x="162319" y="1644736"/>
                </a:lnTo>
                <a:lnTo>
                  <a:pt x="186824" y="1682274"/>
                </a:lnTo>
                <a:lnTo>
                  <a:pt x="212827" y="1718707"/>
                </a:lnTo>
                <a:lnTo>
                  <a:pt x="240285" y="1753991"/>
                </a:lnTo>
                <a:lnTo>
                  <a:pt x="269154" y="1788082"/>
                </a:lnTo>
                <a:lnTo>
                  <a:pt x="299389" y="1820936"/>
                </a:lnTo>
                <a:lnTo>
                  <a:pt x="330949" y="1852510"/>
                </a:lnTo>
                <a:lnTo>
                  <a:pt x="363788" y="1882759"/>
                </a:lnTo>
                <a:lnTo>
                  <a:pt x="397863" y="1911641"/>
                </a:lnTo>
                <a:lnTo>
                  <a:pt x="433131" y="1939112"/>
                </a:lnTo>
                <a:lnTo>
                  <a:pt x="469547" y="1965127"/>
                </a:lnTo>
                <a:lnTo>
                  <a:pt x="507068" y="1989643"/>
                </a:lnTo>
                <a:lnTo>
                  <a:pt x="545651" y="2012616"/>
                </a:lnTo>
                <a:lnTo>
                  <a:pt x="585251" y="2034002"/>
                </a:lnTo>
                <a:lnTo>
                  <a:pt x="625824" y="2053759"/>
                </a:lnTo>
                <a:lnTo>
                  <a:pt x="667328" y="2071841"/>
                </a:lnTo>
                <a:lnTo>
                  <a:pt x="709718" y="2088206"/>
                </a:lnTo>
                <a:lnTo>
                  <a:pt x="752951" y="2102809"/>
                </a:lnTo>
                <a:lnTo>
                  <a:pt x="796983" y="2115607"/>
                </a:lnTo>
                <a:lnTo>
                  <a:pt x="841769" y="2126556"/>
                </a:lnTo>
                <a:lnTo>
                  <a:pt x="887268" y="2135613"/>
                </a:lnTo>
                <a:lnTo>
                  <a:pt x="933434" y="2142733"/>
                </a:lnTo>
                <a:lnTo>
                  <a:pt x="980224" y="2147872"/>
                </a:lnTo>
                <a:lnTo>
                  <a:pt x="1027595" y="2150988"/>
                </a:lnTo>
                <a:lnTo>
                  <a:pt x="1075502" y="2152037"/>
                </a:lnTo>
                <a:lnTo>
                  <a:pt x="1123407" y="2150988"/>
                </a:lnTo>
                <a:lnTo>
                  <a:pt x="1170776" y="2147872"/>
                </a:lnTo>
                <a:lnTo>
                  <a:pt x="1217566" y="2142733"/>
                </a:lnTo>
                <a:lnTo>
                  <a:pt x="1263731" y="2135613"/>
                </a:lnTo>
                <a:lnTo>
                  <a:pt x="1309230" y="2126556"/>
                </a:lnTo>
                <a:lnTo>
                  <a:pt x="1354017" y="2115607"/>
                </a:lnTo>
                <a:lnTo>
                  <a:pt x="1398049" y="2102809"/>
                </a:lnTo>
                <a:lnTo>
                  <a:pt x="1441283" y="2088206"/>
                </a:lnTo>
                <a:lnTo>
                  <a:pt x="1483674" y="2071841"/>
                </a:lnTo>
                <a:lnTo>
                  <a:pt x="1525179" y="2053759"/>
                </a:lnTo>
                <a:lnTo>
                  <a:pt x="1565755" y="2034002"/>
                </a:lnTo>
                <a:lnTo>
                  <a:pt x="1605356" y="2012616"/>
                </a:lnTo>
                <a:lnTo>
                  <a:pt x="1643941" y="1989643"/>
                </a:lnTo>
                <a:lnTo>
                  <a:pt x="1681465" y="1965127"/>
                </a:lnTo>
                <a:lnTo>
                  <a:pt x="1717883" y="1939112"/>
                </a:lnTo>
                <a:lnTo>
                  <a:pt x="1753154" y="1911641"/>
                </a:lnTo>
                <a:lnTo>
                  <a:pt x="1787232" y="1882759"/>
                </a:lnTo>
                <a:lnTo>
                  <a:pt x="1820074" y="1852510"/>
                </a:lnTo>
                <a:lnTo>
                  <a:pt x="1851636" y="1820936"/>
                </a:lnTo>
                <a:lnTo>
                  <a:pt x="1881875" y="1788082"/>
                </a:lnTo>
                <a:lnTo>
                  <a:pt x="1910746" y="1753991"/>
                </a:lnTo>
                <a:lnTo>
                  <a:pt x="1938207" y="1718707"/>
                </a:lnTo>
                <a:lnTo>
                  <a:pt x="1964213" y="1682274"/>
                </a:lnTo>
                <a:lnTo>
                  <a:pt x="1988721" y="1644736"/>
                </a:lnTo>
                <a:lnTo>
                  <a:pt x="2011686" y="1606136"/>
                </a:lnTo>
                <a:lnTo>
                  <a:pt x="2033066" y="1566518"/>
                </a:lnTo>
                <a:lnTo>
                  <a:pt x="2052816" y="1525926"/>
                </a:lnTo>
                <a:lnTo>
                  <a:pt x="2070893" y="1484404"/>
                </a:lnTo>
                <a:lnTo>
                  <a:pt x="2087252" y="1441994"/>
                </a:lnTo>
                <a:lnTo>
                  <a:pt x="2101851" y="1398742"/>
                </a:lnTo>
                <a:lnTo>
                  <a:pt x="2114645" y="1354690"/>
                </a:lnTo>
                <a:lnTo>
                  <a:pt x="2125590" y="1309883"/>
                </a:lnTo>
                <a:lnTo>
                  <a:pt x="2134644" y="1264364"/>
                </a:lnTo>
                <a:lnTo>
                  <a:pt x="2141762" y="1218177"/>
                </a:lnTo>
                <a:lnTo>
                  <a:pt x="2146900" y="1171366"/>
                </a:lnTo>
                <a:lnTo>
                  <a:pt x="2150016" y="1123974"/>
                </a:lnTo>
                <a:lnTo>
                  <a:pt x="2151064" y="10760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3015" y="4625170"/>
            <a:ext cx="1434465" cy="1435100"/>
          </a:xfrm>
          <a:custGeom>
            <a:avLst/>
            <a:gdLst/>
            <a:ahLst/>
            <a:cxnLst/>
            <a:rect l="l" t="t" r="r" b="b"/>
            <a:pathLst>
              <a:path w="1434465" h="1435100">
                <a:moveTo>
                  <a:pt x="1434019" y="717363"/>
                </a:moveTo>
                <a:lnTo>
                  <a:pt x="1432494" y="670191"/>
                </a:lnTo>
                <a:lnTo>
                  <a:pt x="1427982" y="623835"/>
                </a:lnTo>
                <a:lnTo>
                  <a:pt x="1420577" y="578388"/>
                </a:lnTo>
                <a:lnTo>
                  <a:pt x="1410374" y="533946"/>
                </a:lnTo>
                <a:lnTo>
                  <a:pt x="1397468" y="490603"/>
                </a:lnTo>
                <a:lnTo>
                  <a:pt x="1381952" y="448453"/>
                </a:lnTo>
                <a:lnTo>
                  <a:pt x="1363922" y="407591"/>
                </a:lnTo>
                <a:lnTo>
                  <a:pt x="1343471" y="368112"/>
                </a:lnTo>
                <a:lnTo>
                  <a:pt x="1320694" y="330109"/>
                </a:lnTo>
                <a:lnTo>
                  <a:pt x="1295686" y="293678"/>
                </a:lnTo>
                <a:lnTo>
                  <a:pt x="1268541" y="258912"/>
                </a:lnTo>
                <a:lnTo>
                  <a:pt x="1239353" y="225906"/>
                </a:lnTo>
                <a:lnTo>
                  <a:pt x="1208217" y="194755"/>
                </a:lnTo>
                <a:lnTo>
                  <a:pt x="1175227" y="165554"/>
                </a:lnTo>
                <a:lnTo>
                  <a:pt x="1140478" y="138396"/>
                </a:lnTo>
                <a:lnTo>
                  <a:pt x="1104064" y="113376"/>
                </a:lnTo>
                <a:lnTo>
                  <a:pt x="1066080" y="90589"/>
                </a:lnTo>
                <a:lnTo>
                  <a:pt x="1026620" y="70128"/>
                </a:lnTo>
                <a:lnTo>
                  <a:pt x="985778" y="52089"/>
                </a:lnTo>
                <a:lnTo>
                  <a:pt x="943649" y="36567"/>
                </a:lnTo>
                <a:lnTo>
                  <a:pt x="900327" y="23654"/>
                </a:lnTo>
                <a:lnTo>
                  <a:pt x="855907" y="13447"/>
                </a:lnTo>
                <a:lnTo>
                  <a:pt x="810484" y="6039"/>
                </a:lnTo>
                <a:lnTo>
                  <a:pt x="764151" y="1525"/>
                </a:lnTo>
                <a:lnTo>
                  <a:pt x="717003" y="0"/>
                </a:lnTo>
                <a:lnTo>
                  <a:pt x="669859" y="1525"/>
                </a:lnTo>
                <a:lnTo>
                  <a:pt x="623530" y="6039"/>
                </a:lnTo>
                <a:lnTo>
                  <a:pt x="578109" y="13447"/>
                </a:lnTo>
                <a:lnTo>
                  <a:pt x="533692" y="23654"/>
                </a:lnTo>
                <a:lnTo>
                  <a:pt x="490373" y="36567"/>
                </a:lnTo>
                <a:lnTo>
                  <a:pt x="448245" y="52089"/>
                </a:lnTo>
                <a:lnTo>
                  <a:pt x="407405" y="70128"/>
                </a:lnTo>
                <a:lnTo>
                  <a:pt x="367946" y="90589"/>
                </a:lnTo>
                <a:lnTo>
                  <a:pt x="329962" y="113376"/>
                </a:lnTo>
                <a:lnTo>
                  <a:pt x="293548" y="138396"/>
                </a:lnTo>
                <a:lnTo>
                  <a:pt x="258799" y="165554"/>
                </a:lnTo>
                <a:lnTo>
                  <a:pt x="225809" y="194755"/>
                </a:lnTo>
                <a:lnTo>
                  <a:pt x="194673" y="225906"/>
                </a:lnTo>
                <a:lnTo>
                  <a:pt x="165484" y="258912"/>
                </a:lnTo>
                <a:lnTo>
                  <a:pt x="138338" y="293678"/>
                </a:lnTo>
                <a:lnTo>
                  <a:pt x="113329" y="330109"/>
                </a:lnTo>
                <a:lnTo>
                  <a:pt x="90552" y="368112"/>
                </a:lnTo>
                <a:lnTo>
                  <a:pt x="70100" y="407591"/>
                </a:lnTo>
                <a:lnTo>
                  <a:pt x="52069" y="448453"/>
                </a:lnTo>
                <a:lnTo>
                  <a:pt x="36552" y="490603"/>
                </a:lnTo>
                <a:lnTo>
                  <a:pt x="23645" y="533946"/>
                </a:lnTo>
                <a:lnTo>
                  <a:pt x="13442" y="578388"/>
                </a:lnTo>
                <a:lnTo>
                  <a:pt x="6037" y="623835"/>
                </a:lnTo>
                <a:lnTo>
                  <a:pt x="1525" y="670191"/>
                </a:lnTo>
                <a:lnTo>
                  <a:pt x="0" y="717363"/>
                </a:lnTo>
                <a:lnTo>
                  <a:pt x="1525" y="764527"/>
                </a:lnTo>
                <a:lnTo>
                  <a:pt x="6037" y="810876"/>
                </a:lnTo>
                <a:lnTo>
                  <a:pt x="13442" y="856316"/>
                </a:lnTo>
                <a:lnTo>
                  <a:pt x="23645" y="900752"/>
                </a:lnTo>
                <a:lnTo>
                  <a:pt x="36552" y="944091"/>
                </a:lnTo>
                <a:lnTo>
                  <a:pt x="52069" y="986236"/>
                </a:lnTo>
                <a:lnTo>
                  <a:pt x="70100" y="1027095"/>
                </a:lnTo>
                <a:lnTo>
                  <a:pt x="90552" y="1066572"/>
                </a:lnTo>
                <a:lnTo>
                  <a:pt x="113329" y="1104573"/>
                </a:lnTo>
                <a:lnTo>
                  <a:pt x="138338" y="1141003"/>
                </a:lnTo>
                <a:lnTo>
                  <a:pt x="165484" y="1175768"/>
                </a:lnTo>
                <a:lnTo>
                  <a:pt x="194673" y="1208773"/>
                </a:lnTo>
                <a:lnTo>
                  <a:pt x="225809" y="1239924"/>
                </a:lnTo>
                <a:lnTo>
                  <a:pt x="258799" y="1269126"/>
                </a:lnTo>
                <a:lnTo>
                  <a:pt x="293548" y="1296285"/>
                </a:lnTo>
                <a:lnTo>
                  <a:pt x="329962" y="1321305"/>
                </a:lnTo>
                <a:lnTo>
                  <a:pt x="367946" y="1344094"/>
                </a:lnTo>
                <a:lnTo>
                  <a:pt x="407405" y="1364555"/>
                </a:lnTo>
                <a:lnTo>
                  <a:pt x="448245" y="1382595"/>
                </a:lnTo>
                <a:lnTo>
                  <a:pt x="490373" y="1398119"/>
                </a:lnTo>
                <a:lnTo>
                  <a:pt x="533692" y="1411032"/>
                </a:lnTo>
                <a:lnTo>
                  <a:pt x="578109" y="1421240"/>
                </a:lnTo>
                <a:lnTo>
                  <a:pt x="623530" y="1428649"/>
                </a:lnTo>
                <a:lnTo>
                  <a:pt x="669859" y="1433164"/>
                </a:lnTo>
                <a:lnTo>
                  <a:pt x="717003" y="1434689"/>
                </a:lnTo>
                <a:lnTo>
                  <a:pt x="764151" y="1433164"/>
                </a:lnTo>
                <a:lnTo>
                  <a:pt x="810484" y="1428649"/>
                </a:lnTo>
                <a:lnTo>
                  <a:pt x="855907" y="1421240"/>
                </a:lnTo>
                <a:lnTo>
                  <a:pt x="900327" y="1411032"/>
                </a:lnTo>
                <a:lnTo>
                  <a:pt x="943649" y="1398119"/>
                </a:lnTo>
                <a:lnTo>
                  <a:pt x="985778" y="1382595"/>
                </a:lnTo>
                <a:lnTo>
                  <a:pt x="1026620" y="1364555"/>
                </a:lnTo>
                <a:lnTo>
                  <a:pt x="1066080" y="1344094"/>
                </a:lnTo>
                <a:lnTo>
                  <a:pt x="1104064" y="1321305"/>
                </a:lnTo>
                <a:lnTo>
                  <a:pt x="1140478" y="1296285"/>
                </a:lnTo>
                <a:lnTo>
                  <a:pt x="1175227" y="1269126"/>
                </a:lnTo>
                <a:lnTo>
                  <a:pt x="1208217" y="1239924"/>
                </a:lnTo>
                <a:lnTo>
                  <a:pt x="1239353" y="1208773"/>
                </a:lnTo>
                <a:lnTo>
                  <a:pt x="1268541" y="1175768"/>
                </a:lnTo>
                <a:lnTo>
                  <a:pt x="1295686" y="1141003"/>
                </a:lnTo>
                <a:lnTo>
                  <a:pt x="1320694" y="1104573"/>
                </a:lnTo>
                <a:lnTo>
                  <a:pt x="1343471" y="1066572"/>
                </a:lnTo>
                <a:lnTo>
                  <a:pt x="1363922" y="1027095"/>
                </a:lnTo>
                <a:lnTo>
                  <a:pt x="1381952" y="986236"/>
                </a:lnTo>
                <a:lnTo>
                  <a:pt x="1397468" y="944091"/>
                </a:lnTo>
                <a:lnTo>
                  <a:pt x="1410374" y="900752"/>
                </a:lnTo>
                <a:lnTo>
                  <a:pt x="1420577" y="856316"/>
                </a:lnTo>
                <a:lnTo>
                  <a:pt x="1427982" y="810876"/>
                </a:lnTo>
                <a:lnTo>
                  <a:pt x="1432494" y="764527"/>
                </a:lnTo>
                <a:lnTo>
                  <a:pt x="1434019" y="7173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0018" y="4275572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07939" y="6068818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07034" y="5351492"/>
            <a:ext cx="358775" cy="0"/>
          </a:xfrm>
          <a:custGeom>
            <a:avLst/>
            <a:gdLst/>
            <a:ahLst/>
            <a:cxnLst/>
            <a:rect l="l" t="t" r="r" b="b"/>
            <a:pathLst>
              <a:path w="358775">
                <a:moveTo>
                  <a:pt x="0" y="0"/>
                </a:moveTo>
                <a:lnTo>
                  <a:pt x="3585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4582" y="5351492"/>
            <a:ext cx="358775" cy="1270"/>
          </a:xfrm>
          <a:custGeom>
            <a:avLst/>
            <a:gdLst/>
            <a:ahLst/>
            <a:cxnLst/>
            <a:rect l="l" t="t" r="r" b="b"/>
            <a:pathLst>
              <a:path w="358775" h="1270">
                <a:moveTo>
                  <a:pt x="0" y="733"/>
                </a:moveTo>
                <a:lnTo>
                  <a:pt x="3584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2700000">
            <a:off x="7910145" y="4382116"/>
            <a:ext cx="3118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200" spc="-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 rot="19800000">
            <a:off x="7952393" y="5997998"/>
            <a:ext cx="3118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200" spc="-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7574" y="3845124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202"/>
                </a:lnTo>
              </a:path>
            </a:pathLst>
          </a:custGeom>
          <a:ln w="27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7491" y="4128800"/>
            <a:ext cx="100330" cy="150495"/>
          </a:xfrm>
          <a:custGeom>
            <a:avLst/>
            <a:gdLst/>
            <a:ahLst/>
            <a:cxnLst/>
            <a:rect l="l" t="t" r="r" b="b"/>
            <a:pathLst>
              <a:path w="100329" h="150495">
                <a:moveTo>
                  <a:pt x="100165" y="0"/>
                </a:moveTo>
                <a:lnTo>
                  <a:pt x="0" y="0"/>
                </a:lnTo>
                <a:lnTo>
                  <a:pt x="50082" y="150315"/>
                </a:lnTo>
                <a:lnTo>
                  <a:pt x="100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8971" y="4601888"/>
            <a:ext cx="262890" cy="256540"/>
          </a:xfrm>
          <a:custGeom>
            <a:avLst/>
            <a:gdLst/>
            <a:ahLst/>
            <a:cxnLst/>
            <a:rect l="l" t="t" r="r" b="b"/>
            <a:pathLst>
              <a:path w="262890" h="256539">
                <a:moveTo>
                  <a:pt x="0" y="256346"/>
                </a:moveTo>
                <a:lnTo>
                  <a:pt x="2628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 rot="2700000">
            <a:off x="8376191" y="4872159"/>
            <a:ext cx="3118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200" spc="-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64754" y="5771464"/>
            <a:ext cx="262255" cy="256540"/>
          </a:xfrm>
          <a:custGeom>
            <a:avLst/>
            <a:gdLst/>
            <a:ahLst/>
            <a:cxnLst/>
            <a:rect l="l" t="t" r="r" b="b"/>
            <a:pathLst>
              <a:path w="262254" h="256539">
                <a:moveTo>
                  <a:pt x="0" y="0"/>
                </a:moveTo>
                <a:lnTo>
                  <a:pt x="261668" y="256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6878" y="5915390"/>
            <a:ext cx="201930" cy="306070"/>
          </a:xfrm>
          <a:custGeom>
            <a:avLst/>
            <a:gdLst/>
            <a:ahLst/>
            <a:cxnLst/>
            <a:rect l="l" t="t" r="r" b="b"/>
            <a:pathLst>
              <a:path w="201929" h="306070">
                <a:moveTo>
                  <a:pt x="201607" y="0"/>
                </a:moveTo>
                <a:lnTo>
                  <a:pt x="0" y="3058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8290" y="4572281"/>
            <a:ext cx="240029" cy="258445"/>
          </a:xfrm>
          <a:custGeom>
            <a:avLst/>
            <a:gdLst/>
            <a:ahLst/>
            <a:cxnLst/>
            <a:rect l="l" t="t" r="r" b="b"/>
            <a:pathLst>
              <a:path w="240029" h="258445">
                <a:moveTo>
                  <a:pt x="0" y="0"/>
                </a:moveTo>
                <a:lnTo>
                  <a:pt x="239410" y="258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 rot="18000000">
            <a:off x="8385815" y="5510518"/>
            <a:ext cx="3118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200" spc="-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27173" y="6210770"/>
            <a:ext cx="74732" cy="74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83781" y="6174899"/>
            <a:ext cx="74732" cy="74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40375" y="6103170"/>
            <a:ext cx="74732" cy="747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5251" y="5839052"/>
            <a:ext cx="74738" cy="74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69203" y="5712246"/>
            <a:ext cx="74726" cy="747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8501" y="5560080"/>
            <a:ext cx="74738" cy="747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 rot="17100000">
            <a:off x="6610023" y="4885982"/>
            <a:ext cx="46443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200" spc="-10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-2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 rot="20700000">
            <a:off x="7165029" y="4363560"/>
            <a:ext cx="46443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200" spc="-10" dirty="0">
                <a:latin typeface="Times New Roman"/>
                <a:cs typeface="Times New Roman"/>
              </a:rPr>
              <a:t>k-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9021" y="3530017"/>
            <a:ext cx="69024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-5" dirty="0">
                <a:latin typeface="Times New Roman"/>
                <a:cs typeface="Times New Roman"/>
              </a:rPr>
              <a:t>putptr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03756" y="3897127"/>
            <a:ext cx="304800" cy="311785"/>
          </a:xfrm>
          <a:custGeom>
            <a:avLst/>
            <a:gdLst/>
            <a:ahLst/>
            <a:cxnLst/>
            <a:rect l="l" t="t" r="r" b="b"/>
            <a:pathLst>
              <a:path w="304800" h="311785">
                <a:moveTo>
                  <a:pt x="304289" y="0"/>
                </a:moveTo>
                <a:lnTo>
                  <a:pt x="0" y="311765"/>
                </a:lnTo>
              </a:path>
            </a:pathLst>
          </a:custGeom>
          <a:ln w="27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07512" y="4164987"/>
            <a:ext cx="140970" cy="142875"/>
          </a:xfrm>
          <a:custGeom>
            <a:avLst/>
            <a:gdLst/>
            <a:ahLst/>
            <a:cxnLst/>
            <a:rect l="l" t="t" r="r" b="b"/>
            <a:pathLst>
              <a:path w="140970" h="142875">
                <a:moveTo>
                  <a:pt x="69179" y="0"/>
                </a:moveTo>
                <a:lnTo>
                  <a:pt x="0" y="142470"/>
                </a:lnTo>
                <a:lnTo>
                  <a:pt x="140888" y="69970"/>
                </a:lnTo>
                <a:lnTo>
                  <a:pt x="69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 rot="1800000">
            <a:off x="8193251" y="3659235"/>
            <a:ext cx="706892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200" spc="-10" dirty="0">
                <a:latin typeface="Times New Roman"/>
                <a:cs typeface="Times New Roman"/>
              </a:rPr>
              <a:t>getpt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708" y="683717"/>
            <a:ext cx="4660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latin typeface="Microsoft JhengHei"/>
                <a:cs typeface="Microsoft JhengHei"/>
              </a:rPr>
              <a:t>生产</a:t>
            </a:r>
            <a:r>
              <a:rPr sz="4400" b="1" dirty="0">
                <a:latin typeface="Microsoft JhengHei"/>
                <a:cs typeface="Microsoft JhengHei"/>
              </a:rPr>
              <a:t>者</a:t>
            </a:r>
            <a:r>
              <a:rPr sz="4400" b="1" spc="-5" dirty="0">
                <a:latin typeface="Times New Roman"/>
                <a:cs typeface="Times New Roman"/>
              </a:rPr>
              <a:t>/</a:t>
            </a:r>
            <a:r>
              <a:rPr sz="4400" b="1" spc="5" dirty="0">
                <a:latin typeface="Microsoft JhengHei"/>
                <a:cs typeface="Microsoft JhengHei"/>
              </a:rPr>
              <a:t>消费者问题</a:t>
            </a:r>
            <a:endParaRPr sz="44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904" y="2823972"/>
            <a:ext cx="3853179" cy="3754120"/>
          </a:xfrm>
          <a:custGeom>
            <a:avLst/>
            <a:gdLst/>
            <a:ahLst/>
            <a:cxnLst/>
            <a:rect l="l" t="t" r="r" b="b"/>
            <a:pathLst>
              <a:path w="3853179" h="3754120">
                <a:moveTo>
                  <a:pt x="0" y="3753612"/>
                </a:moveTo>
                <a:lnTo>
                  <a:pt x="3852672" y="3753612"/>
                </a:lnTo>
                <a:lnTo>
                  <a:pt x="3852672" y="0"/>
                </a:lnTo>
                <a:lnTo>
                  <a:pt x="0" y="0"/>
                </a:lnTo>
                <a:lnTo>
                  <a:pt x="0" y="37536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8576" y="2823972"/>
            <a:ext cx="3851275" cy="3754120"/>
          </a:xfrm>
          <a:custGeom>
            <a:avLst/>
            <a:gdLst/>
            <a:ahLst/>
            <a:cxnLst/>
            <a:rect l="l" t="t" r="r" b="b"/>
            <a:pathLst>
              <a:path w="3851275" h="3754120">
                <a:moveTo>
                  <a:pt x="0" y="3753612"/>
                </a:moveTo>
                <a:lnTo>
                  <a:pt x="3851148" y="3753612"/>
                </a:lnTo>
                <a:lnTo>
                  <a:pt x="3851148" y="0"/>
                </a:lnTo>
                <a:lnTo>
                  <a:pt x="0" y="0"/>
                </a:lnTo>
                <a:lnTo>
                  <a:pt x="0" y="375361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7570" y="2666491"/>
            <a:ext cx="303974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466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Process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consumer  begin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L2:</a:t>
            </a:r>
            <a:endParaRPr sz="2400">
              <a:latin typeface="Arial"/>
              <a:cs typeface="Arial"/>
            </a:endParaRPr>
          </a:p>
          <a:p>
            <a:pPr marL="350520" marR="5080">
              <a:lnSpc>
                <a:spcPct val="150000"/>
              </a:lnSpc>
            </a:pPr>
            <a:r>
              <a:rPr sz="2400" dirty="0">
                <a:latin typeface="Arial"/>
                <a:cs typeface="Arial"/>
              </a:rPr>
              <a:t>product:=B;  </a:t>
            </a:r>
            <a:r>
              <a:rPr sz="2400" spc="-5" dirty="0">
                <a:latin typeface="Arial"/>
                <a:cs typeface="Arial"/>
              </a:rPr>
              <a:t>consume 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380" y="2350007"/>
            <a:ext cx="7705725" cy="467995"/>
          </a:xfrm>
          <a:custGeom>
            <a:avLst/>
            <a:gdLst/>
            <a:ahLst/>
            <a:cxnLst/>
            <a:rect l="l" t="t" r="r" b="b"/>
            <a:pathLst>
              <a:path w="7705725" h="467994">
                <a:moveTo>
                  <a:pt x="0" y="467868"/>
                </a:moveTo>
                <a:lnTo>
                  <a:pt x="7705344" y="467868"/>
                </a:lnTo>
                <a:lnTo>
                  <a:pt x="7705344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2815" y="2267204"/>
            <a:ext cx="2907665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496570" indent="-2540">
              <a:lnSpc>
                <a:spcPct val="1296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B: </a:t>
            </a:r>
            <a:r>
              <a:rPr sz="2400" spc="-5" dirty="0">
                <a:latin typeface="Arial"/>
                <a:cs typeface="Arial"/>
              </a:rPr>
              <a:t>integer  Process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producer</a:t>
            </a:r>
            <a:endParaRPr sz="24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begin</a:t>
            </a:r>
            <a:endParaRPr sz="24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L1:</a:t>
            </a:r>
            <a:endParaRPr sz="2400">
              <a:latin typeface="Arial"/>
              <a:cs typeface="Arial"/>
            </a:endParaRPr>
          </a:p>
          <a:p>
            <a:pPr marL="353060" marR="5080">
              <a:lnSpc>
                <a:spcPct val="150000"/>
              </a:lnSpc>
            </a:pPr>
            <a:r>
              <a:rPr sz="2400" spc="-5" dirty="0">
                <a:latin typeface="Arial"/>
                <a:cs typeface="Arial"/>
              </a:rPr>
              <a:t>produce 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product;  B:=product;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2815" y="5944561"/>
            <a:ext cx="1464310" cy="75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155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goto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L1;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5" dirty="0">
                <a:latin typeface="Arial"/>
                <a:cs typeface="Arial"/>
              </a:rPr>
              <a:t>end;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6427" y="5944561"/>
            <a:ext cx="1463675" cy="75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goto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L2;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5" dirty="0">
                <a:latin typeface="Arial"/>
                <a:cs typeface="Arial"/>
              </a:rPr>
              <a:t>end;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059" y="640841"/>
            <a:ext cx="7600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latin typeface="Microsoft JhengHei"/>
                <a:cs typeface="Microsoft JhengHei"/>
              </a:rPr>
              <a:t>一个生</a:t>
            </a:r>
            <a:r>
              <a:rPr sz="3600" b="1" dirty="0">
                <a:latin typeface="Microsoft JhengHei"/>
                <a:cs typeface="Microsoft JhengHei"/>
              </a:rPr>
              <a:t>产</a:t>
            </a:r>
            <a:r>
              <a:rPr sz="3600" b="1" spc="5" dirty="0">
                <a:latin typeface="Microsoft JhengHei"/>
                <a:cs typeface="Microsoft JhengHei"/>
              </a:rPr>
              <a:t>者</a:t>
            </a:r>
            <a:r>
              <a:rPr sz="3600" b="1" spc="-5" dirty="0">
                <a:latin typeface="Times New Roman"/>
                <a:cs typeface="Times New Roman"/>
              </a:rPr>
              <a:t>/</a:t>
            </a:r>
            <a:r>
              <a:rPr sz="3600" b="1" dirty="0">
                <a:latin typeface="Microsoft JhengHei"/>
                <a:cs typeface="Microsoft JhengHei"/>
              </a:rPr>
              <a:t>一个消费者</a:t>
            </a:r>
            <a:r>
              <a:rPr sz="3600" b="1" spc="-5" dirty="0">
                <a:latin typeface="Times New Roman"/>
                <a:cs typeface="Times New Roman"/>
              </a:rPr>
              <a:t>/</a:t>
            </a:r>
            <a:r>
              <a:rPr sz="3600" b="1" spc="5" dirty="0">
                <a:latin typeface="Microsoft JhengHei"/>
                <a:cs typeface="Microsoft JhengHei"/>
              </a:rPr>
              <a:t>一</a:t>
            </a:r>
            <a:r>
              <a:rPr sz="3600" b="1" dirty="0">
                <a:latin typeface="Microsoft JhengHei"/>
                <a:cs typeface="Microsoft JhengHei"/>
              </a:rPr>
              <a:t>个缓冲单元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" y="3255262"/>
            <a:ext cx="3853179" cy="3487420"/>
          </a:xfrm>
          <a:custGeom>
            <a:avLst/>
            <a:gdLst/>
            <a:ahLst/>
            <a:cxnLst/>
            <a:rect l="l" t="t" r="r" b="b"/>
            <a:pathLst>
              <a:path w="3853179" h="3487420">
                <a:moveTo>
                  <a:pt x="0" y="3486912"/>
                </a:moveTo>
                <a:lnTo>
                  <a:pt x="3852672" y="3486912"/>
                </a:lnTo>
                <a:lnTo>
                  <a:pt x="3852672" y="0"/>
                </a:lnTo>
                <a:lnTo>
                  <a:pt x="0" y="0"/>
                </a:lnTo>
                <a:lnTo>
                  <a:pt x="0" y="348691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2815" y="3209035"/>
            <a:ext cx="2905760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4665">
              <a:lnSpc>
                <a:spcPct val="105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Process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producer  Begin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145"/>
              </a:spcBef>
            </a:pPr>
            <a:r>
              <a:rPr sz="2400" spc="-5" dirty="0">
                <a:latin typeface="Arial"/>
                <a:cs typeface="Arial"/>
              </a:rPr>
              <a:t>L1:</a:t>
            </a:r>
            <a:endParaRPr sz="2400">
              <a:latin typeface="Arial"/>
              <a:cs typeface="Arial"/>
            </a:endParaRPr>
          </a:p>
          <a:p>
            <a:pPr marL="351155" marR="5080">
              <a:lnSpc>
                <a:spcPct val="105000"/>
              </a:lnSpc>
            </a:pPr>
            <a:r>
              <a:rPr sz="2400" spc="-5" dirty="0">
                <a:latin typeface="Arial"/>
                <a:cs typeface="Arial"/>
              </a:rPr>
              <a:t>produce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product; 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P(sput);  </a:t>
            </a:r>
            <a:r>
              <a:rPr sz="2400" dirty="0">
                <a:latin typeface="Arial"/>
                <a:cs typeface="Arial"/>
              </a:rPr>
              <a:t>B:=product;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447" y="5531916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V(sget);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7052" y="3255262"/>
            <a:ext cx="3851275" cy="3487420"/>
          </a:xfrm>
          <a:custGeom>
            <a:avLst/>
            <a:gdLst/>
            <a:ahLst/>
            <a:cxnLst/>
            <a:rect l="l" t="t" r="r" b="b"/>
            <a:pathLst>
              <a:path w="3851275" h="3487420">
                <a:moveTo>
                  <a:pt x="0" y="3486912"/>
                </a:moveTo>
                <a:lnTo>
                  <a:pt x="3851148" y="3486912"/>
                </a:lnTo>
                <a:lnTo>
                  <a:pt x="3851148" y="0"/>
                </a:lnTo>
                <a:lnTo>
                  <a:pt x="0" y="0"/>
                </a:lnTo>
                <a:lnTo>
                  <a:pt x="0" y="34869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86427" y="3209035"/>
            <a:ext cx="254952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Process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consumer  begin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  <a:spcBef>
                <a:spcPts val="145"/>
              </a:spcBef>
            </a:pPr>
            <a:r>
              <a:rPr sz="2400" spc="-5" dirty="0">
                <a:latin typeface="Arial"/>
                <a:cs typeface="Arial"/>
              </a:rPr>
              <a:t>L2: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P(sget);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4754" y="4763770"/>
            <a:ext cx="2701290" cy="11595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113155">
              <a:lnSpc>
                <a:spcPts val="3020"/>
              </a:lnSpc>
              <a:spcBef>
                <a:spcPts val="85"/>
              </a:spcBef>
            </a:pPr>
            <a:r>
              <a:rPr sz="2400" dirty="0">
                <a:latin typeface="Arial"/>
                <a:cs typeface="Arial"/>
              </a:rPr>
              <a:t>product:=B; 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V(sput);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consume 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380" y="1304544"/>
            <a:ext cx="7705725" cy="1949450"/>
          </a:xfrm>
          <a:custGeom>
            <a:avLst/>
            <a:gdLst/>
            <a:ahLst/>
            <a:cxnLst/>
            <a:rect l="l" t="t" r="r" b="b"/>
            <a:pathLst>
              <a:path w="7705725" h="1949450">
                <a:moveTo>
                  <a:pt x="0" y="1949195"/>
                </a:moveTo>
                <a:lnTo>
                  <a:pt x="7705344" y="1949195"/>
                </a:lnTo>
                <a:lnTo>
                  <a:pt x="7705344" y="0"/>
                </a:lnTo>
                <a:lnTo>
                  <a:pt x="0" y="0"/>
                </a:lnTo>
                <a:lnTo>
                  <a:pt x="0" y="19491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815" y="1254125"/>
            <a:ext cx="6478905" cy="11842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Arial"/>
                <a:cs typeface="Arial"/>
              </a:rPr>
              <a:t>B:</a:t>
            </a:r>
            <a:r>
              <a:rPr sz="2400" spc="-5" dirty="0">
                <a:latin typeface="Arial"/>
                <a:cs typeface="Arial"/>
              </a:rPr>
              <a:t> integer;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5000"/>
              </a:lnSpc>
              <a:spcBef>
                <a:spcPts val="25"/>
              </a:spcBef>
              <a:tabLst>
                <a:tab pos="2539365" algn="l"/>
              </a:tabLst>
            </a:pPr>
            <a:r>
              <a:rPr sz="2400" dirty="0">
                <a:latin typeface="Arial"/>
                <a:cs typeface="Arial"/>
              </a:rPr>
              <a:t>sput: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semaphore;	</a:t>
            </a:r>
            <a:r>
              <a:rPr sz="2400" dirty="0">
                <a:latin typeface="Arial"/>
                <a:cs typeface="Arial"/>
              </a:rPr>
              <a:t>/*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可以使用的空缓冲区数</a:t>
            </a:r>
            <a:r>
              <a:rPr sz="2400" spc="-550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*/  sget: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semaphore;	</a:t>
            </a:r>
            <a:r>
              <a:rPr sz="2400" dirty="0">
                <a:latin typeface="Arial"/>
                <a:cs typeface="Arial"/>
              </a:rPr>
              <a:t>/*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缓冲区可以使用的产品数</a:t>
            </a:r>
            <a:r>
              <a:rPr sz="2400" spc="-58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2815" y="2412872"/>
            <a:ext cx="112014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sput</a:t>
            </a:r>
            <a:r>
              <a:rPr sz="2400" spc="5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=1;  sput</a:t>
            </a:r>
            <a:r>
              <a:rPr sz="2400" spc="5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=0;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4170" y="2412872"/>
            <a:ext cx="4678045" cy="79375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244"/>
              </a:spcBef>
            </a:pPr>
            <a:r>
              <a:rPr sz="2400" dirty="0">
                <a:latin typeface="Arial"/>
                <a:cs typeface="Arial"/>
              </a:rPr>
              <a:t>/*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缓冲区内允许放入一件产品</a:t>
            </a:r>
            <a:r>
              <a:rPr sz="2400" spc="-580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latin typeface="Arial"/>
                <a:cs typeface="Arial"/>
              </a:rPr>
              <a:t>/*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缓冲区内没有产品</a:t>
            </a:r>
            <a:r>
              <a:rPr sz="2400" spc="-54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188976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6330" y="5202173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0" y="0"/>
                </a:moveTo>
                <a:lnTo>
                  <a:pt x="1584959" y="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9167" y="4652517"/>
            <a:ext cx="2525395" cy="1236980"/>
          </a:xfrm>
          <a:custGeom>
            <a:avLst/>
            <a:gdLst/>
            <a:ahLst/>
            <a:cxnLst/>
            <a:rect l="l" t="t" r="r" b="b"/>
            <a:pathLst>
              <a:path w="2525395" h="1236979">
                <a:moveTo>
                  <a:pt x="2449323" y="23328"/>
                </a:moveTo>
                <a:lnTo>
                  <a:pt x="0" y="1213142"/>
                </a:lnTo>
                <a:lnTo>
                  <a:pt x="11430" y="1236433"/>
                </a:lnTo>
                <a:lnTo>
                  <a:pt x="2460642" y="46688"/>
                </a:lnTo>
                <a:lnTo>
                  <a:pt x="2449323" y="23328"/>
                </a:lnTo>
                <a:close/>
              </a:path>
              <a:path w="2525395" h="1236979">
                <a:moveTo>
                  <a:pt x="2512110" y="17652"/>
                </a:moveTo>
                <a:lnTo>
                  <a:pt x="2461006" y="17652"/>
                </a:lnTo>
                <a:lnTo>
                  <a:pt x="2472309" y="41020"/>
                </a:lnTo>
                <a:lnTo>
                  <a:pt x="2460642" y="46688"/>
                </a:lnTo>
                <a:lnTo>
                  <a:pt x="2471928" y="69976"/>
                </a:lnTo>
                <a:lnTo>
                  <a:pt x="2512110" y="17652"/>
                </a:lnTo>
                <a:close/>
              </a:path>
              <a:path w="2525395" h="1236979">
                <a:moveTo>
                  <a:pt x="2461006" y="17652"/>
                </a:moveTo>
                <a:lnTo>
                  <a:pt x="2449323" y="23328"/>
                </a:lnTo>
                <a:lnTo>
                  <a:pt x="2460642" y="46688"/>
                </a:lnTo>
                <a:lnTo>
                  <a:pt x="2472309" y="41020"/>
                </a:lnTo>
                <a:lnTo>
                  <a:pt x="2461006" y="17652"/>
                </a:lnTo>
                <a:close/>
              </a:path>
              <a:path w="2525395" h="1236979">
                <a:moveTo>
                  <a:pt x="2438019" y="0"/>
                </a:moveTo>
                <a:lnTo>
                  <a:pt x="2449323" y="23328"/>
                </a:lnTo>
                <a:lnTo>
                  <a:pt x="2461006" y="17652"/>
                </a:lnTo>
                <a:lnTo>
                  <a:pt x="2512110" y="17652"/>
                </a:lnTo>
                <a:lnTo>
                  <a:pt x="2524886" y="1015"/>
                </a:lnTo>
                <a:lnTo>
                  <a:pt x="243801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32426" y="5590794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59">
                <a:moveTo>
                  <a:pt x="0" y="0"/>
                </a:moveTo>
                <a:lnTo>
                  <a:pt x="1584959" y="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4882" y="4989576"/>
            <a:ext cx="2521585" cy="469265"/>
          </a:xfrm>
          <a:custGeom>
            <a:avLst/>
            <a:gdLst/>
            <a:ahLst/>
            <a:cxnLst/>
            <a:rect l="l" t="t" r="r" b="b"/>
            <a:pathLst>
              <a:path w="2521585" h="469264">
                <a:moveTo>
                  <a:pt x="78819" y="25555"/>
                </a:moveTo>
                <a:lnTo>
                  <a:pt x="74456" y="51096"/>
                </a:lnTo>
                <a:lnTo>
                  <a:pt x="2517013" y="469265"/>
                </a:lnTo>
                <a:lnTo>
                  <a:pt x="2521331" y="443611"/>
                </a:lnTo>
                <a:lnTo>
                  <a:pt x="78819" y="25555"/>
                </a:lnTo>
                <a:close/>
              </a:path>
              <a:path w="2521585" h="469264">
                <a:moveTo>
                  <a:pt x="83185" y="0"/>
                </a:moveTo>
                <a:lnTo>
                  <a:pt x="0" y="25146"/>
                </a:lnTo>
                <a:lnTo>
                  <a:pt x="70104" y="76581"/>
                </a:lnTo>
                <a:lnTo>
                  <a:pt x="74456" y="51096"/>
                </a:lnTo>
                <a:lnTo>
                  <a:pt x="61594" y="48894"/>
                </a:lnTo>
                <a:lnTo>
                  <a:pt x="66040" y="23368"/>
                </a:lnTo>
                <a:lnTo>
                  <a:pt x="79193" y="23368"/>
                </a:lnTo>
                <a:lnTo>
                  <a:pt x="83185" y="0"/>
                </a:lnTo>
                <a:close/>
              </a:path>
              <a:path w="2521585" h="469264">
                <a:moveTo>
                  <a:pt x="66040" y="23368"/>
                </a:moveTo>
                <a:lnTo>
                  <a:pt x="61594" y="48894"/>
                </a:lnTo>
                <a:lnTo>
                  <a:pt x="74456" y="51096"/>
                </a:lnTo>
                <a:lnTo>
                  <a:pt x="78819" y="25555"/>
                </a:lnTo>
                <a:lnTo>
                  <a:pt x="66040" y="23368"/>
                </a:lnTo>
                <a:close/>
              </a:path>
              <a:path w="2521585" h="469264">
                <a:moveTo>
                  <a:pt x="79193" y="23368"/>
                </a:moveTo>
                <a:lnTo>
                  <a:pt x="66040" y="23368"/>
                </a:lnTo>
                <a:lnTo>
                  <a:pt x="78819" y="25555"/>
                </a:lnTo>
                <a:lnTo>
                  <a:pt x="79193" y="23368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6330" y="5950458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>
                <a:moveTo>
                  <a:pt x="0" y="0"/>
                </a:moveTo>
                <a:lnTo>
                  <a:pt x="1584959" y="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32426" y="4798314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59">
                <a:moveTo>
                  <a:pt x="0" y="0"/>
                </a:moveTo>
                <a:lnTo>
                  <a:pt x="1584959" y="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2815" y="5944561"/>
            <a:ext cx="1464310" cy="75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155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goto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L1;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5" dirty="0">
                <a:latin typeface="Arial"/>
                <a:cs typeface="Arial"/>
              </a:rPr>
              <a:t>end;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6427" y="5944561"/>
            <a:ext cx="1463675" cy="75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52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goto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L2;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5" dirty="0">
                <a:latin typeface="Arial"/>
                <a:cs typeface="Arial"/>
              </a:rPr>
              <a:t>end;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5129" y="634949"/>
            <a:ext cx="7934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5" dirty="0">
                <a:latin typeface="Microsoft JhengHei"/>
                <a:cs typeface="Microsoft JhengHei"/>
              </a:rPr>
              <a:t>一个生产</a:t>
            </a:r>
            <a:r>
              <a:rPr sz="4000" b="1" dirty="0">
                <a:latin typeface="Microsoft JhengHei"/>
                <a:cs typeface="Microsoft JhengHei"/>
              </a:rPr>
              <a:t>者</a:t>
            </a:r>
            <a:r>
              <a:rPr sz="4000" b="1" spc="-15" dirty="0">
                <a:latin typeface="Times New Roman"/>
                <a:cs typeface="Times New Roman"/>
              </a:rPr>
              <a:t>/</a:t>
            </a:r>
            <a:r>
              <a:rPr sz="4000" b="1" spc="-5" dirty="0">
                <a:latin typeface="Microsoft JhengHei"/>
                <a:cs typeface="Microsoft JhengHei"/>
              </a:rPr>
              <a:t>一个消</a:t>
            </a:r>
            <a:r>
              <a:rPr sz="4000" b="1" spc="5" dirty="0">
                <a:latin typeface="Microsoft JhengHei"/>
                <a:cs typeface="Microsoft JhengHei"/>
              </a:rPr>
              <a:t>费</a:t>
            </a:r>
            <a:r>
              <a:rPr sz="4000" b="1" spc="-5" dirty="0">
                <a:latin typeface="Microsoft JhengHei"/>
                <a:cs typeface="Microsoft JhengHei"/>
              </a:rPr>
              <a:t>者</a:t>
            </a:r>
            <a:r>
              <a:rPr sz="4000" b="1" dirty="0">
                <a:latin typeface="Times New Roman"/>
                <a:cs typeface="Times New Roman"/>
              </a:rPr>
              <a:t>/</a:t>
            </a:r>
            <a:r>
              <a:rPr sz="4000" b="1" spc="-5" dirty="0">
                <a:latin typeface="Microsoft JhengHei"/>
                <a:cs typeface="Microsoft JhengHei"/>
              </a:rPr>
              <a:t>多个</a:t>
            </a:r>
            <a:r>
              <a:rPr sz="4000" b="1" dirty="0">
                <a:latin typeface="Microsoft JhengHei"/>
                <a:cs typeface="Microsoft JhengHei"/>
              </a:rPr>
              <a:t>缓</a:t>
            </a:r>
            <a:r>
              <a:rPr sz="4000" b="1" spc="-5" dirty="0">
                <a:latin typeface="Microsoft JhengHei"/>
                <a:cs typeface="Microsoft JhengHei"/>
              </a:rPr>
              <a:t>单元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495" y="3459479"/>
            <a:ext cx="3853179" cy="3116580"/>
          </a:xfrm>
          <a:custGeom>
            <a:avLst/>
            <a:gdLst/>
            <a:ahLst/>
            <a:cxnLst/>
            <a:rect l="l" t="t" r="r" b="b"/>
            <a:pathLst>
              <a:path w="3853179" h="3116579">
                <a:moveTo>
                  <a:pt x="0" y="3116580"/>
                </a:moveTo>
                <a:lnTo>
                  <a:pt x="3852672" y="3116580"/>
                </a:lnTo>
                <a:lnTo>
                  <a:pt x="3852672" y="0"/>
                </a:lnTo>
                <a:lnTo>
                  <a:pt x="0" y="0"/>
                </a:lnTo>
                <a:lnTo>
                  <a:pt x="0" y="31165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3484829"/>
            <a:ext cx="358838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process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producer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begin</a:t>
            </a:r>
            <a:endParaRPr sz="2200">
              <a:latin typeface="Arial"/>
              <a:cs typeface="Arial"/>
            </a:endParaRPr>
          </a:p>
          <a:p>
            <a:pPr marL="245745">
              <a:lnSpc>
                <a:spcPts val="2630"/>
              </a:lnSpc>
              <a:spcBef>
                <a:spcPts val="25"/>
              </a:spcBef>
            </a:pPr>
            <a:r>
              <a:rPr sz="2200" spc="-5" dirty="0">
                <a:latin typeface="Arial"/>
                <a:cs typeface="Arial"/>
              </a:rPr>
              <a:t>L1: produce 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product</a:t>
            </a:r>
            <a:r>
              <a:rPr sz="2200" dirty="0">
                <a:latin typeface="宋体"/>
                <a:cs typeface="宋体"/>
              </a:rPr>
              <a:t>；</a:t>
            </a:r>
            <a:endParaRPr sz="2200">
              <a:latin typeface="宋体"/>
              <a:cs typeface="宋体"/>
            </a:endParaRPr>
          </a:p>
          <a:p>
            <a:pPr marL="401320" marR="512445" indent="-46990">
              <a:lnSpc>
                <a:spcPts val="2660"/>
              </a:lnSpc>
              <a:spcBef>
                <a:spcPts val="60"/>
              </a:spcBef>
              <a:tabLst>
                <a:tab pos="1937385" algn="l"/>
              </a:tabLst>
            </a:pPr>
            <a:r>
              <a:rPr sz="2200" u="heavy" spc="-250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P(s</a:t>
            </a:r>
            <a:r>
              <a:rPr sz="2200" u="heavy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</a:t>
            </a: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ut);</a:t>
            </a:r>
            <a:r>
              <a:rPr sz="2200" u="heavy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	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B[putptr] 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product</a:t>
            </a:r>
            <a:r>
              <a:rPr sz="2200" dirty="0">
                <a:latin typeface="宋体"/>
                <a:cs typeface="宋体"/>
              </a:rPr>
              <a:t>；</a:t>
            </a:r>
            <a:endParaRPr sz="2200">
              <a:latin typeface="宋体"/>
              <a:cs typeface="宋体"/>
            </a:endParaRPr>
          </a:p>
          <a:p>
            <a:pPr marL="401320">
              <a:lnSpc>
                <a:spcPts val="2530"/>
              </a:lnSpc>
            </a:pPr>
            <a:r>
              <a:rPr sz="2200" spc="-5" dirty="0">
                <a:latin typeface="Arial"/>
                <a:cs typeface="Arial"/>
              </a:rPr>
              <a:t>putptr :=(putptr+1) mod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k;</a:t>
            </a:r>
            <a:endParaRPr sz="2200">
              <a:latin typeface="Arial"/>
              <a:cs typeface="Arial"/>
            </a:endParaRPr>
          </a:p>
          <a:p>
            <a:pPr marL="245745" marR="2201545" indent="15494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V(s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et);  goto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L1;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6168034"/>
            <a:ext cx="5702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end;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2167" y="3459479"/>
            <a:ext cx="3851275" cy="3116580"/>
          </a:xfrm>
          <a:custGeom>
            <a:avLst/>
            <a:gdLst/>
            <a:ahLst/>
            <a:cxnLst/>
            <a:rect l="l" t="t" r="r" b="b"/>
            <a:pathLst>
              <a:path w="3851275" h="3116579">
                <a:moveTo>
                  <a:pt x="0" y="3116580"/>
                </a:moveTo>
                <a:lnTo>
                  <a:pt x="3851147" y="3116580"/>
                </a:lnTo>
                <a:lnTo>
                  <a:pt x="3851147" y="0"/>
                </a:lnTo>
                <a:lnTo>
                  <a:pt x="0" y="0"/>
                </a:lnTo>
                <a:lnTo>
                  <a:pt x="0" y="31165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72178" y="3484829"/>
            <a:ext cx="3509645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process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consumer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begin</a:t>
            </a:r>
            <a:endParaRPr sz="2200">
              <a:latin typeface="Arial"/>
              <a:cs typeface="Arial"/>
            </a:endParaRPr>
          </a:p>
          <a:p>
            <a:pPr marL="401320" marR="5080" indent="-155575">
              <a:lnSpc>
                <a:spcPct val="100000"/>
              </a:lnSpc>
              <a:tabLst>
                <a:tab pos="1971675" algn="l"/>
                <a:tab pos="2261235" algn="l"/>
              </a:tabLst>
            </a:pPr>
            <a:r>
              <a:rPr sz="2200" spc="-5" dirty="0">
                <a:latin typeface="Arial"/>
                <a:cs typeface="Arial"/>
              </a:rPr>
              <a:t>L2: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P(sget); </a:t>
            </a:r>
            <a:r>
              <a:rPr sz="2200" u="heavy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		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Product:= B[getptr]</a:t>
            </a:r>
            <a:r>
              <a:rPr sz="2200" spc="-5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getptr:=(getptr+1) mod k;  </a:t>
            </a: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V(sput);	</a:t>
            </a:r>
            <a:endParaRPr sz="2200">
              <a:latin typeface="Arial"/>
              <a:cs typeface="Arial"/>
            </a:endParaRPr>
          </a:p>
          <a:p>
            <a:pPr marL="245745" marR="441959" indent="154940">
              <a:lnSpc>
                <a:spcPts val="2620"/>
              </a:lnSpc>
              <a:spcBef>
                <a:spcPts val="130"/>
              </a:spcBef>
            </a:pPr>
            <a:r>
              <a:rPr sz="2200" spc="-5" dirty="0">
                <a:latin typeface="Arial"/>
                <a:cs typeface="Arial"/>
              </a:rPr>
              <a:t>consume a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product</a:t>
            </a:r>
            <a:r>
              <a:rPr sz="2200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goto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L2;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50"/>
              </a:lnSpc>
            </a:pPr>
            <a:r>
              <a:rPr sz="2200" spc="-1085" dirty="0">
                <a:latin typeface="Arial"/>
                <a:cs typeface="Arial"/>
              </a:rPr>
              <a:t>e</a:t>
            </a:r>
            <a:r>
              <a:rPr sz="1500" spc="-15" baseline="-8333" dirty="0">
                <a:solidFill>
                  <a:srgbClr val="073D86"/>
                </a:solidFill>
                <a:latin typeface="Arial"/>
                <a:cs typeface="Arial"/>
              </a:rPr>
              <a:t>6</a:t>
            </a:r>
            <a:r>
              <a:rPr sz="1500" spc="-44" baseline="-8333" dirty="0">
                <a:solidFill>
                  <a:srgbClr val="073D86"/>
                </a:solidFill>
                <a:latin typeface="Arial"/>
                <a:cs typeface="Arial"/>
              </a:rPr>
              <a:t>3</a:t>
            </a:r>
            <a:r>
              <a:rPr sz="2200" spc="-5" dirty="0">
                <a:latin typeface="Arial"/>
                <a:cs typeface="Arial"/>
              </a:rPr>
              <a:t>nd;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9495" y="1354836"/>
            <a:ext cx="7705725" cy="2110740"/>
          </a:xfrm>
          <a:custGeom>
            <a:avLst/>
            <a:gdLst/>
            <a:ahLst/>
            <a:cxnLst/>
            <a:rect l="l" t="t" r="r" b="b"/>
            <a:pathLst>
              <a:path w="7705725" h="2110740">
                <a:moveTo>
                  <a:pt x="0" y="2110740"/>
                </a:moveTo>
                <a:lnTo>
                  <a:pt x="7705344" y="2110740"/>
                </a:lnTo>
                <a:lnTo>
                  <a:pt x="7705344" y="0"/>
                </a:lnTo>
                <a:lnTo>
                  <a:pt x="0" y="0"/>
                </a:lnTo>
                <a:lnTo>
                  <a:pt x="0" y="21107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8540" y="1379981"/>
            <a:ext cx="35452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B : </a:t>
            </a:r>
            <a:r>
              <a:rPr sz="2200" spc="-15" dirty="0">
                <a:latin typeface="Arial"/>
                <a:cs typeface="Arial"/>
              </a:rPr>
              <a:t>ARRAY[0..k-1]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integer;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540" y="1718310"/>
            <a:ext cx="23869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sput: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semaphore</a:t>
            </a:r>
            <a:r>
              <a:rPr sz="2200" spc="-5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sget: semaphore;  </a:t>
            </a:r>
            <a:r>
              <a:rPr sz="2200" dirty="0">
                <a:latin typeface="Arial"/>
                <a:cs typeface="Arial"/>
              </a:rPr>
              <a:t>sput </a:t>
            </a:r>
            <a:r>
              <a:rPr sz="2200" spc="-5" dirty="0">
                <a:latin typeface="Arial"/>
                <a:cs typeface="Arial"/>
              </a:rPr>
              <a:t>:=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sget :=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5115" y="1718310"/>
            <a:ext cx="453771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可以使用的空缓冲区数</a:t>
            </a:r>
            <a:r>
              <a:rPr sz="2200" spc="-445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缓冲区内可以使用的产品数</a:t>
            </a:r>
            <a:r>
              <a:rPr sz="2200" spc="-470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宋体"/>
                <a:cs typeface="宋体"/>
              </a:rPr>
              <a:t>缓冲区内允许放</a:t>
            </a:r>
            <a:r>
              <a:rPr sz="2200" spc="-5" dirty="0">
                <a:latin typeface="宋体"/>
                <a:cs typeface="宋体"/>
              </a:rPr>
              <a:t>入</a:t>
            </a:r>
            <a:r>
              <a:rPr sz="2200" spc="-5" dirty="0">
                <a:latin typeface="Arial"/>
                <a:cs typeface="Arial"/>
              </a:rPr>
              <a:t>k</a:t>
            </a:r>
            <a:r>
              <a:rPr sz="2200" spc="-10" dirty="0">
                <a:latin typeface="宋体"/>
                <a:cs typeface="宋体"/>
              </a:rPr>
              <a:t>件产</a:t>
            </a:r>
            <a:r>
              <a:rPr sz="2200" spc="-5" dirty="0">
                <a:latin typeface="宋体"/>
                <a:cs typeface="宋体"/>
              </a:rPr>
              <a:t>品</a:t>
            </a:r>
            <a:r>
              <a:rPr sz="2200" spc="-459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缓冲区内没有产品</a:t>
            </a:r>
            <a:r>
              <a:rPr sz="2200" spc="-455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540" y="3056636"/>
            <a:ext cx="4848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Arial"/>
                <a:cs typeface="Arial"/>
              </a:rPr>
              <a:t>putptr, </a:t>
            </a:r>
            <a:r>
              <a:rPr sz="2200" spc="-5" dirty="0">
                <a:latin typeface="Arial"/>
                <a:cs typeface="Arial"/>
              </a:rPr>
              <a:t>getptr : integer; </a:t>
            </a:r>
            <a:r>
              <a:rPr sz="1800" spc="-5" dirty="0">
                <a:latin typeface="Arial"/>
                <a:cs typeface="Arial"/>
              </a:rPr>
              <a:t>putptr:=0;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getptr:=0;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204" y="199644"/>
            <a:ext cx="2314956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1788" y="4437126"/>
            <a:ext cx="2599055" cy="1451610"/>
          </a:xfrm>
          <a:custGeom>
            <a:avLst/>
            <a:gdLst/>
            <a:ahLst/>
            <a:cxnLst/>
            <a:rect l="l" t="t" r="r" b="b"/>
            <a:pathLst>
              <a:path w="2599054" h="1451610">
                <a:moveTo>
                  <a:pt x="2524393" y="26408"/>
                </a:moveTo>
                <a:lnTo>
                  <a:pt x="0" y="1428851"/>
                </a:lnTo>
                <a:lnTo>
                  <a:pt x="12700" y="1451508"/>
                </a:lnTo>
                <a:lnTo>
                  <a:pt x="2537034" y="49103"/>
                </a:lnTo>
                <a:lnTo>
                  <a:pt x="2524393" y="26408"/>
                </a:lnTo>
                <a:close/>
              </a:path>
              <a:path w="2599054" h="1451610">
                <a:moveTo>
                  <a:pt x="2584965" y="20066"/>
                </a:moveTo>
                <a:lnTo>
                  <a:pt x="2535809" y="20066"/>
                </a:lnTo>
                <a:lnTo>
                  <a:pt x="2548382" y="42799"/>
                </a:lnTo>
                <a:lnTo>
                  <a:pt x="2537034" y="49103"/>
                </a:lnTo>
                <a:lnTo>
                  <a:pt x="2549652" y="71755"/>
                </a:lnTo>
                <a:lnTo>
                  <a:pt x="2584965" y="20066"/>
                </a:lnTo>
                <a:close/>
              </a:path>
              <a:path w="2599054" h="1451610">
                <a:moveTo>
                  <a:pt x="2535809" y="20066"/>
                </a:moveTo>
                <a:lnTo>
                  <a:pt x="2524393" y="26408"/>
                </a:lnTo>
                <a:lnTo>
                  <a:pt x="2537034" y="49103"/>
                </a:lnTo>
                <a:lnTo>
                  <a:pt x="2548382" y="42799"/>
                </a:lnTo>
                <a:lnTo>
                  <a:pt x="2535809" y="20066"/>
                </a:lnTo>
                <a:close/>
              </a:path>
              <a:path w="2599054" h="1451610">
                <a:moveTo>
                  <a:pt x="2598674" y="0"/>
                </a:moveTo>
                <a:lnTo>
                  <a:pt x="2511806" y="3810"/>
                </a:lnTo>
                <a:lnTo>
                  <a:pt x="2524393" y="26408"/>
                </a:lnTo>
                <a:lnTo>
                  <a:pt x="2535809" y="20066"/>
                </a:lnTo>
                <a:lnTo>
                  <a:pt x="2584965" y="20066"/>
                </a:lnTo>
                <a:lnTo>
                  <a:pt x="259867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3074" y="5877305"/>
            <a:ext cx="1583690" cy="0"/>
          </a:xfrm>
          <a:custGeom>
            <a:avLst/>
            <a:gdLst/>
            <a:ahLst/>
            <a:cxnLst/>
            <a:rect l="l" t="t" r="r" b="b"/>
            <a:pathLst>
              <a:path w="1583689">
                <a:moveTo>
                  <a:pt x="0" y="0"/>
                </a:moveTo>
                <a:lnTo>
                  <a:pt x="1583436" y="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96845" y="4704841"/>
            <a:ext cx="2810510" cy="682625"/>
          </a:xfrm>
          <a:custGeom>
            <a:avLst/>
            <a:gdLst/>
            <a:ahLst/>
            <a:cxnLst/>
            <a:rect l="l" t="t" r="r" b="b"/>
            <a:pathLst>
              <a:path w="2810510" h="682625">
                <a:moveTo>
                  <a:pt x="78606" y="25258"/>
                </a:moveTo>
                <a:lnTo>
                  <a:pt x="72783" y="50408"/>
                </a:lnTo>
                <a:lnTo>
                  <a:pt x="2804287" y="682116"/>
                </a:lnTo>
                <a:lnTo>
                  <a:pt x="2810129" y="656970"/>
                </a:lnTo>
                <a:lnTo>
                  <a:pt x="78606" y="25258"/>
                </a:lnTo>
                <a:close/>
              </a:path>
              <a:path w="2810510" h="682625">
                <a:moveTo>
                  <a:pt x="84455" y="0"/>
                </a:moveTo>
                <a:lnTo>
                  <a:pt x="0" y="20319"/>
                </a:lnTo>
                <a:lnTo>
                  <a:pt x="66929" y="75691"/>
                </a:lnTo>
                <a:lnTo>
                  <a:pt x="72783" y="50408"/>
                </a:lnTo>
                <a:lnTo>
                  <a:pt x="60198" y="47497"/>
                </a:lnTo>
                <a:lnTo>
                  <a:pt x="66040" y="22351"/>
                </a:lnTo>
                <a:lnTo>
                  <a:pt x="79279" y="22351"/>
                </a:lnTo>
                <a:lnTo>
                  <a:pt x="84455" y="0"/>
                </a:lnTo>
                <a:close/>
              </a:path>
              <a:path w="2810510" h="682625">
                <a:moveTo>
                  <a:pt x="66040" y="22351"/>
                </a:moveTo>
                <a:lnTo>
                  <a:pt x="60198" y="47497"/>
                </a:lnTo>
                <a:lnTo>
                  <a:pt x="72783" y="50408"/>
                </a:lnTo>
                <a:lnTo>
                  <a:pt x="78606" y="25258"/>
                </a:lnTo>
                <a:lnTo>
                  <a:pt x="66040" y="22351"/>
                </a:lnTo>
                <a:close/>
              </a:path>
              <a:path w="2810510" h="682625">
                <a:moveTo>
                  <a:pt x="79279" y="22351"/>
                </a:moveTo>
                <a:lnTo>
                  <a:pt x="66040" y="22351"/>
                </a:lnTo>
                <a:lnTo>
                  <a:pt x="78606" y="25258"/>
                </a:lnTo>
                <a:lnTo>
                  <a:pt x="79279" y="22351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264" y="226313"/>
            <a:ext cx="8440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5" dirty="0">
                <a:latin typeface="Microsoft JhengHei"/>
                <a:cs typeface="Microsoft JhengHei"/>
              </a:rPr>
              <a:t>多个生产者</a:t>
            </a:r>
            <a:r>
              <a:rPr sz="4000" b="1" spc="-15" dirty="0">
                <a:latin typeface="Times New Roman"/>
                <a:cs typeface="Times New Roman"/>
              </a:rPr>
              <a:t>/</a:t>
            </a:r>
            <a:r>
              <a:rPr sz="4000" b="1" spc="5" dirty="0">
                <a:latin typeface="Microsoft JhengHei"/>
                <a:cs typeface="Microsoft JhengHei"/>
              </a:rPr>
              <a:t>多</a:t>
            </a:r>
            <a:r>
              <a:rPr sz="4000" b="1" spc="-5" dirty="0">
                <a:latin typeface="Microsoft JhengHei"/>
                <a:cs typeface="Microsoft JhengHei"/>
              </a:rPr>
              <a:t>个消</a:t>
            </a:r>
            <a:r>
              <a:rPr sz="4000" b="1" spc="10" dirty="0">
                <a:latin typeface="Microsoft JhengHei"/>
                <a:cs typeface="Microsoft JhengHei"/>
              </a:rPr>
              <a:t>费</a:t>
            </a:r>
            <a:r>
              <a:rPr sz="4000" b="1" spc="-5" dirty="0">
                <a:latin typeface="Microsoft JhengHei"/>
                <a:cs typeface="Microsoft JhengHei"/>
              </a:rPr>
              <a:t>者</a:t>
            </a:r>
            <a:r>
              <a:rPr sz="4000" b="1" dirty="0">
                <a:latin typeface="Times New Roman"/>
                <a:cs typeface="Times New Roman"/>
              </a:rPr>
              <a:t>/</a:t>
            </a:r>
            <a:r>
              <a:rPr sz="4000" b="1" spc="-5" dirty="0">
                <a:latin typeface="Microsoft JhengHei"/>
                <a:cs typeface="Microsoft JhengHei"/>
              </a:rPr>
              <a:t>多个</a:t>
            </a:r>
            <a:r>
              <a:rPr sz="4000" b="1" dirty="0">
                <a:latin typeface="Microsoft JhengHei"/>
                <a:cs typeface="Microsoft JhengHei"/>
              </a:rPr>
              <a:t>缓</a:t>
            </a:r>
            <a:r>
              <a:rPr sz="4000" b="1" spc="-5" dirty="0">
                <a:latin typeface="Microsoft JhengHei"/>
                <a:cs typeface="Microsoft JhengHei"/>
              </a:rPr>
              <a:t>冲单元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751" y="3514342"/>
            <a:ext cx="3853179" cy="3228340"/>
          </a:xfrm>
          <a:custGeom>
            <a:avLst/>
            <a:gdLst/>
            <a:ahLst/>
            <a:cxnLst/>
            <a:rect l="l" t="t" r="r" b="b"/>
            <a:pathLst>
              <a:path w="3853179" h="3228340">
                <a:moveTo>
                  <a:pt x="0" y="3227832"/>
                </a:moveTo>
                <a:lnTo>
                  <a:pt x="3852672" y="3227832"/>
                </a:lnTo>
                <a:lnTo>
                  <a:pt x="3852672" y="0"/>
                </a:lnTo>
                <a:lnTo>
                  <a:pt x="0" y="0"/>
                </a:lnTo>
                <a:lnTo>
                  <a:pt x="0" y="3227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1491" y="3490722"/>
            <a:ext cx="3665220" cy="23558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236980">
              <a:lnSpc>
                <a:spcPts val="2240"/>
              </a:lnSpc>
              <a:spcBef>
                <a:spcPts val="500"/>
              </a:spcBef>
            </a:pPr>
            <a:r>
              <a:rPr sz="2200" spc="-5" dirty="0">
                <a:latin typeface="Arial"/>
                <a:cs typeface="Arial"/>
              </a:rPr>
              <a:t>process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Producer_i  begin</a:t>
            </a:r>
            <a:endParaRPr sz="2200">
              <a:latin typeface="Arial"/>
              <a:cs typeface="Arial"/>
            </a:endParaRPr>
          </a:p>
          <a:p>
            <a:pPr marL="478790" marR="487045" indent="-233679">
              <a:lnSpc>
                <a:spcPts val="2220"/>
              </a:lnSpc>
              <a:spcBef>
                <a:spcPts val="50"/>
              </a:spcBef>
              <a:tabLst>
                <a:tab pos="2025014" algn="l"/>
              </a:tabLst>
            </a:pPr>
            <a:r>
              <a:rPr sz="2200" spc="-5" dirty="0">
                <a:latin typeface="Arial"/>
                <a:cs typeface="Arial"/>
              </a:rPr>
              <a:t>L1:produce a </a:t>
            </a:r>
            <a:r>
              <a:rPr sz="2200" dirty="0">
                <a:latin typeface="Arial"/>
                <a:cs typeface="Arial"/>
              </a:rPr>
              <a:t>product</a:t>
            </a:r>
            <a:r>
              <a:rPr sz="2200" dirty="0">
                <a:latin typeface="宋体"/>
                <a:cs typeface="宋体"/>
              </a:rPr>
              <a:t>；  </a:t>
            </a: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P(sput);	</a:t>
            </a:r>
            <a:endParaRPr sz="2200">
              <a:latin typeface="Arial"/>
              <a:cs typeface="Arial"/>
            </a:endParaRPr>
          </a:p>
          <a:p>
            <a:pPr marL="478790">
              <a:lnSpc>
                <a:spcPts val="2055"/>
              </a:lnSpc>
            </a:pPr>
            <a:r>
              <a:rPr sz="2200" spc="-5" dirty="0">
                <a:latin typeface="Arial"/>
                <a:cs typeface="Arial"/>
              </a:rPr>
              <a:t>P(s);</a:t>
            </a:r>
            <a:endParaRPr sz="2200">
              <a:latin typeface="Arial"/>
              <a:cs typeface="Arial"/>
            </a:endParaRPr>
          </a:p>
          <a:p>
            <a:pPr marL="478790" marR="5080">
              <a:lnSpc>
                <a:spcPct val="84500"/>
              </a:lnSpc>
              <a:spcBef>
                <a:spcPts val="225"/>
              </a:spcBef>
            </a:pPr>
            <a:r>
              <a:rPr sz="2200" spc="-5" dirty="0">
                <a:latin typeface="Arial"/>
                <a:cs typeface="Arial"/>
              </a:rPr>
              <a:t>B[putptr] := </a:t>
            </a:r>
            <a:r>
              <a:rPr sz="2200" dirty="0">
                <a:latin typeface="Arial"/>
                <a:cs typeface="Arial"/>
              </a:rPr>
              <a:t>product</a:t>
            </a:r>
            <a:r>
              <a:rPr sz="2200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putptr :=(putptr+1) mod k;  V(s);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6947" y="3514342"/>
            <a:ext cx="3851275" cy="3228340"/>
          </a:xfrm>
          <a:custGeom>
            <a:avLst/>
            <a:gdLst/>
            <a:ahLst/>
            <a:cxnLst/>
            <a:rect l="l" t="t" r="r" b="b"/>
            <a:pathLst>
              <a:path w="3851275" h="3228340">
                <a:moveTo>
                  <a:pt x="0" y="3227832"/>
                </a:moveTo>
                <a:lnTo>
                  <a:pt x="3851148" y="3227832"/>
                </a:lnTo>
                <a:lnTo>
                  <a:pt x="3851148" y="0"/>
                </a:lnTo>
                <a:lnTo>
                  <a:pt x="0" y="0"/>
                </a:lnTo>
                <a:lnTo>
                  <a:pt x="0" y="3227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16577" y="3490722"/>
            <a:ext cx="3509645" cy="23558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847090">
              <a:lnSpc>
                <a:spcPts val="2240"/>
              </a:lnSpc>
              <a:spcBef>
                <a:spcPts val="500"/>
              </a:spcBef>
            </a:pPr>
            <a:r>
              <a:rPr sz="2200" spc="-5" dirty="0">
                <a:latin typeface="Arial"/>
                <a:cs typeface="Arial"/>
              </a:rPr>
              <a:t>process Consumer_ j  begin</a:t>
            </a:r>
            <a:endParaRPr sz="2200">
              <a:latin typeface="Arial"/>
              <a:cs typeface="Arial"/>
            </a:endParaRPr>
          </a:p>
          <a:p>
            <a:pPr marL="245745">
              <a:lnSpc>
                <a:spcPts val="2039"/>
              </a:lnSpc>
              <a:tabLst>
                <a:tab pos="2188210" algn="l"/>
              </a:tabLst>
            </a:pPr>
            <a:r>
              <a:rPr sz="2200" spc="-5" dirty="0">
                <a:latin typeface="Arial"/>
                <a:cs typeface="Arial"/>
              </a:rPr>
              <a:t>L2:</a:t>
            </a: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P(sget);	</a:t>
            </a:r>
            <a:endParaRPr sz="2200">
              <a:latin typeface="Arial"/>
              <a:cs typeface="Arial"/>
            </a:endParaRPr>
          </a:p>
          <a:p>
            <a:pPr marL="401320">
              <a:lnSpc>
                <a:spcPts val="2255"/>
              </a:lnSpc>
            </a:pPr>
            <a:r>
              <a:rPr sz="2200" spc="-5" dirty="0">
                <a:latin typeface="Arial"/>
                <a:cs typeface="Arial"/>
              </a:rPr>
              <a:t>P(s);</a:t>
            </a:r>
            <a:endParaRPr sz="2200">
              <a:latin typeface="Arial"/>
              <a:cs typeface="Arial"/>
            </a:endParaRPr>
          </a:p>
          <a:p>
            <a:pPr marL="401320" marR="5080">
              <a:lnSpc>
                <a:spcPct val="84600"/>
              </a:lnSpc>
              <a:spcBef>
                <a:spcPts val="225"/>
              </a:spcBef>
            </a:pPr>
            <a:r>
              <a:rPr sz="2200" spc="-5" dirty="0">
                <a:latin typeface="Arial"/>
                <a:cs typeface="Arial"/>
              </a:rPr>
              <a:t>Product:= </a:t>
            </a:r>
            <a:r>
              <a:rPr sz="2200" dirty="0">
                <a:latin typeface="Arial"/>
                <a:cs typeface="Arial"/>
              </a:rPr>
              <a:t>B[getptr]</a:t>
            </a:r>
            <a:r>
              <a:rPr sz="2200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getptr:=(getptr+1) mod k;  V(s);</a:t>
            </a:r>
            <a:endParaRPr sz="2200">
              <a:latin typeface="Arial"/>
              <a:cs typeface="Arial"/>
            </a:endParaRPr>
          </a:p>
          <a:p>
            <a:pPr marL="401320">
              <a:lnSpc>
                <a:spcPts val="2245"/>
              </a:lnSpc>
              <a:tabLst>
                <a:tab pos="1972310" algn="l"/>
              </a:tabLst>
            </a:pP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V(sput);	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2751" y="851916"/>
            <a:ext cx="7703820" cy="2659380"/>
          </a:xfrm>
          <a:custGeom>
            <a:avLst/>
            <a:gdLst/>
            <a:ahLst/>
            <a:cxnLst/>
            <a:rect l="l" t="t" r="r" b="b"/>
            <a:pathLst>
              <a:path w="7703820" h="2659379">
                <a:moveTo>
                  <a:pt x="0" y="2659379"/>
                </a:moveTo>
                <a:lnTo>
                  <a:pt x="7703820" y="2659379"/>
                </a:lnTo>
                <a:lnTo>
                  <a:pt x="7703820" y="0"/>
                </a:lnTo>
                <a:lnTo>
                  <a:pt x="0" y="0"/>
                </a:lnTo>
                <a:lnTo>
                  <a:pt x="0" y="26593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491" y="827912"/>
            <a:ext cx="3699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B : </a:t>
            </a:r>
            <a:r>
              <a:rPr sz="2200" spc="-15" dirty="0">
                <a:latin typeface="Arial"/>
                <a:cs typeface="Arial"/>
              </a:rPr>
              <a:t>ARRAY[0..k-1]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integer;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3090" y="1115948"/>
            <a:ext cx="33483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可以使用的空缓冲区数</a:t>
            </a:r>
            <a:r>
              <a:rPr sz="2200" spc="-475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491" y="1115948"/>
            <a:ext cx="2386330" cy="9302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240"/>
              </a:lnSpc>
              <a:spcBef>
                <a:spcPts val="500"/>
              </a:spcBef>
            </a:pPr>
            <a:r>
              <a:rPr sz="2200" spc="-5" dirty="0">
                <a:latin typeface="Arial"/>
                <a:cs typeface="Arial"/>
              </a:rPr>
              <a:t>sput: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semaphore</a:t>
            </a:r>
            <a:r>
              <a:rPr sz="2200" spc="-5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sget: semaphore;  sput :=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6855" y="1400936"/>
            <a:ext cx="4538980" cy="64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985">
              <a:lnSpc>
                <a:spcPts val="244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缓冲区内可以使用的产品数</a:t>
            </a:r>
            <a:r>
              <a:rPr sz="2200" spc="-470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40"/>
              </a:lnSpc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缓冲区内允许放</a:t>
            </a:r>
            <a:r>
              <a:rPr sz="2200" spc="-20" dirty="0">
                <a:latin typeface="宋体"/>
                <a:cs typeface="宋体"/>
              </a:rPr>
              <a:t>入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宋体"/>
                <a:cs typeface="宋体"/>
              </a:rPr>
              <a:t>件产品</a:t>
            </a:r>
            <a:r>
              <a:rPr sz="2200" spc="-459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491" y="1970912"/>
            <a:ext cx="5193030" cy="6426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520"/>
              </a:spcBef>
              <a:tabLst>
                <a:tab pos="2413000" algn="l"/>
              </a:tabLst>
            </a:pPr>
            <a:r>
              <a:rPr sz="2200" spc="-5" dirty="0">
                <a:latin typeface="Arial"/>
                <a:cs typeface="Arial"/>
              </a:rPr>
              <a:t>sget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	/*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缓冲区内没有产品</a:t>
            </a:r>
            <a:r>
              <a:rPr sz="2200" spc="-505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  </a:t>
            </a:r>
            <a:r>
              <a:rPr sz="2200" spc="-20" dirty="0">
                <a:latin typeface="Arial"/>
                <a:cs typeface="Arial"/>
              </a:rPr>
              <a:t>putptr, </a:t>
            </a:r>
            <a:r>
              <a:rPr sz="2200" spc="-5" dirty="0">
                <a:latin typeface="Arial"/>
                <a:cs typeface="Arial"/>
              </a:rPr>
              <a:t>getptr :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integer;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7642" y="2826257"/>
            <a:ext cx="3241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互斥使用</a:t>
            </a:r>
            <a:r>
              <a:rPr sz="2200" spc="-20" dirty="0">
                <a:latin typeface="Arial"/>
                <a:cs typeface="Arial"/>
              </a:rPr>
              <a:t>putptr,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getptr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491" y="2538222"/>
            <a:ext cx="2794000" cy="9334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480"/>
              </a:spcBef>
            </a:pPr>
            <a:r>
              <a:rPr sz="2200" spc="-5" dirty="0">
                <a:latin typeface="Arial"/>
                <a:cs typeface="Arial"/>
              </a:rPr>
              <a:t>putptr := 0; getptr := 0;  s: semaphore</a:t>
            </a:r>
            <a:r>
              <a:rPr sz="2200" spc="-5" dirty="0">
                <a:latin typeface="宋体"/>
                <a:cs typeface="宋体"/>
              </a:rPr>
              <a:t>；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ts val="2230"/>
              </a:lnSpc>
            </a:pPr>
            <a:r>
              <a:rPr sz="2200" spc="-5" dirty="0">
                <a:latin typeface="Arial"/>
                <a:cs typeface="Arial"/>
              </a:rPr>
              <a:t>s :=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dirty="0">
                <a:latin typeface="宋体"/>
                <a:cs typeface="宋体"/>
              </a:rPr>
              <a:t>；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69998" y="4572380"/>
            <a:ext cx="2738755" cy="1030605"/>
          </a:xfrm>
          <a:custGeom>
            <a:avLst/>
            <a:gdLst/>
            <a:ahLst/>
            <a:cxnLst/>
            <a:rect l="l" t="t" r="r" b="b"/>
            <a:pathLst>
              <a:path w="2738754" h="1030604">
                <a:moveTo>
                  <a:pt x="77391" y="24281"/>
                </a:moveTo>
                <a:lnTo>
                  <a:pt x="68425" y="48557"/>
                </a:lnTo>
                <a:lnTo>
                  <a:pt x="2729611" y="1030566"/>
                </a:lnTo>
                <a:lnTo>
                  <a:pt x="2738501" y="1006221"/>
                </a:lnTo>
                <a:lnTo>
                  <a:pt x="77391" y="24281"/>
                </a:lnTo>
                <a:close/>
              </a:path>
              <a:path w="2738754" h="1030604">
                <a:moveTo>
                  <a:pt x="86359" y="0"/>
                </a:moveTo>
                <a:lnTo>
                  <a:pt x="0" y="9525"/>
                </a:lnTo>
                <a:lnTo>
                  <a:pt x="59435" y="72898"/>
                </a:lnTo>
                <a:lnTo>
                  <a:pt x="68425" y="48557"/>
                </a:lnTo>
                <a:lnTo>
                  <a:pt x="56260" y="44069"/>
                </a:lnTo>
                <a:lnTo>
                  <a:pt x="65277" y="19812"/>
                </a:lnTo>
                <a:lnTo>
                  <a:pt x="79042" y="19812"/>
                </a:lnTo>
                <a:lnTo>
                  <a:pt x="86359" y="0"/>
                </a:lnTo>
                <a:close/>
              </a:path>
              <a:path w="2738754" h="1030604">
                <a:moveTo>
                  <a:pt x="65277" y="19812"/>
                </a:moveTo>
                <a:lnTo>
                  <a:pt x="56260" y="44069"/>
                </a:lnTo>
                <a:lnTo>
                  <a:pt x="68425" y="48557"/>
                </a:lnTo>
                <a:lnTo>
                  <a:pt x="77391" y="24281"/>
                </a:lnTo>
                <a:lnTo>
                  <a:pt x="65277" y="19812"/>
                </a:lnTo>
                <a:close/>
              </a:path>
              <a:path w="2738754" h="1030604">
                <a:moveTo>
                  <a:pt x="79042" y="19812"/>
                </a:moveTo>
                <a:lnTo>
                  <a:pt x="65277" y="19812"/>
                </a:lnTo>
                <a:lnTo>
                  <a:pt x="77391" y="24281"/>
                </a:lnTo>
                <a:lnTo>
                  <a:pt x="79042" y="198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1279" y="4437126"/>
            <a:ext cx="2672715" cy="1668145"/>
          </a:xfrm>
          <a:custGeom>
            <a:avLst/>
            <a:gdLst/>
            <a:ahLst/>
            <a:cxnLst/>
            <a:rect l="l" t="t" r="r" b="b"/>
            <a:pathLst>
              <a:path w="2672715" h="1668145">
                <a:moveTo>
                  <a:pt x="2599538" y="30043"/>
                </a:moveTo>
                <a:lnTo>
                  <a:pt x="0" y="1645589"/>
                </a:lnTo>
                <a:lnTo>
                  <a:pt x="13715" y="1667586"/>
                </a:lnTo>
                <a:lnTo>
                  <a:pt x="2613205" y="52045"/>
                </a:lnTo>
                <a:lnTo>
                  <a:pt x="2599538" y="30043"/>
                </a:lnTo>
                <a:close/>
              </a:path>
              <a:path w="2672715" h="1668145">
                <a:moveTo>
                  <a:pt x="2658062" y="23241"/>
                </a:moveTo>
                <a:lnTo>
                  <a:pt x="2610485" y="23241"/>
                </a:lnTo>
                <a:lnTo>
                  <a:pt x="2624200" y="45212"/>
                </a:lnTo>
                <a:lnTo>
                  <a:pt x="2613205" y="52045"/>
                </a:lnTo>
                <a:lnTo>
                  <a:pt x="2626868" y="74041"/>
                </a:lnTo>
                <a:lnTo>
                  <a:pt x="2658062" y="23241"/>
                </a:lnTo>
                <a:close/>
              </a:path>
              <a:path w="2672715" h="1668145">
                <a:moveTo>
                  <a:pt x="2610485" y="23241"/>
                </a:moveTo>
                <a:lnTo>
                  <a:pt x="2599538" y="30043"/>
                </a:lnTo>
                <a:lnTo>
                  <a:pt x="2613205" y="52045"/>
                </a:lnTo>
                <a:lnTo>
                  <a:pt x="2624200" y="45212"/>
                </a:lnTo>
                <a:lnTo>
                  <a:pt x="2610485" y="23241"/>
                </a:lnTo>
                <a:close/>
              </a:path>
              <a:path w="2672715" h="1668145">
                <a:moveTo>
                  <a:pt x="2672334" y="0"/>
                </a:moveTo>
                <a:lnTo>
                  <a:pt x="2585847" y="8000"/>
                </a:lnTo>
                <a:lnTo>
                  <a:pt x="2599538" y="30043"/>
                </a:lnTo>
                <a:lnTo>
                  <a:pt x="2610485" y="23241"/>
                </a:lnTo>
                <a:lnTo>
                  <a:pt x="2658062" y="23241"/>
                </a:lnTo>
                <a:lnTo>
                  <a:pt x="267233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3074" y="4798314"/>
            <a:ext cx="215265" cy="934719"/>
          </a:xfrm>
          <a:custGeom>
            <a:avLst/>
            <a:gdLst/>
            <a:ahLst/>
            <a:cxnLst/>
            <a:rect l="l" t="t" r="r" b="b"/>
            <a:pathLst>
              <a:path w="215265" h="934720">
                <a:moveTo>
                  <a:pt x="214884" y="934212"/>
                </a:moveTo>
                <a:lnTo>
                  <a:pt x="173064" y="928117"/>
                </a:lnTo>
                <a:lnTo>
                  <a:pt x="138912" y="911496"/>
                </a:lnTo>
                <a:lnTo>
                  <a:pt x="115885" y="886843"/>
                </a:lnTo>
                <a:lnTo>
                  <a:pt x="107441" y="856653"/>
                </a:lnTo>
                <a:lnTo>
                  <a:pt x="107441" y="544703"/>
                </a:lnTo>
                <a:lnTo>
                  <a:pt x="98998" y="514469"/>
                </a:lnTo>
                <a:lnTo>
                  <a:pt x="75971" y="489807"/>
                </a:lnTo>
                <a:lnTo>
                  <a:pt x="41819" y="473194"/>
                </a:lnTo>
                <a:lnTo>
                  <a:pt x="0" y="467106"/>
                </a:lnTo>
                <a:lnTo>
                  <a:pt x="41819" y="461017"/>
                </a:lnTo>
                <a:lnTo>
                  <a:pt x="75971" y="444404"/>
                </a:lnTo>
                <a:lnTo>
                  <a:pt x="98998" y="419742"/>
                </a:lnTo>
                <a:lnTo>
                  <a:pt x="107441" y="389509"/>
                </a:lnTo>
                <a:lnTo>
                  <a:pt x="107441" y="77597"/>
                </a:lnTo>
                <a:lnTo>
                  <a:pt x="115885" y="47363"/>
                </a:lnTo>
                <a:lnTo>
                  <a:pt x="138912" y="22701"/>
                </a:lnTo>
                <a:lnTo>
                  <a:pt x="173064" y="6088"/>
                </a:lnTo>
                <a:lnTo>
                  <a:pt x="214884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9170" y="4495038"/>
            <a:ext cx="215265" cy="935990"/>
          </a:xfrm>
          <a:custGeom>
            <a:avLst/>
            <a:gdLst/>
            <a:ahLst/>
            <a:cxnLst/>
            <a:rect l="l" t="t" r="r" b="b"/>
            <a:pathLst>
              <a:path w="215264" h="935989">
                <a:moveTo>
                  <a:pt x="214883" y="935736"/>
                </a:moveTo>
                <a:lnTo>
                  <a:pt x="173075" y="929647"/>
                </a:lnTo>
                <a:lnTo>
                  <a:pt x="138922" y="913034"/>
                </a:lnTo>
                <a:lnTo>
                  <a:pt x="115889" y="888372"/>
                </a:lnTo>
                <a:lnTo>
                  <a:pt x="107441" y="858139"/>
                </a:lnTo>
                <a:lnTo>
                  <a:pt x="107441" y="545464"/>
                </a:lnTo>
                <a:lnTo>
                  <a:pt x="98994" y="515231"/>
                </a:lnTo>
                <a:lnTo>
                  <a:pt x="75961" y="490569"/>
                </a:lnTo>
                <a:lnTo>
                  <a:pt x="41808" y="473956"/>
                </a:lnTo>
                <a:lnTo>
                  <a:pt x="0" y="467868"/>
                </a:lnTo>
                <a:lnTo>
                  <a:pt x="41808" y="461779"/>
                </a:lnTo>
                <a:lnTo>
                  <a:pt x="75961" y="445166"/>
                </a:lnTo>
                <a:lnTo>
                  <a:pt x="98994" y="420504"/>
                </a:lnTo>
                <a:lnTo>
                  <a:pt x="107441" y="390270"/>
                </a:lnTo>
                <a:lnTo>
                  <a:pt x="107441" y="77597"/>
                </a:lnTo>
                <a:lnTo>
                  <a:pt x="115889" y="47363"/>
                </a:lnTo>
                <a:lnTo>
                  <a:pt x="138922" y="22701"/>
                </a:lnTo>
                <a:lnTo>
                  <a:pt x="173075" y="6088"/>
                </a:lnTo>
                <a:lnTo>
                  <a:pt x="2148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1491" y="5797298"/>
            <a:ext cx="2096135" cy="9074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5745" marR="5080" indent="233045">
              <a:lnSpc>
                <a:spcPts val="2240"/>
              </a:lnSpc>
              <a:spcBef>
                <a:spcPts val="295"/>
              </a:spcBef>
              <a:tabLst>
                <a:tab pos="2082800" algn="l"/>
              </a:tabLst>
            </a:pP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V(sget); 	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goto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L1;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40"/>
              </a:lnSpc>
            </a:pPr>
            <a:r>
              <a:rPr sz="2200" spc="-5" dirty="0">
                <a:latin typeface="Arial"/>
                <a:cs typeface="Arial"/>
              </a:rPr>
              <a:t>end;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7384" y="5800346"/>
            <a:ext cx="3211830" cy="9042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4810" marR="5080" indent="154940">
              <a:lnSpc>
                <a:spcPts val="2220"/>
              </a:lnSpc>
              <a:spcBef>
                <a:spcPts val="310"/>
              </a:spcBef>
            </a:pPr>
            <a:r>
              <a:rPr sz="2200" spc="-5" dirty="0">
                <a:latin typeface="Arial"/>
                <a:cs typeface="Arial"/>
              </a:rPr>
              <a:t>consume a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product</a:t>
            </a:r>
            <a:r>
              <a:rPr sz="2200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goto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L2;</a:t>
            </a:r>
            <a:endParaRPr sz="2200">
              <a:latin typeface="Arial"/>
              <a:cs typeface="Arial"/>
            </a:endParaRPr>
          </a:p>
          <a:p>
            <a:pPr marL="25400">
              <a:lnSpc>
                <a:spcPts val="2240"/>
              </a:lnSpc>
            </a:pPr>
            <a:fld id="{81D60167-4931-47E6-BA6A-407CBD079E47}" type="slidenum">
              <a:rPr sz="1500" spc="-7" baseline="66666" dirty="0">
                <a:solidFill>
                  <a:srgbClr val="073D86"/>
                </a:solidFill>
                <a:latin typeface="Arial"/>
                <a:cs typeface="Arial"/>
              </a:rPr>
              <a:t>64</a:t>
            </a:fld>
            <a:r>
              <a:rPr sz="2200" spc="-5" dirty="0">
                <a:latin typeface="Arial"/>
                <a:cs typeface="Arial"/>
              </a:rPr>
              <a:t>end;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264" y="226313"/>
            <a:ext cx="8440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5" dirty="0">
                <a:latin typeface="Microsoft JhengHei"/>
                <a:cs typeface="Microsoft JhengHei"/>
              </a:rPr>
              <a:t>多个生产者</a:t>
            </a:r>
            <a:r>
              <a:rPr sz="4000" b="1" spc="-15" dirty="0">
                <a:latin typeface="Times New Roman"/>
                <a:cs typeface="Times New Roman"/>
              </a:rPr>
              <a:t>/</a:t>
            </a:r>
            <a:r>
              <a:rPr sz="4000" b="1" spc="5" dirty="0">
                <a:latin typeface="Microsoft JhengHei"/>
                <a:cs typeface="Microsoft JhengHei"/>
              </a:rPr>
              <a:t>多</a:t>
            </a:r>
            <a:r>
              <a:rPr sz="4000" b="1" spc="-5" dirty="0">
                <a:latin typeface="Microsoft JhengHei"/>
                <a:cs typeface="Microsoft JhengHei"/>
              </a:rPr>
              <a:t>个消</a:t>
            </a:r>
            <a:r>
              <a:rPr sz="4000" b="1" spc="10" dirty="0">
                <a:latin typeface="Microsoft JhengHei"/>
                <a:cs typeface="Microsoft JhengHei"/>
              </a:rPr>
              <a:t>费</a:t>
            </a:r>
            <a:r>
              <a:rPr sz="4000" b="1" spc="-5" dirty="0">
                <a:latin typeface="Microsoft JhengHei"/>
                <a:cs typeface="Microsoft JhengHei"/>
              </a:rPr>
              <a:t>者</a:t>
            </a:r>
            <a:r>
              <a:rPr sz="4000" b="1" dirty="0">
                <a:latin typeface="Times New Roman"/>
                <a:cs typeface="Times New Roman"/>
              </a:rPr>
              <a:t>/</a:t>
            </a:r>
            <a:r>
              <a:rPr sz="4000" b="1" spc="-5" dirty="0">
                <a:latin typeface="Microsoft JhengHei"/>
                <a:cs typeface="Microsoft JhengHei"/>
              </a:rPr>
              <a:t>多个</a:t>
            </a:r>
            <a:r>
              <a:rPr sz="4000" b="1" dirty="0">
                <a:latin typeface="Microsoft JhengHei"/>
                <a:cs typeface="Microsoft JhengHei"/>
              </a:rPr>
              <a:t>缓</a:t>
            </a:r>
            <a:r>
              <a:rPr sz="4000" b="1" spc="-5" dirty="0">
                <a:latin typeface="Microsoft JhengHei"/>
                <a:cs typeface="Microsoft JhengHei"/>
              </a:rPr>
              <a:t>冲单元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751" y="3514342"/>
            <a:ext cx="3853179" cy="3228340"/>
          </a:xfrm>
          <a:custGeom>
            <a:avLst/>
            <a:gdLst/>
            <a:ahLst/>
            <a:cxnLst/>
            <a:rect l="l" t="t" r="r" b="b"/>
            <a:pathLst>
              <a:path w="3853179" h="3228340">
                <a:moveTo>
                  <a:pt x="0" y="3227832"/>
                </a:moveTo>
                <a:lnTo>
                  <a:pt x="3852672" y="3227832"/>
                </a:lnTo>
                <a:lnTo>
                  <a:pt x="3852672" y="0"/>
                </a:lnTo>
                <a:lnTo>
                  <a:pt x="0" y="0"/>
                </a:lnTo>
                <a:lnTo>
                  <a:pt x="0" y="3227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1491" y="3490722"/>
            <a:ext cx="3665220" cy="23558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236980">
              <a:lnSpc>
                <a:spcPts val="2240"/>
              </a:lnSpc>
              <a:spcBef>
                <a:spcPts val="500"/>
              </a:spcBef>
            </a:pPr>
            <a:r>
              <a:rPr sz="2200" spc="-5" dirty="0">
                <a:latin typeface="Arial"/>
                <a:cs typeface="Arial"/>
              </a:rPr>
              <a:t>process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Producer_i  begin</a:t>
            </a:r>
            <a:endParaRPr sz="2200">
              <a:latin typeface="Arial"/>
              <a:cs typeface="Arial"/>
            </a:endParaRPr>
          </a:p>
          <a:p>
            <a:pPr marL="478790" marR="487045" indent="-233679">
              <a:lnSpc>
                <a:spcPts val="2220"/>
              </a:lnSpc>
              <a:spcBef>
                <a:spcPts val="50"/>
              </a:spcBef>
              <a:tabLst>
                <a:tab pos="2025014" algn="l"/>
              </a:tabLst>
            </a:pPr>
            <a:r>
              <a:rPr sz="2200" spc="-5" dirty="0">
                <a:latin typeface="Arial"/>
                <a:cs typeface="Arial"/>
              </a:rPr>
              <a:t>L1:produce a </a:t>
            </a:r>
            <a:r>
              <a:rPr sz="2200" dirty="0">
                <a:latin typeface="Arial"/>
                <a:cs typeface="Arial"/>
              </a:rPr>
              <a:t>product</a:t>
            </a:r>
            <a:r>
              <a:rPr sz="2200" dirty="0">
                <a:latin typeface="宋体"/>
                <a:cs typeface="宋体"/>
              </a:rPr>
              <a:t>；  </a:t>
            </a: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P(sput);	</a:t>
            </a:r>
            <a:endParaRPr sz="2200">
              <a:latin typeface="Arial"/>
              <a:cs typeface="Arial"/>
            </a:endParaRPr>
          </a:p>
          <a:p>
            <a:pPr marL="478790">
              <a:lnSpc>
                <a:spcPts val="2055"/>
              </a:lnSpc>
            </a:pPr>
            <a:r>
              <a:rPr sz="2200" spc="-5" dirty="0">
                <a:solidFill>
                  <a:srgbClr val="FF3300"/>
                </a:solidFill>
                <a:latin typeface="Arial"/>
                <a:cs typeface="Arial"/>
              </a:rPr>
              <a:t>P(s1);</a:t>
            </a:r>
            <a:endParaRPr sz="2200">
              <a:latin typeface="Arial"/>
              <a:cs typeface="Arial"/>
            </a:endParaRPr>
          </a:p>
          <a:p>
            <a:pPr marL="478790" marR="5080">
              <a:lnSpc>
                <a:spcPct val="84500"/>
              </a:lnSpc>
              <a:spcBef>
                <a:spcPts val="225"/>
              </a:spcBef>
            </a:pPr>
            <a:r>
              <a:rPr sz="2200" spc="-5" dirty="0">
                <a:latin typeface="Arial"/>
                <a:cs typeface="Arial"/>
              </a:rPr>
              <a:t>B[putptr] := </a:t>
            </a:r>
            <a:r>
              <a:rPr sz="2200" dirty="0">
                <a:latin typeface="Arial"/>
                <a:cs typeface="Arial"/>
              </a:rPr>
              <a:t>product</a:t>
            </a:r>
            <a:r>
              <a:rPr sz="2200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putptr :=(putptr+1) mod k;  </a:t>
            </a:r>
            <a:r>
              <a:rPr sz="2200" spc="-5" dirty="0">
                <a:solidFill>
                  <a:srgbClr val="FF3300"/>
                </a:solidFill>
                <a:latin typeface="Arial"/>
                <a:cs typeface="Arial"/>
              </a:rPr>
              <a:t>V(s1);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6947" y="3514342"/>
            <a:ext cx="3851275" cy="3228340"/>
          </a:xfrm>
          <a:custGeom>
            <a:avLst/>
            <a:gdLst/>
            <a:ahLst/>
            <a:cxnLst/>
            <a:rect l="l" t="t" r="r" b="b"/>
            <a:pathLst>
              <a:path w="3851275" h="3228340">
                <a:moveTo>
                  <a:pt x="0" y="3227832"/>
                </a:moveTo>
                <a:lnTo>
                  <a:pt x="3851148" y="3227832"/>
                </a:lnTo>
                <a:lnTo>
                  <a:pt x="3851148" y="0"/>
                </a:lnTo>
                <a:lnTo>
                  <a:pt x="0" y="0"/>
                </a:lnTo>
                <a:lnTo>
                  <a:pt x="0" y="3227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16577" y="3490722"/>
            <a:ext cx="3509645" cy="23558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847090">
              <a:lnSpc>
                <a:spcPts val="2240"/>
              </a:lnSpc>
              <a:spcBef>
                <a:spcPts val="500"/>
              </a:spcBef>
            </a:pPr>
            <a:r>
              <a:rPr sz="2200" spc="-5" dirty="0">
                <a:latin typeface="Arial"/>
                <a:cs typeface="Arial"/>
              </a:rPr>
              <a:t>process Consumer_ j  begin</a:t>
            </a:r>
            <a:endParaRPr sz="2200">
              <a:latin typeface="Arial"/>
              <a:cs typeface="Arial"/>
            </a:endParaRPr>
          </a:p>
          <a:p>
            <a:pPr marL="245745">
              <a:lnSpc>
                <a:spcPts val="2039"/>
              </a:lnSpc>
              <a:tabLst>
                <a:tab pos="2188210" algn="l"/>
              </a:tabLst>
            </a:pPr>
            <a:r>
              <a:rPr sz="2200" spc="-5" dirty="0">
                <a:latin typeface="Arial"/>
                <a:cs typeface="Arial"/>
              </a:rPr>
              <a:t>L2:</a:t>
            </a: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P(sget);	</a:t>
            </a:r>
            <a:endParaRPr sz="2200">
              <a:latin typeface="Arial"/>
              <a:cs typeface="Arial"/>
            </a:endParaRPr>
          </a:p>
          <a:p>
            <a:pPr marL="401320">
              <a:lnSpc>
                <a:spcPts val="2255"/>
              </a:lnSpc>
            </a:pPr>
            <a:r>
              <a:rPr sz="2200" spc="-5" dirty="0">
                <a:solidFill>
                  <a:srgbClr val="FF3300"/>
                </a:solidFill>
                <a:latin typeface="Arial"/>
                <a:cs typeface="Arial"/>
              </a:rPr>
              <a:t>P(s2);</a:t>
            </a:r>
            <a:endParaRPr sz="2200">
              <a:latin typeface="Arial"/>
              <a:cs typeface="Arial"/>
            </a:endParaRPr>
          </a:p>
          <a:p>
            <a:pPr marL="401320" marR="5080">
              <a:lnSpc>
                <a:spcPct val="84600"/>
              </a:lnSpc>
              <a:spcBef>
                <a:spcPts val="225"/>
              </a:spcBef>
            </a:pPr>
            <a:r>
              <a:rPr sz="2200" spc="-5" dirty="0">
                <a:latin typeface="Arial"/>
                <a:cs typeface="Arial"/>
              </a:rPr>
              <a:t>Product:= </a:t>
            </a:r>
            <a:r>
              <a:rPr sz="2200" dirty="0">
                <a:latin typeface="Arial"/>
                <a:cs typeface="Arial"/>
              </a:rPr>
              <a:t>B[getptr]</a:t>
            </a:r>
            <a:r>
              <a:rPr sz="2200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getptr:=(getptr+1) mod k;  </a:t>
            </a:r>
            <a:r>
              <a:rPr sz="2200" spc="-5" dirty="0">
                <a:solidFill>
                  <a:srgbClr val="FF3300"/>
                </a:solidFill>
                <a:latin typeface="Arial"/>
                <a:cs typeface="Arial"/>
              </a:rPr>
              <a:t>V(s2);</a:t>
            </a:r>
            <a:endParaRPr sz="2200">
              <a:latin typeface="Arial"/>
              <a:cs typeface="Arial"/>
            </a:endParaRPr>
          </a:p>
          <a:p>
            <a:pPr marL="401320">
              <a:lnSpc>
                <a:spcPts val="2245"/>
              </a:lnSpc>
              <a:tabLst>
                <a:tab pos="1972310" algn="l"/>
              </a:tabLst>
            </a:pP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V(sput);	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2751" y="851916"/>
            <a:ext cx="7703820" cy="2659380"/>
          </a:xfrm>
          <a:custGeom>
            <a:avLst/>
            <a:gdLst/>
            <a:ahLst/>
            <a:cxnLst/>
            <a:rect l="l" t="t" r="r" b="b"/>
            <a:pathLst>
              <a:path w="7703820" h="2659379">
                <a:moveTo>
                  <a:pt x="0" y="2659379"/>
                </a:moveTo>
                <a:lnTo>
                  <a:pt x="7703820" y="2659379"/>
                </a:lnTo>
                <a:lnTo>
                  <a:pt x="7703820" y="0"/>
                </a:lnTo>
                <a:lnTo>
                  <a:pt x="0" y="0"/>
                </a:lnTo>
                <a:lnTo>
                  <a:pt x="0" y="26593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491" y="827912"/>
            <a:ext cx="3699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B : </a:t>
            </a:r>
            <a:r>
              <a:rPr sz="2200" spc="-15" dirty="0">
                <a:latin typeface="Arial"/>
                <a:cs typeface="Arial"/>
              </a:rPr>
              <a:t>ARRAY[0..k-1]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integer;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3090" y="1115948"/>
            <a:ext cx="33483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可以使用的空缓冲区数</a:t>
            </a:r>
            <a:r>
              <a:rPr sz="2200" spc="-475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491" y="1115948"/>
            <a:ext cx="2386330" cy="9302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240"/>
              </a:lnSpc>
              <a:spcBef>
                <a:spcPts val="500"/>
              </a:spcBef>
            </a:pPr>
            <a:r>
              <a:rPr sz="2200" spc="-5" dirty="0">
                <a:latin typeface="Arial"/>
                <a:cs typeface="Arial"/>
              </a:rPr>
              <a:t>sput: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semaphore</a:t>
            </a:r>
            <a:r>
              <a:rPr sz="2200" spc="-5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sget: semaphore;  sput :=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6855" y="1400936"/>
            <a:ext cx="4538980" cy="64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985">
              <a:lnSpc>
                <a:spcPts val="244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缓冲区内可以使用的产品数</a:t>
            </a:r>
            <a:r>
              <a:rPr sz="2200" spc="-470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40"/>
              </a:lnSpc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缓冲区内允许放</a:t>
            </a:r>
            <a:r>
              <a:rPr sz="2200" spc="-20" dirty="0">
                <a:latin typeface="宋体"/>
                <a:cs typeface="宋体"/>
              </a:rPr>
              <a:t>入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宋体"/>
                <a:cs typeface="宋体"/>
              </a:rPr>
              <a:t>件产品</a:t>
            </a:r>
            <a:r>
              <a:rPr sz="2200" spc="-459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491" y="1970912"/>
            <a:ext cx="5193030" cy="6426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520"/>
              </a:spcBef>
              <a:tabLst>
                <a:tab pos="2413000" algn="l"/>
              </a:tabLst>
            </a:pPr>
            <a:r>
              <a:rPr sz="2200" spc="-5" dirty="0">
                <a:latin typeface="Arial"/>
                <a:cs typeface="Arial"/>
              </a:rPr>
              <a:t>sget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0;	/*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缓冲区内没有产品</a:t>
            </a:r>
            <a:r>
              <a:rPr sz="2200" spc="-505" dirty="0">
                <a:latin typeface="宋体"/>
                <a:cs typeface="宋体"/>
              </a:rPr>
              <a:t> </a:t>
            </a:r>
            <a:r>
              <a:rPr sz="2200" spc="-5" dirty="0">
                <a:latin typeface="Arial"/>
                <a:cs typeface="Arial"/>
              </a:rPr>
              <a:t>*/  </a:t>
            </a:r>
            <a:r>
              <a:rPr sz="2200" spc="-20" dirty="0">
                <a:latin typeface="Arial"/>
                <a:cs typeface="Arial"/>
              </a:rPr>
              <a:t>putptr, </a:t>
            </a:r>
            <a:r>
              <a:rPr sz="2200" spc="-5" dirty="0">
                <a:latin typeface="Arial"/>
                <a:cs typeface="Arial"/>
              </a:rPr>
              <a:t>getptr :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integer;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7642" y="2826257"/>
            <a:ext cx="3241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/*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宋体"/>
                <a:cs typeface="宋体"/>
              </a:rPr>
              <a:t>互斥使用</a:t>
            </a:r>
            <a:r>
              <a:rPr sz="2200" spc="-20" dirty="0">
                <a:latin typeface="Arial"/>
                <a:cs typeface="Arial"/>
              </a:rPr>
              <a:t>putptr,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getptr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491" y="2538222"/>
            <a:ext cx="2794000" cy="9334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480"/>
              </a:spcBef>
            </a:pPr>
            <a:r>
              <a:rPr sz="2200" spc="-5" dirty="0">
                <a:latin typeface="Arial"/>
                <a:cs typeface="Arial"/>
              </a:rPr>
              <a:t>putptr := 0; getptr := 0;  s: semaphore</a:t>
            </a:r>
            <a:r>
              <a:rPr sz="2200" spc="-5" dirty="0">
                <a:latin typeface="宋体"/>
                <a:cs typeface="宋体"/>
              </a:rPr>
              <a:t>；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ts val="2230"/>
              </a:lnSpc>
            </a:pPr>
            <a:r>
              <a:rPr sz="2200" spc="-5" dirty="0">
                <a:latin typeface="Arial"/>
                <a:cs typeface="Arial"/>
              </a:rPr>
              <a:t>s :=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dirty="0">
                <a:latin typeface="宋体"/>
                <a:cs typeface="宋体"/>
              </a:rPr>
              <a:t>；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69998" y="4572380"/>
            <a:ext cx="2738755" cy="1030605"/>
          </a:xfrm>
          <a:custGeom>
            <a:avLst/>
            <a:gdLst/>
            <a:ahLst/>
            <a:cxnLst/>
            <a:rect l="l" t="t" r="r" b="b"/>
            <a:pathLst>
              <a:path w="2738754" h="1030604">
                <a:moveTo>
                  <a:pt x="77391" y="24281"/>
                </a:moveTo>
                <a:lnTo>
                  <a:pt x="68425" y="48557"/>
                </a:lnTo>
                <a:lnTo>
                  <a:pt x="2729611" y="1030566"/>
                </a:lnTo>
                <a:lnTo>
                  <a:pt x="2738501" y="1006221"/>
                </a:lnTo>
                <a:lnTo>
                  <a:pt x="77391" y="24281"/>
                </a:lnTo>
                <a:close/>
              </a:path>
              <a:path w="2738754" h="1030604">
                <a:moveTo>
                  <a:pt x="86359" y="0"/>
                </a:moveTo>
                <a:lnTo>
                  <a:pt x="0" y="9525"/>
                </a:lnTo>
                <a:lnTo>
                  <a:pt x="59435" y="72898"/>
                </a:lnTo>
                <a:lnTo>
                  <a:pt x="68425" y="48557"/>
                </a:lnTo>
                <a:lnTo>
                  <a:pt x="56260" y="44069"/>
                </a:lnTo>
                <a:lnTo>
                  <a:pt x="65277" y="19812"/>
                </a:lnTo>
                <a:lnTo>
                  <a:pt x="79042" y="19812"/>
                </a:lnTo>
                <a:lnTo>
                  <a:pt x="86359" y="0"/>
                </a:lnTo>
                <a:close/>
              </a:path>
              <a:path w="2738754" h="1030604">
                <a:moveTo>
                  <a:pt x="65277" y="19812"/>
                </a:moveTo>
                <a:lnTo>
                  <a:pt x="56260" y="44069"/>
                </a:lnTo>
                <a:lnTo>
                  <a:pt x="68425" y="48557"/>
                </a:lnTo>
                <a:lnTo>
                  <a:pt x="77391" y="24281"/>
                </a:lnTo>
                <a:lnTo>
                  <a:pt x="65277" y="19812"/>
                </a:lnTo>
                <a:close/>
              </a:path>
              <a:path w="2738754" h="1030604">
                <a:moveTo>
                  <a:pt x="79042" y="19812"/>
                </a:moveTo>
                <a:lnTo>
                  <a:pt x="65277" y="19812"/>
                </a:lnTo>
                <a:lnTo>
                  <a:pt x="77391" y="24281"/>
                </a:lnTo>
                <a:lnTo>
                  <a:pt x="79042" y="198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1279" y="4437126"/>
            <a:ext cx="2672715" cy="1668145"/>
          </a:xfrm>
          <a:custGeom>
            <a:avLst/>
            <a:gdLst/>
            <a:ahLst/>
            <a:cxnLst/>
            <a:rect l="l" t="t" r="r" b="b"/>
            <a:pathLst>
              <a:path w="2672715" h="1668145">
                <a:moveTo>
                  <a:pt x="2599538" y="30043"/>
                </a:moveTo>
                <a:lnTo>
                  <a:pt x="0" y="1645589"/>
                </a:lnTo>
                <a:lnTo>
                  <a:pt x="13715" y="1667586"/>
                </a:lnTo>
                <a:lnTo>
                  <a:pt x="2613205" y="52045"/>
                </a:lnTo>
                <a:lnTo>
                  <a:pt x="2599538" y="30043"/>
                </a:lnTo>
                <a:close/>
              </a:path>
              <a:path w="2672715" h="1668145">
                <a:moveTo>
                  <a:pt x="2658062" y="23241"/>
                </a:moveTo>
                <a:lnTo>
                  <a:pt x="2610485" y="23241"/>
                </a:lnTo>
                <a:lnTo>
                  <a:pt x="2624200" y="45212"/>
                </a:lnTo>
                <a:lnTo>
                  <a:pt x="2613205" y="52045"/>
                </a:lnTo>
                <a:lnTo>
                  <a:pt x="2626868" y="74041"/>
                </a:lnTo>
                <a:lnTo>
                  <a:pt x="2658062" y="23241"/>
                </a:lnTo>
                <a:close/>
              </a:path>
              <a:path w="2672715" h="1668145">
                <a:moveTo>
                  <a:pt x="2610485" y="23241"/>
                </a:moveTo>
                <a:lnTo>
                  <a:pt x="2599538" y="30043"/>
                </a:lnTo>
                <a:lnTo>
                  <a:pt x="2613205" y="52045"/>
                </a:lnTo>
                <a:lnTo>
                  <a:pt x="2624200" y="45212"/>
                </a:lnTo>
                <a:lnTo>
                  <a:pt x="2610485" y="23241"/>
                </a:lnTo>
                <a:close/>
              </a:path>
              <a:path w="2672715" h="1668145">
                <a:moveTo>
                  <a:pt x="2672334" y="0"/>
                </a:moveTo>
                <a:lnTo>
                  <a:pt x="2585847" y="8000"/>
                </a:lnTo>
                <a:lnTo>
                  <a:pt x="2599538" y="30043"/>
                </a:lnTo>
                <a:lnTo>
                  <a:pt x="2610485" y="23241"/>
                </a:lnTo>
                <a:lnTo>
                  <a:pt x="2658062" y="23241"/>
                </a:lnTo>
                <a:lnTo>
                  <a:pt x="267233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3074" y="4798314"/>
            <a:ext cx="215265" cy="934719"/>
          </a:xfrm>
          <a:custGeom>
            <a:avLst/>
            <a:gdLst/>
            <a:ahLst/>
            <a:cxnLst/>
            <a:rect l="l" t="t" r="r" b="b"/>
            <a:pathLst>
              <a:path w="215265" h="934720">
                <a:moveTo>
                  <a:pt x="214884" y="934212"/>
                </a:moveTo>
                <a:lnTo>
                  <a:pt x="173064" y="928117"/>
                </a:lnTo>
                <a:lnTo>
                  <a:pt x="138912" y="911496"/>
                </a:lnTo>
                <a:lnTo>
                  <a:pt x="115885" y="886843"/>
                </a:lnTo>
                <a:lnTo>
                  <a:pt x="107441" y="856653"/>
                </a:lnTo>
                <a:lnTo>
                  <a:pt x="107441" y="544703"/>
                </a:lnTo>
                <a:lnTo>
                  <a:pt x="98998" y="514469"/>
                </a:lnTo>
                <a:lnTo>
                  <a:pt x="75971" y="489807"/>
                </a:lnTo>
                <a:lnTo>
                  <a:pt x="41819" y="473194"/>
                </a:lnTo>
                <a:lnTo>
                  <a:pt x="0" y="467106"/>
                </a:lnTo>
                <a:lnTo>
                  <a:pt x="41819" y="461017"/>
                </a:lnTo>
                <a:lnTo>
                  <a:pt x="75971" y="444404"/>
                </a:lnTo>
                <a:lnTo>
                  <a:pt x="98998" y="419742"/>
                </a:lnTo>
                <a:lnTo>
                  <a:pt x="107441" y="389509"/>
                </a:lnTo>
                <a:lnTo>
                  <a:pt x="107441" y="77597"/>
                </a:lnTo>
                <a:lnTo>
                  <a:pt x="115885" y="47363"/>
                </a:lnTo>
                <a:lnTo>
                  <a:pt x="138912" y="22701"/>
                </a:lnTo>
                <a:lnTo>
                  <a:pt x="173064" y="6088"/>
                </a:lnTo>
                <a:lnTo>
                  <a:pt x="214884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9170" y="4495038"/>
            <a:ext cx="215265" cy="935990"/>
          </a:xfrm>
          <a:custGeom>
            <a:avLst/>
            <a:gdLst/>
            <a:ahLst/>
            <a:cxnLst/>
            <a:rect l="l" t="t" r="r" b="b"/>
            <a:pathLst>
              <a:path w="215264" h="935989">
                <a:moveTo>
                  <a:pt x="214883" y="935736"/>
                </a:moveTo>
                <a:lnTo>
                  <a:pt x="173075" y="929647"/>
                </a:lnTo>
                <a:lnTo>
                  <a:pt x="138922" y="913034"/>
                </a:lnTo>
                <a:lnTo>
                  <a:pt x="115889" y="888372"/>
                </a:lnTo>
                <a:lnTo>
                  <a:pt x="107441" y="858139"/>
                </a:lnTo>
                <a:lnTo>
                  <a:pt x="107441" y="545464"/>
                </a:lnTo>
                <a:lnTo>
                  <a:pt x="98994" y="515231"/>
                </a:lnTo>
                <a:lnTo>
                  <a:pt x="75961" y="490569"/>
                </a:lnTo>
                <a:lnTo>
                  <a:pt x="41808" y="473956"/>
                </a:lnTo>
                <a:lnTo>
                  <a:pt x="0" y="467868"/>
                </a:lnTo>
                <a:lnTo>
                  <a:pt x="41808" y="461779"/>
                </a:lnTo>
                <a:lnTo>
                  <a:pt x="75961" y="445166"/>
                </a:lnTo>
                <a:lnTo>
                  <a:pt x="98994" y="420504"/>
                </a:lnTo>
                <a:lnTo>
                  <a:pt x="107441" y="390270"/>
                </a:lnTo>
                <a:lnTo>
                  <a:pt x="107441" y="77597"/>
                </a:lnTo>
                <a:lnTo>
                  <a:pt x="115889" y="47363"/>
                </a:lnTo>
                <a:lnTo>
                  <a:pt x="138922" y="22701"/>
                </a:lnTo>
                <a:lnTo>
                  <a:pt x="173075" y="6088"/>
                </a:lnTo>
                <a:lnTo>
                  <a:pt x="21488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1491" y="5797298"/>
            <a:ext cx="2096135" cy="9074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5745" marR="5080" indent="233045">
              <a:lnSpc>
                <a:spcPts val="2240"/>
              </a:lnSpc>
              <a:spcBef>
                <a:spcPts val="295"/>
              </a:spcBef>
              <a:tabLst>
                <a:tab pos="2082800" algn="l"/>
              </a:tabLst>
            </a:pPr>
            <a:r>
              <a:rPr sz="2200" u="heavy" spc="-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V(sget); 	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goto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L1;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40"/>
              </a:lnSpc>
            </a:pPr>
            <a:r>
              <a:rPr sz="2200" spc="-5" dirty="0">
                <a:latin typeface="Arial"/>
                <a:cs typeface="Arial"/>
              </a:rPr>
              <a:t>end;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7384" y="5800346"/>
            <a:ext cx="3211830" cy="9042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4810" marR="5080" indent="154940">
              <a:lnSpc>
                <a:spcPts val="2220"/>
              </a:lnSpc>
              <a:spcBef>
                <a:spcPts val="310"/>
              </a:spcBef>
            </a:pPr>
            <a:r>
              <a:rPr sz="2200" spc="-5" dirty="0">
                <a:latin typeface="Arial"/>
                <a:cs typeface="Arial"/>
              </a:rPr>
              <a:t>consume a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product</a:t>
            </a:r>
            <a:r>
              <a:rPr sz="2200" dirty="0">
                <a:latin typeface="宋体"/>
                <a:cs typeface="宋体"/>
              </a:rPr>
              <a:t>；  </a:t>
            </a:r>
            <a:r>
              <a:rPr sz="2200" spc="-5" dirty="0">
                <a:latin typeface="Arial"/>
                <a:cs typeface="Arial"/>
              </a:rPr>
              <a:t>goto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L2;</a:t>
            </a:r>
            <a:endParaRPr sz="2200">
              <a:latin typeface="Arial"/>
              <a:cs typeface="Arial"/>
            </a:endParaRPr>
          </a:p>
          <a:p>
            <a:pPr marL="25400">
              <a:lnSpc>
                <a:spcPts val="2240"/>
              </a:lnSpc>
            </a:pPr>
            <a:fld id="{81D60167-4931-47E6-BA6A-407CBD079E47}" type="slidenum">
              <a:rPr sz="1500" spc="-7" baseline="66666" dirty="0">
                <a:solidFill>
                  <a:srgbClr val="073D86"/>
                </a:solidFill>
                <a:latin typeface="Arial"/>
                <a:cs typeface="Arial"/>
              </a:rPr>
              <a:t>65</a:t>
            </a:fld>
            <a:r>
              <a:rPr sz="2200" spc="-5" dirty="0">
                <a:latin typeface="Arial"/>
                <a:cs typeface="Arial"/>
              </a:rPr>
              <a:t>end;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66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1561" y="784097"/>
            <a:ext cx="3887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苹果</a:t>
            </a:r>
            <a:r>
              <a:rPr spc="-5" dirty="0">
                <a:latin typeface="Times New Roman"/>
                <a:cs typeface="Times New Roman"/>
              </a:rPr>
              <a:t>-</a:t>
            </a:r>
            <a:r>
              <a:rPr dirty="0"/>
              <a:t>桔子问题</a:t>
            </a:r>
          </a:p>
        </p:txBody>
      </p:sp>
      <p:sp>
        <p:nvSpPr>
          <p:cNvPr id="6" name="object 6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4726" y="3213354"/>
            <a:ext cx="1801495" cy="1801495"/>
          </a:xfrm>
          <a:custGeom>
            <a:avLst/>
            <a:gdLst/>
            <a:ahLst/>
            <a:cxnLst/>
            <a:rect l="l" t="t" r="r" b="b"/>
            <a:pathLst>
              <a:path w="1801495" h="1801495">
                <a:moveTo>
                  <a:pt x="900684" y="0"/>
                </a:moveTo>
                <a:lnTo>
                  <a:pt x="852847" y="1248"/>
                </a:lnTo>
                <a:lnTo>
                  <a:pt x="805661" y="4952"/>
                </a:lnTo>
                <a:lnTo>
                  <a:pt x="759188" y="11048"/>
                </a:lnTo>
                <a:lnTo>
                  <a:pt x="713489" y="19476"/>
                </a:lnTo>
                <a:lnTo>
                  <a:pt x="668628" y="30172"/>
                </a:lnTo>
                <a:lnTo>
                  <a:pt x="624667" y="43075"/>
                </a:lnTo>
                <a:lnTo>
                  <a:pt x="581667" y="58121"/>
                </a:lnTo>
                <a:lnTo>
                  <a:pt x="539692" y="75250"/>
                </a:lnTo>
                <a:lnTo>
                  <a:pt x="498802" y="94398"/>
                </a:lnTo>
                <a:lnTo>
                  <a:pt x="459061" y="115504"/>
                </a:lnTo>
                <a:lnTo>
                  <a:pt x="420531" y="138505"/>
                </a:lnTo>
                <a:lnTo>
                  <a:pt x="383273" y="163339"/>
                </a:lnTo>
                <a:lnTo>
                  <a:pt x="347351" y="189944"/>
                </a:lnTo>
                <a:lnTo>
                  <a:pt x="312826" y="218257"/>
                </a:lnTo>
                <a:lnTo>
                  <a:pt x="279760" y="248217"/>
                </a:lnTo>
                <a:lnTo>
                  <a:pt x="248217" y="279760"/>
                </a:lnTo>
                <a:lnTo>
                  <a:pt x="218257" y="312826"/>
                </a:lnTo>
                <a:lnTo>
                  <a:pt x="189944" y="347351"/>
                </a:lnTo>
                <a:lnTo>
                  <a:pt x="163339" y="383273"/>
                </a:lnTo>
                <a:lnTo>
                  <a:pt x="138505" y="420531"/>
                </a:lnTo>
                <a:lnTo>
                  <a:pt x="115504" y="459061"/>
                </a:lnTo>
                <a:lnTo>
                  <a:pt x="94398" y="498802"/>
                </a:lnTo>
                <a:lnTo>
                  <a:pt x="75250" y="539692"/>
                </a:lnTo>
                <a:lnTo>
                  <a:pt x="58121" y="581667"/>
                </a:lnTo>
                <a:lnTo>
                  <a:pt x="43075" y="624667"/>
                </a:lnTo>
                <a:lnTo>
                  <a:pt x="30172" y="668628"/>
                </a:lnTo>
                <a:lnTo>
                  <a:pt x="19476" y="713489"/>
                </a:lnTo>
                <a:lnTo>
                  <a:pt x="11048" y="759188"/>
                </a:lnTo>
                <a:lnTo>
                  <a:pt x="4952" y="805661"/>
                </a:lnTo>
                <a:lnTo>
                  <a:pt x="1248" y="852847"/>
                </a:lnTo>
                <a:lnTo>
                  <a:pt x="0" y="900684"/>
                </a:lnTo>
                <a:lnTo>
                  <a:pt x="1248" y="948520"/>
                </a:lnTo>
                <a:lnTo>
                  <a:pt x="4952" y="995706"/>
                </a:lnTo>
                <a:lnTo>
                  <a:pt x="11048" y="1042179"/>
                </a:lnTo>
                <a:lnTo>
                  <a:pt x="19476" y="1087878"/>
                </a:lnTo>
                <a:lnTo>
                  <a:pt x="30172" y="1132739"/>
                </a:lnTo>
                <a:lnTo>
                  <a:pt x="43075" y="1176700"/>
                </a:lnTo>
                <a:lnTo>
                  <a:pt x="58121" y="1219700"/>
                </a:lnTo>
                <a:lnTo>
                  <a:pt x="75250" y="1261675"/>
                </a:lnTo>
                <a:lnTo>
                  <a:pt x="94398" y="1302565"/>
                </a:lnTo>
                <a:lnTo>
                  <a:pt x="115504" y="1342306"/>
                </a:lnTo>
                <a:lnTo>
                  <a:pt x="138505" y="1380836"/>
                </a:lnTo>
                <a:lnTo>
                  <a:pt x="163339" y="1418094"/>
                </a:lnTo>
                <a:lnTo>
                  <a:pt x="189944" y="1454016"/>
                </a:lnTo>
                <a:lnTo>
                  <a:pt x="218257" y="1488541"/>
                </a:lnTo>
                <a:lnTo>
                  <a:pt x="248217" y="1521607"/>
                </a:lnTo>
                <a:lnTo>
                  <a:pt x="279760" y="1553150"/>
                </a:lnTo>
                <a:lnTo>
                  <a:pt x="312826" y="1583110"/>
                </a:lnTo>
                <a:lnTo>
                  <a:pt x="347351" y="1611423"/>
                </a:lnTo>
                <a:lnTo>
                  <a:pt x="383273" y="1638028"/>
                </a:lnTo>
                <a:lnTo>
                  <a:pt x="420531" y="1662862"/>
                </a:lnTo>
                <a:lnTo>
                  <a:pt x="459061" y="1685863"/>
                </a:lnTo>
                <a:lnTo>
                  <a:pt x="498802" y="1706969"/>
                </a:lnTo>
                <a:lnTo>
                  <a:pt x="539692" y="1726117"/>
                </a:lnTo>
                <a:lnTo>
                  <a:pt x="581667" y="1743246"/>
                </a:lnTo>
                <a:lnTo>
                  <a:pt x="624667" y="1758292"/>
                </a:lnTo>
                <a:lnTo>
                  <a:pt x="668628" y="1771195"/>
                </a:lnTo>
                <a:lnTo>
                  <a:pt x="713489" y="1781891"/>
                </a:lnTo>
                <a:lnTo>
                  <a:pt x="759188" y="1790319"/>
                </a:lnTo>
                <a:lnTo>
                  <a:pt x="805661" y="1796415"/>
                </a:lnTo>
                <a:lnTo>
                  <a:pt x="852847" y="1800119"/>
                </a:lnTo>
                <a:lnTo>
                  <a:pt x="900684" y="1801368"/>
                </a:lnTo>
                <a:lnTo>
                  <a:pt x="948520" y="1800119"/>
                </a:lnTo>
                <a:lnTo>
                  <a:pt x="995706" y="1796415"/>
                </a:lnTo>
                <a:lnTo>
                  <a:pt x="1042179" y="1790319"/>
                </a:lnTo>
                <a:lnTo>
                  <a:pt x="1087878" y="1781891"/>
                </a:lnTo>
                <a:lnTo>
                  <a:pt x="1132739" y="1771195"/>
                </a:lnTo>
                <a:lnTo>
                  <a:pt x="1176700" y="1758292"/>
                </a:lnTo>
                <a:lnTo>
                  <a:pt x="1219700" y="1743246"/>
                </a:lnTo>
                <a:lnTo>
                  <a:pt x="1261675" y="1726117"/>
                </a:lnTo>
                <a:lnTo>
                  <a:pt x="1302565" y="1706969"/>
                </a:lnTo>
                <a:lnTo>
                  <a:pt x="1342306" y="1685863"/>
                </a:lnTo>
                <a:lnTo>
                  <a:pt x="1380836" y="1662862"/>
                </a:lnTo>
                <a:lnTo>
                  <a:pt x="1418094" y="1638028"/>
                </a:lnTo>
                <a:lnTo>
                  <a:pt x="1454016" y="1611423"/>
                </a:lnTo>
                <a:lnTo>
                  <a:pt x="1488541" y="1583110"/>
                </a:lnTo>
                <a:lnTo>
                  <a:pt x="1521607" y="1553150"/>
                </a:lnTo>
                <a:lnTo>
                  <a:pt x="1553150" y="1521607"/>
                </a:lnTo>
                <a:lnTo>
                  <a:pt x="1583110" y="1488541"/>
                </a:lnTo>
                <a:lnTo>
                  <a:pt x="1611423" y="1454016"/>
                </a:lnTo>
                <a:lnTo>
                  <a:pt x="1638028" y="1418094"/>
                </a:lnTo>
                <a:lnTo>
                  <a:pt x="1662862" y="1380836"/>
                </a:lnTo>
                <a:lnTo>
                  <a:pt x="1685863" y="1342306"/>
                </a:lnTo>
                <a:lnTo>
                  <a:pt x="1706969" y="1302565"/>
                </a:lnTo>
                <a:lnTo>
                  <a:pt x="1726117" y="1261675"/>
                </a:lnTo>
                <a:lnTo>
                  <a:pt x="1743246" y="1219700"/>
                </a:lnTo>
                <a:lnTo>
                  <a:pt x="1758292" y="1176700"/>
                </a:lnTo>
                <a:lnTo>
                  <a:pt x="1771195" y="1132739"/>
                </a:lnTo>
                <a:lnTo>
                  <a:pt x="1781891" y="1087878"/>
                </a:lnTo>
                <a:lnTo>
                  <a:pt x="1790319" y="1042179"/>
                </a:lnTo>
                <a:lnTo>
                  <a:pt x="1796415" y="995706"/>
                </a:lnTo>
                <a:lnTo>
                  <a:pt x="1800119" y="948520"/>
                </a:lnTo>
                <a:lnTo>
                  <a:pt x="1801368" y="900684"/>
                </a:lnTo>
                <a:lnTo>
                  <a:pt x="1800119" y="852847"/>
                </a:lnTo>
                <a:lnTo>
                  <a:pt x="1796415" y="805661"/>
                </a:lnTo>
                <a:lnTo>
                  <a:pt x="1790319" y="759188"/>
                </a:lnTo>
                <a:lnTo>
                  <a:pt x="1781891" y="713489"/>
                </a:lnTo>
                <a:lnTo>
                  <a:pt x="1771195" y="668628"/>
                </a:lnTo>
                <a:lnTo>
                  <a:pt x="1758292" y="624667"/>
                </a:lnTo>
                <a:lnTo>
                  <a:pt x="1743246" y="581667"/>
                </a:lnTo>
                <a:lnTo>
                  <a:pt x="1726117" y="539692"/>
                </a:lnTo>
                <a:lnTo>
                  <a:pt x="1706969" y="498802"/>
                </a:lnTo>
                <a:lnTo>
                  <a:pt x="1685863" y="459061"/>
                </a:lnTo>
                <a:lnTo>
                  <a:pt x="1662862" y="420531"/>
                </a:lnTo>
                <a:lnTo>
                  <a:pt x="1638028" y="383273"/>
                </a:lnTo>
                <a:lnTo>
                  <a:pt x="1611423" y="347351"/>
                </a:lnTo>
                <a:lnTo>
                  <a:pt x="1583110" y="312826"/>
                </a:lnTo>
                <a:lnTo>
                  <a:pt x="1553150" y="279760"/>
                </a:lnTo>
                <a:lnTo>
                  <a:pt x="1521607" y="248217"/>
                </a:lnTo>
                <a:lnTo>
                  <a:pt x="1488541" y="218257"/>
                </a:lnTo>
                <a:lnTo>
                  <a:pt x="1454016" y="189944"/>
                </a:lnTo>
                <a:lnTo>
                  <a:pt x="1418094" y="163339"/>
                </a:lnTo>
                <a:lnTo>
                  <a:pt x="1380836" y="138505"/>
                </a:lnTo>
                <a:lnTo>
                  <a:pt x="1342306" y="115504"/>
                </a:lnTo>
                <a:lnTo>
                  <a:pt x="1302565" y="94398"/>
                </a:lnTo>
                <a:lnTo>
                  <a:pt x="1261675" y="75250"/>
                </a:lnTo>
                <a:lnTo>
                  <a:pt x="1219700" y="58121"/>
                </a:lnTo>
                <a:lnTo>
                  <a:pt x="1176700" y="43075"/>
                </a:lnTo>
                <a:lnTo>
                  <a:pt x="1132739" y="30172"/>
                </a:lnTo>
                <a:lnTo>
                  <a:pt x="1087878" y="19476"/>
                </a:lnTo>
                <a:lnTo>
                  <a:pt x="1042179" y="11048"/>
                </a:lnTo>
                <a:lnTo>
                  <a:pt x="995706" y="4952"/>
                </a:lnTo>
                <a:lnTo>
                  <a:pt x="948520" y="1248"/>
                </a:lnTo>
                <a:lnTo>
                  <a:pt x="900684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5167" y="3204717"/>
            <a:ext cx="1840230" cy="1828800"/>
          </a:xfrm>
          <a:custGeom>
            <a:avLst/>
            <a:gdLst/>
            <a:ahLst/>
            <a:cxnLst/>
            <a:rect l="l" t="t" r="r" b="b"/>
            <a:pathLst>
              <a:path w="1840229" h="1828800">
                <a:moveTo>
                  <a:pt x="1014349" y="0"/>
                </a:moveTo>
                <a:lnTo>
                  <a:pt x="780034" y="0"/>
                </a:lnTo>
                <a:lnTo>
                  <a:pt x="646684" y="38100"/>
                </a:lnTo>
                <a:lnTo>
                  <a:pt x="562229" y="63500"/>
                </a:lnTo>
                <a:lnTo>
                  <a:pt x="521462" y="88900"/>
                </a:lnTo>
                <a:lnTo>
                  <a:pt x="481711" y="101600"/>
                </a:lnTo>
                <a:lnTo>
                  <a:pt x="443230" y="127000"/>
                </a:lnTo>
                <a:lnTo>
                  <a:pt x="406019" y="152400"/>
                </a:lnTo>
                <a:lnTo>
                  <a:pt x="369951" y="177800"/>
                </a:lnTo>
                <a:lnTo>
                  <a:pt x="335153" y="203200"/>
                </a:lnTo>
                <a:lnTo>
                  <a:pt x="301879" y="228600"/>
                </a:lnTo>
                <a:lnTo>
                  <a:pt x="269875" y="266700"/>
                </a:lnTo>
                <a:lnTo>
                  <a:pt x="239395" y="292100"/>
                </a:lnTo>
                <a:lnTo>
                  <a:pt x="210439" y="330200"/>
                </a:lnTo>
                <a:lnTo>
                  <a:pt x="183261" y="368300"/>
                </a:lnTo>
                <a:lnTo>
                  <a:pt x="157607" y="406399"/>
                </a:lnTo>
                <a:lnTo>
                  <a:pt x="133731" y="444499"/>
                </a:lnTo>
                <a:lnTo>
                  <a:pt x="111506" y="482599"/>
                </a:lnTo>
                <a:lnTo>
                  <a:pt x="91186" y="520699"/>
                </a:lnTo>
                <a:lnTo>
                  <a:pt x="72771" y="558799"/>
                </a:lnTo>
                <a:lnTo>
                  <a:pt x="56387" y="596899"/>
                </a:lnTo>
                <a:lnTo>
                  <a:pt x="41783" y="647699"/>
                </a:lnTo>
                <a:lnTo>
                  <a:pt x="29464" y="685799"/>
                </a:lnTo>
                <a:lnTo>
                  <a:pt x="19177" y="723899"/>
                </a:lnTo>
                <a:lnTo>
                  <a:pt x="11049" y="774699"/>
                </a:lnTo>
                <a:lnTo>
                  <a:pt x="5334" y="825499"/>
                </a:lnTo>
                <a:lnTo>
                  <a:pt x="3175" y="850899"/>
                </a:lnTo>
                <a:lnTo>
                  <a:pt x="1651" y="863599"/>
                </a:lnTo>
                <a:lnTo>
                  <a:pt x="762" y="888999"/>
                </a:lnTo>
                <a:lnTo>
                  <a:pt x="762" y="901699"/>
                </a:lnTo>
                <a:lnTo>
                  <a:pt x="0" y="901699"/>
                </a:lnTo>
                <a:lnTo>
                  <a:pt x="508" y="939799"/>
                </a:lnTo>
                <a:lnTo>
                  <a:pt x="2921" y="990599"/>
                </a:lnTo>
                <a:lnTo>
                  <a:pt x="10795" y="1054099"/>
                </a:lnTo>
                <a:lnTo>
                  <a:pt x="19050" y="1104899"/>
                </a:lnTo>
                <a:lnTo>
                  <a:pt x="29337" y="1142999"/>
                </a:lnTo>
                <a:lnTo>
                  <a:pt x="41656" y="1193799"/>
                </a:lnTo>
                <a:lnTo>
                  <a:pt x="56134" y="1231899"/>
                </a:lnTo>
                <a:lnTo>
                  <a:pt x="72644" y="1269999"/>
                </a:lnTo>
                <a:lnTo>
                  <a:pt x="91059" y="1308099"/>
                </a:lnTo>
                <a:lnTo>
                  <a:pt x="111379" y="1358899"/>
                </a:lnTo>
                <a:lnTo>
                  <a:pt x="133604" y="1396999"/>
                </a:lnTo>
                <a:lnTo>
                  <a:pt x="157480" y="1435099"/>
                </a:lnTo>
                <a:lnTo>
                  <a:pt x="183134" y="1460499"/>
                </a:lnTo>
                <a:lnTo>
                  <a:pt x="210566" y="1498599"/>
                </a:lnTo>
                <a:lnTo>
                  <a:pt x="239395" y="1536699"/>
                </a:lnTo>
                <a:lnTo>
                  <a:pt x="269875" y="1562099"/>
                </a:lnTo>
                <a:lnTo>
                  <a:pt x="301879" y="1600199"/>
                </a:lnTo>
                <a:lnTo>
                  <a:pt x="335153" y="1625599"/>
                </a:lnTo>
                <a:lnTo>
                  <a:pt x="369951" y="1650999"/>
                </a:lnTo>
                <a:lnTo>
                  <a:pt x="406019" y="1676399"/>
                </a:lnTo>
                <a:lnTo>
                  <a:pt x="443357" y="1701799"/>
                </a:lnTo>
                <a:lnTo>
                  <a:pt x="481838" y="1727199"/>
                </a:lnTo>
                <a:lnTo>
                  <a:pt x="521589" y="1739899"/>
                </a:lnTo>
                <a:lnTo>
                  <a:pt x="562229" y="1765299"/>
                </a:lnTo>
                <a:lnTo>
                  <a:pt x="646684" y="1790699"/>
                </a:lnTo>
                <a:lnTo>
                  <a:pt x="780161" y="1828799"/>
                </a:lnTo>
                <a:lnTo>
                  <a:pt x="1060196" y="1828799"/>
                </a:lnTo>
                <a:lnTo>
                  <a:pt x="1105535" y="1816099"/>
                </a:lnTo>
                <a:lnTo>
                  <a:pt x="782066" y="1816099"/>
                </a:lnTo>
                <a:lnTo>
                  <a:pt x="650494" y="1777999"/>
                </a:lnTo>
                <a:lnTo>
                  <a:pt x="567182" y="1752599"/>
                </a:lnTo>
                <a:lnTo>
                  <a:pt x="527050" y="1727199"/>
                </a:lnTo>
                <a:lnTo>
                  <a:pt x="487934" y="1714499"/>
                </a:lnTo>
                <a:lnTo>
                  <a:pt x="449961" y="1689099"/>
                </a:lnTo>
                <a:lnTo>
                  <a:pt x="413131" y="1663699"/>
                </a:lnTo>
                <a:lnTo>
                  <a:pt x="377571" y="1638299"/>
                </a:lnTo>
                <a:lnTo>
                  <a:pt x="343281" y="1612899"/>
                </a:lnTo>
                <a:lnTo>
                  <a:pt x="310388" y="1587499"/>
                </a:lnTo>
                <a:lnTo>
                  <a:pt x="278765" y="1562099"/>
                </a:lnTo>
                <a:lnTo>
                  <a:pt x="248793" y="1523999"/>
                </a:lnTo>
                <a:lnTo>
                  <a:pt x="220345" y="1498599"/>
                </a:lnTo>
                <a:lnTo>
                  <a:pt x="193294" y="1460499"/>
                </a:lnTo>
                <a:lnTo>
                  <a:pt x="168021" y="1422399"/>
                </a:lnTo>
                <a:lnTo>
                  <a:pt x="144399" y="1384299"/>
                </a:lnTo>
                <a:lnTo>
                  <a:pt x="122555" y="1346199"/>
                </a:lnTo>
                <a:lnTo>
                  <a:pt x="102489" y="1308099"/>
                </a:lnTo>
                <a:lnTo>
                  <a:pt x="84328" y="1269999"/>
                </a:lnTo>
                <a:lnTo>
                  <a:pt x="68072" y="1231899"/>
                </a:lnTo>
                <a:lnTo>
                  <a:pt x="53721" y="1181099"/>
                </a:lnTo>
                <a:lnTo>
                  <a:pt x="41656" y="1142999"/>
                </a:lnTo>
                <a:lnTo>
                  <a:pt x="31496" y="1092199"/>
                </a:lnTo>
                <a:lnTo>
                  <a:pt x="23368" y="1054099"/>
                </a:lnTo>
                <a:lnTo>
                  <a:pt x="17653" y="1003299"/>
                </a:lnTo>
                <a:lnTo>
                  <a:pt x="15621" y="990599"/>
                </a:lnTo>
                <a:lnTo>
                  <a:pt x="14097" y="965199"/>
                </a:lnTo>
                <a:lnTo>
                  <a:pt x="13208" y="939799"/>
                </a:lnTo>
                <a:lnTo>
                  <a:pt x="12827" y="914399"/>
                </a:lnTo>
                <a:lnTo>
                  <a:pt x="13335" y="914399"/>
                </a:lnTo>
                <a:lnTo>
                  <a:pt x="13462" y="888999"/>
                </a:lnTo>
                <a:lnTo>
                  <a:pt x="14351" y="863599"/>
                </a:lnTo>
                <a:lnTo>
                  <a:pt x="15875" y="850899"/>
                </a:lnTo>
                <a:lnTo>
                  <a:pt x="17907" y="825499"/>
                </a:lnTo>
                <a:lnTo>
                  <a:pt x="23622" y="774699"/>
                </a:lnTo>
                <a:lnTo>
                  <a:pt x="31623" y="736599"/>
                </a:lnTo>
                <a:lnTo>
                  <a:pt x="41783" y="685799"/>
                </a:lnTo>
                <a:lnTo>
                  <a:pt x="53975" y="647699"/>
                </a:lnTo>
                <a:lnTo>
                  <a:pt x="68326" y="609599"/>
                </a:lnTo>
                <a:lnTo>
                  <a:pt x="84455" y="558799"/>
                </a:lnTo>
                <a:lnTo>
                  <a:pt x="102616" y="520699"/>
                </a:lnTo>
                <a:lnTo>
                  <a:pt x="122682" y="482599"/>
                </a:lnTo>
                <a:lnTo>
                  <a:pt x="144526" y="444499"/>
                </a:lnTo>
                <a:lnTo>
                  <a:pt x="168148" y="406399"/>
                </a:lnTo>
                <a:lnTo>
                  <a:pt x="193421" y="368300"/>
                </a:lnTo>
                <a:lnTo>
                  <a:pt x="220345" y="342900"/>
                </a:lnTo>
                <a:lnTo>
                  <a:pt x="248793" y="304800"/>
                </a:lnTo>
                <a:lnTo>
                  <a:pt x="278892" y="279400"/>
                </a:lnTo>
                <a:lnTo>
                  <a:pt x="310388" y="241300"/>
                </a:lnTo>
                <a:lnTo>
                  <a:pt x="343281" y="215900"/>
                </a:lnTo>
                <a:lnTo>
                  <a:pt x="377571" y="190500"/>
                </a:lnTo>
                <a:lnTo>
                  <a:pt x="413131" y="165100"/>
                </a:lnTo>
                <a:lnTo>
                  <a:pt x="449834" y="139700"/>
                </a:lnTo>
                <a:lnTo>
                  <a:pt x="487807" y="114300"/>
                </a:lnTo>
                <a:lnTo>
                  <a:pt x="526923" y="101600"/>
                </a:lnTo>
                <a:lnTo>
                  <a:pt x="567182" y="76200"/>
                </a:lnTo>
                <a:lnTo>
                  <a:pt x="650367" y="50800"/>
                </a:lnTo>
                <a:lnTo>
                  <a:pt x="782066" y="12700"/>
                </a:lnTo>
                <a:lnTo>
                  <a:pt x="1060323" y="12700"/>
                </a:lnTo>
                <a:lnTo>
                  <a:pt x="1014349" y="0"/>
                </a:lnTo>
                <a:close/>
              </a:path>
              <a:path w="1840229" h="1828800">
                <a:moveTo>
                  <a:pt x="1105662" y="12700"/>
                </a:moveTo>
                <a:lnTo>
                  <a:pt x="1058418" y="12700"/>
                </a:lnTo>
                <a:lnTo>
                  <a:pt x="1146937" y="38100"/>
                </a:lnTo>
                <a:lnTo>
                  <a:pt x="1273302" y="76200"/>
                </a:lnTo>
                <a:lnTo>
                  <a:pt x="1313561" y="101600"/>
                </a:lnTo>
                <a:lnTo>
                  <a:pt x="1352550" y="114300"/>
                </a:lnTo>
                <a:lnTo>
                  <a:pt x="1390523" y="139700"/>
                </a:lnTo>
                <a:lnTo>
                  <a:pt x="1427353" y="165100"/>
                </a:lnTo>
                <a:lnTo>
                  <a:pt x="1462913" y="190500"/>
                </a:lnTo>
                <a:lnTo>
                  <a:pt x="1497203" y="215900"/>
                </a:lnTo>
                <a:lnTo>
                  <a:pt x="1530096" y="241300"/>
                </a:lnTo>
                <a:lnTo>
                  <a:pt x="1561592" y="279400"/>
                </a:lnTo>
                <a:lnTo>
                  <a:pt x="1591564" y="304800"/>
                </a:lnTo>
                <a:lnTo>
                  <a:pt x="1620139" y="342900"/>
                </a:lnTo>
                <a:lnTo>
                  <a:pt x="1647063" y="368300"/>
                </a:lnTo>
                <a:lnTo>
                  <a:pt x="1672209" y="406399"/>
                </a:lnTo>
                <a:lnTo>
                  <a:pt x="1695831" y="444499"/>
                </a:lnTo>
                <a:lnTo>
                  <a:pt x="1717675" y="482599"/>
                </a:lnTo>
                <a:lnTo>
                  <a:pt x="1737741" y="520699"/>
                </a:lnTo>
                <a:lnTo>
                  <a:pt x="1755775" y="558799"/>
                </a:lnTo>
                <a:lnTo>
                  <a:pt x="1772031" y="609599"/>
                </a:lnTo>
                <a:lnTo>
                  <a:pt x="1786255" y="647699"/>
                </a:lnTo>
                <a:lnTo>
                  <a:pt x="1798447" y="685799"/>
                </a:lnTo>
                <a:lnTo>
                  <a:pt x="1808607" y="736599"/>
                </a:lnTo>
                <a:lnTo>
                  <a:pt x="1816481" y="774699"/>
                </a:lnTo>
                <a:lnTo>
                  <a:pt x="1822196" y="825499"/>
                </a:lnTo>
                <a:lnTo>
                  <a:pt x="1824228" y="850899"/>
                </a:lnTo>
                <a:lnTo>
                  <a:pt x="1825625" y="863599"/>
                </a:lnTo>
                <a:lnTo>
                  <a:pt x="1826514" y="888999"/>
                </a:lnTo>
                <a:lnTo>
                  <a:pt x="1827022" y="939799"/>
                </a:lnTo>
                <a:lnTo>
                  <a:pt x="1826133" y="965199"/>
                </a:lnTo>
                <a:lnTo>
                  <a:pt x="1824609" y="990599"/>
                </a:lnTo>
                <a:lnTo>
                  <a:pt x="1822577" y="1003299"/>
                </a:lnTo>
                <a:lnTo>
                  <a:pt x="1816862" y="1054099"/>
                </a:lnTo>
                <a:lnTo>
                  <a:pt x="1808861" y="1092199"/>
                </a:lnTo>
                <a:lnTo>
                  <a:pt x="1798701" y="1142999"/>
                </a:lnTo>
                <a:lnTo>
                  <a:pt x="1786509" y="1181099"/>
                </a:lnTo>
                <a:lnTo>
                  <a:pt x="1772158" y="1231899"/>
                </a:lnTo>
                <a:lnTo>
                  <a:pt x="1756029" y="1269999"/>
                </a:lnTo>
                <a:lnTo>
                  <a:pt x="1737868" y="1308099"/>
                </a:lnTo>
                <a:lnTo>
                  <a:pt x="1717802" y="1346199"/>
                </a:lnTo>
                <a:lnTo>
                  <a:pt x="1695958" y="1384299"/>
                </a:lnTo>
                <a:lnTo>
                  <a:pt x="1672336" y="1422399"/>
                </a:lnTo>
                <a:lnTo>
                  <a:pt x="1647190" y="1460499"/>
                </a:lnTo>
                <a:lnTo>
                  <a:pt x="1620139" y="1498599"/>
                </a:lnTo>
                <a:lnTo>
                  <a:pt x="1591691" y="1523999"/>
                </a:lnTo>
                <a:lnTo>
                  <a:pt x="1561719" y="1562099"/>
                </a:lnTo>
                <a:lnTo>
                  <a:pt x="1530096" y="1587499"/>
                </a:lnTo>
                <a:lnTo>
                  <a:pt x="1497203" y="1612899"/>
                </a:lnTo>
                <a:lnTo>
                  <a:pt x="1462913" y="1638299"/>
                </a:lnTo>
                <a:lnTo>
                  <a:pt x="1427353" y="1663699"/>
                </a:lnTo>
                <a:lnTo>
                  <a:pt x="1390523" y="1689099"/>
                </a:lnTo>
                <a:lnTo>
                  <a:pt x="1352550" y="1714499"/>
                </a:lnTo>
                <a:lnTo>
                  <a:pt x="1313561" y="1727199"/>
                </a:lnTo>
                <a:lnTo>
                  <a:pt x="1273302" y="1752599"/>
                </a:lnTo>
                <a:lnTo>
                  <a:pt x="1189990" y="1777999"/>
                </a:lnTo>
                <a:lnTo>
                  <a:pt x="1058291" y="1816099"/>
                </a:lnTo>
                <a:lnTo>
                  <a:pt x="1105535" y="1816099"/>
                </a:lnTo>
                <a:lnTo>
                  <a:pt x="1236472" y="1777999"/>
                </a:lnTo>
                <a:lnTo>
                  <a:pt x="1278255" y="1765299"/>
                </a:lnTo>
                <a:lnTo>
                  <a:pt x="1319022" y="1739899"/>
                </a:lnTo>
                <a:lnTo>
                  <a:pt x="1358646" y="1727199"/>
                </a:lnTo>
                <a:lnTo>
                  <a:pt x="1397127" y="1701799"/>
                </a:lnTo>
                <a:lnTo>
                  <a:pt x="1434465" y="1676399"/>
                </a:lnTo>
                <a:lnTo>
                  <a:pt x="1470533" y="1650999"/>
                </a:lnTo>
                <a:lnTo>
                  <a:pt x="1505331" y="1625599"/>
                </a:lnTo>
                <a:lnTo>
                  <a:pt x="1538605" y="1600199"/>
                </a:lnTo>
                <a:lnTo>
                  <a:pt x="1570609" y="1562099"/>
                </a:lnTo>
                <a:lnTo>
                  <a:pt x="1601089" y="1536699"/>
                </a:lnTo>
                <a:lnTo>
                  <a:pt x="1629918" y="1498599"/>
                </a:lnTo>
                <a:lnTo>
                  <a:pt x="1657350" y="1460499"/>
                </a:lnTo>
                <a:lnTo>
                  <a:pt x="1682877" y="1435099"/>
                </a:lnTo>
                <a:lnTo>
                  <a:pt x="1706753" y="1396999"/>
                </a:lnTo>
                <a:lnTo>
                  <a:pt x="1728978" y="1358899"/>
                </a:lnTo>
                <a:lnTo>
                  <a:pt x="1749298" y="1308099"/>
                </a:lnTo>
                <a:lnTo>
                  <a:pt x="1767713" y="1269999"/>
                </a:lnTo>
                <a:lnTo>
                  <a:pt x="1784096" y="1231899"/>
                </a:lnTo>
                <a:lnTo>
                  <a:pt x="1798701" y="1193799"/>
                </a:lnTo>
                <a:lnTo>
                  <a:pt x="1811020" y="1142999"/>
                </a:lnTo>
                <a:lnTo>
                  <a:pt x="1821307" y="1104899"/>
                </a:lnTo>
                <a:lnTo>
                  <a:pt x="1829435" y="1054099"/>
                </a:lnTo>
                <a:lnTo>
                  <a:pt x="1835150" y="1015999"/>
                </a:lnTo>
                <a:lnTo>
                  <a:pt x="1838833" y="965199"/>
                </a:lnTo>
                <a:lnTo>
                  <a:pt x="1839722" y="939799"/>
                </a:lnTo>
                <a:lnTo>
                  <a:pt x="1839214" y="888999"/>
                </a:lnTo>
                <a:lnTo>
                  <a:pt x="1838325" y="863599"/>
                </a:lnTo>
                <a:lnTo>
                  <a:pt x="1836928" y="850899"/>
                </a:lnTo>
                <a:lnTo>
                  <a:pt x="1834769" y="825499"/>
                </a:lnTo>
                <a:lnTo>
                  <a:pt x="1829054" y="774699"/>
                </a:lnTo>
                <a:lnTo>
                  <a:pt x="1821053" y="723899"/>
                </a:lnTo>
                <a:lnTo>
                  <a:pt x="1810766" y="685799"/>
                </a:lnTo>
                <a:lnTo>
                  <a:pt x="1798320" y="647699"/>
                </a:lnTo>
                <a:lnTo>
                  <a:pt x="1783969" y="596899"/>
                </a:lnTo>
                <a:lnTo>
                  <a:pt x="1767459" y="558799"/>
                </a:lnTo>
                <a:lnTo>
                  <a:pt x="1749171" y="520699"/>
                </a:lnTo>
                <a:lnTo>
                  <a:pt x="1728851" y="482599"/>
                </a:lnTo>
                <a:lnTo>
                  <a:pt x="1706753" y="444499"/>
                </a:lnTo>
                <a:lnTo>
                  <a:pt x="1682750" y="406399"/>
                </a:lnTo>
                <a:lnTo>
                  <a:pt x="1657223" y="368300"/>
                </a:lnTo>
                <a:lnTo>
                  <a:pt x="1629918" y="330200"/>
                </a:lnTo>
                <a:lnTo>
                  <a:pt x="1600962" y="292100"/>
                </a:lnTo>
                <a:lnTo>
                  <a:pt x="1570609" y="266700"/>
                </a:lnTo>
                <a:lnTo>
                  <a:pt x="1538732" y="228600"/>
                </a:lnTo>
                <a:lnTo>
                  <a:pt x="1505331" y="203200"/>
                </a:lnTo>
                <a:lnTo>
                  <a:pt x="1470533" y="177800"/>
                </a:lnTo>
                <a:lnTo>
                  <a:pt x="1434465" y="152400"/>
                </a:lnTo>
                <a:lnTo>
                  <a:pt x="1397127" y="127000"/>
                </a:lnTo>
                <a:lnTo>
                  <a:pt x="1358646" y="101600"/>
                </a:lnTo>
                <a:lnTo>
                  <a:pt x="1319022" y="88900"/>
                </a:lnTo>
                <a:lnTo>
                  <a:pt x="1278255" y="63500"/>
                </a:lnTo>
                <a:lnTo>
                  <a:pt x="1193800" y="38100"/>
                </a:lnTo>
                <a:lnTo>
                  <a:pt x="1105662" y="12700"/>
                </a:lnTo>
                <a:close/>
              </a:path>
              <a:path w="1840229" h="1828800">
                <a:moveTo>
                  <a:pt x="1056386" y="25400"/>
                </a:moveTo>
                <a:lnTo>
                  <a:pt x="783971" y="25400"/>
                </a:lnTo>
                <a:lnTo>
                  <a:pt x="654177" y="63500"/>
                </a:lnTo>
                <a:lnTo>
                  <a:pt x="572135" y="88900"/>
                </a:lnTo>
                <a:lnTo>
                  <a:pt x="532511" y="114300"/>
                </a:lnTo>
                <a:lnTo>
                  <a:pt x="493903" y="127000"/>
                </a:lnTo>
                <a:lnTo>
                  <a:pt x="456438" y="152400"/>
                </a:lnTo>
                <a:lnTo>
                  <a:pt x="420243" y="177800"/>
                </a:lnTo>
                <a:lnTo>
                  <a:pt x="385064" y="203200"/>
                </a:lnTo>
                <a:lnTo>
                  <a:pt x="351409" y="228600"/>
                </a:lnTo>
                <a:lnTo>
                  <a:pt x="318897" y="254000"/>
                </a:lnTo>
                <a:lnTo>
                  <a:pt x="287909" y="279400"/>
                </a:lnTo>
                <a:lnTo>
                  <a:pt x="258191" y="317500"/>
                </a:lnTo>
                <a:lnTo>
                  <a:pt x="230124" y="342900"/>
                </a:lnTo>
                <a:lnTo>
                  <a:pt x="203581" y="381000"/>
                </a:lnTo>
                <a:lnTo>
                  <a:pt x="178689" y="419099"/>
                </a:lnTo>
                <a:lnTo>
                  <a:pt x="155321" y="457199"/>
                </a:lnTo>
                <a:lnTo>
                  <a:pt x="133858" y="495299"/>
                </a:lnTo>
                <a:lnTo>
                  <a:pt x="114046" y="533399"/>
                </a:lnTo>
                <a:lnTo>
                  <a:pt x="96139" y="571499"/>
                </a:lnTo>
                <a:lnTo>
                  <a:pt x="80137" y="609599"/>
                </a:lnTo>
                <a:lnTo>
                  <a:pt x="66167" y="647699"/>
                </a:lnTo>
                <a:lnTo>
                  <a:pt x="54102" y="685799"/>
                </a:lnTo>
                <a:lnTo>
                  <a:pt x="44069" y="736599"/>
                </a:lnTo>
                <a:lnTo>
                  <a:pt x="36195" y="774699"/>
                </a:lnTo>
                <a:lnTo>
                  <a:pt x="30480" y="825499"/>
                </a:lnTo>
                <a:lnTo>
                  <a:pt x="28575" y="850899"/>
                </a:lnTo>
                <a:lnTo>
                  <a:pt x="27051" y="863599"/>
                </a:lnTo>
                <a:lnTo>
                  <a:pt x="26162" y="888999"/>
                </a:lnTo>
                <a:lnTo>
                  <a:pt x="25781" y="927099"/>
                </a:lnTo>
                <a:lnTo>
                  <a:pt x="25908" y="939799"/>
                </a:lnTo>
                <a:lnTo>
                  <a:pt x="26797" y="965199"/>
                </a:lnTo>
                <a:lnTo>
                  <a:pt x="28321" y="990599"/>
                </a:lnTo>
                <a:lnTo>
                  <a:pt x="30226" y="1003299"/>
                </a:lnTo>
                <a:lnTo>
                  <a:pt x="35941" y="1054099"/>
                </a:lnTo>
                <a:lnTo>
                  <a:pt x="43815" y="1092199"/>
                </a:lnTo>
                <a:lnTo>
                  <a:pt x="53848" y="1142999"/>
                </a:lnTo>
                <a:lnTo>
                  <a:pt x="65912" y="1181099"/>
                </a:lnTo>
                <a:lnTo>
                  <a:pt x="80010" y="1219199"/>
                </a:lnTo>
                <a:lnTo>
                  <a:pt x="96139" y="1269999"/>
                </a:lnTo>
                <a:lnTo>
                  <a:pt x="113919" y="1308099"/>
                </a:lnTo>
                <a:lnTo>
                  <a:pt x="133731" y="1346199"/>
                </a:lnTo>
                <a:lnTo>
                  <a:pt x="155321" y="1384299"/>
                </a:lnTo>
                <a:lnTo>
                  <a:pt x="178562" y="1409699"/>
                </a:lnTo>
                <a:lnTo>
                  <a:pt x="203581" y="1447799"/>
                </a:lnTo>
                <a:lnTo>
                  <a:pt x="230124" y="1485899"/>
                </a:lnTo>
                <a:lnTo>
                  <a:pt x="258191" y="1511299"/>
                </a:lnTo>
                <a:lnTo>
                  <a:pt x="287782" y="1549399"/>
                </a:lnTo>
                <a:lnTo>
                  <a:pt x="318897" y="1574799"/>
                </a:lnTo>
                <a:lnTo>
                  <a:pt x="351409" y="1600199"/>
                </a:lnTo>
                <a:lnTo>
                  <a:pt x="385064" y="1638299"/>
                </a:lnTo>
                <a:lnTo>
                  <a:pt x="420243" y="1650999"/>
                </a:lnTo>
                <a:lnTo>
                  <a:pt x="456565" y="1676399"/>
                </a:lnTo>
                <a:lnTo>
                  <a:pt x="494030" y="1701799"/>
                </a:lnTo>
                <a:lnTo>
                  <a:pt x="532511" y="1727199"/>
                </a:lnTo>
                <a:lnTo>
                  <a:pt x="572135" y="1739899"/>
                </a:lnTo>
                <a:lnTo>
                  <a:pt x="654304" y="1765299"/>
                </a:lnTo>
                <a:lnTo>
                  <a:pt x="784098" y="1803399"/>
                </a:lnTo>
                <a:lnTo>
                  <a:pt x="1056513" y="1803399"/>
                </a:lnTo>
                <a:lnTo>
                  <a:pt x="1100582" y="1790699"/>
                </a:lnTo>
                <a:lnTo>
                  <a:pt x="786003" y="1790699"/>
                </a:lnTo>
                <a:lnTo>
                  <a:pt x="658114" y="1752599"/>
                </a:lnTo>
                <a:lnTo>
                  <a:pt x="577088" y="1727199"/>
                </a:lnTo>
                <a:lnTo>
                  <a:pt x="538099" y="1714499"/>
                </a:lnTo>
                <a:lnTo>
                  <a:pt x="499999" y="1689099"/>
                </a:lnTo>
                <a:lnTo>
                  <a:pt x="463169" y="1663699"/>
                </a:lnTo>
                <a:lnTo>
                  <a:pt x="427355" y="1650999"/>
                </a:lnTo>
                <a:lnTo>
                  <a:pt x="392684" y="1625599"/>
                </a:lnTo>
                <a:lnTo>
                  <a:pt x="359410" y="1600199"/>
                </a:lnTo>
                <a:lnTo>
                  <a:pt x="327406" y="1562099"/>
                </a:lnTo>
                <a:lnTo>
                  <a:pt x="296799" y="1536699"/>
                </a:lnTo>
                <a:lnTo>
                  <a:pt x="267589" y="1511299"/>
                </a:lnTo>
                <a:lnTo>
                  <a:pt x="239903" y="1473199"/>
                </a:lnTo>
                <a:lnTo>
                  <a:pt x="213741" y="1447799"/>
                </a:lnTo>
                <a:lnTo>
                  <a:pt x="189103" y="1409699"/>
                </a:lnTo>
                <a:lnTo>
                  <a:pt x="166116" y="1371599"/>
                </a:lnTo>
                <a:lnTo>
                  <a:pt x="144907" y="1333499"/>
                </a:lnTo>
                <a:lnTo>
                  <a:pt x="125349" y="1295399"/>
                </a:lnTo>
                <a:lnTo>
                  <a:pt x="107823" y="1257299"/>
                </a:lnTo>
                <a:lnTo>
                  <a:pt x="91948" y="1219199"/>
                </a:lnTo>
                <a:lnTo>
                  <a:pt x="78105" y="1181099"/>
                </a:lnTo>
                <a:lnTo>
                  <a:pt x="66167" y="1130299"/>
                </a:lnTo>
                <a:lnTo>
                  <a:pt x="56261" y="1092199"/>
                </a:lnTo>
                <a:lnTo>
                  <a:pt x="48514" y="1054099"/>
                </a:lnTo>
                <a:lnTo>
                  <a:pt x="42926" y="1003299"/>
                </a:lnTo>
                <a:lnTo>
                  <a:pt x="40894" y="977899"/>
                </a:lnTo>
                <a:lnTo>
                  <a:pt x="39497" y="965199"/>
                </a:lnTo>
                <a:lnTo>
                  <a:pt x="38608" y="939799"/>
                </a:lnTo>
                <a:lnTo>
                  <a:pt x="38354" y="939799"/>
                </a:lnTo>
                <a:lnTo>
                  <a:pt x="38862" y="888999"/>
                </a:lnTo>
                <a:lnTo>
                  <a:pt x="39751" y="876299"/>
                </a:lnTo>
                <a:lnTo>
                  <a:pt x="41275" y="850899"/>
                </a:lnTo>
                <a:lnTo>
                  <a:pt x="43180" y="825499"/>
                </a:lnTo>
                <a:lnTo>
                  <a:pt x="48768" y="787399"/>
                </a:lnTo>
                <a:lnTo>
                  <a:pt x="56515" y="736599"/>
                </a:lnTo>
                <a:lnTo>
                  <a:pt x="66421" y="698499"/>
                </a:lnTo>
                <a:lnTo>
                  <a:pt x="78232" y="647699"/>
                </a:lnTo>
                <a:lnTo>
                  <a:pt x="92075" y="609599"/>
                </a:lnTo>
                <a:lnTo>
                  <a:pt x="107823" y="571499"/>
                </a:lnTo>
                <a:lnTo>
                  <a:pt x="125476" y="533399"/>
                </a:lnTo>
                <a:lnTo>
                  <a:pt x="145034" y="495299"/>
                </a:lnTo>
                <a:lnTo>
                  <a:pt x="166243" y="457199"/>
                </a:lnTo>
                <a:lnTo>
                  <a:pt x="189230" y="419099"/>
                </a:lnTo>
                <a:lnTo>
                  <a:pt x="213741" y="393700"/>
                </a:lnTo>
                <a:lnTo>
                  <a:pt x="239903" y="355600"/>
                </a:lnTo>
                <a:lnTo>
                  <a:pt x="267589" y="317500"/>
                </a:lnTo>
                <a:lnTo>
                  <a:pt x="296926" y="292100"/>
                </a:lnTo>
                <a:lnTo>
                  <a:pt x="327406" y="266700"/>
                </a:lnTo>
                <a:lnTo>
                  <a:pt x="359410" y="241300"/>
                </a:lnTo>
                <a:lnTo>
                  <a:pt x="392684" y="203200"/>
                </a:lnTo>
                <a:lnTo>
                  <a:pt x="427355" y="190500"/>
                </a:lnTo>
                <a:lnTo>
                  <a:pt x="463042" y="165100"/>
                </a:lnTo>
                <a:lnTo>
                  <a:pt x="499999" y="139700"/>
                </a:lnTo>
                <a:lnTo>
                  <a:pt x="537972" y="127000"/>
                </a:lnTo>
                <a:lnTo>
                  <a:pt x="577088" y="101600"/>
                </a:lnTo>
                <a:lnTo>
                  <a:pt x="657987" y="76200"/>
                </a:lnTo>
                <a:lnTo>
                  <a:pt x="785876" y="38100"/>
                </a:lnTo>
                <a:lnTo>
                  <a:pt x="1100455" y="38100"/>
                </a:lnTo>
                <a:lnTo>
                  <a:pt x="1056386" y="25400"/>
                </a:lnTo>
                <a:close/>
              </a:path>
              <a:path w="1840229" h="1828800">
                <a:moveTo>
                  <a:pt x="1100455" y="38100"/>
                </a:moveTo>
                <a:lnTo>
                  <a:pt x="1054481" y="38100"/>
                </a:lnTo>
                <a:lnTo>
                  <a:pt x="1140587" y="63500"/>
                </a:lnTo>
                <a:lnTo>
                  <a:pt x="1263396" y="101600"/>
                </a:lnTo>
                <a:lnTo>
                  <a:pt x="1302512" y="127000"/>
                </a:lnTo>
                <a:lnTo>
                  <a:pt x="1340485" y="139700"/>
                </a:lnTo>
                <a:lnTo>
                  <a:pt x="1377315" y="165100"/>
                </a:lnTo>
                <a:lnTo>
                  <a:pt x="1413129" y="190500"/>
                </a:lnTo>
                <a:lnTo>
                  <a:pt x="1447800" y="203200"/>
                </a:lnTo>
                <a:lnTo>
                  <a:pt x="1481074" y="241300"/>
                </a:lnTo>
                <a:lnTo>
                  <a:pt x="1512951" y="266700"/>
                </a:lnTo>
                <a:lnTo>
                  <a:pt x="1543558" y="292100"/>
                </a:lnTo>
                <a:lnTo>
                  <a:pt x="1572768" y="317500"/>
                </a:lnTo>
                <a:lnTo>
                  <a:pt x="1600454" y="355600"/>
                </a:lnTo>
                <a:lnTo>
                  <a:pt x="1626743" y="393700"/>
                </a:lnTo>
                <a:lnTo>
                  <a:pt x="1651254" y="419099"/>
                </a:lnTo>
                <a:lnTo>
                  <a:pt x="1674114" y="457199"/>
                </a:lnTo>
                <a:lnTo>
                  <a:pt x="1695323" y="495299"/>
                </a:lnTo>
                <a:lnTo>
                  <a:pt x="1714754" y="533399"/>
                </a:lnTo>
                <a:lnTo>
                  <a:pt x="1732407" y="571499"/>
                </a:lnTo>
                <a:lnTo>
                  <a:pt x="1748155" y="609599"/>
                </a:lnTo>
                <a:lnTo>
                  <a:pt x="1761998" y="647699"/>
                </a:lnTo>
                <a:lnTo>
                  <a:pt x="1773809" y="698499"/>
                </a:lnTo>
                <a:lnTo>
                  <a:pt x="1783715" y="736599"/>
                </a:lnTo>
                <a:lnTo>
                  <a:pt x="1791335" y="787399"/>
                </a:lnTo>
                <a:lnTo>
                  <a:pt x="1796923" y="825499"/>
                </a:lnTo>
                <a:lnTo>
                  <a:pt x="1798828" y="850899"/>
                </a:lnTo>
                <a:lnTo>
                  <a:pt x="1800225" y="876299"/>
                </a:lnTo>
                <a:lnTo>
                  <a:pt x="1801114" y="888999"/>
                </a:lnTo>
                <a:lnTo>
                  <a:pt x="1801622" y="939799"/>
                </a:lnTo>
                <a:lnTo>
                  <a:pt x="1800733" y="965199"/>
                </a:lnTo>
                <a:lnTo>
                  <a:pt x="1799209" y="977899"/>
                </a:lnTo>
                <a:lnTo>
                  <a:pt x="1797304" y="1003299"/>
                </a:lnTo>
                <a:lnTo>
                  <a:pt x="1791716" y="1054099"/>
                </a:lnTo>
                <a:lnTo>
                  <a:pt x="1783969" y="1092199"/>
                </a:lnTo>
                <a:lnTo>
                  <a:pt x="1774063" y="1130299"/>
                </a:lnTo>
                <a:lnTo>
                  <a:pt x="1762252" y="1181099"/>
                </a:lnTo>
                <a:lnTo>
                  <a:pt x="1748409" y="1219199"/>
                </a:lnTo>
                <a:lnTo>
                  <a:pt x="1732534" y="1257299"/>
                </a:lnTo>
                <a:lnTo>
                  <a:pt x="1715008" y="1295399"/>
                </a:lnTo>
                <a:lnTo>
                  <a:pt x="1695450" y="1333499"/>
                </a:lnTo>
                <a:lnTo>
                  <a:pt x="1674241" y="1371599"/>
                </a:lnTo>
                <a:lnTo>
                  <a:pt x="1651254" y="1409699"/>
                </a:lnTo>
                <a:lnTo>
                  <a:pt x="1626743" y="1447799"/>
                </a:lnTo>
                <a:lnTo>
                  <a:pt x="1600581" y="1473199"/>
                </a:lnTo>
                <a:lnTo>
                  <a:pt x="1572895" y="1511299"/>
                </a:lnTo>
                <a:lnTo>
                  <a:pt x="1543685" y="1536699"/>
                </a:lnTo>
                <a:lnTo>
                  <a:pt x="1513078" y="1562099"/>
                </a:lnTo>
                <a:lnTo>
                  <a:pt x="1481074" y="1600199"/>
                </a:lnTo>
                <a:lnTo>
                  <a:pt x="1447800" y="1625599"/>
                </a:lnTo>
                <a:lnTo>
                  <a:pt x="1413129" y="1650999"/>
                </a:lnTo>
                <a:lnTo>
                  <a:pt x="1377315" y="1663699"/>
                </a:lnTo>
                <a:lnTo>
                  <a:pt x="1340485" y="1689099"/>
                </a:lnTo>
                <a:lnTo>
                  <a:pt x="1302512" y="1714499"/>
                </a:lnTo>
                <a:lnTo>
                  <a:pt x="1263396" y="1727199"/>
                </a:lnTo>
                <a:lnTo>
                  <a:pt x="1182497" y="1752599"/>
                </a:lnTo>
                <a:lnTo>
                  <a:pt x="1054608" y="1790699"/>
                </a:lnTo>
                <a:lnTo>
                  <a:pt x="1100582" y="1790699"/>
                </a:lnTo>
                <a:lnTo>
                  <a:pt x="1227709" y="1752599"/>
                </a:lnTo>
                <a:lnTo>
                  <a:pt x="1307973" y="1727199"/>
                </a:lnTo>
                <a:lnTo>
                  <a:pt x="1346454" y="1701799"/>
                </a:lnTo>
                <a:lnTo>
                  <a:pt x="1383919" y="1676399"/>
                </a:lnTo>
                <a:lnTo>
                  <a:pt x="1420241" y="1650999"/>
                </a:lnTo>
                <a:lnTo>
                  <a:pt x="1455420" y="1638299"/>
                </a:lnTo>
                <a:lnTo>
                  <a:pt x="1489075" y="1600199"/>
                </a:lnTo>
                <a:lnTo>
                  <a:pt x="1521587" y="1574799"/>
                </a:lnTo>
                <a:lnTo>
                  <a:pt x="1552702" y="1549399"/>
                </a:lnTo>
                <a:lnTo>
                  <a:pt x="1582293" y="1511299"/>
                </a:lnTo>
                <a:lnTo>
                  <a:pt x="1610360" y="1485899"/>
                </a:lnTo>
                <a:lnTo>
                  <a:pt x="1636903" y="1447799"/>
                </a:lnTo>
                <a:lnTo>
                  <a:pt x="1661795" y="1409699"/>
                </a:lnTo>
                <a:lnTo>
                  <a:pt x="1685163" y="1384299"/>
                </a:lnTo>
                <a:lnTo>
                  <a:pt x="1706626" y="1346199"/>
                </a:lnTo>
                <a:lnTo>
                  <a:pt x="1726438" y="1308099"/>
                </a:lnTo>
                <a:lnTo>
                  <a:pt x="1744345" y="1269999"/>
                </a:lnTo>
                <a:lnTo>
                  <a:pt x="1760347" y="1219199"/>
                </a:lnTo>
                <a:lnTo>
                  <a:pt x="1774317" y="1181099"/>
                </a:lnTo>
                <a:lnTo>
                  <a:pt x="1786382" y="1142999"/>
                </a:lnTo>
                <a:lnTo>
                  <a:pt x="1796415" y="1092199"/>
                </a:lnTo>
                <a:lnTo>
                  <a:pt x="1804289" y="1054099"/>
                </a:lnTo>
                <a:lnTo>
                  <a:pt x="1810004" y="1003299"/>
                </a:lnTo>
                <a:lnTo>
                  <a:pt x="1811909" y="990599"/>
                </a:lnTo>
                <a:lnTo>
                  <a:pt x="1813433" y="965199"/>
                </a:lnTo>
                <a:lnTo>
                  <a:pt x="1814322" y="939799"/>
                </a:lnTo>
                <a:lnTo>
                  <a:pt x="1813814" y="888999"/>
                </a:lnTo>
                <a:lnTo>
                  <a:pt x="1812925" y="863599"/>
                </a:lnTo>
                <a:lnTo>
                  <a:pt x="1811528" y="850899"/>
                </a:lnTo>
                <a:lnTo>
                  <a:pt x="1809623" y="825499"/>
                </a:lnTo>
                <a:lnTo>
                  <a:pt x="1803908" y="774699"/>
                </a:lnTo>
                <a:lnTo>
                  <a:pt x="1796161" y="736599"/>
                </a:lnTo>
                <a:lnTo>
                  <a:pt x="1786128" y="685799"/>
                </a:lnTo>
                <a:lnTo>
                  <a:pt x="1774063" y="647699"/>
                </a:lnTo>
                <a:lnTo>
                  <a:pt x="1760093" y="609599"/>
                </a:lnTo>
                <a:lnTo>
                  <a:pt x="1744091" y="571499"/>
                </a:lnTo>
                <a:lnTo>
                  <a:pt x="1726184" y="533399"/>
                </a:lnTo>
                <a:lnTo>
                  <a:pt x="1706499" y="495299"/>
                </a:lnTo>
                <a:lnTo>
                  <a:pt x="1685036" y="457199"/>
                </a:lnTo>
                <a:lnTo>
                  <a:pt x="1661795" y="419099"/>
                </a:lnTo>
                <a:lnTo>
                  <a:pt x="1636903" y="381000"/>
                </a:lnTo>
                <a:lnTo>
                  <a:pt x="1610233" y="342900"/>
                </a:lnTo>
                <a:lnTo>
                  <a:pt x="1582166" y="317500"/>
                </a:lnTo>
                <a:lnTo>
                  <a:pt x="1552575" y="279400"/>
                </a:lnTo>
                <a:lnTo>
                  <a:pt x="1521587" y="254000"/>
                </a:lnTo>
                <a:lnTo>
                  <a:pt x="1489075" y="228600"/>
                </a:lnTo>
                <a:lnTo>
                  <a:pt x="1455420" y="203200"/>
                </a:lnTo>
                <a:lnTo>
                  <a:pt x="1420241" y="177800"/>
                </a:lnTo>
                <a:lnTo>
                  <a:pt x="1383919" y="152400"/>
                </a:lnTo>
                <a:lnTo>
                  <a:pt x="1346454" y="127000"/>
                </a:lnTo>
                <a:lnTo>
                  <a:pt x="1307973" y="114300"/>
                </a:lnTo>
                <a:lnTo>
                  <a:pt x="1268349" y="88900"/>
                </a:lnTo>
                <a:lnTo>
                  <a:pt x="1143762" y="50800"/>
                </a:lnTo>
                <a:lnTo>
                  <a:pt x="110045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67402" y="3931157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FFFF"/>
                </a:solidFill>
                <a:latin typeface="Microsoft JhengHei"/>
                <a:cs typeface="Microsoft JhengHei"/>
              </a:rPr>
              <a:t>盘子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6548" y="4162808"/>
            <a:ext cx="1743282" cy="180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3049" y="1862593"/>
            <a:ext cx="1811186" cy="1744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5090" y="4162483"/>
            <a:ext cx="2819801" cy="18112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9329" y="1866274"/>
            <a:ext cx="1513656" cy="1667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59455" y="2480309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放苹果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7890" y="2599435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取桔子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0765" y="5135117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取苹果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0105" y="5061661"/>
            <a:ext cx="944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放桔子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2154" y="3550411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爸爸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0325" y="5926937"/>
            <a:ext cx="638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妈妈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24393" y="5926937"/>
            <a:ext cx="638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Microsoft JhengHei"/>
                <a:cs typeface="Microsoft JhengHei"/>
              </a:rPr>
              <a:t>女儿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00593" y="3476955"/>
            <a:ext cx="638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JhengHei"/>
                <a:cs typeface="Microsoft JhengHei"/>
              </a:rPr>
              <a:t>儿子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89452" y="3078988"/>
            <a:ext cx="1155065" cy="584200"/>
          </a:xfrm>
          <a:custGeom>
            <a:avLst/>
            <a:gdLst/>
            <a:ahLst/>
            <a:cxnLst/>
            <a:rect l="l" t="t" r="r" b="b"/>
            <a:pathLst>
              <a:path w="1155064" h="584200">
                <a:moveTo>
                  <a:pt x="67437" y="0"/>
                </a:moveTo>
                <a:lnTo>
                  <a:pt x="0" y="186689"/>
                </a:lnTo>
                <a:lnTo>
                  <a:pt x="840867" y="490727"/>
                </a:lnTo>
                <a:lnTo>
                  <a:pt x="807212" y="583945"/>
                </a:lnTo>
                <a:lnTo>
                  <a:pt x="1154938" y="498728"/>
                </a:lnTo>
                <a:lnTo>
                  <a:pt x="1011002" y="304038"/>
                </a:lnTo>
                <a:lnTo>
                  <a:pt x="908304" y="304038"/>
                </a:lnTo>
                <a:lnTo>
                  <a:pt x="67437" y="0"/>
                </a:lnTo>
                <a:close/>
              </a:path>
              <a:path w="1155064" h="584200">
                <a:moveTo>
                  <a:pt x="942086" y="210820"/>
                </a:moveTo>
                <a:lnTo>
                  <a:pt x="908304" y="304038"/>
                </a:lnTo>
                <a:lnTo>
                  <a:pt x="1011002" y="304038"/>
                </a:lnTo>
                <a:lnTo>
                  <a:pt x="942086" y="21082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9452" y="3078988"/>
            <a:ext cx="1155065" cy="584200"/>
          </a:xfrm>
          <a:custGeom>
            <a:avLst/>
            <a:gdLst/>
            <a:ahLst/>
            <a:cxnLst/>
            <a:rect l="l" t="t" r="r" b="b"/>
            <a:pathLst>
              <a:path w="1155064" h="584200">
                <a:moveTo>
                  <a:pt x="67437" y="0"/>
                </a:moveTo>
                <a:lnTo>
                  <a:pt x="908304" y="304038"/>
                </a:lnTo>
                <a:lnTo>
                  <a:pt x="942086" y="210820"/>
                </a:lnTo>
                <a:lnTo>
                  <a:pt x="1154938" y="498728"/>
                </a:lnTo>
                <a:lnTo>
                  <a:pt x="807212" y="583945"/>
                </a:lnTo>
                <a:lnTo>
                  <a:pt x="840867" y="490727"/>
                </a:lnTo>
                <a:lnTo>
                  <a:pt x="0" y="186689"/>
                </a:lnTo>
                <a:lnTo>
                  <a:pt x="6743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97600" y="3001645"/>
            <a:ext cx="1134110" cy="628015"/>
          </a:xfrm>
          <a:custGeom>
            <a:avLst/>
            <a:gdLst/>
            <a:ahLst/>
            <a:cxnLst/>
            <a:rect l="l" t="t" r="r" b="b"/>
            <a:pathLst>
              <a:path w="1134109" h="628014">
                <a:moveTo>
                  <a:pt x="781430" y="0"/>
                </a:moveTo>
                <a:lnTo>
                  <a:pt x="820801" y="91058"/>
                </a:lnTo>
                <a:lnTo>
                  <a:pt x="0" y="445769"/>
                </a:lnTo>
                <a:lnTo>
                  <a:pt x="78739" y="628014"/>
                </a:lnTo>
                <a:lnTo>
                  <a:pt x="899541" y="273176"/>
                </a:lnTo>
                <a:lnTo>
                  <a:pt x="997974" y="273176"/>
                </a:lnTo>
                <a:lnTo>
                  <a:pt x="1133728" y="63880"/>
                </a:lnTo>
                <a:lnTo>
                  <a:pt x="781430" y="0"/>
                </a:lnTo>
                <a:close/>
              </a:path>
              <a:path w="1134109" h="628014">
                <a:moveTo>
                  <a:pt x="997974" y="273176"/>
                </a:moveTo>
                <a:lnTo>
                  <a:pt x="899541" y="273176"/>
                </a:lnTo>
                <a:lnTo>
                  <a:pt x="938910" y="364235"/>
                </a:lnTo>
                <a:lnTo>
                  <a:pt x="997974" y="27317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97600" y="3001645"/>
            <a:ext cx="1134110" cy="628015"/>
          </a:xfrm>
          <a:custGeom>
            <a:avLst/>
            <a:gdLst/>
            <a:ahLst/>
            <a:cxnLst/>
            <a:rect l="l" t="t" r="r" b="b"/>
            <a:pathLst>
              <a:path w="1134109" h="628014">
                <a:moveTo>
                  <a:pt x="0" y="445769"/>
                </a:moveTo>
                <a:lnTo>
                  <a:pt x="820801" y="91058"/>
                </a:lnTo>
                <a:lnTo>
                  <a:pt x="781430" y="0"/>
                </a:lnTo>
                <a:lnTo>
                  <a:pt x="1133728" y="63880"/>
                </a:lnTo>
                <a:lnTo>
                  <a:pt x="938910" y="364235"/>
                </a:lnTo>
                <a:lnTo>
                  <a:pt x="899541" y="273176"/>
                </a:lnTo>
                <a:lnTo>
                  <a:pt x="78739" y="628014"/>
                </a:lnTo>
                <a:lnTo>
                  <a:pt x="0" y="4457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7200" y="4406519"/>
            <a:ext cx="1134110" cy="628015"/>
          </a:xfrm>
          <a:custGeom>
            <a:avLst/>
            <a:gdLst/>
            <a:ahLst/>
            <a:cxnLst/>
            <a:rect l="l" t="t" r="r" b="b"/>
            <a:pathLst>
              <a:path w="1134110" h="628014">
                <a:moveTo>
                  <a:pt x="781430" y="0"/>
                </a:moveTo>
                <a:lnTo>
                  <a:pt x="820801" y="91058"/>
                </a:lnTo>
                <a:lnTo>
                  <a:pt x="0" y="445896"/>
                </a:lnTo>
                <a:lnTo>
                  <a:pt x="78739" y="628014"/>
                </a:lnTo>
                <a:lnTo>
                  <a:pt x="899540" y="273176"/>
                </a:lnTo>
                <a:lnTo>
                  <a:pt x="998031" y="273176"/>
                </a:lnTo>
                <a:lnTo>
                  <a:pt x="1133728" y="63880"/>
                </a:lnTo>
                <a:lnTo>
                  <a:pt x="781430" y="0"/>
                </a:lnTo>
                <a:close/>
              </a:path>
              <a:path w="1134110" h="628014">
                <a:moveTo>
                  <a:pt x="998031" y="273176"/>
                </a:moveTo>
                <a:lnTo>
                  <a:pt x="899540" y="273176"/>
                </a:lnTo>
                <a:lnTo>
                  <a:pt x="938911" y="364362"/>
                </a:lnTo>
                <a:lnTo>
                  <a:pt x="998031" y="27317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97200" y="4406519"/>
            <a:ext cx="1134110" cy="628015"/>
          </a:xfrm>
          <a:custGeom>
            <a:avLst/>
            <a:gdLst/>
            <a:ahLst/>
            <a:cxnLst/>
            <a:rect l="l" t="t" r="r" b="b"/>
            <a:pathLst>
              <a:path w="1134110" h="628014">
                <a:moveTo>
                  <a:pt x="0" y="445896"/>
                </a:moveTo>
                <a:lnTo>
                  <a:pt x="820801" y="91058"/>
                </a:lnTo>
                <a:lnTo>
                  <a:pt x="781430" y="0"/>
                </a:lnTo>
                <a:lnTo>
                  <a:pt x="1133728" y="63880"/>
                </a:lnTo>
                <a:lnTo>
                  <a:pt x="938911" y="364362"/>
                </a:lnTo>
                <a:lnTo>
                  <a:pt x="899540" y="273176"/>
                </a:lnTo>
                <a:lnTo>
                  <a:pt x="78739" y="628014"/>
                </a:lnTo>
                <a:lnTo>
                  <a:pt x="0" y="4458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8157" y="131445"/>
            <a:ext cx="35706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0" dirty="0">
                <a:latin typeface="Microsoft JhengHei"/>
                <a:cs typeface="Microsoft JhengHei"/>
              </a:rPr>
              <a:t>苹果</a:t>
            </a:r>
            <a:r>
              <a:rPr sz="4400" b="1" spc="-5" dirty="0">
                <a:latin typeface="Times New Roman"/>
                <a:cs typeface="Times New Roman"/>
              </a:rPr>
              <a:t>-</a:t>
            </a:r>
            <a:r>
              <a:rPr sz="4400" b="1" dirty="0">
                <a:latin typeface="Microsoft JhengHei"/>
                <a:cs typeface="Microsoft JhengHei"/>
              </a:rPr>
              <a:t>桔子问题</a:t>
            </a:r>
            <a:endParaRPr sz="440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4588" y="902208"/>
          <a:ext cx="7412990" cy="591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7568">
                <a:tc gridSpan="2">
                  <a:txBody>
                    <a:bodyPr/>
                    <a:lstStyle/>
                    <a:p>
                      <a:pPr marL="90805">
                        <a:lnSpc>
                          <a:spcPts val="180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plate :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integer;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 marR="1471930">
                        <a:lnSpc>
                          <a:spcPts val="2039"/>
                        </a:lnSpc>
                        <a:spcBef>
                          <a:spcPts val="200"/>
                        </a:spcBef>
                        <a:tabLst>
                          <a:tab pos="2834005" algn="l"/>
                        </a:tabLst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sp:semaphore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；	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/*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盘子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里可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以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放几个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水</a:t>
                      </a:r>
                      <a:r>
                        <a:rPr sz="2000" b="1" spc="495" dirty="0">
                          <a:latin typeface="Microsoft JhengHei"/>
                          <a:cs typeface="Microsoft JhengHei"/>
                        </a:rPr>
                        <a:t>果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*/ 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sg1:semaphore;	/*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盘子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里有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桔</a:t>
                      </a:r>
                      <a:r>
                        <a:rPr sz="2000" b="1" spc="484" dirty="0">
                          <a:latin typeface="Microsoft JhengHei"/>
                          <a:cs typeface="Microsoft JhengHei"/>
                        </a:rPr>
                        <a:t>子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*/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1855"/>
                        </a:lnSpc>
                        <a:tabLst>
                          <a:tab pos="2834005" algn="l"/>
                        </a:tabLst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sg2:semaphore;	/*</a:t>
                      </a:r>
                      <a:r>
                        <a:rPr sz="20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5" dirty="0">
                          <a:latin typeface="Microsoft JhengHei"/>
                          <a:cs typeface="Microsoft JhengHei"/>
                        </a:rPr>
                        <a:t>盘子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里有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苹</a:t>
                      </a:r>
                      <a:r>
                        <a:rPr sz="2000" b="1" spc="484" dirty="0">
                          <a:latin typeface="Microsoft JhengHei"/>
                          <a:cs typeface="Microsoft JhengHei"/>
                        </a:rPr>
                        <a:t>果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*/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2039"/>
                        </a:lnSpc>
                        <a:tabLst>
                          <a:tab pos="2834005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sp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1;	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/*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盘子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里允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许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放入一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个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水</a:t>
                      </a:r>
                      <a:r>
                        <a:rPr sz="2000" b="1" spc="30" dirty="0">
                          <a:latin typeface="Microsoft JhengHei"/>
                          <a:cs typeface="Microsoft JhengHei"/>
                        </a:rPr>
                        <a:t>果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*/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2039"/>
                        </a:lnSpc>
                        <a:tabLst>
                          <a:tab pos="2834005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sg1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0;	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/* </a:t>
                      </a: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盘子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里没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有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桔</a:t>
                      </a:r>
                      <a:r>
                        <a:rPr sz="2000" b="1" spc="475" dirty="0">
                          <a:latin typeface="Microsoft JhengHei"/>
                          <a:cs typeface="Microsoft JhengHei"/>
                        </a:rPr>
                        <a:t>子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*/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2220"/>
                        </a:lnSpc>
                        <a:tabLst>
                          <a:tab pos="2834005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sg2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0;	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/* </a:t>
                      </a: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盘子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里没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有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苹</a:t>
                      </a: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果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*/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4435">
                <a:tc>
                  <a:txBody>
                    <a:bodyPr/>
                    <a:lstStyle/>
                    <a:p>
                      <a:pPr marL="90805">
                        <a:lnSpc>
                          <a:spcPts val="163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father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193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begin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45440">
                        <a:lnSpc>
                          <a:spcPts val="192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L1:</a:t>
                      </a:r>
                      <a:r>
                        <a:rPr sz="2000" b="1" spc="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削一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个苹果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598170">
                        <a:lnSpc>
                          <a:spcPts val="192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P(sp);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98170">
                        <a:lnSpc>
                          <a:spcPts val="1920"/>
                        </a:lnSpc>
                      </a:pPr>
                      <a:r>
                        <a:rPr sz="2000" b="1" spc="25" dirty="0">
                          <a:latin typeface="Microsoft JhengHei"/>
                          <a:cs typeface="Microsoft JhengHei"/>
                        </a:rPr>
                        <a:t>把苹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果放</a:t>
                      </a: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入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593725">
                        <a:lnSpc>
                          <a:spcPts val="191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V(sg2);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 marR="2553335" indent="190500">
                        <a:lnSpc>
                          <a:spcPct val="8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goto</a:t>
                      </a:r>
                      <a:r>
                        <a:rPr sz="20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L1;  end;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62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ts val="192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begin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49885">
                        <a:lnSpc>
                          <a:spcPts val="193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L3:</a:t>
                      </a:r>
                      <a:r>
                        <a:rPr sz="2000" b="1" spc="4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P(sg1);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66750">
                        <a:lnSpc>
                          <a:spcPts val="1920"/>
                        </a:lnSpc>
                      </a:pP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从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中取桔子；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662305">
                        <a:lnSpc>
                          <a:spcPts val="192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V(sp);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66750">
                        <a:lnSpc>
                          <a:spcPts val="1920"/>
                        </a:lnSpc>
                      </a:pP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吃桔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子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95250" marR="2371725" indent="254000">
                        <a:lnSpc>
                          <a:spcPts val="1920"/>
                        </a:lnSpc>
                        <a:spcBef>
                          <a:spcPts val="2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goto</a:t>
                      </a:r>
                      <a:r>
                        <a:rPr sz="20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L3;  end;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734">
                <a:tc>
                  <a:txBody>
                    <a:bodyPr/>
                    <a:lstStyle/>
                    <a:p>
                      <a:pPr marL="90805">
                        <a:lnSpc>
                          <a:spcPts val="1525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mother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193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begin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7670">
                        <a:lnSpc>
                          <a:spcPts val="1920"/>
                        </a:lnSpc>
                        <a:tabLst>
                          <a:tab pos="916940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L2:	</a:t>
                      </a: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剥一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个桔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子；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598170">
                        <a:lnSpc>
                          <a:spcPts val="192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P(sp);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98170">
                        <a:lnSpc>
                          <a:spcPts val="1920"/>
                        </a:lnSpc>
                      </a:pP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把桔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子放</a:t>
                      </a: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入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593725">
                        <a:lnSpc>
                          <a:spcPts val="191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V(sg1);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2018664" algn="ctr">
                        <a:lnSpc>
                          <a:spcPts val="192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goto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L2;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2160"/>
                        </a:lnSpc>
                        <a:tabLst>
                          <a:tab pos="3601720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end;	</a:t>
                      </a:r>
                      <a:r>
                        <a:rPr sz="1500" spc="-7" baseline="66666" dirty="0">
                          <a:solidFill>
                            <a:srgbClr val="073D86"/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sz="1500" baseline="66666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6865" algn="ctr">
                        <a:lnSpc>
                          <a:spcPts val="1515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ts val="192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begin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12750">
                        <a:lnSpc>
                          <a:spcPts val="1930"/>
                        </a:lnSpc>
                        <a:tabLst>
                          <a:tab pos="921385" algn="l"/>
                        </a:tabLst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L4:	P(sg2);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66750">
                        <a:lnSpc>
                          <a:spcPts val="1920"/>
                        </a:lnSpc>
                      </a:pP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从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plate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中取苹果；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662305">
                        <a:lnSpc>
                          <a:spcPts val="192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V(sp);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66750">
                        <a:lnSpc>
                          <a:spcPts val="1920"/>
                        </a:lnSpc>
                      </a:pPr>
                      <a:r>
                        <a:rPr sz="2000" b="1" spc="20" dirty="0">
                          <a:latin typeface="Microsoft JhengHei"/>
                          <a:cs typeface="Microsoft JhengHei"/>
                        </a:rPr>
                        <a:t>吃苹</a:t>
                      </a: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果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95250" marR="2371725" indent="254000">
                        <a:lnSpc>
                          <a:spcPts val="1920"/>
                        </a:lnSpc>
                        <a:spcBef>
                          <a:spcPts val="21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goto</a:t>
                      </a:r>
                      <a:r>
                        <a:rPr sz="20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L4;  end;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7639" y="345389"/>
            <a:ext cx="444817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习题</a:t>
            </a:r>
            <a:endParaRPr sz="44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400" spc="-5" dirty="0"/>
              <a:t>(</a:t>
            </a:r>
            <a:r>
              <a:rPr sz="4400" dirty="0"/>
              <a:t>信号量与</a:t>
            </a:r>
            <a:r>
              <a:rPr sz="4400" spc="-5" dirty="0"/>
              <a:t>PV</a:t>
            </a:r>
            <a:r>
              <a:rPr sz="4400" dirty="0"/>
              <a:t>操作)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8540" y="2412644"/>
            <a:ext cx="3141980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读者写者问题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睡眠的理发师问题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农夫猎人问题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银行业务问题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缓冲区管理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售票问题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吸烟者问题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498" y="909574"/>
            <a:ext cx="3538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读者</a:t>
            </a:r>
            <a:r>
              <a:rPr sz="4400" dirty="0">
                <a:latin typeface="Times New Roman"/>
                <a:cs typeface="Times New Roman"/>
              </a:rPr>
              <a:t>/</a:t>
            </a:r>
            <a:r>
              <a:rPr sz="4400" dirty="0"/>
              <a:t>写者问题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50" y="2332989"/>
            <a:ext cx="8058150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201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读者与写者问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(reader-writer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problem)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(Courtois,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1971)也 是一个经典的并发程序设计问题。有两组并发进程：读者 和写者，共享一个文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F，要求：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(1)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允许多个读者可同时对文件执行读操作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(2)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只允许一个写者往文件中写信息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(3)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任一写者在完成写操作之前不允许其他读者或写者工作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5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(4)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写者执行写操作前，应让已有的写者和读者全部退出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使用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PV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操作求解该问题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754" y="838327"/>
            <a:ext cx="5255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11.1.2</a:t>
            </a:r>
            <a:r>
              <a:rPr spc="-105" dirty="0"/>
              <a:t> </a:t>
            </a:r>
            <a:r>
              <a:rPr dirty="0"/>
              <a:t>进程的并发性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2557348"/>
            <a:ext cx="8427085" cy="3554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b="1" spc="55" dirty="0">
                <a:solidFill>
                  <a:srgbClr val="073D86"/>
                </a:solidFill>
                <a:latin typeface="Microsoft JhengHei"/>
                <a:cs typeface="Microsoft JhengHei"/>
              </a:rPr>
              <a:t>并</a:t>
            </a:r>
            <a:r>
              <a:rPr sz="2400" b="1" spc="45" dirty="0">
                <a:solidFill>
                  <a:srgbClr val="073D86"/>
                </a:solidFill>
                <a:latin typeface="Microsoft JhengHei"/>
                <a:cs typeface="Microsoft JhengHei"/>
              </a:rPr>
              <a:t>发</a:t>
            </a:r>
            <a:r>
              <a:rPr sz="2400" b="1" spc="55" dirty="0">
                <a:solidFill>
                  <a:srgbClr val="073D86"/>
                </a:solidFill>
                <a:latin typeface="Microsoft JhengHei"/>
                <a:cs typeface="Microsoft JhengHei"/>
              </a:rPr>
              <a:t>性</a:t>
            </a:r>
            <a:r>
              <a:rPr sz="2400" b="1" spc="-105" dirty="0">
                <a:solidFill>
                  <a:srgbClr val="073D86"/>
                </a:solidFill>
                <a:latin typeface="Microsoft JhengHei"/>
                <a:cs typeface="Microsoft JhengHei"/>
              </a:rPr>
              <a:t>(Concurrency)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指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一组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执行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是重叠的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例如：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两个进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A(a1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a2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a3)</a:t>
            </a:r>
            <a:r>
              <a:rPr sz="2400" spc="8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B(b1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b2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b3)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并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执 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行，若允许进程交叉执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，如执行操作序列为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a</a:t>
            </a:r>
            <a:r>
              <a:rPr sz="2400" u="sng" spc="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1</a:t>
            </a:r>
            <a:r>
              <a:rPr sz="2400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，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b</a:t>
            </a:r>
            <a:r>
              <a:rPr sz="2400" u="sng" spc="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1</a:t>
            </a:r>
            <a:r>
              <a:rPr sz="2400" u="sng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，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a</a:t>
            </a:r>
            <a:r>
              <a:rPr sz="2400" u="sng" spc="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2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，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400" u="sng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b2，a3，b3</a:t>
            </a:r>
            <a:r>
              <a:rPr sz="2400" spc="45" dirty="0">
                <a:solidFill>
                  <a:srgbClr val="0000FF"/>
                </a:solidFill>
                <a:latin typeface="华文新魏"/>
                <a:cs typeface="华文新魏"/>
              </a:rPr>
              <a:t>或</a:t>
            </a:r>
            <a:r>
              <a:rPr sz="2400" u="sng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a1，b1，a2，b2，b3，a3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等，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则说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B的执行是并发的</a:t>
            </a:r>
            <a:endParaRPr sz="2400">
              <a:latin typeface="华文新魏"/>
              <a:cs typeface="华文新魏"/>
            </a:endParaRPr>
          </a:p>
          <a:p>
            <a:pPr marL="285115" marR="314325" indent="-272415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从宏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观上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看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并发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性反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映一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个时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间段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中几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个进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程都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一 处理器上，处于运行还未运行结束状态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从微观上看，任一时刻仅有一个进程在处理器上运行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63890" y="6295958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2436" y="6353752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9532" y="903477"/>
            <a:ext cx="4502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睡眠的理发师问题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9150" y="2572004"/>
            <a:ext cx="8119109" cy="341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6510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理发店理有一位理发师、一把理发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椅</a:t>
            </a:r>
            <a:r>
              <a:rPr sz="2800" spc="-3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把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供等候 理发的顾客坐的椅子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如果没有顾客，理发师便在理发椅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上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睡觉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一个顾客到来时，它必须叫醒理发师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如果理发师正在理发时又有顾客来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，则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如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果有空 椅子可坐，就坐下来等待，否则就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离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开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11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使用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PV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操作求解该问题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43840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1122" y="738377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农夫猎人问题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8540" y="2494026"/>
            <a:ext cx="802576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有一个铁笼子，每次只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放入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个动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物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。 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猎手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向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笼中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入老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虎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，农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夫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向笼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放入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羊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； 动物园等待取笼中的老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虎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，饭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店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等待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取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笼 中的羊。请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P、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操作原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语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写出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同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步执行 的程序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1122" y="574039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银行业务问题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685800" y="2708148"/>
            <a:ext cx="7772400" cy="3322320"/>
          </a:xfrm>
          <a:custGeom>
            <a:avLst/>
            <a:gdLst/>
            <a:ahLst/>
            <a:cxnLst/>
            <a:rect l="l" t="t" r="r" b="b"/>
            <a:pathLst>
              <a:path w="7772400" h="3322320">
                <a:moveTo>
                  <a:pt x="0" y="3322320"/>
                </a:moveTo>
                <a:lnTo>
                  <a:pt x="7772400" y="3322320"/>
                </a:lnTo>
                <a:lnTo>
                  <a:pt x="7772400" y="0"/>
                </a:lnTo>
                <a:lnTo>
                  <a:pt x="0" y="0"/>
                </a:lnTo>
                <a:lnTo>
                  <a:pt x="0" y="3322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2714066"/>
            <a:ext cx="760412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某大型银行办理人民币储蓄业务，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由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个储蓄员 负责。每个顾客进入银行后先至取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号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机取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个 号，并且在等待区找到空沙发坐下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着叫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号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 取号机给出的号码依次递增，并假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定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有足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够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多 的空沙发容纳顾客。当一个储蓄员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空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闲下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来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  就叫下一个号。请用信号量和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P，V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作正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确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编 写储蓄员进程和顾客进程的程序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1538" y="574039"/>
            <a:ext cx="2821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缓冲区管理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50467" y="2681097"/>
            <a:ext cx="72275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有n个进程将字符逐个读入到一个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容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800" spc="-3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80 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的缓冲区中(n&gt;1)，当缓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冲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区满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，由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输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出进 程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Q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负责一次性取走</a:t>
            </a:r>
            <a:r>
              <a:rPr sz="2800" spc="-20" dirty="0">
                <a:solidFill>
                  <a:srgbClr val="073D86"/>
                </a:solidFill>
                <a:latin typeface="华文新魏"/>
                <a:cs typeface="华文新魏"/>
              </a:rPr>
              <a:t>这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80个字符。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这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种过程 循环往复，请用信号量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、V操作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写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出n个 读入进程(P1， P2，</a:t>
            </a:r>
            <a:r>
              <a:rPr sz="2800" spc="-5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Pn)和输出进程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Q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能正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确工作的的动作序列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0153" y="735330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售票问题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39495" y="2564892"/>
            <a:ext cx="8281670" cy="2809240"/>
          </a:xfrm>
          <a:custGeom>
            <a:avLst/>
            <a:gdLst/>
            <a:ahLst/>
            <a:cxnLst/>
            <a:rect l="l" t="t" r="r" b="b"/>
            <a:pathLst>
              <a:path w="8281670" h="2809240">
                <a:moveTo>
                  <a:pt x="0" y="2808731"/>
                </a:moveTo>
                <a:lnTo>
                  <a:pt x="8281416" y="2808731"/>
                </a:lnTo>
                <a:lnTo>
                  <a:pt x="8281416" y="0"/>
                </a:lnTo>
                <a:lnTo>
                  <a:pt x="0" y="0"/>
                </a:lnTo>
                <a:lnTo>
                  <a:pt x="0" y="2808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2532125"/>
            <a:ext cx="8119109" cy="31407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5115" marR="5080" indent="-272415">
              <a:lnSpc>
                <a:spcPct val="90000"/>
              </a:lnSpc>
              <a:spcBef>
                <a:spcPts val="4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汽车司机与售票员之间必须协同工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，一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方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面只有 售票员把车门关好了司机才能开车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因此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售票员 关好门应通知司机开车，然后售票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员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进行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售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票。另 一方面，只有当汽车已经停下，售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票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员才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开门上 下客，故司机停车后应该通知售票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员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。假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定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某辆公 共汽车上有一名司机与两名售票员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汽车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前正在 始发站停车上客，试用信号量</a:t>
            </a:r>
            <a:r>
              <a:rPr sz="2800" spc="-30" dirty="0">
                <a:solidFill>
                  <a:srgbClr val="073D86"/>
                </a:solidFill>
                <a:latin typeface="华文新魏"/>
                <a:cs typeface="华文新魏"/>
              </a:rPr>
              <a:t>与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操作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写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出他 们的同步算法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1686" y="6341770"/>
            <a:ext cx="200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2784" y="6366452"/>
            <a:ext cx="418211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7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1538" y="574039"/>
            <a:ext cx="2821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吸烟者问题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467868" y="2636520"/>
            <a:ext cx="8208645" cy="3816350"/>
          </a:xfrm>
          <a:custGeom>
            <a:avLst/>
            <a:gdLst/>
            <a:ahLst/>
            <a:cxnLst/>
            <a:rect l="l" t="t" r="r" b="b"/>
            <a:pathLst>
              <a:path w="8208645" h="3816350">
                <a:moveTo>
                  <a:pt x="0" y="3816096"/>
                </a:moveTo>
                <a:lnTo>
                  <a:pt x="8208264" y="3816096"/>
                </a:lnTo>
                <a:lnTo>
                  <a:pt x="8208264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217" y="2612516"/>
            <a:ext cx="8223250" cy="302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309880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一个经典同步问题：吸烟者问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题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(patil，1971)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。三个吸烟 者在一个房间内，还有一个香烟供应者。为了制造并抽掉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香烟，每个吸烟者需要三样东西：烟草、纸和火柴，供应</a:t>
            </a:r>
            <a:endParaRPr sz="2400">
              <a:latin typeface="华文新魏"/>
              <a:cs typeface="华文新魏"/>
            </a:endParaRPr>
          </a:p>
          <a:p>
            <a:pPr marL="285115" marR="5080">
              <a:lnSpc>
                <a:spcPts val="2590"/>
              </a:lnSpc>
              <a:spcBef>
                <a:spcPts val="1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者有丰富货物提供。三个吸烟者中，第一个有自己的烟草， 第二个有自己的纸和第三个有自己的火柴。供应者随机地 将两样东西放在桌子上，允许一个吸烟者进行对健康不利 的吸烟。当吸烟者完成吸烟后唤醒供应者，供应者再把两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样东西放在桌子上，唤醒另一个吸烟者。试用信号量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565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操作求解该问题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59" y="260604"/>
            <a:ext cx="231343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473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232" y="4203191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5"/>
                </a:lnTo>
                <a:lnTo>
                  <a:pt x="2624963" y="42417"/>
                </a:lnTo>
                <a:lnTo>
                  <a:pt x="2369946" y="91566"/>
                </a:lnTo>
                <a:lnTo>
                  <a:pt x="2102103" y="149605"/>
                </a:lnTo>
                <a:lnTo>
                  <a:pt x="1821561" y="216661"/>
                </a:lnTo>
                <a:lnTo>
                  <a:pt x="1564386" y="281431"/>
                </a:lnTo>
                <a:lnTo>
                  <a:pt x="841756" y="444499"/>
                </a:lnTo>
                <a:lnTo>
                  <a:pt x="620648" y="489203"/>
                </a:lnTo>
                <a:lnTo>
                  <a:pt x="199770" y="567308"/>
                </a:lnTo>
                <a:lnTo>
                  <a:pt x="0" y="600836"/>
                </a:lnTo>
                <a:lnTo>
                  <a:pt x="269875" y="638809"/>
                </a:lnTo>
                <a:lnTo>
                  <a:pt x="397509" y="654430"/>
                </a:lnTo>
                <a:lnTo>
                  <a:pt x="644016" y="681227"/>
                </a:lnTo>
                <a:lnTo>
                  <a:pt x="873633" y="699134"/>
                </a:lnTo>
                <a:lnTo>
                  <a:pt x="984122" y="705865"/>
                </a:lnTo>
                <a:lnTo>
                  <a:pt x="1092453" y="710310"/>
                </a:lnTo>
                <a:lnTo>
                  <a:pt x="1296542" y="714755"/>
                </a:lnTo>
                <a:lnTo>
                  <a:pt x="1394333" y="714755"/>
                </a:lnTo>
                <a:lnTo>
                  <a:pt x="1583436" y="710310"/>
                </a:lnTo>
                <a:lnTo>
                  <a:pt x="1672716" y="705865"/>
                </a:lnTo>
                <a:lnTo>
                  <a:pt x="1842769" y="692403"/>
                </a:lnTo>
                <a:lnTo>
                  <a:pt x="1925700" y="683513"/>
                </a:lnTo>
                <a:lnTo>
                  <a:pt x="2082926" y="661161"/>
                </a:lnTo>
                <a:lnTo>
                  <a:pt x="2231770" y="634364"/>
                </a:lnTo>
                <a:lnTo>
                  <a:pt x="2372106" y="603122"/>
                </a:lnTo>
                <a:lnTo>
                  <a:pt x="2505964" y="567308"/>
                </a:lnTo>
                <a:lnTo>
                  <a:pt x="2633471" y="527176"/>
                </a:lnTo>
                <a:lnTo>
                  <a:pt x="2754629" y="482472"/>
                </a:lnTo>
                <a:lnTo>
                  <a:pt x="2871596" y="435609"/>
                </a:lnTo>
                <a:lnTo>
                  <a:pt x="2875788" y="433323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755" y="4075176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4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5"/>
                </a:lnTo>
                <a:lnTo>
                  <a:pt x="1281938" y="279019"/>
                </a:lnTo>
                <a:lnTo>
                  <a:pt x="1866519" y="421894"/>
                </a:lnTo>
                <a:lnTo>
                  <a:pt x="2559558" y="575818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815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2"/>
                </a:lnTo>
                <a:lnTo>
                  <a:pt x="4857623" y="850392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6"/>
                </a:lnTo>
                <a:lnTo>
                  <a:pt x="5036185" y="727582"/>
                </a:lnTo>
                <a:lnTo>
                  <a:pt x="4468622" y="629412"/>
                </a:lnTo>
                <a:lnTo>
                  <a:pt x="4160393" y="566928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7"/>
                </a:lnTo>
                <a:lnTo>
                  <a:pt x="2083308" y="113792"/>
                </a:lnTo>
                <a:lnTo>
                  <a:pt x="1966468" y="96012"/>
                </a:lnTo>
                <a:lnTo>
                  <a:pt x="1628394" y="51307"/>
                </a:lnTo>
                <a:lnTo>
                  <a:pt x="1417955" y="31242"/>
                </a:lnTo>
                <a:lnTo>
                  <a:pt x="1220216" y="15621"/>
                </a:lnTo>
                <a:lnTo>
                  <a:pt x="1031113" y="4444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9305" y="4088129"/>
            <a:ext cx="5468620" cy="775970"/>
          </a:xfrm>
          <a:custGeom>
            <a:avLst/>
            <a:gdLst/>
            <a:ahLst/>
            <a:cxnLst/>
            <a:rect l="l" t="t" r="r" b="b"/>
            <a:pathLst>
              <a:path w="5468620" h="775970">
                <a:moveTo>
                  <a:pt x="0" y="78232"/>
                </a:moveTo>
                <a:lnTo>
                  <a:pt x="19176" y="73787"/>
                </a:lnTo>
                <a:lnTo>
                  <a:pt x="76581" y="62611"/>
                </a:lnTo>
                <a:lnTo>
                  <a:pt x="174370" y="46990"/>
                </a:lnTo>
                <a:lnTo>
                  <a:pt x="238125" y="37973"/>
                </a:lnTo>
                <a:lnTo>
                  <a:pt x="312546" y="29083"/>
                </a:lnTo>
                <a:lnTo>
                  <a:pt x="395477" y="22352"/>
                </a:lnTo>
                <a:lnTo>
                  <a:pt x="491108" y="15621"/>
                </a:lnTo>
                <a:lnTo>
                  <a:pt x="595248" y="8890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704"/>
                </a:lnTo>
                <a:lnTo>
                  <a:pt x="2041017" y="64770"/>
                </a:lnTo>
                <a:lnTo>
                  <a:pt x="2259965" y="89408"/>
                </a:lnTo>
                <a:lnTo>
                  <a:pt x="2489581" y="118491"/>
                </a:lnTo>
                <a:lnTo>
                  <a:pt x="2731897" y="154305"/>
                </a:lnTo>
                <a:lnTo>
                  <a:pt x="2984881" y="194437"/>
                </a:lnTo>
                <a:lnTo>
                  <a:pt x="3250692" y="241427"/>
                </a:lnTo>
                <a:lnTo>
                  <a:pt x="3529203" y="297307"/>
                </a:lnTo>
                <a:lnTo>
                  <a:pt x="3820414" y="357632"/>
                </a:lnTo>
                <a:lnTo>
                  <a:pt x="4124452" y="424688"/>
                </a:lnTo>
                <a:lnTo>
                  <a:pt x="4441190" y="500761"/>
                </a:lnTo>
                <a:lnTo>
                  <a:pt x="4770755" y="583438"/>
                </a:lnTo>
                <a:lnTo>
                  <a:pt x="5113020" y="675132"/>
                </a:lnTo>
                <a:lnTo>
                  <a:pt x="5468112" y="7757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0605" y="4074414"/>
            <a:ext cx="3307079" cy="652780"/>
          </a:xfrm>
          <a:custGeom>
            <a:avLst/>
            <a:gdLst/>
            <a:ahLst/>
            <a:cxnLst/>
            <a:rect l="l" t="t" r="r" b="b"/>
            <a:pathLst>
              <a:path w="3307079" h="652779">
                <a:moveTo>
                  <a:pt x="0" y="652272"/>
                </a:moveTo>
                <a:lnTo>
                  <a:pt x="95631" y="625475"/>
                </a:lnTo>
                <a:lnTo>
                  <a:pt x="357124" y="556260"/>
                </a:lnTo>
                <a:lnTo>
                  <a:pt x="537718" y="509269"/>
                </a:lnTo>
                <a:lnTo>
                  <a:pt x="745998" y="457962"/>
                </a:lnTo>
                <a:lnTo>
                  <a:pt x="977646" y="402081"/>
                </a:lnTo>
                <a:lnTo>
                  <a:pt x="1226312" y="341756"/>
                </a:lnTo>
                <a:lnTo>
                  <a:pt x="1489837" y="283718"/>
                </a:lnTo>
                <a:lnTo>
                  <a:pt x="1759839" y="225552"/>
                </a:lnTo>
                <a:lnTo>
                  <a:pt x="2036064" y="171958"/>
                </a:lnTo>
                <a:lnTo>
                  <a:pt x="2310257" y="120650"/>
                </a:lnTo>
                <a:lnTo>
                  <a:pt x="2446274" y="98298"/>
                </a:lnTo>
                <a:lnTo>
                  <a:pt x="2578100" y="75946"/>
                </a:lnTo>
                <a:lnTo>
                  <a:pt x="2709799" y="58038"/>
                </a:lnTo>
                <a:lnTo>
                  <a:pt x="2837434" y="40259"/>
                </a:lnTo>
                <a:lnTo>
                  <a:pt x="2962783" y="26797"/>
                </a:lnTo>
                <a:lnTo>
                  <a:pt x="3081782" y="15621"/>
                </a:lnTo>
                <a:lnTo>
                  <a:pt x="3196590" y="6731"/>
                </a:lnTo>
                <a:lnTo>
                  <a:pt x="33070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4059935"/>
            <a:ext cx="8723630" cy="1327785"/>
          </a:xfrm>
          <a:custGeom>
            <a:avLst/>
            <a:gdLst/>
            <a:ahLst/>
            <a:cxnLst/>
            <a:rect l="l" t="t" r="r" b="b"/>
            <a:pathLst>
              <a:path w="8723630" h="1327785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3"/>
                </a:lnTo>
                <a:lnTo>
                  <a:pt x="564108" y="82422"/>
                </a:lnTo>
                <a:lnTo>
                  <a:pt x="478955" y="102488"/>
                </a:lnTo>
                <a:lnTo>
                  <a:pt x="398068" y="120268"/>
                </a:lnTo>
                <a:lnTo>
                  <a:pt x="327812" y="140334"/>
                </a:lnTo>
                <a:lnTo>
                  <a:pt x="206489" y="178181"/>
                </a:lnTo>
                <a:lnTo>
                  <a:pt x="157518" y="195961"/>
                </a:lnTo>
                <a:lnTo>
                  <a:pt x="51092" y="240537"/>
                </a:lnTo>
                <a:lnTo>
                  <a:pt x="0" y="267207"/>
                </a:lnTo>
                <a:lnTo>
                  <a:pt x="0" y="1327404"/>
                </a:lnTo>
                <a:lnTo>
                  <a:pt x="8719058" y="1327404"/>
                </a:lnTo>
                <a:lnTo>
                  <a:pt x="8723376" y="1320673"/>
                </a:lnTo>
                <a:lnTo>
                  <a:pt x="8723376" y="848613"/>
                </a:lnTo>
                <a:lnTo>
                  <a:pt x="7182231" y="848613"/>
                </a:lnTo>
                <a:lnTo>
                  <a:pt x="7043801" y="846327"/>
                </a:lnTo>
                <a:lnTo>
                  <a:pt x="6899148" y="841882"/>
                </a:lnTo>
                <a:lnTo>
                  <a:pt x="6750050" y="835151"/>
                </a:lnTo>
                <a:lnTo>
                  <a:pt x="6594729" y="824102"/>
                </a:lnTo>
                <a:lnTo>
                  <a:pt x="6260465" y="790701"/>
                </a:lnTo>
                <a:lnTo>
                  <a:pt x="5900674" y="743838"/>
                </a:lnTo>
                <a:lnTo>
                  <a:pt x="5709158" y="714882"/>
                </a:lnTo>
                <a:lnTo>
                  <a:pt x="5509006" y="681482"/>
                </a:lnTo>
                <a:lnTo>
                  <a:pt x="5302631" y="643636"/>
                </a:lnTo>
                <a:lnTo>
                  <a:pt x="4861941" y="556768"/>
                </a:lnTo>
                <a:lnTo>
                  <a:pt x="4387215" y="452119"/>
                </a:lnTo>
                <a:lnTo>
                  <a:pt x="4136009" y="394207"/>
                </a:lnTo>
                <a:lnTo>
                  <a:pt x="3614547" y="267207"/>
                </a:lnTo>
                <a:lnTo>
                  <a:pt x="3122803" y="164845"/>
                </a:lnTo>
                <a:lnTo>
                  <a:pt x="2892933" y="124713"/>
                </a:lnTo>
                <a:lnTo>
                  <a:pt x="2673604" y="91312"/>
                </a:lnTo>
                <a:lnTo>
                  <a:pt x="2462911" y="62356"/>
                </a:lnTo>
                <a:lnTo>
                  <a:pt x="2262759" y="40131"/>
                </a:lnTo>
                <a:lnTo>
                  <a:pt x="2073402" y="22225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27785">
                <a:moveTo>
                  <a:pt x="8723376" y="567944"/>
                </a:moveTo>
                <a:lnTo>
                  <a:pt x="8638286" y="603631"/>
                </a:lnTo>
                <a:lnTo>
                  <a:pt x="8557387" y="634745"/>
                </a:lnTo>
                <a:lnTo>
                  <a:pt x="8472170" y="663701"/>
                </a:lnTo>
                <a:lnTo>
                  <a:pt x="8295513" y="717169"/>
                </a:lnTo>
                <a:lnTo>
                  <a:pt x="8201787" y="741680"/>
                </a:lnTo>
                <a:lnTo>
                  <a:pt x="8106029" y="761745"/>
                </a:lnTo>
                <a:lnTo>
                  <a:pt x="8005953" y="781684"/>
                </a:lnTo>
                <a:lnTo>
                  <a:pt x="7901686" y="799591"/>
                </a:lnTo>
                <a:lnTo>
                  <a:pt x="7680325" y="826262"/>
                </a:lnTo>
                <a:lnTo>
                  <a:pt x="7441946" y="844041"/>
                </a:lnTo>
                <a:lnTo>
                  <a:pt x="7314184" y="848613"/>
                </a:lnTo>
                <a:lnTo>
                  <a:pt x="8723376" y="848613"/>
                </a:lnTo>
                <a:lnTo>
                  <a:pt x="8723376" y="56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76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78555" y="2688716"/>
            <a:ext cx="28619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5400" dirty="0"/>
              <a:t>11.4	管程</a:t>
            </a:r>
            <a:endParaRPr sz="5400"/>
          </a:p>
        </p:txBody>
      </p:sp>
      <p:sp>
        <p:nvSpPr>
          <p:cNvPr id="11" name="object 11"/>
          <p:cNvSpPr/>
          <p:nvPr/>
        </p:nvSpPr>
        <p:spPr>
          <a:xfrm>
            <a:off x="251459" y="260604"/>
            <a:ext cx="2436876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77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3973" y="627654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77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8426" y="560019"/>
            <a:ext cx="2399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11.4</a:t>
            </a:r>
            <a:r>
              <a:rPr spc="-95" dirty="0"/>
              <a:t> </a:t>
            </a:r>
            <a:r>
              <a:rPr spc="-5" dirty="0"/>
              <a:t>管程</a:t>
            </a:r>
          </a:p>
        </p:txBody>
      </p:sp>
      <p:sp>
        <p:nvSpPr>
          <p:cNvPr id="7" name="object 7"/>
          <p:cNvSpPr/>
          <p:nvPr/>
        </p:nvSpPr>
        <p:spPr>
          <a:xfrm>
            <a:off x="611123" y="2564892"/>
            <a:ext cx="7999730" cy="3150235"/>
          </a:xfrm>
          <a:custGeom>
            <a:avLst/>
            <a:gdLst/>
            <a:ahLst/>
            <a:cxnLst/>
            <a:rect l="l" t="t" r="r" b="b"/>
            <a:pathLst>
              <a:path w="7999730" h="3150235">
                <a:moveTo>
                  <a:pt x="0" y="3150107"/>
                </a:moveTo>
                <a:lnTo>
                  <a:pt x="7999476" y="3150107"/>
                </a:lnTo>
                <a:lnTo>
                  <a:pt x="7999476" y="0"/>
                </a:lnTo>
                <a:lnTo>
                  <a:pt x="0" y="0"/>
                </a:lnTo>
                <a:lnTo>
                  <a:pt x="0" y="3150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0168" y="2436723"/>
            <a:ext cx="6936740" cy="207391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158240" lvl="2" indent="-1145540">
              <a:lnSpc>
                <a:spcPct val="100000"/>
              </a:lnSpc>
              <a:spcBef>
                <a:spcPts val="1635"/>
              </a:spcBef>
              <a:buAutoNum type="arabicPeriod"/>
              <a:tabLst>
                <a:tab pos="1158240" algn="l"/>
                <a:tab pos="115887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管程和条件变量</a:t>
            </a:r>
            <a:endParaRPr sz="3200">
              <a:latin typeface="华文新魏"/>
              <a:cs typeface="华文新魏"/>
            </a:endParaRPr>
          </a:p>
          <a:p>
            <a:pPr marL="1228725" lvl="2" indent="-1216025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1228725" algn="l"/>
                <a:tab pos="122936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管程的实现</a:t>
            </a:r>
            <a:endParaRPr sz="3200">
              <a:latin typeface="华文新魏"/>
              <a:cs typeface="华文新魏"/>
            </a:endParaRPr>
          </a:p>
          <a:p>
            <a:pPr marL="1228725" lvl="2" indent="-1216025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1228725" algn="l"/>
                <a:tab pos="122936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管程求解进程的同步与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互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斥问题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7557" y="756869"/>
            <a:ext cx="5715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11.4.1管程和条件变量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2257847"/>
            <a:ext cx="7402830" cy="21590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93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为什么要引入管程？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8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把分散在各进程中的临界区集中起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来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进行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管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理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84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防止进程有意或无意的违法同步操作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8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便于用高级语言来书写程序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4045" y="450850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管程定义和属性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016" y="2181771"/>
            <a:ext cx="7680959" cy="403097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5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管程的定义</a:t>
            </a:r>
            <a:endParaRPr sz="3200">
              <a:latin typeface="华文新魏"/>
              <a:cs typeface="华文新魏"/>
            </a:endParaRPr>
          </a:p>
          <a:p>
            <a:pPr marL="588645" marR="5080" lvl="1" indent="-273050" algn="just">
              <a:lnSpc>
                <a:spcPts val="3350"/>
              </a:lnSpc>
              <a:spcBef>
                <a:spcPts val="79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100" spc="-5" dirty="0">
                <a:solidFill>
                  <a:srgbClr val="073D86"/>
                </a:solidFill>
                <a:latin typeface="华文新魏"/>
                <a:cs typeface="华文新魏"/>
              </a:rPr>
              <a:t>管程是由局部于自己的若干公共变</a:t>
            </a:r>
            <a:r>
              <a:rPr sz="3100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3100" spc="-5" dirty="0">
                <a:solidFill>
                  <a:srgbClr val="073D86"/>
                </a:solidFill>
                <a:latin typeface="华文新魏"/>
                <a:cs typeface="华文新魏"/>
              </a:rPr>
              <a:t>及其 说明和所有访问这些公共变量的过</a:t>
            </a:r>
            <a:r>
              <a:rPr sz="310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3100" spc="-5" dirty="0">
                <a:solidFill>
                  <a:srgbClr val="073D86"/>
                </a:solidFill>
                <a:latin typeface="华文新魏"/>
                <a:cs typeface="华文新魏"/>
              </a:rPr>
              <a:t>所组 </a:t>
            </a:r>
            <a:r>
              <a:rPr sz="3100" spc="-10" dirty="0">
                <a:solidFill>
                  <a:srgbClr val="073D86"/>
                </a:solidFill>
                <a:latin typeface="华文新魏"/>
                <a:cs typeface="华文新魏"/>
              </a:rPr>
              <a:t>成的软件模块</a:t>
            </a:r>
            <a:endParaRPr sz="31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3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管程的属性</a:t>
            </a:r>
            <a:endParaRPr sz="32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3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100" spc="-5" dirty="0">
                <a:solidFill>
                  <a:srgbClr val="073D86"/>
                </a:solidFill>
                <a:latin typeface="华文新魏"/>
                <a:cs typeface="华文新魏"/>
              </a:rPr>
              <a:t>共享性</a:t>
            </a:r>
            <a:endParaRPr sz="31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3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100" spc="-10" dirty="0">
                <a:solidFill>
                  <a:srgbClr val="073D86"/>
                </a:solidFill>
                <a:latin typeface="华文新魏"/>
                <a:cs typeface="华文新魏"/>
              </a:rPr>
              <a:t>安全性</a:t>
            </a:r>
            <a:endParaRPr sz="31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3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3100" spc="-5" dirty="0">
                <a:solidFill>
                  <a:srgbClr val="073D86"/>
                </a:solidFill>
                <a:latin typeface="华文新魏"/>
                <a:cs typeface="华文新魏"/>
              </a:rPr>
              <a:t>互斥性</a:t>
            </a:r>
            <a:endParaRPr sz="31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79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3995" y="838327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并发程序设计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2551252"/>
            <a:ext cx="7969884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使一个程序分成若干个可同时执行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程序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模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块的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方法称</a:t>
            </a:r>
            <a:r>
              <a:rPr sz="2800" b="1" spc="5" dirty="0">
                <a:solidFill>
                  <a:srgbClr val="073D86"/>
                </a:solidFill>
                <a:latin typeface="Microsoft JhengHei"/>
                <a:cs typeface="Microsoft JhengHei"/>
              </a:rPr>
              <a:t>并发程序设</a:t>
            </a:r>
            <a:r>
              <a:rPr sz="2800" b="1" spc="10" dirty="0">
                <a:solidFill>
                  <a:srgbClr val="073D86"/>
                </a:solidFill>
                <a:latin typeface="Microsoft JhengHei"/>
                <a:cs typeface="Microsoft JhengHei"/>
              </a:rPr>
              <a:t>计</a:t>
            </a:r>
            <a:r>
              <a:rPr sz="2800" b="1" spc="-160" dirty="0">
                <a:solidFill>
                  <a:srgbClr val="073D86"/>
                </a:solidFill>
                <a:latin typeface="Microsoft JhengHei"/>
                <a:cs typeface="Microsoft JhengHei"/>
              </a:rPr>
              <a:t>(concurrent</a:t>
            </a:r>
            <a:r>
              <a:rPr sz="2800" b="1" spc="-100" dirty="0">
                <a:solidFill>
                  <a:srgbClr val="073D86"/>
                </a:solidFill>
                <a:latin typeface="Microsoft JhengHei"/>
                <a:cs typeface="Microsoft JhengHei"/>
              </a:rPr>
              <a:t> </a:t>
            </a:r>
            <a:r>
              <a:rPr sz="2800" b="1" spc="-170" dirty="0">
                <a:solidFill>
                  <a:srgbClr val="073D86"/>
                </a:solidFill>
                <a:latin typeface="Microsoft JhengHei"/>
                <a:cs typeface="Microsoft JhengHei"/>
              </a:rPr>
              <a:t>programming)</a:t>
            </a:r>
            <a:r>
              <a:rPr sz="2800" spc="-170" dirty="0">
                <a:solidFill>
                  <a:srgbClr val="073D86"/>
                </a:solidFill>
                <a:latin typeface="华文新魏"/>
                <a:cs typeface="华文新魏"/>
              </a:rPr>
              <a:t>， 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每个程序模块和它执行时所处理的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据就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成一 个进程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63890" y="6295958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2436" y="6353752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4088" y="570991"/>
            <a:ext cx="2821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管程的形式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547217" y="1892274"/>
            <a:ext cx="6891655" cy="24263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0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type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管程名=monitor</a:t>
            </a:r>
            <a:r>
              <a:rPr sz="2000" spc="-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  <a:p>
            <a:pPr marL="471170" indent="-458470">
              <a:lnSpc>
                <a:spcPct val="100000"/>
              </a:lnSpc>
              <a:spcBef>
                <a:spcPts val="300"/>
              </a:spcBef>
              <a:buClr>
                <a:srgbClr val="30B6FC"/>
              </a:buClr>
              <a:buFont typeface="Symbol"/>
              <a:buChar char=""/>
              <a:tabLst>
                <a:tab pos="471170" algn="l"/>
                <a:tab pos="471805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局部变量说明；</a:t>
            </a:r>
            <a:endParaRPr sz="2000">
              <a:latin typeface="华文新魏"/>
              <a:cs typeface="华文新魏"/>
            </a:endParaRPr>
          </a:p>
          <a:p>
            <a:pPr marL="471170" indent="-458470">
              <a:lnSpc>
                <a:spcPct val="100000"/>
              </a:lnSpc>
              <a:spcBef>
                <a:spcPts val="300"/>
              </a:spcBef>
              <a:buClr>
                <a:srgbClr val="30B6FC"/>
              </a:buClr>
              <a:buFont typeface="Symbol"/>
              <a:buChar char=""/>
              <a:tabLst>
                <a:tab pos="471170" algn="l"/>
                <a:tab pos="471805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条件变量说明；</a:t>
            </a:r>
            <a:endParaRPr sz="2000">
              <a:latin typeface="华文新魏"/>
              <a:cs typeface="华文新魏"/>
            </a:endParaRPr>
          </a:p>
          <a:p>
            <a:pPr marL="471170" indent="-458470">
              <a:lnSpc>
                <a:spcPct val="100000"/>
              </a:lnSpc>
              <a:spcBef>
                <a:spcPts val="300"/>
              </a:spcBef>
              <a:buClr>
                <a:srgbClr val="30B6FC"/>
              </a:buClr>
              <a:buFont typeface="Symbol"/>
              <a:buChar char=""/>
              <a:tabLst>
                <a:tab pos="471170" algn="l"/>
                <a:tab pos="471805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初始化语句；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30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define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管程内定义的，管程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外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可调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的过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或函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名列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；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30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use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管程外定义的，管程内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将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调用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过程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或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函数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列表；</a:t>
            </a:r>
            <a:endParaRPr sz="20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30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过程名/函数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形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式参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表)</a:t>
            </a:r>
            <a:r>
              <a:rPr sz="2000" spc="-5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642" y="4330141"/>
            <a:ext cx="18948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&lt;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程/函数体&gt;;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217" y="4292412"/>
            <a:ext cx="574040" cy="10553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471170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780" y="5016500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217" y="5359400"/>
            <a:ext cx="3515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过程名/函数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名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形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式参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表)</a:t>
            </a:r>
            <a:r>
              <a:rPr sz="2000" spc="-8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1642" y="5702300"/>
            <a:ext cx="18948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&lt;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/函数体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&gt;;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217" y="5664505"/>
            <a:ext cx="574040" cy="10547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71170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85115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81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5045" y="298450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管程的结构</a:t>
            </a:r>
          </a:p>
        </p:txBody>
      </p:sp>
      <p:sp>
        <p:nvSpPr>
          <p:cNvPr id="6" name="object 6"/>
          <p:cNvSpPr/>
          <p:nvPr/>
        </p:nvSpPr>
        <p:spPr>
          <a:xfrm>
            <a:off x="4099559" y="1865376"/>
            <a:ext cx="4328160" cy="4308475"/>
          </a:xfrm>
          <a:custGeom>
            <a:avLst/>
            <a:gdLst/>
            <a:ahLst/>
            <a:cxnLst/>
            <a:rect l="l" t="t" r="r" b="b"/>
            <a:pathLst>
              <a:path w="4328159" h="4308475">
                <a:moveTo>
                  <a:pt x="0" y="4308348"/>
                </a:moveTo>
                <a:lnTo>
                  <a:pt x="4328160" y="4308348"/>
                </a:lnTo>
                <a:lnTo>
                  <a:pt x="4328160" y="0"/>
                </a:lnTo>
                <a:lnTo>
                  <a:pt x="0" y="0"/>
                </a:lnTo>
                <a:lnTo>
                  <a:pt x="0" y="4308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9559" y="1865376"/>
            <a:ext cx="4328160" cy="4308475"/>
          </a:xfrm>
          <a:custGeom>
            <a:avLst/>
            <a:gdLst/>
            <a:ahLst/>
            <a:cxnLst/>
            <a:rect l="l" t="t" r="r" b="b"/>
            <a:pathLst>
              <a:path w="4328159" h="4308475">
                <a:moveTo>
                  <a:pt x="0" y="4308348"/>
                </a:moveTo>
                <a:lnTo>
                  <a:pt x="4328160" y="4308348"/>
                </a:lnTo>
                <a:lnTo>
                  <a:pt x="4328160" y="0"/>
                </a:lnTo>
                <a:lnTo>
                  <a:pt x="0" y="0"/>
                </a:lnTo>
                <a:lnTo>
                  <a:pt x="0" y="430834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2311" y="1865376"/>
            <a:ext cx="3127375" cy="4308475"/>
          </a:xfrm>
          <a:custGeom>
            <a:avLst/>
            <a:gdLst/>
            <a:ahLst/>
            <a:cxnLst/>
            <a:rect l="l" t="t" r="r" b="b"/>
            <a:pathLst>
              <a:path w="3127375" h="4308475">
                <a:moveTo>
                  <a:pt x="0" y="4308348"/>
                </a:moveTo>
                <a:lnTo>
                  <a:pt x="3127248" y="4308348"/>
                </a:lnTo>
                <a:lnTo>
                  <a:pt x="3127248" y="0"/>
                </a:lnTo>
                <a:lnTo>
                  <a:pt x="0" y="0"/>
                </a:lnTo>
                <a:lnTo>
                  <a:pt x="0" y="4308348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311" y="1865376"/>
            <a:ext cx="3127375" cy="4308475"/>
          </a:xfrm>
          <a:custGeom>
            <a:avLst/>
            <a:gdLst/>
            <a:ahLst/>
            <a:cxnLst/>
            <a:rect l="l" t="t" r="r" b="b"/>
            <a:pathLst>
              <a:path w="3127375" h="4308475">
                <a:moveTo>
                  <a:pt x="0" y="4308348"/>
                </a:moveTo>
                <a:lnTo>
                  <a:pt x="3127248" y="4308348"/>
                </a:lnTo>
                <a:lnTo>
                  <a:pt x="3127248" y="0"/>
                </a:lnTo>
                <a:lnTo>
                  <a:pt x="0" y="0"/>
                </a:lnTo>
                <a:lnTo>
                  <a:pt x="0" y="430834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29383" y="2417064"/>
          <a:ext cx="1697989" cy="28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183129" y="2045335"/>
            <a:ext cx="1414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condition</a:t>
            </a:r>
            <a:r>
              <a:rPr sz="2200" spc="-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c1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3896" y="2976372"/>
            <a:ext cx="3126105" cy="0"/>
          </a:xfrm>
          <a:custGeom>
            <a:avLst/>
            <a:gdLst/>
            <a:ahLst/>
            <a:cxnLst/>
            <a:rect l="l" t="t" r="r" b="b"/>
            <a:pathLst>
              <a:path w="3126104">
                <a:moveTo>
                  <a:pt x="312572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3896" y="2560320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41605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3896" y="2522220"/>
            <a:ext cx="480059" cy="76200"/>
          </a:xfrm>
          <a:custGeom>
            <a:avLst/>
            <a:gdLst/>
            <a:ahLst/>
            <a:cxnLst/>
            <a:rect l="l" t="t" r="r" b="b"/>
            <a:pathLst>
              <a:path w="480060" h="76200">
                <a:moveTo>
                  <a:pt x="403859" y="0"/>
                </a:moveTo>
                <a:lnTo>
                  <a:pt x="403859" y="76200"/>
                </a:lnTo>
                <a:lnTo>
                  <a:pt x="467359" y="44450"/>
                </a:lnTo>
                <a:lnTo>
                  <a:pt x="416559" y="44450"/>
                </a:lnTo>
                <a:lnTo>
                  <a:pt x="416559" y="31750"/>
                </a:lnTo>
                <a:lnTo>
                  <a:pt x="467359" y="31750"/>
                </a:lnTo>
                <a:lnTo>
                  <a:pt x="403859" y="0"/>
                </a:lnTo>
                <a:close/>
              </a:path>
              <a:path w="480060" h="76200">
                <a:moveTo>
                  <a:pt x="40385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3859" y="44450"/>
                </a:lnTo>
                <a:lnTo>
                  <a:pt x="403859" y="31750"/>
                </a:lnTo>
                <a:close/>
              </a:path>
              <a:path w="480060" h="76200">
                <a:moveTo>
                  <a:pt x="467359" y="31750"/>
                </a:moveTo>
                <a:lnTo>
                  <a:pt x="416559" y="31750"/>
                </a:lnTo>
                <a:lnTo>
                  <a:pt x="416559" y="44450"/>
                </a:lnTo>
                <a:lnTo>
                  <a:pt x="467359" y="44450"/>
                </a:lnTo>
                <a:lnTo>
                  <a:pt x="480059" y="38100"/>
                </a:lnTo>
                <a:lnTo>
                  <a:pt x="46735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7976" y="2522220"/>
            <a:ext cx="962025" cy="76200"/>
          </a:xfrm>
          <a:custGeom>
            <a:avLst/>
            <a:gdLst/>
            <a:ahLst/>
            <a:cxnLst/>
            <a:rect l="l" t="t" r="r" b="b"/>
            <a:pathLst>
              <a:path w="962025" h="76200">
                <a:moveTo>
                  <a:pt x="885444" y="0"/>
                </a:moveTo>
                <a:lnTo>
                  <a:pt x="885444" y="76200"/>
                </a:lnTo>
                <a:lnTo>
                  <a:pt x="948944" y="44450"/>
                </a:lnTo>
                <a:lnTo>
                  <a:pt x="898144" y="44450"/>
                </a:lnTo>
                <a:lnTo>
                  <a:pt x="898144" y="31750"/>
                </a:lnTo>
                <a:lnTo>
                  <a:pt x="948944" y="31750"/>
                </a:lnTo>
                <a:lnTo>
                  <a:pt x="885444" y="0"/>
                </a:lnTo>
                <a:close/>
              </a:path>
              <a:path w="962025" h="76200">
                <a:moveTo>
                  <a:pt x="8854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85444" y="44450"/>
                </a:lnTo>
                <a:lnTo>
                  <a:pt x="885444" y="31750"/>
                </a:lnTo>
                <a:close/>
              </a:path>
              <a:path w="962025" h="76200">
                <a:moveTo>
                  <a:pt x="948944" y="31750"/>
                </a:moveTo>
                <a:lnTo>
                  <a:pt x="898144" y="31750"/>
                </a:lnTo>
                <a:lnTo>
                  <a:pt x="898144" y="44450"/>
                </a:lnTo>
                <a:lnTo>
                  <a:pt x="948944" y="44450"/>
                </a:lnTo>
                <a:lnTo>
                  <a:pt x="961644" y="38100"/>
                </a:lnTo>
                <a:lnTo>
                  <a:pt x="9489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02255" y="2588132"/>
            <a:ext cx="955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wait(</a:t>
            </a:r>
            <a:r>
              <a:rPr sz="2200" spc="-10" dirty="0">
                <a:solidFill>
                  <a:srgbClr val="0066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2682" y="3096209"/>
            <a:ext cx="304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…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929383" y="4136135"/>
          <a:ext cx="1697989" cy="28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083054" y="3702811"/>
            <a:ext cx="1414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condition</a:t>
            </a:r>
            <a:r>
              <a:rPr sz="2200" spc="-4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6600"/>
                </a:solidFill>
                <a:latin typeface="Times New Roman"/>
                <a:cs typeface="Times New Roman"/>
              </a:rPr>
              <a:t>cn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53896" y="4696967"/>
            <a:ext cx="3126105" cy="0"/>
          </a:xfrm>
          <a:custGeom>
            <a:avLst/>
            <a:gdLst/>
            <a:ahLst/>
            <a:cxnLst/>
            <a:rect l="l" t="t" r="r" b="b"/>
            <a:pathLst>
              <a:path w="3126104">
                <a:moveTo>
                  <a:pt x="3125724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3896" y="4280915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41605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3896" y="4242815"/>
            <a:ext cx="480059" cy="76200"/>
          </a:xfrm>
          <a:custGeom>
            <a:avLst/>
            <a:gdLst/>
            <a:ahLst/>
            <a:cxnLst/>
            <a:rect l="l" t="t" r="r" b="b"/>
            <a:pathLst>
              <a:path w="480060" h="76200">
                <a:moveTo>
                  <a:pt x="403859" y="0"/>
                </a:moveTo>
                <a:lnTo>
                  <a:pt x="403859" y="76199"/>
                </a:lnTo>
                <a:lnTo>
                  <a:pt x="467359" y="44449"/>
                </a:lnTo>
                <a:lnTo>
                  <a:pt x="416559" y="44449"/>
                </a:lnTo>
                <a:lnTo>
                  <a:pt x="416559" y="31749"/>
                </a:lnTo>
                <a:lnTo>
                  <a:pt x="467359" y="31749"/>
                </a:lnTo>
                <a:lnTo>
                  <a:pt x="403859" y="0"/>
                </a:lnTo>
                <a:close/>
              </a:path>
              <a:path w="480060" h="76200">
                <a:moveTo>
                  <a:pt x="40385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03859" y="44449"/>
                </a:lnTo>
                <a:lnTo>
                  <a:pt x="403859" y="31749"/>
                </a:lnTo>
                <a:close/>
              </a:path>
              <a:path w="480060" h="76200">
                <a:moveTo>
                  <a:pt x="467359" y="31749"/>
                </a:moveTo>
                <a:lnTo>
                  <a:pt x="416559" y="31749"/>
                </a:lnTo>
                <a:lnTo>
                  <a:pt x="416559" y="44449"/>
                </a:lnTo>
                <a:lnTo>
                  <a:pt x="467359" y="44449"/>
                </a:lnTo>
                <a:lnTo>
                  <a:pt x="480059" y="38099"/>
                </a:lnTo>
                <a:lnTo>
                  <a:pt x="467359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7976" y="4242815"/>
            <a:ext cx="962025" cy="76200"/>
          </a:xfrm>
          <a:custGeom>
            <a:avLst/>
            <a:gdLst/>
            <a:ahLst/>
            <a:cxnLst/>
            <a:rect l="l" t="t" r="r" b="b"/>
            <a:pathLst>
              <a:path w="962025" h="76200">
                <a:moveTo>
                  <a:pt x="885444" y="0"/>
                </a:moveTo>
                <a:lnTo>
                  <a:pt x="885444" y="76199"/>
                </a:lnTo>
                <a:lnTo>
                  <a:pt x="948944" y="44449"/>
                </a:lnTo>
                <a:lnTo>
                  <a:pt x="898144" y="44449"/>
                </a:lnTo>
                <a:lnTo>
                  <a:pt x="898144" y="31749"/>
                </a:lnTo>
                <a:lnTo>
                  <a:pt x="948944" y="31749"/>
                </a:lnTo>
                <a:lnTo>
                  <a:pt x="885444" y="0"/>
                </a:lnTo>
                <a:close/>
              </a:path>
              <a:path w="962025" h="76200">
                <a:moveTo>
                  <a:pt x="885444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885444" y="44449"/>
                </a:lnTo>
                <a:lnTo>
                  <a:pt x="885444" y="31749"/>
                </a:lnTo>
                <a:close/>
              </a:path>
              <a:path w="962025" h="76200">
                <a:moveTo>
                  <a:pt x="948944" y="31749"/>
                </a:moveTo>
                <a:lnTo>
                  <a:pt x="898144" y="31749"/>
                </a:lnTo>
                <a:lnTo>
                  <a:pt x="898144" y="44449"/>
                </a:lnTo>
                <a:lnTo>
                  <a:pt x="948944" y="44449"/>
                </a:lnTo>
                <a:lnTo>
                  <a:pt x="961644" y="38099"/>
                </a:lnTo>
                <a:lnTo>
                  <a:pt x="94894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42464" y="4348988"/>
            <a:ext cx="955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wait(cn)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770888" y="5257800"/>
          <a:ext cx="1696720" cy="28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921255" y="4879340"/>
            <a:ext cx="1242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next</a:t>
            </a:r>
            <a:r>
              <a:rPr sz="2200" spc="-6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queue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92352" y="5931408"/>
            <a:ext cx="3127375" cy="0"/>
          </a:xfrm>
          <a:custGeom>
            <a:avLst/>
            <a:gdLst/>
            <a:ahLst/>
            <a:cxnLst/>
            <a:rect l="l" t="t" r="r" b="b"/>
            <a:pathLst>
              <a:path w="3127375">
                <a:moveTo>
                  <a:pt x="3127248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2352" y="5404103"/>
            <a:ext cx="0" cy="527685"/>
          </a:xfrm>
          <a:custGeom>
            <a:avLst/>
            <a:gdLst/>
            <a:ahLst/>
            <a:cxnLst/>
            <a:rect l="l" t="t" r="r" b="b"/>
            <a:pathLst>
              <a:path h="527685">
                <a:moveTo>
                  <a:pt x="0" y="52730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2352" y="5366003"/>
            <a:ext cx="483234" cy="76200"/>
          </a:xfrm>
          <a:custGeom>
            <a:avLst/>
            <a:gdLst/>
            <a:ahLst/>
            <a:cxnLst/>
            <a:rect l="l" t="t" r="r" b="b"/>
            <a:pathLst>
              <a:path w="483235" h="76200">
                <a:moveTo>
                  <a:pt x="406908" y="0"/>
                </a:moveTo>
                <a:lnTo>
                  <a:pt x="406908" y="76200"/>
                </a:lnTo>
                <a:lnTo>
                  <a:pt x="470408" y="44450"/>
                </a:lnTo>
                <a:lnTo>
                  <a:pt x="419608" y="44450"/>
                </a:lnTo>
                <a:lnTo>
                  <a:pt x="419608" y="31750"/>
                </a:lnTo>
                <a:lnTo>
                  <a:pt x="470408" y="31750"/>
                </a:lnTo>
                <a:lnTo>
                  <a:pt x="406908" y="0"/>
                </a:lnTo>
                <a:close/>
              </a:path>
              <a:path w="483235" h="76200">
                <a:moveTo>
                  <a:pt x="40690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6908" y="44450"/>
                </a:lnTo>
                <a:lnTo>
                  <a:pt x="406908" y="31750"/>
                </a:lnTo>
                <a:close/>
              </a:path>
              <a:path w="483235" h="76200">
                <a:moveTo>
                  <a:pt x="470408" y="31750"/>
                </a:moveTo>
                <a:lnTo>
                  <a:pt x="419608" y="31750"/>
                </a:lnTo>
                <a:lnTo>
                  <a:pt x="419608" y="44450"/>
                </a:lnTo>
                <a:lnTo>
                  <a:pt x="470408" y="44450"/>
                </a:lnTo>
                <a:lnTo>
                  <a:pt x="483108" y="38100"/>
                </a:lnTo>
                <a:lnTo>
                  <a:pt x="47040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57955" y="5366003"/>
            <a:ext cx="962025" cy="76200"/>
          </a:xfrm>
          <a:custGeom>
            <a:avLst/>
            <a:gdLst/>
            <a:ahLst/>
            <a:cxnLst/>
            <a:rect l="l" t="t" r="r" b="b"/>
            <a:pathLst>
              <a:path w="962025" h="76200">
                <a:moveTo>
                  <a:pt x="885444" y="0"/>
                </a:moveTo>
                <a:lnTo>
                  <a:pt x="885444" y="76200"/>
                </a:lnTo>
                <a:lnTo>
                  <a:pt x="948944" y="44450"/>
                </a:lnTo>
                <a:lnTo>
                  <a:pt x="898144" y="44450"/>
                </a:lnTo>
                <a:lnTo>
                  <a:pt x="898144" y="31750"/>
                </a:lnTo>
                <a:lnTo>
                  <a:pt x="948944" y="31750"/>
                </a:lnTo>
                <a:lnTo>
                  <a:pt x="885444" y="0"/>
                </a:lnTo>
                <a:close/>
              </a:path>
              <a:path w="962025" h="76200">
                <a:moveTo>
                  <a:pt x="8854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85444" y="44450"/>
                </a:lnTo>
                <a:lnTo>
                  <a:pt x="885444" y="31750"/>
                </a:lnTo>
                <a:close/>
              </a:path>
              <a:path w="962025" h="76200">
                <a:moveTo>
                  <a:pt x="948944" y="31750"/>
                </a:moveTo>
                <a:lnTo>
                  <a:pt x="898144" y="31750"/>
                </a:lnTo>
                <a:lnTo>
                  <a:pt x="898144" y="44450"/>
                </a:lnTo>
                <a:lnTo>
                  <a:pt x="948944" y="44450"/>
                </a:lnTo>
                <a:lnTo>
                  <a:pt x="961644" y="38100"/>
                </a:lnTo>
                <a:lnTo>
                  <a:pt x="9489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282189" y="5520944"/>
            <a:ext cx="692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sig</a:t>
            </a:r>
            <a:r>
              <a:rPr sz="2200" dirty="0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al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00471" y="2282951"/>
            <a:ext cx="2406650" cy="417830"/>
          </a:xfrm>
          <a:custGeom>
            <a:avLst/>
            <a:gdLst/>
            <a:ahLst/>
            <a:cxnLst/>
            <a:rect l="l" t="t" r="r" b="b"/>
            <a:pathLst>
              <a:path w="2406650" h="417830">
                <a:moveTo>
                  <a:pt x="0" y="417575"/>
                </a:moveTo>
                <a:lnTo>
                  <a:pt x="2406396" y="417575"/>
                </a:lnTo>
                <a:lnTo>
                  <a:pt x="2406396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00471" y="2282951"/>
            <a:ext cx="2406650" cy="4178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430"/>
              </a:spcBef>
            </a:pPr>
            <a:r>
              <a:rPr sz="2200" dirty="0">
                <a:solidFill>
                  <a:srgbClr val="006600"/>
                </a:solidFill>
                <a:latin typeface="宋体"/>
                <a:cs typeface="宋体"/>
              </a:rPr>
              <a:t>局</a:t>
            </a:r>
            <a:r>
              <a:rPr sz="2200" spc="-5" dirty="0">
                <a:solidFill>
                  <a:srgbClr val="006600"/>
                </a:solidFill>
                <a:latin typeface="宋体"/>
                <a:cs typeface="宋体"/>
              </a:rPr>
              <a:t>部数据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00471" y="2840735"/>
            <a:ext cx="2406650" cy="414655"/>
          </a:xfrm>
          <a:custGeom>
            <a:avLst/>
            <a:gdLst/>
            <a:ahLst/>
            <a:cxnLst/>
            <a:rect l="l" t="t" r="r" b="b"/>
            <a:pathLst>
              <a:path w="2406650" h="414654">
                <a:moveTo>
                  <a:pt x="0" y="414527"/>
                </a:moveTo>
                <a:lnTo>
                  <a:pt x="2406396" y="414527"/>
                </a:lnTo>
                <a:lnTo>
                  <a:pt x="2406396" y="0"/>
                </a:ln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00471" y="2840735"/>
            <a:ext cx="2406650" cy="414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425"/>
              </a:spcBef>
            </a:pPr>
            <a:r>
              <a:rPr sz="2200" dirty="0">
                <a:solidFill>
                  <a:srgbClr val="006600"/>
                </a:solidFill>
                <a:latin typeface="宋体"/>
                <a:cs typeface="宋体"/>
              </a:rPr>
              <a:t>条</a:t>
            </a:r>
            <a:r>
              <a:rPr sz="2200" spc="-5" dirty="0">
                <a:solidFill>
                  <a:srgbClr val="006600"/>
                </a:solidFill>
                <a:latin typeface="宋体"/>
                <a:cs typeface="宋体"/>
              </a:rPr>
              <a:t>件变量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00471" y="3534155"/>
            <a:ext cx="2406650" cy="554990"/>
          </a:xfrm>
          <a:custGeom>
            <a:avLst/>
            <a:gdLst/>
            <a:ahLst/>
            <a:cxnLst/>
            <a:rect l="l" t="t" r="r" b="b"/>
            <a:pathLst>
              <a:path w="2406650" h="554989">
                <a:moveTo>
                  <a:pt x="0" y="554735"/>
                </a:moveTo>
                <a:lnTo>
                  <a:pt x="2406396" y="554735"/>
                </a:lnTo>
                <a:lnTo>
                  <a:pt x="2406396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00471" y="3534155"/>
            <a:ext cx="2406650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20"/>
              </a:spcBef>
            </a:pPr>
            <a:r>
              <a:rPr sz="2200" spc="5" dirty="0">
                <a:solidFill>
                  <a:srgbClr val="006600"/>
                </a:solidFill>
                <a:latin typeface="宋体"/>
                <a:cs typeface="宋体"/>
              </a:rPr>
              <a:t>过</a:t>
            </a:r>
            <a:r>
              <a:rPr sz="2200" spc="-5" dirty="0">
                <a:solidFill>
                  <a:srgbClr val="006600"/>
                </a:solidFill>
                <a:latin typeface="宋体"/>
                <a:cs typeface="宋体"/>
              </a:rPr>
              <a:t>程1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00471" y="4646676"/>
            <a:ext cx="2406650" cy="554990"/>
          </a:xfrm>
          <a:custGeom>
            <a:avLst/>
            <a:gdLst/>
            <a:ahLst/>
            <a:cxnLst/>
            <a:rect l="l" t="t" r="r" b="b"/>
            <a:pathLst>
              <a:path w="2406650" h="554989">
                <a:moveTo>
                  <a:pt x="0" y="554736"/>
                </a:moveTo>
                <a:lnTo>
                  <a:pt x="2406396" y="554736"/>
                </a:lnTo>
                <a:lnTo>
                  <a:pt x="2406396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00471" y="4646676"/>
            <a:ext cx="2406650" cy="55499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625"/>
              </a:spcBef>
            </a:pPr>
            <a:r>
              <a:rPr sz="2200" spc="5" dirty="0">
                <a:solidFill>
                  <a:srgbClr val="006600"/>
                </a:solidFill>
                <a:latin typeface="宋体"/>
                <a:cs typeface="宋体"/>
              </a:rPr>
              <a:t>过</a:t>
            </a:r>
            <a:r>
              <a:rPr sz="2200" spc="-5" dirty="0">
                <a:solidFill>
                  <a:srgbClr val="006600"/>
                </a:solidFill>
                <a:latin typeface="宋体"/>
                <a:cs typeface="宋体"/>
              </a:rPr>
              <a:t>程</a:t>
            </a:r>
            <a:r>
              <a:rPr sz="2300" spc="-55" dirty="0">
                <a:solidFill>
                  <a:srgbClr val="006600"/>
                </a:solidFill>
                <a:latin typeface="宋体"/>
                <a:cs typeface="宋体"/>
              </a:rPr>
              <a:t>k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98921" y="6171082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6600"/>
                </a:solidFill>
                <a:latin typeface="宋体"/>
                <a:cs typeface="宋体"/>
              </a:rPr>
              <a:t>出口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00471" y="5480303"/>
            <a:ext cx="2406650" cy="416559"/>
          </a:xfrm>
          <a:custGeom>
            <a:avLst/>
            <a:gdLst/>
            <a:ahLst/>
            <a:cxnLst/>
            <a:rect l="l" t="t" r="r" b="b"/>
            <a:pathLst>
              <a:path w="2406650" h="416560">
                <a:moveTo>
                  <a:pt x="0" y="416052"/>
                </a:moveTo>
                <a:lnTo>
                  <a:pt x="2406396" y="416052"/>
                </a:lnTo>
                <a:lnTo>
                  <a:pt x="2406396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00471" y="5480303"/>
            <a:ext cx="2406650" cy="4165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0419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solidFill>
                  <a:srgbClr val="006600"/>
                </a:solidFill>
                <a:latin typeface="宋体"/>
                <a:cs typeface="宋体"/>
              </a:rPr>
              <a:t>初</a:t>
            </a:r>
            <a:r>
              <a:rPr sz="2200" spc="-5" dirty="0">
                <a:solidFill>
                  <a:srgbClr val="006600"/>
                </a:solidFill>
                <a:latin typeface="宋体"/>
                <a:cs typeface="宋体"/>
              </a:rPr>
              <a:t>始化</a:t>
            </a:r>
            <a:r>
              <a:rPr sz="2200" dirty="0">
                <a:solidFill>
                  <a:srgbClr val="006600"/>
                </a:solidFill>
                <a:latin typeface="宋体"/>
                <a:cs typeface="宋体"/>
              </a:rPr>
              <a:t>代</a:t>
            </a:r>
            <a:r>
              <a:rPr sz="2200" spc="-5" dirty="0">
                <a:solidFill>
                  <a:srgbClr val="006600"/>
                </a:solidFill>
                <a:latin typeface="宋体"/>
                <a:cs typeface="宋体"/>
              </a:rPr>
              <a:t>码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66332" y="6036564"/>
            <a:ext cx="76200" cy="416559"/>
          </a:xfrm>
          <a:custGeom>
            <a:avLst/>
            <a:gdLst/>
            <a:ahLst/>
            <a:cxnLst/>
            <a:rect l="l" t="t" r="r" b="b"/>
            <a:pathLst>
              <a:path w="76200" h="416560">
                <a:moveTo>
                  <a:pt x="31750" y="339852"/>
                </a:moveTo>
                <a:lnTo>
                  <a:pt x="0" y="339852"/>
                </a:lnTo>
                <a:lnTo>
                  <a:pt x="38099" y="416052"/>
                </a:lnTo>
                <a:lnTo>
                  <a:pt x="69849" y="352552"/>
                </a:lnTo>
                <a:lnTo>
                  <a:pt x="31750" y="352552"/>
                </a:lnTo>
                <a:lnTo>
                  <a:pt x="31750" y="339852"/>
                </a:lnTo>
                <a:close/>
              </a:path>
              <a:path w="76200" h="416560">
                <a:moveTo>
                  <a:pt x="44449" y="0"/>
                </a:moveTo>
                <a:lnTo>
                  <a:pt x="31750" y="0"/>
                </a:lnTo>
                <a:lnTo>
                  <a:pt x="31750" y="352552"/>
                </a:lnTo>
                <a:lnTo>
                  <a:pt x="44449" y="352552"/>
                </a:lnTo>
                <a:lnTo>
                  <a:pt x="44449" y="0"/>
                </a:lnTo>
                <a:close/>
              </a:path>
              <a:path w="76200" h="416560">
                <a:moveTo>
                  <a:pt x="76199" y="339852"/>
                </a:moveTo>
                <a:lnTo>
                  <a:pt x="44449" y="339852"/>
                </a:lnTo>
                <a:lnTo>
                  <a:pt x="44449" y="352552"/>
                </a:lnTo>
                <a:lnTo>
                  <a:pt x="69849" y="352552"/>
                </a:lnTo>
                <a:lnTo>
                  <a:pt x="76199" y="339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141467" y="1435099"/>
            <a:ext cx="587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solidFill>
                  <a:srgbClr val="006600"/>
                </a:solidFill>
                <a:latin typeface="宋体"/>
                <a:cs typeface="宋体"/>
              </a:rPr>
              <a:t>入口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58995" y="2002027"/>
            <a:ext cx="586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solidFill>
                  <a:srgbClr val="006600"/>
                </a:solidFill>
                <a:latin typeface="宋体"/>
                <a:cs typeface="宋体"/>
              </a:rPr>
              <a:t>管程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62115" y="755904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3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45223" y="755904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3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62115" y="1728216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62115" y="1620011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62115" y="1511808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2115" y="1405127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62115" y="1296924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62115" y="1188719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62115" y="1080516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62115" y="972311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62115" y="864108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66332" y="1728216"/>
            <a:ext cx="76200" cy="416559"/>
          </a:xfrm>
          <a:custGeom>
            <a:avLst/>
            <a:gdLst/>
            <a:ahLst/>
            <a:cxnLst/>
            <a:rect l="l" t="t" r="r" b="b"/>
            <a:pathLst>
              <a:path w="76200" h="416560">
                <a:moveTo>
                  <a:pt x="31750" y="339851"/>
                </a:moveTo>
                <a:lnTo>
                  <a:pt x="0" y="339851"/>
                </a:lnTo>
                <a:lnTo>
                  <a:pt x="38099" y="416051"/>
                </a:lnTo>
                <a:lnTo>
                  <a:pt x="69849" y="352551"/>
                </a:lnTo>
                <a:lnTo>
                  <a:pt x="31750" y="352551"/>
                </a:lnTo>
                <a:lnTo>
                  <a:pt x="31750" y="339851"/>
                </a:lnTo>
                <a:close/>
              </a:path>
              <a:path w="76200" h="416560">
                <a:moveTo>
                  <a:pt x="44449" y="0"/>
                </a:moveTo>
                <a:lnTo>
                  <a:pt x="31750" y="0"/>
                </a:lnTo>
                <a:lnTo>
                  <a:pt x="31750" y="352551"/>
                </a:lnTo>
                <a:lnTo>
                  <a:pt x="44449" y="352551"/>
                </a:lnTo>
                <a:lnTo>
                  <a:pt x="44449" y="0"/>
                </a:lnTo>
                <a:close/>
              </a:path>
              <a:path w="76200" h="416560">
                <a:moveTo>
                  <a:pt x="76199" y="339851"/>
                </a:moveTo>
                <a:lnTo>
                  <a:pt x="44449" y="339851"/>
                </a:lnTo>
                <a:lnTo>
                  <a:pt x="44449" y="352551"/>
                </a:lnTo>
                <a:lnTo>
                  <a:pt x="69849" y="352551"/>
                </a:lnTo>
                <a:lnTo>
                  <a:pt x="76199" y="339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66332" y="477012"/>
            <a:ext cx="76200" cy="414655"/>
          </a:xfrm>
          <a:custGeom>
            <a:avLst/>
            <a:gdLst/>
            <a:ahLst/>
            <a:cxnLst/>
            <a:rect l="l" t="t" r="r" b="b"/>
            <a:pathLst>
              <a:path w="76200" h="414655">
                <a:moveTo>
                  <a:pt x="31750" y="338327"/>
                </a:moveTo>
                <a:lnTo>
                  <a:pt x="0" y="338327"/>
                </a:lnTo>
                <a:lnTo>
                  <a:pt x="38099" y="414527"/>
                </a:lnTo>
                <a:lnTo>
                  <a:pt x="69849" y="351027"/>
                </a:lnTo>
                <a:lnTo>
                  <a:pt x="31750" y="351027"/>
                </a:lnTo>
                <a:lnTo>
                  <a:pt x="31750" y="338327"/>
                </a:lnTo>
                <a:close/>
              </a:path>
              <a:path w="76200" h="414655">
                <a:moveTo>
                  <a:pt x="44449" y="0"/>
                </a:moveTo>
                <a:lnTo>
                  <a:pt x="31750" y="0"/>
                </a:lnTo>
                <a:lnTo>
                  <a:pt x="31750" y="351027"/>
                </a:lnTo>
                <a:lnTo>
                  <a:pt x="44449" y="351027"/>
                </a:lnTo>
                <a:lnTo>
                  <a:pt x="44449" y="0"/>
                </a:lnTo>
                <a:close/>
              </a:path>
              <a:path w="76200" h="414655">
                <a:moveTo>
                  <a:pt x="76199" y="338327"/>
                </a:moveTo>
                <a:lnTo>
                  <a:pt x="44449" y="338327"/>
                </a:lnTo>
                <a:lnTo>
                  <a:pt x="44449" y="351027"/>
                </a:lnTo>
                <a:lnTo>
                  <a:pt x="69849" y="351027"/>
                </a:lnTo>
                <a:lnTo>
                  <a:pt x="76199" y="33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942201" y="844677"/>
            <a:ext cx="1422400" cy="6134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52400" marR="5080" indent="-140335">
              <a:lnSpc>
                <a:spcPct val="75500"/>
              </a:lnSpc>
              <a:spcBef>
                <a:spcPts val="740"/>
              </a:spcBef>
            </a:pPr>
            <a:r>
              <a:rPr sz="2200" dirty="0">
                <a:solidFill>
                  <a:srgbClr val="FF0000"/>
                </a:solidFill>
                <a:latin typeface="宋体"/>
                <a:cs typeface="宋体"/>
              </a:rPr>
              <a:t>等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待调</a:t>
            </a:r>
            <a:r>
              <a:rPr sz="2200" dirty="0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的 </a:t>
            </a:r>
            <a:r>
              <a:rPr sz="2200" dirty="0">
                <a:solidFill>
                  <a:srgbClr val="FF0000"/>
                </a:solidFill>
                <a:latin typeface="宋体"/>
                <a:cs typeface="宋体"/>
              </a:rPr>
              <a:t>进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程队列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58367" y="1841068"/>
            <a:ext cx="1701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0000"/>
                </a:solidFill>
                <a:latin typeface="宋体"/>
                <a:cs typeface="宋体"/>
              </a:rPr>
              <a:t>管</a:t>
            </a:r>
            <a:r>
              <a:rPr sz="2200" spc="-5" dirty="0">
                <a:solidFill>
                  <a:srgbClr val="FF0000"/>
                </a:solidFill>
                <a:latin typeface="宋体"/>
                <a:cs typeface="宋体"/>
              </a:rPr>
              <a:t>程等待区域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099559" y="1865376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1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45223" y="1865376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99559" y="6173723"/>
            <a:ext cx="2162810" cy="0"/>
          </a:xfrm>
          <a:custGeom>
            <a:avLst/>
            <a:gdLst/>
            <a:ahLst/>
            <a:cxnLst/>
            <a:rect l="l" t="t" r="r" b="b"/>
            <a:pathLst>
              <a:path w="2162810">
                <a:moveTo>
                  <a:pt x="0" y="0"/>
                </a:moveTo>
                <a:lnTo>
                  <a:pt x="216255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45223" y="6173723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86928" y="1865376"/>
            <a:ext cx="0" cy="4308475"/>
          </a:xfrm>
          <a:custGeom>
            <a:avLst/>
            <a:gdLst/>
            <a:ahLst/>
            <a:cxnLst/>
            <a:rect l="l" t="t" r="r" b="b"/>
            <a:pathLst>
              <a:path h="4308475">
                <a:moveTo>
                  <a:pt x="0" y="0"/>
                </a:moveTo>
                <a:lnTo>
                  <a:pt x="0" y="43083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62115" y="186537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45223" y="186537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62115" y="6036564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45223" y="6036564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769990" y="4208145"/>
            <a:ext cx="304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6600"/>
                </a:solidFill>
                <a:latin typeface="Times New Roman"/>
                <a:cs typeface="Times New Roman"/>
              </a:rPr>
              <a:t>…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7464" y="374650"/>
            <a:ext cx="4295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管程的条件变量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2546096"/>
            <a:ext cx="796925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5244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条件变量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-是出现在管程内的一种数据结构，且只有在管 程中才能被访问，它对管程内的所有过程是全局的，只能 通过两个原语操作来控制它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FF0000"/>
                </a:solidFill>
                <a:latin typeface="华文新魏"/>
                <a:cs typeface="华文新魏"/>
              </a:rPr>
              <a:t>wait(</a:t>
            </a:r>
            <a:r>
              <a:rPr sz="2400" spc="-70" dirty="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-阻塞调用进程并释放管程，直到另一个进程在该条 件变量上执行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signal(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)</a:t>
            </a:r>
            <a:endParaRPr sz="2400">
              <a:latin typeface="华文新魏"/>
              <a:cs typeface="华文新魏"/>
            </a:endParaRPr>
          </a:p>
          <a:p>
            <a:pPr marL="285115" marR="55244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FF0000"/>
                </a:solidFill>
                <a:latin typeface="华文新魏"/>
                <a:cs typeface="华文新魏"/>
              </a:rPr>
              <a:t>signal(</a:t>
            </a:r>
            <a:r>
              <a:rPr sz="2400" spc="-10" dirty="0">
                <a:solidFill>
                  <a:srgbClr val="FF0000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-如果存在其他进程由于对条件变量执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wait( 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而 被阻塞，便释放之；如果没有进程在等待，那么，信号不 被保存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2645" y="487426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管程问题讨论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2612516"/>
            <a:ext cx="7856855" cy="3439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750" marR="15240" indent="-273050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使用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sig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l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释放等待进程时，可能出现两个进程同时停留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在管程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内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。解决方法：</a:t>
            </a:r>
            <a:endParaRPr sz="2400">
              <a:latin typeface="华文新魏"/>
              <a:cs typeface="华文新魏"/>
            </a:endParaRPr>
          </a:p>
          <a:p>
            <a:pPr marL="588645" marR="21590" lvl="1" indent="-272415">
              <a:lnSpc>
                <a:spcPts val="281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执行</a:t>
            </a:r>
            <a:r>
              <a:rPr sz="2600" spc="-20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g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na</a:t>
            </a:r>
            <a:r>
              <a:rPr sz="2600" spc="65" dirty="0">
                <a:solidFill>
                  <a:srgbClr val="073D86"/>
                </a:solidFill>
                <a:latin typeface="华文新魏"/>
                <a:cs typeface="华文新魏"/>
              </a:rPr>
              <a:t>l</a:t>
            </a:r>
            <a:r>
              <a:rPr sz="2600" spc="75" dirty="0">
                <a:solidFill>
                  <a:srgbClr val="073D86"/>
                </a:solidFill>
                <a:latin typeface="华文新魏"/>
                <a:cs typeface="华文新魏"/>
              </a:rPr>
              <a:t>的进</a:t>
            </a:r>
            <a:r>
              <a:rPr sz="2600" spc="60" dirty="0">
                <a:solidFill>
                  <a:srgbClr val="073D86"/>
                </a:solidFill>
                <a:latin typeface="华文新魏"/>
                <a:cs typeface="华文新魏"/>
              </a:rPr>
              <a:t>程等</a:t>
            </a:r>
            <a:r>
              <a:rPr sz="2600" spc="75" dirty="0">
                <a:solidFill>
                  <a:srgbClr val="073D86"/>
                </a:solidFill>
                <a:latin typeface="华文新魏"/>
                <a:cs typeface="华文新魏"/>
              </a:rPr>
              <a:t>待，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直到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释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退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管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程 或等待另一个条件</a:t>
            </a:r>
            <a:endParaRPr sz="2600">
              <a:latin typeface="华文新魏"/>
              <a:cs typeface="华文新魏"/>
            </a:endParaRPr>
          </a:p>
          <a:p>
            <a:pPr marL="588645" marR="20320" lvl="1" indent="-272415">
              <a:lnSpc>
                <a:spcPts val="2810"/>
              </a:lnSpc>
              <a:spcBef>
                <a:spcPts val="62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被释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放进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程等待</a:t>
            </a:r>
            <a:r>
              <a:rPr sz="2600" spc="6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直到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执</a:t>
            </a:r>
            <a:r>
              <a:rPr sz="2600" spc="80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600" spc="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退</a:t>
            </a: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600" spc="55" dirty="0">
                <a:solidFill>
                  <a:srgbClr val="073D86"/>
                </a:solidFill>
                <a:latin typeface="华文新魏"/>
                <a:cs typeface="华文新魏"/>
              </a:rPr>
              <a:t>管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程 或等待另一个条件</a:t>
            </a:r>
            <a:endParaRPr sz="26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25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spc="-5" dirty="0">
                <a:solidFill>
                  <a:srgbClr val="FF0000"/>
                </a:solidFill>
                <a:latin typeface="华文新魏"/>
                <a:cs typeface="华文新魏"/>
              </a:rPr>
              <a:t>霍尔(Hoare, </a:t>
            </a: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1974)</a:t>
            </a:r>
            <a:r>
              <a:rPr sz="2400" spc="-5" dirty="0">
                <a:solidFill>
                  <a:srgbClr val="FF0000"/>
                </a:solidFill>
                <a:latin typeface="华文新魏"/>
                <a:cs typeface="华文新魏"/>
              </a:rPr>
              <a:t>采用第一种办法</a:t>
            </a:r>
            <a:endParaRPr sz="2400">
              <a:latin typeface="华文新魏"/>
              <a:cs typeface="华文新魏"/>
            </a:endParaRPr>
          </a:p>
          <a:p>
            <a:pPr marL="285750" marR="5080" indent="-273050">
              <a:lnSpc>
                <a:spcPts val="259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汉森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(Hansen</a:t>
            </a:r>
            <a:r>
              <a:rPr sz="2400" spc="8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选择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两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者的折</a:t>
            </a:r>
            <a:r>
              <a:rPr sz="2400" spc="100" dirty="0">
                <a:solidFill>
                  <a:srgbClr val="073D86"/>
                </a:solidFill>
                <a:latin typeface="华文新魏"/>
                <a:cs typeface="华文新魏"/>
              </a:rPr>
              <a:t>衷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，规定管程中的过程所执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的signal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操作是过程体的最后一个操作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4673" y="180213"/>
            <a:ext cx="47472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11.4.2</a:t>
            </a:r>
            <a:r>
              <a:rPr spc="-110" dirty="0"/>
              <a:t> </a:t>
            </a:r>
            <a:r>
              <a:rPr dirty="0"/>
              <a:t>管程的实现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(Hoare</a:t>
            </a:r>
            <a:r>
              <a:rPr dirty="0"/>
              <a:t>方法)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642997"/>
            <a:ext cx="8195309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524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霍尔方法使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P和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操作原语来实现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对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管程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过程的 互斥调用，及实现对共享资源互斥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用的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管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理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270" dirty="0">
                <a:solidFill>
                  <a:srgbClr val="073D86"/>
                </a:solidFill>
                <a:latin typeface="华文新魏"/>
                <a:cs typeface="华文新魏"/>
              </a:rPr>
              <a:t>不</a:t>
            </a:r>
            <a:r>
              <a:rPr sz="2800" spc="280" dirty="0">
                <a:solidFill>
                  <a:srgbClr val="073D86"/>
                </a:solidFill>
                <a:latin typeface="华文新魏"/>
                <a:cs typeface="华文新魏"/>
              </a:rPr>
              <a:t>要</a:t>
            </a:r>
            <a:r>
              <a:rPr sz="2800" spc="270" dirty="0">
                <a:solidFill>
                  <a:srgbClr val="073D86"/>
                </a:solidFill>
                <a:latin typeface="华文新魏"/>
                <a:cs typeface="华文新魏"/>
              </a:rPr>
              <a:t>求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800" spc="-4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270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800" spc="280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800" spc="270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800" spc="280" dirty="0">
                <a:solidFill>
                  <a:srgbClr val="073D86"/>
                </a:solidFill>
                <a:latin typeface="华文新魏"/>
                <a:cs typeface="华文新魏"/>
              </a:rPr>
              <a:t>过程</a:t>
            </a:r>
            <a:r>
              <a:rPr sz="2800" spc="270" dirty="0">
                <a:solidFill>
                  <a:srgbClr val="073D86"/>
                </a:solidFill>
                <a:latin typeface="华文新魏"/>
                <a:cs typeface="华文新魏"/>
              </a:rPr>
              <a:t>体</a:t>
            </a:r>
            <a:r>
              <a:rPr sz="2800" spc="280" dirty="0">
                <a:solidFill>
                  <a:srgbClr val="073D86"/>
                </a:solidFill>
                <a:latin typeface="华文新魏"/>
                <a:cs typeface="华文新魏"/>
              </a:rPr>
              <a:t>的最</a:t>
            </a:r>
            <a:r>
              <a:rPr sz="2800" spc="270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800" spc="280" dirty="0">
                <a:solidFill>
                  <a:srgbClr val="073D86"/>
                </a:solidFill>
                <a:latin typeface="华文新魏"/>
                <a:cs typeface="华文新魏"/>
              </a:rPr>
              <a:t>一个</a:t>
            </a:r>
            <a:r>
              <a:rPr sz="2800" spc="270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800" spc="285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4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且</a:t>
            </a:r>
            <a:endParaRPr sz="28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wait和signal操作可被设计成可以中断的过程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0860" y="747776"/>
            <a:ext cx="6028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Hoar</a:t>
            </a:r>
            <a:r>
              <a:rPr spc="-10" dirty="0"/>
              <a:t>e</a:t>
            </a:r>
            <a:r>
              <a:rPr dirty="0"/>
              <a:t>管程数据结</a:t>
            </a:r>
            <a:r>
              <a:rPr spc="5" dirty="0"/>
              <a:t>构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217" y="1958191"/>
            <a:ext cx="8149590" cy="409130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1.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mutex</a:t>
            </a:r>
            <a:endParaRPr sz="3200">
              <a:latin typeface="华文新魏"/>
              <a:cs typeface="华文新魏"/>
            </a:endParaRPr>
          </a:p>
          <a:p>
            <a:pPr marL="285115" marR="19685" indent="-272415">
              <a:lnSpc>
                <a:spcPts val="259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295" dirty="0">
                <a:solidFill>
                  <a:srgbClr val="073D86"/>
                </a:solidFill>
                <a:latin typeface="华文新魏"/>
                <a:cs typeface="华文新魏"/>
              </a:rPr>
              <a:t>对每个</a:t>
            </a:r>
            <a:r>
              <a:rPr sz="2400" spc="285" dirty="0">
                <a:solidFill>
                  <a:srgbClr val="073D86"/>
                </a:solidFill>
                <a:latin typeface="华文新魏"/>
                <a:cs typeface="华文新魏"/>
              </a:rPr>
              <a:t>管</a:t>
            </a:r>
            <a:r>
              <a:rPr sz="2400" spc="31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-37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295" dirty="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sz="2400" spc="28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spc="295" dirty="0">
                <a:solidFill>
                  <a:srgbClr val="073D86"/>
                </a:solidFill>
                <a:latin typeface="华文新魏"/>
                <a:cs typeface="华文新魏"/>
              </a:rPr>
              <a:t>用于管</a:t>
            </a:r>
            <a:r>
              <a:rPr sz="2400" spc="28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295" dirty="0">
                <a:solidFill>
                  <a:srgbClr val="073D86"/>
                </a:solidFill>
                <a:latin typeface="华文新魏"/>
                <a:cs typeface="华文新魏"/>
              </a:rPr>
              <a:t>中过程</a:t>
            </a:r>
            <a:r>
              <a:rPr sz="2400" spc="285" dirty="0">
                <a:solidFill>
                  <a:srgbClr val="073D86"/>
                </a:solidFill>
                <a:latin typeface="华文新魏"/>
                <a:cs typeface="华文新魏"/>
              </a:rPr>
              <a:t>互</a:t>
            </a:r>
            <a:r>
              <a:rPr sz="2400" spc="295" dirty="0">
                <a:solidFill>
                  <a:srgbClr val="073D86"/>
                </a:solidFill>
                <a:latin typeface="华文新魏"/>
                <a:cs typeface="华文新魏"/>
              </a:rPr>
              <a:t>斥调用</a:t>
            </a:r>
            <a:r>
              <a:rPr sz="2400" spc="28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295" dirty="0">
                <a:solidFill>
                  <a:srgbClr val="073D86"/>
                </a:solidFill>
                <a:latin typeface="华文新魏"/>
                <a:cs typeface="华文新魏"/>
              </a:rPr>
              <a:t>信号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量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mutex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初值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1)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9000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进程调用管程中的任何过程</a:t>
            </a:r>
            <a:r>
              <a:rPr sz="2400" spc="85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，应执</a:t>
            </a:r>
            <a:r>
              <a:rPr sz="2400" spc="8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P(mutex)；</a:t>
            </a:r>
            <a:r>
              <a:rPr sz="2400" spc="85" dirty="0">
                <a:solidFill>
                  <a:srgbClr val="073D86"/>
                </a:solidFill>
                <a:latin typeface="华文新魏"/>
                <a:cs typeface="华文新魏"/>
              </a:rPr>
              <a:t>进程退 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出管程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，需要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判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断是否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nex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信号量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待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，如果 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即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next_count&gt;0)，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则通过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V(next)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唤醒一个发出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 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进程，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否则应执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V(mutex)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开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放管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，以便让其他调用者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进入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ts val="2735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为了使进程在等待资源期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间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，其他进程能进入管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，故在</a:t>
            </a:r>
            <a:endParaRPr sz="2400">
              <a:latin typeface="华文新魏"/>
              <a:cs typeface="华文新魏"/>
            </a:endParaRPr>
          </a:p>
          <a:p>
            <a:pPr marL="285115" marR="18415">
              <a:lnSpc>
                <a:spcPts val="2590"/>
              </a:lnSpc>
              <a:spcBef>
                <a:spcPts val="18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wai</a:t>
            </a:r>
            <a:r>
              <a:rPr sz="2400" spc="8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操作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也必须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执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V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mute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)，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否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则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会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妨碍其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他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 入管程，导致无法释放资源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85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0076" y="767841"/>
            <a:ext cx="5627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Hoare管程数据结构(2)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8540" y="2028234"/>
            <a:ext cx="7979409" cy="296926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2.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next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next-count</a:t>
            </a:r>
            <a:endParaRPr sz="3200">
              <a:latin typeface="华文新魏"/>
              <a:cs typeface="华文新魏"/>
            </a:endParaRPr>
          </a:p>
          <a:p>
            <a:pPr marL="285115" marR="6350" indent="-272415" algn="just">
              <a:lnSpc>
                <a:spcPct val="100000"/>
              </a:lnSpc>
              <a:spcBef>
                <a:spcPts val="63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对每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个管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引入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信号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(初值为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，凡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g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l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操 作的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应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该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用P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(nex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)阻塞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自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己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，直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释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放进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退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管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程或产生其他等待条件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退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管程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前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须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检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查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是否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别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号 量n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上等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待，若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有，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则用V(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ex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唤醒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ex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-count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初 值为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0)，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用来记录在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next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上等待的进程个数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1154" y="696213"/>
            <a:ext cx="5628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Hoare管程数据结</a:t>
            </a:r>
            <a:r>
              <a:rPr sz="4400" spc="5" dirty="0"/>
              <a:t>构</a:t>
            </a:r>
            <a:r>
              <a:rPr sz="4400" dirty="0"/>
              <a:t>(3)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217" y="2103054"/>
            <a:ext cx="7990840" cy="30302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55626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3.	x-sem和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x-count</a:t>
            </a:r>
            <a:endParaRPr sz="3200">
              <a:latin typeface="华文新魏"/>
              <a:cs typeface="华文新魏"/>
            </a:endParaRPr>
          </a:p>
          <a:p>
            <a:pPr marL="285115" marR="10160" indent="-272415" algn="just">
              <a:lnSpc>
                <a:spcPct val="90000"/>
              </a:lnSpc>
              <a:spcBef>
                <a:spcPts val="63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引入信号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量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x-sem(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初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值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0)，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申请资源得不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满足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执 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-sem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阻塞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由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释放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需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要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知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道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是否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别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 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进程在等待资源，用计数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器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x-count(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初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值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0)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记录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待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资 源的进程数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9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执行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操作时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应让等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待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资源的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诸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进程中</a:t>
            </a:r>
            <a:r>
              <a:rPr sz="2400" spc="9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某个进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程 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立即恢复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运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而不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让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其他进程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抢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先进入管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，这可以用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V(x-sem)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来实现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87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9526" y="769365"/>
            <a:ext cx="5628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Hoare管程数据结</a:t>
            </a:r>
            <a:r>
              <a:rPr sz="4400" spc="-10" dirty="0"/>
              <a:t>构</a:t>
            </a:r>
            <a:r>
              <a:rPr sz="4400" dirty="0"/>
              <a:t>(4)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94715" y="2924555"/>
            <a:ext cx="8569960" cy="3025140"/>
          </a:xfrm>
          <a:custGeom>
            <a:avLst/>
            <a:gdLst/>
            <a:ahLst/>
            <a:cxnLst/>
            <a:rect l="l" t="t" r="r" b="b"/>
            <a:pathLst>
              <a:path w="8569960" h="3025140">
                <a:moveTo>
                  <a:pt x="0" y="3025140"/>
                </a:moveTo>
                <a:lnTo>
                  <a:pt x="8569452" y="3025140"/>
                </a:lnTo>
                <a:lnTo>
                  <a:pt x="8569452" y="0"/>
                </a:lnTo>
                <a:lnTo>
                  <a:pt x="0" y="0"/>
                </a:lnTo>
                <a:lnTo>
                  <a:pt x="0" y="30251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2863341"/>
            <a:ext cx="816229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每个管程定义如下数据结</a:t>
            </a:r>
            <a:r>
              <a:rPr sz="2400" spc="590" dirty="0">
                <a:solidFill>
                  <a:srgbClr val="073D86"/>
                </a:solidFill>
                <a:latin typeface="华文新魏"/>
                <a:cs typeface="华文新魏"/>
              </a:rPr>
              <a:t>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9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typedef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struct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InterfaceModule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//InterfaceModule是结构体名字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2791" y="3691940"/>
            <a:ext cx="5152390" cy="8070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//进程调用管程过程前使用的互斥信号量</a:t>
            </a:r>
            <a:endParaRPr sz="22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发出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的进程阻塞自己的信号量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065" y="3667352"/>
            <a:ext cx="6280785" cy="16363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390"/>
              </a:spcBef>
              <a:buClr>
                <a:srgbClr val="30B6FC"/>
              </a:buClr>
              <a:buFont typeface="Symbol"/>
              <a:buChar char=""/>
              <a:tabLst>
                <a:tab pos="583565" algn="l"/>
                <a:tab pos="5842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semaphore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mutex;</a:t>
            </a:r>
            <a:endParaRPr sz="2400">
              <a:latin typeface="华文新魏"/>
              <a:cs typeface="华文新魏"/>
            </a:endParaRPr>
          </a:p>
          <a:p>
            <a:pPr marL="584200" indent="-571500">
              <a:lnSpc>
                <a:spcPct val="100000"/>
              </a:lnSpc>
              <a:spcBef>
                <a:spcPts val="295"/>
              </a:spcBef>
              <a:buClr>
                <a:srgbClr val="30B6FC"/>
              </a:buClr>
              <a:buFont typeface="Symbol"/>
              <a:buChar char=""/>
              <a:tabLst>
                <a:tab pos="583565" algn="l"/>
                <a:tab pos="5842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semaphore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next;</a:t>
            </a:r>
            <a:endParaRPr sz="2400">
              <a:latin typeface="华文新魏"/>
              <a:cs typeface="华文新魏"/>
            </a:endParaRPr>
          </a:p>
          <a:p>
            <a:pPr marL="584200" indent="-571500">
              <a:lnSpc>
                <a:spcPct val="1000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583565" algn="l"/>
                <a:tab pos="584200" algn="l"/>
                <a:tab pos="30295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int next_count;	/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在n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上等待的进程数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spc="34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};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65" y="5313984"/>
            <a:ext cx="6831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  <a:tab pos="506603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u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te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=1;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=0;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_cou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t=0;	/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初始化语句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88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358" y="848105"/>
            <a:ext cx="7724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Hoare管程的</a:t>
            </a:r>
            <a:r>
              <a:rPr sz="4000" spc="-10" dirty="0"/>
              <a:t>enter(</a:t>
            </a:r>
            <a:r>
              <a:rPr sz="4000" spc="30" dirty="0"/>
              <a:t> </a:t>
            </a:r>
            <a:r>
              <a:rPr sz="4000" spc="-5" dirty="0"/>
              <a:t>)和leave(</a:t>
            </a:r>
            <a:r>
              <a:rPr sz="4000" spc="5" dirty="0"/>
              <a:t> </a:t>
            </a:r>
            <a:r>
              <a:rPr sz="4000" spc="-5" dirty="0"/>
              <a:t>)操作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55904" y="2564892"/>
            <a:ext cx="7848600" cy="1224280"/>
          </a:xfrm>
          <a:prstGeom prst="rect">
            <a:avLst/>
          </a:prstGeom>
          <a:ln w="9144">
            <a:solidFill>
              <a:srgbClr val="4584D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3855" indent="-272415">
              <a:lnSpc>
                <a:spcPts val="2685"/>
              </a:lnSpc>
              <a:buClr>
                <a:srgbClr val="30B6FC"/>
              </a:buClr>
              <a:buFont typeface="Symbol"/>
              <a:buChar char=""/>
              <a:tabLst>
                <a:tab pos="36449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void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enter(InterfaceModule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&amp;IM)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737235" indent="-645795">
              <a:lnSpc>
                <a:spcPct val="100000"/>
              </a:lnSpc>
              <a:spcBef>
                <a:spcPts val="145"/>
              </a:spcBef>
              <a:buClr>
                <a:srgbClr val="30B6FC"/>
              </a:buClr>
              <a:buFont typeface="Symbol"/>
              <a:buChar char=""/>
              <a:tabLst>
                <a:tab pos="737235" algn="l"/>
                <a:tab pos="737870" algn="l"/>
                <a:tab pos="265938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P(IM.mutex);	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判有否发出过</a:t>
            </a:r>
            <a:r>
              <a:rPr sz="1800" spc="-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1800" dirty="0">
                <a:solidFill>
                  <a:srgbClr val="073D86"/>
                </a:solidFill>
                <a:latin typeface="华文新魏"/>
                <a:cs typeface="华文新魏"/>
              </a:rPr>
              <a:t>的进程?</a:t>
            </a:r>
            <a:endParaRPr sz="1800">
              <a:latin typeface="华文新魏"/>
              <a:cs typeface="华文新魏"/>
            </a:endParaRPr>
          </a:p>
          <a:p>
            <a:pPr marL="90805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spc="340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3931920"/>
            <a:ext cx="7848600" cy="2306320"/>
          </a:xfrm>
          <a:custGeom>
            <a:avLst/>
            <a:gdLst/>
            <a:ahLst/>
            <a:cxnLst/>
            <a:rect l="l" t="t" r="r" b="b"/>
            <a:pathLst>
              <a:path w="7848600" h="2306320">
                <a:moveTo>
                  <a:pt x="0" y="2305811"/>
                </a:moveTo>
                <a:lnTo>
                  <a:pt x="7848600" y="2305811"/>
                </a:lnTo>
                <a:lnTo>
                  <a:pt x="7848600" y="0"/>
                </a:lnTo>
                <a:lnTo>
                  <a:pt x="0" y="0"/>
                </a:lnTo>
                <a:lnTo>
                  <a:pt x="0" y="2305811"/>
                </a:lnTo>
                <a:close/>
              </a:path>
            </a:pathLst>
          </a:custGeom>
          <a:ln w="9144">
            <a:solidFill>
              <a:srgbClr val="458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7344" y="3894582"/>
            <a:ext cx="749808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342265" algn="l"/>
                <a:tab pos="34290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void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leave(InterfaceModule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&amp;IM) {</a:t>
            </a:r>
            <a:endParaRPr sz="2400">
              <a:latin typeface="华文新魏"/>
              <a:cs typeface="华文新魏"/>
            </a:endParaRPr>
          </a:p>
          <a:p>
            <a:pPr marL="641350" indent="-641350">
              <a:lnSpc>
                <a:spcPct val="100000"/>
              </a:lnSpc>
              <a:spcBef>
                <a:spcPts val="140"/>
              </a:spcBef>
              <a:buClr>
                <a:srgbClr val="30B6FC"/>
              </a:buClr>
              <a:buFont typeface="Symbol"/>
              <a:buChar char=""/>
              <a:tabLst>
                <a:tab pos="641350" algn="l"/>
                <a:tab pos="6419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if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(IM.next_count&gt;0)</a:t>
            </a:r>
            <a:endParaRPr sz="2400">
              <a:latin typeface="华文新魏"/>
              <a:cs typeface="华文新魏"/>
            </a:endParaRPr>
          </a:p>
          <a:p>
            <a:pPr marL="1014730" indent="-1014730">
              <a:lnSpc>
                <a:spcPct val="100000"/>
              </a:lnSpc>
              <a:spcBef>
                <a:spcPts val="145"/>
              </a:spcBef>
              <a:buClr>
                <a:srgbClr val="30B6FC"/>
              </a:buClr>
              <a:buFont typeface="Symbol"/>
              <a:buChar char=""/>
              <a:tabLst>
                <a:tab pos="1014730" algn="l"/>
                <a:tab pos="1015365" algn="l"/>
                <a:tab pos="286321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V(IM.next);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//有就释放一个发出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的进程</a:t>
            </a:r>
            <a:endParaRPr sz="2400">
              <a:latin typeface="华文新魏"/>
              <a:cs typeface="华文新魏"/>
            </a:endParaRPr>
          </a:p>
          <a:p>
            <a:pPr marL="566420" indent="-566420">
              <a:lnSpc>
                <a:spcPct val="100000"/>
              </a:lnSpc>
              <a:spcBef>
                <a:spcPts val="145"/>
              </a:spcBef>
              <a:buClr>
                <a:srgbClr val="30B6FC"/>
              </a:buClr>
              <a:buFont typeface="Symbol"/>
              <a:buChar char=""/>
              <a:tabLst>
                <a:tab pos="566420" algn="l"/>
                <a:tab pos="56705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else</a:t>
            </a:r>
            <a:endParaRPr sz="2400">
              <a:latin typeface="华文新魏"/>
              <a:cs typeface="华文新魏"/>
            </a:endParaRPr>
          </a:p>
          <a:p>
            <a:pPr marL="988694" indent="-988694">
              <a:lnSpc>
                <a:spcPct val="100000"/>
              </a:lnSpc>
              <a:spcBef>
                <a:spcPts val="145"/>
              </a:spcBef>
              <a:buClr>
                <a:srgbClr val="30B6FC"/>
              </a:buClr>
              <a:buFont typeface="Symbol"/>
              <a:buChar char=""/>
              <a:tabLst>
                <a:tab pos="988694" algn="l"/>
                <a:tab pos="989330" algn="l"/>
                <a:tab pos="294322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V(IM.mutex);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//否则开放管程</a:t>
            </a:r>
            <a:endParaRPr sz="24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pos="342265" algn="l"/>
              </a:tabLst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3890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2892" y="522477"/>
            <a:ext cx="3998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进程的并发</a:t>
            </a:r>
            <a:r>
              <a:rPr sz="4400" spc="-10" dirty="0"/>
              <a:t>性</a:t>
            </a:r>
            <a:r>
              <a:rPr sz="4400" dirty="0"/>
              <a:t>(1)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258267" y="3798823"/>
            <a:ext cx="8403590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由于程序是按照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while(TRUE)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{input，process，output}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串行 地输</a:t>
            </a:r>
            <a:r>
              <a:rPr sz="2400" spc="585" dirty="0">
                <a:solidFill>
                  <a:srgbClr val="073D86"/>
                </a:solidFill>
                <a:latin typeface="华文新魏"/>
                <a:cs typeface="华文新魏"/>
              </a:rPr>
              <a:t>入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2400" spc="-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理</a:t>
            </a:r>
            <a:r>
              <a:rPr sz="24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24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输出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来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编制的，所以该程序只能顺序地执行，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这时系统的效率相当低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如果把求解这个问题的程序分成三部分：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i: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while(TRUE)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{input，send}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p: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while(TRUE)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{receive，process，send}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543" y="6286601"/>
            <a:ext cx="4766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o: 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w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hil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RUE)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eceiv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，o</a:t>
            </a:r>
            <a:r>
              <a:rPr sz="2400" spc="-994" dirty="0">
                <a:solidFill>
                  <a:srgbClr val="073D86"/>
                </a:solidFill>
                <a:latin typeface="华文新魏"/>
                <a:cs typeface="华文新魏"/>
              </a:rPr>
              <a:t>u</a:t>
            </a:r>
            <a:r>
              <a:rPr sz="1500" spc="-7" baseline="52777" dirty="0">
                <a:solidFill>
                  <a:srgbClr val="073D86"/>
                </a:solidFill>
                <a:latin typeface="Arial"/>
                <a:cs typeface="Arial"/>
              </a:rPr>
              <a:t>9</a:t>
            </a:r>
            <a:r>
              <a:rPr sz="1500" baseline="52777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1500" spc="-179" baseline="52777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ut}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868" y="2491739"/>
            <a:ext cx="8124444" cy="123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1708" y="821816"/>
            <a:ext cx="6486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Hoare</a:t>
            </a:r>
            <a:r>
              <a:rPr dirty="0"/>
              <a:t>管程的wait(</a:t>
            </a:r>
            <a:r>
              <a:rPr spc="-70" dirty="0"/>
              <a:t> </a:t>
            </a:r>
            <a:r>
              <a:rPr spc="10" dirty="0"/>
              <a:t>)</a:t>
            </a:r>
            <a:r>
              <a:rPr dirty="0"/>
              <a:t>操作</a:t>
            </a:r>
          </a:p>
        </p:txBody>
      </p:sp>
      <p:sp>
        <p:nvSpPr>
          <p:cNvPr id="4" name="object 4"/>
          <p:cNvSpPr/>
          <p:nvPr/>
        </p:nvSpPr>
        <p:spPr>
          <a:xfrm>
            <a:off x="467868" y="2206751"/>
            <a:ext cx="8208645" cy="4030979"/>
          </a:xfrm>
          <a:custGeom>
            <a:avLst/>
            <a:gdLst/>
            <a:ahLst/>
            <a:cxnLst/>
            <a:rect l="l" t="t" r="r" b="b"/>
            <a:pathLst>
              <a:path w="8208645" h="4030979">
                <a:moveTo>
                  <a:pt x="0" y="4030979"/>
                </a:moveTo>
                <a:lnTo>
                  <a:pt x="8208264" y="4030979"/>
                </a:lnTo>
                <a:lnTo>
                  <a:pt x="8208264" y="0"/>
                </a:lnTo>
                <a:lnTo>
                  <a:pt x="0" y="0"/>
                </a:lnTo>
                <a:lnTo>
                  <a:pt x="0" y="4030979"/>
                </a:lnTo>
                <a:close/>
              </a:path>
            </a:pathLst>
          </a:custGeom>
          <a:ln w="9144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145879"/>
            <a:ext cx="7431405" cy="40493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void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wait(semaphore &amp;x_sem,int</a:t>
            </a:r>
            <a:endParaRPr sz="2400">
              <a:latin typeface="华文新魏"/>
              <a:cs typeface="华文新魏"/>
            </a:endParaRPr>
          </a:p>
          <a:p>
            <a:pPr marL="135509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&amp;x_count,InterfaceModule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&amp;IM)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161925" marR="5080">
              <a:lnSpc>
                <a:spcPct val="110000"/>
              </a:lnSpc>
              <a:spcBef>
                <a:spcPts val="5"/>
              </a:spcBef>
              <a:tabLst>
                <a:tab pos="187134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x_cou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t++;	//等资源进程个数加1，x_cou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初始化为0  if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(IM.next_count&gt;0)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判断是否有发出过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的进程</a:t>
            </a:r>
            <a:endParaRPr sz="2400">
              <a:latin typeface="华文新魏"/>
              <a:cs typeface="华文新魏"/>
            </a:endParaRPr>
          </a:p>
          <a:p>
            <a:pPr marL="161925" marR="3132455" indent="447675">
              <a:lnSpc>
                <a:spcPts val="3170"/>
              </a:lnSpc>
              <a:spcBef>
                <a:spcPts val="150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V(IM.next);</a:t>
            </a:r>
            <a:r>
              <a:rPr sz="2400" spc="-5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//有就释放一个 else</a:t>
            </a:r>
            <a:endParaRPr sz="2400">
              <a:latin typeface="华文新魏"/>
              <a:cs typeface="华文新魏"/>
            </a:endParaRPr>
          </a:p>
          <a:p>
            <a:pPr marL="609600">
              <a:lnSpc>
                <a:spcPct val="100000"/>
              </a:lnSpc>
              <a:spcBef>
                <a:spcPts val="135"/>
              </a:spcBef>
              <a:tabLst>
                <a:tab pos="256413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V(IM.mutex);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//否则开放管程</a:t>
            </a:r>
            <a:endParaRPr sz="2400">
              <a:latin typeface="华文新魏"/>
              <a:cs typeface="华文新魏"/>
            </a:endParaRPr>
          </a:p>
          <a:p>
            <a:pPr marL="161925" marR="323850">
              <a:lnSpc>
                <a:spcPct val="110000"/>
              </a:lnSpc>
              <a:tabLst>
                <a:tab pos="1605915" algn="l"/>
                <a:tab pos="164973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x_sem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;	/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等资源进程阻塞自己，x_se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初始化为0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x_count--;		//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等资源进程个数减1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90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4736" y="821816"/>
            <a:ext cx="6798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Hoare</a:t>
            </a:r>
            <a:r>
              <a:rPr dirty="0"/>
              <a:t>管程的signal(</a:t>
            </a:r>
            <a:r>
              <a:rPr spc="-70" dirty="0"/>
              <a:t> </a:t>
            </a:r>
            <a:r>
              <a:rPr spc="5" dirty="0"/>
              <a:t>)</a:t>
            </a:r>
            <a:r>
              <a:rPr dirty="0"/>
              <a:t>操作</a:t>
            </a:r>
          </a:p>
        </p:txBody>
      </p:sp>
      <p:sp>
        <p:nvSpPr>
          <p:cNvPr id="4" name="object 4"/>
          <p:cNvSpPr/>
          <p:nvPr/>
        </p:nvSpPr>
        <p:spPr>
          <a:xfrm>
            <a:off x="467868" y="2491739"/>
            <a:ext cx="8219440" cy="3601720"/>
          </a:xfrm>
          <a:custGeom>
            <a:avLst/>
            <a:gdLst/>
            <a:ahLst/>
            <a:cxnLst/>
            <a:rect l="l" t="t" r="r" b="b"/>
            <a:pathLst>
              <a:path w="8219440" h="3601720">
                <a:moveTo>
                  <a:pt x="0" y="3601212"/>
                </a:moveTo>
                <a:lnTo>
                  <a:pt x="8218932" y="3601212"/>
                </a:lnTo>
                <a:lnTo>
                  <a:pt x="8218932" y="0"/>
                </a:lnTo>
                <a:lnTo>
                  <a:pt x="0" y="0"/>
                </a:lnTo>
                <a:lnTo>
                  <a:pt x="0" y="3601212"/>
                </a:lnTo>
                <a:close/>
              </a:path>
            </a:pathLst>
          </a:custGeom>
          <a:ln w="9144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2431542"/>
            <a:ext cx="619379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1710" marR="695960" indent="-969644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void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signal(semaphore &amp;x_sem,int  &amp;x_count,InterfaceModule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&amp;IM)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400">
              <a:latin typeface="华文新魏"/>
              <a:cs typeface="华文新魏"/>
            </a:endParaRPr>
          </a:p>
          <a:p>
            <a:pPr marL="74295" algn="ctr">
              <a:lnSpc>
                <a:spcPct val="100000"/>
              </a:lnSpc>
              <a:spcBef>
                <a:spcPts val="285"/>
              </a:spcBef>
              <a:tabLst>
                <a:tab pos="228346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if(x_count&gt;0)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	//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判断是否有等待资源的进程</a:t>
            </a:r>
            <a:endParaRPr sz="2400">
              <a:latin typeface="华文新魏"/>
              <a:cs typeface="华文新魏"/>
            </a:endParaRPr>
          </a:p>
          <a:p>
            <a:pPr marL="193040" algn="ctr">
              <a:lnSpc>
                <a:spcPct val="100000"/>
              </a:lnSpc>
              <a:spcBef>
                <a:spcPts val="290"/>
              </a:spcBef>
              <a:tabLst>
                <a:tab pos="279082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IM.next_count++;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//发出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进程个数加1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921" y="4041140"/>
            <a:ext cx="154051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V(x_sem);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IM.n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x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);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0772" y="4041140"/>
            <a:ext cx="354457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//释放一个等资源的进程</a:t>
            </a:r>
            <a:endParaRPr sz="2400">
              <a:latin typeface="华文新魏"/>
              <a:cs typeface="华文新魏"/>
            </a:endParaRPr>
          </a:p>
          <a:p>
            <a:pPr marL="129539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/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发出sig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l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进程阻塞自己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217" y="4845226"/>
            <a:ext cx="5918200" cy="12338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390"/>
              </a:spcBef>
              <a:tabLst>
                <a:tab pos="268668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IM.next_count--;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signal进程个数减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endParaRPr sz="2400">
              <a:latin typeface="华文新魏"/>
              <a:cs typeface="华文新魏"/>
            </a:endParaRPr>
          </a:p>
          <a:p>
            <a:pPr marL="36004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91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784" y="6366452"/>
            <a:ext cx="704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888" y="6366452"/>
            <a:ext cx="42868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3970654" algn="l"/>
              </a:tabLst>
            </a:pP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2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50" y="738123"/>
            <a:ext cx="8928100" cy="1398905"/>
          </a:xfrm>
          <a:custGeom>
            <a:avLst/>
            <a:gdLst/>
            <a:ahLst/>
            <a:cxnLst/>
            <a:rect l="l" t="t" r="r" b="b"/>
            <a:pathLst>
              <a:path w="8928100" h="1398905">
                <a:moveTo>
                  <a:pt x="0" y="1398777"/>
                </a:moveTo>
                <a:lnTo>
                  <a:pt x="8928100" y="1398777"/>
                </a:lnTo>
                <a:lnTo>
                  <a:pt x="8928100" y="0"/>
                </a:lnTo>
                <a:lnTo>
                  <a:pt x="0" y="0"/>
                </a:lnTo>
                <a:lnTo>
                  <a:pt x="0" y="1398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50" y="2136965"/>
            <a:ext cx="4464050" cy="1216025"/>
          </a:xfrm>
          <a:custGeom>
            <a:avLst/>
            <a:gdLst/>
            <a:ahLst/>
            <a:cxnLst/>
            <a:rect l="l" t="t" r="r" b="b"/>
            <a:pathLst>
              <a:path w="4464050" h="1216025">
                <a:moveTo>
                  <a:pt x="0" y="1215834"/>
                </a:moveTo>
                <a:lnTo>
                  <a:pt x="4464050" y="1215834"/>
                </a:lnTo>
                <a:lnTo>
                  <a:pt x="4464050" y="0"/>
                </a:lnTo>
                <a:lnTo>
                  <a:pt x="0" y="0"/>
                </a:lnTo>
                <a:lnTo>
                  <a:pt x="0" y="1215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2136901"/>
            <a:ext cx="4464050" cy="1536065"/>
          </a:xfrm>
          <a:custGeom>
            <a:avLst/>
            <a:gdLst/>
            <a:ahLst/>
            <a:cxnLst/>
            <a:rect l="l" t="t" r="r" b="b"/>
            <a:pathLst>
              <a:path w="4464050" h="1536064">
                <a:moveTo>
                  <a:pt x="0" y="1535938"/>
                </a:moveTo>
                <a:lnTo>
                  <a:pt x="4464050" y="1535938"/>
                </a:lnTo>
                <a:lnTo>
                  <a:pt x="4464050" y="0"/>
                </a:lnTo>
                <a:lnTo>
                  <a:pt x="0" y="0"/>
                </a:lnTo>
                <a:lnTo>
                  <a:pt x="0" y="15359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950" y="3352685"/>
            <a:ext cx="4464050" cy="3334385"/>
          </a:xfrm>
          <a:custGeom>
            <a:avLst/>
            <a:gdLst/>
            <a:ahLst/>
            <a:cxnLst/>
            <a:rect l="l" t="t" r="r" b="b"/>
            <a:pathLst>
              <a:path w="4464050" h="3334384">
                <a:moveTo>
                  <a:pt x="0" y="3334258"/>
                </a:moveTo>
                <a:lnTo>
                  <a:pt x="4464050" y="3334258"/>
                </a:lnTo>
                <a:lnTo>
                  <a:pt x="4464050" y="0"/>
                </a:lnTo>
                <a:lnTo>
                  <a:pt x="0" y="0"/>
                </a:lnTo>
                <a:lnTo>
                  <a:pt x="0" y="3334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3672725"/>
            <a:ext cx="4464050" cy="3014345"/>
          </a:xfrm>
          <a:custGeom>
            <a:avLst/>
            <a:gdLst/>
            <a:ahLst/>
            <a:cxnLst/>
            <a:rect l="l" t="t" r="r" b="b"/>
            <a:pathLst>
              <a:path w="4464050" h="3014345">
                <a:moveTo>
                  <a:pt x="0" y="3014217"/>
                </a:moveTo>
                <a:lnTo>
                  <a:pt x="4464050" y="3014217"/>
                </a:lnTo>
                <a:lnTo>
                  <a:pt x="4464050" y="0"/>
                </a:lnTo>
                <a:lnTo>
                  <a:pt x="0" y="0"/>
                </a:lnTo>
                <a:lnTo>
                  <a:pt x="0" y="30142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2130551"/>
            <a:ext cx="0" cy="4570730"/>
          </a:xfrm>
          <a:custGeom>
            <a:avLst/>
            <a:gdLst/>
            <a:ahLst/>
            <a:cxnLst/>
            <a:rect l="l" t="t" r="r" b="b"/>
            <a:pathLst>
              <a:path h="4570730">
                <a:moveTo>
                  <a:pt x="0" y="0"/>
                </a:moveTo>
                <a:lnTo>
                  <a:pt x="0" y="457067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662" y="2136901"/>
            <a:ext cx="8956675" cy="0"/>
          </a:xfrm>
          <a:custGeom>
            <a:avLst/>
            <a:gdLst/>
            <a:ahLst/>
            <a:cxnLst/>
            <a:rect l="l" t="t" r="r" b="b"/>
            <a:pathLst>
              <a:path w="8956675">
                <a:moveTo>
                  <a:pt x="0" y="0"/>
                </a:moveTo>
                <a:lnTo>
                  <a:pt x="89566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662" y="3352800"/>
            <a:ext cx="4485005" cy="0"/>
          </a:xfrm>
          <a:custGeom>
            <a:avLst/>
            <a:gdLst/>
            <a:ahLst/>
            <a:cxnLst/>
            <a:rect l="l" t="t" r="r" b="b"/>
            <a:pathLst>
              <a:path w="4485005">
                <a:moveTo>
                  <a:pt x="0" y="0"/>
                </a:moveTo>
                <a:lnTo>
                  <a:pt x="44846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5650" y="3672840"/>
            <a:ext cx="4485005" cy="0"/>
          </a:xfrm>
          <a:custGeom>
            <a:avLst/>
            <a:gdLst/>
            <a:ahLst/>
            <a:cxnLst/>
            <a:rect l="l" t="t" r="r" b="b"/>
            <a:pathLst>
              <a:path w="4485005">
                <a:moveTo>
                  <a:pt x="0" y="0"/>
                </a:moveTo>
                <a:lnTo>
                  <a:pt x="44846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950" y="723900"/>
            <a:ext cx="0" cy="5977890"/>
          </a:xfrm>
          <a:custGeom>
            <a:avLst/>
            <a:gdLst/>
            <a:ahLst/>
            <a:cxnLst/>
            <a:rect l="l" t="t" r="r" b="b"/>
            <a:pathLst>
              <a:path h="5977890">
                <a:moveTo>
                  <a:pt x="0" y="0"/>
                </a:moveTo>
                <a:lnTo>
                  <a:pt x="0" y="59773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6050" y="723900"/>
            <a:ext cx="0" cy="5977890"/>
          </a:xfrm>
          <a:custGeom>
            <a:avLst/>
            <a:gdLst/>
            <a:ahLst/>
            <a:cxnLst/>
            <a:rect l="l" t="t" r="r" b="b"/>
            <a:pathLst>
              <a:path h="5977890">
                <a:moveTo>
                  <a:pt x="0" y="0"/>
                </a:moveTo>
                <a:lnTo>
                  <a:pt x="0" y="59773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662" y="738251"/>
            <a:ext cx="8956675" cy="0"/>
          </a:xfrm>
          <a:custGeom>
            <a:avLst/>
            <a:gdLst/>
            <a:ahLst/>
            <a:cxnLst/>
            <a:rect l="l" t="t" r="r" b="b"/>
            <a:pathLst>
              <a:path w="8956675">
                <a:moveTo>
                  <a:pt x="0" y="0"/>
                </a:moveTo>
                <a:lnTo>
                  <a:pt x="89566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662" y="6686943"/>
            <a:ext cx="8956675" cy="0"/>
          </a:xfrm>
          <a:custGeom>
            <a:avLst/>
            <a:gdLst/>
            <a:ahLst/>
            <a:cxnLst/>
            <a:rect l="l" t="t" r="r" b="b"/>
            <a:pathLst>
              <a:path w="8956675">
                <a:moveTo>
                  <a:pt x="0" y="0"/>
                </a:moveTo>
                <a:lnTo>
                  <a:pt x="89566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1165" y="682878"/>
            <a:ext cx="7429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typedef</a:t>
            </a:r>
            <a:r>
              <a:rPr sz="2000" spc="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struct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InterfaceModule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//InterfaceModule是结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体的名字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5342" y="957199"/>
            <a:ext cx="454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调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用管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程前使用的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互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斥信号量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5870" y="957199"/>
            <a:ext cx="2072005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semaphore</a:t>
            </a:r>
            <a:r>
              <a:rPr sz="2000" spc="-4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mutex;  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semaphore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next;  int next_count;</a:t>
            </a:r>
            <a:r>
              <a:rPr sz="2000" spc="-7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};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5945" y="1231519"/>
            <a:ext cx="413385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出signal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的进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挂起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自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己的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信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号量</a:t>
            </a:r>
            <a:endParaRPr sz="2000">
              <a:latin typeface="华文新魏"/>
              <a:cs typeface="华文新魏"/>
            </a:endParaRPr>
          </a:p>
          <a:p>
            <a:pPr marL="381000">
              <a:lnSpc>
                <a:spcPts val="2280"/>
              </a:lnSpc>
            </a:pP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在next上等待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进程数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6770" y="1780413"/>
            <a:ext cx="5222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mutex=1;next=0;next_count=0;</a:t>
            </a:r>
            <a:r>
              <a:rPr sz="2000" spc="-9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初始化语句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1165" y="2094102"/>
            <a:ext cx="4213225" cy="1230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void enter(InterfaceModule &amp;IM)</a:t>
            </a:r>
            <a:r>
              <a:rPr sz="2000" spc="-5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endParaRPr sz="2000">
              <a:latin typeface="华文新魏"/>
              <a:cs typeface="华文新魏"/>
            </a:endParaRPr>
          </a:p>
          <a:p>
            <a:pPr marL="12700" marR="5080" indent="309245">
              <a:lnSpc>
                <a:spcPts val="2039"/>
              </a:lnSpc>
              <a:spcBef>
                <a:spcPts val="484"/>
              </a:spcBef>
            </a:pP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P(IM.mutex)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;</a:t>
            </a:r>
            <a:r>
              <a:rPr sz="2000" spc="39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判有否发出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signal  的进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?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6129" y="2094102"/>
            <a:ext cx="44373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61340" indent="-2470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void leave(InterfaceModule &amp;IM)</a:t>
            </a:r>
            <a:r>
              <a:rPr sz="2000" spc="-1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  if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(IM.next_count&gt;0)</a:t>
            </a:r>
            <a:endParaRPr sz="2000">
              <a:latin typeface="华文新魏"/>
              <a:cs typeface="华文新魏"/>
            </a:endParaRPr>
          </a:p>
          <a:p>
            <a:pPr marL="754380">
              <a:lnSpc>
                <a:spcPct val="100000"/>
              </a:lnSpc>
            </a:pPr>
            <a:r>
              <a:rPr sz="2000" u="heavy" dirty="0">
                <a:solidFill>
                  <a:srgbClr val="0033CC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V(IM.next);</a:t>
            </a:r>
            <a:r>
              <a:rPr sz="2000" u="heavy" spc="175" dirty="0">
                <a:solidFill>
                  <a:srgbClr val="0033CC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 </a:t>
            </a:r>
            <a:endParaRPr sz="2000">
              <a:latin typeface="华文新魏"/>
              <a:cs typeface="华文新魏"/>
            </a:endParaRPr>
          </a:p>
          <a:p>
            <a:pPr marL="57023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有就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释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放一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发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出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endParaRPr sz="2000">
              <a:latin typeface="华文新魏"/>
              <a:cs typeface="华文新魏"/>
            </a:endParaRPr>
          </a:p>
          <a:p>
            <a:pPr marL="198120">
              <a:lnSpc>
                <a:spcPct val="100000"/>
              </a:lnSpc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else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u="heavy" dirty="0">
                <a:solidFill>
                  <a:srgbClr val="0033CC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V(IM.mutex</a:t>
            </a: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);</a:t>
            </a:r>
            <a:r>
              <a:rPr sz="2000" spc="-40" dirty="0">
                <a:solidFill>
                  <a:srgbClr val="0033CC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//否则开放管程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165" y="3310254"/>
            <a:ext cx="4245610" cy="241935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95250">
              <a:lnSpc>
                <a:spcPct val="92500"/>
              </a:lnSpc>
              <a:spcBef>
                <a:spcPts val="284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void 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wait(semaphore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&amp;x_sem, int  &amp;x_count,InterfaceModule &amp;IM) {  x_count++;</a:t>
            </a:r>
            <a:r>
              <a:rPr sz="2000" spc="45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//等资源进程个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加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1，</a:t>
            </a:r>
            <a:endParaRPr sz="2000">
              <a:latin typeface="华文新魏"/>
              <a:cs typeface="华文新魏"/>
            </a:endParaRPr>
          </a:p>
          <a:p>
            <a:pPr marL="13589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if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(IM.next_count&gt;0)</a:t>
            </a:r>
            <a:endParaRPr sz="2000">
              <a:latin typeface="华文新魏"/>
              <a:cs typeface="华文新魏"/>
            </a:endParaRPr>
          </a:p>
          <a:p>
            <a:pPr marL="63119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//判断是否有发出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过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endParaRPr sz="2000">
              <a:latin typeface="华文新魏"/>
              <a:cs typeface="华文新魏"/>
            </a:endParaRPr>
          </a:p>
          <a:p>
            <a:pPr marL="135890" marR="655955" indent="332105">
              <a:lnSpc>
                <a:spcPct val="100000"/>
              </a:lnSpc>
            </a:pPr>
            <a:r>
              <a:rPr sz="2000" u="heavy" spc="-180" dirty="0">
                <a:solidFill>
                  <a:srgbClr val="0033CC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 </a:t>
            </a:r>
            <a:r>
              <a:rPr sz="2000" u="heavy" dirty="0">
                <a:solidFill>
                  <a:srgbClr val="0033CC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V(IM.next);</a:t>
            </a:r>
            <a:r>
              <a:rPr sz="2000" spc="-80" dirty="0">
                <a:solidFill>
                  <a:srgbClr val="0033CC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//有就释放一个 else</a:t>
            </a:r>
            <a:endParaRPr sz="2000">
              <a:latin typeface="华文新魏"/>
              <a:cs typeface="华文新魏"/>
            </a:endParaRPr>
          </a:p>
          <a:p>
            <a:pPr marL="508000">
              <a:lnSpc>
                <a:spcPct val="100000"/>
              </a:lnSpc>
            </a:pPr>
            <a:r>
              <a:rPr sz="2000" dirty="0">
                <a:solidFill>
                  <a:srgbClr val="0033CC"/>
                </a:solidFill>
                <a:latin typeface="华文新魏"/>
                <a:cs typeface="华文新魏"/>
              </a:rPr>
              <a:t>V(IM.mutex);</a:t>
            </a:r>
            <a:r>
              <a:rPr sz="2000" spc="440" dirty="0">
                <a:solidFill>
                  <a:srgbClr val="0033CC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//否则开放管程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609" y="5703214"/>
            <a:ext cx="4022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6985" algn="l"/>
              </a:tabLst>
            </a:pPr>
            <a:r>
              <a:rPr sz="2000" dirty="0">
                <a:solidFill>
                  <a:srgbClr val="FF0000"/>
                </a:solidFill>
                <a:latin typeface="华文新魏"/>
                <a:cs typeface="华文新魏"/>
              </a:rPr>
              <a:t>P(x_sem)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;	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等资源进程阻塞自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己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4609" y="6007709"/>
            <a:ext cx="37407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254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//x_sem初始化为0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x_count--;</a:t>
            </a:r>
            <a:r>
              <a:rPr sz="20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r>
              <a:rPr sz="2000" spc="47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//等资源进程个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减1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6129" y="3630295"/>
            <a:ext cx="4437380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7244" marR="5080" indent="-8051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void signal(semaphore &amp;x_sem,int  &amp;x_count,InterfaceModule</a:t>
            </a:r>
            <a:r>
              <a:rPr sz="2000" spc="-8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&amp;IM)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r>
              <a:rPr sz="2000" spc="47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if(x_count&gt;0)</a:t>
            </a:r>
            <a:r>
              <a:rPr sz="2000" spc="-5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</a:t>
            </a:r>
            <a:r>
              <a:rPr sz="2000" spc="47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判断等待进程</a:t>
            </a:r>
            <a:endParaRPr sz="2000">
              <a:latin typeface="华文新魏"/>
              <a:cs typeface="华文新魏"/>
            </a:endParaRPr>
          </a:p>
          <a:p>
            <a:pPr marL="13589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IM.next_count++;</a:t>
            </a:r>
            <a:endParaRPr sz="2000">
              <a:latin typeface="华文新魏"/>
              <a:cs typeface="华文新魏"/>
            </a:endParaRPr>
          </a:p>
          <a:p>
            <a:pPr marL="259079" marR="5715" indent="619760">
              <a:lnSpc>
                <a:spcPct val="100000"/>
              </a:lnSpc>
              <a:spcBef>
                <a:spcPts val="5"/>
              </a:spcBef>
              <a:tabLst>
                <a:tab pos="1551305" algn="l"/>
              </a:tabLst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 发 出 signal 进 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程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个 数 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加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1  </a:t>
            </a:r>
            <a:r>
              <a:rPr sz="2000" u="heavy" dirty="0">
                <a:solidFill>
                  <a:srgbClr val="0033CC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V(x_sem);	</a:t>
            </a:r>
            <a:r>
              <a:rPr sz="2000" u="heavy" dirty="0">
                <a:solidFill>
                  <a:srgbClr val="073D86"/>
                </a:solidFill>
                <a:uFill>
                  <a:solidFill>
                    <a:srgbClr val="0000FF"/>
                  </a:solidFill>
                </a:uFill>
                <a:latin typeface="华文新魏"/>
                <a:cs typeface="华文新魏"/>
              </a:rPr>
              <a:t>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/释放一个等资源的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程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P(IM.next)</a:t>
            </a: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;</a:t>
            </a:r>
            <a:r>
              <a:rPr sz="2000" u="heavy" spc="-45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20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/发出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signal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进程阻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塞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自己 IM.next_count--;</a:t>
            </a:r>
            <a:r>
              <a:rPr sz="20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  <a:p>
            <a:pPr marL="75438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//发出signal进程个数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减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08810" y="2647950"/>
            <a:ext cx="3387725" cy="838835"/>
          </a:xfrm>
          <a:custGeom>
            <a:avLst/>
            <a:gdLst/>
            <a:ahLst/>
            <a:cxnLst/>
            <a:rect l="l" t="t" r="r" b="b"/>
            <a:pathLst>
              <a:path w="3387725" h="838835">
                <a:moveTo>
                  <a:pt x="129056" y="50447"/>
                </a:moveTo>
                <a:lnTo>
                  <a:pt x="123155" y="75706"/>
                </a:lnTo>
                <a:lnTo>
                  <a:pt x="3381882" y="838580"/>
                </a:lnTo>
                <a:lnTo>
                  <a:pt x="3387725" y="813435"/>
                </a:lnTo>
                <a:lnTo>
                  <a:pt x="129056" y="50447"/>
                </a:lnTo>
                <a:close/>
              </a:path>
              <a:path w="3387725" h="838835">
                <a:moveTo>
                  <a:pt x="140842" y="0"/>
                </a:moveTo>
                <a:lnTo>
                  <a:pt x="0" y="33527"/>
                </a:lnTo>
                <a:lnTo>
                  <a:pt x="111378" y="126111"/>
                </a:lnTo>
                <a:lnTo>
                  <a:pt x="123155" y="75706"/>
                </a:lnTo>
                <a:lnTo>
                  <a:pt x="110616" y="72771"/>
                </a:lnTo>
                <a:lnTo>
                  <a:pt x="116458" y="47498"/>
                </a:lnTo>
                <a:lnTo>
                  <a:pt x="129745" y="47498"/>
                </a:lnTo>
                <a:lnTo>
                  <a:pt x="140842" y="0"/>
                </a:lnTo>
                <a:close/>
              </a:path>
              <a:path w="3387725" h="838835">
                <a:moveTo>
                  <a:pt x="116458" y="47498"/>
                </a:moveTo>
                <a:lnTo>
                  <a:pt x="110616" y="72771"/>
                </a:lnTo>
                <a:lnTo>
                  <a:pt x="123155" y="75706"/>
                </a:lnTo>
                <a:lnTo>
                  <a:pt x="129056" y="50447"/>
                </a:lnTo>
                <a:lnTo>
                  <a:pt x="116458" y="47498"/>
                </a:lnTo>
                <a:close/>
              </a:path>
              <a:path w="3387725" h="838835">
                <a:moveTo>
                  <a:pt x="129745" y="47498"/>
                </a:moveTo>
                <a:lnTo>
                  <a:pt x="116458" y="47498"/>
                </a:lnTo>
                <a:lnTo>
                  <a:pt x="129056" y="50447"/>
                </a:lnTo>
                <a:lnTo>
                  <a:pt x="129745" y="47498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2845" y="5753861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7028" y="0"/>
                </a:lnTo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8506" y="6067805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702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32738" y="5262626"/>
            <a:ext cx="3530600" cy="701040"/>
          </a:xfrm>
          <a:custGeom>
            <a:avLst/>
            <a:gdLst/>
            <a:ahLst/>
            <a:cxnLst/>
            <a:rect l="l" t="t" r="r" b="b"/>
            <a:pathLst>
              <a:path w="3530600" h="701039">
                <a:moveTo>
                  <a:pt x="115697" y="573303"/>
                </a:moveTo>
                <a:lnTo>
                  <a:pt x="0" y="660400"/>
                </a:lnTo>
                <a:lnTo>
                  <a:pt x="139065" y="700709"/>
                </a:lnTo>
                <a:lnTo>
                  <a:pt x="130148" y="652094"/>
                </a:lnTo>
                <a:lnTo>
                  <a:pt x="116967" y="652094"/>
                </a:lnTo>
                <a:lnTo>
                  <a:pt x="112268" y="626605"/>
                </a:lnTo>
                <a:lnTo>
                  <a:pt x="125043" y="624260"/>
                </a:lnTo>
                <a:lnTo>
                  <a:pt x="115697" y="573303"/>
                </a:lnTo>
                <a:close/>
              </a:path>
              <a:path w="3530600" h="701039">
                <a:moveTo>
                  <a:pt x="125043" y="624260"/>
                </a:moveTo>
                <a:lnTo>
                  <a:pt x="112268" y="626605"/>
                </a:lnTo>
                <a:lnTo>
                  <a:pt x="116967" y="652094"/>
                </a:lnTo>
                <a:lnTo>
                  <a:pt x="129718" y="649752"/>
                </a:lnTo>
                <a:lnTo>
                  <a:pt x="125043" y="624260"/>
                </a:lnTo>
                <a:close/>
              </a:path>
              <a:path w="3530600" h="701039">
                <a:moveTo>
                  <a:pt x="129718" y="649752"/>
                </a:moveTo>
                <a:lnTo>
                  <a:pt x="116967" y="652094"/>
                </a:lnTo>
                <a:lnTo>
                  <a:pt x="130148" y="652094"/>
                </a:lnTo>
                <a:lnTo>
                  <a:pt x="129718" y="649752"/>
                </a:lnTo>
                <a:close/>
              </a:path>
              <a:path w="3530600" h="701039">
                <a:moveTo>
                  <a:pt x="3525774" y="0"/>
                </a:moveTo>
                <a:lnTo>
                  <a:pt x="125043" y="624260"/>
                </a:lnTo>
                <a:lnTo>
                  <a:pt x="129718" y="649752"/>
                </a:lnTo>
                <a:lnTo>
                  <a:pt x="3530345" y="25400"/>
                </a:lnTo>
                <a:lnTo>
                  <a:pt x="3525774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6904" y="5117719"/>
            <a:ext cx="2954020" cy="491490"/>
          </a:xfrm>
          <a:custGeom>
            <a:avLst/>
            <a:gdLst/>
            <a:ahLst/>
            <a:cxnLst/>
            <a:rect l="l" t="t" r="r" b="b"/>
            <a:pathLst>
              <a:path w="2954020" h="491489">
                <a:moveTo>
                  <a:pt x="2823862" y="439700"/>
                </a:moveTo>
                <a:lnTo>
                  <a:pt x="2816352" y="490931"/>
                </a:lnTo>
                <a:lnTo>
                  <a:pt x="2953893" y="445642"/>
                </a:lnTo>
                <a:lnTo>
                  <a:pt x="2948073" y="441578"/>
                </a:lnTo>
                <a:lnTo>
                  <a:pt x="2836672" y="441578"/>
                </a:lnTo>
                <a:lnTo>
                  <a:pt x="2823862" y="439700"/>
                </a:lnTo>
                <a:close/>
              </a:path>
              <a:path w="2954020" h="491489">
                <a:moveTo>
                  <a:pt x="2827623" y="414039"/>
                </a:moveTo>
                <a:lnTo>
                  <a:pt x="2823862" y="439700"/>
                </a:lnTo>
                <a:lnTo>
                  <a:pt x="2836672" y="441578"/>
                </a:lnTo>
                <a:lnTo>
                  <a:pt x="2840482" y="415924"/>
                </a:lnTo>
                <a:lnTo>
                  <a:pt x="2827623" y="414039"/>
                </a:lnTo>
                <a:close/>
              </a:path>
              <a:path w="2954020" h="491489">
                <a:moveTo>
                  <a:pt x="2835147" y="362711"/>
                </a:moveTo>
                <a:lnTo>
                  <a:pt x="2827623" y="414039"/>
                </a:lnTo>
                <a:lnTo>
                  <a:pt x="2840482" y="415924"/>
                </a:lnTo>
                <a:lnTo>
                  <a:pt x="2836672" y="441578"/>
                </a:lnTo>
                <a:lnTo>
                  <a:pt x="2948073" y="441578"/>
                </a:lnTo>
                <a:lnTo>
                  <a:pt x="2835147" y="362711"/>
                </a:lnTo>
                <a:close/>
              </a:path>
              <a:path w="2954020" h="491489">
                <a:moveTo>
                  <a:pt x="3809" y="0"/>
                </a:moveTo>
                <a:lnTo>
                  <a:pt x="0" y="25653"/>
                </a:lnTo>
                <a:lnTo>
                  <a:pt x="2823862" y="439700"/>
                </a:lnTo>
                <a:lnTo>
                  <a:pt x="2827623" y="414039"/>
                </a:lnTo>
                <a:lnTo>
                  <a:pt x="3809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70888" y="2754629"/>
            <a:ext cx="129539" cy="2737485"/>
          </a:xfrm>
          <a:custGeom>
            <a:avLst/>
            <a:gdLst/>
            <a:ahLst/>
            <a:cxnLst/>
            <a:rect l="l" t="t" r="r" b="b"/>
            <a:pathLst>
              <a:path w="129539" h="2737485">
                <a:moveTo>
                  <a:pt x="77724" y="116586"/>
                </a:moveTo>
                <a:lnTo>
                  <a:pt x="51816" y="116586"/>
                </a:lnTo>
                <a:lnTo>
                  <a:pt x="51816" y="2737104"/>
                </a:lnTo>
                <a:lnTo>
                  <a:pt x="77724" y="2737104"/>
                </a:lnTo>
                <a:lnTo>
                  <a:pt x="77724" y="116586"/>
                </a:lnTo>
                <a:close/>
              </a:path>
              <a:path w="129539" h="2737485">
                <a:moveTo>
                  <a:pt x="64769" y="0"/>
                </a:moveTo>
                <a:lnTo>
                  <a:pt x="0" y="129540"/>
                </a:lnTo>
                <a:lnTo>
                  <a:pt x="51816" y="129540"/>
                </a:lnTo>
                <a:lnTo>
                  <a:pt x="51816" y="116586"/>
                </a:lnTo>
                <a:lnTo>
                  <a:pt x="123062" y="116586"/>
                </a:lnTo>
                <a:lnTo>
                  <a:pt x="64769" y="0"/>
                </a:lnTo>
                <a:close/>
              </a:path>
              <a:path w="129539" h="2737485">
                <a:moveTo>
                  <a:pt x="123062" y="116586"/>
                </a:moveTo>
                <a:lnTo>
                  <a:pt x="77724" y="116586"/>
                </a:lnTo>
                <a:lnTo>
                  <a:pt x="77724" y="129540"/>
                </a:lnTo>
                <a:lnTo>
                  <a:pt x="129539" y="129540"/>
                </a:lnTo>
                <a:lnTo>
                  <a:pt x="123062" y="116586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6786" y="2896489"/>
            <a:ext cx="351790" cy="2667000"/>
          </a:xfrm>
          <a:custGeom>
            <a:avLst/>
            <a:gdLst/>
            <a:ahLst/>
            <a:cxnLst/>
            <a:rect l="l" t="t" r="r" b="b"/>
            <a:pathLst>
              <a:path w="351789" h="2667000">
                <a:moveTo>
                  <a:pt x="0" y="2531110"/>
                </a:moveTo>
                <a:lnTo>
                  <a:pt x="50418" y="2666873"/>
                </a:lnTo>
                <a:lnTo>
                  <a:pt x="124120" y="2552319"/>
                </a:lnTo>
                <a:lnTo>
                  <a:pt x="75818" y="2552319"/>
                </a:lnTo>
                <a:lnTo>
                  <a:pt x="50037" y="2549525"/>
                </a:lnTo>
                <a:lnTo>
                  <a:pt x="51425" y="2536688"/>
                </a:lnTo>
                <a:lnTo>
                  <a:pt x="0" y="2531110"/>
                </a:lnTo>
                <a:close/>
              </a:path>
              <a:path w="351789" h="2667000">
                <a:moveTo>
                  <a:pt x="51425" y="2536688"/>
                </a:moveTo>
                <a:lnTo>
                  <a:pt x="50037" y="2549525"/>
                </a:lnTo>
                <a:lnTo>
                  <a:pt x="75818" y="2552319"/>
                </a:lnTo>
                <a:lnTo>
                  <a:pt x="77205" y="2539485"/>
                </a:lnTo>
                <a:lnTo>
                  <a:pt x="51425" y="2536688"/>
                </a:lnTo>
                <a:close/>
              </a:path>
              <a:path w="351789" h="2667000">
                <a:moveTo>
                  <a:pt x="77205" y="2539485"/>
                </a:moveTo>
                <a:lnTo>
                  <a:pt x="75818" y="2552319"/>
                </a:lnTo>
                <a:lnTo>
                  <a:pt x="124120" y="2552319"/>
                </a:lnTo>
                <a:lnTo>
                  <a:pt x="128777" y="2545080"/>
                </a:lnTo>
                <a:lnTo>
                  <a:pt x="77205" y="2539485"/>
                </a:lnTo>
                <a:close/>
              </a:path>
              <a:path w="351789" h="2667000">
                <a:moveTo>
                  <a:pt x="325627" y="0"/>
                </a:moveTo>
                <a:lnTo>
                  <a:pt x="51425" y="2536688"/>
                </a:lnTo>
                <a:lnTo>
                  <a:pt x="77205" y="2539485"/>
                </a:lnTo>
                <a:lnTo>
                  <a:pt x="351282" y="2794"/>
                </a:lnTo>
                <a:lnTo>
                  <a:pt x="325627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210" y="808481"/>
            <a:ext cx="8018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11.4.3</a:t>
            </a:r>
            <a:r>
              <a:rPr sz="4000" spc="-70" dirty="0"/>
              <a:t> </a:t>
            </a:r>
            <a:r>
              <a:rPr sz="4000" spc="-5" dirty="0"/>
              <a:t>管程求解进程同步与互斥问题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47217" y="2041933"/>
            <a:ext cx="3912235" cy="31229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4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000" dirty="0">
                <a:solidFill>
                  <a:srgbClr val="073D86"/>
                </a:solidFill>
                <a:latin typeface="华文新魏"/>
                <a:cs typeface="华文新魏"/>
              </a:rPr>
              <a:t>互斥问题</a:t>
            </a:r>
            <a:endParaRPr sz="30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690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(1)读者写者问题</a:t>
            </a:r>
            <a:endParaRPr sz="28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(2)哲学家就餐问题</a:t>
            </a:r>
            <a:endParaRPr sz="2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6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900" dirty="0">
                <a:solidFill>
                  <a:srgbClr val="073D86"/>
                </a:solidFill>
                <a:latin typeface="华文新魏"/>
                <a:cs typeface="华文新魏"/>
              </a:rPr>
              <a:t>同步问题</a:t>
            </a:r>
            <a:endParaRPr sz="29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65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700" dirty="0">
                <a:solidFill>
                  <a:srgbClr val="073D86"/>
                </a:solidFill>
                <a:latin typeface="华文新魏"/>
                <a:cs typeface="华文新魏"/>
              </a:rPr>
              <a:t>(1)</a:t>
            </a:r>
            <a:r>
              <a:rPr sz="2700" spc="-9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700" dirty="0">
                <a:solidFill>
                  <a:srgbClr val="073D86"/>
                </a:solidFill>
                <a:latin typeface="华文新魏"/>
                <a:cs typeface="华文新魏"/>
              </a:rPr>
              <a:t>生产者</a:t>
            </a:r>
            <a:r>
              <a:rPr sz="2700" spc="-5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2700" dirty="0">
                <a:solidFill>
                  <a:srgbClr val="073D86"/>
                </a:solidFill>
                <a:latin typeface="华文新魏"/>
                <a:cs typeface="华文新魏"/>
              </a:rPr>
              <a:t>消费者问题</a:t>
            </a:r>
            <a:endParaRPr sz="2700">
              <a:latin typeface="华文新魏"/>
              <a:cs typeface="华文新魏"/>
            </a:endParaRPr>
          </a:p>
          <a:p>
            <a:pPr marL="588645" lvl="1" indent="-273050">
              <a:lnSpc>
                <a:spcPct val="100000"/>
              </a:lnSpc>
              <a:spcBef>
                <a:spcPts val="64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700" dirty="0">
                <a:solidFill>
                  <a:srgbClr val="073D86"/>
                </a:solidFill>
                <a:latin typeface="华文新魏"/>
                <a:cs typeface="华文新魏"/>
              </a:rPr>
              <a:t>(2)</a:t>
            </a:r>
            <a:r>
              <a:rPr sz="27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700" dirty="0">
                <a:solidFill>
                  <a:srgbClr val="073D86"/>
                </a:solidFill>
                <a:latin typeface="华文新魏"/>
                <a:cs typeface="华文新魏"/>
              </a:rPr>
              <a:t>苹</a:t>
            </a:r>
            <a:r>
              <a:rPr sz="2700" spc="-5" dirty="0">
                <a:solidFill>
                  <a:srgbClr val="073D86"/>
                </a:solidFill>
                <a:latin typeface="华文新魏"/>
                <a:cs typeface="华文新魏"/>
              </a:rPr>
              <a:t>果-</a:t>
            </a:r>
            <a:r>
              <a:rPr sz="2700" dirty="0">
                <a:solidFill>
                  <a:srgbClr val="073D86"/>
                </a:solidFill>
                <a:latin typeface="华文新魏"/>
                <a:cs typeface="华文新魏"/>
              </a:rPr>
              <a:t>桔子问题</a:t>
            </a:r>
            <a:endParaRPr sz="27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04" y="188976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93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4366" y="751077"/>
            <a:ext cx="67379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霍尔管程求解读者写者问题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684212" y="2708275"/>
            <a:ext cx="7991475" cy="2974975"/>
          </a:xfrm>
          <a:custGeom>
            <a:avLst/>
            <a:gdLst/>
            <a:ahLst/>
            <a:cxnLst/>
            <a:rect l="l" t="t" r="r" b="b"/>
            <a:pathLst>
              <a:path w="7991475" h="2974975">
                <a:moveTo>
                  <a:pt x="0" y="2974848"/>
                </a:moveTo>
                <a:lnTo>
                  <a:pt x="7991475" y="2974848"/>
                </a:lnTo>
                <a:lnTo>
                  <a:pt x="7991475" y="0"/>
                </a:lnTo>
                <a:lnTo>
                  <a:pt x="0" y="0"/>
                </a:lnTo>
                <a:lnTo>
                  <a:pt x="0" y="2974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4212" y="2708275"/>
            <a:ext cx="7992109" cy="2974975"/>
          </a:xfrm>
          <a:prstGeom prst="rect">
            <a:avLst/>
          </a:prstGeom>
          <a:ln w="3175">
            <a:solidFill>
              <a:srgbClr val="073D8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590"/>
              </a:lnSpc>
              <a:tabLst>
                <a:tab pos="85598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TYPE	read-write=monitor</a:t>
            </a:r>
            <a:endParaRPr sz="2200">
              <a:latin typeface="华文新魏"/>
              <a:cs typeface="华文新魏"/>
            </a:endParaRPr>
          </a:p>
          <a:p>
            <a:pPr marL="36385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rc,wc;</a:t>
            </a:r>
            <a:endParaRPr sz="2200">
              <a:latin typeface="华文新魏"/>
              <a:cs typeface="华文新魏"/>
            </a:endParaRPr>
          </a:p>
          <a:p>
            <a:pPr marL="501015" marR="4029710">
              <a:lnSpc>
                <a:spcPct val="110000"/>
              </a:lnSpc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semaphore R,W;R=0;W=0;  int</a:t>
            </a: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R_count,W_count;</a:t>
            </a:r>
            <a:endParaRPr sz="2200">
              <a:latin typeface="华文新魏"/>
              <a:cs typeface="华文新魏"/>
            </a:endParaRPr>
          </a:p>
          <a:p>
            <a:pPr marL="91440" marR="5380990" indent="409575">
              <a:lnSpc>
                <a:spcPts val="2910"/>
              </a:lnSpc>
              <a:spcBef>
                <a:spcPts val="135"/>
              </a:spcBef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rc=0; wc=0;  InterfaceModule</a:t>
            </a:r>
            <a:r>
              <a:rPr sz="22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IM;</a:t>
            </a:r>
            <a:endParaRPr sz="2200">
              <a:latin typeface="华文新魏"/>
              <a:cs typeface="华文新魏"/>
            </a:endParaRPr>
          </a:p>
          <a:p>
            <a:pPr marL="91440" marR="1506220">
              <a:lnSpc>
                <a:spcPts val="2900"/>
              </a:lnSpc>
              <a:tabLst>
                <a:tab pos="699770" algn="l"/>
              </a:tabLst>
            </a:pP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DEFINE start_read, end_read, start_write, end_write;  USE	wait,signal,enter,leave;</a:t>
            </a:r>
            <a:endParaRPr sz="22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204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94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16:03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02784" y="6366452"/>
            <a:ext cx="42868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9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5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7750" y="698753"/>
            <a:ext cx="7448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霍尔管程求解读者写者问</a:t>
            </a:r>
            <a:r>
              <a:rPr sz="4400" spc="-10" dirty="0"/>
              <a:t>题</a:t>
            </a:r>
            <a:r>
              <a:rPr sz="4400" dirty="0"/>
              <a:t>(2)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360362" y="1400175"/>
            <a:ext cx="3660775" cy="1950720"/>
          </a:xfrm>
          <a:custGeom>
            <a:avLst/>
            <a:gdLst/>
            <a:ahLst/>
            <a:cxnLst/>
            <a:rect l="l" t="t" r="r" b="b"/>
            <a:pathLst>
              <a:path w="3660775" h="1950720">
                <a:moveTo>
                  <a:pt x="0" y="1950720"/>
                </a:moveTo>
                <a:lnTo>
                  <a:pt x="3660775" y="1950720"/>
                </a:lnTo>
                <a:lnTo>
                  <a:pt x="3660775" y="0"/>
                </a:lnTo>
                <a:lnTo>
                  <a:pt x="0" y="0"/>
                </a:lnTo>
                <a:lnTo>
                  <a:pt x="0" y="1950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201" y="1400175"/>
            <a:ext cx="4799330" cy="1950720"/>
          </a:xfrm>
          <a:custGeom>
            <a:avLst/>
            <a:gdLst/>
            <a:ahLst/>
            <a:cxnLst/>
            <a:rect l="l" t="t" r="r" b="b"/>
            <a:pathLst>
              <a:path w="4799330" h="1950720">
                <a:moveTo>
                  <a:pt x="0" y="1950720"/>
                </a:moveTo>
                <a:lnTo>
                  <a:pt x="4798949" y="1950720"/>
                </a:lnTo>
                <a:lnTo>
                  <a:pt x="4798949" y="0"/>
                </a:lnTo>
                <a:lnTo>
                  <a:pt x="0" y="0"/>
                </a:lnTo>
                <a:lnTo>
                  <a:pt x="0" y="1950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1201" y="5057775"/>
            <a:ext cx="4799330" cy="1706880"/>
          </a:xfrm>
          <a:custGeom>
            <a:avLst/>
            <a:gdLst/>
            <a:ahLst/>
            <a:cxnLst/>
            <a:rect l="l" t="t" r="r" b="b"/>
            <a:pathLst>
              <a:path w="4799330" h="1706879">
                <a:moveTo>
                  <a:pt x="0" y="1706880"/>
                </a:moveTo>
                <a:lnTo>
                  <a:pt x="4798949" y="1706880"/>
                </a:lnTo>
                <a:lnTo>
                  <a:pt x="4798949" y="0"/>
                </a:lnTo>
                <a:lnTo>
                  <a:pt x="0" y="0"/>
                </a:lnTo>
                <a:lnTo>
                  <a:pt x="0" y="1706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075" y="1385887"/>
          <a:ext cx="8502650" cy="539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720">
                <a:tc>
                  <a:txBody>
                    <a:bodyPr/>
                    <a:lstStyle/>
                    <a:p>
                      <a:pPr marL="214629" marR="1576705" indent="-123825">
                        <a:lnSpc>
                          <a:spcPts val="216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start_read(</a:t>
                      </a:r>
                      <a:r>
                        <a:rPr sz="2000" spc="-4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){  enter(IM);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78765">
                        <a:lnSpc>
                          <a:spcPts val="201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if(wc&gt;0)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wait(R,R_count,IM)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005840" marR="1112520" indent="914400">
                        <a:lnSpc>
                          <a:spcPts val="216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rc+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+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 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signal(R,</a:t>
                      </a:r>
                      <a:r>
                        <a:rPr sz="2000" spc="-7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IM)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14629">
                        <a:lnSpc>
                          <a:spcPts val="2130"/>
                        </a:lnSpc>
                        <a:tabLst>
                          <a:tab pos="1551940" algn="l"/>
                        </a:tabLst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leave(IM);	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568575" indent="-123825">
                        <a:lnSpc>
                          <a:spcPts val="216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start_write( )</a:t>
                      </a:r>
                      <a:r>
                        <a:rPr sz="2000" spc="-9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  enter(IM);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24510" marR="2498725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wc++; 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if(rc&gt;0‖wc&gt;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1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2075">
                        <a:lnSpc>
                          <a:spcPts val="177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wait(W,W_count,IM)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15265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leave(IM);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54305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79">
                <a:tc>
                  <a:txBody>
                    <a:bodyPr/>
                    <a:lstStyle/>
                    <a:p>
                      <a:pPr marL="214629" marR="1572895" indent="-123825">
                        <a:lnSpc>
                          <a:spcPts val="216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end_read( )</a:t>
                      </a:r>
                      <a:r>
                        <a:rPr sz="2000" spc="-9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  enter(IM);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23875">
                        <a:lnSpc>
                          <a:spcPts val="2010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rc--;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772795" marR="280670" indent="-248920">
                        <a:lnSpc>
                          <a:spcPts val="216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if(rc==0)  signal(W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,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W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_c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o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u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nt,IM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)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14629">
                        <a:lnSpc>
                          <a:spcPts val="213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leave(IM);</a:t>
                      </a:r>
                      <a:r>
                        <a:rPr sz="2000" spc="45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628265" indent="-123825">
                        <a:lnSpc>
                          <a:spcPts val="216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end_write( )</a:t>
                      </a:r>
                      <a:r>
                        <a:rPr sz="2000" spc="-9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  enter(IM);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24510">
                        <a:lnSpc>
                          <a:spcPts val="2010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wc--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24510" marR="606425">
                        <a:lnSpc>
                          <a:spcPts val="216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if(wc&gt;0)</a:t>
                      </a:r>
                      <a:r>
                        <a:rPr sz="2000" spc="-9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signal(W,W_count,IM); 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else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signal(R,IM)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15265">
                        <a:lnSpc>
                          <a:spcPts val="2130"/>
                        </a:lnSpc>
                        <a:tabLst>
                          <a:tab pos="1614170" algn="l"/>
                        </a:tabLst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leave(IM);	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80">
                <a:tc>
                  <a:txBody>
                    <a:bodyPr/>
                    <a:lstStyle/>
                    <a:p>
                      <a:pPr marR="1976755" algn="ctr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process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P1(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</a:t>
                      </a:r>
                      <a:r>
                        <a:rPr sz="2000" spc="-6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14629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……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338455">
                        <a:lnSpc>
                          <a:spcPts val="2160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read-write.start_read(</a:t>
                      </a:r>
                      <a:r>
                        <a:rPr sz="2000" spc="4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R="1977389" algn="ctr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{read};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14629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read-write.end_read(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14629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……</a:t>
                      </a:r>
                      <a:r>
                        <a:rPr sz="2000" spc="4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9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process P2( )</a:t>
                      </a:r>
                      <a:r>
                        <a:rPr sz="2000" spc="-2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15265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……</a:t>
                      </a:r>
                      <a:endParaRPr sz="2000">
                        <a:latin typeface="Candara"/>
                        <a:cs typeface="Candara"/>
                      </a:endParaRPr>
                    </a:p>
                    <a:p>
                      <a:pPr marL="338455">
                        <a:lnSpc>
                          <a:spcPts val="2160"/>
                        </a:lnSpc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read-write.start_write(</a:t>
                      </a:r>
                      <a:r>
                        <a:rPr sz="2000" spc="3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24510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{write};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338455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rear-write.end_write(</a:t>
                      </a:r>
                      <a:r>
                        <a:rPr sz="2000" spc="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15265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……</a:t>
                      </a:r>
                      <a:r>
                        <a:rPr sz="2000" spc="40" dirty="0">
                          <a:solidFill>
                            <a:srgbClr val="073D86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08204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76727" y="6353752"/>
            <a:ext cx="958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02784" y="6366452"/>
            <a:ext cx="42868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9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6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4652" y="192404"/>
            <a:ext cx="66236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霍尔管程求</a:t>
            </a:r>
            <a:r>
              <a:rPr sz="4000" dirty="0"/>
              <a:t>解</a:t>
            </a:r>
            <a:r>
              <a:rPr sz="4000" spc="-5" dirty="0"/>
              <a:t>哲学家就餐问题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323850" y="836675"/>
            <a:ext cx="8460105" cy="1701164"/>
          </a:xfrm>
          <a:custGeom>
            <a:avLst/>
            <a:gdLst/>
            <a:ahLst/>
            <a:cxnLst/>
            <a:rect l="l" t="t" r="r" b="b"/>
            <a:pathLst>
              <a:path w="8460105" h="1701164">
                <a:moveTo>
                  <a:pt x="0" y="1700784"/>
                </a:moveTo>
                <a:lnTo>
                  <a:pt x="8459851" y="1700784"/>
                </a:lnTo>
                <a:lnTo>
                  <a:pt x="8459851" y="0"/>
                </a:lnTo>
                <a:lnTo>
                  <a:pt x="0" y="0"/>
                </a:lnTo>
                <a:lnTo>
                  <a:pt x="0" y="17007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50" y="2537460"/>
            <a:ext cx="4608830" cy="2237740"/>
          </a:xfrm>
          <a:custGeom>
            <a:avLst/>
            <a:gdLst/>
            <a:ahLst/>
            <a:cxnLst/>
            <a:rect l="l" t="t" r="r" b="b"/>
            <a:pathLst>
              <a:path w="4608830" h="2237740">
                <a:moveTo>
                  <a:pt x="0" y="2237232"/>
                </a:moveTo>
                <a:lnTo>
                  <a:pt x="4608576" y="2237232"/>
                </a:lnTo>
                <a:lnTo>
                  <a:pt x="4608576" y="0"/>
                </a:lnTo>
                <a:lnTo>
                  <a:pt x="0" y="0"/>
                </a:lnTo>
                <a:lnTo>
                  <a:pt x="0" y="22372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2426" y="2537460"/>
            <a:ext cx="3851275" cy="2237740"/>
          </a:xfrm>
          <a:custGeom>
            <a:avLst/>
            <a:gdLst/>
            <a:ahLst/>
            <a:cxnLst/>
            <a:rect l="l" t="t" r="r" b="b"/>
            <a:pathLst>
              <a:path w="3851275" h="2237740">
                <a:moveTo>
                  <a:pt x="0" y="2237232"/>
                </a:moveTo>
                <a:lnTo>
                  <a:pt x="3851275" y="2237232"/>
                </a:lnTo>
                <a:lnTo>
                  <a:pt x="3851275" y="0"/>
                </a:lnTo>
                <a:lnTo>
                  <a:pt x="0" y="0"/>
                </a:lnTo>
                <a:lnTo>
                  <a:pt x="0" y="22372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50" y="4774628"/>
            <a:ext cx="8460105" cy="1969135"/>
          </a:xfrm>
          <a:custGeom>
            <a:avLst/>
            <a:gdLst/>
            <a:ahLst/>
            <a:cxnLst/>
            <a:rect l="l" t="t" r="r" b="b"/>
            <a:pathLst>
              <a:path w="8460105" h="1969134">
                <a:moveTo>
                  <a:pt x="0" y="1969007"/>
                </a:moveTo>
                <a:lnTo>
                  <a:pt x="8459851" y="1969007"/>
                </a:lnTo>
                <a:lnTo>
                  <a:pt x="8459851" y="0"/>
                </a:lnTo>
                <a:lnTo>
                  <a:pt x="0" y="0"/>
                </a:lnTo>
                <a:lnTo>
                  <a:pt x="0" y="1969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9562" y="822388"/>
          <a:ext cx="8503285" cy="593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0784">
                <a:tc gridSpan="2">
                  <a:txBody>
                    <a:bodyPr/>
                    <a:lstStyle/>
                    <a:p>
                      <a:pPr marL="228600" marR="3349625" indent="-137160">
                        <a:lnSpc>
                          <a:spcPct val="80000"/>
                        </a:lnSpc>
                        <a:spcBef>
                          <a:spcPts val="270"/>
                        </a:spcBef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type dining_philosophers=monitor  enum {thinking, hungry, eating}</a:t>
                      </a:r>
                      <a:r>
                        <a:rPr sz="2200" spc="2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state[5];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160020" marR="833755" indent="68580">
                        <a:lnSpc>
                          <a:spcPct val="80000"/>
                        </a:lnSpc>
                        <a:tabLst>
                          <a:tab pos="2733040" algn="l"/>
                          <a:tab pos="2848610" algn="l"/>
                          <a:tab pos="4987290" algn="l"/>
                        </a:tabLst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semaphore</a:t>
                      </a:r>
                      <a:r>
                        <a:rPr sz="22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self[5];	int</a:t>
                      </a:r>
                      <a:r>
                        <a:rPr sz="2200" spc="6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self_count[5];	InterfaceModule IM;  for</a:t>
                      </a:r>
                      <a:r>
                        <a:rPr sz="2200" spc="2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(int</a:t>
                      </a:r>
                      <a:r>
                        <a:rPr sz="22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i=0;i&lt;5;i++)		state[i]=thinking;</a:t>
                      </a:r>
                      <a:r>
                        <a:rPr sz="2200" spc="-2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//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初始化，i为进程号 define pickup,</a:t>
                      </a:r>
                      <a:r>
                        <a:rPr sz="22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putdown;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160020">
                        <a:lnSpc>
                          <a:spcPts val="2110"/>
                        </a:lnSpc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use enter, leave, wait,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signal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232">
                <a:tc>
                  <a:txBody>
                    <a:bodyPr/>
                    <a:lstStyle/>
                    <a:p>
                      <a:pPr marL="432434" marR="776605" indent="-341630">
                        <a:lnSpc>
                          <a:spcPct val="80000"/>
                        </a:lnSpc>
                        <a:spcBef>
                          <a:spcPts val="275"/>
                        </a:spcBef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pickup(int i) { //i=0,1,...,4 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enter(IM)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774065" marR="1599565">
                        <a:lnSpc>
                          <a:spcPct val="80000"/>
                        </a:lnSpc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state[i]=hungry;  </a:t>
                      </a:r>
                      <a:r>
                        <a:rPr sz="2200" spc="-5" dirty="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test(i)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  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if(sta</a:t>
                      </a:r>
                      <a:r>
                        <a:rPr sz="22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e[i</a:t>
                      </a:r>
                      <a:r>
                        <a:rPr sz="22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]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!=eating)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1005840">
                        <a:lnSpc>
                          <a:spcPts val="1850"/>
                        </a:lnSpc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wait(self[i],self_count[i],IM);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432434">
                        <a:lnSpc>
                          <a:spcPts val="2115"/>
                        </a:lnSpc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leave(IM)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ts val="2375"/>
                        </a:lnSpc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25"/>
                        </a:lnSpc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putdown(int</a:t>
                      </a:r>
                      <a:r>
                        <a:rPr sz="2200" spc="2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i)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92075">
                        <a:lnSpc>
                          <a:spcPts val="2110"/>
                        </a:lnSpc>
                        <a:tabLst>
                          <a:tab pos="531495" algn="l"/>
                        </a:tabLst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	//i=0,1,2,..,4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706120" marR="1016000" indent="-273050">
                        <a:lnSpc>
                          <a:spcPts val="211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enter(IM)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  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</a:t>
                      </a:r>
                      <a:r>
                        <a:rPr sz="22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ate[i]</a:t>
                      </a:r>
                      <a:r>
                        <a:rPr sz="2200" spc="-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=</a:t>
                      </a: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thinking;  </a:t>
                      </a:r>
                      <a:r>
                        <a:rPr sz="2200" spc="-5" dirty="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test((i-1)%5)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706120">
                        <a:lnSpc>
                          <a:spcPts val="1870"/>
                        </a:lnSpc>
                      </a:pPr>
                      <a:r>
                        <a:rPr sz="2200" spc="-5" dirty="0">
                          <a:solidFill>
                            <a:srgbClr val="0033CC"/>
                          </a:solidFill>
                          <a:latin typeface="华文新魏"/>
                          <a:cs typeface="华文新魏"/>
                        </a:rPr>
                        <a:t>test((i+1)%5);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433070">
                        <a:lnSpc>
                          <a:spcPts val="2115"/>
                        </a:lnSpc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leave(IM);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92075">
                        <a:lnSpc>
                          <a:spcPts val="2375"/>
                        </a:lnSpc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944">
                <a:tc gridSpan="2">
                  <a:txBody>
                    <a:bodyPr/>
                    <a:lstStyle/>
                    <a:p>
                      <a:pPr marL="91440">
                        <a:lnSpc>
                          <a:spcPts val="2125"/>
                        </a:lnSpc>
                        <a:tabLst>
                          <a:tab pos="1985645" algn="l"/>
                          <a:tab pos="2561590" algn="l"/>
                        </a:tabLst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</a:t>
                      </a:r>
                      <a:r>
                        <a:rPr sz="22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test(int</a:t>
                      </a:r>
                      <a:r>
                        <a:rPr sz="22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k)	{	//k=0,1,...,4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432434">
                        <a:lnSpc>
                          <a:spcPts val="2110"/>
                        </a:lnSpc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if((state[(k-1)%5]!=eating)&amp;&amp;(state[k]==hungry)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1005840">
                        <a:lnSpc>
                          <a:spcPts val="2115"/>
                        </a:lnSpc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&amp;&amp;(state[(k+1)%5]!=eating))</a:t>
                      </a:r>
                      <a:r>
                        <a:rPr sz="2200" spc="2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1346835">
                        <a:lnSpc>
                          <a:spcPts val="2115"/>
                        </a:lnSpc>
                      </a:pPr>
                      <a:r>
                        <a:rPr sz="22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state[k]=eating;</a:t>
                      </a:r>
                      <a:r>
                        <a:rPr sz="22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signal(self[k],self_count[k],IM);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1074420">
                        <a:lnSpc>
                          <a:spcPts val="2110"/>
                        </a:lnSpc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363855">
                        <a:lnSpc>
                          <a:spcPts val="2110"/>
                        </a:lnSpc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ts val="2375"/>
                        </a:lnSpc>
                      </a:pPr>
                      <a:r>
                        <a:rPr sz="2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2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776727" y="6353752"/>
            <a:ext cx="958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44179" y="6366452"/>
            <a:ext cx="3155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2784" y="6366452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97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7219" y="191516"/>
            <a:ext cx="713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霍尔管程求解生产者消费者问题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215900" y="908050"/>
            <a:ext cx="8749030" cy="1798320"/>
          </a:xfrm>
          <a:custGeom>
            <a:avLst/>
            <a:gdLst/>
            <a:ahLst/>
            <a:cxnLst/>
            <a:rect l="l" t="t" r="r" b="b"/>
            <a:pathLst>
              <a:path w="8749030" h="1798320">
                <a:moveTo>
                  <a:pt x="0" y="1798320"/>
                </a:moveTo>
                <a:lnTo>
                  <a:pt x="8748776" y="1798320"/>
                </a:lnTo>
                <a:lnTo>
                  <a:pt x="8748776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900" y="2706370"/>
            <a:ext cx="4427855" cy="2773680"/>
          </a:xfrm>
          <a:custGeom>
            <a:avLst/>
            <a:gdLst/>
            <a:ahLst/>
            <a:cxnLst/>
            <a:rect l="l" t="t" r="r" b="b"/>
            <a:pathLst>
              <a:path w="4427855" h="2773679">
                <a:moveTo>
                  <a:pt x="0" y="2773679"/>
                </a:moveTo>
                <a:lnTo>
                  <a:pt x="4427601" y="2773679"/>
                </a:lnTo>
                <a:lnTo>
                  <a:pt x="4427601" y="0"/>
                </a:lnTo>
                <a:lnTo>
                  <a:pt x="0" y="0"/>
                </a:lnTo>
                <a:lnTo>
                  <a:pt x="0" y="2773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3501" y="2706370"/>
            <a:ext cx="4321175" cy="2773680"/>
          </a:xfrm>
          <a:custGeom>
            <a:avLst/>
            <a:gdLst/>
            <a:ahLst/>
            <a:cxnLst/>
            <a:rect l="l" t="t" r="r" b="b"/>
            <a:pathLst>
              <a:path w="4321175" h="2773679">
                <a:moveTo>
                  <a:pt x="0" y="2773679"/>
                </a:moveTo>
                <a:lnTo>
                  <a:pt x="4321175" y="2773679"/>
                </a:lnTo>
                <a:lnTo>
                  <a:pt x="4321175" y="0"/>
                </a:lnTo>
                <a:lnTo>
                  <a:pt x="0" y="0"/>
                </a:lnTo>
                <a:lnTo>
                  <a:pt x="0" y="2773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900" y="5480050"/>
            <a:ext cx="4427855" cy="1310640"/>
          </a:xfrm>
          <a:custGeom>
            <a:avLst/>
            <a:gdLst/>
            <a:ahLst/>
            <a:cxnLst/>
            <a:rect l="l" t="t" r="r" b="b"/>
            <a:pathLst>
              <a:path w="4427855" h="1310640">
                <a:moveTo>
                  <a:pt x="0" y="1310640"/>
                </a:moveTo>
                <a:lnTo>
                  <a:pt x="4427601" y="1310640"/>
                </a:lnTo>
                <a:lnTo>
                  <a:pt x="4427601" y="0"/>
                </a:lnTo>
                <a:lnTo>
                  <a:pt x="0" y="0"/>
                </a:lnTo>
                <a:lnTo>
                  <a:pt x="0" y="1310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3501" y="5480050"/>
            <a:ext cx="4321175" cy="1310640"/>
          </a:xfrm>
          <a:custGeom>
            <a:avLst/>
            <a:gdLst/>
            <a:ahLst/>
            <a:cxnLst/>
            <a:rect l="l" t="t" r="r" b="b"/>
            <a:pathLst>
              <a:path w="4321175" h="1310640">
                <a:moveTo>
                  <a:pt x="0" y="1310640"/>
                </a:moveTo>
                <a:lnTo>
                  <a:pt x="4321175" y="1310640"/>
                </a:lnTo>
                <a:lnTo>
                  <a:pt x="4321175" y="0"/>
                </a:lnTo>
                <a:lnTo>
                  <a:pt x="0" y="0"/>
                </a:lnTo>
                <a:lnTo>
                  <a:pt x="0" y="1310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781" y="3213354"/>
            <a:ext cx="3599815" cy="504825"/>
          </a:xfrm>
          <a:custGeom>
            <a:avLst/>
            <a:gdLst/>
            <a:ahLst/>
            <a:cxnLst/>
            <a:rect l="l" t="t" r="r" b="b"/>
            <a:pathLst>
              <a:path w="3599815" h="504825">
                <a:moveTo>
                  <a:pt x="0" y="504444"/>
                </a:moveTo>
                <a:lnTo>
                  <a:pt x="3599688" y="504444"/>
                </a:lnTo>
                <a:lnTo>
                  <a:pt x="3599688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374" y="4449317"/>
            <a:ext cx="4247515" cy="504825"/>
          </a:xfrm>
          <a:custGeom>
            <a:avLst/>
            <a:gdLst/>
            <a:ahLst/>
            <a:cxnLst/>
            <a:rect l="l" t="t" r="r" b="b"/>
            <a:pathLst>
              <a:path w="4247515" h="504825">
                <a:moveTo>
                  <a:pt x="0" y="504443"/>
                </a:moveTo>
                <a:lnTo>
                  <a:pt x="4247388" y="504443"/>
                </a:lnTo>
                <a:lnTo>
                  <a:pt x="4247388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7373" y="4449317"/>
            <a:ext cx="3853179" cy="504825"/>
          </a:xfrm>
          <a:custGeom>
            <a:avLst/>
            <a:gdLst/>
            <a:ahLst/>
            <a:cxnLst/>
            <a:rect l="l" t="t" r="r" b="b"/>
            <a:pathLst>
              <a:path w="3853179" h="504825">
                <a:moveTo>
                  <a:pt x="0" y="504443"/>
                </a:moveTo>
                <a:lnTo>
                  <a:pt x="3852672" y="504443"/>
                </a:lnTo>
                <a:lnTo>
                  <a:pt x="3852672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01612" y="893762"/>
          <a:ext cx="8792210" cy="5911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8320">
                <a:tc gridSpan="3">
                  <a:txBody>
                    <a:bodyPr/>
                    <a:lstStyle/>
                    <a:p>
                      <a:pPr marL="91440">
                        <a:lnSpc>
                          <a:spcPts val="19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type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producer_consumer=monitor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 marR="1765300">
                        <a:lnSpc>
                          <a:spcPts val="1920"/>
                        </a:lnSpc>
                        <a:spcBef>
                          <a:spcPts val="225"/>
                        </a:spcBef>
                        <a:tabLst>
                          <a:tab pos="1456055" algn="l"/>
                        </a:tabLst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item</a:t>
                      </a:r>
                      <a:r>
                        <a:rPr sz="2000" spc="-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B[k];</a:t>
                      </a:r>
                      <a:r>
                        <a:rPr sz="2000" spc="46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int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in,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out;</a:t>
                      </a:r>
                      <a:r>
                        <a:rPr sz="2000" spc="-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//B[k]表示</a:t>
                      </a:r>
                      <a:r>
                        <a:rPr sz="2000" spc="-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缓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冲单</a:t>
                      </a:r>
                      <a:r>
                        <a:rPr sz="2000" spc="-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元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，</a:t>
                      </a:r>
                      <a:r>
                        <a:rPr sz="2000" spc="-3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in,</a:t>
                      </a:r>
                      <a:r>
                        <a:rPr sz="2000" spc="-2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out是存取指针 int</a:t>
                      </a:r>
                      <a:r>
                        <a:rPr sz="2000" spc="-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count;	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//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缓冲中产品数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ts val="169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semaphore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notfull,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notempty;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//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条件变量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 marR="2418715">
                        <a:lnSpc>
                          <a:spcPts val="192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int notfull_count, notempty_count; InterfaceModule</a:t>
                      </a:r>
                      <a:r>
                        <a:rPr sz="2000" spc="-1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IM;  define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append,take;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ts val="193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use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enter,leave,wait,signal；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415">
                <a:tc rowSpan="3">
                  <a:txBody>
                    <a:bodyPr/>
                    <a:lstStyle/>
                    <a:p>
                      <a:pPr marL="277495" marR="1918970" indent="-186055">
                        <a:lnSpc>
                          <a:spcPct val="80000"/>
                        </a:lnSpc>
                        <a:spcBef>
                          <a:spcPts val="284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append(item x)</a:t>
                      </a:r>
                      <a:r>
                        <a:rPr sz="2000" spc="-10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  enter(IM);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23875">
                        <a:lnSpc>
                          <a:spcPts val="1680"/>
                        </a:lnSpc>
                        <a:tabLst>
                          <a:tab pos="2268220" algn="l"/>
                        </a:tabLst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if(count==k)	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//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缓冲已满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86740" marR="666750" indent="-248920">
                        <a:lnSpc>
                          <a:spcPct val="8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wa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t(notfu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l,notful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_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oun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,IM);  B[in]=x;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86740">
                        <a:lnSpc>
                          <a:spcPts val="16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in=(in+1)%k;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 marR="73025" indent="495300">
                        <a:lnSpc>
                          <a:spcPts val="192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count++;</a:t>
                      </a:r>
                      <a:r>
                        <a:rPr sz="2000" spc="47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//增加一个产品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signal(notempty,notempty_count,IM);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329055">
                        <a:lnSpc>
                          <a:spcPts val="169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//唤醒等待消费者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277495">
                        <a:lnSpc>
                          <a:spcPts val="192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leave(IM);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38455" marR="2008505" indent="-247015">
                        <a:lnSpc>
                          <a:spcPct val="80000"/>
                        </a:lnSpc>
                        <a:spcBef>
                          <a:spcPts val="284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take(item &amp;x)</a:t>
                      </a:r>
                      <a:r>
                        <a:rPr sz="2000" spc="-114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  enter(IM);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ts val="16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if(count==0)</a:t>
                      </a:r>
                      <a:r>
                        <a:rPr sz="2000" spc="-4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//缓冲已空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8890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wait(notempty,notempty_count,IM);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3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72795">
                        <a:lnSpc>
                          <a:spcPts val="14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x=B[out];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772795">
                        <a:lnSpc>
                          <a:spcPts val="192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out=(out+1)%k;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463550" marR="307340" indent="309245">
                        <a:lnSpc>
                          <a:spcPts val="1920"/>
                        </a:lnSpc>
                        <a:spcBef>
                          <a:spcPts val="220"/>
                        </a:spcBef>
                        <a:tabLst>
                          <a:tab pos="2127250" algn="l"/>
                        </a:tabLst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count--;	//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减少一个产品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signal(notfull,notfull_count,IM);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082675">
                        <a:lnSpc>
                          <a:spcPts val="169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//唤醒等待生产者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338455">
                        <a:lnSpc>
                          <a:spcPts val="192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leave(IM);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2075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462915" marR="648970" indent="-372110">
                        <a:lnSpc>
                          <a:spcPct val="8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process producer_i( ) {</a:t>
                      </a:r>
                      <a:r>
                        <a:rPr sz="2000" spc="39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//i=1,…,n  item</a:t>
                      </a:r>
                      <a:r>
                        <a:rPr sz="2000" spc="-2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462915" marR="543560" indent="665480">
                        <a:lnSpc>
                          <a:spcPct val="8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produce(x);  pr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o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ducer_consume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.appen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d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(x)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29665" marR="475615" indent="-1038225">
                        <a:lnSpc>
                          <a:spcPct val="8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process consumer_j( ) { //j=1,…m  item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129665" marR="732790" indent="-666115">
                        <a:lnSpc>
                          <a:spcPct val="8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o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ducer_consume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.take(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);  consume(x);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2075">
                        <a:lnSpc>
                          <a:spcPts val="192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98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4366" y="751077"/>
            <a:ext cx="67379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霍尔管程求解苹果桔子问题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618540" y="2681097"/>
            <a:ext cx="8119109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桌上有一只盘子，每次只能放入一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只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水果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爸爸专 向盘子中放苹</a:t>
            </a:r>
            <a:r>
              <a:rPr sz="2800" spc="-15" dirty="0">
                <a:solidFill>
                  <a:srgbClr val="073D86"/>
                </a:solidFill>
                <a:latin typeface="华文新魏"/>
                <a:cs typeface="华文新魏"/>
              </a:rPr>
              <a:t>果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(apple)，妈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妈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专向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子中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桔子</a:t>
            </a:r>
            <a:endParaRPr sz="2800">
              <a:latin typeface="华文新魏"/>
              <a:cs typeface="华文新魏"/>
            </a:endParaRPr>
          </a:p>
          <a:p>
            <a:pPr marL="285115" marR="99060" algn="just">
              <a:lnSpc>
                <a:spcPct val="100000"/>
              </a:lnSpc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(orange)，一个儿子专等吃盘子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的桔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子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，一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女 儿专等吃盘子里的苹果。使</a:t>
            </a:r>
            <a:r>
              <a:rPr sz="2800" spc="-3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Hoa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e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管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程求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解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该问 题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204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784" y="6366452"/>
            <a:ext cx="43573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9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9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387" y="144526"/>
            <a:ext cx="8820150" cy="1508760"/>
          </a:xfrm>
          <a:custGeom>
            <a:avLst/>
            <a:gdLst/>
            <a:ahLst/>
            <a:cxnLst/>
            <a:rect l="l" t="t" r="r" b="b"/>
            <a:pathLst>
              <a:path w="8820150" h="1508760">
                <a:moveTo>
                  <a:pt x="0" y="1508760"/>
                </a:moveTo>
                <a:lnTo>
                  <a:pt x="8820150" y="1508760"/>
                </a:lnTo>
                <a:lnTo>
                  <a:pt x="8820150" y="0"/>
                </a:lnTo>
                <a:lnTo>
                  <a:pt x="0" y="0"/>
                </a:lnTo>
                <a:lnTo>
                  <a:pt x="0" y="1508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387" y="1653285"/>
            <a:ext cx="3888104" cy="3246120"/>
          </a:xfrm>
          <a:custGeom>
            <a:avLst/>
            <a:gdLst/>
            <a:ahLst/>
            <a:cxnLst/>
            <a:rect l="l" t="t" r="r" b="b"/>
            <a:pathLst>
              <a:path w="3888104" h="3246120">
                <a:moveTo>
                  <a:pt x="0" y="3246120"/>
                </a:moveTo>
                <a:lnTo>
                  <a:pt x="3887724" y="3246120"/>
                </a:lnTo>
                <a:lnTo>
                  <a:pt x="3887724" y="0"/>
                </a:lnTo>
                <a:lnTo>
                  <a:pt x="0" y="0"/>
                </a:lnTo>
                <a:lnTo>
                  <a:pt x="0" y="3246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7175" y="1653285"/>
            <a:ext cx="4932680" cy="3246120"/>
          </a:xfrm>
          <a:custGeom>
            <a:avLst/>
            <a:gdLst/>
            <a:ahLst/>
            <a:cxnLst/>
            <a:rect l="l" t="t" r="r" b="b"/>
            <a:pathLst>
              <a:path w="4932680" h="3246120">
                <a:moveTo>
                  <a:pt x="0" y="3246120"/>
                </a:moveTo>
                <a:lnTo>
                  <a:pt x="4932426" y="3246120"/>
                </a:lnTo>
                <a:lnTo>
                  <a:pt x="4932426" y="0"/>
                </a:lnTo>
                <a:lnTo>
                  <a:pt x="0" y="0"/>
                </a:lnTo>
                <a:lnTo>
                  <a:pt x="0" y="3246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7175" y="5828982"/>
            <a:ext cx="4932680" cy="929640"/>
          </a:xfrm>
          <a:custGeom>
            <a:avLst/>
            <a:gdLst/>
            <a:ahLst/>
            <a:cxnLst/>
            <a:rect l="l" t="t" r="r" b="b"/>
            <a:pathLst>
              <a:path w="4932680" h="929640">
                <a:moveTo>
                  <a:pt x="0" y="929639"/>
                </a:moveTo>
                <a:lnTo>
                  <a:pt x="4932426" y="929639"/>
                </a:lnTo>
                <a:lnTo>
                  <a:pt x="4932426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5100" y="130238"/>
          <a:ext cx="8863330" cy="6642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8760">
                <a:tc gridSpan="4">
                  <a:txBody>
                    <a:bodyPr/>
                    <a:lstStyle/>
                    <a:p>
                      <a:pPr marL="91440">
                        <a:lnSpc>
                          <a:spcPts val="223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type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FMSD=MONITOR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enum FRUIT {apple,orange} plate; bool</a:t>
                      </a:r>
                      <a:r>
                        <a:rPr sz="2000" spc="-1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full;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 marR="2489835">
                        <a:lnSpc>
                          <a:spcPts val="2280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semaphore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SP, SS, SD; int SP_count, SS_count,</a:t>
                      </a:r>
                      <a:r>
                        <a:rPr sz="2000" spc="-4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SD_count;  full=false; InterfaceModule IM; DEFINE</a:t>
                      </a:r>
                      <a:r>
                        <a:rPr sz="2000" spc="-7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put,get;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ts val="222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USE</a:t>
                      </a:r>
                      <a:r>
                        <a:rPr sz="2000" spc="-2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enter,leave,wait,signal;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993">
                <a:tc gridSpan="2">
                  <a:txBody>
                    <a:bodyPr/>
                    <a:lstStyle/>
                    <a:p>
                      <a:pPr marL="91440">
                        <a:lnSpc>
                          <a:spcPts val="212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put(FRUIT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fruit)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 //</a:t>
                      </a:r>
                      <a:r>
                        <a:rPr sz="2000" spc="-6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fruit: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91440">
                        <a:lnSpc>
                          <a:spcPts val="216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apple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or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orange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338455" marR="2397760" algn="ctr">
                        <a:lnSpc>
                          <a:spcPts val="228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enter(IM); 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if(full)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005840" marR="652780" indent="-233679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wa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t(SP,SP_count,IM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)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; 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full=true; 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plate=fruit;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86740">
                        <a:lnSpc>
                          <a:spcPts val="216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if(fruit==orange)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833755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signal(SS,SS_count,IM)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338455" marR="29845" indent="249554">
                        <a:lnSpc>
                          <a:spcPts val="2280"/>
                        </a:lnSpc>
                        <a:spcBef>
                          <a:spcPts val="114"/>
                        </a:spcBef>
                        <a:tabLst>
                          <a:tab pos="1176655" algn="l"/>
                        </a:tabLst>
                      </a:pP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else	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signal(SD,SD_count,IM); 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leave(IM);</a:t>
                      </a:r>
                      <a:r>
                        <a:rPr sz="2000" spc="45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ts val="224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void get(FRUIT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fruit,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FRUIT &amp;x)</a:t>
                      </a:r>
                      <a:r>
                        <a:rPr sz="2000" spc="-9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401320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enter(IM);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006475" marR="1459865" indent="-295910">
                        <a:lnSpc>
                          <a:spcPts val="228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if (!full ‖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plate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!= 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fruit)</a:t>
                      </a:r>
                      <a:r>
                        <a:rPr sz="2000" spc="-7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 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if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(fruit==orange)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006475" marR="902335" indent="385445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wait(SS,SS_count,IM); 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else</a:t>
                      </a:r>
                      <a:r>
                        <a:rPr sz="2000" spc="-5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wait(SD,SD_count,IM)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006475">
                        <a:lnSpc>
                          <a:spcPts val="216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1144905" marR="2655570" indent="-139065">
                        <a:lnSpc>
                          <a:spcPts val="228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x=plate;  full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=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false;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710565" marR="1333500" indent="295275">
                        <a:lnSpc>
                          <a:spcPts val="2280"/>
                        </a:lnSpc>
                        <a:tabLst>
                          <a:tab pos="2835275" algn="l"/>
                        </a:tabLst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signal(SP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,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SP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_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c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ount,IM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华文新魏"/>
                          <a:cs typeface="华文新魏"/>
                        </a:rPr>
                        <a:t>)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;  leave(IM);	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703">
                <a:tc>
                  <a:txBody>
                    <a:bodyPr/>
                    <a:lstStyle/>
                    <a:p>
                      <a:pPr marL="91440">
                        <a:lnSpc>
                          <a:spcPts val="224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process father(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){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23875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{准备好苹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果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23875">
                        <a:lnSpc>
                          <a:spcPts val="234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FMSD.put(apple);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78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4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process son(</a:t>
                      </a:r>
                      <a:r>
                        <a:rPr sz="2000" spc="-1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){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24510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FMSD.get(orange,</a:t>
                      </a:r>
                      <a:r>
                        <a:rPr sz="2000" spc="-4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87375">
                        <a:lnSpc>
                          <a:spcPts val="234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{吃取到的桔子};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marL="91440">
                        <a:lnSpc>
                          <a:spcPts val="224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process mother(</a:t>
                      </a:r>
                      <a:r>
                        <a:rPr sz="2000" spc="-2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){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523875" marR="170815">
                        <a:lnSpc>
                          <a:spcPts val="228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 准 备 好 桔 子 };  FMSD</a:t>
                      </a:r>
                      <a:r>
                        <a:rPr sz="2000" spc="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.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put(o</a:t>
                      </a:r>
                      <a:r>
                        <a:rPr sz="2000" spc="-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r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ange);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9605" marR="179705" indent="-558165">
                        <a:lnSpc>
                          <a:spcPts val="228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process daughter( ){  FMSD.get(apple,</a:t>
                      </a:r>
                      <a:r>
                        <a:rPr sz="2000" spc="-9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 </a:t>
                      </a: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x);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  <a:p>
                      <a:pPr marL="649605">
                        <a:lnSpc>
                          <a:spcPts val="2225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{吃取到的苹果</a:t>
                      </a:r>
                      <a:r>
                        <a:rPr sz="2000" spc="-5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};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}</a:t>
                      </a:r>
                      <a:endParaRPr sz="20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5418</Words>
  <Application>Microsoft Office PowerPoint</Application>
  <PresentationFormat>全屏显示(4:3)</PresentationFormat>
  <Paragraphs>1434</Paragraphs>
  <Slides>119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29" baseType="lpstr">
      <vt:lpstr>Microsoft JhengHei</vt:lpstr>
      <vt:lpstr>Microsoft JhengHei UI</vt:lpstr>
      <vt:lpstr>华文新魏</vt:lpstr>
      <vt:lpstr>宋体</vt:lpstr>
      <vt:lpstr>Arial</vt:lpstr>
      <vt:lpstr>Calibri</vt:lpstr>
      <vt:lpstr>Candara</vt:lpstr>
      <vt:lpstr>Symbol</vt:lpstr>
      <vt:lpstr>Times New Roman</vt:lpstr>
      <vt:lpstr>Office Theme</vt:lpstr>
      <vt:lpstr>PowerPoint 演示文稿</vt:lpstr>
      <vt:lpstr>本主题教学目标</vt:lpstr>
      <vt:lpstr>第十一讲 并发程序设计</vt:lpstr>
      <vt:lpstr>11.1 并发进程</vt:lpstr>
      <vt:lpstr>11.1.1 顺序程序设计</vt:lpstr>
      <vt:lpstr>顺序程序设计特点</vt:lpstr>
      <vt:lpstr>11.1.2 进程的并发性</vt:lpstr>
      <vt:lpstr>并发程序设计</vt:lpstr>
      <vt:lpstr>进程的并发性(1)</vt:lpstr>
      <vt:lpstr>进程的并发性(2)</vt:lpstr>
      <vt:lpstr>进程的并发性(3)</vt:lpstr>
      <vt:lpstr>并发进程的分类</vt:lpstr>
      <vt:lpstr>Bernstein条件</vt:lpstr>
      <vt:lpstr>Bernstein条件举例</vt:lpstr>
      <vt:lpstr>与时间有关的错误</vt:lpstr>
      <vt:lpstr>机票问题</vt:lpstr>
      <vt:lpstr>机票问题</vt:lpstr>
      <vt:lpstr>主存管理问题</vt:lpstr>
      <vt:lpstr>主存管理问题</vt:lpstr>
      <vt:lpstr>11.1.3 进程的交互: 竞争与协作</vt:lpstr>
      <vt:lpstr>竞争关系带来的问题</vt:lpstr>
      <vt:lpstr>竞争关系: 死锁</vt:lpstr>
      <vt:lpstr>竞争关系:  进程的互斥</vt:lpstr>
      <vt:lpstr>协作关系:  进程的同步</vt:lpstr>
      <vt:lpstr>进程的交互: 竞争与协作</vt:lpstr>
      <vt:lpstr>11.2 临界区管理</vt:lpstr>
      <vt:lpstr>11.2 临界区管理</vt:lpstr>
      <vt:lpstr>11.2.1 互斥与临界区(1)</vt:lpstr>
      <vt:lpstr>互斥与临界区(2)</vt:lpstr>
      <vt:lpstr>互斥与临界区(3)</vt:lpstr>
      <vt:lpstr>11.2.2临界区管理的尝试 (1)</vt:lpstr>
      <vt:lpstr>临界区管理的尝试 (2)</vt:lpstr>
      <vt:lpstr>临界区管理的尝试 (3)</vt:lpstr>
      <vt:lpstr>临界区管理的尝试 (4)</vt:lpstr>
      <vt:lpstr>11.2.3 实现临界区管理的硬件设施</vt:lpstr>
      <vt:lpstr>(1) 关中断</vt:lpstr>
      <vt:lpstr>(2)测试并建立指令(1)</vt:lpstr>
      <vt:lpstr>(2)测试并建立指令(2)</vt:lpstr>
      <vt:lpstr>对换指令(1)</vt:lpstr>
      <vt:lpstr>对换指令(2)</vt:lpstr>
      <vt:lpstr>11.3 信号量与PV操作</vt:lpstr>
      <vt:lpstr>11.3.1 信号量与PV操作</vt:lpstr>
      <vt:lpstr>11.3.1 信号量与PV操作</vt:lpstr>
      <vt:lpstr>信号量与PV操作</vt:lpstr>
      <vt:lpstr>信号量与PV操作</vt:lpstr>
      <vt:lpstr>PV操作与进程状态转换模型</vt:lpstr>
      <vt:lpstr>PV操作与进程状态队列模型</vt:lpstr>
      <vt:lpstr>信号量</vt:lpstr>
      <vt:lpstr>11.3.2 信号量实现互斥</vt:lpstr>
      <vt:lpstr>进程访问受信号量保护的共享数据</vt:lpstr>
      <vt:lpstr>11.3.3 经典问题求解 (信号量与PV操作)</vt:lpstr>
      <vt:lpstr>PowerPoint 演示文稿</vt:lpstr>
      <vt:lpstr>PowerPoint 演示文稿</vt:lpstr>
      <vt:lpstr>哲学家就餐问题(1)</vt:lpstr>
      <vt:lpstr>哲学家就餐问题(2)</vt:lpstr>
      <vt:lpstr>有若干种办法可避免这类死锁</vt:lpstr>
      <vt:lpstr>semaphore fork[5];  for (int i=0;i&lt;5;i++)</vt:lpstr>
      <vt:lpstr>哲学家就餐问题的其他正确解</vt:lpstr>
      <vt:lpstr>semaphore fork[5];  for (int i=0;i&lt;5;i++)</vt:lpstr>
      <vt:lpstr>生产者/消费者问题</vt:lpstr>
      <vt:lpstr>生产者/消费者问题</vt:lpstr>
      <vt:lpstr>一个生产者/一个消费者/一个缓冲单元</vt:lpstr>
      <vt:lpstr>一个生产者/一个消费者/多个缓单元</vt:lpstr>
      <vt:lpstr>多个生产者/多个消费者/多个缓冲单元</vt:lpstr>
      <vt:lpstr>多个生产者/多个消费者/多个缓冲单元</vt:lpstr>
      <vt:lpstr>苹果-桔子问题</vt:lpstr>
      <vt:lpstr>苹果-桔子问题</vt:lpstr>
      <vt:lpstr>习题 (信号量与PV操作)</vt:lpstr>
      <vt:lpstr>读者/写者问题</vt:lpstr>
      <vt:lpstr>睡眠的理发师问题</vt:lpstr>
      <vt:lpstr>农夫猎人问题</vt:lpstr>
      <vt:lpstr>银行业务问题</vt:lpstr>
      <vt:lpstr>缓冲区管理</vt:lpstr>
      <vt:lpstr>售票问题</vt:lpstr>
      <vt:lpstr>吸烟者问题</vt:lpstr>
      <vt:lpstr>11.4 管程</vt:lpstr>
      <vt:lpstr>11.4 管程</vt:lpstr>
      <vt:lpstr>11.4.1管程和条件变量</vt:lpstr>
      <vt:lpstr>管程定义和属性</vt:lpstr>
      <vt:lpstr>管程的形式</vt:lpstr>
      <vt:lpstr>管程的结构</vt:lpstr>
      <vt:lpstr>管程的条件变量</vt:lpstr>
      <vt:lpstr>管程问题讨论</vt:lpstr>
      <vt:lpstr>11.4.2 管程的实现 (Hoare方法)</vt:lpstr>
      <vt:lpstr>Hoare管程数据结构(1)</vt:lpstr>
      <vt:lpstr>Hoare管程数据结构(2)</vt:lpstr>
      <vt:lpstr>Hoare管程数据结构(3)</vt:lpstr>
      <vt:lpstr>Hoare管程数据结构(4)</vt:lpstr>
      <vt:lpstr>Hoare管程的enter( )和leave( )操作</vt:lpstr>
      <vt:lpstr>Hoare管程的wait( )操作</vt:lpstr>
      <vt:lpstr>Hoare管程的signal( )操作</vt:lpstr>
      <vt:lpstr>PowerPoint 演示文稿</vt:lpstr>
      <vt:lpstr>11.4.3 管程求解进程同步与互斥问题</vt:lpstr>
      <vt:lpstr>霍尔管程求解读者写者问题</vt:lpstr>
      <vt:lpstr>霍尔管程求解读者写者问题(2)</vt:lpstr>
      <vt:lpstr>霍尔管程求解哲学家就餐问题</vt:lpstr>
      <vt:lpstr>霍尔管程求解生产者消费者问题</vt:lpstr>
      <vt:lpstr>霍尔管程求解苹果桔子问题</vt:lpstr>
      <vt:lpstr>PowerPoint 演示文稿</vt:lpstr>
      <vt:lpstr>11.5 进程通信</vt:lpstr>
      <vt:lpstr>11.5 进程通信 (消息传递)</vt:lpstr>
      <vt:lpstr>直接通信</vt:lpstr>
      <vt:lpstr>直接通信</vt:lpstr>
      <vt:lpstr>消息格式</vt:lpstr>
      <vt:lpstr>间接通信</vt:lpstr>
      <vt:lpstr>间接通信</vt:lpstr>
      <vt:lpstr>间接通信</vt:lpstr>
      <vt:lpstr>send/receive原语的算法描述</vt:lpstr>
      <vt:lpstr>消息传递求解生产者消费者问题</vt:lpstr>
      <vt:lpstr>有关消息传递问题的若干问题</vt:lpstr>
      <vt:lpstr>有关消息传递问题的若干问题</vt:lpstr>
      <vt:lpstr>消息缓冲通信</vt:lpstr>
      <vt:lpstr>消息缓冲通信</vt:lpstr>
      <vt:lpstr>消息缓冲通信</vt:lpstr>
      <vt:lpstr>管道和套接字</vt:lpstr>
      <vt:lpstr>远程过程调用</vt:lpstr>
      <vt:lpstr>RPC执行步骤 (1)</vt:lpstr>
      <vt:lpstr>RPC执行步骤 (2)</vt:lpstr>
      <vt:lpstr>本主题教学目标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存储管理</dc:title>
  <dc:creator>费翔林</dc:creator>
  <cp:lastModifiedBy>幽弥狂</cp:lastModifiedBy>
  <cp:revision>1</cp:revision>
  <dcterms:created xsi:type="dcterms:W3CDTF">2019-09-12T16:00:06Z</dcterms:created>
  <dcterms:modified xsi:type="dcterms:W3CDTF">2019-09-12T16:00:12Z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