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 autoAdjust="0"/>
    <p:restoredTop sz="94660"/>
  </p:normalViewPr>
  <p:slideViewPr>
    <p:cSldViewPr>
      <p:cViewPr varScale="1">
        <p:scale>
          <a:sx n="81" d="100"/>
          <a:sy n="81" d="100"/>
        </p:scale>
        <p:origin x="10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6060" y="1043432"/>
            <a:ext cx="6151879" cy="22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4866" y="189102"/>
            <a:ext cx="341426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534" y="2638425"/>
            <a:ext cx="8202930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060" y="1043432"/>
            <a:ext cx="6151245" cy="22612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indent="1270" algn="ctr">
              <a:lnSpc>
                <a:spcPct val="100600"/>
              </a:lnSpc>
              <a:spcBef>
                <a:spcPts val="60"/>
              </a:spcBef>
              <a:tabLst>
                <a:tab pos="2635885" algn="l"/>
              </a:tabLst>
            </a:pPr>
            <a:r>
              <a:rPr sz="5400" dirty="0">
                <a:solidFill>
                  <a:srgbClr val="FFFFFF"/>
                </a:solidFill>
                <a:latin typeface="华文新魏"/>
                <a:cs typeface="华文新魏"/>
              </a:rPr>
              <a:t>计算机与操作系统 </a:t>
            </a:r>
            <a:r>
              <a:rPr sz="4600" spc="-5" dirty="0">
                <a:solidFill>
                  <a:srgbClr val="FFFFFF"/>
                </a:solidFill>
                <a:latin typeface="华文新魏"/>
                <a:cs typeface="华文新魏"/>
              </a:rPr>
              <a:t>第十一讲	</a:t>
            </a:r>
            <a:r>
              <a:rPr sz="4600" spc="-10" dirty="0">
                <a:solidFill>
                  <a:srgbClr val="FFFFFF"/>
                </a:solidFill>
                <a:latin typeface="华文新魏"/>
                <a:cs typeface="华文新魏"/>
              </a:rPr>
              <a:t>并发程序设计 </a:t>
            </a:r>
            <a:r>
              <a:rPr sz="4600" spc="-5" dirty="0">
                <a:solidFill>
                  <a:srgbClr val="FFFFFF"/>
                </a:solidFill>
                <a:latin typeface="华文新魏"/>
                <a:cs typeface="华文新魏"/>
              </a:rPr>
              <a:t>习题讲解</a:t>
            </a:r>
            <a:endParaRPr sz="46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sz="3200" b="1" spc="20" dirty="0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sz="3200" b="1" spc="-15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567177"/>
            <a:ext cx="768540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独木桥问题1：东西向汽车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独木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桥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，为 了保证安全，只要桥上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无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车，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允许一 方的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汽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车过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桥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，待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方的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车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全部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完后， 另一方的车才允许过桥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请用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号量和</a:t>
            </a:r>
            <a:endParaRPr sz="3200">
              <a:latin typeface="华文新魏"/>
              <a:cs typeface="华文新魏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PV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操作写出过独木桥问题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同步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算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法。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585" y="595376"/>
            <a:ext cx="3885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ndara"/>
                <a:cs typeface="Candara"/>
              </a:rPr>
              <a:t>8</a:t>
            </a:r>
            <a:r>
              <a:rPr dirty="0"/>
              <a:t>、独木桥问</a:t>
            </a:r>
            <a:r>
              <a:rPr spc="5" dirty="0"/>
              <a:t>题</a:t>
            </a:r>
            <a:r>
              <a:rPr dirty="0">
                <a:latin typeface="Candara"/>
                <a:cs typeface="Candara"/>
              </a:rPr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1197038"/>
            <a:ext cx="8137525" cy="992505"/>
          </a:xfrm>
          <a:custGeom>
            <a:avLst/>
            <a:gdLst/>
            <a:ahLst/>
            <a:cxnLst/>
            <a:rect l="l" t="t" r="r" b="b"/>
            <a:pathLst>
              <a:path w="8137525" h="992505">
                <a:moveTo>
                  <a:pt x="0" y="992187"/>
                </a:moveTo>
                <a:lnTo>
                  <a:pt x="8137525" y="992187"/>
                </a:lnTo>
                <a:lnTo>
                  <a:pt x="8137525" y="0"/>
                </a:lnTo>
                <a:lnTo>
                  <a:pt x="0" y="0"/>
                </a:lnTo>
                <a:lnTo>
                  <a:pt x="0" y="992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2189098"/>
            <a:ext cx="4105275" cy="4335780"/>
          </a:xfrm>
          <a:custGeom>
            <a:avLst/>
            <a:gdLst/>
            <a:ahLst/>
            <a:cxnLst/>
            <a:rect l="l" t="t" r="r" b="b"/>
            <a:pathLst>
              <a:path w="4105275" h="4335780">
                <a:moveTo>
                  <a:pt x="0" y="4335526"/>
                </a:moveTo>
                <a:lnTo>
                  <a:pt x="4105275" y="4335526"/>
                </a:lnTo>
                <a:lnTo>
                  <a:pt x="4105275" y="0"/>
                </a:lnTo>
                <a:lnTo>
                  <a:pt x="0" y="0"/>
                </a:lnTo>
                <a:lnTo>
                  <a:pt x="0" y="4335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6526" y="2189098"/>
            <a:ext cx="4032250" cy="4335780"/>
          </a:xfrm>
          <a:custGeom>
            <a:avLst/>
            <a:gdLst/>
            <a:ahLst/>
            <a:cxnLst/>
            <a:rect l="l" t="t" r="r" b="b"/>
            <a:pathLst>
              <a:path w="4032250" h="4335780">
                <a:moveTo>
                  <a:pt x="0" y="4335526"/>
                </a:moveTo>
                <a:lnTo>
                  <a:pt x="4032250" y="4335526"/>
                </a:lnTo>
                <a:lnTo>
                  <a:pt x="4032250" y="0"/>
                </a:lnTo>
                <a:lnTo>
                  <a:pt x="0" y="0"/>
                </a:lnTo>
                <a:lnTo>
                  <a:pt x="0" y="4335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6526" y="2182876"/>
            <a:ext cx="0" cy="4356100"/>
          </a:xfrm>
          <a:custGeom>
            <a:avLst/>
            <a:gdLst/>
            <a:ahLst/>
            <a:cxnLst/>
            <a:rect l="l" t="t" r="r" b="b"/>
            <a:pathLst>
              <a:path h="4356100">
                <a:moveTo>
                  <a:pt x="0" y="0"/>
                </a:moveTo>
                <a:lnTo>
                  <a:pt x="0" y="43560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900" y="2189226"/>
            <a:ext cx="8166100" cy="0"/>
          </a:xfrm>
          <a:custGeom>
            <a:avLst/>
            <a:gdLst/>
            <a:ahLst/>
            <a:cxnLst/>
            <a:rect l="l" t="t" r="r" b="b"/>
            <a:pathLst>
              <a:path w="8166100">
                <a:moveTo>
                  <a:pt x="0" y="0"/>
                </a:moveTo>
                <a:lnTo>
                  <a:pt x="8166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187" y="1182750"/>
            <a:ext cx="0" cy="5356225"/>
          </a:xfrm>
          <a:custGeom>
            <a:avLst/>
            <a:gdLst/>
            <a:ahLst/>
            <a:cxnLst/>
            <a:rect l="l" t="t" r="r" b="b"/>
            <a:pathLst>
              <a:path h="5356225">
                <a:moveTo>
                  <a:pt x="0" y="0"/>
                </a:moveTo>
                <a:lnTo>
                  <a:pt x="0" y="53561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8776" y="1182750"/>
            <a:ext cx="0" cy="5356225"/>
          </a:xfrm>
          <a:custGeom>
            <a:avLst/>
            <a:gdLst/>
            <a:ahLst/>
            <a:cxnLst/>
            <a:rect l="l" t="t" r="r" b="b"/>
            <a:pathLst>
              <a:path h="5356225">
                <a:moveTo>
                  <a:pt x="0" y="0"/>
                </a:moveTo>
                <a:lnTo>
                  <a:pt x="0" y="53561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" y="1196975"/>
            <a:ext cx="8166100" cy="0"/>
          </a:xfrm>
          <a:custGeom>
            <a:avLst/>
            <a:gdLst/>
            <a:ahLst/>
            <a:cxnLst/>
            <a:rect l="l" t="t" r="r" b="b"/>
            <a:pathLst>
              <a:path w="8166100">
                <a:moveTo>
                  <a:pt x="0" y="0"/>
                </a:moveTo>
                <a:lnTo>
                  <a:pt x="8166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" y="6524625"/>
            <a:ext cx="8166100" cy="0"/>
          </a:xfrm>
          <a:custGeom>
            <a:avLst/>
            <a:gdLst/>
            <a:ahLst/>
            <a:cxnLst/>
            <a:rect l="l" t="t" r="r" b="b"/>
            <a:pathLst>
              <a:path w="8166100">
                <a:moveTo>
                  <a:pt x="0" y="0"/>
                </a:moveTo>
                <a:lnTo>
                  <a:pt x="8166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1356" y="2794254"/>
            <a:ext cx="2836545" cy="29089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4635" marR="1440815" indent="-181610">
              <a:lnSpc>
                <a:spcPts val="2510"/>
              </a:lnSpc>
              <a:spcBef>
                <a:spcPts val="285"/>
              </a:spcBef>
            </a:pP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P(mutex1)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  count1++;</a:t>
            </a:r>
            <a:endParaRPr sz="2200">
              <a:latin typeface="Candara"/>
              <a:cs typeface="Candara"/>
            </a:endParaRPr>
          </a:p>
          <a:p>
            <a:pPr marL="254635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(count1==1)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033CC"/>
                </a:solidFill>
                <a:latin typeface="Candara"/>
                <a:cs typeface="Candara"/>
              </a:rPr>
              <a:t>P(wait)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</a:t>
            </a:r>
            <a:endParaRPr sz="2200">
              <a:latin typeface="Candara"/>
              <a:cs typeface="Candara"/>
            </a:endParaRPr>
          </a:p>
          <a:p>
            <a:pPr marL="73025">
              <a:lnSpc>
                <a:spcPts val="2510"/>
              </a:lnSpc>
            </a:pP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V(mutex1)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</a:t>
            </a:r>
            <a:endParaRPr sz="2200">
              <a:latin typeface="Candara"/>
              <a:cs typeface="Candara"/>
            </a:endParaRPr>
          </a:p>
          <a:p>
            <a:pPr marL="73025" marR="1386840" indent="180975">
              <a:lnSpc>
                <a:spcPts val="2510"/>
              </a:lnSpc>
              <a:spcBef>
                <a:spcPts val="130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过独木桥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  P(mutex1);</a:t>
            </a:r>
            <a:endParaRPr sz="2200">
              <a:latin typeface="Candara"/>
              <a:cs typeface="Candara"/>
            </a:endParaRPr>
          </a:p>
          <a:p>
            <a:pPr marL="254635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count1--;</a:t>
            </a:r>
            <a:endParaRPr sz="2200">
              <a:latin typeface="Candara"/>
              <a:cs typeface="Candara"/>
            </a:endParaRPr>
          </a:p>
          <a:p>
            <a:pPr marL="12700" marR="91440" indent="241935">
              <a:lnSpc>
                <a:spcPts val="2510"/>
              </a:lnSpc>
              <a:spcBef>
                <a:spcPts val="12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(count1=0)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033CC"/>
                </a:solidFill>
                <a:latin typeface="Candara"/>
                <a:cs typeface="Candara"/>
              </a:rPr>
              <a:t>V(wait)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  V(mutex1);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168" y="5979972"/>
            <a:ext cx="124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168" y="1152524"/>
            <a:ext cx="5953125" cy="1365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63068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var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wait,mutex1,mutex2:semaphore;  mutex1:=mutex2:=1;wait:=1;  counter1,counter2:integer;</a:t>
            </a:r>
            <a:endParaRPr sz="2200">
              <a:latin typeface="Candara"/>
              <a:cs typeface="Candara"/>
            </a:endParaRPr>
          </a:p>
          <a:p>
            <a:pPr marL="73025">
              <a:lnSpc>
                <a:spcPct val="100000"/>
              </a:lnSpc>
              <a:spcBef>
                <a:spcPts val="475"/>
              </a:spcBef>
              <a:tabLst>
                <a:tab pos="417957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东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()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	process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西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()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7342" y="2794254"/>
            <a:ext cx="2836545" cy="29089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4635" marR="1408430" indent="-181610">
              <a:lnSpc>
                <a:spcPts val="2510"/>
              </a:lnSpc>
              <a:spcBef>
                <a:spcPts val="28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P(mutex2);  count2++;</a:t>
            </a:r>
            <a:endParaRPr sz="2200">
              <a:latin typeface="Candara"/>
              <a:cs typeface="Candara"/>
            </a:endParaRPr>
          </a:p>
          <a:p>
            <a:pPr marL="254635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(count1==1)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033CC"/>
                </a:solidFill>
                <a:latin typeface="Candara"/>
                <a:cs typeface="Candara"/>
              </a:rPr>
              <a:t>P(wait)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</a:t>
            </a:r>
            <a:endParaRPr sz="2200">
              <a:latin typeface="Candara"/>
              <a:cs typeface="Candara"/>
            </a:endParaRPr>
          </a:p>
          <a:p>
            <a:pPr marL="73660">
              <a:lnSpc>
                <a:spcPts val="251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V(mutex2);</a:t>
            </a:r>
            <a:endParaRPr sz="2200">
              <a:latin typeface="Candara"/>
              <a:cs typeface="Candara"/>
            </a:endParaRPr>
          </a:p>
          <a:p>
            <a:pPr marL="73660" marR="1387475" indent="180975">
              <a:lnSpc>
                <a:spcPct val="95000"/>
              </a:lnSpc>
              <a:spcBef>
                <a:spcPts val="70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过独木桥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  P(mutex1);  count2--;</a:t>
            </a:r>
            <a:endParaRPr sz="2200">
              <a:latin typeface="Candara"/>
              <a:cs typeface="Candara"/>
            </a:endParaRPr>
          </a:p>
          <a:p>
            <a:pPr marL="12700" marR="9525" indent="180975">
              <a:lnSpc>
                <a:spcPts val="2510"/>
              </a:lnSpc>
              <a:spcBef>
                <a:spcPts val="60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(count1==0) </a:t>
            </a:r>
            <a:r>
              <a:rPr sz="2200" spc="-5" dirty="0">
                <a:solidFill>
                  <a:srgbClr val="0033CC"/>
                </a:solidFill>
                <a:latin typeface="Candara"/>
                <a:cs typeface="Candara"/>
              </a:rPr>
              <a:t>V(wait)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  V(mutex2);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6154" y="5979972"/>
            <a:ext cx="124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1426" y="2925317"/>
            <a:ext cx="288290" cy="1080770"/>
          </a:xfrm>
          <a:custGeom>
            <a:avLst/>
            <a:gdLst/>
            <a:ahLst/>
            <a:cxnLst/>
            <a:rect l="l" t="t" r="r" b="b"/>
            <a:pathLst>
              <a:path w="288290" h="1080770">
                <a:moveTo>
                  <a:pt x="288036" y="1080516"/>
                </a:moveTo>
                <a:lnTo>
                  <a:pt x="231977" y="1073425"/>
                </a:lnTo>
                <a:lnTo>
                  <a:pt x="186199" y="1054084"/>
                </a:lnTo>
                <a:lnTo>
                  <a:pt x="155335" y="1025384"/>
                </a:lnTo>
                <a:lnTo>
                  <a:pt x="144017" y="990219"/>
                </a:lnTo>
                <a:lnTo>
                  <a:pt x="144017" y="630555"/>
                </a:lnTo>
                <a:lnTo>
                  <a:pt x="132700" y="595389"/>
                </a:lnTo>
                <a:lnTo>
                  <a:pt x="101836" y="566689"/>
                </a:lnTo>
                <a:lnTo>
                  <a:pt x="56058" y="547348"/>
                </a:lnTo>
                <a:lnTo>
                  <a:pt x="0" y="540258"/>
                </a:lnTo>
                <a:lnTo>
                  <a:pt x="56058" y="533167"/>
                </a:lnTo>
                <a:lnTo>
                  <a:pt x="101836" y="513826"/>
                </a:lnTo>
                <a:lnTo>
                  <a:pt x="132700" y="485126"/>
                </a:lnTo>
                <a:lnTo>
                  <a:pt x="144017" y="449961"/>
                </a:lnTo>
                <a:lnTo>
                  <a:pt x="144017" y="90297"/>
                </a:lnTo>
                <a:lnTo>
                  <a:pt x="155335" y="55131"/>
                </a:lnTo>
                <a:lnTo>
                  <a:pt x="186199" y="26431"/>
                </a:lnTo>
                <a:lnTo>
                  <a:pt x="231977" y="7090"/>
                </a:lnTo>
                <a:lnTo>
                  <a:pt x="288036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037" y="4580382"/>
            <a:ext cx="288290" cy="1082040"/>
          </a:xfrm>
          <a:custGeom>
            <a:avLst/>
            <a:gdLst/>
            <a:ahLst/>
            <a:cxnLst/>
            <a:rect l="l" t="t" r="r" b="b"/>
            <a:pathLst>
              <a:path w="288290" h="1082039">
                <a:moveTo>
                  <a:pt x="288036" y="1082040"/>
                </a:moveTo>
                <a:lnTo>
                  <a:pt x="231977" y="1074942"/>
                </a:lnTo>
                <a:lnTo>
                  <a:pt x="186199" y="1055589"/>
                </a:lnTo>
                <a:lnTo>
                  <a:pt x="155335" y="1026886"/>
                </a:lnTo>
                <a:lnTo>
                  <a:pt x="144018" y="991743"/>
                </a:lnTo>
                <a:lnTo>
                  <a:pt x="144018" y="631317"/>
                </a:lnTo>
                <a:lnTo>
                  <a:pt x="132700" y="596151"/>
                </a:lnTo>
                <a:lnTo>
                  <a:pt x="101836" y="567451"/>
                </a:lnTo>
                <a:lnTo>
                  <a:pt x="56058" y="548110"/>
                </a:lnTo>
                <a:lnTo>
                  <a:pt x="0" y="541020"/>
                </a:lnTo>
                <a:lnTo>
                  <a:pt x="56058" y="533929"/>
                </a:lnTo>
                <a:lnTo>
                  <a:pt x="101836" y="514588"/>
                </a:lnTo>
                <a:lnTo>
                  <a:pt x="132700" y="485888"/>
                </a:lnTo>
                <a:lnTo>
                  <a:pt x="144018" y="450723"/>
                </a:lnTo>
                <a:lnTo>
                  <a:pt x="144018" y="90297"/>
                </a:lnTo>
                <a:lnTo>
                  <a:pt x="155335" y="55131"/>
                </a:lnTo>
                <a:lnTo>
                  <a:pt x="186199" y="26431"/>
                </a:lnTo>
                <a:lnTo>
                  <a:pt x="231977" y="7090"/>
                </a:lnTo>
                <a:lnTo>
                  <a:pt x="288036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5558" y="2925317"/>
            <a:ext cx="288290" cy="1080770"/>
          </a:xfrm>
          <a:custGeom>
            <a:avLst/>
            <a:gdLst/>
            <a:ahLst/>
            <a:cxnLst/>
            <a:rect l="l" t="t" r="r" b="b"/>
            <a:pathLst>
              <a:path w="288289" h="1080770">
                <a:moveTo>
                  <a:pt x="288036" y="1080516"/>
                </a:moveTo>
                <a:lnTo>
                  <a:pt x="231993" y="1073425"/>
                </a:lnTo>
                <a:lnTo>
                  <a:pt x="186213" y="1054084"/>
                </a:lnTo>
                <a:lnTo>
                  <a:pt x="155340" y="1025384"/>
                </a:lnTo>
                <a:lnTo>
                  <a:pt x="144017" y="990219"/>
                </a:lnTo>
                <a:lnTo>
                  <a:pt x="144017" y="630555"/>
                </a:lnTo>
                <a:lnTo>
                  <a:pt x="132695" y="595389"/>
                </a:lnTo>
                <a:lnTo>
                  <a:pt x="101822" y="566689"/>
                </a:lnTo>
                <a:lnTo>
                  <a:pt x="56042" y="547348"/>
                </a:lnTo>
                <a:lnTo>
                  <a:pt x="0" y="540258"/>
                </a:lnTo>
                <a:lnTo>
                  <a:pt x="56042" y="533167"/>
                </a:lnTo>
                <a:lnTo>
                  <a:pt x="101822" y="513826"/>
                </a:lnTo>
                <a:lnTo>
                  <a:pt x="132695" y="485126"/>
                </a:lnTo>
                <a:lnTo>
                  <a:pt x="144017" y="449961"/>
                </a:lnTo>
                <a:lnTo>
                  <a:pt x="144017" y="90297"/>
                </a:lnTo>
                <a:lnTo>
                  <a:pt x="155340" y="55131"/>
                </a:lnTo>
                <a:lnTo>
                  <a:pt x="186213" y="26431"/>
                </a:lnTo>
                <a:lnTo>
                  <a:pt x="231993" y="7090"/>
                </a:lnTo>
                <a:lnTo>
                  <a:pt x="288036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5558" y="4508753"/>
            <a:ext cx="288290" cy="1082040"/>
          </a:xfrm>
          <a:custGeom>
            <a:avLst/>
            <a:gdLst/>
            <a:ahLst/>
            <a:cxnLst/>
            <a:rect l="l" t="t" r="r" b="b"/>
            <a:pathLst>
              <a:path w="288289" h="1082039">
                <a:moveTo>
                  <a:pt x="288036" y="1082040"/>
                </a:moveTo>
                <a:lnTo>
                  <a:pt x="231993" y="1074949"/>
                </a:lnTo>
                <a:lnTo>
                  <a:pt x="186213" y="1055608"/>
                </a:lnTo>
                <a:lnTo>
                  <a:pt x="155340" y="1026908"/>
                </a:lnTo>
                <a:lnTo>
                  <a:pt x="144017" y="991743"/>
                </a:lnTo>
                <a:lnTo>
                  <a:pt x="144017" y="631317"/>
                </a:lnTo>
                <a:lnTo>
                  <a:pt x="132695" y="596151"/>
                </a:lnTo>
                <a:lnTo>
                  <a:pt x="101822" y="567451"/>
                </a:lnTo>
                <a:lnTo>
                  <a:pt x="56042" y="548110"/>
                </a:lnTo>
                <a:lnTo>
                  <a:pt x="0" y="541020"/>
                </a:lnTo>
                <a:lnTo>
                  <a:pt x="56042" y="533929"/>
                </a:lnTo>
                <a:lnTo>
                  <a:pt x="101822" y="514588"/>
                </a:lnTo>
                <a:lnTo>
                  <a:pt x="132695" y="485888"/>
                </a:lnTo>
                <a:lnTo>
                  <a:pt x="144017" y="450723"/>
                </a:lnTo>
                <a:lnTo>
                  <a:pt x="144017" y="90297"/>
                </a:lnTo>
                <a:lnTo>
                  <a:pt x="155340" y="55131"/>
                </a:lnTo>
                <a:lnTo>
                  <a:pt x="186213" y="26431"/>
                </a:lnTo>
                <a:lnTo>
                  <a:pt x="231993" y="7090"/>
                </a:lnTo>
                <a:lnTo>
                  <a:pt x="288036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5061" y="3501390"/>
            <a:ext cx="288290" cy="1945005"/>
          </a:xfrm>
          <a:custGeom>
            <a:avLst/>
            <a:gdLst/>
            <a:ahLst/>
            <a:cxnLst/>
            <a:rect l="l" t="t" r="r" b="b"/>
            <a:pathLst>
              <a:path w="288289" h="1945004">
                <a:moveTo>
                  <a:pt x="0" y="0"/>
                </a:moveTo>
                <a:lnTo>
                  <a:pt x="45506" y="8285"/>
                </a:lnTo>
                <a:lnTo>
                  <a:pt x="85039" y="31353"/>
                </a:lnTo>
                <a:lnTo>
                  <a:pt x="116220" y="66522"/>
                </a:lnTo>
                <a:lnTo>
                  <a:pt x="136672" y="111109"/>
                </a:lnTo>
                <a:lnTo>
                  <a:pt x="144017" y="162433"/>
                </a:lnTo>
                <a:lnTo>
                  <a:pt x="144017" y="809879"/>
                </a:lnTo>
                <a:lnTo>
                  <a:pt x="151363" y="861202"/>
                </a:lnTo>
                <a:lnTo>
                  <a:pt x="171815" y="905789"/>
                </a:lnTo>
                <a:lnTo>
                  <a:pt x="202996" y="940958"/>
                </a:lnTo>
                <a:lnTo>
                  <a:pt x="242529" y="964026"/>
                </a:lnTo>
                <a:lnTo>
                  <a:pt x="288036" y="972312"/>
                </a:lnTo>
                <a:lnTo>
                  <a:pt x="242529" y="980597"/>
                </a:lnTo>
                <a:lnTo>
                  <a:pt x="202996" y="1003665"/>
                </a:lnTo>
                <a:lnTo>
                  <a:pt x="171815" y="1038834"/>
                </a:lnTo>
                <a:lnTo>
                  <a:pt x="151363" y="1083421"/>
                </a:lnTo>
                <a:lnTo>
                  <a:pt x="144017" y="1134745"/>
                </a:lnTo>
                <a:lnTo>
                  <a:pt x="144017" y="1782191"/>
                </a:lnTo>
                <a:lnTo>
                  <a:pt x="136672" y="1833514"/>
                </a:lnTo>
                <a:lnTo>
                  <a:pt x="116220" y="1878101"/>
                </a:lnTo>
                <a:lnTo>
                  <a:pt x="85039" y="1913270"/>
                </a:lnTo>
                <a:lnTo>
                  <a:pt x="45506" y="1936338"/>
                </a:lnTo>
                <a:lnTo>
                  <a:pt x="0" y="1944624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345" y="3501390"/>
            <a:ext cx="287020" cy="1945005"/>
          </a:xfrm>
          <a:custGeom>
            <a:avLst/>
            <a:gdLst/>
            <a:ahLst/>
            <a:cxnLst/>
            <a:rect l="l" t="t" r="r" b="b"/>
            <a:pathLst>
              <a:path w="287020" h="1945004">
                <a:moveTo>
                  <a:pt x="0" y="0"/>
                </a:moveTo>
                <a:lnTo>
                  <a:pt x="45281" y="8241"/>
                </a:lnTo>
                <a:lnTo>
                  <a:pt x="84606" y="31187"/>
                </a:lnTo>
                <a:lnTo>
                  <a:pt x="115616" y="66165"/>
                </a:lnTo>
                <a:lnTo>
                  <a:pt x="135952" y="110508"/>
                </a:lnTo>
                <a:lnTo>
                  <a:pt x="143255" y="161544"/>
                </a:lnTo>
                <a:lnTo>
                  <a:pt x="143255" y="810768"/>
                </a:lnTo>
                <a:lnTo>
                  <a:pt x="150559" y="861803"/>
                </a:lnTo>
                <a:lnTo>
                  <a:pt x="170895" y="906146"/>
                </a:lnTo>
                <a:lnTo>
                  <a:pt x="201905" y="941124"/>
                </a:lnTo>
                <a:lnTo>
                  <a:pt x="241230" y="964070"/>
                </a:lnTo>
                <a:lnTo>
                  <a:pt x="286511" y="972312"/>
                </a:lnTo>
                <a:lnTo>
                  <a:pt x="241230" y="980553"/>
                </a:lnTo>
                <a:lnTo>
                  <a:pt x="201905" y="1003499"/>
                </a:lnTo>
                <a:lnTo>
                  <a:pt x="170895" y="1038477"/>
                </a:lnTo>
                <a:lnTo>
                  <a:pt x="150559" y="1082820"/>
                </a:lnTo>
                <a:lnTo>
                  <a:pt x="143255" y="1133856"/>
                </a:lnTo>
                <a:lnTo>
                  <a:pt x="143255" y="1783080"/>
                </a:lnTo>
                <a:lnTo>
                  <a:pt x="135952" y="1834115"/>
                </a:lnTo>
                <a:lnTo>
                  <a:pt x="115616" y="1878458"/>
                </a:lnTo>
                <a:lnTo>
                  <a:pt x="84606" y="1913436"/>
                </a:lnTo>
                <a:lnTo>
                  <a:pt x="45281" y="1936382"/>
                </a:lnTo>
                <a:lnTo>
                  <a:pt x="0" y="1944624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209925" y="343026"/>
            <a:ext cx="3018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独木桥问</a:t>
            </a:r>
            <a:r>
              <a:rPr spc="5" dirty="0"/>
              <a:t>题</a:t>
            </a:r>
            <a:r>
              <a:rPr dirty="0">
                <a:latin typeface="Candara"/>
                <a:cs typeface="Candara"/>
              </a:rPr>
              <a:t>1</a:t>
            </a:r>
          </a:p>
        </p:txBody>
      </p:sp>
      <p:sp>
        <p:nvSpPr>
          <p:cNvPr id="23" name="object 2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638425"/>
            <a:ext cx="7490459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独木桥问题2：在独木桥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中，限制 桥面上最多可以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辆汽车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通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过。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试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用信 号量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P，V操作写出过独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木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桥问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的同 步算法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8485" y="343026"/>
            <a:ext cx="3200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独木桥问题</a:t>
            </a:r>
            <a:r>
              <a:rPr spc="-210" dirty="0"/>
              <a:t> </a:t>
            </a:r>
            <a:r>
              <a:rPr dirty="0">
                <a:latin typeface="Candara"/>
                <a:cs typeface="Candara"/>
              </a:rPr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1196975"/>
            <a:ext cx="8137525" cy="1030605"/>
          </a:xfrm>
          <a:custGeom>
            <a:avLst/>
            <a:gdLst/>
            <a:ahLst/>
            <a:cxnLst/>
            <a:rect l="l" t="t" r="r" b="b"/>
            <a:pathLst>
              <a:path w="8137525" h="1030605">
                <a:moveTo>
                  <a:pt x="0" y="1030224"/>
                </a:moveTo>
                <a:lnTo>
                  <a:pt x="8137525" y="1030224"/>
                </a:lnTo>
                <a:lnTo>
                  <a:pt x="8137525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2227198"/>
            <a:ext cx="4105275" cy="4383405"/>
          </a:xfrm>
          <a:custGeom>
            <a:avLst/>
            <a:gdLst/>
            <a:ahLst/>
            <a:cxnLst/>
            <a:rect l="l" t="t" r="r" b="b"/>
            <a:pathLst>
              <a:path w="4105275" h="4383405">
                <a:moveTo>
                  <a:pt x="0" y="4383024"/>
                </a:moveTo>
                <a:lnTo>
                  <a:pt x="4105275" y="4383024"/>
                </a:lnTo>
                <a:lnTo>
                  <a:pt x="4105275" y="0"/>
                </a:lnTo>
                <a:lnTo>
                  <a:pt x="0" y="0"/>
                </a:lnTo>
                <a:lnTo>
                  <a:pt x="0" y="4383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6526" y="2227198"/>
            <a:ext cx="4032250" cy="4383405"/>
          </a:xfrm>
          <a:custGeom>
            <a:avLst/>
            <a:gdLst/>
            <a:ahLst/>
            <a:cxnLst/>
            <a:rect l="l" t="t" r="r" b="b"/>
            <a:pathLst>
              <a:path w="4032250" h="4383405">
                <a:moveTo>
                  <a:pt x="0" y="4383024"/>
                </a:moveTo>
                <a:lnTo>
                  <a:pt x="4032250" y="4383024"/>
                </a:lnTo>
                <a:lnTo>
                  <a:pt x="4032250" y="0"/>
                </a:lnTo>
                <a:lnTo>
                  <a:pt x="0" y="0"/>
                </a:lnTo>
                <a:lnTo>
                  <a:pt x="0" y="4383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6526" y="2220848"/>
            <a:ext cx="0" cy="4403725"/>
          </a:xfrm>
          <a:custGeom>
            <a:avLst/>
            <a:gdLst/>
            <a:ahLst/>
            <a:cxnLst/>
            <a:rect l="l" t="t" r="r" b="b"/>
            <a:pathLst>
              <a:path h="4403725">
                <a:moveTo>
                  <a:pt x="0" y="0"/>
                </a:moveTo>
                <a:lnTo>
                  <a:pt x="0" y="44036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900" y="2227198"/>
            <a:ext cx="8166100" cy="0"/>
          </a:xfrm>
          <a:custGeom>
            <a:avLst/>
            <a:gdLst/>
            <a:ahLst/>
            <a:cxnLst/>
            <a:rect l="l" t="t" r="r" b="b"/>
            <a:pathLst>
              <a:path w="8166100">
                <a:moveTo>
                  <a:pt x="0" y="0"/>
                </a:moveTo>
                <a:lnTo>
                  <a:pt x="8166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187" y="1182750"/>
            <a:ext cx="0" cy="5441950"/>
          </a:xfrm>
          <a:custGeom>
            <a:avLst/>
            <a:gdLst/>
            <a:ahLst/>
            <a:cxnLst/>
            <a:rect l="l" t="t" r="r" b="b"/>
            <a:pathLst>
              <a:path h="5441950">
                <a:moveTo>
                  <a:pt x="0" y="0"/>
                </a:moveTo>
                <a:lnTo>
                  <a:pt x="0" y="54417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8776" y="1182750"/>
            <a:ext cx="0" cy="5441950"/>
          </a:xfrm>
          <a:custGeom>
            <a:avLst/>
            <a:gdLst/>
            <a:ahLst/>
            <a:cxnLst/>
            <a:rect l="l" t="t" r="r" b="b"/>
            <a:pathLst>
              <a:path h="5441950">
                <a:moveTo>
                  <a:pt x="0" y="0"/>
                </a:moveTo>
                <a:lnTo>
                  <a:pt x="0" y="54417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" y="1196975"/>
            <a:ext cx="8166100" cy="0"/>
          </a:xfrm>
          <a:custGeom>
            <a:avLst/>
            <a:gdLst/>
            <a:ahLst/>
            <a:cxnLst/>
            <a:rect l="l" t="t" r="r" b="b"/>
            <a:pathLst>
              <a:path w="8166100">
                <a:moveTo>
                  <a:pt x="0" y="0"/>
                </a:moveTo>
                <a:lnTo>
                  <a:pt x="8166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" y="6610222"/>
            <a:ext cx="8166100" cy="0"/>
          </a:xfrm>
          <a:custGeom>
            <a:avLst/>
            <a:gdLst/>
            <a:ahLst/>
            <a:cxnLst/>
            <a:rect l="l" t="t" r="r" b="b"/>
            <a:pathLst>
              <a:path w="8166100">
                <a:moveTo>
                  <a:pt x="0" y="0"/>
                </a:moveTo>
                <a:lnTo>
                  <a:pt x="8166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1128" y="1152524"/>
            <a:ext cx="471868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semaphore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wait,mutex1,mutex2,bridge; 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mutex1=mutex2=1;bridge=k;wait=1;</a:t>
            </a:r>
            <a:endParaRPr sz="2200">
              <a:latin typeface="Candara"/>
              <a:cs typeface="Candara"/>
            </a:endParaRPr>
          </a:p>
          <a:p>
            <a:pPr marL="7175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int count1,count2;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count1=0;count2=0;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168" y="2183129"/>
            <a:ext cx="1847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东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  P(mutex1);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2316" y="2853689"/>
            <a:ext cx="277558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count1++;</a:t>
            </a:r>
            <a:endParaRPr sz="2200">
              <a:latin typeface="Candara"/>
              <a:cs typeface="Candara"/>
            </a:endParaRPr>
          </a:p>
          <a:p>
            <a:pPr marL="12700" marR="5080" indent="120014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(count1==1) P(wait);  V(mutex1);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2316" y="3859784"/>
            <a:ext cx="283146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P(bridge);</a:t>
            </a:r>
            <a:endParaRPr sz="2200">
              <a:latin typeface="Candara"/>
              <a:cs typeface="Candara"/>
            </a:endParaRPr>
          </a:p>
          <a:p>
            <a:pPr marL="12700" marR="152717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 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过 </a:t>
            </a:r>
            <a:r>
              <a:rPr sz="2200" spc="-10" dirty="0">
                <a:solidFill>
                  <a:srgbClr val="073D86"/>
                </a:solidFill>
                <a:latin typeface="宋体"/>
                <a:cs typeface="宋体"/>
              </a:rPr>
              <a:t>桥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}; 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V(bridge);  P(mutex1);  count1--;</a:t>
            </a:r>
            <a:endParaRPr sz="2200">
              <a:latin typeface="Candara"/>
              <a:cs typeface="Candara"/>
            </a:endParaRPr>
          </a:p>
          <a:p>
            <a:pPr marL="12700" marR="5080" indent="120014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(count1==0) V(wait);  V(mutex1);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920" y="6207048"/>
            <a:ext cx="124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7115" y="2183129"/>
            <a:ext cx="3103880" cy="438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1261110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2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西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  P(mutex2);</a:t>
            </a:r>
            <a:endParaRPr sz="2200">
              <a:latin typeface="Candara"/>
              <a:cs typeface="Candara"/>
            </a:endParaRPr>
          </a:p>
          <a:p>
            <a:pPr marL="43434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count2++;</a:t>
            </a:r>
            <a:endParaRPr sz="2200">
              <a:latin typeface="Candara"/>
              <a:cs typeface="Candara"/>
            </a:endParaRPr>
          </a:p>
          <a:p>
            <a:pPr marL="253365" marR="5080" indent="18097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(count2==1)</a:t>
            </a:r>
            <a:r>
              <a:rPr sz="2200" spc="4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P(wait);  V(mutex2);</a:t>
            </a:r>
            <a:endParaRPr sz="2200">
              <a:latin typeface="Candara"/>
              <a:cs typeface="Candara"/>
            </a:endParaRPr>
          </a:p>
          <a:p>
            <a:pPr marL="25336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P(bridge);</a:t>
            </a:r>
            <a:endParaRPr sz="2200">
              <a:latin typeface="Candara"/>
              <a:cs typeface="Candara"/>
            </a:endParaRPr>
          </a:p>
          <a:p>
            <a:pPr marL="253365" marR="1528445" indent="120014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 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过 桥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}; 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V(bridge);  P(mutex2);</a:t>
            </a:r>
            <a:endParaRPr sz="2200">
              <a:latin typeface="Candara"/>
              <a:cs typeface="Candara"/>
            </a:endParaRPr>
          </a:p>
          <a:p>
            <a:pPr marL="43434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count2--;</a:t>
            </a:r>
            <a:endParaRPr sz="2200">
              <a:latin typeface="Candara"/>
              <a:cs typeface="Candara"/>
            </a:endParaRPr>
          </a:p>
          <a:p>
            <a:pPr marL="253365" marR="7620" indent="120014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(count2==0) V(wait);  V(mutex2);</a:t>
            </a:r>
            <a:endParaRPr sz="2200">
              <a:latin typeface="Candara"/>
              <a:cs typeface="Candara"/>
            </a:endParaRPr>
          </a:p>
          <a:p>
            <a:pPr marL="25336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02613" y="2925317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2613" y="3932682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817" y="2708910"/>
            <a:ext cx="287020" cy="1080770"/>
          </a:xfrm>
          <a:custGeom>
            <a:avLst/>
            <a:gdLst/>
            <a:ahLst/>
            <a:cxnLst/>
            <a:rect l="l" t="t" r="r" b="b"/>
            <a:pathLst>
              <a:path w="287019" h="1080770">
                <a:moveTo>
                  <a:pt x="286512" y="1080515"/>
                </a:moveTo>
                <a:lnTo>
                  <a:pt x="230749" y="1073451"/>
                </a:lnTo>
                <a:lnTo>
                  <a:pt x="185213" y="1054195"/>
                </a:lnTo>
                <a:lnTo>
                  <a:pt x="154513" y="1025651"/>
                </a:lnTo>
                <a:lnTo>
                  <a:pt x="143256" y="990726"/>
                </a:lnTo>
                <a:lnTo>
                  <a:pt x="143256" y="630047"/>
                </a:lnTo>
                <a:lnTo>
                  <a:pt x="131998" y="595122"/>
                </a:lnTo>
                <a:lnTo>
                  <a:pt x="101298" y="566578"/>
                </a:lnTo>
                <a:lnTo>
                  <a:pt x="55762" y="547322"/>
                </a:lnTo>
                <a:lnTo>
                  <a:pt x="0" y="540257"/>
                </a:lnTo>
                <a:lnTo>
                  <a:pt x="55762" y="533193"/>
                </a:lnTo>
                <a:lnTo>
                  <a:pt x="101298" y="513937"/>
                </a:lnTo>
                <a:lnTo>
                  <a:pt x="131998" y="485393"/>
                </a:lnTo>
                <a:lnTo>
                  <a:pt x="143256" y="450468"/>
                </a:lnTo>
                <a:lnTo>
                  <a:pt x="143256" y="89788"/>
                </a:lnTo>
                <a:lnTo>
                  <a:pt x="154513" y="54863"/>
                </a:lnTo>
                <a:lnTo>
                  <a:pt x="185213" y="26320"/>
                </a:lnTo>
                <a:lnTo>
                  <a:pt x="230749" y="7064"/>
                </a:lnTo>
                <a:lnTo>
                  <a:pt x="28651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905" y="4941570"/>
            <a:ext cx="288290" cy="1080770"/>
          </a:xfrm>
          <a:custGeom>
            <a:avLst/>
            <a:gdLst/>
            <a:ahLst/>
            <a:cxnLst/>
            <a:rect l="l" t="t" r="r" b="b"/>
            <a:pathLst>
              <a:path w="288290" h="1080770">
                <a:moveTo>
                  <a:pt x="288035" y="1080515"/>
                </a:moveTo>
                <a:lnTo>
                  <a:pt x="231977" y="1073418"/>
                </a:lnTo>
                <a:lnTo>
                  <a:pt x="186199" y="1054063"/>
                </a:lnTo>
                <a:lnTo>
                  <a:pt x="155335" y="1025357"/>
                </a:lnTo>
                <a:lnTo>
                  <a:pt x="144018" y="990206"/>
                </a:lnTo>
                <a:lnTo>
                  <a:pt x="144018" y="630554"/>
                </a:lnTo>
                <a:lnTo>
                  <a:pt x="132700" y="595389"/>
                </a:lnTo>
                <a:lnTo>
                  <a:pt x="101836" y="566689"/>
                </a:lnTo>
                <a:lnTo>
                  <a:pt x="56058" y="547348"/>
                </a:lnTo>
                <a:lnTo>
                  <a:pt x="0" y="540257"/>
                </a:lnTo>
                <a:lnTo>
                  <a:pt x="56058" y="533167"/>
                </a:lnTo>
                <a:lnTo>
                  <a:pt x="101836" y="513826"/>
                </a:lnTo>
                <a:lnTo>
                  <a:pt x="132700" y="485126"/>
                </a:lnTo>
                <a:lnTo>
                  <a:pt x="144018" y="449960"/>
                </a:lnTo>
                <a:lnTo>
                  <a:pt x="144018" y="90296"/>
                </a:lnTo>
                <a:lnTo>
                  <a:pt x="155335" y="55131"/>
                </a:lnTo>
                <a:lnTo>
                  <a:pt x="186199" y="26431"/>
                </a:lnTo>
                <a:lnTo>
                  <a:pt x="231977" y="7090"/>
                </a:lnTo>
                <a:lnTo>
                  <a:pt x="288035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5558" y="2708910"/>
            <a:ext cx="288290" cy="1080770"/>
          </a:xfrm>
          <a:custGeom>
            <a:avLst/>
            <a:gdLst/>
            <a:ahLst/>
            <a:cxnLst/>
            <a:rect l="l" t="t" r="r" b="b"/>
            <a:pathLst>
              <a:path w="288289" h="1080770">
                <a:moveTo>
                  <a:pt x="288036" y="1080515"/>
                </a:moveTo>
                <a:lnTo>
                  <a:pt x="231993" y="1073425"/>
                </a:lnTo>
                <a:lnTo>
                  <a:pt x="186213" y="1054084"/>
                </a:lnTo>
                <a:lnTo>
                  <a:pt x="155340" y="1025384"/>
                </a:lnTo>
                <a:lnTo>
                  <a:pt x="144017" y="990219"/>
                </a:lnTo>
                <a:lnTo>
                  <a:pt x="144017" y="630554"/>
                </a:lnTo>
                <a:lnTo>
                  <a:pt x="132695" y="595389"/>
                </a:lnTo>
                <a:lnTo>
                  <a:pt x="101822" y="566689"/>
                </a:lnTo>
                <a:lnTo>
                  <a:pt x="56042" y="547348"/>
                </a:lnTo>
                <a:lnTo>
                  <a:pt x="0" y="540257"/>
                </a:lnTo>
                <a:lnTo>
                  <a:pt x="56042" y="533167"/>
                </a:lnTo>
                <a:lnTo>
                  <a:pt x="101822" y="513826"/>
                </a:lnTo>
                <a:lnTo>
                  <a:pt x="132695" y="485126"/>
                </a:lnTo>
                <a:lnTo>
                  <a:pt x="144017" y="449961"/>
                </a:lnTo>
                <a:lnTo>
                  <a:pt x="144017" y="90297"/>
                </a:lnTo>
                <a:lnTo>
                  <a:pt x="155340" y="55131"/>
                </a:lnTo>
                <a:lnTo>
                  <a:pt x="186213" y="26431"/>
                </a:lnTo>
                <a:lnTo>
                  <a:pt x="231993" y="7090"/>
                </a:lnTo>
                <a:lnTo>
                  <a:pt x="288036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5558" y="5013197"/>
            <a:ext cx="288290" cy="1080770"/>
          </a:xfrm>
          <a:custGeom>
            <a:avLst/>
            <a:gdLst/>
            <a:ahLst/>
            <a:cxnLst/>
            <a:rect l="l" t="t" r="r" b="b"/>
            <a:pathLst>
              <a:path w="288289" h="1080770">
                <a:moveTo>
                  <a:pt x="288036" y="1080515"/>
                </a:moveTo>
                <a:lnTo>
                  <a:pt x="231993" y="1073418"/>
                </a:lnTo>
                <a:lnTo>
                  <a:pt x="186213" y="1054063"/>
                </a:lnTo>
                <a:lnTo>
                  <a:pt x="155340" y="1025357"/>
                </a:lnTo>
                <a:lnTo>
                  <a:pt x="144017" y="990206"/>
                </a:lnTo>
                <a:lnTo>
                  <a:pt x="144017" y="630567"/>
                </a:lnTo>
                <a:lnTo>
                  <a:pt x="132695" y="595416"/>
                </a:lnTo>
                <a:lnTo>
                  <a:pt x="101822" y="566710"/>
                </a:lnTo>
                <a:lnTo>
                  <a:pt x="56042" y="547355"/>
                </a:lnTo>
                <a:lnTo>
                  <a:pt x="0" y="540257"/>
                </a:lnTo>
                <a:lnTo>
                  <a:pt x="56042" y="533167"/>
                </a:lnTo>
                <a:lnTo>
                  <a:pt x="101822" y="513826"/>
                </a:lnTo>
                <a:lnTo>
                  <a:pt x="132695" y="485126"/>
                </a:lnTo>
                <a:lnTo>
                  <a:pt x="144017" y="449960"/>
                </a:lnTo>
                <a:lnTo>
                  <a:pt x="144017" y="90296"/>
                </a:lnTo>
                <a:lnTo>
                  <a:pt x="155340" y="55131"/>
                </a:lnTo>
                <a:lnTo>
                  <a:pt x="186213" y="26431"/>
                </a:lnTo>
                <a:lnTo>
                  <a:pt x="231993" y="7090"/>
                </a:lnTo>
                <a:lnTo>
                  <a:pt x="288036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5061" y="3358134"/>
            <a:ext cx="288290" cy="2447925"/>
          </a:xfrm>
          <a:custGeom>
            <a:avLst/>
            <a:gdLst/>
            <a:ahLst/>
            <a:cxnLst/>
            <a:rect l="l" t="t" r="r" b="b"/>
            <a:pathLst>
              <a:path w="288289" h="2447925">
                <a:moveTo>
                  <a:pt x="0" y="0"/>
                </a:moveTo>
                <a:lnTo>
                  <a:pt x="38272" y="7305"/>
                </a:lnTo>
                <a:lnTo>
                  <a:pt x="72672" y="27921"/>
                </a:lnTo>
                <a:lnTo>
                  <a:pt x="101822" y="59896"/>
                </a:lnTo>
                <a:lnTo>
                  <a:pt x="124347" y="101280"/>
                </a:lnTo>
                <a:lnTo>
                  <a:pt x="138870" y="150121"/>
                </a:lnTo>
                <a:lnTo>
                  <a:pt x="144017" y="204469"/>
                </a:lnTo>
                <a:lnTo>
                  <a:pt x="144017" y="1019301"/>
                </a:lnTo>
                <a:lnTo>
                  <a:pt x="149165" y="1073650"/>
                </a:lnTo>
                <a:lnTo>
                  <a:pt x="163688" y="1122491"/>
                </a:lnTo>
                <a:lnTo>
                  <a:pt x="186213" y="1163875"/>
                </a:lnTo>
                <a:lnTo>
                  <a:pt x="215363" y="1195850"/>
                </a:lnTo>
                <a:lnTo>
                  <a:pt x="249763" y="1216466"/>
                </a:lnTo>
                <a:lnTo>
                  <a:pt x="288036" y="1223771"/>
                </a:lnTo>
                <a:lnTo>
                  <a:pt x="249763" y="1231077"/>
                </a:lnTo>
                <a:lnTo>
                  <a:pt x="215363" y="1251693"/>
                </a:lnTo>
                <a:lnTo>
                  <a:pt x="186213" y="1283668"/>
                </a:lnTo>
                <a:lnTo>
                  <a:pt x="163688" y="1325052"/>
                </a:lnTo>
                <a:lnTo>
                  <a:pt x="149165" y="1373893"/>
                </a:lnTo>
                <a:lnTo>
                  <a:pt x="144017" y="1428241"/>
                </a:lnTo>
                <a:lnTo>
                  <a:pt x="144017" y="2243061"/>
                </a:lnTo>
                <a:lnTo>
                  <a:pt x="138870" y="2297419"/>
                </a:lnTo>
                <a:lnTo>
                  <a:pt x="124347" y="2346265"/>
                </a:lnTo>
                <a:lnTo>
                  <a:pt x="101822" y="2387650"/>
                </a:lnTo>
                <a:lnTo>
                  <a:pt x="72672" y="2419625"/>
                </a:lnTo>
                <a:lnTo>
                  <a:pt x="38272" y="2440239"/>
                </a:lnTo>
                <a:lnTo>
                  <a:pt x="0" y="2447543"/>
                </a:lnTo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29193" y="3330702"/>
            <a:ext cx="287020" cy="2522220"/>
          </a:xfrm>
          <a:custGeom>
            <a:avLst/>
            <a:gdLst/>
            <a:ahLst/>
            <a:cxnLst/>
            <a:rect l="l" t="t" r="r" b="b"/>
            <a:pathLst>
              <a:path w="287020" h="2522220">
                <a:moveTo>
                  <a:pt x="0" y="0"/>
                </a:moveTo>
                <a:lnTo>
                  <a:pt x="38084" y="7478"/>
                </a:lnTo>
                <a:lnTo>
                  <a:pt x="72305" y="28584"/>
                </a:lnTo>
                <a:lnTo>
                  <a:pt x="101298" y="61325"/>
                </a:lnTo>
                <a:lnTo>
                  <a:pt x="123697" y="103707"/>
                </a:lnTo>
                <a:lnTo>
                  <a:pt x="138138" y="153737"/>
                </a:lnTo>
                <a:lnTo>
                  <a:pt x="143255" y="209423"/>
                </a:lnTo>
                <a:lnTo>
                  <a:pt x="143255" y="1051687"/>
                </a:lnTo>
                <a:lnTo>
                  <a:pt x="148373" y="1107372"/>
                </a:lnTo>
                <a:lnTo>
                  <a:pt x="162813" y="1157402"/>
                </a:lnTo>
                <a:lnTo>
                  <a:pt x="185213" y="1199784"/>
                </a:lnTo>
                <a:lnTo>
                  <a:pt x="214206" y="1232525"/>
                </a:lnTo>
                <a:lnTo>
                  <a:pt x="248427" y="1253631"/>
                </a:lnTo>
                <a:lnTo>
                  <a:pt x="286511" y="1261110"/>
                </a:lnTo>
                <a:lnTo>
                  <a:pt x="248427" y="1268588"/>
                </a:lnTo>
                <a:lnTo>
                  <a:pt x="214206" y="1289694"/>
                </a:lnTo>
                <a:lnTo>
                  <a:pt x="185213" y="1322435"/>
                </a:lnTo>
                <a:lnTo>
                  <a:pt x="162814" y="1364817"/>
                </a:lnTo>
                <a:lnTo>
                  <a:pt x="148373" y="1414847"/>
                </a:lnTo>
                <a:lnTo>
                  <a:pt x="143255" y="1470533"/>
                </a:lnTo>
                <a:lnTo>
                  <a:pt x="143255" y="2312746"/>
                </a:lnTo>
                <a:lnTo>
                  <a:pt x="138138" y="2368430"/>
                </a:lnTo>
                <a:lnTo>
                  <a:pt x="123698" y="2418469"/>
                </a:lnTo>
                <a:lnTo>
                  <a:pt x="101298" y="2460864"/>
                </a:lnTo>
                <a:lnTo>
                  <a:pt x="72305" y="2493619"/>
                </a:lnTo>
                <a:lnTo>
                  <a:pt x="38084" y="2514737"/>
                </a:lnTo>
                <a:lnTo>
                  <a:pt x="0" y="2522220"/>
                </a:lnTo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177920" y="343026"/>
            <a:ext cx="30810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独木桥问</a:t>
            </a:r>
            <a:r>
              <a:rPr spc="5" dirty="0"/>
              <a:t>题</a:t>
            </a:r>
            <a:r>
              <a:rPr dirty="0">
                <a:latin typeface="Candara"/>
                <a:cs typeface="Candara"/>
              </a:rPr>
              <a:t>2</a:t>
            </a:r>
          </a:p>
        </p:txBody>
      </p:sp>
      <p:sp>
        <p:nvSpPr>
          <p:cNvPr id="26" name="object 2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9605" marR="630555" indent="-342900">
              <a:lnSpc>
                <a:spcPct val="100000"/>
              </a:lnSpc>
              <a:spcBef>
                <a:spcPts val="105"/>
              </a:spcBef>
              <a:buFont typeface=""/>
              <a:buChar char="•"/>
              <a:tabLst>
                <a:tab pos="650240" algn="l"/>
              </a:tabLst>
            </a:pPr>
            <a:r>
              <a:rPr dirty="0"/>
              <a:t>独木桥问题3：在独木桥</a:t>
            </a:r>
            <a:r>
              <a:rPr spc="-15" dirty="0"/>
              <a:t>问</a:t>
            </a:r>
            <a:r>
              <a:rPr dirty="0"/>
              <a:t>题</a:t>
            </a:r>
            <a:r>
              <a:rPr spc="-5" dirty="0"/>
              <a:t>1</a:t>
            </a:r>
            <a:r>
              <a:rPr dirty="0"/>
              <a:t>中，以叁 辆汽车为一组，要求保</a:t>
            </a:r>
            <a:r>
              <a:rPr spc="-15" dirty="0"/>
              <a:t>证</a:t>
            </a:r>
            <a:r>
              <a:rPr dirty="0"/>
              <a:t>东方</a:t>
            </a:r>
            <a:r>
              <a:rPr spc="-15" dirty="0"/>
              <a:t>和</a:t>
            </a:r>
            <a:r>
              <a:rPr dirty="0"/>
              <a:t>西方以</a:t>
            </a:r>
          </a:p>
          <a:p>
            <a:pPr marL="649605">
              <a:lnSpc>
                <a:spcPct val="100000"/>
              </a:lnSpc>
            </a:pPr>
            <a:r>
              <a:rPr dirty="0"/>
              <a:t>组为</a:t>
            </a:r>
            <a:r>
              <a:rPr spc="-15" dirty="0"/>
              <a:t>单</a:t>
            </a:r>
            <a:r>
              <a:rPr dirty="0"/>
              <a:t>位交</a:t>
            </a:r>
            <a:r>
              <a:rPr spc="-15" dirty="0"/>
              <a:t>替</a:t>
            </a:r>
            <a:r>
              <a:rPr dirty="0"/>
              <a:t>通过</a:t>
            </a:r>
            <a:r>
              <a:rPr spc="-15" dirty="0"/>
              <a:t>汽</a:t>
            </a:r>
            <a:r>
              <a:rPr dirty="0"/>
              <a:t>车。</a:t>
            </a:r>
            <a:r>
              <a:rPr spc="-15" dirty="0"/>
              <a:t>试</a:t>
            </a:r>
            <a:r>
              <a:rPr dirty="0"/>
              <a:t>用信</a:t>
            </a:r>
            <a:r>
              <a:rPr spc="-15" dirty="0"/>
              <a:t>号</a:t>
            </a:r>
            <a:r>
              <a:rPr dirty="0"/>
              <a:t>量</a:t>
            </a:r>
            <a:r>
              <a:rPr spc="10" dirty="0"/>
              <a:t>和</a:t>
            </a:r>
            <a:r>
              <a:rPr dirty="0"/>
              <a:t>P，</a:t>
            </a:r>
          </a:p>
          <a:p>
            <a:pPr marL="649605">
              <a:lnSpc>
                <a:spcPct val="100000"/>
              </a:lnSpc>
            </a:pPr>
            <a:r>
              <a:rPr spc="-10" dirty="0"/>
              <a:t>V</a:t>
            </a:r>
            <a:r>
              <a:rPr dirty="0"/>
              <a:t>操作写出汽车过独木桥</a:t>
            </a:r>
            <a:r>
              <a:rPr spc="-15" dirty="0"/>
              <a:t>问</a:t>
            </a:r>
            <a:r>
              <a:rPr dirty="0"/>
              <a:t>题的</a:t>
            </a:r>
            <a:r>
              <a:rPr spc="-15" dirty="0"/>
              <a:t>同</a:t>
            </a:r>
            <a:r>
              <a:rPr dirty="0"/>
              <a:t>步算法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7441" y="556971"/>
            <a:ext cx="3141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独木桥问</a:t>
            </a:r>
            <a:r>
              <a:rPr spc="5" dirty="0"/>
              <a:t>题3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960500"/>
            <a:ext cx="8714105" cy="1158240"/>
          </a:xfrm>
          <a:custGeom>
            <a:avLst/>
            <a:gdLst/>
            <a:ahLst/>
            <a:cxnLst/>
            <a:rect l="l" t="t" r="r" b="b"/>
            <a:pathLst>
              <a:path w="8714105" h="1158239">
                <a:moveTo>
                  <a:pt x="0" y="1158239"/>
                </a:moveTo>
                <a:lnTo>
                  <a:pt x="8713851" y="1158239"/>
                </a:lnTo>
                <a:lnTo>
                  <a:pt x="8713851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825" y="2118677"/>
            <a:ext cx="4283075" cy="4474845"/>
          </a:xfrm>
          <a:custGeom>
            <a:avLst/>
            <a:gdLst/>
            <a:ahLst/>
            <a:cxnLst/>
            <a:rect l="l" t="t" r="r" b="b"/>
            <a:pathLst>
              <a:path w="4283075" h="4474845">
                <a:moveTo>
                  <a:pt x="0" y="4474464"/>
                </a:moveTo>
                <a:lnTo>
                  <a:pt x="4283075" y="4474464"/>
                </a:lnTo>
                <a:lnTo>
                  <a:pt x="4283075" y="0"/>
                </a:lnTo>
                <a:lnTo>
                  <a:pt x="0" y="0"/>
                </a:lnTo>
                <a:lnTo>
                  <a:pt x="0" y="4474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2118677"/>
            <a:ext cx="4431030" cy="4474845"/>
          </a:xfrm>
          <a:custGeom>
            <a:avLst/>
            <a:gdLst/>
            <a:ahLst/>
            <a:cxnLst/>
            <a:rect l="l" t="t" r="r" b="b"/>
            <a:pathLst>
              <a:path w="4431030" h="4474845">
                <a:moveTo>
                  <a:pt x="0" y="4474464"/>
                </a:moveTo>
                <a:lnTo>
                  <a:pt x="4430776" y="4474464"/>
                </a:lnTo>
                <a:lnTo>
                  <a:pt x="4430776" y="0"/>
                </a:lnTo>
                <a:lnTo>
                  <a:pt x="0" y="0"/>
                </a:lnTo>
                <a:lnTo>
                  <a:pt x="0" y="4474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3900" y="2112391"/>
            <a:ext cx="0" cy="4495165"/>
          </a:xfrm>
          <a:custGeom>
            <a:avLst/>
            <a:gdLst/>
            <a:ahLst/>
            <a:cxnLst/>
            <a:rect l="l" t="t" r="r" b="b"/>
            <a:pathLst>
              <a:path h="4495165">
                <a:moveTo>
                  <a:pt x="0" y="0"/>
                </a:moveTo>
                <a:lnTo>
                  <a:pt x="0" y="44950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537" y="2118741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825" y="946150"/>
            <a:ext cx="0" cy="5661660"/>
          </a:xfrm>
          <a:custGeom>
            <a:avLst/>
            <a:gdLst/>
            <a:ahLst/>
            <a:cxnLst/>
            <a:rect l="l" t="t" r="r" b="b"/>
            <a:pathLst>
              <a:path h="5661659">
                <a:moveTo>
                  <a:pt x="0" y="0"/>
                </a:moveTo>
                <a:lnTo>
                  <a:pt x="0" y="566127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676" y="946150"/>
            <a:ext cx="0" cy="5661660"/>
          </a:xfrm>
          <a:custGeom>
            <a:avLst/>
            <a:gdLst/>
            <a:ahLst/>
            <a:cxnLst/>
            <a:rect l="l" t="t" r="r" b="b"/>
            <a:pathLst>
              <a:path h="5661659">
                <a:moveTo>
                  <a:pt x="0" y="0"/>
                </a:moveTo>
                <a:lnTo>
                  <a:pt x="0" y="566127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537" y="960500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537" y="6593141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90" y="922146"/>
            <a:ext cx="8040370" cy="11537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449961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semaphore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wait,mutex1,mutex2;  mutex1=mutex2=1;wait=1;</a:t>
            </a:r>
            <a:endParaRPr sz="2000">
              <a:latin typeface="Candara"/>
              <a:cs typeface="Candara"/>
            </a:endParaRPr>
          </a:p>
          <a:p>
            <a:pPr marL="12700" marR="5080">
              <a:lnSpc>
                <a:spcPts val="2160"/>
              </a:lnSpc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int counter1,counter2; counteru1=0; countd1=0; counteru2=0; counterd2=0; 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semaphore</a:t>
            </a:r>
            <a:r>
              <a:rPr sz="20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S1,S2;S1=3;S2=0;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90" y="2080641"/>
            <a:ext cx="1627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0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000" dirty="0">
                <a:solidFill>
                  <a:srgbClr val="073D86"/>
                </a:solidFill>
                <a:latin typeface="宋体"/>
                <a:cs typeface="宋体"/>
              </a:rPr>
              <a:t>东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()</a:t>
            </a:r>
            <a:r>
              <a:rPr sz="20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706" y="2629281"/>
            <a:ext cx="158051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P(S1)</a:t>
            </a:r>
            <a:endParaRPr sz="2000">
              <a:latin typeface="Candara"/>
              <a:cs typeface="Candara"/>
            </a:endParaRPr>
          </a:p>
          <a:p>
            <a:pPr marL="402590" marR="5080" indent="-16764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P(mutex1);  c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ou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++;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06" y="3451936"/>
            <a:ext cx="2888615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259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if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(countu1==1)</a:t>
            </a:r>
            <a:r>
              <a:rPr sz="2000" spc="-7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P(wait);</a:t>
            </a:r>
            <a:endParaRPr sz="2000">
              <a:latin typeface="Candara"/>
              <a:cs typeface="Candara"/>
            </a:endParaRPr>
          </a:p>
          <a:p>
            <a:pPr marL="234950">
              <a:lnSpc>
                <a:spcPts val="2160"/>
              </a:lnSpc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0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(mutex1);</a:t>
            </a:r>
            <a:r>
              <a:rPr sz="2000" u="heavy" spc="204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 </a:t>
            </a:r>
            <a:endParaRPr sz="2000">
              <a:latin typeface="Candara"/>
              <a:cs typeface="Candara"/>
            </a:endParaRPr>
          </a:p>
          <a:p>
            <a:pPr marL="12700" marR="1394460" indent="38989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073D86"/>
                </a:solidFill>
                <a:latin typeface="宋体"/>
                <a:cs typeface="宋体"/>
              </a:rPr>
              <a:t>过独木</a:t>
            </a:r>
            <a:r>
              <a:rPr sz="2000" spc="-5" dirty="0">
                <a:solidFill>
                  <a:srgbClr val="073D86"/>
                </a:solidFill>
                <a:latin typeface="宋体"/>
                <a:cs typeface="宋体"/>
              </a:rPr>
              <a:t>桥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; 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V(S2)</a:t>
            </a:r>
            <a:endParaRPr sz="2000">
              <a:latin typeface="Candara"/>
              <a:cs typeface="Candara"/>
            </a:endParaRPr>
          </a:p>
          <a:p>
            <a:pPr marL="123825">
              <a:lnSpc>
                <a:spcPts val="2130"/>
              </a:lnSpc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P(mutex1);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346" y="4824221"/>
            <a:ext cx="2446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6515" algn="l"/>
              </a:tabLst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countu1--;	countd1++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346" y="5098796"/>
            <a:ext cx="3406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if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((countu1==0)&amp;(countd1==3))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958" y="5373116"/>
            <a:ext cx="262382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67640">
              <a:lnSpc>
                <a:spcPts val="2160"/>
              </a:lnSpc>
              <a:spcBef>
                <a:spcPts val="375"/>
              </a:spcBef>
              <a:tabLst>
                <a:tab pos="1616075" algn="l"/>
              </a:tabLst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{countd1=0;	V(wait);</a:t>
            </a:r>
            <a:r>
              <a:rPr sz="2000" spc="-8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} 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V(mutex1);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90" y="6196076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4489" y="2098929"/>
            <a:ext cx="1625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0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000" dirty="0">
                <a:solidFill>
                  <a:srgbClr val="073D86"/>
                </a:solidFill>
                <a:latin typeface="宋体"/>
                <a:cs typeface="宋体"/>
              </a:rPr>
              <a:t>西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()</a:t>
            </a:r>
            <a:r>
              <a:rPr sz="2000" spc="-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9645" y="2653664"/>
            <a:ext cx="368744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P(S2)</a:t>
            </a:r>
            <a:endParaRPr sz="2000">
              <a:latin typeface="Candara"/>
              <a:cs typeface="Candara"/>
            </a:endParaRPr>
          </a:p>
          <a:p>
            <a:pPr marL="402590" marR="2083435" indent="-16764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P(mutex2);  c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ou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++;</a:t>
            </a:r>
            <a:endParaRPr sz="2000">
              <a:latin typeface="Candara"/>
              <a:cs typeface="Candara"/>
            </a:endParaRPr>
          </a:p>
          <a:p>
            <a:pPr marL="402590">
              <a:lnSpc>
                <a:spcPts val="2010"/>
              </a:lnSpc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if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(countu2==1)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P(wait);</a:t>
            </a:r>
            <a:endParaRPr sz="2000">
              <a:latin typeface="Candara"/>
              <a:cs typeface="Candara"/>
            </a:endParaRPr>
          </a:p>
          <a:p>
            <a:pPr marL="234950">
              <a:lnSpc>
                <a:spcPts val="2160"/>
              </a:lnSpc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V(mutex2);</a:t>
            </a:r>
            <a:endParaRPr sz="2000">
              <a:latin typeface="Candara"/>
              <a:cs typeface="Candara"/>
            </a:endParaRPr>
          </a:p>
          <a:p>
            <a:pPr marL="12700" marR="2194560" indent="38989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073D86"/>
                </a:solidFill>
                <a:latin typeface="宋体"/>
                <a:cs typeface="宋体"/>
              </a:rPr>
              <a:t>过独木桥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; 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V(S1)</a:t>
            </a:r>
            <a:endParaRPr sz="2000">
              <a:latin typeface="Candara"/>
              <a:cs typeface="Candara"/>
            </a:endParaRPr>
          </a:p>
          <a:p>
            <a:pPr marL="234950">
              <a:lnSpc>
                <a:spcPts val="2010"/>
              </a:lnSpc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P(mutex2);</a:t>
            </a:r>
            <a:endParaRPr sz="2000">
              <a:latin typeface="Candara"/>
              <a:cs typeface="Candara"/>
            </a:endParaRPr>
          </a:p>
          <a:p>
            <a:pPr marL="346075">
              <a:lnSpc>
                <a:spcPts val="2160"/>
              </a:lnSpc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countu2--;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countd2++</a:t>
            </a:r>
            <a:endParaRPr sz="2000">
              <a:latin typeface="Candara"/>
              <a:cs typeface="Candara"/>
            </a:endParaRPr>
          </a:p>
          <a:p>
            <a:pPr marL="234950">
              <a:lnSpc>
                <a:spcPts val="2160"/>
              </a:lnSpc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if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 ((countu2==0)&amp;(countd2==3))</a:t>
            </a:r>
            <a:endParaRPr sz="2000">
              <a:latin typeface="Candara"/>
              <a:cs typeface="Candara"/>
            </a:endParaRPr>
          </a:p>
          <a:p>
            <a:pPr marL="234950" marR="873760" indent="55880">
              <a:lnSpc>
                <a:spcPts val="2160"/>
              </a:lnSpc>
              <a:spcBef>
                <a:spcPts val="155"/>
              </a:spcBef>
              <a:tabLst>
                <a:tab pos="1812289" algn="l"/>
              </a:tabLst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{countd2=0;	V(wait);</a:t>
            </a:r>
            <a:r>
              <a:rPr sz="2000" spc="-1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} 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V(mutex2);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13528" y="6220459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6666" y="3272790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630" y="3054857"/>
            <a:ext cx="288290" cy="1082040"/>
          </a:xfrm>
          <a:custGeom>
            <a:avLst/>
            <a:gdLst/>
            <a:ahLst/>
            <a:cxnLst/>
            <a:rect l="l" t="t" r="r" b="b"/>
            <a:pathLst>
              <a:path w="288290" h="1082039">
                <a:moveTo>
                  <a:pt x="288036" y="1082039"/>
                </a:moveTo>
                <a:lnTo>
                  <a:pt x="231977" y="1074949"/>
                </a:lnTo>
                <a:lnTo>
                  <a:pt x="186199" y="1055608"/>
                </a:lnTo>
                <a:lnTo>
                  <a:pt x="155335" y="1026908"/>
                </a:lnTo>
                <a:lnTo>
                  <a:pt x="144018" y="991742"/>
                </a:lnTo>
                <a:lnTo>
                  <a:pt x="144018" y="631316"/>
                </a:lnTo>
                <a:lnTo>
                  <a:pt x="132700" y="596151"/>
                </a:lnTo>
                <a:lnTo>
                  <a:pt x="101836" y="567451"/>
                </a:lnTo>
                <a:lnTo>
                  <a:pt x="56058" y="548110"/>
                </a:lnTo>
                <a:lnTo>
                  <a:pt x="0" y="541019"/>
                </a:lnTo>
                <a:lnTo>
                  <a:pt x="56058" y="533929"/>
                </a:lnTo>
                <a:lnTo>
                  <a:pt x="101836" y="514588"/>
                </a:lnTo>
                <a:lnTo>
                  <a:pt x="132700" y="485888"/>
                </a:lnTo>
                <a:lnTo>
                  <a:pt x="144018" y="450722"/>
                </a:lnTo>
                <a:lnTo>
                  <a:pt x="144018" y="90296"/>
                </a:lnTo>
                <a:lnTo>
                  <a:pt x="155335" y="55131"/>
                </a:lnTo>
                <a:lnTo>
                  <a:pt x="186199" y="26431"/>
                </a:lnTo>
                <a:lnTo>
                  <a:pt x="231977" y="7090"/>
                </a:lnTo>
                <a:lnTo>
                  <a:pt x="288036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374" y="4784597"/>
            <a:ext cx="287020" cy="1080770"/>
          </a:xfrm>
          <a:custGeom>
            <a:avLst/>
            <a:gdLst/>
            <a:ahLst/>
            <a:cxnLst/>
            <a:rect l="l" t="t" r="r" b="b"/>
            <a:pathLst>
              <a:path w="287020" h="1080770">
                <a:moveTo>
                  <a:pt x="286512" y="1080515"/>
                </a:moveTo>
                <a:lnTo>
                  <a:pt x="230749" y="1073456"/>
                </a:lnTo>
                <a:lnTo>
                  <a:pt x="185213" y="1054204"/>
                </a:lnTo>
                <a:lnTo>
                  <a:pt x="154513" y="1025651"/>
                </a:lnTo>
                <a:lnTo>
                  <a:pt x="143255" y="990688"/>
                </a:lnTo>
                <a:lnTo>
                  <a:pt x="143255" y="630046"/>
                </a:lnTo>
                <a:lnTo>
                  <a:pt x="131998" y="595121"/>
                </a:lnTo>
                <a:lnTo>
                  <a:pt x="101298" y="566578"/>
                </a:lnTo>
                <a:lnTo>
                  <a:pt x="55762" y="547322"/>
                </a:lnTo>
                <a:lnTo>
                  <a:pt x="0" y="540257"/>
                </a:lnTo>
                <a:lnTo>
                  <a:pt x="55762" y="533193"/>
                </a:lnTo>
                <a:lnTo>
                  <a:pt x="101298" y="513937"/>
                </a:lnTo>
                <a:lnTo>
                  <a:pt x="131998" y="485393"/>
                </a:lnTo>
                <a:lnTo>
                  <a:pt x="143255" y="450468"/>
                </a:lnTo>
                <a:lnTo>
                  <a:pt x="143255" y="89788"/>
                </a:lnTo>
                <a:lnTo>
                  <a:pt x="154513" y="54863"/>
                </a:lnTo>
                <a:lnTo>
                  <a:pt x="185213" y="26320"/>
                </a:lnTo>
                <a:lnTo>
                  <a:pt x="230749" y="7064"/>
                </a:lnTo>
                <a:lnTo>
                  <a:pt x="28651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17541" y="3056382"/>
            <a:ext cx="287020" cy="937260"/>
          </a:xfrm>
          <a:custGeom>
            <a:avLst/>
            <a:gdLst/>
            <a:ahLst/>
            <a:cxnLst/>
            <a:rect l="l" t="t" r="r" b="b"/>
            <a:pathLst>
              <a:path w="287020" h="937260">
                <a:moveTo>
                  <a:pt x="286512" y="937259"/>
                </a:moveTo>
                <a:lnTo>
                  <a:pt x="230749" y="931150"/>
                </a:lnTo>
                <a:lnTo>
                  <a:pt x="185213" y="914479"/>
                </a:lnTo>
                <a:lnTo>
                  <a:pt x="154513" y="889736"/>
                </a:lnTo>
                <a:lnTo>
                  <a:pt x="143256" y="859408"/>
                </a:lnTo>
                <a:lnTo>
                  <a:pt x="143256" y="546480"/>
                </a:lnTo>
                <a:lnTo>
                  <a:pt x="131998" y="516153"/>
                </a:lnTo>
                <a:lnTo>
                  <a:pt x="101298" y="491410"/>
                </a:lnTo>
                <a:lnTo>
                  <a:pt x="55762" y="474739"/>
                </a:lnTo>
                <a:lnTo>
                  <a:pt x="0" y="468629"/>
                </a:lnTo>
                <a:lnTo>
                  <a:pt x="55762" y="462520"/>
                </a:lnTo>
                <a:lnTo>
                  <a:pt x="101298" y="445849"/>
                </a:lnTo>
                <a:lnTo>
                  <a:pt x="131998" y="421106"/>
                </a:lnTo>
                <a:lnTo>
                  <a:pt x="143256" y="390778"/>
                </a:lnTo>
                <a:lnTo>
                  <a:pt x="143256" y="77850"/>
                </a:lnTo>
                <a:lnTo>
                  <a:pt x="154513" y="47523"/>
                </a:lnTo>
                <a:lnTo>
                  <a:pt x="185213" y="22780"/>
                </a:lnTo>
                <a:lnTo>
                  <a:pt x="230749" y="6109"/>
                </a:lnTo>
                <a:lnTo>
                  <a:pt x="28651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5914" y="4784597"/>
            <a:ext cx="287020" cy="1080770"/>
          </a:xfrm>
          <a:custGeom>
            <a:avLst/>
            <a:gdLst/>
            <a:ahLst/>
            <a:cxnLst/>
            <a:rect l="l" t="t" r="r" b="b"/>
            <a:pathLst>
              <a:path w="287020" h="1080770">
                <a:moveTo>
                  <a:pt x="286512" y="1080515"/>
                </a:moveTo>
                <a:lnTo>
                  <a:pt x="230749" y="1073456"/>
                </a:lnTo>
                <a:lnTo>
                  <a:pt x="185213" y="1054204"/>
                </a:lnTo>
                <a:lnTo>
                  <a:pt x="154513" y="1025651"/>
                </a:lnTo>
                <a:lnTo>
                  <a:pt x="143256" y="990688"/>
                </a:lnTo>
                <a:lnTo>
                  <a:pt x="143256" y="630046"/>
                </a:lnTo>
                <a:lnTo>
                  <a:pt x="131998" y="595121"/>
                </a:lnTo>
                <a:lnTo>
                  <a:pt x="101298" y="566578"/>
                </a:lnTo>
                <a:lnTo>
                  <a:pt x="55762" y="547322"/>
                </a:lnTo>
                <a:lnTo>
                  <a:pt x="0" y="540257"/>
                </a:lnTo>
                <a:lnTo>
                  <a:pt x="55762" y="533193"/>
                </a:lnTo>
                <a:lnTo>
                  <a:pt x="101298" y="513937"/>
                </a:lnTo>
                <a:lnTo>
                  <a:pt x="131998" y="485393"/>
                </a:lnTo>
                <a:lnTo>
                  <a:pt x="143256" y="450468"/>
                </a:lnTo>
                <a:lnTo>
                  <a:pt x="143256" y="89788"/>
                </a:lnTo>
                <a:lnTo>
                  <a:pt x="154513" y="54863"/>
                </a:lnTo>
                <a:lnTo>
                  <a:pt x="185213" y="26320"/>
                </a:lnTo>
                <a:lnTo>
                  <a:pt x="230749" y="7064"/>
                </a:lnTo>
                <a:lnTo>
                  <a:pt x="28651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0617" y="3632453"/>
            <a:ext cx="287020" cy="2232660"/>
          </a:xfrm>
          <a:custGeom>
            <a:avLst/>
            <a:gdLst/>
            <a:ahLst/>
            <a:cxnLst/>
            <a:rect l="l" t="t" r="r" b="b"/>
            <a:pathLst>
              <a:path w="287020" h="2232660">
                <a:moveTo>
                  <a:pt x="0" y="0"/>
                </a:moveTo>
                <a:lnTo>
                  <a:pt x="38084" y="6626"/>
                </a:lnTo>
                <a:lnTo>
                  <a:pt x="72305" y="25324"/>
                </a:lnTo>
                <a:lnTo>
                  <a:pt x="101298" y="54324"/>
                </a:lnTo>
                <a:lnTo>
                  <a:pt x="123698" y="91853"/>
                </a:lnTo>
                <a:lnTo>
                  <a:pt x="138138" y="136142"/>
                </a:lnTo>
                <a:lnTo>
                  <a:pt x="143256" y="185420"/>
                </a:lnTo>
                <a:lnTo>
                  <a:pt x="143256" y="930910"/>
                </a:lnTo>
                <a:lnTo>
                  <a:pt x="148373" y="980187"/>
                </a:lnTo>
                <a:lnTo>
                  <a:pt x="162814" y="1024476"/>
                </a:lnTo>
                <a:lnTo>
                  <a:pt x="185213" y="1062005"/>
                </a:lnTo>
                <a:lnTo>
                  <a:pt x="214206" y="1091005"/>
                </a:lnTo>
                <a:lnTo>
                  <a:pt x="248427" y="1109703"/>
                </a:lnTo>
                <a:lnTo>
                  <a:pt x="286512" y="1116330"/>
                </a:lnTo>
                <a:lnTo>
                  <a:pt x="248427" y="1122956"/>
                </a:lnTo>
                <a:lnTo>
                  <a:pt x="214206" y="1141654"/>
                </a:lnTo>
                <a:lnTo>
                  <a:pt x="185213" y="1170654"/>
                </a:lnTo>
                <a:lnTo>
                  <a:pt x="162814" y="1208183"/>
                </a:lnTo>
                <a:lnTo>
                  <a:pt x="148373" y="1252472"/>
                </a:lnTo>
                <a:lnTo>
                  <a:pt x="143256" y="1301750"/>
                </a:lnTo>
                <a:lnTo>
                  <a:pt x="143256" y="2047189"/>
                </a:lnTo>
                <a:lnTo>
                  <a:pt x="138138" y="2096496"/>
                </a:lnTo>
                <a:lnTo>
                  <a:pt x="123698" y="2140802"/>
                </a:lnTo>
                <a:lnTo>
                  <a:pt x="101298" y="2178338"/>
                </a:lnTo>
                <a:lnTo>
                  <a:pt x="72305" y="2207339"/>
                </a:lnTo>
                <a:lnTo>
                  <a:pt x="38084" y="2226035"/>
                </a:lnTo>
                <a:lnTo>
                  <a:pt x="0" y="223266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1157" y="3632453"/>
            <a:ext cx="288290" cy="2016760"/>
          </a:xfrm>
          <a:custGeom>
            <a:avLst/>
            <a:gdLst/>
            <a:ahLst/>
            <a:cxnLst/>
            <a:rect l="l" t="t" r="r" b="b"/>
            <a:pathLst>
              <a:path w="288290" h="2016760">
                <a:moveTo>
                  <a:pt x="0" y="0"/>
                </a:moveTo>
                <a:lnTo>
                  <a:pt x="45506" y="8589"/>
                </a:lnTo>
                <a:lnTo>
                  <a:pt x="85039" y="32503"/>
                </a:lnTo>
                <a:lnTo>
                  <a:pt x="116220" y="68964"/>
                </a:lnTo>
                <a:lnTo>
                  <a:pt x="136672" y="115190"/>
                </a:lnTo>
                <a:lnTo>
                  <a:pt x="144018" y="168402"/>
                </a:lnTo>
                <a:lnTo>
                  <a:pt x="144018" y="839724"/>
                </a:lnTo>
                <a:lnTo>
                  <a:pt x="151363" y="892935"/>
                </a:lnTo>
                <a:lnTo>
                  <a:pt x="171815" y="939161"/>
                </a:lnTo>
                <a:lnTo>
                  <a:pt x="202996" y="975622"/>
                </a:lnTo>
                <a:lnTo>
                  <a:pt x="242529" y="999536"/>
                </a:lnTo>
                <a:lnTo>
                  <a:pt x="288036" y="1008126"/>
                </a:lnTo>
                <a:lnTo>
                  <a:pt x="242529" y="1016715"/>
                </a:lnTo>
                <a:lnTo>
                  <a:pt x="202996" y="1040629"/>
                </a:lnTo>
                <a:lnTo>
                  <a:pt x="171815" y="1077090"/>
                </a:lnTo>
                <a:lnTo>
                  <a:pt x="151363" y="1123316"/>
                </a:lnTo>
                <a:lnTo>
                  <a:pt x="144018" y="1176528"/>
                </a:lnTo>
                <a:lnTo>
                  <a:pt x="144018" y="1847850"/>
                </a:lnTo>
                <a:lnTo>
                  <a:pt x="136672" y="1901061"/>
                </a:lnTo>
                <a:lnTo>
                  <a:pt x="116220" y="1947287"/>
                </a:lnTo>
                <a:lnTo>
                  <a:pt x="85039" y="1983748"/>
                </a:lnTo>
                <a:lnTo>
                  <a:pt x="45506" y="2007662"/>
                </a:lnTo>
                <a:lnTo>
                  <a:pt x="0" y="2016252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171825" y="189102"/>
            <a:ext cx="3094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独木桥问</a:t>
            </a:r>
            <a:r>
              <a:rPr spc="5" dirty="0"/>
              <a:t>题</a:t>
            </a:r>
            <a:r>
              <a:rPr dirty="0">
                <a:latin typeface="Candara"/>
                <a:cs typeface="Candara"/>
              </a:rPr>
              <a:t>3</a:t>
            </a:r>
          </a:p>
        </p:txBody>
      </p:sp>
      <p:sp>
        <p:nvSpPr>
          <p:cNvPr id="30" name="object 30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567177"/>
            <a:ext cx="736727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独木桥问题4：在独木桥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中，要求 各方向的汽车串行过桥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但当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另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一方提 出过桥时，应能阻止对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方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未上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桥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的后继 车辆，待桥面上的汽车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完桥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，另一 方的汽车开始过桥。试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P，V 操作写出过独木桥问题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同步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算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8108" y="595376"/>
            <a:ext cx="3121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独木桥问题</a:t>
            </a:r>
            <a:r>
              <a:rPr dirty="0">
                <a:latin typeface="Candara"/>
                <a:cs typeface="Candara"/>
              </a:rPr>
              <a:t>4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268475"/>
            <a:ext cx="8714105" cy="996950"/>
          </a:xfrm>
          <a:custGeom>
            <a:avLst/>
            <a:gdLst/>
            <a:ahLst/>
            <a:cxnLst/>
            <a:rect l="l" t="t" r="r" b="b"/>
            <a:pathLst>
              <a:path w="8714105" h="996950">
                <a:moveTo>
                  <a:pt x="0" y="996696"/>
                </a:moveTo>
                <a:lnTo>
                  <a:pt x="8713851" y="996696"/>
                </a:lnTo>
                <a:lnTo>
                  <a:pt x="8713851" y="0"/>
                </a:lnTo>
                <a:lnTo>
                  <a:pt x="0" y="0"/>
                </a:lnTo>
                <a:lnTo>
                  <a:pt x="0" y="996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825" y="2265045"/>
            <a:ext cx="4283075" cy="4335780"/>
          </a:xfrm>
          <a:custGeom>
            <a:avLst/>
            <a:gdLst/>
            <a:ahLst/>
            <a:cxnLst/>
            <a:rect l="l" t="t" r="r" b="b"/>
            <a:pathLst>
              <a:path w="4283075" h="4335780">
                <a:moveTo>
                  <a:pt x="0" y="4335526"/>
                </a:moveTo>
                <a:lnTo>
                  <a:pt x="4283075" y="4335526"/>
                </a:lnTo>
                <a:lnTo>
                  <a:pt x="4283075" y="0"/>
                </a:lnTo>
                <a:lnTo>
                  <a:pt x="0" y="0"/>
                </a:lnTo>
                <a:lnTo>
                  <a:pt x="0" y="4335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2265045"/>
            <a:ext cx="4431030" cy="4335780"/>
          </a:xfrm>
          <a:custGeom>
            <a:avLst/>
            <a:gdLst/>
            <a:ahLst/>
            <a:cxnLst/>
            <a:rect l="l" t="t" r="r" b="b"/>
            <a:pathLst>
              <a:path w="4431030" h="4335780">
                <a:moveTo>
                  <a:pt x="0" y="4335526"/>
                </a:moveTo>
                <a:lnTo>
                  <a:pt x="4430776" y="4335526"/>
                </a:lnTo>
                <a:lnTo>
                  <a:pt x="4430776" y="0"/>
                </a:lnTo>
                <a:lnTo>
                  <a:pt x="0" y="0"/>
                </a:lnTo>
                <a:lnTo>
                  <a:pt x="0" y="4335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3900" y="2258822"/>
            <a:ext cx="0" cy="4356100"/>
          </a:xfrm>
          <a:custGeom>
            <a:avLst/>
            <a:gdLst/>
            <a:ahLst/>
            <a:cxnLst/>
            <a:rect l="l" t="t" r="r" b="b"/>
            <a:pathLst>
              <a:path h="4356100">
                <a:moveTo>
                  <a:pt x="0" y="0"/>
                </a:moveTo>
                <a:lnTo>
                  <a:pt x="0" y="43560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537" y="2265172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825" y="1254125"/>
            <a:ext cx="0" cy="5361305"/>
          </a:xfrm>
          <a:custGeom>
            <a:avLst/>
            <a:gdLst/>
            <a:ahLst/>
            <a:cxnLst/>
            <a:rect l="l" t="t" r="r" b="b"/>
            <a:pathLst>
              <a:path h="5361305">
                <a:moveTo>
                  <a:pt x="0" y="0"/>
                </a:moveTo>
                <a:lnTo>
                  <a:pt x="0" y="536073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676" y="1254125"/>
            <a:ext cx="0" cy="5361305"/>
          </a:xfrm>
          <a:custGeom>
            <a:avLst/>
            <a:gdLst/>
            <a:ahLst/>
            <a:cxnLst/>
            <a:rect l="l" t="t" r="r" b="b"/>
            <a:pathLst>
              <a:path h="5361305">
                <a:moveTo>
                  <a:pt x="0" y="0"/>
                </a:moveTo>
                <a:lnTo>
                  <a:pt x="0" y="536073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537" y="1268475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537" y="6600570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382" y="1223594"/>
            <a:ext cx="4509770" cy="998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75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semaphore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stop,wait,mutex1,mutex2;</a:t>
            </a:r>
            <a:endParaRPr sz="2200">
              <a:latin typeface="Candara"/>
              <a:cs typeface="Candara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stop=mutex1=mutex2=1;wait=1;</a:t>
            </a:r>
            <a:endParaRPr sz="2200">
              <a:latin typeface="Candara"/>
              <a:cs typeface="Candara"/>
            </a:endParaRPr>
          </a:p>
          <a:p>
            <a:pPr marL="12700">
              <a:lnSpc>
                <a:spcPts val="2575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int count1,count2;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count1=0;count2=0;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90" y="2220848"/>
            <a:ext cx="1848485" cy="13163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32715" marR="5080" indent="-120650">
              <a:lnSpc>
                <a:spcPts val="2510"/>
              </a:lnSpc>
              <a:spcBef>
                <a:spcPts val="28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东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  P(stop);</a:t>
            </a:r>
            <a:endParaRPr sz="2200">
              <a:latin typeface="Candara"/>
              <a:cs typeface="Candara"/>
            </a:endParaRPr>
          </a:p>
          <a:p>
            <a:pPr marL="554990" marR="123189" indent="-120650">
              <a:lnSpc>
                <a:spcPts val="2510"/>
              </a:lnSpc>
            </a:pP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P(mut</a:t>
            </a:r>
            <a:r>
              <a:rPr sz="22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e</a:t>
            </a: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x1)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  count1++;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986" y="3495294"/>
            <a:ext cx="3077210" cy="29089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4325" marR="5080" indent="120014">
              <a:lnSpc>
                <a:spcPts val="2510"/>
              </a:lnSpc>
              <a:spcBef>
                <a:spcPts val="28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(count1==1) P(wait);  </a:t>
            </a: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V(mutex1)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;</a:t>
            </a:r>
            <a:endParaRPr sz="2200">
              <a:latin typeface="Candara"/>
              <a:cs typeface="Candara"/>
            </a:endParaRPr>
          </a:p>
          <a:p>
            <a:pPr marL="12700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V(stop);</a:t>
            </a:r>
            <a:endParaRPr sz="2200">
              <a:latin typeface="Candara"/>
              <a:cs typeface="Candara"/>
            </a:endParaRPr>
          </a:p>
          <a:p>
            <a:pPr marL="253365" marR="1533525" indent="60960">
              <a:lnSpc>
                <a:spcPts val="2510"/>
              </a:lnSpc>
              <a:spcBef>
                <a:spcPts val="130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 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过 桥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}; 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P(mut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x1);</a:t>
            </a:r>
            <a:endParaRPr sz="2200">
              <a:latin typeface="Candara"/>
              <a:cs typeface="Candara"/>
            </a:endParaRPr>
          </a:p>
          <a:p>
            <a:pPr marL="434340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Count1--;</a:t>
            </a:r>
            <a:endParaRPr sz="2200">
              <a:latin typeface="Candara"/>
              <a:cs typeface="Candara"/>
            </a:endParaRPr>
          </a:p>
          <a:p>
            <a:pPr marL="314325" marR="10160" indent="60960">
              <a:lnSpc>
                <a:spcPts val="2510"/>
              </a:lnSpc>
              <a:spcBef>
                <a:spcPts val="12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(count1==0) V(wait);  V(mutex1);</a:t>
            </a:r>
            <a:endParaRPr sz="2200">
              <a:latin typeface="Candara"/>
              <a:cs typeface="Candara"/>
            </a:endParaRPr>
          </a:p>
          <a:p>
            <a:pPr marL="132715">
              <a:lnSpc>
                <a:spcPts val="2445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4489" y="2220848"/>
            <a:ext cx="3402965" cy="418337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92405" marR="1559560" indent="-180340">
              <a:lnSpc>
                <a:spcPts val="2510"/>
              </a:lnSpc>
              <a:spcBef>
                <a:spcPts val="28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2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西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  P(stop);</a:t>
            </a:r>
            <a:endParaRPr sz="2200">
              <a:latin typeface="Candara"/>
              <a:cs typeface="Candara"/>
            </a:endParaRPr>
          </a:p>
          <a:p>
            <a:pPr marL="554990" marR="1645920" indent="-120650">
              <a:lnSpc>
                <a:spcPts val="251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P(mut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x2);  count2++;</a:t>
            </a:r>
            <a:endParaRPr sz="2200">
              <a:latin typeface="Candara"/>
              <a:cs typeface="Candara"/>
            </a:endParaRPr>
          </a:p>
          <a:p>
            <a:pPr marL="554990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(count2==1)</a:t>
            </a:r>
            <a:r>
              <a:rPr sz="2200" spc="4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P(wait);</a:t>
            </a:r>
            <a:endParaRPr sz="2200">
              <a:latin typeface="Candara"/>
              <a:cs typeface="Candara"/>
            </a:endParaRPr>
          </a:p>
          <a:p>
            <a:pPr marL="192405" marR="1646555" indent="241935">
              <a:lnSpc>
                <a:spcPts val="2510"/>
              </a:lnSpc>
              <a:spcBef>
                <a:spcPts val="125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V(mutex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); 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V(stop);</a:t>
            </a:r>
            <a:endParaRPr sz="2200">
              <a:latin typeface="Candara"/>
              <a:cs typeface="Candara"/>
            </a:endParaRPr>
          </a:p>
          <a:p>
            <a:pPr marL="434340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r>
              <a:rPr sz="2200" spc="-5" dirty="0">
                <a:solidFill>
                  <a:srgbClr val="073D86"/>
                </a:solidFill>
                <a:latin typeface="宋体"/>
                <a:cs typeface="宋体"/>
              </a:rPr>
              <a:t>过桥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};</a:t>
            </a:r>
            <a:endParaRPr sz="2200">
              <a:latin typeface="Candara"/>
              <a:cs typeface="Candara"/>
            </a:endParaRPr>
          </a:p>
          <a:p>
            <a:pPr marL="675005" marR="1586865" indent="-181610">
              <a:lnSpc>
                <a:spcPts val="2510"/>
              </a:lnSpc>
              <a:spcBef>
                <a:spcPts val="130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P(mut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x2);  count2--;</a:t>
            </a:r>
            <a:endParaRPr sz="2200">
              <a:latin typeface="Candara"/>
              <a:cs typeface="Candara"/>
            </a:endParaRPr>
          </a:p>
          <a:p>
            <a:pPr marL="675005">
              <a:lnSpc>
                <a:spcPts val="238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if (count2==0)</a:t>
            </a:r>
            <a:r>
              <a:rPr sz="2200" spc="434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V(wait);</a:t>
            </a:r>
            <a:endParaRPr sz="2200">
              <a:latin typeface="Candara"/>
              <a:cs typeface="Candara"/>
            </a:endParaRPr>
          </a:p>
          <a:p>
            <a:pPr marL="434340">
              <a:lnSpc>
                <a:spcPts val="251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V(mutex2);</a:t>
            </a:r>
            <a:endParaRPr sz="2200">
              <a:latin typeface="Candara"/>
              <a:cs typeface="Candara"/>
            </a:endParaRPr>
          </a:p>
          <a:p>
            <a:pPr marL="494030">
              <a:lnSpc>
                <a:spcPts val="2575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8630" y="2996945"/>
            <a:ext cx="288290" cy="1080770"/>
          </a:xfrm>
          <a:custGeom>
            <a:avLst/>
            <a:gdLst/>
            <a:ahLst/>
            <a:cxnLst/>
            <a:rect l="l" t="t" r="r" b="b"/>
            <a:pathLst>
              <a:path w="288290" h="1080770">
                <a:moveTo>
                  <a:pt x="288036" y="1080515"/>
                </a:moveTo>
                <a:lnTo>
                  <a:pt x="231977" y="1073425"/>
                </a:lnTo>
                <a:lnTo>
                  <a:pt x="186199" y="1054084"/>
                </a:lnTo>
                <a:lnTo>
                  <a:pt x="155335" y="1025384"/>
                </a:lnTo>
                <a:lnTo>
                  <a:pt x="144018" y="990218"/>
                </a:lnTo>
                <a:lnTo>
                  <a:pt x="144018" y="630554"/>
                </a:lnTo>
                <a:lnTo>
                  <a:pt x="132700" y="595389"/>
                </a:lnTo>
                <a:lnTo>
                  <a:pt x="101836" y="566689"/>
                </a:lnTo>
                <a:lnTo>
                  <a:pt x="56058" y="547348"/>
                </a:lnTo>
                <a:lnTo>
                  <a:pt x="0" y="540257"/>
                </a:lnTo>
                <a:lnTo>
                  <a:pt x="56058" y="533167"/>
                </a:lnTo>
                <a:lnTo>
                  <a:pt x="101836" y="513826"/>
                </a:lnTo>
                <a:lnTo>
                  <a:pt x="132700" y="485126"/>
                </a:lnTo>
                <a:lnTo>
                  <a:pt x="144018" y="449961"/>
                </a:lnTo>
                <a:lnTo>
                  <a:pt x="144018" y="90296"/>
                </a:lnTo>
                <a:lnTo>
                  <a:pt x="155335" y="55131"/>
                </a:lnTo>
                <a:lnTo>
                  <a:pt x="186199" y="26431"/>
                </a:lnTo>
                <a:lnTo>
                  <a:pt x="231977" y="7090"/>
                </a:lnTo>
                <a:lnTo>
                  <a:pt x="288036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630" y="4943094"/>
            <a:ext cx="288290" cy="1080770"/>
          </a:xfrm>
          <a:custGeom>
            <a:avLst/>
            <a:gdLst/>
            <a:ahLst/>
            <a:cxnLst/>
            <a:rect l="l" t="t" r="r" b="b"/>
            <a:pathLst>
              <a:path w="288290" h="1080770">
                <a:moveTo>
                  <a:pt x="288036" y="1080515"/>
                </a:moveTo>
                <a:lnTo>
                  <a:pt x="231977" y="1073418"/>
                </a:lnTo>
                <a:lnTo>
                  <a:pt x="186199" y="1054063"/>
                </a:lnTo>
                <a:lnTo>
                  <a:pt x="155335" y="1025357"/>
                </a:lnTo>
                <a:lnTo>
                  <a:pt x="144018" y="990206"/>
                </a:lnTo>
                <a:lnTo>
                  <a:pt x="144018" y="630554"/>
                </a:lnTo>
                <a:lnTo>
                  <a:pt x="132700" y="595389"/>
                </a:lnTo>
                <a:lnTo>
                  <a:pt x="101836" y="566689"/>
                </a:lnTo>
                <a:lnTo>
                  <a:pt x="56058" y="547348"/>
                </a:lnTo>
                <a:lnTo>
                  <a:pt x="0" y="540257"/>
                </a:lnTo>
                <a:lnTo>
                  <a:pt x="56058" y="533167"/>
                </a:lnTo>
                <a:lnTo>
                  <a:pt x="101836" y="513826"/>
                </a:lnTo>
                <a:lnTo>
                  <a:pt x="132700" y="485126"/>
                </a:lnTo>
                <a:lnTo>
                  <a:pt x="144018" y="449960"/>
                </a:lnTo>
                <a:lnTo>
                  <a:pt x="144018" y="90296"/>
                </a:lnTo>
                <a:lnTo>
                  <a:pt x="155335" y="55131"/>
                </a:lnTo>
                <a:lnTo>
                  <a:pt x="186199" y="26431"/>
                </a:lnTo>
                <a:lnTo>
                  <a:pt x="231977" y="7090"/>
                </a:lnTo>
                <a:lnTo>
                  <a:pt x="288036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9170" y="3070098"/>
            <a:ext cx="287020" cy="1007744"/>
          </a:xfrm>
          <a:custGeom>
            <a:avLst/>
            <a:gdLst/>
            <a:ahLst/>
            <a:cxnLst/>
            <a:rect l="l" t="t" r="r" b="b"/>
            <a:pathLst>
              <a:path w="287020" h="1007745">
                <a:moveTo>
                  <a:pt x="286512" y="1007363"/>
                </a:moveTo>
                <a:lnTo>
                  <a:pt x="230749" y="1000785"/>
                </a:lnTo>
                <a:lnTo>
                  <a:pt x="185213" y="982837"/>
                </a:lnTo>
                <a:lnTo>
                  <a:pt x="154513" y="956196"/>
                </a:lnTo>
                <a:lnTo>
                  <a:pt x="143255" y="923544"/>
                </a:lnTo>
                <a:lnTo>
                  <a:pt x="143255" y="587501"/>
                </a:lnTo>
                <a:lnTo>
                  <a:pt x="131998" y="554849"/>
                </a:lnTo>
                <a:lnTo>
                  <a:pt x="101298" y="528208"/>
                </a:lnTo>
                <a:lnTo>
                  <a:pt x="55762" y="510260"/>
                </a:lnTo>
                <a:lnTo>
                  <a:pt x="0" y="503681"/>
                </a:lnTo>
                <a:lnTo>
                  <a:pt x="55762" y="497103"/>
                </a:lnTo>
                <a:lnTo>
                  <a:pt x="101298" y="479155"/>
                </a:lnTo>
                <a:lnTo>
                  <a:pt x="131998" y="452514"/>
                </a:lnTo>
                <a:lnTo>
                  <a:pt x="143255" y="419862"/>
                </a:lnTo>
                <a:lnTo>
                  <a:pt x="143255" y="83819"/>
                </a:lnTo>
                <a:lnTo>
                  <a:pt x="154513" y="51167"/>
                </a:lnTo>
                <a:lnTo>
                  <a:pt x="185213" y="24526"/>
                </a:lnTo>
                <a:lnTo>
                  <a:pt x="230749" y="6578"/>
                </a:lnTo>
                <a:lnTo>
                  <a:pt x="28651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0694" y="4941570"/>
            <a:ext cx="287020" cy="1080770"/>
          </a:xfrm>
          <a:custGeom>
            <a:avLst/>
            <a:gdLst/>
            <a:ahLst/>
            <a:cxnLst/>
            <a:rect l="l" t="t" r="r" b="b"/>
            <a:pathLst>
              <a:path w="287020" h="1080770">
                <a:moveTo>
                  <a:pt x="286511" y="1080515"/>
                </a:moveTo>
                <a:lnTo>
                  <a:pt x="230749" y="1073456"/>
                </a:lnTo>
                <a:lnTo>
                  <a:pt x="185213" y="1054204"/>
                </a:lnTo>
                <a:lnTo>
                  <a:pt x="154513" y="1025651"/>
                </a:lnTo>
                <a:lnTo>
                  <a:pt x="143255" y="990688"/>
                </a:lnTo>
                <a:lnTo>
                  <a:pt x="143255" y="630046"/>
                </a:lnTo>
                <a:lnTo>
                  <a:pt x="131998" y="595121"/>
                </a:lnTo>
                <a:lnTo>
                  <a:pt x="101298" y="566578"/>
                </a:lnTo>
                <a:lnTo>
                  <a:pt x="55762" y="547322"/>
                </a:lnTo>
                <a:lnTo>
                  <a:pt x="0" y="540257"/>
                </a:lnTo>
                <a:lnTo>
                  <a:pt x="55762" y="533193"/>
                </a:lnTo>
                <a:lnTo>
                  <a:pt x="101298" y="513937"/>
                </a:lnTo>
                <a:lnTo>
                  <a:pt x="131998" y="485393"/>
                </a:lnTo>
                <a:lnTo>
                  <a:pt x="143255" y="450468"/>
                </a:lnTo>
                <a:lnTo>
                  <a:pt x="143255" y="89788"/>
                </a:lnTo>
                <a:lnTo>
                  <a:pt x="154513" y="54863"/>
                </a:lnTo>
                <a:lnTo>
                  <a:pt x="185213" y="26320"/>
                </a:lnTo>
                <a:lnTo>
                  <a:pt x="230749" y="7064"/>
                </a:lnTo>
                <a:lnTo>
                  <a:pt x="286511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5397" y="3574541"/>
            <a:ext cx="287020" cy="2231390"/>
          </a:xfrm>
          <a:custGeom>
            <a:avLst/>
            <a:gdLst/>
            <a:ahLst/>
            <a:cxnLst/>
            <a:rect l="l" t="t" r="r" b="b"/>
            <a:pathLst>
              <a:path w="287020" h="2231390">
                <a:moveTo>
                  <a:pt x="0" y="0"/>
                </a:moveTo>
                <a:lnTo>
                  <a:pt x="38084" y="6626"/>
                </a:lnTo>
                <a:lnTo>
                  <a:pt x="72305" y="25324"/>
                </a:lnTo>
                <a:lnTo>
                  <a:pt x="101298" y="54324"/>
                </a:lnTo>
                <a:lnTo>
                  <a:pt x="123698" y="91853"/>
                </a:lnTo>
                <a:lnTo>
                  <a:pt x="138138" y="136142"/>
                </a:lnTo>
                <a:lnTo>
                  <a:pt x="143255" y="185420"/>
                </a:lnTo>
                <a:lnTo>
                  <a:pt x="143255" y="930148"/>
                </a:lnTo>
                <a:lnTo>
                  <a:pt x="148373" y="979425"/>
                </a:lnTo>
                <a:lnTo>
                  <a:pt x="162813" y="1023714"/>
                </a:lnTo>
                <a:lnTo>
                  <a:pt x="185213" y="1061243"/>
                </a:lnTo>
                <a:lnTo>
                  <a:pt x="214206" y="1090243"/>
                </a:lnTo>
                <a:lnTo>
                  <a:pt x="248427" y="1108941"/>
                </a:lnTo>
                <a:lnTo>
                  <a:pt x="286512" y="1115568"/>
                </a:lnTo>
                <a:lnTo>
                  <a:pt x="248427" y="1122194"/>
                </a:lnTo>
                <a:lnTo>
                  <a:pt x="214206" y="1140892"/>
                </a:lnTo>
                <a:lnTo>
                  <a:pt x="185213" y="1169892"/>
                </a:lnTo>
                <a:lnTo>
                  <a:pt x="162813" y="1207421"/>
                </a:lnTo>
                <a:lnTo>
                  <a:pt x="148373" y="1251710"/>
                </a:lnTo>
                <a:lnTo>
                  <a:pt x="143255" y="1300988"/>
                </a:lnTo>
                <a:lnTo>
                  <a:pt x="143255" y="2045665"/>
                </a:lnTo>
                <a:lnTo>
                  <a:pt x="138138" y="2094972"/>
                </a:lnTo>
                <a:lnTo>
                  <a:pt x="123697" y="2139278"/>
                </a:lnTo>
                <a:lnTo>
                  <a:pt x="101298" y="2176814"/>
                </a:lnTo>
                <a:lnTo>
                  <a:pt x="72305" y="2205815"/>
                </a:lnTo>
                <a:lnTo>
                  <a:pt x="38084" y="2224511"/>
                </a:lnTo>
                <a:lnTo>
                  <a:pt x="0" y="2231136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02345" y="3646170"/>
            <a:ext cx="287020" cy="2016760"/>
          </a:xfrm>
          <a:custGeom>
            <a:avLst/>
            <a:gdLst/>
            <a:ahLst/>
            <a:cxnLst/>
            <a:rect l="l" t="t" r="r" b="b"/>
            <a:pathLst>
              <a:path w="287020" h="2016760">
                <a:moveTo>
                  <a:pt x="0" y="0"/>
                </a:moveTo>
                <a:lnTo>
                  <a:pt x="45281" y="8545"/>
                </a:lnTo>
                <a:lnTo>
                  <a:pt x="84606" y="32337"/>
                </a:lnTo>
                <a:lnTo>
                  <a:pt x="115616" y="68607"/>
                </a:lnTo>
                <a:lnTo>
                  <a:pt x="135952" y="114588"/>
                </a:lnTo>
                <a:lnTo>
                  <a:pt x="143255" y="167512"/>
                </a:lnTo>
                <a:lnTo>
                  <a:pt x="143255" y="840612"/>
                </a:lnTo>
                <a:lnTo>
                  <a:pt x="150559" y="893537"/>
                </a:lnTo>
                <a:lnTo>
                  <a:pt x="170895" y="939518"/>
                </a:lnTo>
                <a:lnTo>
                  <a:pt x="201905" y="975788"/>
                </a:lnTo>
                <a:lnTo>
                  <a:pt x="241230" y="999580"/>
                </a:lnTo>
                <a:lnTo>
                  <a:pt x="286511" y="1008125"/>
                </a:lnTo>
                <a:lnTo>
                  <a:pt x="241230" y="1016671"/>
                </a:lnTo>
                <a:lnTo>
                  <a:pt x="201905" y="1040463"/>
                </a:lnTo>
                <a:lnTo>
                  <a:pt x="170895" y="1076733"/>
                </a:lnTo>
                <a:lnTo>
                  <a:pt x="150559" y="1122714"/>
                </a:lnTo>
                <a:lnTo>
                  <a:pt x="143255" y="1175638"/>
                </a:lnTo>
                <a:lnTo>
                  <a:pt x="143255" y="1848739"/>
                </a:lnTo>
                <a:lnTo>
                  <a:pt x="135952" y="1901663"/>
                </a:lnTo>
                <a:lnTo>
                  <a:pt x="115616" y="1947644"/>
                </a:lnTo>
                <a:lnTo>
                  <a:pt x="84606" y="1983914"/>
                </a:lnTo>
                <a:lnTo>
                  <a:pt x="45281" y="2007706"/>
                </a:lnTo>
                <a:lnTo>
                  <a:pt x="0" y="2016252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dirty="0"/>
              <a:t>独木桥问题</a:t>
            </a:r>
            <a:r>
              <a:rPr dirty="0">
                <a:latin typeface="Candara"/>
                <a:cs typeface="Candara"/>
              </a:rPr>
              <a:t>4</a:t>
            </a:r>
          </a:p>
        </p:txBody>
      </p:sp>
      <p:sp>
        <p:nvSpPr>
          <p:cNvPr id="22" name="object 2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全屏显示(4:3)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</vt:lpstr>
      <vt:lpstr>华文新魏</vt:lpstr>
      <vt:lpstr>宋体</vt:lpstr>
      <vt:lpstr>Arial</vt:lpstr>
      <vt:lpstr>Calibri</vt:lpstr>
      <vt:lpstr>Candara</vt:lpstr>
      <vt:lpstr>Office Theme</vt:lpstr>
      <vt:lpstr>PowerPoint 演示文稿</vt:lpstr>
      <vt:lpstr>8、独木桥问题1</vt:lpstr>
      <vt:lpstr>独木桥问题1</vt:lpstr>
      <vt:lpstr>独木桥问题 2</vt:lpstr>
      <vt:lpstr>独木桥问题2</vt:lpstr>
      <vt:lpstr>独木桥问题3</vt:lpstr>
      <vt:lpstr>独木桥问题3</vt:lpstr>
      <vt:lpstr>独木桥问题4</vt:lpstr>
      <vt:lpstr>独木桥问题4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1</cp:revision>
  <dcterms:created xsi:type="dcterms:W3CDTF">2019-09-12T16:00:42Z</dcterms:created>
  <dcterms:modified xsi:type="dcterms:W3CDTF">2019-09-12T16:00:49Z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