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94660"/>
  </p:normalViewPr>
  <p:slideViewPr>
    <p:cSldViewPr>
      <p:cViewPr varScale="1">
        <p:scale>
          <a:sx n="81" d="100"/>
          <a:sy n="81" d="100"/>
        </p:scale>
        <p:origin x="917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6035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54852" y="5500115"/>
            <a:ext cx="2880360" cy="713740"/>
          </a:xfrm>
          <a:custGeom>
            <a:avLst/>
            <a:gdLst/>
            <a:ahLst/>
            <a:cxnLst/>
            <a:rect l="l" t="t" r="r" b="b"/>
            <a:pathLst>
              <a:path w="2880359" h="713739">
                <a:moveTo>
                  <a:pt x="2880359" y="0"/>
                </a:moveTo>
                <a:lnTo>
                  <a:pt x="2874009" y="0"/>
                </a:lnTo>
                <a:lnTo>
                  <a:pt x="2752598" y="20066"/>
                </a:lnTo>
                <a:lnTo>
                  <a:pt x="2629154" y="42291"/>
                </a:lnTo>
                <a:lnTo>
                  <a:pt x="2373629" y="91376"/>
                </a:lnTo>
                <a:lnTo>
                  <a:pt x="2105405" y="149326"/>
                </a:lnTo>
                <a:lnTo>
                  <a:pt x="1824481" y="216192"/>
                </a:lnTo>
                <a:lnTo>
                  <a:pt x="1566799" y="280835"/>
                </a:lnTo>
                <a:lnTo>
                  <a:pt x="843026" y="443534"/>
                </a:lnTo>
                <a:lnTo>
                  <a:pt x="621665" y="488111"/>
                </a:lnTo>
                <a:lnTo>
                  <a:pt x="200151" y="566127"/>
                </a:lnTo>
                <a:lnTo>
                  <a:pt x="0" y="599554"/>
                </a:lnTo>
                <a:lnTo>
                  <a:pt x="270383" y="637451"/>
                </a:lnTo>
                <a:lnTo>
                  <a:pt x="398145" y="653046"/>
                </a:lnTo>
                <a:lnTo>
                  <a:pt x="645032" y="679792"/>
                </a:lnTo>
                <a:lnTo>
                  <a:pt x="874902" y="697623"/>
                </a:lnTo>
                <a:lnTo>
                  <a:pt x="985647" y="704316"/>
                </a:lnTo>
                <a:lnTo>
                  <a:pt x="1094231" y="708774"/>
                </a:lnTo>
                <a:lnTo>
                  <a:pt x="1298575" y="713232"/>
                </a:lnTo>
                <a:lnTo>
                  <a:pt x="1396492" y="713232"/>
                </a:lnTo>
                <a:lnTo>
                  <a:pt x="1585976" y="708774"/>
                </a:lnTo>
                <a:lnTo>
                  <a:pt x="1675383" y="704316"/>
                </a:lnTo>
                <a:lnTo>
                  <a:pt x="1845691" y="690943"/>
                </a:lnTo>
                <a:lnTo>
                  <a:pt x="1928749" y="682028"/>
                </a:lnTo>
                <a:lnTo>
                  <a:pt x="2086228" y="659739"/>
                </a:lnTo>
                <a:lnTo>
                  <a:pt x="2235327" y="632993"/>
                </a:lnTo>
                <a:lnTo>
                  <a:pt x="2375789" y="601789"/>
                </a:lnTo>
                <a:lnTo>
                  <a:pt x="2509901" y="566127"/>
                </a:lnTo>
                <a:lnTo>
                  <a:pt x="2637663" y="526008"/>
                </a:lnTo>
                <a:lnTo>
                  <a:pt x="2759075" y="481431"/>
                </a:lnTo>
                <a:lnTo>
                  <a:pt x="2876042" y="434619"/>
                </a:lnTo>
                <a:lnTo>
                  <a:pt x="2880359" y="432396"/>
                </a:lnTo>
                <a:lnTo>
                  <a:pt x="2880359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21279" y="5372100"/>
            <a:ext cx="5552440" cy="850900"/>
          </a:xfrm>
          <a:custGeom>
            <a:avLst/>
            <a:gdLst/>
            <a:ahLst/>
            <a:cxnLst/>
            <a:rect l="l" t="t" r="r" b="b"/>
            <a:pathLst>
              <a:path w="5552440" h="850900">
                <a:moveTo>
                  <a:pt x="853694" y="0"/>
                </a:moveTo>
                <a:lnTo>
                  <a:pt x="685419" y="0"/>
                </a:lnTo>
                <a:lnTo>
                  <a:pt x="527938" y="4444"/>
                </a:lnTo>
                <a:lnTo>
                  <a:pt x="381000" y="11175"/>
                </a:lnTo>
                <a:lnTo>
                  <a:pt x="244856" y="22352"/>
                </a:lnTo>
                <a:lnTo>
                  <a:pt x="117093" y="35687"/>
                </a:lnTo>
                <a:lnTo>
                  <a:pt x="0" y="53593"/>
                </a:lnTo>
                <a:lnTo>
                  <a:pt x="334263" y="96012"/>
                </a:lnTo>
                <a:lnTo>
                  <a:pt x="693928" y="156209"/>
                </a:lnTo>
                <a:lnTo>
                  <a:pt x="1079245" y="234365"/>
                </a:lnTo>
                <a:lnTo>
                  <a:pt x="1283716" y="278993"/>
                </a:lnTo>
                <a:lnTo>
                  <a:pt x="1869058" y="421843"/>
                </a:lnTo>
                <a:lnTo>
                  <a:pt x="2563114" y="575856"/>
                </a:lnTo>
                <a:lnTo>
                  <a:pt x="2726944" y="607098"/>
                </a:lnTo>
                <a:lnTo>
                  <a:pt x="2882392" y="638352"/>
                </a:lnTo>
                <a:lnTo>
                  <a:pt x="3035681" y="667372"/>
                </a:lnTo>
                <a:lnTo>
                  <a:pt x="3329431" y="716470"/>
                </a:lnTo>
                <a:lnTo>
                  <a:pt x="3469894" y="738797"/>
                </a:lnTo>
                <a:lnTo>
                  <a:pt x="3738245" y="774509"/>
                </a:lnTo>
                <a:lnTo>
                  <a:pt x="3991483" y="805751"/>
                </a:lnTo>
                <a:lnTo>
                  <a:pt x="4112895" y="816914"/>
                </a:lnTo>
                <a:lnTo>
                  <a:pt x="4342765" y="834770"/>
                </a:lnTo>
                <a:lnTo>
                  <a:pt x="4453509" y="841463"/>
                </a:lnTo>
                <a:lnTo>
                  <a:pt x="4666361" y="850392"/>
                </a:lnTo>
                <a:lnTo>
                  <a:pt x="4864354" y="850392"/>
                </a:lnTo>
                <a:lnTo>
                  <a:pt x="5051679" y="845921"/>
                </a:lnTo>
                <a:lnTo>
                  <a:pt x="5141087" y="841463"/>
                </a:lnTo>
                <a:lnTo>
                  <a:pt x="5228336" y="834770"/>
                </a:lnTo>
                <a:lnTo>
                  <a:pt x="5475351" y="807986"/>
                </a:lnTo>
                <a:lnTo>
                  <a:pt x="5551932" y="796823"/>
                </a:lnTo>
                <a:lnTo>
                  <a:pt x="5305044" y="765581"/>
                </a:lnTo>
                <a:lnTo>
                  <a:pt x="5043170" y="727633"/>
                </a:lnTo>
                <a:lnTo>
                  <a:pt x="4474718" y="629424"/>
                </a:lnTo>
                <a:lnTo>
                  <a:pt x="3840353" y="497738"/>
                </a:lnTo>
                <a:lnTo>
                  <a:pt x="2854706" y="263372"/>
                </a:lnTo>
                <a:lnTo>
                  <a:pt x="2586482" y="205359"/>
                </a:lnTo>
                <a:lnTo>
                  <a:pt x="2331085" y="156209"/>
                </a:lnTo>
                <a:lnTo>
                  <a:pt x="2207514" y="133858"/>
                </a:lnTo>
                <a:lnTo>
                  <a:pt x="2086229" y="113791"/>
                </a:lnTo>
                <a:lnTo>
                  <a:pt x="1969134" y="96012"/>
                </a:lnTo>
                <a:lnTo>
                  <a:pt x="1630680" y="51308"/>
                </a:lnTo>
                <a:lnTo>
                  <a:pt x="1419859" y="31241"/>
                </a:lnTo>
                <a:lnTo>
                  <a:pt x="1221994" y="15621"/>
                </a:lnTo>
                <a:lnTo>
                  <a:pt x="1032509" y="4444"/>
                </a:lnTo>
                <a:lnTo>
                  <a:pt x="853694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32354" y="5385053"/>
            <a:ext cx="5474335" cy="774700"/>
          </a:xfrm>
          <a:custGeom>
            <a:avLst/>
            <a:gdLst/>
            <a:ahLst/>
            <a:cxnLst/>
            <a:rect l="l" t="t" r="r" b="b"/>
            <a:pathLst>
              <a:path w="5474334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497" y="46863"/>
                </a:lnTo>
                <a:lnTo>
                  <a:pt x="238378" y="37973"/>
                </a:lnTo>
                <a:lnTo>
                  <a:pt x="312927" y="28956"/>
                </a:lnTo>
                <a:lnTo>
                  <a:pt x="395858" y="22352"/>
                </a:lnTo>
                <a:lnTo>
                  <a:pt x="491617" y="15621"/>
                </a:lnTo>
                <a:lnTo>
                  <a:pt x="596010" y="8890"/>
                </a:lnTo>
                <a:lnTo>
                  <a:pt x="712978" y="4445"/>
                </a:lnTo>
                <a:lnTo>
                  <a:pt x="840740" y="2286"/>
                </a:lnTo>
                <a:lnTo>
                  <a:pt x="979043" y="0"/>
                </a:lnTo>
                <a:lnTo>
                  <a:pt x="1128013" y="2286"/>
                </a:lnTo>
                <a:lnTo>
                  <a:pt x="1287653" y="6731"/>
                </a:lnTo>
                <a:lnTo>
                  <a:pt x="1460119" y="15621"/>
                </a:lnTo>
                <a:lnTo>
                  <a:pt x="1643125" y="26797"/>
                </a:lnTo>
                <a:lnTo>
                  <a:pt x="1836800" y="44577"/>
                </a:lnTo>
                <a:lnTo>
                  <a:pt x="2043303" y="64643"/>
                </a:lnTo>
                <a:lnTo>
                  <a:pt x="2262505" y="89281"/>
                </a:lnTo>
                <a:lnTo>
                  <a:pt x="2492374" y="118237"/>
                </a:lnTo>
                <a:lnTo>
                  <a:pt x="2734945" y="153924"/>
                </a:lnTo>
                <a:lnTo>
                  <a:pt x="2988310" y="194056"/>
                </a:lnTo>
                <a:lnTo>
                  <a:pt x="3254248" y="240957"/>
                </a:lnTo>
                <a:lnTo>
                  <a:pt x="3533140" y="296735"/>
                </a:lnTo>
                <a:lnTo>
                  <a:pt x="3824731" y="356971"/>
                </a:lnTo>
                <a:lnTo>
                  <a:pt x="4129024" y="423913"/>
                </a:lnTo>
                <a:lnTo>
                  <a:pt x="4446143" y="499770"/>
                </a:lnTo>
                <a:lnTo>
                  <a:pt x="4776089" y="582320"/>
                </a:lnTo>
                <a:lnTo>
                  <a:pt x="5118735" y="673785"/>
                </a:lnTo>
                <a:lnTo>
                  <a:pt x="5474208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616702" y="5371338"/>
            <a:ext cx="3312160" cy="650875"/>
          </a:xfrm>
          <a:custGeom>
            <a:avLst/>
            <a:gdLst/>
            <a:ahLst/>
            <a:cxnLst/>
            <a:rect l="l" t="t" r="r" b="b"/>
            <a:pathLst>
              <a:path w="3312159" h="650875">
                <a:moveTo>
                  <a:pt x="0" y="650748"/>
                </a:moveTo>
                <a:lnTo>
                  <a:pt x="95758" y="624001"/>
                </a:lnTo>
                <a:lnTo>
                  <a:pt x="357505" y="554913"/>
                </a:lnTo>
                <a:lnTo>
                  <a:pt x="538480" y="508114"/>
                </a:lnTo>
                <a:lnTo>
                  <a:pt x="747013" y="456857"/>
                </a:lnTo>
                <a:lnTo>
                  <a:pt x="979043" y="401142"/>
                </a:lnTo>
                <a:lnTo>
                  <a:pt x="1228090" y="340969"/>
                </a:lnTo>
                <a:lnTo>
                  <a:pt x="1491996" y="283032"/>
                </a:lnTo>
                <a:lnTo>
                  <a:pt x="1762252" y="225082"/>
                </a:lnTo>
                <a:lnTo>
                  <a:pt x="2038857" y="171577"/>
                </a:lnTo>
                <a:lnTo>
                  <a:pt x="2313431" y="120396"/>
                </a:lnTo>
                <a:lnTo>
                  <a:pt x="2449703" y="98043"/>
                </a:lnTo>
                <a:lnTo>
                  <a:pt x="2581655" y="75818"/>
                </a:lnTo>
                <a:lnTo>
                  <a:pt x="2713608" y="57912"/>
                </a:lnTo>
                <a:lnTo>
                  <a:pt x="2841244" y="40131"/>
                </a:lnTo>
                <a:lnTo>
                  <a:pt x="2966847" y="26796"/>
                </a:lnTo>
                <a:lnTo>
                  <a:pt x="3086100" y="15621"/>
                </a:lnTo>
                <a:lnTo>
                  <a:pt x="3201034" y="6731"/>
                </a:lnTo>
                <a:lnTo>
                  <a:pt x="331165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11836" y="5355335"/>
            <a:ext cx="8723630" cy="1329055"/>
          </a:xfrm>
          <a:custGeom>
            <a:avLst/>
            <a:gdLst/>
            <a:ahLst/>
            <a:cxnLst/>
            <a:rect l="l" t="t" r="r" b="b"/>
            <a:pathLst>
              <a:path w="8723630" h="1329054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400"/>
                </a:lnTo>
                <a:lnTo>
                  <a:pt x="762076" y="49021"/>
                </a:lnTo>
                <a:lnTo>
                  <a:pt x="659892" y="64642"/>
                </a:lnTo>
                <a:lnTo>
                  <a:pt x="564108" y="82550"/>
                </a:lnTo>
                <a:lnTo>
                  <a:pt x="478955" y="102615"/>
                </a:lnTo>
                <a:lnTo>
                  <a:pt x="398068" y="120395"/>
                </a:lnTo>
                <a:lnTo>
                  <a:pt x="327812" y="140461"/>
                </a:lnTo>
                <a:lnTo>
                  <a:pt x="206489" y="178434"/>
                </a:lnTo>
                <a:lnTo>
                  <a:pt x="157518" y="196214"/>
                </a:lnTo>
                <a:lnTo>
                  <a:pt x="51092" y="240817"/>
                </a:lnTo>
                <a:lnTo>
                  <a:pt x="0" y="267563"/>
                </a:lnTo>
                <a:lnTo>
                  <a:pt x="0" y="1328928"/>
                </a:lnTo>
                <a:lnTo>
                  <a:pt x="8719058" y="1328927"/>
                </a:lnTo>
                <a:lnTo>
                  <a:pt x="8723376" y="1322235"/>
                </a:lnTo>
                <a:lnTo>
                  <a:pt x="8723376" y="849528"/>
                </a:lnTo>
                <a:lnTo>
                  <a:pt x="7182231" y="849528"/>
                </a:lnTo>
                <a:lnTo>
                  <a:pt x="7043801" y="847305"/>
                </a:lnTo>
                <a:lnTo>
                  <a:pt x="6899148" y="842848"/>
                </a:lnTo>
                <a:lnTo>
                  <a:pt x="6750050" y="836155"/>
                </a:lnTo>
                <a:lnTo>
                  <a:pt x="6594729" y="825004"/>
                </a:lnTo>
                <a:lnTo>
                  <a:pt x="6260465" y="791552"/>
                </a:lnTo>
                <a:lnTo>
                  <a:pt x="5900674" y="744727"/>
                </a:lnTo>
                <a:lnTo>
                  <a:pt x="5709158" y="715746"/>
                </a:lnTo>
                <a:lnTo>
                  <a:pt x="5509006" y="682307"/>
                </a:lnTo>
                <a:lnTo>
                  <a:pt x="5302631" y="644397"/>
                </a:lnTo>
                <a:lnTo>
                  <a:pt x="4861941" y="557441"/>
                </a:lnTo>
                <a:lnTo>
                  <a:pt x="4387215" y="452640"/>
                </a:lnTo>
                <a:lnTo>
                  <a:pt x="4136009" y="394665"/>
                </a:lnTo>
                <a:lnTo>
                  <a:pt x="3614547" y="267563"/>
                </a:lnTo>
                <a:lnTo>
                  <a:pt x="3122803" y="164972"/>
                </a:lnTo>
                <a:lnTo>
                  <a:pt x="2892933" y="124840"/>
                </a:lnTo>
                <a:lnTo>
                  <a:pt x="2673604" y="91439"/>
                </a:lnTo>
                <a:lnTo>
                  <a:pt x="2462911" y="62483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5"/>
                </a:lnTo>
                <a:lnTo>
                  <a:pt x="1556131" y="0"/>
                </a:lnTo>
                <a:close/>
              </a:path>
              <a:path w="8723630" h="1329054">
                <a:moveTo>
                  <a:pt x="8723376" y="568579"/>
                </a:moveTo>
                <a:lnTo>
                  <a:pt x="8638286" y="604266"/>
                </a:lnTo>
                <a:lnTo>
                  <a:pt x="8557387" y="635482"/>
                </a:lnTo>
                <a:lnTo>
                  <a:pt x="8472170" y="664463"/>
                </a:lnTo>
                <a:lnTo>
                  <a:pt x="8295513" y="717981"/>
                </a:lnTo>
                <a:lnTo>
                  <a:pt x="8201787" y="742505"/>
                </a:lnTo>
                <a:lnTo>
                  <a:pt x="8005953" y="782637"/>
                </a:lnTo>
                <a:lnTo>
                  <a:pt x="7901686" y="800480"/>
                </a:lnTo>
                <a:lnTo>
                  <a:pt x="7680325" y="827239"/>
                </a:lnTo>
                <a:lnTo>
                  <a:pt x="7441946" y="845070"/>
                </a:lnTo>
                <a:lnTo>
                  <a:pt x="7314184" y="849528"/>
                </a:lnTo>
                <a:lnTo>
                  <a:pt x="8723376" y="849528"/>
                </a:lnTo>
                <a:lnTo>
                  <a:pt x="8723376" y="5685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96060" y="1043432"/>
            <a:ext cx="6151879" cy="2261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华文新魏"/>
                <a:cs typeface="华文新魏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73D86"/>
                </a:solidFill>
                <a:latin typeface="华文新魏"/>
                <a:cs typeface="华文新魏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华文新魏"/>
                <a:cs typeface="华文新魏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96154" y="2679954"/>
            <a:ext cx="2477134" cy="398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73D86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华文新魏"/>
                <a:cs typeface="华文新魏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2468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47232" y="1824227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6"/>
                </a:lnTo>
                <a:lnTo>
                  <a:pt x="2624963" y="42418"/>
                </a:lnTo>
                <a:lnTo>
                  <a:pt x="2369946" y="91567"/>
                </a:lnTo>
                <a:lnTo>
                  <a:pt x="2102103" y="149606"/>
                </a:lnTo>
                <a:lnTo>
                  <a:pt x="1821561" y="216662"/>
                </a:lnTo>
                <a:lnTo>
                  <a:pt x="1564386" y="281432"/>
                </a:lnTo>
                <a:lnTo>
                  <a:pt x="841756" y="444500"/>
                </a:lnTo>
                <a:lnTo>
                  <a:pt x="620648" y="489204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1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6"/>
                </a:lnTo>
                <a:lnTo>
                  <a:pt x="1092453" y="710311"/>
                </a:lnTo>
                <a:lnTo>
                  <a:pt x="1296542" y="714756"/>
                </a:lnTo>
                <a:lnTo>
                  <a:pt x="1394333" y="714756"/>
                </a:lnTo>
                <a:lnTo>
                  <a:pt x="1583436" y="710311"/>
                </a:lnTo>
                <a:lnTo>
                  <a:pt x="1672716" y="705866"/>
                </a:lnTo>
                <a:lnTo>
                  <a:pt x="1842769" y="692404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18232" y="1696211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5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688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5"/>
                </a:lnTo>
                <a:lnTo>
                  <a:pt x="5036185" y="727583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8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8"/>
                </a:lnTo>
                <a:lnTo>
                  <a:pt x="1417955" y="31241"/>
                </a:lnTo>
                <a:lnTo>
                  <a:pt x="1220216" y="15621"/>
                </a:lnTo>
                <a:lnTo>
                  <a:pt x="1031113" y="4445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29305" y="1709166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6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3"/>
                </a:lnTo>
                <a:lnTo>
                  <a:pt x="2259965" y="89281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6"/>
                </a:lnTo>
                <a:lnTo>
                  <a:pt x="3250692" y="240919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609082" y="1695450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2"/>
                </a:moveTo>
                <a:lnTo>
                  <a:pt x="95630" y="625475"/>
                </a:lnTo>
                <a:lnTo>
                  <a:pt x="357250" y="556260"/>
                </a:lnTo>
                <a:lnTo>
                  <a:pt x="537971" y="509270"/>
                </a:lnTo>
                <a:lnTo>
                  <a:pt x="746378" y="457962"/>
                </a:lnTo>
                <a:lnTo>
                  <a:pt x="978153" y="402082"/>
                </a:lnTo>
                <a:lnTo>
                  <a:pt x="1226946" y="341757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8"/>
                </a:lnTo>
                <a:lnTo>
                  <a:pt x="2311399" y="120650"/>
                </a:lnTo>
                <a:lnTo>
                  <a:pt x="2447416" y="98298"/>
                </a:lnTo>
                <a:lnTo>
                  <a:pt x="2579242" y="75946"/>
                </a:lnTo>
                <a:lnTo>
                  <a:pt x="2711068" y="58038"/>
                </a:lnTo>
                <a:lnTo>
                  <a:pt x="2838703" y="40259"/>
                </a:lnTo>
                <a:lnTo>
                  <a:pt x="2964179" y="26797"/>
                </a:lnTo>
                <a:lnTo>
                  <a:pt x="3083178" y="15621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60412" y="392175"/>
            <a:ext cx="8204200" cy="1047115"/>
          </a:xfrm>
          <a:custGeom>
            <a:avLst/>
            <a:gdLst/>
            <a:ahLst/>
            <a:cxnLst/>
            <a:rect l="l" t="t" r="r" b="b"/>
            <a:pathLst>
              <a:path w="8204200" h="1047115">
                <a:moveTo>
                  <a:pt x="0" y="1046988"/>
                </a:moveTo>
                <a:lnTo>
                  <a:pt x="8204200" y="1046988"/>
                </a:lnTo>
                <a:lnTo>
                  <a:pt x="8204200" y="0"/>
                </a:lnTo>
                <a:lnTo>
                  <a:pt x="0" y="0"/>
                </a:lnTo>
                <a:lnTo>
                  <a:pt x="0" y="10469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60412" y="1439100"/>
            <a:ext cx="4675505" cy="5070475"/>
          </a:xfrm>
          <a:custGeom>
            <a:avLst/>
            <a:gdLst/>
            <a:ahLst/>
            <a:cxnLst/>
            <a:rect l="l" t="t" r="r" b="b"/>
            <a:pathLst>
              <a:path w="4675505" h="5070475">
                <a:moveTo>
                  <a:pt x="0" y="5070348"/>
                </a:moveTo>
                <a:lnTo>
                  <a:pt x="4675124" y="5070348"/>
                </a:lnTo>
                <a:lnTo>
                  <a:pt x="4675124" y="0"/>
                </a:lnTo>
                <a:lnTo>
                  <a:pt x="0" y="0"/>
                </a:lnTo>
                <a:lnTo>
                  <a:pt x="0" y="50703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435600" y="1439100"/>
            <a:ext cx="3529329" cy="5070475"/>
          </a:xfrm>
          <a:custGeom>
            <a:avLst/>
            <a:gdLst/>
            <a:ahLst/>
            <a:cxnLst/>
            <a:rect l="l" t="t" r="r" b="b"/>
            <a:pathLst>
              <a:path w="3529329" h="5070475">
                <a:moveTo>
                  <a:pt x="0" y="5070348"/>
                </a:moveTo>
                <a:lnTo>
                  <a:pt x="3529076" y="5070348"/>
                </a:lnTo>
                <a:lnTo>
                  <a:pt x="3529076" y="0"/>
                </a:lnTo>
                <a:lnTo>
                  <a:pt x="0" y="0"/>
                </a:lnTo>
                <a:lnTo>
                  <a:pt x="0" y="50703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435600" y="1432813"/>
            <a:ext cx="0" cy="5091430"/>
          </a:xfrm>
          <a:custGeom>
            <a:avLst/>
            <a:gdLst/>
            <a:ahLst/>
            <a:cxnLst/>
            <a:rect l="l" t="t" r="r" b="b"/>
            <a:pathLst>
              <a:path h="5091430">
                <a:moveTo>
                  <a:pt x="0" y="0"/>
                </a:moveTo>
                <a:lnTo>
                  <a:pt x="0" y="509092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746125" y="1439163"/>
            <a:ext cx="8232775" cy="0"/>
          </a:xfrm>
          <a:custGeom>
            <a:avLst/>
            <a:gdLst/>
            <a:ahLst/>
            <a:cxnLst/>
            <a:rect l="l" t="t" r="r" b="b"/>
            <a:pathLst>
              <a:path w="8232775">
                <a:moveTo>
                  <a:pt x="0" y="0"/>
                </a:moveTo>
                <a:lnTo>
                  <a:pt x="82327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60412" y="377825"/>
            <a:ext cx="0" cy="6146165"/>
          </a:xfrm>
          <a:custGeom>
            <a:avLst/>
            <a:gdLst/>
            <a:ahLst/>
            <a:cxnLst/>
            <a:rect l="l" t="t" r="r" b="b"/>
            <a:pathLst>
              <a:path h="6146165">
                <a:moveTo>
                  <a:pt x="0" y="0"/>
                </a:moveTo>
                <a:lnTo>
                  <a:pt x="0" y="614591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964676" y="377825"/>
            <a:ext cx="0" cy="6146165"/>
          </a:xfrm>
          <a:custGeom>
            <a:avLst/>
            <a:gdLst/>
            <a:ahLst/>
            <a:cxnLst/>
            <a:rect l="l" t="t" r="r" b="b"/>
            <a:pathLst>
              <a:path h="6146165">
                <a:moveTo>
                  <a:pt x="0" y="0"/>
                </a:moveTo>
                <a:lnTo>
                  <a:pt x="0" y="614591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746125" y="392175"/>
            <a:ext cx="8232775" cy="0"/>
          </a:xfrm>
          <a:custGeom>
            <a:avLst/>
            <a:gdLst/>
            <a:ahLst/>
            <a:cxnLst/>
            <a:rect l="l" t="t" r="r" b="b"/>
            <a:pathLst>
              <a:path w="8232775">
                <a:moveTo>
                  <a:pt x="0" y="0"/>
                </a:moveTo>
                <a:lnTo>
                  <a:pt x="823277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746125" y="6509448"/>
            <a:ext cx="8232775" cy="0"/>
          </a:xfrm>
          <a:custGeom>
            <a:avLst/>
            <a:gdLst/>
            <a:ahLst/>
            <a:cxnLst/>
            <a:rect l="l" t="t" r="r" b="b"/>
            <a:pathLst>
              <a:path w="8232775">
                <a:moveTo>
                  <a:pt x="0" y="0"/>
                </a:moveTo>
                <a:lnTo>
                  <a:pt x="823277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2468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47232" y="1824227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6"/>
                </a:lnTo>
                <a:lnTo>
                  <a:pt x="2624963" y="42418"/>
                </a:lnTo>
                <a:lnTo>
                  <a:pt x="2369946" y="91567"/>
                </a:lnTo>
                <a:lnTo>
                  <a:pt x="2102103" y="149606"/>
                </a:lnTo>
                <a:lnTo>
                  <a:pt x="1821561" y="216662"/>
                </a:lnTo>
                <a:lnTo>
                  <a:pt x="1564386" y="281432"/>
                </a:lnTo>
                <a:lnTo>
                  <a:pt x="841756" y="444500"/>
                </a:lnTo>
                <a:lnTo>
                  <a:pt x="620648" y="489204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1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6"/>
                </a:lnTo>
                <a:lnTo>
                  <a:pt x="1092453" y="710311"/>
                </a:lnTo>
                <a:lnTo>
                  <a:pt x="1296542" y="714756"/>
                </a:lnTo>
                <a:lnTo>
                  <a:pt x="1394333" y="714756"/>
                </a:lnTo>
                <a:lnTo>
                  <a:pt x="1583436" y="710311"/>
                </a:lnTo>
                <a:lnTo>
                  <a:pt x="1672716" y="705866"/>
                </a:lnTo>
                <a:lnTo>
                  <a:pt x="1842769" y="692404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18232" y="1696211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5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688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5"/>
                </a:lnTo>
                <a:lnTo>
                  <a:pt x="5036185" y="727583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8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8"/>
                </a:lnTo>
                <a:lnTo>
                  <a:pt x="1417955" y="31241"/>
                </a:lnTo>
                <a:lnTo>
                  <a:pt x="1220216" y="15621"/>
                </a:lnTo>
                <a:lnTo>
                  <a:pt x="1031113" y="4445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29305" y="1709166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6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3"/>
                </a:lnTo>
                <a:lnTo>
                  <a:pt x="2259965" y="89281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6"/>
                </a:lnTo>
                <a:lnTo>
                  <a:pt x="3250692" y="240919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609082" y="1695450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2"/>
                </a:moveTo>
                <a:lnTo>
                  <a:pt x="95630" y="625475"/>
                </a:lnTo>
                <a:lnTo>
                  <a:pt x="357250" y="556260"/>
                </a:lnTo>
                <a:lnTo>
                  <a:pt x="537971" y="509270"/>
                </a:lnTo>
                <a:lnTo>
                  <a:pt x="746378" y="457962"/>
                </a:lnTo>
                <a:lnTo>
                  <a:pt x="978153" y="402082"/>
                </a:lnTo>
                <a:lnTo>
                  <a:pt x="1226946" y="341757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8"/>
                </a:lnTo>
                <a:lnTo>
                  <a:pt x="2311399" y="120650"/>
                </a:lnTo>
                <a:lnTo>
                  <a:pt x="2447416" y="98298"/>
                </a:lnTo>
                <a:lnTo>
                  <a:pt x="2579242" y="75946"/>
                </a:lnTo>
                <a:lnTo>
                  <a:pt x="2711068" y="58038"/>
                </a:lnTo>
                <a:lnTo>
                  <a:pt x="2838703" y="40259"/>
                </a:lnTo>
                <a:lnTo>
                  <a:pt x="2964179" y="26797"/>
                </a:lnTo>
                <a:lnTo>
                  <a:pt x="3083178" y="15621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9042" y="574039"/>
            <a:ext cx="364591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华文新魏"/>
                <a:cs typeface="华文新魏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4266" y="2526664"/>
            <a:ext cx="3840479" cy="309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73D86"/>
                </a:solidFill>
                <a:latin typeface="华文新魏"/>
                <a:cs typeface="华文新魏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060" y="1043432"/>
            <a:ext cx="6151245" cy="226123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065" marR="5080" indent="1270" algn="ctr">
              <a:lnSpc>
                <a:spcPct val="100600"/>
              </a:lnSpc>
              <a:spcBef>
                <a:spcPts val="60"/>
              </a:spcBef>
              <a:tabLst>
                <a:tab pos="2635885" algn="l"/>
              </a:tabLst>
            </a:pPr>
            <a:r>
              <a:rPr sz="5400" dirty="0">
                <a:solidFill>
                  <a:srgbClr val="FFFFFF"/>
                </a:solidFill>
                <a:latin typeface="华文新魏"/>
                <a:cs typeface="华文新魏"/>
              </a:rPr>
              <a:t>计算机与操作系统 </a:t>
            </a:r>
            <a:r>
              <a:rPr sz="4600" spc="-5" dirty="0">
                <a:solidFill>
                  <a:srgbClr val="FFFFFF"/>
                </a:solidFill>
                <a:latin typeface="华文新魏"/>
                <a:cs typeface="华文新魏"/>
              </a:rPr>
              <a:t>第十一讲	</a:t>
            </a:r>
            <a:r>
              <a:rPr sz="4600" spc="-10" dirty="0">
                <a:solidFill>
                  <a:srgbClr val="FFFFFF"/>
                </a:solidFill>
                <a:latin typeface="华文新魏"/>
                <a:cs typeface="华文新魏"/>
              </a:rPr>
              <a:t>并发程序设计 </a:t>
            </a:r>
            <a:r>
              <a:rPr sz="4600" spc="-5" dirty="0">
                <a:solidFill>
                  <a:srgbClr val="FFFFFF"/>
                </a:solidFill>
                <a:latin typeface="华文新魏"/>
                <a:cs typeface="华文新魏"/>
              </a:rPr>
              <a:t>习题讲解</a:t>
            </a:r>
            <a:endParaRPr sz="46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1414" y="4440123"/>
            <a:ext cx="32829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5" dirty="0">
                <a:solidFill>
                  <a:srgbClr val="FFFFFF"/>
                </a:solidFill>
                <a:latin typeface="Microsoft JhengHei UI"/>
                <a:cs typeface="Microsoft JhengHei UI"/>
              </a:rPr>
              <a:t>南</a:t>
            </a:r>
            <a:r>
              <a:rPr sz="3200" b="1" spc="20" dirty="0">
                <a:solidFill>
                  <a:srgbClr val="FFFFFF"/>
                </a:solidFill>
                <a:latin typeface="Microsoft JhengHei UI"/>
                <a:cs typeface="Microsoft JhengHei UI"/>
              </a:rPr>
              <a:t>京</a:t>
            </a:r>
            <a:r>
              <a:rPr sz="3200" b="1" spc="5" dirty="0">
                <a:solidFill>
                  <a:srgbClr val="FFFFFF"/>
                </a:solidFill>
                <a:latin typeface="Microsoft JhengHei UI"/>
                <a:cs typeface="Microsoft JhengHei UI"/>
              </a:rPr>
              <a:t>大学</a:t>
            </a:r>
            <a:r>
              <a:rPr sz="3200" b="1" spc="-15" dirty="0">
                <a:solidFill>
                  <a:srgbClr val="FFFFFF"/>
                </a:solidFill>
                <a:latin typeface="Microsoft JhengHei UI"/>
                <a:cs typeface="Microsoft JhengHei UI"/>
              </a:rPr>
              <a:t>软</a:t>
            </a:r>
            <a:r>
              <a:rPr sz="3200" b="1" spc="5" dirty="0">
                <a:solidFill>
                  <a:srgbClr val="FFFFFF"/>
                </a:solidFill>
                <a:latin typeface="Microsoft JhengHei UI"/>
                <a:cs typeface="Microsoft JhengHei UI"/>
              </a:rPr>
              <a:t>件学院</a:t>
            </a:r>
            <a:endParaRPr sz="3200">
              <a:latin typeface="Microsoft JhengHei UI"/>
              <a:cs typeface="Microsoft JhengHei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16:03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775" y="126619"/>
            <a:ext cx="62858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10" dirty="0">
                <a:latin typeface="Microsoft JhengHei"/>
                <a:cs typeface="Microsoft JhengHei"/>
              </a:rPr>
              <a:t>读者</a:t>
            </a:r>
            <a:r>
              <a:rPr b="1" dirty="0">
                <a:latin typeface="Times New Roman"/>
                <a:cs typeface="Times New Roman"/>
              </a:rPr>
              <a:t>/</a:t>
            </a:r>
            <a:r>
              <a:rPr b="1" dirty="0">
                <a:latin typeface="Microsoft JhengHei"/>
                <a:cs typeface="Microsoft JhengHei"/>
              </a:rPr>
              <a:t>写者问</a:t>
            </a:r>
            <a:r>
              <a:rPr b="1" spc="1055" dirty="0">
                <a:latin typeface="Microsoft JhengHei"/>
                <a:cs typeface="Microsoft JhengHei"/>
              </a:rPr>
              <a:t>题</a:t>
            </a:r>
            <a:r>
              <a:rPr b="1" dirty="0">
                <a:latin typeface="Times New Roman"/>
                <a:cs typeface="Times New Roman"/>
              </a:rPr>
              <a:t>(</a:t>
            </a:r>
            <a:r>
              <a:rPr b="1" dirty="0">
                <a:latin typeface="Microsoft JhengHei"/>
                <a:cs typeface="Microsoft JhengHei"/>
              </a:rPr>
              <a:t>写</a:t>
            </a:r>
            <a:r>
              <a:rPr b="1" spc="15" dirty="0">
                <a:latin typeface="Microsoft JhengHei"/>
                <a:cs typeface="Microsoft JhengHei"/>
              </a:rPr>
              <a:t>者</a:t>
            </a:r>
            <a:r>
              <a:rPr b="1" dirty="0">
                <a:latin typeface="Microsoft JhengHei"/>
                <a:cs typeface="Microsoft JhengHei"/>
              </a:rPr>
              <a:t>优</a:t>
            </a:r>
            <a:r>
              <a:rPr b="1" spc="-5" dirty="0">
                <a:latin typeface="Microsoft JhengHei"/>
                <a:cs typeface="Microsoft JhengHei"/>
              </a:rPr>
              <a:t>先</a:t>
            </a:r>
            <a:r>
              <a:rPr b="1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325374" y="837438"/>
            <a:ext cx="8568055" cy="942340"/>
          </a:xfrm>
          <a:custGeom>
            <a:avLst/>
            <a:gdLst/>
            <a:ahLst/>
            <a:cxnLst/>
            <a:rect l="l" t="t" r="r" b="b"/>
            <a:pathLst>
              <a:path w="8568055" h="942339">
                <a:moveTo>
                  <a:pt x="0" y="941831"/>
                </a:moveTo>
                <a:lnTo>
                  <a:pt x="8567928" y="941831"/>
                </a:lnTo>
                <a:lnTo>
                  <a:pt x="8567928" y="0"/>
                </a:lnTo>
                <a:lnTo>
                  <a:pt x="0" y="0"/>
                </a:lnTo>
                <a:lnTo>
                  <a:pt x="0" y="9418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5374" y="837438"/>
            <a:ext cx="8568055" cy="942340"/>
          </a:xfrm>
          <a:custGeom>
            <a:avLst/>
            <a:gdLst/>
            <a:ahLst/>
            <a:cxnLst/>
            <a:rect l="l" t="t" r="r" b="b"/>
            <a:pathLst>
              <a:path w="8568055" h="942339">
                <a:moveTo>
                  <a:pt x="0" y="941831"/>
                </a:moveTo>
                <a:lnTo>
                  <a:pt x="8567928" y="941831"/>
                </a:lnTo>
                <a:lnTo>
                  <a:pt x="8567928" y="0"/>
                </a:lnTo>
                <a:lnTo>
                  <a:pt x="0" y="0"/>
                </a:lnTo>
                <a:lnTo>
                  <a:pt x="0" y="94183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742" y="764793"/>
            <a:ext cx="7035165" cy="648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455"/>
              </a:lnSpc>
              <a:spcBef>
                <a:spcPts val="95"/>
              </a:spcBef>
            </a:pPr>
            <a:r>
              <a:rPr sz="2200" b="1" spc="-5" dirty="0">
                <a:latin typeface="Times New Roman"/>
                <a:cs typeface="Times New Roman"/>
              </a:rPr>
              <a:t>int </a:t>
            </a:r>
            <a:r>
              <a:rPr sz="2200" b="1" spc="-10" dirty="0">
                <a:latin typeface="Times New Roman"/>
                <a:cs typeface="Times New Roman"/>
              </a:rPr>
              <a:t>readcount </a:t>
            </a:r>
            <a:r>
              <a:rPr sz="2200" b="1" spc="-5" dirty="0">
                <a:latin typeface="Times New Roman"/>
                <a:cs typeface="Times New Roman"/>
              </a:rPr>
              <a:t>= </a:t>
            </a:r>
            <a:r>
              <a:rPr sz="2200" b="1" dirty="0">
                <a:latin typeface="Times New Roman"/>
                <a:cs typeface="Times New Roman"/>
              </a:rPr>
              <a:t>0, </a:t>
            </a:r>
            <a:r>
              <a:rPr sz="2200" b="1" spc="-5" dirty="0">
                <a:latin typeface="Times New Roman"/>
                <a:cs typeface="Times New Roman"/>
              </a:rPr>
              <a:t>writecount =</a:t>
            </a:r>
            <a:r>
              <a:rPr sz="2200" b="1" spc="6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0;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455"/>
              </a:lnSpc>
              <a:tabLst>
                <a:tab pos="3670300" algn="l"/>
              </a:tabLst>
            </a:pPr>
            <a:r>
              <a:rPr sz="2200" b="1" spc="-10" dirty="0">
                <a:latin typeface="Times New Roman"/>
                <a:cs typeface="Times New Roman"/>
              </a:rPr>
              <a:t>semaphore </a:t>
            </a:r>
            <a:r>
              <a:rPr sz="2200" b="1" spc="-5" dirty="0">
                <a:latin typeface="Times New Roman"/>
                <a:cs typeface="Times New Roman"/>
              </a:rPr>
              <a:t>x=1,</a:t>
            </a:r>
            <a:r>
              <a:rPr sz="2200" b="1" spc="3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y=1,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z=1;	</a:t>
            </a:r>
            <a:r>
              <a:rPr sz="2200" b="1" spc="-5" dirty="0">
                <a:latin typeface="Times New Roman"/>
                <a:cs typeface="Times New Roman"/>
              </a:rPr>
              <a:t>//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readcount,writecount</a:t>
            </a:r>
            <a:r>
              <a:rPr sz="2200" b="1" spc="15" dirty="0">
                <a:latin typeface="Microsoft JhengHei"/>
                <a:cs typeface="Microsoft JhengHei"/>
              </a:rPr>
              <a:t>互斥</a:t>
            </a:r>
            <a:endParaRPr sz="22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742" y="1337817"/>
            <a:ext cx="41535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Times New Roman"/>
                <a:cs typeface="Times New Roman"/>
              </a:rPr>
              <a:t>semaphore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rmutex=1,wmutex=1</a:t>
            </a:r>
            <a:r>
              <a:rPr sz="2200" b="1" spc="-5" dirty="0">
                <a:latin typeface="Microsoft JhengHei"/>
                <a:cs typeface="Microsoft JhengHei"/>
              </a:rPr>
              <a:t>；</a:t>
            </a:r>
            <a:endParaRPr sz="22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5374" y="1774698"/>
            <a:ext cx="4182110" cy="4959350"/>
          </a:xfrm>
          <a:custGeom>
            <a:avLst/>
            <a:gdLst/>
            <a:ahLst/>
            <a:cxnLst/>
            <a:rect l="l" t="t" r="r" b="b"/>
            <a:pathLst>
              <a:path w="4182110" h="4959350">
                <a:moveTo>
                  <a:pt x="0" y="4959096"/>
                </a:moveTo>
                <a:lnTo>
                  <a:pt x="4181855" y="4959096"/>
                </a:lnTo>
                <a:lnTo>
                  <a:pt x="4181855" y="0"/>
                </a:lnTo>
                <a:lnTo>
                  <a:pt x="0" y="0"/>
                </a:lnTo>
                <a:lnTo>
                  <a:pt x="0" y="49590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5374" y="1774698"/>
            <a:ext cx="4182110" cy="4959350"/>
          </a:xfrm>
          <a:custGeom>
            <a:avLst/>
            <a:gdLst/>
            <a:ahLst/>
            <a:cxnLst/>
            <a:rect l="l" t="t" r="r" b="b"/>
            <a:pathLst>
              <a:path w="4182110" h="4959350">
                <a:moveTo>
                  <a:pt x="0" y="4959096"/>
                </a:moveTo>
                <a:lnTo>
                  <a:pt x="4181855" y="4959096"/>
                </a:lnTo>
                <a:lnTo>
                  <a:pt x="4181855" y="0"/>
                </a:lnTo>
                <a:lnTo>
                  <a:pt x="0" y="0"/>
                </a:lnTo>
                <a:lnTo>
                  <a:pt x="0" y="4959096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2742" y="1718310"/>
            <a:ext cx="1758314" cy="96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95"/>
              </a:spcBef>
            </a:pPr>
            <a:r>
              <a:rPr sz="2200" b="1" spc="-10" dirty="0">
                <a:latin typeface="Times New Roman"/>
                <a:cs typeface="Times New Roman"/>
              </a:rPr>
              <a:t>process</a:t>
            </a:r>
            <a:r>
              <a:rPr sz="2200" b="1" spc="-7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reader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375"/>
              </a:lnSpc>
            </a:pPr>
            <a:r>
              <a:rPr sz="2200" b="1" spc="-5" dirty="0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152400">
              <a:lnSpc>
                <a:spcPts val="2510"/>
              </a:lnSpc>
            </a:pPr>
            <a:r>
              <a:rPr sz="2200" b="1" spc="-5" dirty="0">
                <a:latin typeface="Times New Roman"/>
                <a:cs typeface="Times New Roman"/>
              </a:rPr>
              <a:t>P(z);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1634" y="2623819"/>
            <a:ext cx="1343025" cy="6623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52400" marR="5080" indent="-140335">
              <a:lnSpc>
                <a:spcPts val="2380"/>
              </a:lnSpc>
              <a:spcBef>
                <a:spcPts val="390"/>
              </a:spcBef>
            </a:pPr>
            <a:r>
              <a:rPr sz="2200" b="1" spc="-5" dirty="0">
                <a:latin typeface="Times New Roman"/>
                <a:cs typeface="Times New Roman"/>
              </a:rPr>
              <a:t>P(rmutex);  P(x);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1946" y="3227323"/>
            <a:ext cx="16414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45" dirty="0">
                <a:latin typeface="Times New Roman"/>
                <a:cs typeface="Times New Roman"/>
              </a:rPr>
              <a:t>r</a:t>
            </a:r>
            <a:r>
              <a:rPr sz="2200" b="1" spc="-5" dirty="0">
                <a:latin typeface="Times New Roman"/>
                <a:cs typeface="Times New Roman"/>
              </a:rPr>
              <a:t>eadc</a:t>
            </a:r>
            <a:r>
              <a:rPr sz="2200" b="1" dirty="0">
                <a:latin typeface="Times New Roman"/>
                <a:cs typeface="Times New Roman"/>
              </a:rPr>
              <a:t>o</a:t>
            </a:r>
            <a:r>
              <a:rPr sz="2200" b="1" spc="-5" dirty="0">
                <a:latin typeface="Times New Roman"/>
                <a:cs typeface="Times New Roman"/>
              </a:rPr>
              <a:t>unt++;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1946" y="3553459"/>
            <a:ext cx="325945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Times New Roman"/>
                <a:cs typeface="Times New Roman"/>
              </a:rPr>
              <a:t>if (readcount==1)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P(wmutex);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7166" y="3830523"/>
            <a:ext cx="6457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Times New Roman"/>
                <a:cs typeface="Times New Roman"/>
              </a:rPr>
              <a:t>V(x);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6958" y="4132834"/>
            <a:ext cx="13735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Times New Roman"/>
                <a:cs typeface="Times New Roman"/>
              </a:rPr>
              <a:t>V(r</a:t>
            </a:r>
            <a:r>
              <a:rPr sz="2200" b="1" spc="-15" dirty="0">
                <a:latin typeface="Times New Roman"/>
                <a:cs typeface="Times New Roman"/>
              </a:rPr>
              <a:t>m</a:t>
            </a:r>
            <a:r>
              <a:rPr sz="2200" b="1" spc="-5" dirty="0">
                <a:latin typeface="Times New Roman"/>
                <a:cs typeface="Times New Roman"/>
              </a:rPr>
              <a:t>utex</a:t>
            </a:r>
            <a:r>
              <a:rPr sz="2200" b="1" dirty="0">
                <a:latin typeface="Times New Roman"/>
                <a:cs typeface="Times New Roman"/>
              </a:rPr>
              <a:t>)</a:t>
            </a:r>
            <a:r>
              <a:rPr sz="2200" b="1" spc="-5" dirty="0">
                <a:latin typeface="Times New Roman"/>
                <a:cs typeface="Times New Roman"/>
              </a:rPr>
              <a:t>;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6854" y="4434585"/>
            <a:ext cx="6273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Times New Roman"/>
                <a:cs typeface="Times New Roman"/>
              </a:rPr>
              <a:t>V(</a:t>
            </a:r>
            <a:r>
              <a:rPr sz="2200" b="1" spc="-25" dirty="0">
                <a:latin typeface="Times New Roman"/>
                <a:cs typeface="Times New Roman"/>
              </a:rPr>
              <a:t>z</a:t>
            </a:r>
            <a:r>
              <a:rPr sz="2200" b="1" spc="-5" dirty="0">
                <a:latin typeface="Times New Roman"/>
                <a:cs typeface="Times New Roman"/>
              </a:rPr>
              <a:t>);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1738" y="4736338"/>
            <a:ext cx="6565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45" dirty="0">
                <a:latin typeface="Times New Roman"/>
                <a:cs typeface="Times New Roman"/>
              </a:rPr>
              <a:t>r</a:t>
            </a:r>
            <a:r>
              <a:rPr sz="2200" b="1" spc="-5" dirty="0">
                <a:latin typeface="Times New Roman"/>
                <a:cs typeface="Times New Roman"/>
              </a:rPr>
              <a:t>ea</a:t>
            </a:r>
            <a:r>
              <a:rPr sz="2200" b="1" dirty="0">
                <a:latin typeface="Times New Roman"/>
                <a:cs typeface="Times New Roman"/>
              </a:rPr>
              <a:t>d</a:t>
            </a:r>
            <a:r>
              <a:rPr sz="2200" b="1" spc="-5" dirty="0">
                <a:latin typeface="Times New Roman"/>
                <a:cs typeface="Times New Roman"/>
              </a:rPr>
              <a:t>;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2950" y="5038090"/>
            <a:ext cx="6153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Times New Roman"/>
                <a:cs typeface="Times New Roman"/>
              </a:rPr>
              <a:t>P(</a:t>
            </a:r>
            <a:r>
              <a:rPr sz="2200" b="1" dirty="0">
                <a:latin typeface="Times New Roman"/>
                <a:cs typeface="Times New Roman"/>
              </a:rPr>
              <a:t>x</a:t>
            </a:r>
            <a:r>
              <a:rPr sz="2200" b="1" spc="-5" dirty="0">
                <a:latin typeface="Times New Roman"/>
                <a:cs typeface="Times New Roman"/>
              </a:rPr>
              <a:t>);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1738" y="5339892"/>
            <a:ext cx="15106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45" dirty="0">
                <a:latin typeface="Times New Roman"/>
                <a:cs typeface="Times New Roman"/>
              </a:rPr>
              <a:t>r</a:t>
            </a:r>
            <a:r>
              <a:rPr sz="2200" b="1" spc="-5" dirty="0">
                <a:latin typeface="Times New Roman"/>
                <a:cs typeface="Times New Roman"/>
              </a:rPr>
              <a:t>eadc</a:t>
            </a:r>
            <a:r>
              <a:rPr sz="2200" b="1" dirty="0">
                <a:latin typeface="Times New Roman"/>
                <a:cs typeface="Times New Roman"/>
              </a:rPr>
              <a:t>o</a:t>
            </a:r>
            <a:r>
              <a:rPr sz="2200" b="1" spc="-5" dirty="0">
                <a:latin typeface="Times New Roman"/>
                <a:cs typeface="Times New Roman"/>
              </a:rPr>
              <a:t>un</a:t>
            </a:r>
            <a:r>
              <a:rPr sz="2200" b="1" spc="5" dirty="0">
                <a:latin typeface="Times New Roman"/>
                <a:cs typeface="Times New Roman"/>
              </a:rPr>
              <a:t>t</a:t>
            </a:r>
            <a:r>
              <a:rPr sz="2200" b="1" spc="-5" dirty="0">
                <a:latin typeface="Times New Roman"/>
                <a:cs typeface="Times New Roman"/>
              </a:rPr>
              <a:t>--;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1738" y="5641949"/>
            <a:ext cx="36074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Times New Roman"/>
                <a:cs typeface="Times New Roman"/>
              </a:rPr>
              <a:t>if (readcount==0)</a:t>
            </a:r>
            <a:r>
              <a:rPr sz="2200" b="1" spc="-8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V</a:t>
            </a:r>
            <a:r>
              <a:rPr sz="2200" b="1" u="heavy" spc="-5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(wmute</a:t>
            </a:r>
            <a:r>
              <a:rPr sz="2200" b="1" spc="-5" dirty="0">
                <a:latin typeface="Times New Roman"/>
                <a:cs typeface="Times New Roman"/>
              </a:rPr>
              <a:t>x);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2742" y="5943701"/>
            <a:ext cx="686435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685">
              <a:lnSpc>
                <a:spcPts val="2510"/>
              </a:lnSpc>
              <a:spcBef>
                <a:spcPts val="95"/>
              </a:spcBef>
            </a:pPr>
            <a:r>
              <a:rPr sz="2200" b="1" spc="-5" dirty="0">
                <a:latin typeface="Times New Roman"/>
                <a:cs typeface="Times New Roman"/>
              </a:rPr>
              <a:t>V(x)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510"/>
              </a:lnSpc>
            </a:pPr>
            <a:r>
              <a:rPr sz="2200" b="1" spc="-5" dirty="0">
                <a:latin typeface="Times New Roman"/>
                <a:cs typeface="Times New Roman"/>
              </a:rPr>
              <a:t>};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13326" y="1774698"/>
            <a:ext cx="4380230" cy="4965700"/>
          </a:xfrm>
          <a:custGeom>
            <a:avLst/>
            <a:gdLst/>
            <a:ahLst/>
            <a:cxnLst/>
            <a:rect l="l" t="t" r="r" b="b"/>
            <a:pathLst>
              <a:path w="4380230" h="4965700">
                <a:moveTo>
                  <a:pt x="0" y="4965192"/>
                </a:moveTo>
                <a:lnTo>
                  <a:pt x="4379976" y="4965192"/>
                </a:lnTo>
                <a:lnTo>
                  <a:pt x="4379976" y="0"/>
                </a:lnTo>
                <a:lnTo>
                  <a:pt x="0" y="0"/>
                </a:lnTo>
                <a:lnTo>
                  <a:pt x="0" y="49651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13326" y="1774698"/>
            <a:ext cx="4380230" cy="4965700"/>
          </a:xfrm>
          <a:custGeom>
            <a:avLst/>
            <a:gdLst/>
            <a:ahLst/>
            <a:cxnLst/>
            <a:rect l="l" t="t" r="r" b="b"/>
            <a:pathLst>
              <a:path w="4380230" h="4965700">
                <a:moveTo>
                  <a:pt x="0" y="4965192"/>
                </a:moveTo>
                <a:lnTo>
                  <a:pt x="4379976" y="4965192"/>
                </a:lnTo>
                <a:lnTo>
                  <a:pt x="4379976" y="0"/>
                </a:lnTo>
                <a:lnTo>
                  <a:pt x="0" y="0"/>
                </a:lnTo>
                <a:lnTo>
                  <a:pt x="0" y="496519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592828" y="1291995"/>
            <a:ext cx="2043430" cy="78676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455"/>
              </a:spcBef>
            </a:pPr>
            <a:r>
              <a:rPr sz="2200" b="1" spc="-5" dirty="0">
                <a:latin typeface="Times New Roman"/>
                <a:cs typeface="Times New Roman"/>
              </a:rPr>
              <a:t>//</a:t>
            </a:r>
            <a:r>
              <a:rPr sz="2200" b="1" spc="-75" dirty="0">
                <a:latin typeface="Times New Roman"/>
                <a:cs typeface="Times New Roman"/>
              </a:rPr>
              <a:t> </a:t>
            </a:r>
            <a:r>
              <a:rPr sz="2200" b="1" spc="15" dirty="0">
                <a:latin typeface="Microsoft JhengHei"/>
                <a:cs typeface="Microsoft JhengHei"/>
              </a:rPr>
              <a:t>读</a:t>
            </a:r>
            <a:r>
              <a:rPr sz="2200" b="1" spc="20" dirty="0">
                <a:latin typeface="Microsoft JhengHei"/>
                <a:cs typeface="Microsoft JhengHei"/>
              </a:rPr>
              <a:t>锁</a:t>
            </a:r>
            <a:r>
              <a:rPr sz="2200" b="1" spc="15" dirty="0">
                <a:latin typeface="Microsoft JhengHei"/>
                <a:cs typeface="Microsoft JhengHei"/>
              </a:rPr>
              <a:t>，写锁</a:t>
            </a:r>
            <a:endParaRPr sz="22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200" b="1" spc="-10" dirty="0">
                <a:latin typeface="Times New Roman"/>
                <a:cs typeface="Times New Roman"/>
              </a:rPr>
              <a:t>process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writer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92828" y="2020061"/>
            <a:ext cx="1358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33035" y="2321509"/>
            <a:ext cx="3726815" cy="964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95"/>
              </a:spcBef>
            </a:pPr>
            <a:r>
              <a:rPr sz="2200" b="1" dirty="0">
                <a:latin typeface="Times New Roman"/>
                <a:cs typeface="Times New Roman"/>
              </a:rPr>
              <a:t>P(y);</a:t>
            </a:r>
            <a:endParaRPr sz="2200">
              <a:latin typeface="Times New Roman"/>
              <a:cs typeface="Times New Roman"/>
            </a:endParaRPr>
          </a:p>
          <a:p>
            <a:pPr marL="151130">
              <a:lnSpc>
                <a:spcPts val="2375"/>
              </a:lnSpc>
            </a:pPr>
            <a:r>
              <a:rPr sz="2200" b="1" spc="-5" dirty="0">
                <a:latin typeface="Times New Roman"/>
                <a:cs typeface="Times New Roman"/>
              </a:rPr>
              <a:t>writecount++;</a:t>
            </a:r>
            <a:endParaRPr sz="2200">
              <a:latin typeface="Times New Roman"/>
              <a:cs typeface="Times New Roman"/>
            </a:endParaRPr>
          </a:p>
          <a:p>
            <a:pPr marL="151130">
              <a:lnSpc>
                <a:spcPts val="2510"/>
              </a:lnSpc>
            </a:pPr>
            <a:r>
              <a:rPr sz="2200" b="1" spc="-5" dirty="0">
                <a:latin typeface="Times New Roman"/>
                <a:cs typeface="Times New Roman"/>
              </a:rPr>
              <a:t>if (writecount==1)</a:t>
            </a:r>
            <a:r>
              <a:rPr sz="2200" b="1" spc="2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P(rmutex);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26940" y="3227323"/>
            <a:ext cx="1426210" cy="96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95"/>
              </a:spcBef>
            </a:pPr>
            <a:r>
              <a:rPr sz="2200" b="1" spc="-5" dirty="0">
                <a:latin typeface="Times New Roman"/>
                <a:cs typeface="Times New Roman"/>
              </a:rPr>
              <a:t>V(y);</a:t>
            </a:r>
            <a:endParaRPr sz="2200">
              <a:latin typeface="Times New Roman"/>
              <a:cs typeface="Times New Roman"/>
            </a:endParaRPr>
          </a:p>
          <a:p>
            <a:pPr marL="18415">
              <a:lnSpc>
                <a:spcPts val="2375"/>
              </a:lnSpc>
            </a:pPr>
            <a:r>
              <a:rPr sz="2200" b="1" spc="-5" dirty="0">
                <a:latin typeface="Times New Roman"/>
                <a:cs typeface="Times New Roman"/>
              </a:rPr>
              <a:t>P(wmutex);</a:t>
            </a:r>
            <a:endParaRPr sz="2200">
              <a:latin typeface="Times New Roman"/>
              <a:cs typeface="Times New Roman"/>
            </a:endParaRPr>
          </a:p>
          <a:p>
            <a:pPr marL="227329">
              <a:lnSpc>
                <a:spcPts val="2510"/>
              </a:lnSpc>
            </a:pPr>
            <a:r>
              <a:rPr sz="2200" b="1" spc="-5" dirty="0">
                <a:latin typeface="Times New Roman"/>
                <a:cs typeface="Times New Roman"/>
              </a:rPr>
              <a:t>write;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26940" y="4132834"/>
            <a:ext cx="3827145" cy="133286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8415" marR="2473960" indent="-6350">
              <a:lnSpc>
                <a:spcPts val="2380"/>
              </a:lnSpc>
              <a:spcBef>
                <a:spcPts val="390"/>
              </a:spcBef>
            </a:pPr>
            <a:r>
              <a:rPr sz="2200" b="1" spc="-5" dirty="0">
                <a:latin typeface="Times New Roman"/>
                <a:cs typeface="Times New Roman"/>
              </a:rPr>
              <a:t>V</a:t>
            </a:r>
            <a:r>
              <a:rPr sz="2200" b="1" u="heavy" spc="-5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(w</a:t>
            </a:r>
            <a:r>
              <a:rPr sz="2200" b="1" u="heavy" spc="-15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200" b="1" u="heavy" spc="-5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utex) </a:t>
            </a:r>
            <a:r>
              <a:rPr sz="2200" b="1" spc="-5" dirty="0">
                <a:latin typeface="Times New Roman"/>
                <a:cs typeface="Times New Roman"/>
              </a:rPr>
              <a:t> P(y);</a:t>
            </a:r>
            <a:endParaRPr sz="2200">
              <a:latin typeface="Times New Roman"/>
              <a:cs typeface="Times New Roman"/>
            </a:endParaRPr>
          </a:p>
          <a:p>
            <a:pPr marL="227329">
              <a:lnSpc>
                <a:spcPts val="2600"/>
              </a:lnSpc>
            </a:pPr>
            <a:r>
              <a:rPr sz="2200" b="1" spc="-5" dirty="0">
                <a:latin typeface="Times New Roman"/>
                <a:cs typeface="Times New Roman"/>
              </a:rPr>
              <a:t>writecount--;</a:t>
            </a:r>
            <a:endParaRPr sz="2200">
              <a:latin typeface="Times New Roman"/>
              <a:cs typeface="Times New Roman"/>
            </a:endParaRPr>
          </a:p>
          <a:p>
            <a:pPr marL="227329">
              <a:lnSpc>
                <a:spcPct val="100000"/>
              </a:lnSpc>
            </a:pPr>
            <a:r>
              <a:rPr sz="2200" b="1" spc="-5" dirty="0">
                <a:latin typeface="Times New Roman"/>
                <a:cs typeface="Times New Roman"/>
              </a:rPr>
              <a:t>if (writecount==0)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V(rmutex);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92828" y="5440172"/>
            <a:ext cx="779780" cy="662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685">
              <a:lnSpc>
                <a:spcPts val="2510"/>
              </a:lnSpc>
              <a:spcBef>
                <a:spcPts val="95"/>
              </a:spcBef>
            </a:pPr>
            <a:r>
              <a:rPr sz="2200" b="1" spc="-5" dirty="0">
                <a:latin typeface="Times New Roman"/>
                <a:cs typeface="Times New Roman"/>
              </a:rPr>
              <a:t>V(y);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510"/>
              </a:lnSpc>
            </a:pPr>
            <a:r>
              <a:rPr sz="2200" b="1" spc="-5" dirty="0">
                <a:latin typeface="Times New Roman"/>
                <a:cs typeface="Times New Roman"/>
              </a:rPr>
              <a:t>};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68630" y="2708910"/>
            <a:ext cx="3959860" cy="1800225"/>
          </a:xfrm>
          <a:custGeom>
            <a:avLst/>
            <a:gdLst/>
            <a:ahLst/>
            <a:cxnLst/>
            <a:rect l="l" t="t" r="r" b="b"/>
            <a:pathLst>
              <a:path w="3959860" h="1800225">
                <a:moveTo>
                  <a:pt x="0" y="1799844"/>
                </a:moveTo>
                <a:lnTo>
                  <a:pt x="3959352" y="1799844"/>
                </a:lnTo>
                <a:lnTo>
                  <a:pt x="3959352" y="0"/>
                </a:lnTo>
                <a:lnTo>
                  <a:pt x="0" y="0"/>
                </a:lnTo>
                <a:lnTo>
                  <a:pt x="0" y="1799844"/>
                </a:lnTo>
                <a:close/>
              </a:path>
            </a:pathLst>
          </a:custGeom>
          <a:ln w="38100">
            <a:solidFill>
              <a:srgbClr val="1303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0258" y="2998470"/>
            <a:ext cx="3816350" cy="1224280"/>
          </a:xfrm>
          <a:custGeom>
            <a:avLst/>
            <a:gdLst/>
            <a:ahLst/>
            <a:cxnLst/>
            <a:rect l="l" t="t" r="r" b="b"/>
            <a:pathLst>
              <a:path w="3816350" h="1224279">
                <a:moveTo>
                  <a:pt x="0" y="1223771"/>
                </a:moveTo>
                <a:lnTo>
                  <a:pt x="3816096" y="1223771"/>
                </a:lnTo>
                <a:lnTo>
                  <a:pt x="3816096" y="0"/>
                </a:lnTo>
                <a:lnTo>
                  <a:pt x="0" y="0"/>
                </a:lnTo>
                <a:lnTo>
                  <a:pt x="0" y="1223771"/>
                </a:lnTo>
                <a:close/>
              </a:path>
            </a:pathLst>
          </a:custGeom>
          <a:ln w="38100">
            <a:solidFill>
              <a:srgbClr val="1303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01134" y="2492501"/>
            <a:ext cx="288290" cy="1082040"/>
          </a:xfrm>
          <a:custGeom>
            <a:avLst/>
            <a:gdLst/>
            <a:ahLst/>
            <a:cxnLst/>
            <a:rect l="l" t="t" r="r" b="b"/>
            <a:pathLst>
              <a:path w="288289" h="1082039">
                <a:moveTo>
                  <a:pt x="288036" y="0"/>
                </a:moveTo>
                <a:lnTo>
                  <a:pt x="231993" y="7090"/>
                </a:lnTo>
                <a:lnTo>
                  <a:pt x="186213" y="26431"/>
                </a:lnTo>
                <a:lnTo>
                  <a:pt x="155340" y="55131"/>
                </a:lnTo>
                <a:lnTo>
                  <a:pt x="144017" y="90297"/>
                </a:lnTo>
                <a:lnTo>
                  <a:pt x="144017" y="450723"/>
                </a:lnTo>
                <a:lnTo>
                  <a:pt x="132695" y="485888"/>
                </a:lnTo>
                <a:lnTo>
                  <a:pt x="101822" y="514588"/>
                </a:lnTo>
                <a:lnTo>
                  <a:pt x="56042" y="533929"/>
                </a:lnTo>
                <a:lnTo>
                  <a:pt x="0" y="541020"/>
                </a:lnTo>
                <a:lnTo>
                  <a:pt x="56042" y="548110"/>
                </a:lnTo>
                <a:lnTo>
                  <a:pt x="101822" y="567451"/>
                </a:lnTo>
                <a:lnTo>
                  <a:pt x="132695" y="596151"/>
                </a:lnTo>
                <a:lnTo>
                  <a:pt x="144017" y="631317"/>
                </a:lnTo>
                <a:lnTo>
                  <a:pt x="144017" y="991743"/>
                </a:lnTo>
                <a:lnTo>
                  <a:pt x="155340" y="1026908"/>
                </a:lnTo>
                <a:lnTo>
                  <a:pt x="186213" y="1055608"/>
                </a:lnTo>
                <a:lnTo>
                  <a:pt x="231993" y="1074949"/>
                </a:lnTo>
                <a:lnTo>
                  <a:pt x="288036" y="1082039"/>
                </a:lnTo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5374" y="2492501"/>
            <a:ext cx="142240" cy="2161540"/>
          </a:xfrm>
          <a:custGeom>
            <a:avLst/>
            <a:gdLst/>
            <a:ahLst/>
            <a:cxnLst/>
            <a:rect l="l" t="t" r="r" b="b"/>
            <a:pathLst>
              <a:path w="142240" h="2161540">
                <a:moveTo>
                  <a:pt x="141732" y="0"/>
                </a:moveTo>
                <a:lnTo>
                  <a:pt x="114146" y="14041"/>
                </a:lnTo>
                <a:lnTo>
                  <a:pt x="91620" y="52324"/>
                </a:lnTo>
                <a:lnTo>
                  <a:pt x="76434" y="109085"/>
                </a:lnTo>
                <a:lnTo>
                  <a:pt x="70865" y="178562"/>
                </a:lnTo>
                <a:lnTo>
                  <a:pt x="70865" y="901953"/>
                </a:lnTo>
                <a:lnTo>
                  <a:pt x="65297" y="971430"/>
                </a:lnTo>
                <a:lnTo>
                  <a:pt x="50111" y="1028192"/>
                </a:lnTo>
                <a:lnTo>
                  <a:pt x="27585" y="1066474"/>
                </a:lnTo>
                <a:lnTo>
                  <a:pt x="0" y="1080515"/>
                </a:lnTo>
                <a:lnTo>
                  <a:pt x="27585" y="1094557"/>
                </a:lnTo>
                <a:lnTo>
                  <a:pt x="50111" y="1132839"/>
                </a:lnTo>
                <a:lnTo>
                  <a:pt x="65297" y="1189601"/>
                </a:lnTo>
                <a:lnTo>
                  <a:pt x="70865" y="1259078"/>
                </a:lnTo>
                <a:lnTo>
                  <a:pt x="70865" y="1982470"/>
                </a:lnTo>
                <a:lnTo>
                  <a:pt x="76434" y="2051946"/>
                </a:lnTo>
                <a:lnTo>
                  <a:pt x="91620" y="2108708"/>
                </a:lnTo>
                <a:lnTo>
                  <a:pt x="114146" y="2146990"/>
                </a:lnTo>
                <a:lnTo>
                  <a:pt x="141732" y="2161032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5477" y="5084826"/>
            <a:ext cx="144780" cy="1153795"/>
          </a:xfrm>
          <a:custGeom>
            <a:avLst/>
            <a:gdLst/>
            <a:ahLst/>
            <a:cxnLst/>
            <a:rect l="l" t="t" r="r" b="b"/>
            <a:pathLst>
              <a:path w="144779" h="1153795">
                <a:moveTo>
                  <a:pt x="144779" y="0"/>
                </a:moveTo>
                <a:lnTo>
                  <a:pt x="116602" y="7558"/>
                </a:lnTo>
                <a:lnTo>
                  <a:pt x="93592" y="28178"/>
                </a:lnTo>
                <a:lnTo>
                  <a:pt x="78078" y="58775"/>
                </a:lnTo>
                <a:lnTo>
                  <a:pt x="72390" y="96266"/>
                </a:lnTo>
                <a:lnTo>
                  <a:pt x="72390" y="480568"/>
                </a:lnTo>
                <a:lnTo>
                  <a:pt x="66701" y="518042"/>
                </a:lnTo>
                <a:lnTo>
                  <a:pt x="51187" y="548641"/>
                </a:lnTo>
                <a:lnTo>
                  <a:pt x="28177" y="569270"/>
                </a:lnTo>
                <a:lnTo>
                  <a:pt x="0" y="576834"/>
                </a:lnTo>
                <a:lnTo>
                  <a:pt x="28177" y="584397"/>
                </a:lnTo>
                <a:lnTo>
                  <a:pt x="51187" y="605024"/>
                </a:lnTo>
                <a:lnTo>
                  <a:pt x="66701" y="635619"/>
                </a:lnTo>
                <a:lnTo>
                  <a:pt x="72390" y="673087"/>
                </a:lnTo>
                <a:lnTo>
                  <a:pt x="72390" y="1057414"/>
                </a:lnTo>
                <a:lnTo>
                  <a:pt x="78078" y="1094882"/>
                </a:lnTo>
                <a:lnTo>
                  <a:pt x="93592" y="1125477"/>
                </a:lnTo>
                <a:lnTo>
                  <a:pt x="116602" y="1146104"/>
                </a:lnTo>
                <a:lnTo>
                  <a:pt x="144779" y="1153668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86094" y="3717797"/>
            <a:ext cx="215265" cy="791210"/>
          </a:xfrm>
          <a:custGeom>
            <a:avLst/>
            <a:gdLst/>
            <a:ahLst/>
            <a:cxnLst/>
            <a:rect l="l" t="t" r="r" b="b"/>
            <a:pathLst>
              <a:path w="215264" h="791210">
                <a:moveTo>
                  <a:pt x="0" y="0"/>
                </a:moveTo>
                <a:lnTo>
                  <a:pt x="41808" y="5169"/>
                </a:lnTo>
                <a:lnTo>
                  <a:pt x="75961" y="19256"/>
                </a:lnTo>
                <a:lnTo>
                  <a:pt x="98994" y="40130"/>
                </a:lnTo>
                <a:lnTo>
                  <a:pt x="107441" y="65658"/>
                </a:lnTo>
                <a:lnTo>
                  <a:pt x="107441" y="329819"/>
                </a:lnTo>
                <a:lnTo>
                  <a:pt x="115889" y="355347"/>
                </a:lnTo>
                <a:lnTo>
                  <a:pt x="138922" y="376221"/>
                </a:lnTo>
                <a:lnTo>
                  <a:pt x="173075" y="390308"/>
                </a:lnTo>
                <a:lnTo>
                  <a:pt x="214883" y="395477"/>
                </a:lnTo>
                <a:lnTo>
                  <a:pt x="173075" y="400647"/>
                </a:lnTo>
                <a:lnTo>
                  <a:pt x="138922" y="414734"/>
                </a:lnTo>
                <a:lnTo>
                  <a:pt x="115889" y="435608"/>
                </a:lnTo>
                <a:lnTo>
                  <a:pt x="107441" y="461137"/>
                </a:lnTo>
                <a:lnTo>
                  <a:pt x="107441" y="725296"/>
                </a:lnTo>
                <a:lnTo>
                  <a:pt x="98994" y="750825"/>
                </a:lnTo>
                <a:lnTo>
                  <a:pt x="75961" y="771699"/>
                </a:lnTo>
                <a:lnTo>
                  <a:pt x="41808" y="785786"/>
                </a:lnTo>
                <a:lnTo>
                  <a:pt x="0" y="790956"/>
                </a:lnTo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01134" y="4653534"/>
            <a:ext cx="288290" cy="1082040"/>
          </a:xfrm>
          <a:custGeom>
            <a:avLst/>
            <a:gdLst/>
            <a:ahLst/>
            <a:cxnLst/>
            <a:rect l="l" t="t" r="r" b="b"/>
            <a:pathLst>
              <a:path w="288289" h="1082039">
                <a:moveTo>
                  <a:pt x="288036" y="0"/>
                </a:moveTo>
                <a:lnTo>
                  <a:pt x="231993" y="7090"/>
                </a:lnTo>
                <a:lnTo>
                  <a:pt x="186213" y="26431"/>
                </a:lnTo>
                <a:lnTo>
                  <a:pt x="155340" y="55131"/>
                </a:lnTo>
                <a:lnTo>
                  <a:pt x="144017" y="90297"/>
                </a:lnTo>
                <a:lnTo>
                  <a:pt x="144017" y="450723"/>
                </a:lnTo>
                <a:lnTo>
                  <a:pt x="132695" y="485888"/>
                </a:lnTo>
                <a:lnTo>
                  <a:pt x="101822" y="514588"/>
                </a:lnTo>
                <a:lnTo>
                  <a:pt x="56042" y="533929"/>
                </a:lnTo>
                <a:lnTo>
                  <a:pt x="0" y="541020"/>
                </a:lnTo>
                <a:lnTo>
                  <a:pt x="56042" y="548110"/>
                </a:lnTo>
                <a:lnTo>
                  <a:pt x="101822" y="567451"/>
                </a:lnTo>
                <a:lnTo>
                  <a:pt x="132695" y="596151"/>
                </a:lnTo>
                <a:lnTo>
                  <a:pt x="144017" y="631317"/>
                </a:lnTo>
                <a:lnTo>
                  <a:pt x="144017" y="991730"/>
                </a:lnTo>
                <a:lnTo>
                  <a:pt x="155340" y="1026881"/>
                </a:lnTo>
                <a:lnTo>
                  <a:pt x="186213" y="1055587"/>
                </a:lnTo>
                <a:lnTo>
                  <a:pt x="231993" y="1074942"/>
                </a:lnTo>
                <a:lnTo>
                  <a:pt x="288036" y="108204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36714" y="3332226"/>
            <a:ext cx="1152525" cy="0"/>
          </a:xfrm>
          <a:custGeom>
            <a:avLst/>
            <a:gdLst/>
            <a:ahLst/>
            <a:cxnLst/>
            <a:rect l="l" t="t" r="r" b="b"/>
            <a:pathLst>
              <a:path w="1152525">
                <a:moveTo>
                  <a:pt x="0" y="0"/>
                </a:moveTo>
                <a:lnTo>
                  <a:pt x="1152143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36714" y="5503926"/>
            <a:ext cx="1224280" cy="0"/>
          </a:xfrm>
          <a:custGeom>
            <a:avLst/>
            <a:gdLst/>
            <a:ahLst/>
            <a:cxnLst/>
            <a:rect l="l" t="t" r="r" b="b"/>
            <a:pathLst>
              <a:path w="1224279">
                <a:moveTo>
                  <a:pt x="0" y="0"/>
                </a:moveTo>
                <a:lnTo>
                  <a:pt x="1223771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33638" y="3141726"/>
            <a:ext cx="216535" cy="2232660"/>
          </a:xfrm>
          <a:custGeom>
            <a:avLst/>
            <a:gdLst/>
            <a:ahLst/>
            <a:cxnLst/>
            <a:rect l="l" t="t" r="r" b="b"/>
            <a:pathLst>
              <a:path w="216534" h="2232660">
                <a:moveTo>
                  <a:pt x="0" y="0"/>
                </a:moveTo>
                <a:lnTo>
                  <a:pt x="63928" y="35962"/>
                </a:lnTo>
                <a:lnTo>
                  <a:pt x="87343" y="76315"/>
                </a:lnTo>
                <a:lnTo>
                  <a:pt x="102693" y="127495"/>
                </a:lnTo>
                <a:lnTo>
                  <a:pt x="108203" y="186436"/>
                </a:lnTo>
                <a:lnTo>
                  <a:pt x="108203" y="929894"/>
                </a:lnTo>
                <a:lnTo>
                  <a:pt x="113714" y="988834"/>
                </a:lnTo>
                <a:lnTo>
                  <a:pt x="129064" y="1040014"/>
                </a:lnTo>
                <a:lnTo>
                  <a:pt x="152479" y="1080367"/>
                </a:lnTo>
                <a:lnTo>
                  <a:pt x="182185" y="1106828"/>
                </a:lnTo>
                <a:lnTo>
                  <a:pt x="216407" y="1116330"/>
                </a:lnTo>
                <a:lnTo>
                  <a:pt x="182185" y="1125831"/>
                </a:lnTo>
                <a:lnTo>
                  <a:pt x="152479" y="1152292"/>
                </a:lnTo>
                <a:lnTo>
                  <a:pt x="129064" y="1192645"/>
                </a:lnTo>
                <a:lnTo>
                  <a:pt x="113714" y="1243825"/>
                </a:lnTo>
                <a:lnTo>
                  <a:pt x="108203" y="1302766"/>
                </a:lnTo>
                <a:lnTo>
                  <a:pt x="108203" y="2046224"/>
                </a:lnTo>
                <a:lnTo>
                  <a:pt x="102693" y="2105164"/>
                </a:lnTo>
                <a:lnTo>
                  <a:pt x="87343" y="2156344"/>
                </a:lnTo>
                <a:lnTo>
                  <a:pt x="63928" y="2196697"/>
                </a:lnTo>
                <a:lnTo>
                  <a:pt x="34222" y="2223158"/>
                </a:lnTo>
                <a:lnTo>
                  <a:pt x="0" y="2232660"/>
                </a:lnTo>
              </a:path>
            </a:pathLst>
          </a:custGeom>
          <a:ln w="2590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52066" y="2850769"/>
            <a:ext cx="5191760" cy="2390775"/>
          </a:xfrm>
          <a:custGeom>
            <a:avLst/>
            <a:gdLst/>
            <a:ahLst/>
            <a:cxnLst/>
            <a:rect l="l" t="t" r="r" b="b"/>
            <a:pathLst>
              <a:path w="5191759" h="2390775">
                <a:moveTo>
                  <a:pt x="76059" y="23565"/>
                </a:moveTo>
                <a:lnTo>
                  <a:pt x="65280" y="47068"/>
                </a:lnTo>
                <a:lnTo>
                  <a:pt x="5180837" y="2390647"/>
                </a:lnTo>
                <a:lnTo>
                  <a:pt x="5191506" y="2367025"/>
                </a:lnTo>
                <a:lnTo>
                  <a:pt x="76059" y="23565"/>
                </a:lnTo>
                <a:close/>
              </a:path>
              <a:path w="5191759" h="2390775">
                <a:moveTo>
                  <a:pt x="86867" y="0"/>
                </a:moveTo>
                <a:lnTo>
                  <a:pt x="0" y="2920"/>
                </a:lnTo>
                <a:lnTo>
                  <a:pt x="54482" y="70611"/>
                </a:lnTo>
                <a:lnTo>
                  <a:pt x="65280" y="47068"/>
                </a:lnTo>
                <a:lnTo>
                  <a:pt x="53466" y="41655"/>
                </a:lnTo>
                <a:lnTo>
                  <a:pt x="64261" y="18160"/>
                </a:lnTo>
                <a:lnTo>
                  <a:pt x="78538" y="18160"/>
                </a:lnTo>
                <a:lnTo>
                  <a:pt x="86867" y="0"/>
                </a:lnTo>
                <a:close/>
              </a:path>
              <a:path w="5191759" h="2390775">
                <a:moveTo>
                  <a:pt x="64261" y="18160"/>
                </a:moveTo>
                <a:lnTo>
                  <a:pt x="53466" y="41655"/>
                </a:lnTo>
                <a:lnTo>
                  <a:pt x="65280" y="47068"/>
                </a:lnTo>
                <a:lnTo>
                  <a:pt x="76059" y="23565"/>
                </a:lnTo>
                <a:lnTo>
                  <a:pt x="64261" y="18160"/>
                </a:lnTo>
                <a:close/>
              </a:path>
              <a:path w="5191759" h="2390775">
                <a:moveTo>
                  <a:pt x="78538" y="18160"/>
                </a:moveTo>
                <a:lnTo>
                  <a:pt x="64261" y="18160"/>
                </a:lnTo>
                <a:lnTo>
                  <a:pt x="76059" y="23565"/>
                </a:lnTo>
                <a:lnTo>
                  <a:pt x="78538" y="1816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32991" y="3262757"/>
            <a:ext cx="5548630" cy="1187450"/>
          </a:xfrm>
          <a:custGeom>
            <a:avLst/>
            <a:gdLst/>
            <a:ahLst/>
            <a:cxnLst/>
            <a:rect l="l" t="t" r="r" b="b"/>
            <a:pathLst>
              <a:path w="5548630" h="1187450">
                <a:moveTo>
                  <a:pt x="5469806" y="25362"/>
                </a:moveTo>
                <a:lnTo>
                  <a:pt x="0" y="1161668"/>
                </a:lnTo>
                <a:lnTo>
                  <a:pt x="5333" y="1187068"/>
                </a:lnTo>
                <a:lnTo>
                  <a:pt x="5475062" y="50752"/>
                </a:lnTo>
                <a:lnTo>
                  <a:pt x="5469806" y="25362"/>
                </a:lnTo>
                <a:close/>
              </a:path>
              <a:path w="5548630" h="1187450">
                <a:moveTo>
                  <a:pt x="5547859" y="22732"/>
                </a:moveTo>
                <a:lnTo>
                  <a:pt x="5482462" y="22732"/>
                </a:lnTo>
                <a:lnTo>
                  <a:pt x="5487669" y="48132"/>
                </a:lnTo>
                <a:lnTo>
                  <a:pt x="5475062" y="50752"/>
                </a:lnTo>
                <a:lnTo>
                  <a:pt x="5480304" y="76072"/>
                </a:lnTo>
                <a:lnTo>
                  <a:pt x="5547859" y="22732"/>
                </a:lnTo>
                <a:close/>
              </a:path>
              <a:path w="5548630" h="1187450">
                <a:moveTo>
                  <a:pt x="5482462" y="22732"/>
                </a:moveTo>
                <a:lnTo>
                  <a:pt x="5469806" y="25362"/>
                </a:lnTo>
                <a:lnTo>
                  <a:pt x="5475062" y="50752"/>
                </a:lnTo>
                <a:lnTo>
                  <a:pt x="5487669" y="48132"/>
                </a:lnTo>
                <a:lnTo>
                  <a:pt x="5482462" y="22732"/>
                </a:lnTo>
                <a:close/>
              </a:path>
              <a:path w="5548630" h="1187450">
                <a:moveTo>
                  <a:pt x="5464556" y="0"/>
                </a:moveTo>
                <a:lnTo>
                  <a:pt x="5469806" y="25362"/>
                </a:lnTo>
                <a:lnTo>
                  <a:pt x="5482462" y="22732"/>
                </a:lnTo>
                <a:lnTo>
                  <a:pt x="5547859" y="22732"/>
                </a:lnTo>
                <a:lnTo>
                  <a:pt x="5548503" y="22225"/>
                </a:lnTo>
                <a:lnTo>
                  <a:pt x="5464556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59429" y="3909821"/>
            <a:ext cx="937260" cy="0"/>
          </a:xfrm>
          <a:custGeom>
            <a:avLst/>
            <a:gdLst/>
            <a:ahLst/>
            <a:cxnLst/>
            <a:rect l="l" t="t" r="r" b="b"/>
            <a:pathLst>
              <a:path w="937260">
                <a:moveTo>
                  <a:pt x="0" y="0"/>
                </a:moveTo>
                <a:lnTo>
                  <a:pt x="937259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85133" y="3861053"/>
            <a:ext cx="1019175" cy="1950720"/>
          </a:xfrm>
          <a:custGeom>
            <a:avLst/>
            <a:gdLst/>
            <a:ahLst/>
            <a:cxnLst/>
            <a:rect l="l" t="t" r="r" b="b"/>
            <a:pathLst>
              <a:path w="1019175" h="1950720">
                <a:moveTo>
                  <a:pt x="971679" y="63078"/>
                </a:moveTo>
                <a:lnTo>
                  <a:pt x="0" y="1938667"/>
                </a:lnTo>
                <a:lnTo>
                  <a:pt x="23113" y="1950580"/>
                </a:lnTo>
                <a:lnTo>
                  <a:pt x="994684" y="74983"/>
                </a:lnTo>
                <a:lnTo>
                  <a:pt x="971679" y="63078"/>
                </a:lnTo>
                <a:close/>
              </a:path>
              <a:path w="1019175" h="1950720">
                <a:moveTo>
                  <a:pt x="1018167" y="51562"/>
                </a:moveTo>
                <a:lnTo>
                  <a:pt x="977645" y="51562"/>
                </a:lnTo>
                <a:lnTo>
                  <a:pt x="1000632" y="63500"/>
                </a:lnTo>
                <a:lnTo>
                  <a:pt x="994684" y="74983"/>
                </a:lnTo>
                <a:lnTo>
                  <a:pt x="1017651" y="86868"/>
                </a:lnTo>
                <a:lnTo>
                  <a:pt x="1018167" y="51562"/>
                </a:lnTo>
                <a:close/>
              </a:path>
              <a:path w="1019175" h="1950720">
                <a:moveTo>
                  <a:pt x="977645" y="51562"/>
                </a:moveTo>
                <a:lnTo>
                  <a:pt x="971679" y="63078"/>
                </a:lnTo>
                <a:lnTo>
                  <a:pt x="994684" y="74983"/>
                </a:lnTo>
                <a:lnTo>
                  <a:pt x="1000632" y="63500"/>
                </a:lnTo>
                <a:lnTo>
                  <a:pt x="977645" y="51562"/>
                </a:lnTo>
                <a:close/>
              </a:path>
              <a:path w="1019175" h="1950720">
                <a:moveTo>
                  <a:pt x="1018920" y="0"/>
                </a:moveTo>
                <a:lnTo>
                  <a:pt x="948689" y="51181"/>
                </a:lnTo>
                <a:lnTo>
                  <a:pt x="971679" y="63078"/>
                </a:lnTo>
                <a:lnTo>
                  <a:pt x="977645" y="51562"/>
                </a:lnTo>
                <a:lnTo>
                  <a:pt x="1018167" y="51562"/>
                </a:lnTo>
                <a:lnTo>
                  <a:pt x="101892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89170" y="3909821"/>
            <a:ext cx="1224280" cy="0"/>
          </a:xfrm>
          <a:custGeom>
            <a:avLst/>
            <a:gdLst/>
            <a:ahLst/>
            <a:cxnLst/>
            <a:rect l="l" t="t" r="r" b="b"/>
            <a:pathLst>
              <a:path w="1224279">
                <a:moveTo>
                  <a:pt x="0" y="0"/>
                </a:moveTo>
                <a:lnTo>
                  <a:pt x="1223771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35502" y="3923410"/>
            <a:ext cx="1229995" cy="455930"/>
          </a:xfrm>
          <a:custGeom>
            <a:avLst/>
            <a:gdLst/>
            <a:ahLst/>
            <a:cxnLst/>
            <a:rect l="l" t="t" r="r" b="b"/>
            <a:pathLst>
              <a:path w="1229995" h="455929">
                <a:moveTo>
                  <a:pt x="77574" y="24491"/>
                </a:moveTo>
                <a:lnTo>
                  <a:pt x="68951" y="48880"/>
                </a:lnTo>
                <a:lnTo>
                  <a:pt x="1220977" y="455802"/>
                </a:lnTo>
                <a:lnTo>
                  <a:pt x="1229614" y="431419"/>
                </a:lnTo>
                <a:lnTo>
                  <a:pt x="77574" y="24491"/>
                </a:lnTo>
                <a:close/>
              </a:path>
              <a:path w="1229995" h="455929">
                <a:moveTo>
                  <a:pt x="86233" y="0"/>
                </a:moveTo>
                <a:lnTo>
                  <a:pt x="0" y="10794"/>
                </a:lnTo>
                <a:lnTo>
                  <a:pt x="60325" y="73278"/>
                </a:lnTo>
                <a:lnTo>
                  <a:pt x="68951" y="48880"/>
                </a:lnTo>
                <a:lnTo>
                  <a:pt x="56769" y="44576"/>
                </a:lnTo>
                <a:lnTo>
                  <a:pt x="65405" y="20193"/>
                </a:lnTo>
                <a:lnTo>
                  <a:pt x="79093" y="20193"/>
                </a:lnTo>
                <a:lnTo>
                  <a:pt x="86233" y="0"/>
                </a:lnTo>
                <a:close/>
              </a:path>
              <a:path w="1229995" h="455929">
                <a:moveTo>
                  <a:pt x="65405" y="20193"/>
                </a:moveTo>
                <a:lnTo>
                  <a:pt x="56769" y="44576"/>
                </a:lnTo>
                <a:lnTo>
                  <a:pt x="68951" y="48880"/>
                </a:lnTo>
                <a:lnTo>
                  <a:pt x="77574" y="24491"/>
                </a:lnTo>
                <a:lnTo>
                  <a:pt x="65405" y="20193"/>
                </a:lnTo>
                <a:close/>
              </a:path>
              <a:path w="1229995" h="455929">
                <a:moveTo>
                  <a:pt x="79093" y="20193"/>
                </a:moveTo>
                <a:lnTo>
                  <a:pt x="65405" y="20193"/>
                </a:lnTo>
                <a:lnTo>
                  <a:pt x="77574" y="24491"/>
                </a:lnTo>
                <a:lnTo>
                  <a:pt x="79093" y="20193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2145" y="903477"/>
            <a:ext cx="53809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2、睡眠的理发师问题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9150" y="2572004"/>
            <a:ext cx="8119109" cy="3410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165100" indent="-272415">
              <a:lnSpc>
                <a:spcPct val="1000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理发店理有一位理发师、一把理发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椅</a:t>
            </a:r>
            <a:r>
              <a:rPr sz="2800" spc="-30" dirty="0">
                <a:solidFill>
                  <a:srgbClr val="073D86"/>
                </a:solidFill>
                <a:latin typeface="华文新魏"/>
                <a:cs typeface="华文新魏"/>
              </a:rPr>
              <a:t>和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把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供等候 理发的顾客坐的椅子</a:t>
            </a:r>
            <a:endParaRPr sz="28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如果没有顾客，理发师便在理发椅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上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睡觉</a:t>
            </a:r>
            <a:endParaRPr sz="28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一个顾客到来时，它必须叫醒理发师</a:t>
            </a:r>
            <a:endParaRPr sz="2800">
              <a:latin typeface="华文新魏"/>
              <a:cs typeface="华文新魏"/>
            </a:endParaRPr>
          </a:p>
          <a:p>
            <a:pPr marL="285115" marR="5080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如果理发师正在理发时又有顾客来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到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，则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如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果有空 椅子可坐，就坐下来等待，否则就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离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开</a:t>
            </a:r>
            <a:endParaRPr sz="28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112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使用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PV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操作求解该问题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1536" y="724611"/>
            <a:ext cx="45002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睡眠的理发师问题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8942" y="2211768"/>
            <a:ext cx="5254625" cy="178244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int</a:t>
            </a:r>
            <a:r>
              <a:rPr sz="2400" spc="-2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waiting=0;//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等候理发顾客坐的椅子数</a:t>
            </a:r>
            <a:endParaRPr sz="20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int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CHAIRS=N;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//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为顾客准备的椅子数</a:t>
            </a:r>
            <a:endParaRPr sz="20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semaphore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 customers,barbers,mutex;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customers=0;barbers=0;mutex=1;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5738" y="264109"/>
            <a:ext cx="45002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睡眠的理发师问题</a:t>
            </a:r>
          </a:p>
        </p:txBody>
      </p:sp>
      <p:sp>
        <p:nvSpPr>
          <p:cNvPr id="3" name="object 3"/>
          <p:cNvSpPr/>
          <p:nvPr/>
        </p:nvSpPr>
        <p:spPr>
          <a:xfrm>
            <a:off x="252412" y="1222375"/>
            <a:ext cx="8641080" cy="1219200"/>
          </a:xfrm>
          <a:custGeom>
            <a:avLst/>
            <a:gdLst/>
            <a:ahLst/>
            <a:cxnLst/>
            <a:rect l="l" t="t" r="r" b="b"/>
            <a:pathLst>
              <a:path w="8641080" h="1219200">
                <a:moveTo>
                  <a:pt x="0" y="1219200"/>
                </a:moveTo>
                <a:lnTo>
                  <a:pt x="8640699" y="1219200"/>
                </a:lnTo>
                <a:lnTo>
                  <a:pt x="8640699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2412" y="2441511"/>
            <a:ext cx="4337050" cy="4015104"/>
          </a:xfrm>
          <a:custGeom>
            <a:avLst/>
            <a:gdLst/>
            <a:ahLst/>
            <a:cxnLst/>
            <a:rect l="l" t="t" r="r" b="b"/>
            <a:pathLst>
              <a:path w="4337050" h="4015104">
                <a:moveTo>
                  <a:pt x="0" y="4014851"/>
                </a:moveTo>
                <a:lnTo>
                  <a:pt x="4337050" y="4014851"/>
                </a:lnTo>
                <a:lnTo>
                  <a:pt x="4337050" y="0"/>
                </a:lnTo>
                <a:lnTo>
                  <a:pt x="0" y="0"/>
                </a:lnTo>
                <a:lnTo>
                  <a:pt x="0" y="40148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89526" y="2441511"/>
            <a:ext cx="4304030" cy="4015104"/>
          </a:xfrm>
          <a:custGeom>
            <a:avLst/>
            <a:gdLst/>
            <a:ahLst/>
            <a:cxnLst/>
            <a:rect l="l" t="t" r="r" b="b"/>
            <a:pathLst>
              <a:path w="4304030" h="4015104">
                <a:moveTo>
                  <a:pt x="0" y="4014851"/>
                </a:moveTo>
                <a:lnTo>
                  <a:pt x="4303649" y="4014851"/>
                </a:lnTo>
                <a:lnTo>
                  <a:pt x="4303649" y="0"/>
                </a:lnTo>
                <a:lnTo>
                  <a:pt x="0" y="0"/>
                </a:lnTo>
                <a:lnTo>
                  <a:pt x="0" y="40148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89526" y="2435225"/>
            <a:ext cx="0" cy="4035425"/>
          </a:xfrm>
          <a:custGeom>
            <a:avLst/>
            <a:gdLst/>
            <a:ahLst/>
            <a:cxnLst/>
            <a:rect l="l" t="t" r="r" b="b"/>
            <a:pathLst>
              <a:path h="4035425">
                <a:moveTo>
                  <a:pt x="0" y="0"/>
                </a:moveTo>
                <a:lnTo>
                  <a:pt x="0" y="40354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8125" y="2441575"/>
            <a:ext cx="8669655" cy="0"/>
          </a:xfrm>
          <a:custGeom>
            <a:avLst/>
            <a:gdLst/>
            <a:ahLst/>
            <a:cxnLst/>
            <a:rect l="l" t="t" r="r" b="b"/>
            <a:pathLst>
              <a:path w="8669655">
                <a:moveTo>
                  <a:pt x="0" y="0"/>
                </a:moveTo>
                <a:lnTo>
                  <a:pt x="86692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2412" y="1208150"/>
            <a:ext cx="0" cy="5262880"/>
          </a:xfrm>
          <a:custGeom>
            <a:avLst/>
            <a:gdLst/>
            <a:ahLst/>
            <a:cxnLst/>
            <a:rect l="l" t="t" r="r" b="b"/>
            <a:pathLst>
              <a:path h="5262880">
                <a:moveTo>
                  <a:pt x="0" y="0"/>
                </a:moveTo>
                <a:lnTo>
                  <a:pt x="0" y="526249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93175" y="1208150"/>
            <a:ext cx="0" cy="5262880"/>
          </a:xfrm>
          <a:custGeom>
            <a:avLst/>
            <a:gdLst/>
            <a:ahLst/>
            <a:cxnLst/>
            <a:rect l="l" t="t" r="r" b="b"/>
            <a:pathLst>
              <a:path h="5262880">
                <a:moveTo>
                  <a:pt x="0" y="0"/>
                </a:moveTo>
                <a:lnTo>
                  <a:pt x="0" y="526249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8125" y="1222375"/>
            <a:ext cx="8669655" cy="0"/>
          </a:xfrm>
          <a:custGeom>
            <a:avLst/>
            <a:gdLst/>
            <a:ahLst/>
            <a:cxnLst/>
            <a:rect l="l" t="t" r="r" b="b"/>
            <a:pathLst>
              <a:path w="8669655">
                <a:moveTo>
                  <a:pt x="0" y="0"/>
                </a:moveTo>
                <a:lnTo>
                  <a:pt x="866927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8125" y="6456362"/>
            <a:ext cx="8669655" cy="0"/>
          </a:xfrm>
          <a:custGeom>
            <a:avLst/>
            <a:gdLst/>
            <a:ahLst/>
            <a:cxnLst/>
            <a:rect l="l" t="t" r="r" b="b"/>
            <a:pathLst>
              <a:path w="8669655">
                <a:moveTo>
                  <a:pt x="0" y="0"/>
                </a:moveTo>
                <a:lnTo>
                  <a:pt x="866927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1114" y="1195781"/>
            <a:ext cx="1758950" cy="621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40"/>
              </a:lnSpc>
              <a:spcBef>
                <a:spcPts val="105"/>
              </a:spcBef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int</a:t>
            </a:r>
            <a:r>
              <a:rPr sz="2000" spc="-4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waiting=0;</a:t>
            </a:r>
            <a:endParaRPr sz="2000">
              <a:latin typeface="华文新魏"/>
              <a:cs typeface="华文新魏"/>
            </a:endParaRPr>
          </a:p>
          <a:p>
            <a:pPr marL="12700">
              <a:lnSpc>
                <a:spcPts val="2340"/>
              </a:lnSpc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int</a:t>
            </a:r>
            <a:r>
              <a:rPr sz="2000" spc="-7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CHAIRS=N;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06111" y="1195781"/>
            <a:ext cx="3013075" cy="621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40"/>
              </a:lnSpc>
              <a:spcBef>
                <a:spcPts val="105"/>
              </a:spcBef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//等候理发顾客坐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椅子数</a:t>
            </a:r>
            <a:endParaRPr sz="2000">
              <a:latin typeface="华文新魏"/>
              <a:cs typeface="华文新魏"/>
            </a:endParaRPr>
          </a:p>
          <a:p>
            <a:pPr marL="194945">
              <a:lnSpc>
                <a:spcPts val="2340"/>
              </a:lnSpc>
            </a:pP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//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为顾客准备的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椅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子数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1114" y="1775587"/>
            <a:ext cx="4237990" cy="6203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2280"/>
              </a:lnSpc>
              <a:spcBef>
                <a:spcPts val="280"/>
              </a:spcBef>
            </a:pP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semaphore customers, barbers,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mutex;  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customers=0; barbers=0;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mutex=1;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1114" y="2415667"/>
            <a:ext cx="417258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18059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process barber( )</a:t>
            </a:r>
            <a:r>
              <a:rPr sz="2000" spc="-11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{  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while(true)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{</a:t>
            </a:r>
            <a:endParaRPr sz="2000">
              <a:latin typeface="华文新魏"/>
              <a:cs typeface="华文新魏"/>
            </a:endParaRPr>
          </a:p>
          <a:p>
            <a:pPr marL="64135">
              <a:lnSpc>
                <a:spcPct val="100000"/>
              </a:lnSpc>
            </a:pPr>
            <a:r>
              <a:rPr sz="2000" u="heavy" spc="75" dirty="0">
                <a:solidFill>
                  <a:srgbClr val="073D86"/>
                </a:solidFill>
                <a:uFill>
                  <a:solidFill>
                    <a:srgbClr val="0000FF"/>
                  </a:solidFill>
                </a:uFill>
                <a:latin typeface="华文新魏"/>
                <a:cs typeface="华文新魏"/>
              </a:rPr>
              <a:t> </a:t>
            </a:r>
            <a:r>
              <a:rPr sz="2000" u="heavy" dirty="0">
                <a:solidFill>
                  <a:srgbClr val="073D86"/>
                </a:solidFill>
                <a:uFill>
                  <a:solidFill>
                    <a:srgbClr val="0000FF"/>
                  </a:solidFill>
                </a:uFill>
                <a:latin typeface="华文新魏"/>
                <a:cs typeface="华文新魏"/>
              </a:rPr>
              <a:t>P(customers);</a:t>
            </a:r>
            <a:endParaRPr sz="2000">
              <a:latin typeface="华文新魏"/>
              <a:cs typeface="华文新魏"/>
            </a:endParaRPr>
          </a:p>
          <a:p>
            <a:pPr marL="135890" marR="236220" indent="123189">
              <a:lnSpc>
                <a:spcPct val="100000"/>
              </a:lnSpc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//有顾客吗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?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若无顾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客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,理发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师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睡眠  P(mutex);</a:t>
            </a:r>
            <a:endParaRPr sz="2000">
              <a:latin typeface="华文新魏"/>
              <a:cs typeface="华文新魏"/>
            </a:endParaRPr>
          </a:p>
          <a:p>
            <a:pPr marL="259079" marR="504825">
              <a:lnSpc>
                <a:spcPct val="100000"/>
              </a:lnSpc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//若有顾客时，进入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临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界区 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waiting--;</a:t>
            </a:r>
            <a:r>
              <a:rPr sz="2000" spc="45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//等候顾客数少一个</a:t>
            </a:r>
            <a:endParaRPr sz="2000">
              <a:latin typeface="华文新魏"/>
              <a:cs typeface="华文新魏"/>
            </a:endParaRPr>
          </a:p>
          <a:p>
            <a:pPr marL="13589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073D86"/>
                </a:solidFill>
                <a:uFill>
                  <a:solidFill>
                    <a:srgbClr val="0000FF"/>
                  </a:solidFill>
                </a:uFill>
                <a:latin typeface="华文新魏"/>
                <a:cs typeface="华文新魏"/>
              </a:rPr>
              <a:t>V(barbers)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;</a:t>
            </a:r>
            <a:r>
              <a:rPr sz="2000" spc="-5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//理发师准备为顾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客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理发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4558" y="4854702"/>
            <a:ext cx="32232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74625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V(mutex);	/</a:t>
            </a:r>
            <a:r>
              <a:rPr sz="2000" spc="10" dirty="0">
                <a:solidFill>
                  <a:srgbClr val="073D86"/>
                </a:solidFill>
                <a:latin typeface="华文新魏"/>
                <a:cs typeface="华文新魏"/>
              </a:rPr>
              <a:t>/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退出临界区  cut_hair();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3275" y="5464251"/>
            <a:ext cx="31896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//理发师正在理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发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(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非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临界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区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)</a:t>
            </a:r>
            <a:endParaRPr sz="2000">
              <a:latin typeface="华文新魏"/>
              <a:cs typeface="华文新魏"/>
            </a:endParaRPr>
          </a:p>
          <a:p>
            <a:pPr marL="554990">
              <a:lnSpc>
                <a:spcPct val="100000"/>
              </a:lnSpc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1114" y="6074155"/>
            <a:ext cx="1155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69028" y="2415667"/>
            <a:ext cx="24726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process customer_i( )</a:t>
            </a:r>
            <a:r>
              <a:rPr sz="2000" spc="-10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{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15915" y="2720467"/>
            <a:ext cx="34410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65325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P(mu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t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ex);	/</a:t>
            </a:r>
            <a:r>
              <a:rPr sz="2000" spc="10" dirty="0">
                <a:solidFill>
                  <a:srgbClr val="073D86"/>
                </a:solidFill>
                <a:latin typeface="华文新魏"/>
                <a:cs typeface="华文新魏"/>
              </a:rPr>
              <a:t>/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进入临界区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15915" y="3025520"/>
            <a:ext cx="3329304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if(waiting&lt;CHAIRS)</a:t>
            </a:r>
            <a:r>
              <a:rPr sz="2000" spc="-5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{</a:t>
            </a:r>
            <a:endParaRPr sz="2000">
              <a:latin typeface="华文新魏"/>
              <a:cs typeface="华文新魏"/>
            </a:endParaRPr>
          </a:p>
          <a:p>
            <a:pPr marL="137160">
              <a:lnSpc>
                <a:spcPct val="100000"/>
              </a:lnSpc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//有空椅子吗</a:t>
            </a:r>
            <a:endParaRPr sz="2000">
              <a:latin typeface="华文新魏"/>
              <a:cs typeface="华文新魏"/>
            </a:endParaRPr>
          </a:p>
          <a:p>
            <a:pPr marL="12700" marR="5080" indent="124460">
              <a:lnSpc>
                <a:spcPct val="100000"/>
              </a:lnSpc>
            </a:pP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waiting++;</a:t>
            </a:r>
            <a:r>
              <a:rPr sz="2000" spc="47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//等候顾客数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加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1  V(customers);</a:t>
            </a:r>
            <a:r>
              <a:rPr sz="2000" spc="44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//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唤醒理发师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15915" y="4244721"/>
            <a:ext cx="29749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9235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V(mutex);	//退出临界区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15915" y="4549902"/>
            <a:ext cx="3846829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  <a:tabLst>
                <a:tab pos="1600835" algn="l"/>
              </a:tabLst>
            </a:pPr>
            <a:r>
              <a:rPr sz="2000" u="heavy" spc="-30" dirty="0">
                <a:solidFill>
                  <a:srgbClr val="073D86"/>
                </a:solidFill>
                <a:uFill>
                  <a:solidFill>
                    <a:srgbClr val="0000FF"/>
                  </a:solidFill>
                </a:uFill>
                <a:latin typeface="华文新魏"/>
                <a:cs typeface="华文新魏"/>
              </a:rPr>
              <a:t> </a:t>
            </a:r>
            <a:r>
              <a:rPr sz="2000" u="heavy" spc="-5" dirty="0">
                <a:solidFill>
                  <a:srgbClr val="073D86"/>
                </a:solidFill>
                <a:uFill>
                  <a:solidFill>
                    <a:srgbClr val="0000FF"/>
                  </a:solidFill>
                </a:uFill>
                <a:latin typeface="华文新魏"/>
                <a:cs typeface="华文新魏"/>
              </a:rPr>
              <a:t>P(barbers);	</a:t>
            </a:r>
            <a:endParaRPr sz="2000">
              <a:latin typeface="华文新魏"/>
              <a:cs typeface="华文新魏"/>
            </a:endParaRPr>
          </a:p>
          <a:p>
            <a:pPr marL="74930" marR="5080" indent="185420">
              <a:lnSpc>
                <a:spcPct val="100000"/>
              </a:lnSpc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//理发师忙，顾客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坐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下等待 get_haircut();</a:t>
            </a:r>
            <a:r>
              <a:rPr sz="2000" spc="-8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//否则顾客坐下理发</a:t>
            </a:r>
            <a:endParaRPr sz="2000">
              <a:latin typeface="华文新魏"/>
              <a:cs typeface="华文新魏"/>
            </a:endParaRPr>
          </a:p>
          <a:p>
            <a:pPr marL="74930">
              <a:lnSpc>
                <a:spcPct val="100000"/>
              </a:lnSpc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endParaRPr sz="20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else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 V(mutex);</a:t>
            </a:r>
            <a:r>
              <a:rPr sz="2000" spc="-4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//人满了,走吧！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69028" y="6074155"/>
            <a:ext cx="1155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73346" y="2853689"/>
            <a:ext cx="259079" cy="1880870"/>
          </a:xfrm>
          <a:custGeom>
            <a:avLst/>
            <a:gdLst/>
            <a:ahLst/>
            <a:cxnLst/>
            <a:rect l="l" t="t" r="r" b="b"/>
            <a:pathLst>
              <a:path w="259079" h="1880870">
                <a:moveTo>
                  <a:pt x="259079" y="1880616"/>
                </a:moveTo>
                <a:lnTo>
                  <a:pt x="218151" y="1872662"/>
                </a:lnTo>
                <a:lnTo>
                  <a:pt x="182593" y="1850518"/>
                </a:lnTo>
                <a:lnTo>
                  <a:pt x="154545" y="1816754"/>
                </a:lnTo>
                <a:lnTo>
                  <a:pt x="136148" y="1773944"/>
                </a:lnTo>
                <a:lnTo>
                  <a:pt x="129539" y="1724660"/>
                </a:lnTo>
                <a:lnTo>
                  <a:pt x="129539" y="1096264"/>
                </a:lnTo>
                <a:lnTo>
                  <a:pt x="122931" y="1046979"/>
                </a:lnTo>
                <a:lnTo>
                  <a:pt x="104534" y="1004169"/>
                </a:lnTo>
                <a:lnTo>
                  <a:pt x="76486" y="970405"/>
                </a:lnTo>
                <a:lnTo>
                  <a:pt x="40928" y="948261"/>
                </a:lnTo>
                <a:lnTo>
                  <a:pt x="0" y="940308"/>
                </a:lnTo>
                <a:lnTo>
                  <a:pt x="40928" y="932354"/>
                </a:lnTo>
                <a:lnTo>
                  <a:pt x="76486" y="910210"/>
                </a:lnTo>
                <a:lnTo>
                  <a:pt x="104534" y="876446"/>
                </a:lnTo>
                <a:lnTo>
                  <a:pt x="122931" y="833636"/>
                </a:lnTo>
                <a:lnTo>
                  <a:pt x="129539" y="784352"/>
                </a:lnTo>
                <a:lnTo>
                  <a:pt x="129539" y="155956"/>
                </a:lnTo>
                <a:lnTo>
                  <a:pt x="136148" y="106671"/>
                </a:lnTo>
                <a:lnTo>
                  <a:pt x="154545" y="63861"/>
                </a:lnTo>
                <a:lnTo>
                  <a:pt x="182593" y="30097"/>
                </a:lnTo>
                <a:lnTo>
                  <a:pt x="218151" y="7953"/>
                </a:lnTo>
                <a:lnTo>
                  <a:pt x="259079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761" y="2789682"/>
            <a:ext cx="289560" cy="3528060"/>
          </a:xfrm>
          <a:custGeom>
            <a:avLst/>
            <a:gdLst/>
            <a:ahLst/>
            <a:cxnLst/>
            <a:rect l="l" t="t" r="r" b="b"/>
            <a:pathLst>
              <a:path w="289560" h="3528060">
                <a:moveTo>
                  <a:pt x="289560" y="3528059"/>
                </a:moveTo>
                <a:lnTo>
                  <a:pt x="233183" y="3504909"/>
                </a:lnTo>
                <a:lnTo>
                  <a:pt x="187166" y="3441776"/>
                </a:lnTo>
                <a:lnTo>
                  <a:pt x="169492" y="3398176"/>
                </a:lnTo>
                <a:lnTo>
                  <a:pt x="156150" y="3348133"/>
                </a:lnTo>
                <a:lnTo>
                  <a:pt x="147719" y="3292833"/>
                </a:lnTo>
                <a:lnTo>
                  <a:pt x="144779" y="3233458"/>
                </a:lnTo>
                <a:lnTo>
                  <a:pt x="144779" y="2058669"/>
                </a:lnTo>
                <a:lnTo>
                  <a:pt x="141840" y="1999300"/>
                </a:lnTo>
                <a:lnTo>
                  <a:pt x="133409" y="1943998"/>
                </a:lnTo>
                <a:lnTo>
                  <a:pt x="120067" y="1893950"/>
                </a:lnTo>
                <a:lnTo>
                  <a:pt x="102393" y="1850342"/>
                </a:lnTo>
                <a:lnTo>
                  <a:pt x="80969" y="1814359"/>
                </a:lnTo>
                <a:lnTo>
                  <a:pt x="29192" y="1770017"/>
                </a:lnTo>
                <a:lnTo>
                  <a:pt x="0" y="1764029"/>
                </a:lnTo>
                <a:lnTo>
                  <a:pt x="29192" y="1758042"/>
                </a:lnTo>
                <a:lnTo>
                  <a:pt x="80969" y="1713700"/>
                </a:lnTo>
                <a:lnTo>
                  <a:pt x="102393" y="1677717"/>
                </a:lnTo>
                <a:lnTo>
                  <a:pt x="120067" y="1634109"/>
                </a:lnTo>
                <a:lnTo>
                  <a:pt x="133409" y="1584061"/>
                </a:lnTo>
                <a:lnTo>
                  <a:pt x="141840" y="1528759"/>
                </a:lnTo>
                <a:lnTo>
                  <a:pt x="144779" y="1469389"/>
                </a:lnTo>
                <a:lnTo>
                  <a:pt x="144779" y="294639"/>
                </a:lnTo>
                <a:lnTo>
                  <a:pt x="147719" y="235270"/>
                </a:lnTo>
                <a:lnTo>
                  <a:pt x="156150" y="179968"/>
                </a:lnTo>
                <a:lnTo>
                  <a:pt x="169492" y="129920"/>
                </a:lnTo>
                <a:lnTo>
                  <a:pt x="187166" y="86312"/>
                </a:lnTo>
                <a:lnTo>
                  <a:pt x="208590" y="50329"/>
                </a:lnTo>
                <a:lnTo>
                  <a:pt x="260367" y="5987"/>
                </a:lnTo>
                <a:lnTo>
                  <a:pt x="289560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542" y="3719321"/>
            <a:ext cx="323215" cy="1438910"/>
          </a:xfrm>
          <a:custGeom>
            <a:avLst/>
            <a:gdLst/>
            <a:ahLst/>
            <a:cxnLst/>
            <a:rect l="l" t="t" r="r" b="b"/>
            <a:pathLst>
              <a:path w="323215" h="1438910">
                <a:moveTo>
                  <a:pt x="323088" y="1438655"/>
                </a:moveTo>
                <a:lnTo>
                  <a:pt x="272027" y="1432552"/>
                </a:lnTo>
                <a:lnTo>
                  <a:pt x="227682" y="1415556"/>
                </a:lnTo>
                <a:lnTo>
                  <a:pt x="192712" y="1389635"/>
                </a:lnTo>
                <a:lnTo>
                  <a:pt x="169779" y="1356758"/>
                </a:lnTo>
                <a:lnTo>
                  <a:pt x="161544" y="1318895"/>
                </a:lnTo>
                <a:lnTo>
                  <a:pt x="161544" y="839088"/>
                </a:lnTo>
                <a:lnTo>
                  <a:pt x="153308" y="801225"/>
                </a:lnTo>
                <a:lnTo>
                  <a:pt x="130375" y="768348"/>
                </a:lnTo>
                <a:lnTo>
                  <a:pt x="95405" y="742427"/>
                </a:lnTo>
                <a:lnTo>
                  <a:pt x="51060" y="725431"/>
                </a:lnTo>
                <a:lnTo>
                  <a:pt x="0" y="719327"/>
                </a:lnTo>
                <a:lnTo>
                  <a:pt x="51060" y="713224"/>
                </a:lnTo>
                <a:lnTo>
                  <a:pt x="95405" y="696228"/>
                </a:lnTo>
                <a:lnTo>
                  <a:pt x="130375" y="670307"/>
                </a:lnTo>
                <a:lnTo>
                  <a:pt x="153308" y="637430"/>
                </a:lnTo>
                <a:lnTo>
                  <a:pt x="161544" y="599566"/>
                </a:lnTo>
                <a:lnTo>
                  <a:pt x="161544" y="119760"/>
                </a:lnTo>
                <a:lnTo>
                  <a:pt x="169779" y="81897"/>
                </a:lnTo>
                <a:lnTo>
                  <a:pt x="192712" y="49020"/>
                </a:lnTo>
                <a:lnTo>
                  <a:pt x="227682" y="23099"/>
                </a:lnTo>
                <a:lnTo>
                  <a:pt x="272027" y="6103"/>
                </a:lnTo>
                <a:lnTo>
                  <a:pt x="323088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04053" y="4295394"/>
            <a:ext cx="1584960" cy="0"/>
          </a:xfrm>
          <a:custGeom>
            <a:avLst/>
            <a:gdLst/>
            <a:ahLst/>
            <a:cxnLst/>
            <a:rect l="l" t="t" r="r" b="b"/>
            <a:pathLst>
              <a:path w="1584959">
                <a:moveTo>
                  <a:pt x="0" y="0"/>
                </a:moveTo>
                <a:lnTo>
                  <a:pt x="1584960" y="0"/>
                </a:lnTo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96845" y="3349878"/>
            <a:ext cx="2739390" cy="813435"/>
          </a:xfrm>
          <a:custGeom>
            <a:avLst/>
            <a:gdLst/>
            <a:ahLst/>
            <a:cxnLst/>
            <a:rect l="l" t="t" r="r" b="b"/>
            <a:pathLst>
              <a:path w="2739390" h="813435">
                <a:moveTo>
                  <a:pt x="78306" y="24927"/>
                </a:moveTo>
                <a:lnTo>
                  <a:pt x="71155" y="49808"/>
                </a:lnTo>
                <a:lnTo>
                  <a:pt x="2732024" y="813181"/>
                </a:lnTo>
                <a:lnTo>
                  <a:pt x="2739136" y="788289"/>
                </a:lnTo>
                <a:lnTo>
                  <a:pt x="78306" y="24927"/>
                </a:lnTo>
                <a:close/>
              </a:path>
              <a:path w="2739390" h="813435">
                <a:moveTo>
                  <a:pt x="85471" y="0"/>
                </a:moveTo>
                <a:lnTo>
                  <a:pt x="0" y="15875"/>
                </a:lnTo>
                <a:lnTo>
                  <a:pt x="64008" y="74675"/>
                </a:lnTo>
                <a:lnTo>
                  <a:pt x="71155" y="49808"/>
                </a:lnTo>
                <a:lnTo>
                  <a:pt x="58674" y="46228"/>
                </a:lnTo>
                <a:lnTo>
                  <a:pt x="65786" y="21336"/>
                </a:lnTo>
                <a:lnTo>
                  <a:pt x="79338" y="21336"/>
                </a:lnTo>
                <a:lnTo>
                  <a:pt x="85471" y="0"/>
                </a:lnTo>
                <a:close/>
              </a:path>
              <a:path w="2739390" h="813435">
                <a:moveTo>
                  <a:pt x="65786" y="21336"/>
                </a:moveTo>
                <a:lnTo>
                  <a:pt x="58674" y="46228"/>
                </a:lnTo>
                <a:lnTo>
                  <a:pt x="71155" y="49808"/>
                </a:lnTo>
                <a:lnTo>
                  <a:pt x="78306" y="24927"/>
                </a:lnTo>
                <a:lnTo>
                  <a:pt x="65786" y="21336"/>
                </a:lnTo>
                <a:close/>
              </a:path>
              <a:path w="2739390" h="813435">
                <a:moveTo>
                  <a:pt x="79338" y="21336"/>
                </a:moveTo>
                <a:lnTo>
                  <a:pt x="65786" y="21336"/>
                </a:lnTo>
                <a:lnTo>
                  <a:pt x="78306" y="24927"/>
                </a:lnTo>
                <a:lnTo>
                  <a:pt x="79338" y="21336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20774" y="4759452"/>
            <a:ext cx="3312160" cy="78105"/>
          </a:xfrm>
          <a:custGeom>
            <a:avLst/>
            <a:gdLst/>
            <a:ahLst/>
            <a:cxnLst/>
            <a:rect l="l" t="t" r="r" b="b"/>
            <a:pathLst>
              <a:path w="3312160" h="78104">
                <a:moveTo>
                  <a:pt x="3233928" y="0"/>
                </a:moveTo>
                <a:lnTo>
                  <a:pt x="3233928" y="77724"/>
                </a:lnTo>
                <a:lnTo>
                  <a:pt x="3285743" y="51816"/>
                </a:lnTo>
                <a:lnTo>
                  <a:pt x="3246881" y="51816"/>
                </a:lnTo>
                <a:lnTo>
                  <a:pt x="3246881" y="25908"/>
                </a:lnTo>
                <a:lnTo>
                  <a:pt x="3285744" y="25908"/>
                </a:lnTo>
                <a:lnTo>
                  <a:pt x="3233928" y="0"/>
                </a:lnTo>
                <a:close/>
              </a:path>
              <a:path w="3312160" h="78104">
                <a:moveTo>
                  <a:pt x="3233928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3233928" y="51816"/>
                </a:lnTo>
                <a:lnTo>
                  <a:pt x="3233928" y="25908"/>
                </a:lnTo>
                <a:close/>
              </a:path>
              <a:path w="3312160" h="78104">
                <a:moveTo>
                  <a:pt x="3285744" y="25908"/>
                </a:moveTo>
                <a:lnTo>
                  <a:pt x="3246881" y="25908"/>
                </a:lnTo>
                <a:lnTo>
                  <a:pt x="3246881" y="51816"/>
                </a:lnTo>
                <a:lnTo>
                  <a:pt x="3285743" y="51816"/>
                </a:lnTo>
                <a:lnTo>
                  <a:pt x="3311652" y="38862"/>
                </a:lnTo>
                <a:lnTo>
                  <a:pt x="3285744" y="25908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6594" y="369519"/>
            <a:ext cx="42119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Candara"/>
                <a:cs typeface="Candara"/>
              </a:rPr>
              <a:t>3</a:t>
            </a:r>
            <a:r>
              <a:rPr dirty="0"/>
              <a:t>、农夫猎人问题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2494026"/>
            <a:ext cx="762127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10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有一个铁笼子，每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次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只能放入一个动物。 </a:t>
            </a:r>
            <a:r>
              <a:rPr sz="3200" spc="5" dirty="0">
                <a:solidFill>
                  <a:srgbClr val="073D86"/>
                </a:solidFill>
                <a:latin typeface="华文新魏"/>
                <a:cs typeface="华文新魏"/>
              </a:rPr>
              <a:t>猎手向笼中放入老虎，</a:t>
            </a:r>
            <a:r>
              <a:rPr sz="3200" spc="-10" dirty="0">
                <a:solidFill>
                  <a:srgbClr val="073D86"/>
                </a:solidFill>
                <a:latin typeface="华文新魏"/>
                <a:cs typeface="华文新魏"/>
              </a:rPr>
              <a:t>农</a:t>
            </a:r>
            <a:r>
              <a:rPr sz="3200" spc="5" dirty="0">
                <a:solidFill>
                  <a:srgbClr val="073D86"/>
                </a:solidFill>
                <a:latin typeface="华文新魏"/>
                <a:cs typeface="华文新魏"/>
              </a:rPr>
              <a:t>夫向</a:t>
            </a:r>
            <a:r>
              <a:rPr sz="3200" spc="-10" dirty="0">
                <a:solidFill>
                  <a:srgbClr val="073D86"/>
                </a:solidFill>
                <a:latin typeface="华文新魏"/>
                <a:cs typeface="华文新魏"/>
              </a:rPr>
              <a:t>笼</a:t>
            </a:r>
            <a:r>
              <a:rPr sz="3200" spc="5" dirty="0">
                <a:solidFill>
                  <a:srgbClr val="073D86"/>
                </a:solidFill>
                <a:latin typeface="华文新魏"/>
                <a:cs typeface="华文新魏"/>
              </a:rPr>
              <a:t>中放入 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羊；动物园等待取笼中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老虎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饭店等 待取笼中的羊。请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P、</a:t>
            </a:r>
            <a:r>
              <a:rPr sz="3200" spc="-5" dirty="0">
                <a:solidFill>
                  <a:srgbClr val="073D86"/>
                </a:solidFill>
                <a:latin typeface="华文新魏"/>
                <a:cs typeface="华文新魏"/>
              </a:rPr>
              <a:t>V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操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作原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语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写出 同步执行的程序</a:t>
            </a:r>
            <a:endParaRPr sz="32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850" y="1096962"/>
            <a:ext cx="8496300" cy="1090930"/>
          </a:xfrm>
          <a:custGeom>
            <a:avLst/>
            <a:gdLst/>
            <a:ahLst/>
            <a:cxnLst/>
            <a:rect l="l" t="t" r="r" b="b"/>
            <a:pathLst>
              <a:path w="8496300" h="1090930">
                <a:moveTo>
                  <a:pt x="0" y="1090612"/>
                </a:moveTo>
                <a:lnTo>
                  <a:pt x="8496300" y="1090612"/>
                </a:lnTo>
                <a:lnTo>
                  <a:pt x="8496300" y="0"/>
                </a:lnTo>
                <a:lnTo>
                  <a:pt x="0" y="0"/>
                </a:lnTo>
                <a:lnTo>
                  <a:pt x="0" y="1090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3850" y="2187575"/>
            <a:ext cx="2087880" cy="2913380"/>
          </a:xfrm>
          <a:custGeom>
            <a:avLst/>
            <a:gdLst/>
            <a:ahLst/>
            <a:cxnLst/>
            <a:rect l="l" t="t" r="r" b="b"/>
            <a:pathLst>
              <a:path w="2087880" h="2913379">
                <a:moveTo>
                  <a:pt x="0" y="2912999"/>
                </a:moveTo>
                <a:lnTo>
                  <a:pt x="2087626" y="2912999"/>
                </a:lnTo>
                <a:lnTo>
                  <a:pt x="2087626" y="0"/>
                </a:lnTo>
                <a:lnTo>
                  <a:pt x="0" y="0"/>
                </a:lnTo>
                <a:lnTo>
                  <a:pt x="0" y="291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11476" y="2187575"/>
            <a:ext cx="2089150" cy="2913380"/>
          </a:xfrm>
          <a:custGeom>
            <a:avLst/>
            <a:gdLst/>
            <a:ahLst/>
            <a:cxnLst/>
            <a:rect l="l" t="t" r="r" b="b"/>
            <a:pathLst>
              <a:path w="2089150" h="2913379">
                <a:moveTo>
                  <a:pt x="0" y="2912999"/>
                </a:moveTo>
                <a:lnTo>
                  <a:pt x="2089150" y="2912999"/>
                </a:lnTo>
                <a:lnTo>
                  <a:pt x="2089150" y="0"/>
                </a:lnTo>
                <a:lnTo>
                  <a:pt x="0" y="0"/>
                </a:lnTo>
                <a:lnTo>
                  <a:pt x="0" y="291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00626" y="2187575"/>
            <a:ext cx="1943100" cy="2913380"/>
          </a:xfrm>
          <a:custGeom>
            <a:avLst/>
            <a:gdLst/>
            <a:ahLst/>
            <a:cxnLst/>
            <a:rect l="l" t="t" r="r" b="b"/>
            <a:pathLst>
              <a:path w="1943100" h="2913379">
                <a:moveTo>
                  <a:pt x="0" y="2912999"/>
                </a:moveTo>
                <a:lnTo>
                  <a:pt x="1943100" y="2912999"/>
                </a:lnTo>
                <a:lnTo>
                  <a:pt x="1943100" y="0"/>
                </a:lnTo>
                <a:lnTo>
                  <a:pt x="0" y="0"/>
                </a:lnTo>
                <a:lnTo>
                  <a:pt x="0" y="291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43726" y="2187575"/>
            <a:ext cx="2376805" cy="2913380"/>
          </a:xfrm>
          <a:custGeom>
            <a:avLst/>
            <a:gdLst/>
            <a:ahLst/>
            <a:cxnLst/>
            <a:rect l="l" t="t" r="r" b="b"/>
            <a:pathLst>
              <a:path w="2376804" h="2913379">
                <a:moveTo>
                  <a:pt x="0" y="2912999"/>
                </a:moveTo>
                <a:lnTo>
                  <a:pt x="2376424" y="2912999"/>
                </a:lnTo>
                <a:lnTo>
                  <a:pt x="2376424" y="0"/>
                </a:lnTo>
                <a:lnTo>
                  <a:pt x="0" y="0"/>
                </a:lnTo>
                <a:lnTo>
                  <a:pt x="0" y="291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09562" y="1082738"/>
          <a:ext cx="8539480" cy="5394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0549">
                <a:tc gridSpan="4">
                  <a:txBody>
                    <a:bodyPr/>
                    <a:lstStyle/>
                    <a:p>
                      <a:pPr marL="28575">
                        <a:lnSpc>
                          <a:spcPts val="2305"/>
                        </a:lnSpc>
                      </a:pPr>
                      <a:r>
                        <a:rPr sz="2000" b="1" spc="-5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semaphore Scage=1;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28575" marR="606742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semaphore </a:t>
                      </a:r>
                      <a:r>
                        <a:rPr sz="2000" b="1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Stiger=0;  </a:t>
                      </a:r>
                      <a:r>
                        <a:rPr sz="2000" b="1" spc="-5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semaphore</a:t>
                      </a:r>
                      <a:r>
                        <a:rPr sz="2000" b="1" spc="-3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Ssheep=0;</a:t>
                      </a:r>
                      <a:endParaRPr sz="2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2999">
                <a:tc>
                  <a:txBody>
                    <a:bodyPr/>
                    <a:lstStyle/>
                    <a:p>
                      <a:pPr marL="28575">
                        <a:lnSpc>
                          <a:spcPts val="2310"/>
                        </a:lnSpc>
                      </a:pPr>
                      <a:r>
                        <a:rPr sz="2000" b="1" spc="-5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void</a:t>
                      </a:r>
                      <a:r>
                        <a:rPr sz="2000" b="1" spc="-2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 </a:t>
                      </a:r>
                      <a:r>
                        <a:rPr sz="2000" b="1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hunter()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{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1397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while </a:t>
                      </a:r>
                      <a:r>
                        <a:rPr sz="2000" b="1" spc="-5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(true)</a:t>
                      </a:r>
                      <a:r>
                        <a:rPr sz="2000" b="1" spc="-6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 </a:t>
                      </a:r>
                      <a:r>
                        <a:rPr sz="2000" b="1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{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83185" marR="967105">
                        <a:lnSpc>
                          <a:spcPct val="105000"/>
                        </a:lnSpc>
                      </a:pPr>
                      <a:r>
                        <a:rPr sz="2000" b="1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………  P(Scage);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spc="10" dirty="0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将虎</a:t>
                      </a:r>
                      <a:r>
                        <a:rPr sz="2000" b="1" dirty="0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放入笼</a:t>
                      </a:r>
                      <a:r>
                        <a:rPr sz="2000" b="1" spc="-15" dirty="0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中</a:t>
                      </a:r>
                      <a:r>
                        <a:rPr sz="2000" b="1" dirty="0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；</a:t>
                      </a:r>
                      <a:endParaRPr sz="2000">
                        <a:latin typeface="Microsoft JhengHei UI"/>
                        <a:cs typeface="Microsoft JhengHei UI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V(Stiger);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b="1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}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}</a:t>
                      </a:r>
                      <a:endParaRPr sz="2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2310"/>
                        </a:lnSpc>
                      </a:pPr>
                      <a:r>
                        <a:rPr sz="2000" b="1" spc="-5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void</a:t>
                      </a:r>
                      <a:r>
                        <a:rPr sz="2000" b="1" spc="-8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peasant()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{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1403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while </a:t>
                      </a:r>
                      <a:r>
                        <a:rPr sz="2000" b="1" spc="-5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(true)</a:t>
                      </a:r>
                      <a:r>
                        <a:rPr sz="2000" b="1" spc="-12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 </a:t>
                      </a:r>
                      <a:r>
                        <a:rPr sz="2000" b="1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{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83820" marR="968375">
                        <a:lnSpc>
                          <a:spcPct val="105000"/>
                        </a:lnSpc>
                      </a:pPr>
                      <a:r>
                        <a:rPr sz="2000" b="1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………  P(Scage);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spc="10" dirty="0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将羊</a:t>
                      </a:r>
                      <a:r>
                        <a:rPr sz="2000" b="1" dirty="0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放入笼</a:t>
                      </a:r>
                      <a:r>
                        <a:rPr sz="2000" b="1" spc="-15" dirty="0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中</a:t>
                      </a:r>
                      <a:r>
                        <a:rPr sz="2000" b="1" dirty="0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；</a:t>
                      </a:r>
                      <a:endParaRPr sz="2000">
                        <a:latin typeface="Microsoft JhengHei UI"/>
                        <a:cs typeface="Microsoft JhengHei UI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V(Ssheep);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b="1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}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}</a:t>
                      </a:r>
                      <a:endParaRPr sz="2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ts val="2310"/>
                        </a:lnSpc>
                      </a:pPr>
                      <a:r>
                        <a:rPr sz="2000" b="1" spc="-5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void</a:t>
                      </a:r>
                      <a:r>
                        <a:rPr sz="2000" b="1" spc="-2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 </a:t>
                      </a:r>
                      <a:r>
                        <a:rPr sz="2000" b="1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hotel()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29209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{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29209" marR="471805">
                        <a:lnSpc>
                          <a:spcPct val="105000"/>
                        </a:lnSpc>
                      </a:pPr>
                      <a:r>
                        <a:rPr sz="2000" b="1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while </a:t>
                      </a:r>
                      <a:r>
                        <a:rPr sz="2000" b="1" spc="-5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(true)</a:t>
                      </a:r>
                      <a:r>
                        <a:rPr sz="2000" b="1" spc="-114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 </a:t>
                      </a:r>
                      <a:r>
                        <a:rPr sz="2000" b="1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{  </a:t>
                      </a:r>
                      <a:r>
                        <a:rPr sz="2000" b="1" spc="-5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P(Ssheep);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29209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spc="10" dirty="0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将羊</a:t>
                      </a:r>
                      <a:r>
                        <a:rPr sz="2000" b="1" dirty="0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取出</a:t>
                      </a:r>
                      <a:r>
                        <a:rPr sz="2000" b="1" spc="-15" dirty="0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笼</a:t>
                      </a:r>
                      <a:r>
                        <a:rPr sz="2000" b="1" dirty="0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中；</a:t>
                      </a:r>
                      <a:endParaRPr sz="2000">
                        <a:latin typeface="Microsoft JhengHei UI"/>
                        <a:cs typeface="Microsoft JhengHei UI"/>
                      </a:endParaRPr>
                    </a:p>
                    <a:p>
                      <a:pPr marL="29209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V(Scage);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94361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……….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b="1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}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29209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}</a:t>
                      </a:r>
                      <a:endParaRPr sz="2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2310"/>
                        </a:lnSpc>
                      </a:pPr>
                      <a:r>
                        <a:rPr sz="2000" b="1" spc="-5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void</a:t>
                      </a:r>
                      <a:r>
                        <a:rPr sz="2000" b="1" spc="-15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 </a:t>
                      </a:r>
                      <a:r>
                        <a:rPr sz="2000" b="1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zoo()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{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29845" marR="957580">
                        <a:lnSpc>
                          <a:spcPct val="105000"/>
                        </a:lnSpc>
                      </a:pPr>
                      <a:r>
                        <a:rPr sz="2000" b="1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while</a:t>
                      </a:r>
                      <a:r>
                        <a:rPr sz="2000" b="1" spc="-95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(true){  </a:t>
                      </a:r>
                      <a:r>
                        <a:rPr sz="2000" b="1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P(Stiger);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spc="10" dirty="0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将虎</a:t>
                      </a:r>
                      <a:r>
                        <a:rPr sz="2000" b="1" dirty="0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取出</a:t>
                      </a:r>
                      <a:r>
                        <a:rPr sz="2000" b="1" spc="-15" dirty="0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笼</a:t>
                      </a:r>
                      <a:r>
                        <a:rPr sz="2000" b="1" dirty="0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中；</a:t>
                      </a:r>
                      <a:endParaRPr sz="2000">
                        <a:latin typeface="Microsoft JhengHei UI"/>
                        <a:cs typeface="Microsoft JhengHei UI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V(Scage);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944244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……….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b="1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}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}</a:t>
                      </a:r>
                      <a:endParaRPr sz="2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2075">
                <a:tc gridSpan="4">
                  <a:txBody>
                    <a:bodyPr/>
                    <a:lstStyle/>
                    <a:p>
                      <a:pPr marL="28575">
                        <a:lnSpc>
                          <a:spcPts val="2310"/>
                        </a:lnSpc>
                      </a:pPr>
                      <a:r>
                        <a:rPr sz="2000" b="1" spc="-5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void</a:t>
                      </a:r>
                      <a:r>
                        <a:rPr sz="2000" b="1" spc="-15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main()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{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942975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parbegin(hunter, </a:t>
                      </a:r>
                      <a:r>
                        <a:rPr sz="2000" b="1" spc="-5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peasant, </a:t>
                      </a:r>
                      <a:r>
                        <a:rPr sz="2000" b="1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hotel,</a:t>
                      </a:r>
                      <a:r>
                        <a:rPr sz="2000" b="1" spc="-5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 </a:t>
                      </a:r>
                      <a:r>
                        <a:rPr sz="2000" b="1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zoo);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}</a:t>
                      </a:r>
                      <a:endParaRPr sz="2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881122" y="157988"/>
            <a:ext cx="33813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农夫猎人问题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2497" y="574039"/>
            <a:ext cx="42398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>
                <a:latin typeface="Candara"/>
                <a:cs typeface="Candara"/>
              </a:rPr>
              <a:t>4</a:t>
            </a:r>
            <a:r>
              <a:rPr dirty="0"/>
              <a:t>、银行业务问题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2708148"/>
            <a:ext cx="7772400" cy="3322320"/>
          </a:xfrm>
          <a:custGeom>
            <a:avLst/>
            <a:gdLst/>
            <a:ahLst/>
            <a:cxnLst/>
            <a:rect l="l" t="t" r="r" b="b"/>
            <a:pathLst>
              <a:path w="7772400" h="3322320">
                <a:moveTo>
                  <a:pt x="0" y="3322320"/>
                </a:moveTo>
                <a:lnTo>
                  <a:pt x="7772400" y="3322320"/>
                </a:lnTo>
                <a:lnTo>
                  <a:pt x="7772400" y="0"/>
                </a:lnTo>
                <a:lnTo>
                  <a:pt x="0" y="0"/>
                </a:lnTo>
                <a:lnTo>
                  <a:pt x="0" y="3322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40" y="2714066"/>
            <a:ext cx="760412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marR="5080" indent="-273050">
              <a:lnSpc>
                <a:spcPct val="1000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某大型银行办理人民币储蓄业务，</a:t>
            </a:r>
            <a:r>
              <a:rPr sz="2800" spc="10" dirty="0">
                <a:solidFill>
                  <a:srgbClr val="073D86"/>
                </a:solidFill>
                <a:latin typeface="华文新魏"/>
                <a:cs typeface="华文新魏"/>
              </a:rPr>
              <a:t>由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个储蓄员 负责。每个顾客进入银行后先至取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号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机取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一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个 号，并且在等待区找到空沙发坐下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等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着叫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号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。 取号机给出的号码依次递增，并假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定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有足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够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多 的空沙发容纳顾客。当一个储蓄员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空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闲下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来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，  就叫下一个号。请用信号量和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P，V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操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作正</a:t>
            </a:r>
            <a:r>
              <a:rPr sz="2800" spc="10" dirty="0">
                <a:solidFill>
                  <a:srgbClr val="073D86"/>
                </a:solidFill>
                <a:latin typeface="华文新魏"/>
                <a:cs typeface="华文新魏"/>
              </a:rPr>
              <a:t>确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编 写储蓄员进程和顾客进程的程序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7667" y="408508"/>
            <a:ext cx="3072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银行业务问题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50825" y="1412875"/>
            <a:ext cx="8714105" cy="1170940"/>
          </a:xfrm>
          <a:custGeom>
            <a:avLst/>
            <a:gdLst/>
            <a:ahLst/>
            <a:cxnLst/>
            <a:rect l="l" t="t" r="r" b="b"/>
            <a:pathLst>
              <a:path w="8714105" h="1170939">
                <a:moveTo>
                  <a:pt x="0" y="1170432"/>
                </a:moveTo>
                <a:lnTo>
                  <a:pt x="8713851" y="1170432"/>
                </a:lnTo>
                <a:lnTo>
                  <a:pt x="8713851" y="0"/>
                </a:lnTo>
                <a:lnTo>
                  <a:pt x="0" y="0"/>
                </a:lnTo>
                <a:lnTo>
                  <a:pt x="0" y="1170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0825" y="2583307"/>
            <a:ext cx="4034154" cy="4151629"/>
          </a:xfrm>
          <a:custGeom>
            <a:avLst/>
            <a:gdLst/>
            <a:ahLst/>
            <a:cxnLst/>
            <a:rect l="l" t="t" r="r" b="b"/>
            <a:pathLst>
              <a:path w="4034154" h="4151629">
                <a:moveTo>
                  <a:pt x="0" y="4151376"/>
                </a:moveTo>
                <a:lnTo>
                  <a:pt x="4033901" y="4151376"/>
                </a:lnTo>
                <a:lnTo>
                  <a:pt x="4033901" y="0"/>
                </a:lnTo>
                <a:lnTo>
                  <a:pt x="0" y="0"/>
                </a:lnTo>
                <a:lnTo>
                  <a:pt x="0" y="41513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84726" y="2583307"/>
            <a:ext cx="4679950" cy="4151629"/>
          </a:xfrm>
          <a:custGeom>
            <a:avLst/>
            <a:gdLst/>
            <a:ahLst/>
            <a:cxnLst/>
            <a:rect l="l" t="t" r="r" b="b"/>
            <a:pathLst>
              <a:path w="4679950" h="4151629">
                <a:moveTo>
                  <a:pt x="0" y="4151376"/>
                </a:moveTo>
                <a:lnTo>
                  <a:pt x="4679950" y="4151376"/>
                </a:lnTo>
                <a:lnTo>
                  <a:pt x="4679950" y="0"/>
                </a:lnTo>
                <a:lnTo>
                  <a:pt x="0" y="0"/>
                </a:lnTo>
                <a:lnTo>
                  <a:pt x="0" y="41513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84726" y="2576957"/>
            <a:ext cx="0" cy="4172585"/>
          </a:xfrm>
          <a:custGeom>
            <a:avLst/>
            <a:gdLst/>
            <a:ahLst/>
            <a:cxnLst/>
            <a:rect l="l" t="t" r="r" b="b"/>
            <a:pathLst>
              <a:path h="4172584">
                <a:moveTo>
                  <a:pt x="0" y="0"/>
                </a:moveTo>
                <a:lnTo>
                  <a:pt x="0" y="41720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6537" y="2583307"/>
            <a:ext cx="8742680" cy="0"/>
          </a:xfrm>
          <a:custGeom>
            <a:avLst/>
            <a:gdLst/>
            <a:ahLst/>
            <a:cxnLst/>
            <a:rect l="l" t="t" r="r" b="b"/>
            <a:pathLst>
              <a:path w="8742680">
                <a:moveTo>
                  <a:pt x="0" y="0"/>
                </a:moveTo>
                <a:lnTo>
                  <a:pt x="874236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0825" y="1398650"/>
            <a:ext cx="0" cy="5350510"/>
          </a:xfrm>
          <a:custGeom>
            <a:avLst/>
            <a:gdLst/>
            <a:ahLst/>
            <a:cxnLst/>
            <a:rect l="l" t="t" r="r" b="b"/>
            <a:pathLst>
              <a:path h="5350509">
                <a:moveTo>
                  <a:pt x="0" y="0"/>
                </a:moveTo>
                <a:lnTo>
                  <a:pt x="0" y="535031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64676" y="1398650"/>
            <a:ext cx="0" cy="5350510"/>
          </a:xfrm>
          <a:custGeom>
            <a:avLst/>
            <a:gdLst/>
            <a:ahLst/>
            <a:cxnLst/>
            <a:rect l="l" t="t" r="r" b="b"/>
            <a:pathLst>
              <a:path h="5350509">
                <a:moveTo>
                  <a:pt x="0" y="0"/>
                </a:moveTo>
                <a:lnTo>
                  <a:pt x="0" y="535031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6537" y="1412875"/>
            <a:ext cx="8742680" cy="0"/>
          </a:xfrm>
          <a:custGeom>
            <a:avLst/>
            <a:gdLst/>
            <a:ahLst/>
            <a:cxnLst/>
            <a:rect l="l" t="t" r="r" b="b"/>
            <a:pathLst>
              <a:path w="8742680">
                <a:moveTo>
                  <a:pt x="0" y="0"/>
                </a:moveTo>
                <a:lnTo>
                  <a:pt x="874236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6537" y="6734682"/>
            <a:ext cx="8742680" cy="0"/>
          </a:xfrm>
          <a:custGeom>
            <a:avLst/>
            <a:gdLst/>
            <a:ahLst/>
            <a:cxnLst/>
            <a:rect l="l" t="t" r="r" b="b"/>
            <a:pathLst>
              <a:path w="8742680">
                <a:moveTo>
                  <a:pt x="0" y="0"/>
                </a:moveTo>
                <a:lnTo>
                  <a:pt x="874236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9590" y="1374775"/>
            <a:ext cx="7187565" cy="11595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11150" marR="5080" indent="-299085">
              <a:lnSpc>
                <a:spcPts val="3020"/>
              </a:lnSpc>
              <a:spcBef>
                <a:spcPts val="8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var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customer_count, server_count, mutex: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semaphore; 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customer_count:=0;</a:t>
            </a:r>
            <a:r>
              <a:rPr sz="2400" spc="-1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server_count:=n;</a:t>
            </a:r>
            <a:endParaRPr sz="2400">
              <a:latin typeface="华文新魏"/>
              <a:cs typeface="华文新魏"/>
            </a:endParaRPr>
          </a:p>
          <a:p>
            <a:pPr marL="311150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mutex:=1;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marR="102870" indent="-299085">
              <a:lnSpc>
                <a:spcPct val="105100"/>
              </a:lnSpc>
              <a:spcBef>
                <a:spcPts val="100"/>
              </a:spcBef>
            </a:pPr>
            <a:r>
              <a:rPr dirty="0"/>
              <a:t>process</a:t>
            </a:r>
            <a:r>
              <a:rPr spc="-25" dirty="0"/>
              <a:t> </a:t>
            </a:r>
            <a:r>
              <a:rPr spc="-5" dirty="0"/>
              <a:t>customeri(i=1,2,</a:t>
            </a:r>
            <a:r>
              <a:rPr spc="-5" dirty="0">
                <a:latin typeface="Candara"/>
                <a:cs typeface="Candara"/>
              </a:rPr>
              <a:t>…</a:t>
            </a:r>
            <a:r>
              <a:rPr spc="-5" dirty="0"/>
              <a:t>.)  begin</a:t>
            </a:r>
          </a:p>
          <a:p>
            <a:pPr marL="684530" marR="1170305">
              <a:lnSpc>
                <a:spcPct val="105000"/>
              </a:lnSpc>
            </a:pPr>
            <a:r>
              <a:rPr dirty="0"/>
              <a:t>take a</a:t>
            </a:r>
            <a:r>
              <a:rPr spc="-100" dirty="0"/>
              <a:t> </a:t>
            </a:r>
            <a:r>
              <a:rPr dirty="0"/>
              <a:t>number;  </a:t>
            </a:r>
            <a:r>
              <a:rPr spc="-5" dirty="0"/>
              <a:t>P(mutex);</a:t>
            </a:r>
          </a:p>
          <a:p>
            <a:pPr marL="684530" marR="5080">
              <a:lnSpc>
                <a:spcPts val="3030"/>
              </a:lnSpc>
              <a:spcBef>
                <a:spcPts val="120"/>
              </a:spcBef>
            </a:pPr>
            <a:r>
              <a:rPr dirty="0"/>
              <a:t>等待区找到空沙发坐下;  </a:t>
            </a:r>
            <a:r>
              <a:rPr spc="-5" dirty="0"/>
              <a:t>V(mutex);</a:t>
            </a:r>
          </a:p>
          <a:p>
            <a:pPr marL="638810">
              <a:lnSpc>
                <a:spcPct val="100000"/>
              </a:lnSpc>
              <a:spcBef>
                <a:spcPts val="15"/>
              </a:spcBef>
            </a:pPr>
            <a:r>
              <a:rPr u="heavy" spc="-225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u="heavy" spc="-5" dirty="0">
                <a:uFill>
                  <a:solidFill>
                    <a:srgbClr val="FF0000"/>
                  </a:solidFill>
                </a:uFill>
              </a:rPr>
              <a:t>V(customer_count</a:t>
            </a:r>
            <a:r>
              <a:rPr spc="-5" dirty="0"/>
              <a:t>);</a:t>
            </a:r>
          </a:p>
          <a:p>
            <a:pPr marL="684530">
              <a:lnSpc>
                <a:spcPct val="100000"/>
              </a:lnSpc>
              <a:spcBef>
                <a:spcPts val="140"/>
              </a:spcBef>
            </a:pPr>
            <a:r>
              <a:rPr spc="-5" dirty="0"/>
              <a:t>P(server_count);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02970" y="5618175"/>
            <a:ext cx="615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e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d;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62703" y="2480944"/>
            <a:ext cx="3676650" cy="1178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080" marR="5080" indent="-373380">
              <a:lnSpc>
                <a:spcPct val="105100"/>
              </a:lnSpc>
              <a:spcBef>
                <a:spcPts val="10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Process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servers</a:t>
            </a:r>
            <a:r>
              <a:rPr sz="2400" spc="-8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j(j=1,2,3,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…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)  Begin</a:t>
            </a:r>
            <a:endParaRPr sz="2400">
              <a:latin typeface="华文新魏"/>
              <a:cs typeface="华文新魏"/>
            </a:endParaRPr>
          </a:p>
          <a:p>
            <a:pPr marL="460375">
              <a:lnSpc>
                <a:spcPct val="100000"/>
              </a:lnSpc>
              <a:spcBef>
                <a:spcPts val="14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L:</a:t>
            </a:r>
            <a:r>
              <a:rPr sz="2400" spc="-2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P(customer_count);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12055" y="3651884"/>
            <a:ext cx="4387215" cy="231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530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P(mutex);</a:t>
            </a:r>
            <a:endParaRPr sz="2400">
              <a:latin typeface="华文新魏"/>
              <a:cs typeface="华文新魏"/>
            </a:endParaRPr>
          </a:p>
          <a:p>
            <a:pPr marL="535305" marR="5080" indent="-523240">
              <a:lnSpc>
                <a:spcPct val="105000"/>
              </a:lnSpc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被呼号顾客离开沙发走出等待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区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; 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V(mutex);</a:t>
            </a:r>
            <a:endParaRPr sz="2400">
              <a:latin typeface="华文新魏"/>
              <a:cs typeface="华文新魏"/>
            </a:endParaRPr>
          </a:p>
          <a:p>
            <a:pPr marL="386080" marR="1645920">
              <a:lnSpc>
                <a:spcPct val="105000"/>
              </a:lnSpc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为该号客人服务;  客 人 离 开 ; 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V(server_count);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36084" y="5937648"/>
            <a:ext cx="1104265" cy="79438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245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go to</a:t>
            </a:r>
            <a:r>
              <a:rPr sz="2400" spc="-10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L;</a:t>
            </a:r>
            <a:endParaRPr sz="24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end;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77205" y="3717797"/>
            <a:ext cx="2449195" cy="0"/>
          </a:xfrm>
          <a:custGeom>
            <a:avLst/>
            <a:gdLst/>
            <a:ahLst/>
            <a:cxnLst/>
            <a:rect l="l" t="t" r="r" b="b"/>
            <a:pathLst>
              <a:path w="2449195">
                <a:moveTo>
                  <a:pt x="0" y="0"/>
                </a:moveTo>
                <a:lnTo>
                  <a:pt x="2449068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99255" y="3646170"/>
            <a:ext cx="1377950" cy="1447800"/>
          </a:xfrm>
          <a:custGeom>
            <a:avLst/>
            <a:gdLst/>
            <a:ahLst/>
            <a:cxnLst/>
            <a:rect l="l" t="t" r="r" b="b"/>
            <a:pathLst>
              <a:path w="1377950" h="1447800">
                <a:moveTo>
                  <a:pt x="1314977" y="47431"/>
                </a:moveTo>
                <a:lnTo>
                  <a:pt x="0" y="1429765"/>
                </a:lnTo>
                <a:lnTo>
                  <a:pt x="18796" y="1447545"/>
                </a:lnTo>
                <a:lnTo>
                  <a:pt x="1333748" y="65230"/>
                </a:lnTo>
                <a:lnTo>
                  <a:pt x="1314977" y="47431"/>
                </a:lnTo>
                <a:close/>
              </a:path>
              <a:path w="1377950" h="1447800">
                <a:moveTo>
                  <a:pt x="1366337" y="37972"/>
                </a:moveTo>
                <a:lnTo>
                  <a:pt x="1323975" y="37972"/>
                </a:lnTo>
                <a:lnTo>
                  <a:pt x="1342644" y="55879"/>
                </a:lnTo>
                <a:lnTo>
                  <a:pt x="1333748" y="65230"/>
                </a:lnTo>
                <a:lnTo>
                  <a:pt x="1352550" y="83057"/>
                </a:lnTo>
                <a:lnTo>
                  <a:pt x="1366337" y="37972"/>
                </a:lnTo>
                <a:close/>
              </a:path>
              <a:path w="1377950" h="1447800">
                <a:moveTo>
                  <a:pt x="1323975" y="37972"/>
                </a:moveTo>
                <a:lnTo>
                  <a:pt x="1314977" y="47431"/>
                </a:lnTo>
                <a:lnTo>
                  <a:pt x="1333748" y="65230"/>
                </a:lnTo>
                <a:lnTo>
                  <a:pt x="1342644" y="55879"/>
                </a:lnTo>
                <a:lnTo>
                  <a:pt x="1323975" y="37972"/>
                </a:lnTo>
                <a:close/>
              </a:path>
              <a:path w="1377950" h="1447800">
                <a:moveTo>
                  <a:pt x="1377950" y="0"/>
                </a:moveTo>
                <a:lnTo>
                  <a:pt x="1296162" y="29590"/>
                </a:lnTo>
                <a:lnTo>
                  <a:pt x="1314977" y="47431"/>
                </a:lnTo>
                <a:lnTo>
                  <a:pt x="1323975" y="37972"/>
                </a:lnTo>
                <a:lnTo>
                  <a:pt x="1366337" y="37972"/>
                </a:lnTo>
                <a:lnTo>
                  <a:pt x="137795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43177" y="5662421"/>
            <a:ext cx="2449195" cy="0"/>
          </a:xfrm>
          <a:custGeom>
            <a:avLst/>
            <a:gdLst/>
            <a:ahLst/>
            <a:cxnLst/>
            <a:rect l="l" t="t" r="r" b="b"/>
            <a:pathLst>
              <a:path w="2449195">
                <a:moveTo>
                  <a:pt x="0" y="0"/>
                </a:moveTo>
                <a:lnTo>
                  <a:pt x="2449068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29961" y="5996178"/>
            <a:ext cx="2447925" cy="0"/>
          </a:xfrm>
          <a:custGeom>
            <a:avLst/>
            <a:gdLst/>
            <a:ahLst/>
            <a:cxnLst/>
            <a:rect l="l" t="t" r="r" b="b"/>
            <a:pathLst>
              <a:path w="2447925">
                <a:moveTo>
                  <a:pt x="0" y="0"/>
                </a:moveTo>
                <a:lnTo>
                  <a:pt x="2447543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80282" y="5497576"/>
            <a:ext cx="1226820" cy="321310"/>
          </a:xfrm>
          <a:custGeom>
            <a:avLst/>
            <a:gdLst/>
            <a:ahLst/>
            <a:cxnLst/>
            <a:rect l="l" t="t" r="r" b="b"/>
            <a:pathLst>
              <a:path w="1226820" h="321310">
                <a:moveTo>
                  <a:pt x="78635" y="25316"/>
                </a:moveTo>
                <a:lnTo>
                  <a:pt x="72725" y="50476"/>
                </a:lnTo>
                <a:lnTo>
                  <a:pt x="1220851" y="320713"/>
                </a:lnTo>
                <a:lnTo>
                  <a:pt x="1226692" y="295490"/>
                </a:lnTo>
                <a:lnTo>
                  <a:pt x="78635" y="25316"/>
                </a:lnTo>
                <a:close/>
              </a:path>
              <a:path w="1226820" h="321310">
                <a:moveTo>
                  <a:pt x="84581" y="0"/>
                </a:moveTo>
                <a:lnTo>
                  <a:pt x="0" y="20065"/>
                </a:lnTo>
                <a:lnTo>
                  <a:pt x="66801" y="75692"/>
                </a:lnTo>
                <a:lnTo>
                  <a:pt x="72725" y="50476"/>
                </a:lnTo>
                <a:lnTo>
                  <a:pt x="60070" y="47498"/>
                </a:lnTo>
                <a:lnTo>
                  <a:pt x="66039" y="22352"/>
                </a:lnTo>
                <a:lnTo>
                  <a:pt x="79331" y="22352"/>
                </a:lnTo>
                <a:lnTo>
                  <a:pt x="84581" y="0"/>
                </a:lnTo>
                <a:close/>
              </a:path>
              <a:path w="1226820" h="321310">
                <a:moveTo>
                  <a:pt x="66039" y="22352"/>
                </a:moveTo>
                <a:lnTo>
                  <a:pt x="60070" y="47498"/>
                </a:lnTo>
                <a:lnTo>
                  <a:pt x="72725" y="50476"/>
                </a:lnTo>
                <a:lnTo>
                  <a:pt x="78635" y="25316"/>
                </a:lnTo>
                <a:lnTo>
                  <a:pt x="66039" y="22352"/>
                </a:lnTo>
                <a:close/>
              </a:path>
              <a:path w="1226820" h="321310">
                <a:moveTo>
                  <a:pt x="79331" y="22352"/>
                </a:moveTo>
                <a:lnTo>
                  <a:pt x="66039" y="22352"/>
                </a:lnTo>
                <a:lnTo>
                  <a:pt x="78635" y="25316"/>
                </a:lnTo>
                <a:lnTo>
                  <a:pt x="79331" y="22352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961" y="574039"/>
            <a:ext cx="36556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Candara"/>
                <a:cs typeface="Candara"/>
              </a:rPr>
              <a:t>5</a:t>
            </a:r>
            <a:r>
              <a:rPr dirty="0"/>
              <a:t>、缓冲区管理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0467" y="2681097"/>
            <a:ext cx="722757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有n个进程将字符逐个读入到一个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容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量</a:t>
            </a:r>
            <a:r>
              <a:rPr sz="2800" spc="-35" dirty="0">
                <a:solidFill>
                  <a:srgbClr val="073D86"/>
                </a:solidFill>
                <a:latin typeface="华文新魏"/>
                <a:cs typeface="华文新魏"/>
              </a:rPr>
              <a:t>为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80  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的缓冲区中(n&gt;1)，当缓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冲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区满</a:t>
            </a:r>
            <a:r>
              <a:rPr sz="2800" spc="10" dirty="0">
                <a:solidFill>
                  <a:srgbClr val="073D86"/>
                </a:solidFill>
                <a:latin typeface="华文新魏"/>
                <a:cs typeface="华文新魏"/>
              </a:rPr>
              <a:t>后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，由</a:t>
            </a:r>
            <a:r>
              <a:rPr sz="2800" spc="10" dirty="0">
                <a:solidFill>
                  <a:srgbClr val="073D86"/>
                </a:solidFill>
                <a:latin typeface="华文新魏"/>
                <a:cs typeface="华文新魏"/>
              </a:rPr>
              <a:t>输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出进 程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Q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负责一次性取走</a:t>
            </a:r>
            <a:r>
              <a:rPr sz="2800" spc="-20" dirty="0">
                <a:solidFill>
                  <a:srgbClr val="073D86"/>
                </a:solidFill>
                <a:latin typeface="华文新魏"/>
                <a:cs typeface="华文新魏"/>
              </a:rPr>
              <a:t>这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80个字符。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这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种过程 循环往复，请用信号量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和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P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、V操作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写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出n个 读入进程(P1， P2，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…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Pn)和输出进程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Q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能正 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确工作的的动作序列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634" y="265302"/>
            <a:ext cx="28238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缓冲区管理</a:t>
            </a:r>
          </a:p>
        </p:txBody>
      </p:sp>
      <p:sp>
        <p:nvSpPr>
          <p:cNvPr id="3" name="object 3"/>
          <p:cNvSpPr/>
          <p:nvPr/>
        </p:nvSpPr>
        <p:spPr>
          <a:xfrm>
            <a:off x="755650" y="1196975"/>
            <a:ext cx="7772400" cy="1508760"/>
          </a:xfrm>
          <a:custGeom>
            <a:avLst/>
            <a:gdLst/>
            <a:ahLst/>
            <a:cxnLst/>
            <a:rect l="l" t="t" r="r" b="b"/>
            <a:pathLst>
              <a:path w="7772400" h="1508760">
                <a:moveTo>
                  <a:pt x="0" y="1508760"/>
                </a:moveTo>
                <a:lnTo>
                  <a:pt x="7772400" y="1508760"/>
                </a:lnTo>
                <a:lnTo>
                  <a:pt x="7772400" y="0"/>
                </a:lnTo>
                <a:lnTo>
                  <a:pt x="0" y="0"/>
                </a:lnTo>
                <a:lnTo>
                  <a:pt x="0" y="1508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5650" y="2705735"/>
            <a:ext cx="3961129" cy="4008120"/>
          </a:xfrm>
          <a:custGeom>
            <a:avLst/>
            <a:gdLst/>
            <a:ahLst/>
            <a:cxnLst/>
            <a:rect l="l" t="t" r="r" b="b"/>
            <a:pathLst>
              <a:path w="3961129" h="4008120">
                <a:moveTo>
                  <a:pt x="0" y="4008120"/>
                </a:moveTo>
                <a:lnTo>
                  <a:pt x="3960876" y="4008120"/>
                </a:lnTo>
                <a:lnTo>
                  <a:pt x="3960876" y="0"/>
                </a:lnTo>
                <a:lnTo>
                  <a:pt x="0" y="0"/>
                </a:lnTo>
                <a:lnTo>
                  <a:pt x="0" y="40081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16526" y="2705735"/>
            <a:ext cx="3811904" cy="4008120"/>
          </a:xfrm>
          <a:custGeom>
            <a:avLst/>
            <a:gdLst/>
            <a:ahLst/>
            <a:cxnLst/>
            <a:rect l="l" t="t" r="r" b="b"/>
            <a:pathLst>
              <a:path w="3811904" h="4008120">
                <a:moveTo>
                  <a:pt x="0" y="4008120"/>
                </a:moveTo>
                <a:lnTo>
                  <a:pt x="3811524" y="4008120"/>
                </a:lnTo>
                <a:lnTo>
                  <a:pt x="3811524" y="0"/>
                </a:lnTo>
                <a:lnTo>
                  <a:pt x="0" y="0"/>
                </a:lnTo>
                <a:lnTo>
                  <a:pt x="0" y="40081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16526" y="2699385"/>
            <a:ext cx="0" cy="4029075"/>
          </a:xfrm>
          <a:custGeom>
            <a:avLst/>
            <a:gdLst/>
            <a:ahLst/>
            <a:cxnLst/>
            <a:rect l="l" t="t" r="r" b="b"/>
            <a:pathLst>
              <a:path h="4029075">
                <a:moveTo>
                  <a:pt x="0" y="0"/>
                </a:moveTo>
                <a:lnTo>
                  <a:pt x="0" y="40287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1362" y="2705735"/>
            <a:ext cx="7800975" cy="0"/>
          </a:xfrm>
          <a:custGeom>
            <a:avLst/>
            <a:gdLst/>
            <a:ahLst/>
            <a:cxnLst/>
            <a:rect l="l" t="t" r="r" b="b"/>
            <a:pathLst>
              <a:path w="7800975">
                <a:moveTo>
                  <a:pt x="0" y="0"/>
                </a:moveTo>
                <a:lnTo>
                  <a:pt x="78009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5650" y="1182750"/>
            <a:ext cx="0" cy="5545455"/>
          </a:xfrm>
          <a:custGeom>
            <a:avLst/>
            <a:gdLst/>
            <a:ahLst/>
            <a:cxnLst/>
            <a:rect l="l" t="t" r="r" b="b"/>
            <a:pathLst>
              <a:path h="5545455">
                <a:moveTo>
                  <a:pt x="0" y="0"/>
                </a:moveTo>
                <a:lnTo>
                  <a:pt x="0" y="554539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28050" y="1182750"/>
            <a:ext cx="0" cy="5545455"/>
          </a:xfrm>
          <a:custGeom>
            <a:avLst/>
            <a:gdLst/>
            <a:ahLst/>
            <a:cxnLst/>
            <a:rect l="l" t="t" r="r" b="b"/>
            <a:pathLst>
              <a:path h="5545455">
                <a:moveTo>
                  <a:pt x="0" y="0"/>
                </a:moveTo>
                <a:lnTo>
                  <a:pt x="0" y="554539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1362" y="1196975"/>
            <a:ext cx="7800975" cy="0"/>
          </a:xfrm>
          <a:custGeom>
            <a:avLst/>
            <a:gdLst/>
            <a:ahLst/>
            <a:cxnLst/>
            <a:rect l="l" t="t" r="r" b="b"/>
            <a:pathLst>
              <a:path w="7800975">
                <a:moveTo>
                  <a:pt x="0" y="0"/>
                </a:moveTo>
                <a:lnTo>
                  <a:pt x="780091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1362" y="6713855"/>
            <a:ext cx="7800975" cy="0"/>
          </a:xfrm>
          <a:custGeom>
            <a:avLst/>
            <a:gdLst/>
            <a:ahLst/>
            <a:cxnLst/>
            <a:rect l="l" t="t" r="r" b="b"/>
            <a:pathLst>
              <a:path w="7800975">
                <a:moveTo>
                  <a:pt x="0" y="0"/>
                </a:moveTo>
                <a:lnTo>
                  <a:pt x="780091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4644" y="1170813"/>
            <a:ext cx="3609340" cy="549846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ct val="95000"/>
              </a:lnSpc>
              <a:spcBef>
                <a:spcPts val="225"/>
              </a:spcBef>
            </a:pP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var mutex,empty,full:semaphore;  count,in:integer 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buffer:array[0..79] </a:t>
            </a: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of char;  mutex=1;empty=80;full=0;  count=0;in=0;</a:t>
            </a:r>
            <a:endParaRPr sz="2000">
              <a:latin typeface="Candara"/>
              <a:cs typeface="Candara"/>
            </a:endParaRPr>
          </a:p>
          <a:p>
            <a:pPr marL="12700" marR="1510030">
              <a:lnSpc>
                <a:spcPct val="100000"/>
              </a:lnSpc>
              <a:spcBef>
                <a:spcPts val="359"/>
              </a:spcBef>
            </a:pP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process</a:t>
            </a:r>
            <a:r>
              <a:rPr sz="2000" spc="-5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Pi(i=1,...,n)) 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begin</a:t>
            </a:r>
            <a:endParaRPr sz="2000">
              <a:latin typeface="Candara"/>
              <a:cs typeface="Candara"/>
            </a:endParaRPr>
          </a:p>
          <a:p>
            <a:pPr marL="123825">
              <a:lnSpc>
                <a:spcPct val="100000"/>
              </a:lnSpc>
            </a:pP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L:</a:t>
            </a:r>
            <a:r>
              <a:rPr sz="2000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宋体"/>
                <a:cs typeface="宋体"/>
              </a:rPr>
              <a:t>读入一字符到</a:t>
            </a: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x;</a:t>
            </a:r>
            <a:endParaRPr sz="2000">
              <a:latin typeface="Candara"/>
              <a:cs typeface="Candara"/>
            </a:endParaRPr>
          </a:p>
          <a:p>
            <a:pPr marL="123825">
              <a:lnSpc>
                <a:spcPct val="100000"/>
              </a:lnSpc>
            </a:pPr>
            <a:r>
              <a:rPr sz="2000" b="1" spc="-5" dirty="0">
                <a:solidFill>
                  <a:srgbClr val="1303EC"/>
                </a:solidFill>
                <a:latin typeface="Candara"/>
                <a:cs typeface="Candara"/>
              </a:rPr>
              <a:t>P(empty);</a:t>
            </a:r>
            <a:endParaRPr sz="2000">
              <a:latin typeface="Candara"/>
              <a:cs typeface="Candara"/>
            </a:endParaRPr>
          </a:p>
          <a:p>
            <a:pPr marL="234950" marR="1872614" indent="-111760">
              <a:lnSpc>
                <a:spcPct val="100000"/>
              </a:lnSpc>
            </a:pPr>
            <a:r>
              <a:rPr sz="2000" dirty="0">
                <a:solidFill>
                  <a:srgbClr val="FF3300"/>
                </a:solidFill>
                <a:latin typeface="Candara"/>
                <a:cs typeface="Candara"/>
              </a:rPr>
              <a:t>P(mutex);  </a:t>
            </a: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Buffer[in]=x;  in=(in+1)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%</a:t>
            </a:r>
            <a:r>
              <a:rPr sz="2000" spc="-5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80;  count++;</a:t>
            </a:r>
            <a:endParaRPr sz="2000">
              <a:latin typeface="Candara"/>
              <a:cs typeface="Candara"/>
            </a:endParaRPr>
          </a:p>
          <a:p>
            <a:pPr marL="234950">
              <a:lnSpc>
                <a:spcPct val="100000"/>
              </a:lnSpc>
            </a:pP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if</a:t>
            </a:r>
            <a:r>
              <a:rPr sz="2000" spc="-5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(count==80)</a:t>
            </a:r>
            <a:endParaRPr sz="2000">
              <a:latin typeface="Candara"/>
              <a:cs typeface="Candara"/>
            </a:endParaRPr>
          </a:p>
          <a:p>
            <a:pPr marL="234950" marR="134620" indent="54610">
              <a:lnSpc>
                <a:spcPct val="100000"/>
              </a:lnSpc>
            </a:pP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{count=0; </a:t>
            </a:r>
            <a:r>
              <a:rPr sz="2000" spc="-5" dirty="0">
                <a:solidFill>
                  <a:srgbClr val="FF3300"/>
                </a:solidFill>
                <a:latin typeface="Candara"/>
                <a:cs typeface="Candara"/>
              </a:rPr>
              <a:t>V(mutex)</a:t>
            </a: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; </a:t>
            </a:r>
            <a:r>
              <a:rPr sz="2000" b="1" dirty="0">
                <a:solidFill>
                  <a:srgbClr val="1303EC"/>
                </a:solidFill>
                <a:latin typeface="Candara"/>
                <a:cs typeface="Candara"/>
              </a:rPr>
              <a:t>V(full);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}  </a:t>
            </a: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else</a:t>
            </a:r>
            <a:r>
              <a:rPr sz="2000" spc="-1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spc="-5" dirty="0">
                <a:solidFill>
                  <a:srgbClr val="FF3300"/>
                </a:solidFill>
                <a:latin typeface="Candara"/>
                <a:cs typeface="Candara"/>
              </a:rPr>
              <a:t>V(mutex)</a:t>
            </a: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;</a:t>
            </a:r>
            <a:endParaRPr sz="2000">
              <a:latin typeface="Candara"/>
              <a:cs typeface="Candara"/>
            </a:endParaRPr>
          </a:p>
          <a:p>
            <a:pPr marL="12700" marR="2722880" indent="111125">
              <a:lnSpc>
                <a:spcPct val="100000"/>
              </a:lnSpc>
            </a:pP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goto</a:t>
            </a:r>
            <a:r>
              <a:rPr sz="2000" spc="-9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L;  </a:t>
            </a:r>
            <a:r>
              <a:rPr sz="2000" spc="-5" dirty="0">
                <a:solidFill>
                  <a:srgbClr val="073D86"/>
                </a:solidFill>
                <a:latin typeface="Candara"/>
                <a:cs typeface="Candara"/>
              </a:rPr>
              <a:t>end;</a:t>
            </a:r>
            <a:endParaRPr sz="2000">
              <a:latin typeface="Candara"/>
              <a:cs typeface="Candar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99631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process </a:t>
            </a:r>
            <a:r>
              <a:rPr dirty="0"/>
              <a:t>Q  begin  </a:t>
            </a:r>
            <a:r>
              <a:rPr spc="-5" dirty="0"/>
              <a:t>while(true) </a:t>
            </a:r>
            <a:r>
              <a:rPr dirty="0"/>
              <a:t>{  </a:t>
            </a:r>
            <a:r>
              <a:rPr b="1" dirty="0">
                <a:latin typeface="Candara"/>
                <a:cs typeface="Candara"/>
              </a:rPr>
              <a:t>P(full);</a:t>
            </a:r>
          </a:p>
          <a:p>
            <a:pPr marL="123825">
              <a:lnSpc>
                <a:spcPct val="100000"/>
              </a:lnSpc>
            </a:pPr>
            <a:r>
              <a:rPr dirty="0">
                <a:solidFill>
                  <a:srgbClr val="FF3300"/>
                </a:solidFill>
              </a:rPr>
              <a:t>P(mutex);</a:t>
            </a:r>
          </a:p>
          <a:p>
            <a:pPr marL="178435" marR="116205">
              <a:lnSpc>
                <a:spcPct val="100000"/>
              </a:lnSpc>
            </a:pPr>
            <a:r>
              <a:rPr spc="-5" dirty="0"/>
              <a:t>for(int j=0; </a:t>
            </a:r>
            <a:r>
              <a:rPr dirty="0"/>
              <a:t>j&lt; </a:t>
            </a:r>
            <a:r>
              <a:rPr spc="-5" dirty="0"/>
              <a:t>80;j++)  </a:t>
            </a:r>
            <a:r>
              <a:rPr dirty="0"/>
              <a:t>read buffer[j];</a:t>
            </a:r>
          </a:p>
          <a:p>
            <a:pPr marL="178435">
              <a:lnSpc>
                <a:spcPct val="100000"/>
              </a:lnSpc>
            </a:pPr>
            <a:r>
              <a:rPr dirty="0"/>
              <a:t>in:=0;</a:t>
            </a:r>
          </a:p>
          <a:p>
            <a:pPr marL="123825">
              <a:lnSpc>
                <a:spcPct val="100000"/>
              </a:lnSpc>
            </a:pPr>
            <a:r>
              <a:rPr spc="-5" dirty="0">
                <a:solidFill>
                  <a:srgbClr val="FF3300"/>
                </a:solidFill>
              </a:rPr>
              <a:t>V(mutex);</a:t>
            </a:r>
          </a:p>
          <a:p>
            <a:pPr marL="234950">
              <a:lnSpc>
                <a:spcPct val="100000"/>
              </a:lnSpc>
            </a:pPr>
            <a:r>
              <a:rPr dirty="0"/>
              <a:t>for </a:t>
            </a:r>
            <a:r>
              <a:rPr spc="-5" dirty="0"/>
              <a:t>(int j=0; j&lt;</a:t>
            </a:r>
            <a:r>
              <a:rPr spc="-50" dirty="0"/>
              <a:t> </a:t>
            </a:r>
            <a:r>
              <a:rPr spc="-5" dirty="0"/>
              <a:t>80;j++)</a:t>
            </a:r>
          </a:p>
          <a:p>
            <a:pPr marL="123825">
              <a:lnSpc>
                <a:spcPct val="100000"/>
              </a:lnSpc>
            </a:pPr>
            <a:r>
              <a:rPr b="1" spc="-5" dirty="0">
                <a:solidFill>
                  <a:srgbClr val="1303EC"/>
                </a:solidFill>
                <a:latin typeface="Candara"/>
                <a:cs typeface="Candara"/>
              </a:rPr>
              <a:t>V(empty);</a:t>
            </a:r>
          </a:p>
          <a:p>
            <a:pPr marL="178435">
              <a:lnSpc>
                <a:spcPct val="100000"/>
              </a:lnSpc>
            </a:pPr>
            <a:r>
              <a:rPr dirty="0"/>
              <a:t>}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end;</a:t>
            </a:r>
          </a:p>
        </p:txBody>
      </p:sp>
      <p:sp>
        <p:nvSpPr>
          <p:cNvPr id="14" name="object 1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4480" y="642569"/>
            <a:ext cx="44958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15" dirty="0">
                <a:latin typeface="Microsoft JhengHei"/>
                <a:cs typeface="Microsoft JhengHei"/>
              </a:rPr>
              <a:t>信号</a:t>
            </a:r>
            <a:r>
              <a:rPr b="1" spc="1040" dirty="0">
                <a:latin typeface="Microsoft JhengHei"/>
                <a:cs typeface="Microsoft JhengHei"/>
              </a:rPr>
              <a:t>量</a:t>
            </a:r>
            <a:r>
              <a:rPr b="1" dirty="0">
                <a:latin typeface="Candara"/>
                <a:cs typeface="Candara"/>
              </a:rPr>
              <a:t>–</a:t>
            </a:r>
            <a:r>
              <a:rPr b="1" spc="40" dirty="0">
                <a:latin typeface="Candara"/>
                <a:cs typeface="Candara"/>
              </a:rPr>
              <a:t> </a:t>
            </a:r>
            <a:r>
              <a:rPr b="1" spc="5" dirty="0">
                <a:latin typeface="Microsoft JhengHei"/>
                <a:cs typeface="Microsoft JhengHei"/>
              </a:rPr>
              <a:t>前</a:t>
            </a:r>
            <a:r>
              <a:rPr b="1" spc="15" dirty="0">
                <a:latin typeface="Microsoft JhengHei"/>
                <a:cs typeface="Microsoft JhengHei"/>
              </a:rPr>
              <a:t>驱</a:t>
            </a:r>
            <a:r>
              <a:rPr b="1" spc="5" dirty="0">
                <a:latin typeface="Microsoft JhengHei"/>
                <a:cs typeface="Microsoft JhengHei"/>
              </a:rPr>
              <a:t>关系</a:t>
            </a:r>
          </a:p>
        </p:txBody>
      </p:sp>
      <p:sp>
        <p:nvSpPr>
          <p:cNvPr id="3" name="object 3"/>
          <p:cNvSpPr/>
          <p:nvPr/>
        </p:nvSpPr>
        <p:spPr>
          <a:xfrm>
            <a:off x="4399764" y="2711599"/>
            <a:ext cx="420370" cy="356235"/>
          </a:xfrm>
          <a:custGeom>
            <a:avLst/>
            <a:gdLst/>
            <a:ahLst/>
            <a:cxnLst/>
            <a:rect l="l" t="t" r="r" b="b"/>
            <a:pathLst>
              <a:path w="420370" h="356235">
                <a:moveTo>
                  <a:pt x="0" y="178022"/>
                </a:moveTo>
                <a:lnTo>
                  <a:pt x="5546" y="137187"/>
                </a:lnTo>
                <a:lnTo>
                  <a:pt x="21346" y="99709"/>
                </a:lnTo>
                <a:lnTo>
                  <a:pt x="46138" y="66656"/>
                </a:lnTo>
                <a:lnTo>
                  <a:pt x="78663" y="39093"/>
                </a:lnTo>
                <a:lnTo>
                  <a:pt x="117660" y="18085"/>
                </a:lnTo>
                <a:lnTo>
                  <a:pt x="161869" y="4698"/>
                </a:lnTo>
                <a:lnTo>
                  <a:pt x="210028" y="0"/>
                </a:lnTo>
                <a:lnTo>
                  <a:pt x="258192" y="4698"/>
                </a:lnTo>
                <a:lnTo>
                  <a:pt x="302411" y="18085"/>
                </a:lnTo>
                <a:lnTo>
                  <a:pt x="341423" y="39093"/>
                </a:lnTo>
                <a:lnTo>
                  <a:pt x="373963" y="66656"/>
                </a:lnTo>
                <a:lnTo>
                  <a:pt x="398770" y="99709"/>
                </a:lnTo>
                <a:lnTo>
                  <a:pt x="414581" y="137187"/>
                </a:lnTo>
                <a:lnTo>
                  <a:pt x="420131" y="178022"/>
                </a:lnTo>
                <a:lnTo>
                  <a:pt x="414581" y="218857"/>
                </a:lnTo>
                <a:lnTo>
                  <a:pt x="398770" y="256334"/>
                </a:lnTo>
                <a:lnTo>
                  <a:pt x="373963" y="289387"/>
                </a:lnTo>
                <a:lnTo>
                  <a:pt x="341423" y="316951"/>
                </a:lnTo>
                <a:lnTo>
                  <a:pt x="302411" y="337959"/>
                </a:lnTo>
                <a:lnTo>
                  <a:pt x="258192" y="351345"/>
                </a:lnTo>
                <a:lnTo>
                  <a:pt x="210028" y="356044"/>
                </a:lnTo>
                <a:lnTo>
                  <a:pt x="161869" y="351345"/>
                </a:lnTo>
                <a:lnTo>
                  <a:pt x="117660" y="337959"/>
                </a:lnTo>
                <a:lnTo>
                  <a:pt x="78663" y="316951"/>
                </a:lnTo>
                <a:lnTo>
                  <a:pt x="46138" y="289387"/>
                </a:lnTo>
                <a:lnTo>
                  <a:pt x="21346" y="256334"/>
                </a:lnTo>
                <a:lnTo>
                  <a:pt x="5546" y="218857"/>
                </a:lnTo>
                <a:lnTo>
                  <a:pt x="0" y="178022"/>
                </a:lnTo>
                <a:close/>
              </a:path>
            </a:pathLst>
          </a:custGeom>
          <a:ln w="3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76304" y="2736214"/>
            <a:ext cx="27622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75" dirty="0">
                <a:latin typeface="Times New Roman"/>
                <a:cs typeface="Times New Roman"/>
              </a:rPr>
              <a:t>P</a:t>
            </a:r>
            <a:r>
              <a:rPr sz="1550" spc="15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45404" y="3610756"/>
            <a:ext cx="420370" cy="356235"/>
          </a:xfrm>
          <a:custGeom>
            <a:avLst/>
            <a:gdLst/>
            <a:ahLst/>
            <a:cxnLst/>
            <a:rect l="l" t="t" r="r" b="b"/>
            <a:pathLst>
              <a:path w="420370" h="356235">
                <a:moveTo>
                  <a:pt x="0" y="178147"/>
                </a:moveTo>
                <a:lnTo>
                  <a:pt x="5550" y="137305"/>
                </a:lnTo>
                <a:lnTo>
                  <a:pt x="21361" y="99810"/>
                </a:lnTo>
                <a:lnTo>
                  <a:pt x="46170" y="66732"/>
                </a:lnTo>
                <a:lnTo>
                  <a:pt x="78714" y="39142"/>
                </a:lnTo>
                <a:lnTo>
                  <a:pt x="117730" y="18110"/>
                </a:lnTo>
                <a:lnTo>
                  <a:pt x="161957" y="4705"/>
                </a:lnTo>
                <a:lnTo>
                  <a:pt x="210132" y="0"/>
                </a:lnTo>
                <a:lnTo>
                  <a:pt x="258252" y="4705"/>
                </a:lnTo>
                <a:lnTo>
                  <a:pt x="302440" y="18110"/>
                </a:lnTo>
                <a:lnTo>
                  <a:pt x="341430" y="39142"/>
                </a:lnTo>
                <a:lnTo>
                  <a:pt x="373958" y="66732"/>
                </a:lnTo>
                <a:lnTo>
                  <a:pt x="398758" y="99810"/>
                </a:lnTo>
                <a:lnTo>
                  <a:pt x="414566" y="137305"/>
                </a:lnTo>
                <a:lnTo>
                  <a:pt x="420117" y="178147"/>
                </a:lnTo>
                <a:lnTo>
                  <a:pt x="414566" y="218943"/>
                </a:lnTo>
                <a:lnTo>
                  <a:pt x="398758" y="256405"/>
                </a:lnTo>
                <a:lnTo>
                  <a:pt x="373958" y="289460"/>
                </a:lnTo>
                <a:lnTo>
                  <a:pt x="341430" y="317037"/>
                </a:lnTo>
                <a:lnTo>
                  <a:pt x="302440" y="338062"/>
                </a:lnTo>
                <a:lnTo>
                  <a:pt x="258252" y="351464"/>
                </a:lnTo>
                <a:lnTo>
                  <a:pt x="210132" y="356170"/>
                </a:lnTo>
                <a:lnTo>
                  <a:pt x="161957" y="351464"/>
                </a:lnTo>
                <a:lnTo>
                  <a:pt x="117730" y="338062"/>
                </a:lnTo>
                <a:lnTo>
                  <a:pt x="78714" y="317037"/>
                </a:lnTo>
                <a:lnTo>
                  <a:pt x="46170" y="289460"/>
                </a:lnTo>
                <a:lnTo>
                  <a:pt x="21361" y="256405"/>
                </a:lnTo>
                <a:lnTo>
                  <a:pt x="5550" y="218943"/>
                </a:lnTo>
                <a:lnTo>
                  <a:pt x="0" y="178147"/>
                </a:lnTo>
                <a:close/>
              </a:path>
            </a:pathLst>
          </a:custGeom>
          <a:ln w="3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21914" y="3635497"/>
            <a:ext cx="27622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75" dirty="0">
                <a:latin typeface="Times New Roman"/>
                <a:cs typeface="Times New Roman"/>
              </a:rPr>
              <a:t>P</a:t>
            </a:r>
            <a:r>
              <a:rPr sz="1550" spc="155" dirty="0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27651" y="3610756"/>
            <a:ext cx="420370" cy="356235"/>
          </a:xfrm>
          <a:custGeom>
            <a:avLst/>
            <a:gdLst/>
            <a:ahLst/>
            <a:cxnLst/>
            <a:rect l="l" t="t" r="r" b="b"/>
            <a:pathLst>
              <a:path w="420370" h="356235">
                <a:moveTo>
                  <a:pt x="0" y="178147"/>
                </a:moveTo>
                <a:lnTo>
                  <a:pt x="5547" y="137305"/>
                </a:lnTo>
                <a:lnTo>
                  <a:pt x="21349" y="99810"/>
                </a:lnTo>
                <a:lnTo>
                  <a:pt x="46144" y="66732"/>
                </a:lnTo>
                <a:lnTo>
                  <a:pt x="78672" y="39142"/>
                </a:lnTo>
                <a:lnTo>
                  <a:pt x="117672" y="18110"/>
                </a:lnTo>
                <a:lnTo>
                  <a:pt x="161882" y="4705"/>
                </a:lnTo>
                <a:lnTo>
                  <a:pt x="210043" y="0"/>
                </a:lnTo>
                <a:lnTo>
                  <a:pt x="258198" y="4705"/>
                </a:lnTo>
                <a:lnTo>
                  <a:pt x="302405" y="18110"/>
                </a:lnTo>
                <a:lnTo>
                  <a:pt x="341402" y="39142"/>
                </a:lnTo>
                <a:lnTo>
                  <a:pt x="373929" y="66732"/>
                </a:lnTo>
                <a:lnTo>
                  <a:pt x="398723" y="99810"/>
                </a:lnTo>
                <a:lnTo>
                  <a:pt x="414525" y="137305"/>
                </a:lnTo>
                <a:lnTo>
                  <a:pt x="420072" y="178147"/>
                </a:lnTo>
                <a:lnTo>
                  <a:pt x="414525" y="218943"/>
                </a:lnTo>
                <a:lnTo>
                  <a:pt x="398723" y="256405"/>
                </a:lnTo>
                <a:lnTo>
                  <a:pt x="373929" y="289460"/>
                </a:lnTo>
                <a:lnTo>
                  <a:pt x="341402" y="317037"/>
                </a:lnTo>
                <a:lnTo>
                  <a:pt x="302405" y="338062"/>
                </a:lnTo>
                <a:lnTo>
                  <a:pt x="258198" y="351464"/>
                </a:lnTo>
                <a:lnTo>
                  <a:pt x="210043" y="356170"/>
                </a:lnTo>
                <a:lnTo>
                  <a:pt x="161882" y="351464"/>
                </a:lnTo>
                <a:lnTo>
                  <a:pt x="117672" y="338062"/>
                </a:lnTo>
                <a:lnTo>
                  <a:pt x="78672" y="317037"/>
                </a:lnTo>
                <a:lnTo>
                  <a:pt x="46144" y="289460"/>
                </a:lnTo>
                <a:lnTo>
                  <a:pt x="21349" y="256405"/>
                </a:lnTo>
                <a:lnTo>
                  <a:pt x="5547" y="218943"/>
                </a:lnTo>
                <a:lnTo>
                  <a:pt x="0" y="178147"/>
                </a:lnTo>
                <a:close/>
              </a:path>
            </a:pathLst>
          </a:custGeom>
          <a:ln w="3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04206" y="3635497"/>
            <a:ext cx="27622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75" dirty="0">
                <a:latin typeface="Times New Roman"/>
                <a:cs typeface="Times New Roman"/>
              </a:rPr>
              <a:t>P</a:t>
            </a:r>
            <a:r>
              <a:rPr sz="1550" spc="155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88263" y="4314177"/>
            <a:ext cx="420370" cy="356235"/>
          </a:xfrm>
          <a:custGeom>
            <a:avLst/>
            <a:gdLst/>
            <a:ahLst/>
            <a:cxnLst/>
            <a:rect l="l" t="t" r="r" b="b"/>
            <a:pathLst>
              <a:path w="420370" h="356235">
                <a:moveTo>
                  <a:pt x="0" y="178009"/>
                </a:moveTo>
                <a:lnTo>
                  <a:pt x="5547" y="137187"/>
                </a:lnTo>
                <a:lnTo>
                  <a:pt x="21347" y="99716"/>
                </a:lnTo>
                <a:lnTo>
                  <a:pt x="46138" y="66664"/>
                </a:lnTo>
                <a:lnTo>
                  <a:pt x="78658" y="39100"/>
                </a:lnTo>
                <a:lnTo>
                  <a:pt x="117645" y="18089"/>
                </a:lnTo>
                <a:lnTo>
                  <a:pt x="161836" y="4700"/>
                </a:lnTo>
                <a:lnTo>
                  <a:pt x="209969" y="0"/>
                </a:lnTo>
                <a:lnTo>
                  <a:pt x="258144" y="4700"/>
                </a:lnTo>
                <a:lnTo>
                  <a:pt x="302371" y="18089"/>
                </a:lnTo>
                <a:lnTo>
                  <a:pt x="341388" y="39100"/>
                </a:lnTo>
                <a:lnTo>
                  <a:pt x="373931" y="66664"/>
                </a:lnTo>
                <a:lnTo>
                  <a:pt x="398740" y="99716"/>
                </a:lnTo>
                <a:lnTo>
                  <a:pt x="414551" y="137187"/>
                </a:lnTo>
                <a:lnTo>
                  <a:pt x="420102" y="178009"/>
                </a:lnTo>
                <a:lnTo>
                  <a:pt x="414551" y="218839"/>
                </a:lnTo>
                <a:lnTo>
                  <a:pt x="398740" y="256321"/>
                </a:lnTo>
                <a:lnTo>
                  <a:pt x="373931" y="289384"/>
                </a:lnTo>
                <a:lnTo>
                  <a:pt x="341388" y="316961"/>
                </a:lnTo>
                <a:lnTo>
                  <a:pt x="302371" y="337982"/>
                </a:lnTo>
                <a:lnTo>
                  <a:pt x="258144" y="351379"/>
                </a:lnTo>
                <a:lnTo>
                  <a:pt x="209969" y="356082"/>
                </a:lnTo>
                <a:lnTo>
                  <a:pt x="161836" y="351379"/>
                </a:lnTo>
                <a:lnTo>
                  <a:pt x="117645" y="337982"/>
                </a:lnTo>
                <a:lnTo>
                  <a:pt x="78658" y="316961"/>
                </a:lnTo>
                <a:lnTo>
                  <a:pt x="46138" y="289384"/>
                </a:lnTo>
                <a:lnTo>
                  <a:pt x="21347" y="256321"/>
                </a:lnTo>
                <a:lnTo>
                  <a:pt x="5547" y="218839"/>
                </a:lnTo>
                <a:lnTo>
                  <a:pt x="0" y="178009"/>
                </a:lnTo>
                <a:close/>
              </a:path>
            </a:pathLst>
          </a:custGeom>
          <a:ln w="3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2565" y="4492187"/>
            <a:ext cx="420370" cy="356235"/>
          </a:xfrm>
          <a:custGeom>
            <a:avLst/>
            <a:gdLst/>
            <a:ahLst/>
            <a:cxnLst/>
            <a:rect l="l" t="t" r="r" b="b"/>
            <a:pathLst>
              <a:path w="420370" h="356235">
                <a:moveTo>
                  <a:pt x="0" y="178072"/>
                </a:moveTo>
                <a:lnTo>
                  <a:pt x="5547" y="137242"/>
                </a:lnTo>
                <a:lnTo>
                  <a:pt x="21347" y="99761"/>
                </a:lnTo>
                <a:lnTo>
                  <a:pt x="46141" y="66697"/>
                </a:lnTo>
                <a:lnTo>
                  <a:pt x="78667" y="39120"/>
                </a:lnTo>
                <a:lnTo>
                  <a:pt x="117664" y="18099"/>
                </a:lnTo>
                <a:lnTo>
                  <a:pt x="161871" y="4703"/>
                </a:lnTo>
                <a:lnTo>
                  <a:pt x="210028" y="0"/>
                </a:lnTo>
                <a:lnTo>
                  <a:pt x="258188" y="4703"/>
                </a:lnTo>
                <a:lnTo>
                  <a:pt x="302397" y="18099"/>
                </a:lnTo>
                <a:lnTo>
                  <a:pt x="341394" y="39120"/>
                </a:lnTo>
                <a:lnTo>
                  <a:pt x="373918" y="66697"/>
                </a:lnTo>
                <a:lnTo>
                  <a:pt x="398711" y="99761"/>
                </a:lnTo>
                <a:lnTo>
                  <a:pt x="414511" y="137242"/>
                </a:lnTo>
                <a:lnTo>
                  <a:pt x="420057" y="178072"/>
                </a:lnTo>
                <a:lnTo>
                  <a:pt x="414511" y="218897"/>
                </a:lnTo>
                <a:lnTo>
                  <a:pt x="398711" y="256375"/>
                </a:lnTo>
                <a:lnTo>
                  <a:pt x="373918" y="289437"/>
                </a:lnTo>
                <a:lnTo>
                  <a:pt x="341394" y="317012"/>
                </a:lnTo>
                <a:lnTo>
                  <a:pt x="302397" y="338033"/>
                </a:lnTo>
                <a:lnTo>
                  <a:pt x="258188" y="351429"/>
                </a:lnTo>
                <a:lnTo>
                  <a:pt x="210028" y="356132"/>
                </a:lnTo>
                <a:lnTo>
                  <a:pt x="161871" y="351429"/>
                </a:lnTo>
                <a:lnTo>
                  <a:pt x="117664" y="338033"/>
                </a:lnTo>
                <a:lnTo>
                  <a:pt x="78667" y="317012"/>
                </a:lnTo>
                <a:lnTo>
                  <a:pt x="46141" y="289437"/>
                </a:lnTo>
                <a:lnTo>
                  <a:pt x="21347" y="256375"/>
                </a:lnTo>
                <a:lnTo>
                  <a:pt x="5547" y="218897"/>
                </a:lnTo>
                <a:lnTo>
                  <a:pt x="0" y="178072"/>
                </a:lnTo>
                <a:close/>
              </a:path>
            </a:pathLst>
          </a:custGeom>
          <a:ln w="3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14707" y="5204439"/>
            <a:ext cx="420370" cy="356235"/>
          </a:xfrm>
          <a:custGeom>
            <a:avLst/>
            <a:gdLst/>
            <a:ahLst/>
            <a:cxnLst/>
            <a:rect l="l" t="t" r="r" b="b"/>
            <a:pathLst>
              <a:path w="420370" h="356235">
                <a:moveTo>
                  <a:pt x="0" y="178059"/>
                </a:moveTo>
                <a:lnTo>
                  <a:pt x="5546" y="137234"/>
                </a:lnTo>
                <a:lnTo>
                  <a:pt x="21346" y="99756"/>
                </a:lnTo>
                <a:lnTo>
                  <a:pt x="46138" y="66695"/>
                </a:lnTo>
                <a:lnTo>
                  <a:pt x="78663" y="39119"/>
                </a:lnTo>
                <a:lnTo>
                  <a:pt x="117660" y="18099"/>
                </a:lnTo>
                <a:lnTo>
                  <a:pt x="161869" y="4703"/>
                </a:lnTo>
                <a:lnTo>
                  <a:pt x="210028" y="0"/>
                </a:lnTo>
                <a:lnTo>
                  <a:pt x="258184" y="4703"/>
                </a:lnTo>
                <a:lnTo>
                  <a:pt x="302390" y="18099"/>
                </a:lnTo>
                <a:lnTo>
                  <a:pt x="341387" y="39119"/>
                </a:lnTo>
                <a:lnTo>
                  <a:pt x="373914" y="66695"/>
                </a:lnTo>
                <a:lnTo>
                  <a:pt x="398708" y="99756"/>
                </a:lnTo>
                <a:lnTo>
                  <a:pt x="414510" y="137234"/>
                </a:lnTo>
                <a:lnTo>
                  <a:pt x="420057" y="178059"/>
                </a:lnTo>
                <a:lnTo>
                  <a:pt x="414510" y="218890"/>
                </a:lnTo>
                <a:lnTo>
                  <a:pt x="398708" y="256371"/>
                </a:lnTo>
                <a:lnTo>
                  <a:pt x="373914" y="289433"/>
                </a:lnTo>
                <a:lnTo>
                  <a:pt x="341387" y="317009"/>
                </a:lnTo>
                <a:lnTo>
                  <a:pt x="302390" y="338030"/>
                </a:lnTo>
                <a:lnTo>
                  <a:pt x="258184" y="351425"/>
                </a:lnTo>
                <a:lnTo>
                  <a:pt x="210028" y="356128"/>
                </a:lnTo>
                <a:lnTo>
                  <a:pt x="161869" y="351425"/>
                </a:lnTo>
                <a:lnTo>
                  <a:pt x="117660" y="338030"/>
                </a:lnTo>
                <a:lnTo>
                  <a:pt x="78663" y="317009"/>
                </a:lnTo>
                <a:lnTo>
                  <a:pt x="46138" y="289433"/>
                </a:lnTo>
                <a:lnTo>
                  <a:pt x="21346" y="256371"/>
                </a:lnTo>
                <a:lnTo>
                  <a:pt x="5546" y="218890"/>
                </a:lnTo>
                <a:lnTo>
                  <a:pt x="0" y="178059"/>
                </a:lnTo>
                <a:close/>
              </a:path>
            </a:pathLst>
          </a:custGeom>
          <a:ln w="3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09111" y="4338780"/>
            <a:ext cx="1531620" cy="11569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ts val="1630"/>
              </a:lnSpc>
              <a:spcBef>
                <a:spcPts val="130"/>
              </a:spcBef>
            </a:pPr>
            <a:r>
              <a:rPr sz="1550" spc="175" dirty="0">
                <a:latin typeface="Times New Roman"/>
                <a:cs typeface="Times New Roman"/>
              </a:rPr>
              <a:t>P</a:t>
            </a:r>
            <a:r>
              <a:rPr sz="1550" spc="155" dirty="0">
                <a:latin typeface="Times New Roman"/>
                <a:cs typeface="Times New Roman"/>
              </a:rPr>
              <a:t>5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ts val="1630"/>
              </a:lnSpc>
            </a:pPr>
            <a:r>
              <a:rPr sz="1550" spc="165" dirty="0">
                <a:latin typeface="Times New Roman"/>
                <a:cs typeface="Times New Roman"/>
              </a:rPr>
              <a:t>P4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Times New Roman"/>
              <a:cs typeface="Times New Roman"/>
            </a:endParaRPr>
          </a:p>
          <a:p>
            <a:pPr marL="894715">
              <a:lnSpc>
                <a:spcPct val="100000"/>
              </a:lnSpc>
            </a:pPr>
            <a:r>
              <a:rPr sz="1550" spc="165" dirty="0">
                <a:latin typeface="Times New Roman"/>
                <a:cs typeface="Times New Roman"/>
              </a:rPr>
              <a:t>P6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82997" y="2990380"/>
            <a:ext cx="681990" cy="622935"/>
          </a:xfrm>
          <a:custGeom>
            <a:avLst/>
            <a:gdLst/>
            <a:ahLst/>
            <a:cxnLst/>
            <a:rect l="l" t="t" r="r" b="b"/>
            <a:pathLst>
              <a:path w="681989" h="622935">
                <a:moveTo>
                  <a:pt x="0" y="0"/>
                </a:moveTo>
                <a:lnTo>
                  <a:pt x="681671" y="622889"/>
                </a:lnTo>
              </a:path>
            </a:pathLst>
          </a:custGeom>
          <a:ln w="3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27621" y="3583368"/>
            <a:ext cx="85725" cy="74930"/>
          </a:xfrm>
          <a:custGeom>
            <a:avLst/>
            <a:gdLst/>
            <a:ahLst/>
            <a:cxnLst/>
            <a:rect l="l" t="t" r="r" b="b"/>
            <a:pathLst>
              <a:path w="85725" h="74929">
                <a:moveTo>
                  <a:pt x="60016" y="0"/>
                </a:moveTo>
                <a:lnTo>
                  <a:pt x="0" y="47112"/>
                </a:lnTo>
                <a:lnTo>
                  <a:pt x="85653" y="74374"/>
                </a:lnTo>
                <a:lnTo>
                  <a:pt x="60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79749" y="3919940"/>
            <a:ext cx="419734" cy="403860"/>
          </a:xfrm>
          <a:custGeom>
            <a:avLst/>
            <a:gdLst/>
            <a:ahLst/>
            <a:cxnLst/>
            <a:rect l="l" t="t" r="r" b="b"/>
            <a:pathLst>
              <a:path w="419735" h="403860">
                <a:moveTo>
                  <a:pt x="0" y="0"/>
                </a:moveTo>
                <a:lnTo>
                  <a:pt x="419731" y="403408"/>
                </a:lnTo>
              </a:path>
            </a:pathLst>
          </a:custGeom>
          <a:ln w="32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62048" y="4293824"/>
            <a:ext cx="85090" cy="75565"/>
          </a:xfrm>
          <a:custGeom>
            <a:avLst/>
            <a:gdLst/>
            <a:ahLst/>
            <a:cxnLst/>
            <a:rect l="l" t="t" r="r" b="b"/>
            <a:pathLst>
              <a:path w="85089" h="75564">
                <a:moveTo>
                  <a:pt x="61335" y="0"/>
                </a:moveTo>
                <a:lnTo>
                  <a:pt x="0" y="45944"/>
                </a:lnTo>
                <a:lnTo>
                  <a:pt x="84793" y="75003"/>
                </a:lnTo>
                <a:lnTo>
                  <a:pt x="61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07751" y="4780264"/>
            <a:ext cx="488315" cy="467995"/>
          </a:xfrm>
          <a:custGeom>
            <a:avLst/>
            <a:gdLst/>
            <a:ahLst/>
            <a:cxnLst/>
            <a:rect l="l" t="t" r="r" b="b"/>
            <a:pathLst>
              <a:path w="488314" h="467995">
                <a:moveTo>
                  <a:pt x="0" y="0"/>
                </a:moveTo>
                <a:lnTo>
                  <a:pt x="487928" y="467368"/>
                </a:lnTo>
              </a:path>
            </a:pathLst>
          </a:custGeom>
          <a:ln w="3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58277" y="5218158"/>
            <a:ext cx="85090" cy="74930"/>
          </a:xfrm>
          <a:custGeom>
            <a:avLst/>
            <a:gdLst/>
            <a:ahLst/>
            <a:cxnLst/>
            <a:rect l="l" t="t" r="r" b="b"/>
            <a:pathLst>
              <a:path w="85089" h="74929">
                <a:moveTo>
                  <a:pt x="61246" y="0"/>
                </a:moveTo>
                <a:lnTo>
                  <a:pt x="0" y="45956"/>
                </a:lnTo>
                <a:lnTo>
                  <a:pt x="84838" y="74902"/>
                </a:lnTo>
                <a:lnTo>
                  <a:pt x="612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08136" y="3966927"/>
            <a:ext cx="329565" cy="511175"/>
          </a:xfrm>
          <a:custGeom>
            <a:avLst/>
            <a:gdLst/>
            <a:ahLst/>
            <a:cxnLst/>
            <a:rect l="l" t="t" r="r" b="b"/>
            <a:pathLst>
              <a:path w="329564" h="511175">
                <a:moveTo>
                  <a:pt x="329558" y="0"/>
                </a:moveTo>
                <a:lnTo>
                  <a:pt x="0" y="511038"/>
                </a:lnTo>
              </a:path>
            </a:pathLst>
          </a:custGeom>
          <a:ln w="33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73801" y="4453730"/>
            <a:ext cx="75565" cy="78105"/>
          </a:xfrm>
          <a:custGeom>
            <a:avLst/>
            <a:gdLst/>
            <a:ahLst/>
            <a:cxnLst/>
            <a:rect l="l" t="t" r="r" b="b"/>
            <a:pathLst>
              <a:path w="75564" h="78104">
                <a:moveTo>
                  <a:pt x="3349" y="0"/>
                </a:moveTo>
                <a:lnTo>
                  <a:pt x="0" y="77478"/>
                </a:lnTo>
                <a:lnTo>
                  <a:pt x="75132" y="33267"/>
                </a:lnTo>
                <a:lnTo>
                  <a:pt x="33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39153" y="4670259"/>
            <a:ext cx="259079" cy="494665"/>
          </a:xfrm>
          <a:custGeom>
            <a:avLst/>
            <a:gdLst/>
            <a:ahLst/>
            <a:cxnLst/>
            <a:rect l="l" t="t" r="r" b="b"/>
            <a:pathLst>
              <a:path w="259079" h="494664">
                <a:moveTo>
                  <a:pt x="259079" y="0"/>
                </a:moveTo>
                <a:lnTo>
                  <a:pt x="0" y="494090"/>
                </a:lnTo>
              </a:path>
            </a:pathLst>
          </a:custGeom>
          <a:ln w="3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05929" y="5142351"/>
            <a:ext cx="74930" cy="77470"/>
          </a:xfrm>
          <a:custGeom>
            <a:avLst/>
            <a:gdLst/>
            <a:ahLst/>
            <a:cxnLst/>
            <a:rect l="l" t="t" r="r" b="b"/>
            <a:pathLst>
              <a:path w="74929" h="77470">
                <a:moveTo>
                  <a:pt x="0" y="0"/>
                </a:moveTo>
                <a:lnTo>
                  <a:pt x="4134" y="77452"/>
                </a:lnTo>
                <a:lnTo>
                  <a:pt x="74746" y="2816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88670" y="3021788"/>
            <a:ext cx="381000" cy="565785"/>
          </a:xfrm>
          <a:custGeom>
            <a:avLst/>
            <a:gdLst/>
            <a:ahLst/>
            <a:cxnLst/>
            <a:rect l="l" t="t" r="r" b="b"/>
            <a:pathLst>
              <a:path w="381000" h="565785">
                <a:moveTo>
                  <a:pt x="380417" y="0"/>
                </a:moveTo>
                <a:lnTo>
                  <a:pt x="0" y="565600"/>
                </a:lnTo>
              </a:path>
            </a:pathLst>
          </a:custGeom>
          <a:ln w="3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53223" y="3562765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4979" y="0"/>
                </a:moveTo>
                <a:lnTo>
                  <a:pt x="0" y="77390"/>
                </a:lnTo>
                <a:lnTo>
                  <a:pt x="76050" y="34297"/>
                </a:lnTo>
                <a:lnTo>
                  <a:pt x="49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74657" y="3966927"/>
            <a:ext cx="1081405" cy="1365250"/>
          </a:xfrm>
          <a:custGeom>
            <a:avLst/>
            <a:gdLst/>
            <a:ahLst/>
            <a:cxnLst/>
            <a:rect l="l" t="t" r="r" b="b"/>
            <a:pathLst>
              <a:path w="1081404" h="1365250">
                <a:moveTo>
                  <a:pt x="1080878" y="0"/>
                </a:moveTo>
                <a:lnTo>
                  <a:pt x="0" y="1365193"/>
                </a:lnTo>
              </a:path>
            </a:pathLst>
          </a:custGeom>
          <a:ln w="3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34765" y="5305599"/>
            <a:ext cx="80010" cy="77470"/>
          </a:xfrm>
          <a:custGeom>
            <a:avLst/>
            <a:gdLst/>
            <a:ahLst/>
            <a:cxnLst/>
            <a:rect l="l" t="t" r="r" b="b"/>
            <a:pathLst>
              <a:path w="80010" h="77470">
                <a:moveTo>
                  <a:pt x="11632" y="0"/>
                </a:moveTo>
                <a:lnTo>
                  <a:pt x="0" y="76900"/>
                </a:lnTo>
                <a:lnTo>
                  <a:pt x="79548" y="38644"/>
                </a:lnTo>
                <a:lnTo>
                  <a:pt x="1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643376" y="5756554"/>
            <a:ext cx="1950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类似于</a:t>
            </a:r>
            <a:r>
              <a:rPr sz="2400" b="1" spc="-120" dirty="0">
                <a:latin typeface="Microsoft JhengHei"/>
                <a:cs typeface="Microsoft JhengHei"/>
              </a:rPr>
              <a:t>PE</a:t>
            </a:r>
            <a:r>
              <a:rPr sz="2400" b="1" spc="-125" dirty="0">
                <a:latin typeface="Microsoft JhengHei"/>
                <a:cs typeface="Microsoft JhengHei"/>
              </a:rPr>
              <a:t>R</a:t>
            </a:r>
            <a:r>
              <a:rPr sz="2400" b="1" spc="10" dirty="0">
                <a:latin typeface="Microsoft JhengHei"/>
                <a:cs typeface="Microsoft JhengHei"/>
              </a:rPr>
              <a:t>T</a:t>
            </a:r>
            <a:r>
              <a:rPr sz="2400" b="1" dirty="0">
                <a:latin typeface="Microsoft JhengHei"/>
                <a:cs typeface="Microsoft JhengHei"/>
              </a:rPr>
              <a:t>图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5813" y="735330"/>
            <a:ext cx="31318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>
                <a:latin typeface="Candara"/>
                <a:cs typeface="Candara"/>
              </a:rPr>
              <a:t>6</a:t>
            </a:r>
            <a:r>
              <a:rPr dirty="0"/>
              <a:t>、售票问题</a:t>
            </a:r>
          </a:p>
        </p:txBody>
      </p:sp>
      <p:sp>
        <p:nvSpPr>
          <p:cNvPr id="3" name="object 3"/>
          <p:cNvSpPr/>
          <p:nvPr/>
        </p:nvSpPr>
        <p:spPr>
          <a:xfrm>
            <a:off x="539495" y="2564892"/>
            <a:ext cx="8281670" cy="2809240"/>
          </a:xfrm>
          <a:custGeom>
            <a:avLst/>
            <a:gdLst/>
            <a:ahLst/>
            <a:cxnLst/>
            <a:rect l="l" t="t" r="r" b="b"/>
            <a:pathLst>
              <a:path w="8281670" h="2809240">
                <a:moveTo>
                  <a:pt x="0" y="2808731"/>
                </a:moveTo>
                <a:lnTo>
                  <a:pt x="8281416" y="2808731"/>
                </a:lnTo>
                <a:lnTo>
                  <a:pt x="8281416" y="0"/>
                </a:lnTo>
                <a:lnTo>
                  <a:pt x="0" y="0"/>
                </a:lnTo>
                <a:lnTo>
                  <a:pt x="0" y="28087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8540" y="2532125"/>
            <a:ext cx="8119109" cy="31407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85115" marR="5080" indent="-272415">
              <a:lnSpc>
                <a:spcPct val="90000"/>
              </a:lnSpc>
              <a:spcBef>
                <a:spcPts val="43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汽车司机与售票员之间必须协同工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作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，一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方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面只有 售票员把车门关好了司机才能开车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因此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售票员 关好门应通知司机开车，然后售票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员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进行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售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票。另 一方面，只有当汽车已经停下，售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票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员才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能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开门上 下客，故司机停车后应该通知售票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员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。假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定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某辆公 共汽车上有一名司机与两名售票员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汽车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当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前正在 始发站停车上客，试用信号量</a:t>
            </a:r>
            <a:r>
              <a:rPr sz="2800" spc="-30" dirty="0">
                <a:solidFill>
                  <a:srgbClr val="073D86"/>
                </a:solidFill>
                <a:latin typeface="华文新魏"/>
                <a:cs typeface="华文新魏"/>
              </a:rPr>
              <a:t>与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P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、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V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操作</a:t>
            </a:r>
            <a:r>
              <a:rPr sz="2800" spc="10" dirty="0">
                <a:solidFill>
                  <a:srgbClr val="073D86"/>
                </a:solidFill>
                <a:latin typeface="华文新魏"/>
                <a:cs typeface="华文新魏"/>
              </a:rPr>
              <a:t>写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出他 们的同步算法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4678" y="337769"/>
            <a:ext cx="22631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售票问题</a:t>
            </a:r>
          </a:p>
        </p:txBody>
      </p:sp>
      <p:sp>
        <p:nvSpPr>
          <p:cNvPr id="3" name="object 3"/>
          <p:cNvSpPr/>
          <p:nvPr/>
        </p:nvSpPr>
        <p:spPr>
          <a:xfrm>
            <a:off x="827087" y="1495425"/>
            <a:ext cx="7772400" cy="655320"/>
          </a:xfrm>
          <a:custGeom>
            <a:avLst/>
            <a:gdLst/>
            <a:ahLst/>
            <a:cxnLst/>
            <a:rect l="l" t="t" r="r" b="b"/>
            <a:pathLst>
              <a:path w="7772400" h="655319">
                <a:moveTo>
                  <a:pt x="0" y="655320"/>
                </a:moveTo>
                <a:lnTo>
                  <a:pt x="7772400" y="655320"/>
                </a:lnTo>
                <a:lnTo>
                  <a:pt x="7772400" y="0"/>
                </a:lnTo>
                <a:lnTo>
                  <a:pt x="0" y="0"/>
                </a:lnTo>
                <a:lnTo>
                  <a:pt x="0" y="655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7087" y="2150745"/>
            <a:ext cx="2736850" cy="3398520"/>
          </a:xfrm>
          <a:custGeom>
            <a:avLst/>
            <a:gdLst/>
            <a:ahLst/>
            <a:cxnLst/>
            <a:rect l="l" t="t" r="r" b="b"/>
            <a:pathLst>
              <a:path w="2736850" h="3398520">
                <a:moveTo>
                  <a:pt x="0" y="3398520"/>
                </a:moveTo>
                <a:lnTo>
                  <a:pt x="2736850" y="3398520"/>
                </a:lnTo>
                <a:lnTo>
                  <a:pt x="2736850" y="0"/>
                </a:lnTo>
                <a:lnTo>
                  <a:pt x="0" y="0"/>
                </a:lnTo>
                <a:lnTo>
                  <a:pt x="0" y="3398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64001" y="2150745"/>
            <a:ext cx="2376805" cy="3398520"/>
          </a:xfrm>
          <a:custGeom>
            <a:avLst/>
            <a:gdLst/>
            <a:ahLst/>
            <a:cxnLst/>
            <a:rect l="l" t="t" r="r" b="b"/>
            <a:pathLst>
              <a:path w="2376804" h="3398520">
                <a:moveTo>
                  <a:pt x="0" y="3398520"/>
                </a:moveTo>
                <a:lnTo>
                  <a:pt x="2376424" y="3398520"/>
                </a:lnTo>
                <a:lnTo>
                  <a:pt x="2376424" y="0"/>
                </a:lnTo>
                <a:lnTo>
                  <a:pt x="0" y="0"/>
                </a:lnTo>
                <a:lnTo>
                  <a:pt x="0" y="3398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40425" y="2150745"/>
            <a:ext cx="2659380" cy="3398520"/>
          </a:xfrm>
          <a:custGeom>
            <a:avLst/>
            <a:gdLst/>
            <a:ahLst/>
            <a:cxnLst/>
            <a:rect l="l" t="t" r="r" b="b"/>
            <a:pathLst>
              <a:path w="2659379" h="3398520">
                <a:moveTo>
                  <a:pt x="0" y="3398520"/>
                </a:moveTo>
                <a:lnTo>
                  <a:pt x="2659126" y="3398520"/>
                </a:lnTo>
                <a:lnTo>
                  <a:pt x="2659126" y="0"/>
                </a:lnTo>
                <a:lnTo>
                  <a:pt x="0" y="0"/>
                </a:lnTo>
                <a:lnTo>
                  <a:pt x="0" y="3398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12800" y="1481137"/>
          <a:ext cx="7815580" cy="5133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8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5320">
                <a:tc gridSpan="3">
                  <a:txBody>
                    <a:bodyPr/>
                    <a:lstStyle/>
                    <a:p>
                      <a:pPr marL="91440">
                        <a:lnSpc>
                          <a:spcPts val="2300"/>
                        </a:lnSpc>
                      </a:pPr>
                      <a:r>
                        <a:rPr sz="2000" spc="-15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Var </a:t>
                      </a:r>
                      <a:r>
                        <a:rPr sz="2000" spc="-5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run1, run2,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stop1, stop2:</a:t>
                      </a:r>
                      <a:r>
                        <a:rPr sz="2000" spc="2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semaphore;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run1:=0; run2:=0;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stop1:=0;</a:t>
                      </a:r>
                      <a:r>
                        <a:rPr sz="2000" spc="15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 </a:t>
                      </a:r>
                      <a:r>
                        <a:rPr sz="2000" spc="-5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stop2:=0;</a:t>
                      </a:r>
                      <a:endParaRPr sz="2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519">
                <a:tc>
                  <a:txBody>
                    <a:bodyPr/>
                    <a:lstStyle/>
                    <a:p>
                      <a:pPr marL="91440">
                        <a:lnSpc>
                          <a:spcPts val="2300"/>
                        </a:lnSpc>
                      </a:pPr>
                      <a:r>
                        <a:rPr sz="2000" spc="-5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void Driver()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 {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R="95313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while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 </a:t>
                      </a:r>
                      <a:r>
                        <a:rPr sz="2000" spc="-5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(true)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25717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{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480059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3300"/>
                          </a:solidFill>
                          <a:latin typeface="Candara"/>
                          <a:cs typeface="Candara"/>
                        </a:rPr>
                        <a:t>P(run1);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480059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3300"/>
                          </a:solidFill>
                          <a:latin typeface="Candara"/>
                          <a:cs typeface="Candara"/>
                        </a:rPr>
                        <a:t>P(run2);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480059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宋体"/>
                          <a:cs typeface="宋体"/>
                        </a:rPr>
                        <a:t>开车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;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480059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宋体"/>
                          <a:cs typeface="宋体"/>
                        </a:rPr>
                        <a:t>停车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;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480059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3300"/>
                          </a:solidFill>
                          <a:latin typeface="Candara"/>
                          <a:cs typeface="Candara"/>
                        </a:rPr>
                        <a:t>V(stop1);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480059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3300"/>
                          </a:solidFill>
                          <a:latin typeface="Candara"/>
                          <a:cs typeface="Candara"/>
                        </a:rPr>
                        <a:t>V(stop2);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3689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}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}</a:t>
                      </a:r>
                      <a:endParaRPr sz="2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300"/>
                        </a:lnSpc>
                      </a:pPr>
                      <a:r>
                        <a:rPr sz="2000" spc="-5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void Seller1()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{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257810">
                        <a:lnSpc>
                          <a:spcPct val="100000"/>
                        </a:lnSpc>
                        <a:tabLst>
                          <a:tab pos="1683385" algn="l"/>
                        </a:tabLst>
                      </a:pPr>
                      <a:r>
                        <a:rPr sz="2000" spc="-5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while</a:t>
                      </a:r>
                      <a:r>
                        <a:rPr sz="2000" spc="25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 </a:t>
                      </a:r>
                      <a:r>
                        <a:rPr sz="2000" spc="-5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(true)	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{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480695" marR="934719" indent="-125730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宋体"/>
                          <a:cs typeface="宋体"/>
                        </a:rPr>
                        <a:t>上乘客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; 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宋体"/>
                          <a:cs typeface="宋体"/>
                        </a:rPr>
                        <a:t>关车门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;  </a:t>
                      </a:r>
                      <a:r>
                        <a:rPr sz="2000" b="1" dirty="0">
                          <a:solidFill>
                            <a:srgbClr val="FF3300"/>
                          </a:solidFill>
                          <a:latin typeface="Candara"/>
                          <a:cs typeface="Candara"/>
                        </a:rPr>
                        <a:t>V(run1); 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宋体"/>
                          <a:cs typeface="宋体"/>
                        </a:rPr>
                        <a:t>售车票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;  </a:t>
                      </a:r>
                      <a:r>
                        <a:rPr sz="2000" b="1" dirty="0">
                          <a:solidFill>
                            <a:srgbClr val="FF3300"/>
                          </a:solidFill>
                          <a:latin typeface="Candara"/>
                          <a:cs typeface="Candara"/>
                        </a:rPr>
                        <a:t>P(s</a:t>
                      </a:r>
                      <a:r>
                        <a:rPr sz="2000" b="1" spc="5" dirty="0">
                          <a:solidFill>
                            <a:srgbClr val="FF3300"/>
                          </a:solidFill>
                          <a:latin typeface="Candara"/>
                          <a:cs typeface="Candara"/>
                        </a:rPr>
                        <a:t>t</a:t>
                      </a:r>
                      <a:r>
                        <a:rPr sz="2000" b="1" dirty="0">
                          <a:solidFill>
                            <a:srgbClr val="FF3300"/>
                          </a:solidFill>
                          <a:latin typeface="Candara"/>
                          <a:cs typeface="Candara"/>
                        </a:rPr>
                        <a:t>o</a:t>
                      </a:r>
                      <a:r>
                        <a:rPr sz="2000" b="1" spc="-10" dirty="0">
                          <a:solidFill>
                            <a:srgbClr val="FF3300"/>
                          </a:solidFill>
                          <a:latin typeface="Candara"/>
                          <a:cs typeface="Candara"/>
                        </a:rPr>
                        <a:t>p</a:t>
                      </a:r>
                      <a:r>
                        <a:rPr sz="2000" b="1" spc="-5" dirty="0">
                          <a:solidFill>
                            <a:srgbClr val="FF3300"/>
                          </a:solidFill>
                          <a:latin typeface="Candara"/>
                          <a:cs typeface="Candara"/>
                        </a:rPr>
                        <a:t>1);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宋体"/>
                          <a:cs typeface="宋体"/>
                        </a:rPr>
                        <a:t>开车门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; 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宋体"/>
                          <a:cs typeface="宋体"/>
                        </a:rPr>
                        <a:t>下乘客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;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3689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}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}</a:t>
                      </a:r>
                      <a:endParaRPr sz="2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300"/>
                        </a:lnSpc>
                      </a:pPr>
                      <a:r>
                        <a:rPr sz="2000" spc="-5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void Seller2()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{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314960">
                        <a:lnSpc>
                          <a:spcPct val="100000"/>
                        </a:lnSpc>
                        <a:tabLst>
                          <a:tab pos="1921510" algn="l"/>
                        </a:tabLst>
                      </a:pPr>
                      <a:r>
                        <a:rPr sz="2000" spc="-5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while</a:t>
                      </a:r>
                      <a:r>
                        <a:rPr sz="2000" spc="1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 </a:t>
                      </a:r>
                      <a:r>
                        <a:rPr sz="2000" spc="-5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(true)	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{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591820" marR="1066800" indent="-55244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宋体"/>
                          <a:cs typeface="宋体"/>
                        </a:rPr>
                        <a:t>上乘客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; 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宋体"/>
                          <a:cs typeface="宋体"/>
                        </a:rPr>
                        <a:t>关车</a:t>
                      </a:r>
                      <a:r>
                        <a:rPr sz="2000" spc="5" dirty="0">
                          <a:solidFill>
                            <a:srgbClr val="073D86"/>
                          </a:solidFill>
                          <a:latin typeface="宋体"/>
                          <a:cs typeface="宋体"/>
                        </a:rPr>
                        <a:t>门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;  </a:t>
                      </a:r>
                      <a:r>
                        <a:rPr sz="2000" b="1" dirty="0">
                          <a:solidFill>
                            <a:srgbClr val="FF3300"/>
                          </a:solidFill>
                          <a:latin typeface="Candara"/>
                          <a:cs typeface="Candara"/>
                        </a:rPr>
                        <a:t>V(run2); 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宋体"/>
                          <a:cs typeface="宋体"/>
                        </a:rPr>
                        <a:t>售车票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;  </a:t>
                      </a:r>
                      <a:r>
                        <a:rPr sz="2000" b="1" dirty="0">
                          <a:solidFill>
                            <a:srgbClr val="FF3300"/>
                          </a:solidFill>
                          <a:latin typeface="Candara"/>
                          <a:cs typeface="Candara"/>
                        </a:rPr>
                        <a:t>P(s</a:t>
                      </a:r>
                      <a:r>
                        <a:rPr sz="2000" b="1" spc="5" dirty="0">
                          <a:solidFill>
                            <a:srgbClr val="FF3300"/>
                          </a:solidFill>
                          <a:latin typeface="Candara"/>
                          <a:cs typeface="Candara"/>
                        </a:rPr>
                        <a:t>t</a:t>
                      </a:r>
                      <a:r>
                        <a:rPr sz="2000" b="1" dirty="0">
                          <a:solidFill>
                            <a:srgbClr val="FF3300"/>
                          </a:solidFill>
                          <a:latin typeface="Candara"/>
                          <a:cs typeface="Candara"/>
                        </a:rPr>
                        <a:t>o</a:t>
                      </a:r>
                      <a:r>
                        <a:rPr sz="2000" b="1" spc="-10" dirty="0">
                          <a:solidFill>
                            <a:srgbClr val="FF3300"/>
                          </a:solidFill>
                          <a:latin typeface="Candara"/>
                          <a:cs typeface="Candara"/>
                        </a:rPr>
                        <a:t>p</a:t>
                      </a:r>
                      <a:r>
                        <a:rPr sz="2000" b="1" dirty="0">
                          <a:solidFill>
                            <a:srgbClr val="FF3300"/>
                          </a:solidFill>
                          <a:latin typeface="Candara"/>
                          <a:cs typeface="Candara"/>
                        </a:rPr>
                        <a:t>2);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宋体"/>
                          <a:cs typeface="宋体"/>
                        </a:rPr>
                        <a:t>开车门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; 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宋体"/>
                          <a:cs typeface="宋体"/>
                        </a:rPr>
                        <a:t>下乘</a:t>
                      </a:r>
                      <a:r>
                        <a:rPr sz="2000" spc="5" dirty="0">
                          <a:solidFill>
                            <a:srgbClr val="073D86"/>
                          </a:solidFill>
                          <a:latin typeface="宋体"/>
                          <a:cs typeface="宋体"/>
                        </a:rPr>
                        <a:t>客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;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3695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}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}</a:t>
                      </a:r>
                      <a:endParaRPr sz="2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0925">
                <a:tc gridSpan="3">
                  <a:txBody>
                    <a:bodyPr/>
                    <a:lstStyle/>
                    <a:p>
                      <a:pPr marL="91440">
                        <a:lnSpc>
                          <a:spcPts val="2245"/>
                        </a:lnSpc>
                      </a:pPr>
                      <a:r>
                        <a:rPr sz="2000" spc="-5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void main()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 {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313690">
                        <a:lnSpc>
                          <a:spcPts val="2280"/>
                        </a:lnSpc>
                      </a:pPr>
                      <a:r>
                        <a:rPr sz="2000" spc="-5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parbegin(Driver; Seller1;</a:t>
                      </a:r>
                      <a:r>
                        <a:rPr sz="2000" spc="1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 </a:t>
                      </a:r>
                      <a:r>
                        <a:rPr sz="2000" spc="-5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Seller2);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91440">
                        <a:lnSpc>
                          <a:spcPts val="234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}</a:t>
                      </a:r>
                      <a:endParaRPr sz="2000">
                        <a:latin typeface="Candara"/>
                        <a:cs typeface="Candar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Candara"/>
                <a:cs typeface="Candara"/>
              </a:rPr>
              <a:t>7</a:t>
            </a:r>
            <a:r>
              <a:rPr dirty="0"/>
              <a:t>、吸烟者问题</a:t>
            </a:r>
          </a:p>
        </p:txBody>
      </p:sp>
      <p:sp>
        <p:nvSpPr>
          <p:cNvPr id="3" name="object 3"/>
          <p:cNvSpPr/>
          <p:nvPr/>
        </p:nvSpPr>
        <p:spPr>
          <a:xfrm>
            <a:off x="467868" y="2636520"/>
            <a:ext cx="8208645" cy="3816350"/>
          </a:xfrm>
          <a:custGeom>
            <a:avLst/>
            <a:gdLst/>
            <a:ahLst/>
            <a:cxnLst/>
            <a:rect l="l" t="t" r="r" b="b"/>
            <a:pathLst>
              <a:path w="8208645" h="3816350">
                <a:moveTo>
                  <a:pt x="0" y="3816096"/>
                </a:moveTo>
                <a:lnTo>
                  <a:pt x="8208264" y="3816096"/>
                </a:lnTo>
                <a:lnTo>
                  <a:pt x="8208264" y="0"/>
                </a:lnTo>
                <a:lnTo>
                  <a:pt x="0" y="0"/>
                </a:lnTo>
                <a:lnTo>
                  <a:pt x="0" y="38160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7217" y="2612516"/>
            <a:ext cx="8223250" cy="30257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5115" marR="309880" indent="-272415">
              <a:lnSpc>
                <a:spcPts val="2590"/>
              </a:lnSpc>
              <a:spcBef>
                <a:spcPts val="42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一个经典同步问题：吸烟者问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题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(patil，1971)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。三个吸烟 者在一个房间内，还有一个香烟供应者。为了制造并抽掉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香烟，每个吸烟者需要三样东西：烟草、纸和火柴，供应</a:t>
            </a:r>
            <a:endParaRPr sz="2400">
              <a:latin typeface="华文新魏"/>
              <a:cs typeface="华文新魏"/>
            </a:endParaRPr>
          </a:p>
          <a:p>
            <a:pPr marL="285115" marR="5080">
              <a:lnSpc>
                <a:spcPts val="2590"/>
              </a:lnSpc>
              <a:spcBef>
                <a:spcPts val="1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者有丰富货物提供。三个吸烟者中，第一个有自己的烟草， 第二个有自己的纸和第三个有自己的火柴。供应者随机地 将两样东西放在桌子上，允许一个吸烟者进行对健康不利 的吸烟。当吸烟者完成吸烟后唤醒供应者，供应者再把两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样东西放在桌子上，唤醒另一个吸烟者。试用信号量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和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P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、</a:t>
            </a:r>
            <a:endParaRPr sz="2400">
              <a:latin typeface="华文新魏"/>
              <a:cs typeface="华文新魏"/>
            </a:endParaRPr>
          </a:p>
          <a:p>
            <a:pPr marL="285115">
              <a:lnSpc>
                <a:spcPts val="2565"/>
              </a:lnSpc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V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操作求解该问题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634" y="411226"/>
            <a:ext cx="28238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吸烟者问题</a:t>
            </a:r>
          </a:p>
        </p:txBody>
      </p:sp>
      <p:sp>
        <p:nvSpPr>
          <p:cNvPr id="3" name="object 3"/>
          <p:cNvSpPr/>
          <p:nvPr/>
        </p:nvSpPr>
        <p:spPr>
          <a:xfrm>
            <a:off x="252412" y="1412875"/>
            <a:ext cx="8641080" cy="655320"/>
          </a:xfrm>
          <a:custGeom>
            <a:avLst/>
            <a:gdLst/>
            <a:ahLst/>
            <a:cxnLst/>
            <a:rect l="l" t="t" r="r" b="b"/>
            <a:pathLst>
              <a:path w="8641080" h="655319">
                <a:moveTo>
                  <a:pt x="0" y="655320"/>
                </a:moveTo>
                <a:lnTo>
                  <a:pt x="8640699" y="655320"/>
                </a:lnTo>
                <a:lnTo>
                  <a:pt x="8640699" y="0"/>
                </a:lnTo>
                <a:lnTo>
                  <a:pt x="0" y="0"/>
                </a:lnTo>
                <a:lnTo>
                  <a:pt x="0" y="655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2412" y="2068195"/>
            <a:ext cx="4895850" cy="4267200"/>
          </a:xfrm>
          <a:custGeom>
            <a:avLst/>
            <a:gdLst/>
            <a:ahLst/>
            <a:cxnLst/>
            <a:rect l="l" t="t" r="r" b="b"/>
            <a:pathLst>
              <a:path w="4895850" h="4267200">
                <a:moveTo>
                  <a:pt x="0" y="4267200"/>
                </a:moveTo>
                <a:lnTo>
                  <a:pt x="4895850" y="4267200"/>
                </a:lnTo>
                <a:lnTo>
                  <a:pt x="4895850" y="0"/>
                </a:lnTo>
                <a:lnTo>
                  <a:pt x="0" y="0"/>
                </a:lnTo>
                <a:lnTo>
                  <a:pt x="0" y="426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48326" y="2068195"/>
            <a:ext cx="3745229" cy="4267200"/>
          </a:xfrm>
          <a:custGeom>
            <a:avLst/>
            <a:gdLst/>
            <a:ahLst/>
            <a:cxnLst/>
            <a:rect l="l" t="t" r="r" b="b"/>
            <a:pathLst>
              <a:path w="3745229" h="4267200">
                <a:moveTo>
                  <a:pt x="0" y="4267200"/>
                </a:moveTo>
                <a:lnTo>
                  <a:pt x="3744849" y="4267200"/>
                </a:lnTo>
                <a:lnTo>
                  <a:pt x="3744849" y="0"/>
                </a:lnTo>
                <a:lnTo>
                  <a:pt x="0" y="0"/>
                </a:lnTo>
                <a:lnTo>
                  <a:pt x="0" y="426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48326" y="2061845"/>
            <a:ext cx="0" cy="4288155"/>
          </a:xfrm>
          <a:custGeom>
            <a:avLst/>
            <a:gdLst/>
            <a:ahLst/>
            <a:cxnLst/>
            <a:rect l="l" t="t" r="r" b="b"/>
            <a:pathLst>
              <a:path h="4288155">
                <a:moveTo>
                  <a:pt x="0" y="0"/>
                </a:moveTo>
                <a:lnTo>
                  <a:pt x="0" y="42878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8125" y="2068195"/>
            <a:ext cx="8669655" cy="0"/>
          </a:xfrm>
          <a:custGeom>
            <a:avLst/>
            <a:gdLst/>
            <a:ahLst/>
            <a:cxnLst/>
            <a:rect l="l" t="t" r="r" b="b"/>
            <a:pathLst>
              <a:path w="8669655">
                <a:moveTo>
                  <a:pt x="0" y="0"/>
                </a:moveTo>
                <a:lnTo>
                  <a:pt x="86692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2412" y="1398650"/>
            <a:ext cx="0" cy="4951095"/>
          </a:xfrm>
          <a:custGeom>
            <a:avLst/>
            <a:gdLst/>
            <a:ahLst/>
            <a:cxnLst/>
            <a:rect l="l" t="t" r="r" b="b"/>
            <a:pathLst>
              <a:path h="4951095">
                <a:moveTo>
                  <a:pt x="0" y="0"/>
                </a:moveTo>
                <a:lnTo>
                  <a:pt x="0" y="495103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93175" y="1398650"/>
            <a:ext cx="0" cy="4951095"/>
          </a:xfrm>
          <a:custGeom>
            <a:avLst/>
            <a:gdLst/>
            <a:ahLst/>
            <a:cxnLst/>
            <a:rect l="l" t="t" r="r" b="b"/>
            <a:pathLst>
              <a:path h="4951095">
                <a:moveTo>
                  <a:pt x="0" y="0"/>
                </a:moveTo>
                <a:lnTo>
                  <a:pt x="0" y="495103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8125" y="1412875"/>
            <a:ext cx="8669655" cy="0"/>
          </a:xfrm>
          <a:custGeom>
            <a:avLst/>
            <a:gdLst/>
            <a:ahLst/>
            <a:cxnLst/>
            <a:rect l="l" t="t" r="r" b="b"/>
            <a:pathLst>
              <a:path w="8669655">
                <a:moveTo>
                  <a:pt x="0" y="0"/>
                </a:moveTo>
                <a:lnTo>
                  <a:pt x="866927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8125" y="6335395"/>
            <a:ext cx="8669655" cy="0"/>
          </a:xfrm>
          <a:custGeom>
            <a:avLst/>
            <a:gdLst/>
            <a:ahLst/>
            <a:cxnLst/>
            <a:rect l="l" t="t" r="r" b="b"/>
            <a:pathLst>
              <a:path w="8669655">
                <a:moveTo>
                  <a:pt x="0" y="0"/>
                </a:moveTo>
                <a:lnTo>
                  <a:pt x="866927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2674" y="1386966"/>
            <a:ext cx="4769485" cy="490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115" marR="204343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semaphor:s0,s1,s2,s3; 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S0=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1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;S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1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=0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;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S2=0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;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S3=0;</a:t>
            </a:r>
            <a:endParaRPr sz="2000">
              <a:latin typeface="华文新魏"/>
              <a:cs typeface="华文新魏"/>
            </a:endParaRPr>
          </a:p>
          <a:p>
            <a:pPr marL="31115">
              <a:lnSpc>
                <a:spcPct val="100000"/>
              </a:lnSpc>
              <a:spcBef>
                <a:spcPts val="359"/>
              </a:spcBef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Process businessman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{</a:t>
            </a:r>
            <a:endParaRPr sz="2000">
              <a:latin typeface="华文新魏"/>
              <a:cs typeface="华文新魏"/>
            </a:endParaRPr>
          </a:p>
          <a:p>
            <a:pPr marL="31115" marR="2078989">
              <a:lnSpc>
                <a:spcPct val="100000"/>
              </a:lnSpc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//供应者进程 L1：i:=RAND( ) mod</a:t>
            </a:r>
            <a:r>
              <a:rPr sz="2000" spc="-114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3;</a:t>
            </a:r>
            <a:endParaRPr sz="2000">
              <a:latin typeface="华文新魏"/>
              <a:cs typeface="华文新魏"/>
            </a:endParaRPr>
          </a:p>
          <a:p>
            <a:pPr marL="464184">
              <a:lnSpc>
                <a:spcPct val="100000"/>
              </a:lnSpc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j:=RAND( ) mod</a:t>
            </a:r>
            <a:r>
              <a:rPr sz="2000" spc="-4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3;</a:t>
            </a:r>
            <a:endParaRPr sz="2000">
              <a:latin typeface="华文新魏"/>
              <a:cs typeface="华文新魏"/>
            </a:endParaRPr>
          </a:p>
          <a:p>
            <a:pPr marL="216535">
              <a:lnSpc>
                <a:spcPct val="100000"/>
              </a:lnSpc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If (i=j) then goto</a:t>
            </a:r>
            <a:r>
              <a:rPr sz="2000" spc="-5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L1;</a:t>
            </a:r>
            <a:endParaRPr sz="20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tabLst>
                <a:tab pos="1092835" algn="l"/>
              </a:tabLst>
            </a:pPr>
            <a:r>
              <a:rPr sz="2000" u="heavy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 </a:t>
            </a:r>
            <a:r>
              <a:rPr sz="2000" u="heavy" spc="140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 </a:t>
            </a:r>
            <a:r>
              <a:rPr sz="2000" u="heavy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P(S0);	</a:t>
            </a:r>
            <a:endParaRPr sz="2000">
              <a:latin typeface="华文新魏"/>
              <a:cs typeface="华文新魏"/>
            </a:endParaRPr>
          </a:p>
          <a:p>
            <a:pPr marL="216535" marR="1996439">
              <a:lnSpc>
                <a:spcPct val="100000"/>
              </a:lnSpc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Put_items</a:t>
            </a:r>
            <a:r>
              <a:rPr sz="2000" spc="-6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[i]_on_table;  Put_items</a:t>
            </a:r>
            <a:r>
              <a:rPr sz="2000" spc="-6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[j]_on_table;</a:t>
            </a:r>
            <a:endParaRPr sz="20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tabLst>
                <a:tab pos="218440" algn="l"/>
              </a:tabLst>
            </a:pPr>
            <a:r>
              <a:rPr sz="2000" u="heavy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 	if </a:t>
            </a:r>
            <a:r>
              <a:rPr sz="2000" u="heavy" spc="-5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(i=0 </a:t>
            </a:r>
            <a:r>
              <a:rPr sz="2000" u="heavy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and </a:t>
            </a:r>
            <a:r>
              <a:rPr sz="2000" u="heavy" spc="-5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j=1) </a:t>
            </a:r>
            <a:r>
              <a:rPr sz="2000" u="heavy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or </a:t>
            </a:r>
            <a:r>
              <a:rPr sz="2000" u="heavy" spc="-5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(i=1 and j=0)</a:t>
            </a:r>
            <a:r>
              <a:rPr sz="2000" u="heavy" spc="15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 </a:t>
            </a:r>
            <a:r>
              <a:rPr sz="2000" u="heavy" spc="-5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V(S[3]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);</a:t>
            </a:r>
            <a:endParaRPr sz="20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tabLst>
                <a:tab pos="216535" algn="l"/>
              </a:tabLst>
            </a:pPr>
            <a:r>
              <a:rPr sz="2000" u="heavy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 	if (i=1 and j=2) or (i=2and j=1)</a:t>
            </a:r>
            <a:r>
              <a:rPr sz="2000" u="heavy" spc="385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 </a:t>
            </a:r>
            <a:r>
              <a:rPr sz="2000" u="heavy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V(S[1]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);</a:t>
            </a:r>
            <a:endParaRPr sz="2000">
              <a:latin typeface="华文新魏"/>
              <a:cs typeface="华文新魏"/>
            </a:endParaRPr>
          </a:p>
          <a:p>
            <a:pPr marL="31115" marR="141605" indent="-19050">
              <a:lnSpc>
                <a:spcPts val="2039"/>
              </a:lnSpc>
              <a:spcBef>
                <a:spcPts val="370"/>
              </a:spcBef>
              <a:tabLst>
                <a:tab pos="216535" algn="l"/>
                <a:tab pos="4619625" algn="l"/>
              </a:tabLst>
            </a:pPr>
            <a:r>
              <a:rPr sz="2000" u="heavy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 	if (i=0 and j=2) or (i=2</a:t>
            </a:r>
            <a:r>
              <a:rPr sz="2000" u="heavy" spc="-105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 </a:t>
            </a:r>
            <a:r>
              <a:rPr sz="2000" u="heavy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and j=0) 	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 V(S[2]);</a:t>
            </a:r>
            <a:endParaRPr sz="2000">
              <a:latin typeface="华文新魏"/>
              <a:cs typeface="华文新魏"/>
            </a:endParaRPr>
          </a:p>
          <a:p>
            <a:pPr marL="31115">
              <a:lnSpc>
                <a:spcPts val="2390"/>
              </a:lnSpc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goto</a:t>
            </a:r>
            <a:r>
              <a:rPr sz="2000" spc="-10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L1;</a:t>
            </a:r>
            <a:endParaRPr sz="2000">
              <a:latin typeface="华文新魏"/>
              <a:cs typeface="华文新魏"/>
            </a:endParaRPr>
          </a:p>
          <a:p>
            <a:pPr marL="31115">
              <a:lnSpc>
                <a:spcPct val="100000"/>
              </a:lnSpc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09285" y="2042287"/>
            <a:ext cx="3487420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Process consumer (k)</a:t>
            </a:r>
            <a:r>
              <a:rPr sz="2000" spc="-3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{</a:t>
            </a:r>
            <a:endParaRPr sz="2000">
              <a:latin typeface="华文新魏"/>
              <a:cs typeface="华文新魏"/>
            </a:endParaRPr>
          </a:p>
          <a:p>
            <a:pPr marL="30480" marR="856615">
              <a:lnSpc>
                <a:spcPct val="100000"/>
              </a:lnSpc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/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/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吸烟者进程，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k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=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1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,2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,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3  L1：</a:t>
            </a:r>
            <a:endParaRPr sz="2000">
              <a:latin typeface="华文新魏"/>
              <a:cs typeface="华文新魏"/>
            </a:endParaRPr>
          </a:p>
          <a:p>
            <a:pPr marL="217170">
              <a:lnSpc>
                <a:spcPct val="100000"/>
              </a:lnSpc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P(S[k]);</a:t>
            </a:r>
            <a:endParaRPr sz="2000">
              <a:latin typeface="华文新魏"/>
              <a:cs typeface="华文新魏"/>
            </a:endParaRPr>
          </a:p>
          <a:p>
            <a:pPr marL="154305" marR="278765">
              <a:lnSpc>
                <a:spcPct val="100000"/>
              </a:lnSpc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take_one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_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item_from_tab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l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e;  take_one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_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item_from_tab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l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e;</a:t>
            </a:r>
            <a:endParaRPr sz="20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tabLst>
                <a:tab pos="217170" algn="l"/>
                <a:tab pos="1091565" algn="l"/>
              </a:tabLst>
            </a:pPr>
            <a:r>
              <a:rPr sz="2000" u="heavy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 	V(S0);	</a:t>
            </a:r>
            <a:endParaRPr sz="2000">
              <a:latin typeface="华文新魏"/>
              <a:cs typeface="华文新魏"/>
            </a:endParaRPr>
          </a:p>
          <a:p>
            <a:pPr marL="93345" marR="5080">
              <a:lnSpc>
                <a:spcPct val="100000"/>
              </a:lnSpc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mak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e_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cigaret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t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e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_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an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d_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smokei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g  goto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L1;</a:t>
            </a:r>
            <a:endParaRPr sz="2000">
              <a:latin typeface="华文新魏"/>
              <a:cs typeface="华文新魏"/>
            </a:endParaRPr>
          </a:p>
          <a:p>
            <a:pPr marL="30480">
              <a:lnSpc>
                <a:spcPct val="100000"/>
              </a:lnSpc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13505" y="3070098"/>
            <a:ext cx="1880235" cy="1664970"/>
          </a:xfrm>
          <a:custGeom>
            <a:avLst/>
            <a:gdLst/>
            <a:ahLst/>
            <a:cxnLst/>
            <a:rect l="l" t="t" r="r" b="b"/>
            <a:pathLst>
              <a:path w="1880235" h="1664970">
                <a:moveTo>
                  <a:pt x="1813256" y="41727"/>
                </a:moveTo>
                <a:lnTo>
                  <a:pt x="0" y="1645412"/>
                </a:lnTo>
                <a:lnTo>
                  <a:pt x="17272" y="1664715"/>
                </a:lnTo>
                <a:lnTo>
                  <a:pt x="1830456" y="61220"/>
                </a:lnTo>
                <a:lnTo>
                  <a:pt x="1813256" y="41727"/>
                </a:lnTo>
                <a:close/>
              </a:path>
              <a:path w="1880235" h="1664970">
                <a:moveTo>
                  <a:pt x="1866744" y="33147"/>
                </a:moveTo>
                <a:lnTo>
                  <a:pt x="1822958" y="33147"/>
                </a:lnTo>
                <a:lnTo>
                  <a:pt x="1840230" y="52577"/>
                </a:lnTo>
                <a:lnTo>
                  <a:pt x="1830456" y="61220"/>
                </a:lnTo>
                <a:lnTo>
                  <a:pt x="1847596" y="80644"/>
                </a:lnTo>
                <a:lnTo>
                  <a:pt x="1866744" y="33147"/>
                </a:lnTo>
                <a:close/>
              </a:path>
              <a:path w="1880235" h="1664970">
                <a:moveTo>
                  <a:pt x="1822958" y="33147"/>
                </a:moveTo>
                <a:lnTo>
                  <a:pt x="1813256" y="41727"/>
                </a:lnTo>
                <a:lnTo>
                  <a:pt x="1830456" y="61220"/>
                </a:lnTo>
                <a:lnTo>
                  <a:pt x="1840230" y="52577"/>
                </a:lnTo>
                <a:lnTo>
                  <a:pt x="1822958" y="33147"/>
                </a:lnTo>
                <a:close/>
              </a:path>
              <a:path w="1880235" h="1664970">
                <a:moveTo>
                  <a:pt x="1880108" y="0"/>
                </a:moveTo>
                <a:lnTo>
                  <a:pt x="1796161" y="22351"/>
                </a:lnTo>
                <a:lnTo>
                  <a:pt x="1813256" y="41727"/>
                </a:lnTo>
                <a:lnTo>
                  <a:pt x="1822958" y="33147"/>
                </a:lnTo>
                <a:lnTo>
                  <a:pt x="1866744" y="33147"/>
                </a:lnTo>
                <a:lnTo>
                  <a:pt x="1880108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86021" y="3070098"/>
            <a:ext cx="1379220" cy="2022475"/>
          </a:xfrm>
          <a:custGeom>
            <a:avLst/>
            <a:gdLst/>
            <a:ahLst/>
            <a:cxnLst/>
            <a:rect l="l" t="t" r="r" b="b"/>
            <a:pathLst>
              <a:path w="1379220" h="2022475">
                <a:moveTo>
                  <a:pt x="1324865" y="57010"/>
                </a:moveTo>
                <a:lnTo>
                  <a:pt x="0" y="2007489"/>
                </a:lnTo>
                <a:lnTo>
                  <a:pt x="21336" y="2021966"/>
                </a:lnTo>
                <a:lnTo>
                  <a:pt x="1346275" y="71565"/>
                </a:lnTo>
                <a:lnTo>
                  <a:pt x="1324865" y="57010"/>
                </a:lnTo>
                <a:close/>
              </a:path>
              <a:path w="1379220" h="2022475">
                <a:moveTo>
                  <a:pt x="1372998" y="46354"/>
                </a:moveTo>
                <a:lnTo>
                  <a:pt x="1332102" y="46354"/>
                </a:lnTo>
                <a:lnTo>
                  <a:pt x="1353565" y="60832"/>
                </a:lnTo>
                <a:lnTo>
                  <a:pt x="1346275" y="71565"/>
                </a:lnTo>
                <a:lnTo>
                  <a:pt x="1367663" y="86105"/>
                </a:lnTo>
                <a:lnTo>
                  <a:pt x="1372998" y="46354"/>
                </a:lnTo>
                <a:close/>
              </a:path>
              <a:path w="1379220" h="2022475">
                <a:moveTo>
                  <a:pt x="1332102" y="46354"/>
                </a:moveTo>
                <a:lnTo>
                  <a:pt x="1324865" y="57010"/>
                </a:lnTo>
                <a:lnTo>
                  <a:pt x="1346275" y="71565"/>
                </a:lnTo>
                <a:lnTo>
                  <a:pt x="1353565" y="60832"/>
                </a:lnTo>
                <a:lnTo>
                  <a:pt x="1332102" y="46354"/>
                </a:lnTo>
                <a:close/>
              </a:path>
              <a:path w="1379220" h="2022475">
                <a:moveTo>
                  <a:pt x="1379219" y="0"/>
                </a:moveTo>
                <a:lnTo>
                  <a:pt x="1303401" y="42417"/>
                </a:lnTo>
                <a:lnTo>
                  <a:pt x="1324865" y="57010"/>
                </a:lnTo>
                <a:lnTo>
                  <a:pt x="1332102" y="46354"/>
                </a:lnTo>
                <a:lnTo>
                  <a:pt x="1372998" y="46354"/>
                </a:lnTo>
                <a:lnTo>
                  <a:pt x="1379219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19726" y="3070098"/>
            <a:ext cx="469265" cy="2233930"/>
          </a:xfrm>
          <a:custGeom>
            <a:avLst/>
            <a:gdLst/>
            <a:ahLst/>
            <a:cxnLst/>
            <a:rect l="l" t="t" r="r" b="b"/>
            <a:pathLst>
              <a:path w="469264" h="2233929">
                <a:moveTo>
                  <a:pt x="418016" y="73874"/>
                </a:moveTo>
                <a:lnTo>
                  <a:pt x="0" y="2228723"/>
                </a:lnTo>
                <a:lnTo>
                  <a:pt x="25400" y="2233549"/>
                </a:lnTo>
                <a:lnTo>
                  <a:pt x="443425" y="78779"/>
                </a:lnTo>
                <a:lnTo>
                  <a:pt x="418016" y="73874"/>
                </a:lnTo>
                <a:close/>
              </a:path>
              <a:path w="469264" h="2233929">
                <a:moveTo>
                  <a:pt x="462572" y="61087"/>
                </a:moveTo>
                <a:lnTo>
                  <a:pt x="420497" y="61087"/>
                </a:lnTo>
                <a:lnTo>
                  <a:pt x="445897" y="66039"/>
                </a:lnTo>
                <a:lnTo>
                  <a:pt x="443425" y="78779"/>
                </a:lnTo>
                <a:lnTo>
                  <a:pt x="468884" y="83692"/>
                </a:lnTo>
                <a:lnTo>
                  <a:pt x="462572" y="61087"/>
                </a:lnTo>
                <a:close/>
              </a:path>
              <a:path w="469264" h="2233929">
                <a:moveTo>
                  <a:pt x="420497" y="61087"/>
                </a:moveTo>
                <a:lnTo>
                  <a:pt x="418016" y="73874"/>
                </a:lnTo>
                <a:lnTo>
                  <a:pt x="443425" y="78779"/>
                </a:lnTo>
                <a:lnTo>
                  <a:pt x="445897" y="66039"/>
                </a:lnTo>
                <a:lnTo>
                  <a:pt x="420497" y="61087"/>
                </a:lnTo>
                <a:close/>
              </a:path>
              <a:path w="469264" h="2233929">
                <a:moveTo>
                  <a:pt x="445515" y="0"/>
                </a:moveTo>
                <a:lnTo>
                  <a:pt x="392557" y="68961"/>
                </a:lnTo>
                <a:lnTo>
                  <a:pt x="418016" y="73874"/>
                </a:lnTo>
                <a:lnTo>
                  <a:pt x="420497" y="61087"/>
                </a:lnTo>
                <a:lnTo>
                  <a:pt x="462572" y="61087"/>
                </a:lnTo>
                <a:lnTo>
                  <a:pt x="445515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73074" y="3755771"/>
            <a:ext cx="4393565" cy="334645"/>
          </a:xfrm>
          <a:custGeom>
            <a:avLst/>
            <a:gdLst/>
            <a:ahLst/>
            <a:cxnLst/>
            <a:rect l="l" t="t" r="r" b="b"/>
            <a:pathLst>
              <a:path w="4393565" h="334645">
                <a:moveTo>
                  <a:pt x="78402" y="25866"/>
                </a:moveTo>
                <a:lnTo>
                  <a:pt x="76712" y="51649"/>
                </a:lnTo>
                <a:lnTo>
                  <a:pt x="4391279" y="334644"/>
                </a:lnTo>
                <a:lnTo>
                  <a:pt x="4393057" y="308736"/>
                </a:lnTo>
                <a:lnTo>
                  <a:pt x="78402" y="25866"/>
                </a:lnTo>
                <a:close/>
              </a:path>
              <a:path w="4393565" h="334645">
                <a:moveTo>
                  <a:pt x="80098" y="0"/>
                </a:moveTo>
                <a:lnTo>
                  <a:pt x="0" y="33654"/>
                </a:lnTo>
                <a:lnTo>
                  <a:pt x="75018" y="77469"/>
                </a:lnTo>
                <a:lnTo>
                  <a:pt x="76712" y="51649"/>
                </a:lnTo>
                <a:lnTo>
                  <a:pt x="63766" y="50799"/>
                </a:lnTo>
                <a:lnTo>
                  <a:pt x="65468" y="25018"/>
                </a:lnTo>
                <a:lnTo>
                  <a:pt x="78458" y="25018"/>
                </a:lnTo>
                <a:lnTo>
                  <a:pt x="80098" y="0"/>
                </a:lnTo>
                <a:close/>
              </a:path>
              <a:path w="4393565" h="334645">
                <a:moveTo>
                  <a:pt x="65468" y="25018"/>
                </a:moveTo>
                <a:lnTo>
                  <a:pt x="63766" y="50799"/>
                </a:lnTo>
                <a:lnTo>
                  <a:pt x="76712" y="51649"/>
                </a:lnTo>
                <a:lnTo>
                  <a:pt x="78402" y="25866"/>
                </a:lnTo>
                <a:lnTo>
                  <a:pt x="65468" y="25018"/>
                </a:lnTo>
                <a:close/>
              </a:path>
              <a:path w="4393565" h="334645">
                <a:moveTo>
                  <a:pt x="78458" y="25018"/>
                </a:moveTo>
                <a:lnTo>
                  <a:pt x="65468" y="25018"/>
                </a:lnTo>
                <a:lnTo>
                  <a:pt x="78402" y="25866"/>
                </a:lnTo>
                <a:lnTo>
                  <a:pt x="78458" y="25018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5783" y="750188"/>
            <a:ext cx="44951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10" dirty="0">
                <a:latin typeface="Microsoft JhengHei"/>
                <a:cs typeface="Microsoft JhengHei"/>
              </a:rPr>
              <a:t>信号</a:t>
            </a:r>
            <a:r>
              <a:rPr b="1" spc="1045" dirty="0">
                <a:latin typeface="Microsoft JhengHei"/>
                <a:cs typeface="Microsoft JhengHei"/>
              </a:rPr>
              <a:t>量</a:t>
            </a:r>
            <a:r>
              <a:rPr b="1" dirty="0">
                <a:latin typeface="Candara"/>
                <a:cs typeface="Candara"/>
              </a:rPr>
              <a:t>–</a:t>
            </a:r>
            <a:r>
              <a:rPr b="1" spc="55" dirty="0">
                <a:latin typeface="Candara"/>
                <a:cs typeface="Candara"/>
              </a:rPr>
              <a:t> </a:t>
            </a:r>
            <a:r>
              <a:rPr b="1" dirty="0">
                <a:latin typeface="Microsoft JhengHei"/>
                <a:cs typeface="Microsoft JhengHei"/>
              </a:rPr>
              <a:t>前</a:t>
            </a:r>
            <a:r>
              <a:rPr b="1" spc="15" dirty="0">
                <a:latin typeface="Microsoft JhengHei"/>
                <a:cs typeface="Microsoft JhengHei"/>
              </a:rPr>
              <a:t>驱</a:t>
            </a:r>
            <a:r>
              <a:rPr b="1" dirty="0">
                <a:latin typeface="Microsoft JhengHei"/>
                <a:cs typeface="Microsoft JhengHei"/>
              </a:rPr>
              <a:t>关系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75270" y="1890141"/>
            <a:ext cx="3850640" cy="161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/*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表示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sz="2000" b="1" spc="-280" dirty="0">
                <a:solidFill>
                  <a:srgbClr val="073D86"/>
                </a:solidFill>
                <a:latin typeface="Microsoft JhengHei"/>
                <a:cs typeface="Microsoft JhengHei"/>
              </a:rPr>
              <a:t>P1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是否已经执</a:t>
            </a:r>
            <a:r>
              <a:rPr sz="20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完</a:t>
            </a:r>
            <a:r>
              <a:rPr sz="20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成</a:t>
            </a:r>
            <a:r>
              <a:rPr sz="2000" b="1" spc="-40" dirty="0">
                <a:solidFill>
                  <a:srgbClr val="073D86"/>
                </a:solidFill>
                <a:latin typeface="Microsoft JhengHei"/>
                <a:cs typeface="Microsoft JhengHei"/>
              </a:rPr>
              <a:t>*/</a:t>
            </a:r>
            <a:endParaRPr sz="2000">
              <a:latin typeface="Microsoft JhengHei"/>
              <a:cs typeface="Microsoft JhengHei"/>
            </a:endParaRPr>
          </a:p>
          <a:p>
            <a:pPr marL="56515">
              <a:lnSpc>
                <a:spcPct val="100000"/>
              </a:lnSpc>
              <a:spcBef>
                <a:spcPts val="120"/>
              </a:spcBef>
            </a:pPr>
            <a:r>
              <a:rPr sz="2000" b="1" spc="-135" dirty="0">
                <a:solidFill>
                  <a:srgbClr val="073D86"/>
                </a:solidFill>
                <a:latin typeface="Microsoft JhengHei"/>
                <a:cs typeface="Microsoft JhengHei"/>
              </a:rPr>
              <a:t>/</a:t>
            </a:r>
            <a:r>
              <a:rPr sz="2000" b="1" spc="90" dirty="0">
                <a:solidFill>
                  <a:srgbClr val="073D86"/>
                </a:solidFill>
                <a:latin typeface="Microsoft JhengHei"/>
                <a:cs typeface="Microsoft JhengHei"/>
              </a:rPr>
              <a:t>*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表示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sz="2000" b="1" spc="-110" dirty="0">
                <a:solidFill>
                  <a:srgbClr val="073D86"/>
                </a:solidFill>
                <a:latin typeface="Microsoft JhengHei"/>
                <a:cs typeface="Microsoft JhengHei"/>
              </a:rPr>
              <a:t>P2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是否已经执</a:t>
            </a:r>
            <a:r>
              <a:rPr sz="20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完</a:t>
            </a:r>
            <a:r>
              <a:rPr sz="20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成</a:t>
            </a:r>
            <a:r>
              <a:rPr sz="2000" b="1" spc="60" dirty="0">
                <a:solidFill>
                  <a:srgbClr val="073D86"/>
                </a:solidFill>
                <a:latin typeface="Microsoft JhengHei"/>
                <a:cs typeface="Microsoft JhengHei"/>
              </a:rPr>
              <a:t>*</a:t>
            </a:r>
            <a:r>
              <a:rPr sz="2000" b="1" spc="-145" dirty="0">
                <a:solidFill>
                  <a:srgbClr val="073D86"/>
                </a:solidFill>
                <a:latin typeface="Microsoft JhengHei"/>
                <a:cs typeface="Microsoft JhengHei"/>
              </a:rPr>
              <a:t>/</a:t>
            </a:r>
            <a:endParaRPr sz="2000">
              <a:latin typeface="Microsoft JhengHei"/>
              <a:cs typeface="Microsoft JhengHei"/>
            </a:endParaRPr>
          </a:p>
          <a:p>
            <a:pPr marL="56515">
              <a:lnSpc>
                <a:spcPct val="100000"/>
              </a:lnSpc>
              <a:spcBef>
                <a:spcPts val="114"/>
              </a:spcBef>
            </a:pPr>
            <a:r>
              <a:rPr sz="2000" b="1" spc="-135" dirty="0">
                <a:solidFill>
                  <a:srgbClr val="073D86"/>
                </a:solidFill>
                <a:latin typeface="Microsoft JhengHei"/>
                <a:cs typeface="Microsoft JhengHei"/>
              </a:rPr>
              <a:t>/</a:t>
            </a:r>
            <a:r>
              <a:rPr sz="2000" b="1" spc="90" dirty="0">
                <a:solidFill>
                  <a:srgbClr val="073D86"/>
                </a:solidFill>
                <a:latin typeface="Microsoft JhengHei"/>
                <a:cs typeface="Microsoft JhengHei"/>
              </a:rPr>
              <a:t>*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表示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sz="2000" b="1" spc="-110" dirty="0">
                <a:solidFill>
                  <a:srgbClr val="073D86"/>
                </a:solidFill>
                <a:latin typeface="Microsoft JhengHei"/>
                <a:cs typeface="Microsoft JhengHei"/>
              </a:rPr>
              <a:t>P3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是否已经执</a:t>
            </a:r>
            <a:r>
              <a:rPr sz="20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完</a:t>
            </a:r>
            <a:r>
              <a:rPr sz="20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成</a:t>
            </a:r>
            <a:r>
              <a:rPr sz="2000" b="1" spc="60" dirty="0">
                <a:solidFill>
                  <a:srgbClr val="073D86"/>
                </a:solidFill>
                <a:latin typeface="Microsoft JhengHei"/>
                <a:cs typeface="Microsoft JhengHei"/>
              </a:rPr>
              <a:t>*</a:t>
            </a:r>
            <a:r>
              <a:rPr sz="2000" b="1" spc="-145" dirty="0">
                <a:solidFill>
                  <a:srgbClr val="073D86"/>
                </a:solidFill>
                <a:latin typeface="Microsoft JhengHei"/>
                <a:cs typeface="Microsoft JhengHei"/>
              </a:rPr>
              <a:t>/</a:t>
            </a:r>
            <a:endParaRPr sz="2000">
              <a:latin typeface="Microsoft JhengHei"/>
              <a:cs typeface="Microsoft JhengHei"/>
            </a:endParaRPr>
          </a:p>
          <a:p>
            <a:pPr marL="56515">
              <a:lnSpc>
                <a:spcPct val="100000"/>
              </a:lnSpc>
              <a:spcBef>
                <a:spcPts val="125"/>
              </a:spcBef>
            </a:pPr>
            <a:r>
              <a:rPr sz="2000" b="1" spc="-135" dirty="0">
                <a:solidFill>
                  <a:srgbClr val="073D86"/>
                </a:solidFill>
                <a:latin typeface="Microsoft JhengHei"/>
                <a:cs typeface="Microsoft JhengHei"/>
              </a:rPr>
              <a:t>/</a:t>
            </a:r>
            <a:r>
              <a:rPr sz="2000" b="1" spc="90" dirty="0">
                <a:solidFill>
                  <a:srgbClr val="073D86"/>
                </a:solidFill>
                <a:latin typeface="Microsoft JhengHei"/>
                <a:cs typeface="Microsoft JhengHei"/>
              </a:rPr>
              <a:t>*</a:t>
            </a:r>
            <a:r>
              <a:rPr sz="20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表示</a:t>
            </a:r>
            <a:r>
              <a:rPr sz="2000" b="1" spc="-20" dirty="0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sz="2000" b="1" spc="-110" dirty="0">
                <a:solidFill>
                  <a:srgbClr val="073D86"/>
                </a:solidFill>
                <a:latin typeface="Microsoft JhengHei"/>
                <a:cs typeface="Microsoft JhengHei"/>
              </a:rPr>
              <a:t>P4</a:t>
            </a:r>
            <a:r>
              <a:rPr sz="20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是否</a:t>
            </a:r>
            <a:r>
              <a:rPr sz="20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已</a:t>
            </a:r>
            <a:r>
              <a:rPr sz="20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经执</a:t>
            </a:r>
            <a:r>
              <a:rPr sz="20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sz="20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完</a:t>
            </a:r>
            <a:r>
              <a:rPr sz="20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成</a:t>
            </a:r>
            <a:r>
              <a:rPr sz="2000" b="1" spc="60" dirty="0">
                <a:solidFill>
                  <a:srgbClr val="073D86"/>
                </a:solidFill>
                <a:latin typeface="Microsoft JhengHei"/>
                <a:cs typeface="Microsoft JhengHei"/>
              </a:rPr>
              <a:t>*</a:t>
            </a:r>
            <a:r>
              <a:rPr sz="2000" b="1" spc="-145" dirty="0">
                <a:solidFill>
                  <a:srgbClr val="073D86"/>
                </a:solidFill>
                <a:latin typeface="Microsoft JhengHei"/>
                <a:cs typeface="Microsoft JhengHei"/>
              </a:rPr>
              <a:t>/</a:t>
            </a:r>
            <a:endParaRPr sz="2000">
              <a:latin typeface="Microsoft JhengHei"/>
              <a:cs typeface="Microsoft JhengHei"/>
            </a:endParaRPr>
          </a:p>
          <a:p>
            <a:pPr marL="56515">
              <a:lnSpc>
                <a:spcPct val="100000"/>
              </a:lnSpc>
              <a:spcBef>
                <a:spcPts val="120"/>
              </a:spcBef>
            </a:pPr>
            <a:r>
              <a:rPr sz="2000" b="1" spc="-135" dirty="0">
                <a:solidFill>
                  <a:srgbClr val="073D86"/>
                </a:solidFill>
                <a:latin typeface="Microsoft JhengHei"/>
                <a:cs typeface="Microsoft JhengHei"/>
              </a:rPr>
              <a:t>/</a:t>
            </a:r>
            <a:r>
              <a:rPr sz="2000" b="1" spc="90" dirty="0">
                <a:solidFill>
                  <a:srgbClr val="073D86"/>
                </a:solidFill>
                <a:latin typeface="Microsoft JhengHei"/>
                <a:cs typeface="Microsoft JhengHei"/>
              </a:rPr>
              <a:t>*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表示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sz="2000" b="1" spc="-110" dirty="0">
                <a:solidFill>
                  <a:srgbClr val="073D86"/>
                </a:solidFill>
                <a:latin typeface="Microsoft JhengHei"/>
                <a:cs typeface="Microsoft JhengHei"/>
              </a:rPr>
              <a:t>P5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是否已经执</a:t>
            </a:r>
            <a:r>
              <a:rPr sz="20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完</a:t>
            </a:r>
            <a:r>
              <a:rPr sz="20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成</a:t>
            </a:r>
            <a:r>
              <a:rPr sz="2000" b="1" spc="60" dirty="0">
                <a:solidFill>
                  <a:srgbClr val="073D86"/>
                </a:solidFill>
                <a:latin typeface="Microsoft JhengHei"/>
                <a:cs typeface="Microsoft JhengHei"/>
              </a:rPr>
              <a:t>*</a:t>
            </a:r>
            <a:r>
              <a:rPr sz="2000" b="1" spc="-145" dirty="0">
                <a:solidFill>
                  <a:srgbClr val="073D86"/>
                </a:solidFill>
                <a:latin typeface="Microsoft JhengHei"/>
                <a:cs typeface="Microsoft JhengHei"/>
              </a:rPr>
              <a:t>/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639" y="1890141"/>
            <a:ext cx="2378710" cy="2251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5"/>
              </a:spcBef>
              <a:buClr>
                <a:srgbClr val="30B6FC"/>
              </a:buClr>
              <a:buFont typeface="Symbol"/>
              <a:buChar char=""/>
              <a:tabLst>
                <a:tab pos="393700" algn="l"/>
                <a:tab pos="394335" algn="l"/>
              </a:tabLst>
            </a:pPr>
            <a:r>
              <a:rPr sz="2000" b="1" spc="-155" dirty="0">
                <a:solidFill>
                  <a:srgbClr val="073D86"/>
                </a:solidFill>
                <a:latin typeface="Microsoft JhengHei"/>
                <a:cs typeface="Microsoft JhengHei"/>
              </a:rPr>
              <a:t>Semaphore</a:t>
            </a:r>
            <a:r>
              <a:rPr sz="2000" b="1" spc="-75" dirty="0">
                <a:solidFill>
                  <a:srgbClr val="073D86"/>
                </a:solidFill>
                <a:latin typeface="Microsoft JhengHei"/>
                <a:cs typeface="Microsoft JhengHei"/>
              </a:rPr>
              <a:t> s1=0;</a:t>
            </a:r>
            <a:endParaRPr sz="2000">
              <a:latin typeface="Microsoft JhengHei"/>
              <a:cs typeface="Microsoft JhengHei"/>
            </a:endParaRPr>
          </a:p>
          <a:p>
            <a:pPr marL="393700" indent="-381000">
              <a:lnSpc>
                <a:spcPct val="100000"/>
              </a:lnSpc>
              <a:spcBef>
                <a:spcPts val="120"/>
              </a:spcBef>
              <a:buClr>
                <a:srgbClr val="30B6FC"/>
              </a:buClr>
              <a:buFont typeface="Symbol"/>
              <a:buChar char=""/>
              <a:tabLst>
                <a:tab pos="393700" algn="l"/>
                <a:tab pos="394335" algn="l"/>
              </a:tabLst>
            </a:pPr>
            <a:r>
              <a:rPr sz="2000" b="1" spc="-155" dirty="0">
                <a:solidFill>
                  <a:srgbClr val="073D86"/>
                </a:solidFill>
                <a:latin typeface="Microsoft JhengHei"/>
                <a:cs typeface="Microsoft JhengHei"/>
              </a:rPr>
              <a:t>Semaphore</a:t>
            </a:r>
            <a:r>
              <a:rPr sz="2000" b="1" spc="-100" dirty="0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sz="20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s2=0;</a:t>
            </a:r>
            <a:endParaRPr sz="2000">
              <a:latin typeface="Microsoft JhengHei"/>
              <a:cs typeface="Microsoft JhengHei"/>
            </a:endParaRPr>
          </a:p>
          <a:p>
            <a:pPr marL="393700" indent="-381000">
              <a:lnSpc>
                <a:spcPct val="100000"/>
              </a:lnSpc>
              <a:spcBef>
                <a:spcPts val="114"/>
              </a:spcBef>
              <a:buClr>
                <a:srgbClr val="30B6FC"/>
              </a:buClr>
              <a:buFont typeface="Symbol"/>
              <a:buChar char=""/>
              <a:tabLst>
                <a:tab pos="393700" algn="l"/>
                <a:tab pos="394335" algn="l"/>
              </a:tabLst>
            </a:pPr>
            <a:r>
              <a:rPr sz="2000" b="1" spc="-155" dirty="0">
                <a:solidFill>
                  <a:srgbClr val="073D86"/>
                </a:solidFill>
                <a:latin typeface="Microsoft JhengHei"/>
                <a:cs typeface="Microsoft JhengHei"/>
              </a:rPr>
              <a:t>Semaphore</a:t>
            </a:r>
            <a:r>
              <a:rPr sz="2000" b="1" spc="-100" dirty="0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sz="20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s3=0;</a:t>
            </a:r>
            <a:endParaRPr sz="2000">
              <a:latin typeface="Microsoft JhengHei"/>
              <a:cs typeface="Microsoft JhengHei"/>
            </a:endParaRPr>
          </a:p>
          <a:p>
            <a:pPr marL="393700" indent="-381000">
              <a:lnSpc>
                <a:spcPct val="100000"/>
              </a:lnSpc>
              <a:spcBef>
                <a:spcPts val="125"/>
              </a:spcBef>
              <a:buClr>
                <a:srgbClr val="30B6FC"/>
              </a:buClr>
              <a:buFont typeface="Symbol"/>
              <a:buChar char=""/>
              <a:tabLst>
                <a:tab pos="393700" algn="l"/>
                <a:tab pos="394335" algn="l"/>
              </a:tabLst>
            </a:pPr>
            <a:r>
              <a:rPr sz="2000" b="1" spc="-155" dirty="0">
                <a:solidFill>
                  <a:srgbClr val="073D86"/>
                </a:solidFill>
                <a:latin typeface="Microsoft JhengHei"/>
                <a:cs typeface="Microsoft JhengHei"/>
              </a:rPr>
              <a:t>Semaphore</a:t>
            </a:r>
            <a:r>
              <a:rPr sz="2000" b="1" spc="-100" dirty="0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sz="20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s4=0;</a:t>
            </a:r>
            <a:endParaRPr sz="2000">
              <a:latin typeface="Microsoft JhengHei"/>
              <a:cs typeface="Microsoft JhengHei"/>
            </a:endParaRPr>
          </a:p>
          <a:p>
            <a:pPr marL="393700" indent="-381000">
              <a:lnSpc>
                <a:spcPct val="100000"/>
              </a:lnSpc>
              <a:spcBef>
                <a:spcPts val="120"/>
              </a:spcBef>
              <a:buClr>
                <a:srgbClr val="30B6FC"/>
              </a:buClr>
              <a:buFont typeface="Symbol"/>
              <a:buChar char=""/>
              <a:tabLst>
                <a:tab pos="393700" algn="l"/>
                <a:tab pos="394335" algn="l"/>
              </a:tabLst>
            </a:pPr>
            <a:r>
              <a:rPr sz="2000" b="1" spc="-155" dirty="0">
                <a:solidFill>
                  <a:srgbClr val="073D86"/>
                </a:solidFill>
                <a:latin typeface="Microsoft JhengHei"/>
                <a:cs typeface="Microsoft JhengHei"/>
              </a:rPr>
              <a:t>Semaphore</a:t>
            </a:r>
            <a:r>
              <a:rPr sz="2000" b="1" spc="-100" dirty="0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sz="20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s5=0;</a:t>
            </a:r>
            <a:endParaRPr sz="2000">
              <a:latin typeface="Microsoft JhengHei"/>
              <a:cs typeface="Microsoft JhengHei"/>
            </a:endParaRPr>
          </a:p>
          <a:p>
            <a:pPr marL="393700" indent="-381000">
              <a:lnSpc>
                <a:spcPct val="100000"/>
              </a:lnSpc>
              <a:spcBef>
                <a:spcPts val="120"/>
              </a:spcBef>
              <a:buClr>
                <a:srgbClr val="30B6FC"/>
              </a:buClr>
              <a:buFont typeface="Symbol"/>
              <a:buChar char=""/>
              <a:tabLst>
                <a:tab pos="393700" algn="l"/>
                <a:tab pos="394335" algn="l"/>
              </a:tabLst>
            </a:pPr>
            <a:r>
              <a:rPr sz="2000" b="1" spc="-125" dirty="0">
                <a:solidFill>
                  <a:srgbClr val="073D86"/>
                </a:solidFill>
                <a:latin typeface="Microsoft JhengHei"/>
                <a:cs typeface="Microsoft JhengHei"/>
              </a:rPr>
              <a:t>main 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( )</a:t>
            </a:r>
            <a:r>
              <a:rPr sz="2000" b="1" spc="25" dirty="0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{</a:t>
            </a:r>
            <a:endParaRPr sz="2000">
              <a:latin typeface="Microsoft JhengHei"/>
              <a:cs typeface="Microsoft JhengHei"/>
            </a:endParaRPr>
          </a:p>
          <a:p>
            <a:pPr marL="393700" indent="-381000">
              <a:lnSpc>
                <a:spcPct val="100000"/>
              </a:lnSpc>
              <a:spcBef>
                <a:spcPts val="120"/>
              </a:spcBef>
              <a:buClr>
                <a:srgbClr val="30B6FC"/>
              </a:buClr>
              <a:buFont typeface="Symbol"/>
              <a:buChar char=""/>
              <a:tabLst>
                <a:tab pos="393700" algn="l"/>
                <a:tab pos="394335" algn="l"/>
              </a:tabLst>
            </a:pPr>
            <a:r>
              <a:rPr sz="2000" b="1" spc="-150" dirty="0">
                <a:solidFill>
                  <a:srgbClr val="073D86"/>
                </a:solidFill>
                <a:latin typeface="Microsoft JhengHei"/>
                <a:cs typeface="Microsoft JhengHei"/>
              </a:rPr>
              <a:t>cobegin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639" y="4130802"/>
            <a:ext cx="1438910" cy="2571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  <a:tabLst>
                <a:tab pos="812800" algn="l"/>
              </a:tabLst>
            </a:pPr>
            <a:r>
              <a:rPr sz="20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2000" dirty="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sz="2000" b="1" spc="-185" dirty="0">
                <a:solidFill>
                  <a:srgbClr val="073D86"/>
                </a:solidFill>
                <a:latin typeface="Microsoft JhengHei"/>
                <a:cs typeface="Microsoft JhengHei"/>
              </a:rPr>
              <a:t>P1(</a:t>
            </a:r>
            <a:r>
              <a:rPr sz="2000" b="1" spc="-75" dirty="0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sz="2000" b="1" spc="60" dirty="0">
                <a:solidFill>
                  <a:srgbClr val="073D86"/>
                </a:solidFill>
                <a:latin typeface="Microsoft JhengHei"/>
                <a:cs typeface="Microsoft JhengHei"/>
              </a:rPr>
              <a:t>);</a:t>
            </a:r>
            <a:endParaRPr sz="20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125"/>
              </a:spcBef>
              <a:tabLst>
                <a:tab pos="812800" algn="l"/>
              </a:tabLst>
            </a:pPr>
            <a:r>
              <a:rPr sz="20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2000" dirty="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sz="2000" b="1" spc="-65" dirty="0">
                <a:solidFill>
                  <a:srgbClr val="073D86"/>
                </a:solidFill>
                <a:latin typeface="Microsoft JhengHei"/>
                <a:cs typeface="Microsoft JhengHei"/>
              </a:rPr>
              <a:t>P2(</a:t>
            </a:r>
            <a:r>
              <a:rPr sz="2000" b="1" spc="-140" dirty="0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sz="2000" b="1" spc="60" dirty="0">
                <a:solidFill>
                  <a:srgbClr val="073D86"/>
                </a:solidFill>
                <a:latin typeface="Microsoft JhengHei"/>
                <a:cs typeface="Microsoft JhengHei"/>
              </a:rPr>
              <a:t>);</a:t>
            </a:r>
            <a:endParaRPr sz="20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120"/>
              </a:spcBef>
              <a:tabLst>
                <a:tab pos="812800" algn="l"/>
              </a:tabLst>
            </a:pPr>
            <a:r>
              <a:rPr sz="20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2000" dirty="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sz="2000" b="1" spc="-65" dirty="0">
                <a:solidFill>
                  <a:srgbClr val="073D86"/>
                </a:solidFill>
                <a:latin typeface="Microsoft JhengHei"/>
                <a:cs typeface="Microsoft JhengHei"/>
              </a:rPr>
              <a:t>P3(</a:t>
            </a:r>
            <a:r>
              <a:rPr sz="2000" b="1" spc="-140" dirty="0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sz="2000" b="1" spc="60" dirty="0">
                <a:solidFill>
                  <a:srgbClr val="073D86"/>
                </a:solidFill>
                <a:latin typeface="Microsoft JhengHei"/>
                <a:cs typeface="Microsoft JhengHei"/>
              </a:rPr>
              <a:t>);</a:t>
            </a:r>
            <a:endParaRPr sz="20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120"/>
              </a:spcBef>
              <a:tabLst>
                <a:tab pos="812800" algn="l"/>
              </a:tabLst>
            </a:pPr>
            <a:r>
              <a:rPr sz="20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2000" dirty="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sz="2000" b="1" spc="-65" dirty="0">
                <a:solidFill>
                  <a:srgbClr val="073D86"/>
                </a:solidFill>
                <a:latin typeface="Microsoft JhengHei"/>
                <a:cs typeface="Microsoft JhengHei"/>
              </a:rPr>
              <a:t>P4(</a:t>
            </a:r>
            <a:r>
              <a:rPr sz="2000" b="1" spc="-140" dirty="0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sz="2000" b="1" spc="60" dirty="0">
                <a:solidFill>
                  <a:srgbClr val="073D86"/>
                </a:solidFill>
                <a:latin typeface="Microsoft JhengHei"/>
                <a:cs typeface="Microsoft JhengHei"/>
              </a:rPr>
              <a:t>);</a:t>
            </a:r>
            <a:endParaRPr sz="20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120"/>
              </a:spcBef>
              <a:tabLst>
                <a:tab pos="812800" algn="l"/>
              </a:tabLst>
            </a:pPr>
            <a:r>
              <a:rPr sz="20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2000" dirty="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sz="2000" b="1" spc="-65" dirty="0">
                <a:solidFill>
                  <a:srgbClr val="073D86"/>
                </a:solidFill>
                <a:latin typeface="Microsoft JhengHei"/>
                <a:cs typeface="Microsoft JhengHei"/>
              </a:rPr>
              <a:t>P5(</a:t>
            </a:r>
            <a:r>
              <a:rPr sz="2000" b="1" spc="-140" dirty="0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sz="2000" b="1" spc="60" dirty="0">
                <a:solidFill>
                  <a:srgbClr val="073D86"/>
                </a:solidFill>
                <a:latin typeface="Microsoft JhengHei"/>
                <a:cs typeface="Microsoft JhengHei"/>
              </a:rPr>
              <a:t>);</a:t>
            </a:r>
            <a:endParaRPr sz="2000">
              <a:latin typeface="Microsoft JhengHei"/>
              <a:cs typeface="Microsoft JhengHei"/>
            </a:endParaRPr>
          </a:p>
          <a:p>
            <a:pPr marL="469900">
              <a:lnSpc>
                <a:spcPct val="100000"/>
              </a:lnSpc>
              <a:spcBef>
                <a:spcPts val="120"/>
              </a:spcBef>
              <a:tabLst>
                <a:tab pos="812800" algn="l"/>
              </a:tabLst>
            </a:pPr>
            <a:r>
              <a:rPr sz="20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2000" dirty="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sz="2000" b="1" spc="-55" dirty="0">
                <a:solidFill>
                  <a:srgbClr val="073D86"/>
                </a:solidFill>
                <a:latin typeface="Microsoft JhengHei"/>
                <a:cs typeface="Microsoft JhengHei"/>
              </a:rPr>
              <a:t>p6(</a:t>
            </a:r>
            <a:r>
              <a:rPr sz="2000" b="1" spc="-140" dirty="0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sz="2000" b="1" spc="60" dirty="0">
                <a:solidFill>
                  <a:srgbClr val="073D86"/>
                </a:solidFill>
                <a:latin typeface="Microsoft JhengHei"/>
                <a:cs typeface="Microsoft JhengHei"/>
              </a:rPr>
              <a:t>);</a:t>
            </a:r>
            <a:endParaRPr sz="2000">
              <a:latin typeface="Microsoft JhengHei"/>
              <a:cs typeface="Microsoft JhengHei"/>
            </a:endParaRPr>
          </a:p>
          <a:p>
            <a:pPr marL="393700" indent="-381000">
              <a:lnSpc>
                <a:spcPct val="100000"/>
              </a:lnSpc>
              <a:spcBef>
                <a:spcPts val="120"/>
              </a:spcBef>
              <a:buClr>
                <a:srgbClr val="30B6FC"/>
              </a:buClr>
              <a:buFont typeface="Symbol"/>
              <a:buChar char=""/>
              <a:tabLst>
                <a:tab pos="393700" algn="l"/>
                <a:tab pos="394335" algn="l"/>
              </a:tabLst>
            </a:pPr>
            <a:r>
              <a:rPr sz="2000" b="1" spc="-130" dirty="0">
                <a:solidFill>
                  <a:srgbClr val="073D86"/>
                </a:solidFill>
                <a:latin typeface="Microsoft JhengHei"/>
                <a:cs typeface="Microsoft JhengHei"/>
              </a:rPr>
              <a:t>coend</a:t>
            </a:r>
            <a:endParaRPr sz="20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93700" algn="l"/>
              </a:tabLst>
            </a:pPr>
            <a:r>
              <a:rPr sz="20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2000" dirty="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}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8785" y="502107"/>
            <a:ext cx="44958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10" dirty="0">
                <a:latin typeface="Microsoft JhengHei"/>
                <a:cs typeface="Microsoft JhengHei"/>
              </a:rPr>
              <a:t>信号</a:t>
            </a:r>
            <a:r>
              <a:rPr b="1" spc="1045" dirty="0">
                <a:latin typeface="Microsoft JhengHei"/>
                <a:cs typeface="Microsoft JhengHei"/>
              </a:rPr>
              <a:t>量</a:t>
            </a:r>
            <a:r>
              <a:rPr b="1" dirty="0">
                <a:latin typeface="Candara"/>
                <a:cs typeface="Candara"/>
              </a:rPr>
              <a:t>–</a:t>
            </a:r>
            <a:r>
              <a:rPr b="1" spc="35" dirty="0">
                <a:latin typeface="Candara"/>
                <a:cs typeface="Candara"/>
              </a:rPr>
              <a:t> </a:t>
            </a:r>
            <a:r>
              <a:rPr b="1" spc="5" dirty="0">
                <a:latin typeface="Microsoft JhengHei"/>
                <a:cs typeface="Microsoft JhengHei"/>
              </a:rPr>
              <a:t>前</a:t>
            </a:r>
            <a:r>
              <a:rPr b="1" spc="15" dirty="0">
                <a:latin typeface="Microsoft JhengHei"/>
                <a:cs typeface="Microsoft JhengHei"/>
              </a:rPr>
              <a:t>驱</a:t>
            </a:r>
            <a:r>
              <a:rPr b="1" spc="5" dirty="0">
                <a:latin typeface="Microsoft JhengHei"/>
                <a:cs typeface="Microsoft JhengHei"/>
              </a:rPr>
              <a:t>关系</a:t>
            </a: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68337" y="1830387"/>
          <a:ext cx="8036559" cy="467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5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3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524">
                <a:tc>
                  <a:txBody>
                    <a:bodyPr/>
                    <a:lstStyle/>
                    <a:p>
                      <a:pPr marL="91440">
                        <a:lnSpc>
                          <a:spcPts val="2540"/>
                        </a:lnSpc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P1( )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200" b="1" dirty="0">
                          <a:solidFill>
                            <a:srgbClr val="073D86"/>
                          </a:solidFill>
                          <a:latin typeface="Arial"/>
                          <a:cs typeface="Arial"/>
                        </a:rPr>
                        <a:t>{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247015" marR="1728470">
                        <a:lnSpc>
                          <a:spcPct val="105000"/>
                        </a:lnSpc>
                      </a:pPr>
                      <a:r>
                        <a:rPr sz="2200" b="1" spc="-5" dirty="0">
                          <a:solidFill>
                            <a:srgbClr val="073D86"/>
                          </a:solidFill>
                          <a:latin typeface="Arial"/>
                          <a:cs typeface="Arial"/>
                        </a:rPr>
                        <a:t>….  </a:t>
                      </a:r>
                      <a:r>
                        <a:rPr sz="2200" b="1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V(s1)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2470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200" b="1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V(s1)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200" b="1" dirty="0">
                          <a:solidFill>
                            <a:srgbClr val="073D86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540"/>
                        </a:lnSpc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P3( )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{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2470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200" b="1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P(s1)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24701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….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2470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200" b="1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V(s3)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}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540"/>
                        </a:lnSpc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P5( )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{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2476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200" b="1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P(s2)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32512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….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2476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200" b="1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V(s5)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}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8755">
                <a:tc>
                  <a:txBody>
                    <a:bodyPr/>
                    <a:lstStyle/>
                    <a:p>
                      <a:pPr marL="91440">
                        <a:lnSpc>
                          <a:spcPts val="2545"/>
                        </a:lnSpc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P2( )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{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2470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P(s1)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247015" marR="1728470">
                        <a:lnSpc>
                          <a:spcPct val="105000"/>
                        </a:lnSpc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….  </a:t>
                      </a:r>
                      <a:r>
                        <a:rPr sz="2200" b="1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V(s2)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24701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200" b="1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V(s2)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}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545"/>
                        </a:lnSpc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P4( )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{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2470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200" b="1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P(s2)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247015" marR="1726564">
                        <a:lnSpc>
                          <a:spcPct val="105000"/>
                        </a:lnSpc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….  </a:t>
                      </a:r>
                      <a:r>
                        <a:rPr sz="2200" b="1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V(s4)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}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545"/>
                        </a:lnSpc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P6( )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{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2476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200" b="1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P(s3)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2476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200" b="1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P(s4)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2476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200" b="1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P(s5)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2476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….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}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4480" y="574039"/>
            <a:ext cx="44951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10" dirty="0">
                <a:latin typeface="Microsoft JhengHei"/>
                <a:cs typeface="Microsoft JhengHei"/>
              </a:rPr>
              <a:t>信号</a:t>
            </a:r>
            <a:r>
              <a:rPr b="1" spc="1040" dirty="0">
                <a:latin typeface="Microsoft JhengHei"/>
                <a:cs typeface="Microsoft JhengHei"/>
              </a:rPr>
              <a:t>量</a:t>
            </a:r>
            <a:r>
              <a:rPr b="1" dirty="0">
                <a:latin typeface="Candara"/>
                <a:cs typeface="Candara"/>
              </a:rPr>
              <a:t>–</a:t>
            </a:r>
            <a:r>
              <a:rPr b="1" spc="55" dirty="0">
                <a:latin typeface="Candara"/>
                <a:cs typeface="Candara"/>
              </a:rPr>
              <a:t> </a:t>
            </a:r>
            <a:r>
              <a:rPr b="1" dirty="0">
                <a:latin typeface="Microsoft JhengHei"/>
                <a:cs typeface="Microsoft JhengHei"/>
              </a:rPr>
              <a:t>前</a:t>
            </a:r>
            <a:r>
              <a:rPr b="1" spc="15" dirty="0">
                <a:latin typeface="Microsoft JhengHei"/>
                <a:cs typeface="Microsoft JhengHei"/>
              </a:rPr>
              <a:t>驱</a:t>
            </a:r>
            <a:r>
              <a:rPr b="1" dirty="0">
                <a:latin typeface="Microsoft JhengHei"/>
                <a:cs typeface="Microsoft JhengHei"/>
              </a:rPr>
              <a:t>关系</a:t>
            </a:r>
          </a:p>
        </p:txBody>
      </p:sp>
      <p:sp>
        <p:nvSpPr>
          <p:cNvPr id="3" name="object 3"/>
          <p:cNvSpPr/>
          <p:nvPr/>
        </p:nvSpPr>
        <p:spPr>
          <a:xfrm>
            <a:off x="4519846" y="1504818"/>
            <a:ext cx="466725" cy="467359"/>
          </a:xfrm>
          <a:custGeom>
            <a:avLst/>
            <a:gdLst/>
            <a:ahLst/>
            <a:cxnLst/>
            <a:rect l="l" t="t" r="r" b="b"/>
            <a:pathLst>
              <a:path w="466725" h="467360">
                <a:moveTo>
                  <a:pt x="0" y="233558"/>
                </a:moveTo>
                <a:lnTo>
                  <a:pt x="4737" y="186515"/>
                </a:lnTo>
                <a:lnTo>
                  <a:pt x="18324" y="142687"/>
                </a:lnTo>
                <a:lnTo>
                  <a:pt x="39823" y="103016"/>
                </a:lnTo>
                <a:lnTo>
                  <a:pt x="68296" y="68443"/>
                </a:lnTo>
                <a:lnTo>
                  <a:pt x="102807" y="39913"/>
                </a:lnTo>
                <a:lnTo>
                  <a:pt x="142418" y="18367"/>
                </a:lnTo>
                <a:lnTo>
                  <a:pt x="186192" y="4749"/>
                </a:lnTo>
                <a:lnTo>
                  <a:pt x="233190" y="0"/>
                </a:lnTo>
                <a:lnTo>
                  <a:pt x="280192" y="4749"/>
                </a:lnTo>
                <a:lnTo>
                  <a:pt x="323974" y="18367"/>
                </a:lnTo>
                <a:lnTo>
                  <a:pt x="363598" y="39913"/>
                </a:lnTo>
                <a:lnTo>
                  <a:pt x="398124" y="68443"/>
                </a:lnTo>
                <a:lnTo>
                  <a:pt x="426613" y="103016"/>
                </a:lnTo>
                <a:lnTo>
                  <a:pt x="448125" y="142687"/>
                </a:lnTo>
                <a:lnTo>
                  <a:pt x="461722" y="186515"/>
                </a:lnTo>
                <a:lnTo>
                  <a:pt x="466462" y="233558"/>
                </a:lnTo>
                <a:lnTo>
                  <a:pt x="461722" y="280654"/>
                </a:lnTo>
                <a:lnTo>
                  <a:pt x="448125" y="324524"/>
                </a:lnTo>
                <a:lnTo>
                  <a:pt x="426613" y="364224"/>
                </a:lnTo>
                <a:lnTo>
                  <a:pt x="398124" y="398816"/>
                </a:lnTo>
                <a:lnTo>
                  <a:pt x="363598" y="427358"/>
                </a:lnTo>
                <a:lnTo>
                  <a:pt x="323974" y="448910"/>
                </a:lnTo>
                <a:lnTo>
                  <a:pt x="280192" y="462531"/>
                </a:lnTo>
                <a:lnTo>
                  <a:pt x="233190" y="467281"/>
                </a:lnTo>
                <a:lnTo>
                  <a:pt x="186192" y="462531"/>
                </a:lnTo>
                <a:lnTo>
                  <a:pt x="142418" y="448910"/>
                </a:lnTo>
                <a:lnTo>
                  <a:pt x="102807" y="427358"/>
                </a:lnTo>
                <a:lnTo>
                  <a:pt x="68296" y="398816"/>
                </a:lnTo>
                <a:lnTo>
                  <a:pt x="39823" y="364224"/>
                </a:lnTo>
                <a:lnTo>
                  <a:pt x="18324" y="324524"/>
                </a:lnTo>
                <a:lnTo>
                  <a:pt x="4737" y="280654"/>
                </a:lnTo>
                <a:lnTo>
                  <a:pt x="0" y="233558"/>
                </a:lnTo>
                <a:close/>
              </a:path>
            </a:pathLst>
          </a:custGeom>
          <a:ln w="39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06227" y="1541075"/>
            <a:ext cx="303530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spc="10" dirty="0">
                <a:latin typeface="Times New Roman"/>
                <a:cs typeface="Times New Roman"/>
              </a:rPr>
              <a:t>P1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80796" y="2684477"/>
            <a:ext cx="466725" cy="467359"/>
          </a:xfrm>
          <a:custGeom>
            <a:avLst/>
            <a:gdLst/>
            <a:ahLst/>
            <a:cxnLst/>
            <a:rect l="l" t="t" r="r" b="b"/>
            <a:pathLst>
              <a:path w="466725" h="467360">
                <a:moveTo>
                  <a:pt x="0" y="233723"/>
                </a:moveTo>
                <a:lnTo>
                  <a:pt x="4740" y="186626"/>
                </a:lnTo>
                <a:lnTo>
                  <a:pt x="18337" y="142757"/>
                </a:lnTo>
                <a:lnTo>
                  <a:pt x="39850" y="103056"/>
                </a:lnTo>
                <a:lnTo>
                  <a:pt x="68342" y="68464"/>
                </a:lnTo>
                <a:lnTo>
                  <a:pt x="102872" y="39922"/>
                </a:lnTo>
                <a:lnTo>
                  <a:pt x="142502" y="18370"/>
                </a:lnTo>
                <a:lnTo>
                  <a:pt x="186292" y="4749"/>
                </a:lnTo>
                <a:lnTo>
                  <a:pt x="233305" y="0"/>
                </a:lnTo>
                <a:lnTo>
                  <a:pt x="280263" y="4749"/>
                </a:lnTo>
                <a:lnTo>
                  <a:pt x="324013" y="18370"/>
                </a:lnTo>
                <a:lnTo>
                  <a:pt x="363614" y="39922"/>
                </a:lnTo>
                <a:lnTo>
                  <a:pt x="398124" y="68464"/>
                </a:lnTo>
                <a:lnTo>
                  <a:pt x="426604" y="103056"/>
                </a:lnTo>
                <a:lnTo>
                  <a:pt x="448111" y="142757"/>
                </a:lnTo>
                <a:lnTo>
                  <a:pt x="461705" y="186626"/>
                </a:lnTo>
                <a:lnTo>
                  <a:pt x="466446" y="233723"/>
                </a:lnTo>
                <a:lnTo>
                  <a:pt x="461705" y="280812"/>
                </a:lnTo>
                <a:lnTo>
                  <a:pt x="448111" y="324663"/>
                </a:lnTo>
                <a:lnTo>
                  <a:pt x="426604" y="364337"/>
                </a:lnTo>
                <a:lnTo>
                  <a:pt x="398124" y="398899"/>
                </a:lnTo>
                <a:lnTo>
                  <a:pt x="363614" y="427411"/>
                </a:lnTo>
                <a:lnTo>
                  <a:pt x="324013" y="448936"/>
                </a:lnTo>
                <a:lnTo>
                  <a:pt x="280263" y="462538"/>
                </a:lnTo>
                <a:lnTo>
                  <a:pt x="233305" y="467281"/>
                </a:lnTo>
                <a:lnTo>
                  <a:pt x="186292" y="462538"/>
                </a:lnTo>
                <a:lnTo>
                  <a:pt x="142502" y="448936"/>
                </a:lnTo>
                <a:lnTo>
                  <a:pt x="102872" y="427411"/>
                </a:lnTo>
                <a:lnTo>
                  <a:pt x="68342" y="398899"/>
                </a:lnTo>
                <a:lnTo>
                  <a:pt x="39850" y="364337"/>
                </a:lnTo>
                <a:lnTo>
                  <a:pt x="18337" y="324663"/>
                </a:lnTo>
                <a:lnTo>
                  <a:pt x="4740" y="280812"/>
                </a:lnTo>
                <a:lnTo>
                  <a:pt x="0" y="233723"/>
                </a:lnTo>
                <a:close/>
              </a:path>
            </a:pathLst>
          </a:custGeom>
          <a:ln w="39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67144" y="2720898"/>
            <a:ext cx="303530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spc="10" dirty="0">
                <a:latin typeface="Times New Roman"/>
                <a:cs typeface="Times New Roman"/>
              </a:rPr>
              <a:t>P3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73615" y="2684477"/>
            <a:ext cx="466725" cy="467359"/>
          </a:xfrm>
          <a:custGeom>
            <a:avLst/>
            <a:gdLst/>
            <a:ahLst/>
            <a:cxnLst/>
            <a:rect l="l" t="t" r="r" b="b"/>
            <a:pathLst>
              <a:path w="466725" h="467360">
                <a:moveTo>
                  <a:pt x="0" y="233723"/>
                </a:moveTo>
                <a:lnTo>
                  <a:pt x="4737" y="186626"/>
                </a:lnTo>
                <a:lnTo>
                  <a:pt x="18326" y="142757"/>
                </a:lnTo>
                <a:lnTo>
                  <a:pt x="39828" y="103056"/>
                </a:lnTo>
                <a:lnTo>
                  <a:pt x="68305" y="68464"/>
                </a:lnTo>
                <a:lnTo>
                  <a:pt x="102819" y="39922"/>
                </a:lnTo>
                <a:lnTo>
                  <a:pt x="142432" y="18370"/>
                </a:lnTo>
                <a:lnTo>
                  <a:pt x="186207" y="4749"/>
                </a:lnTo>
                <a:lnTo>
                  <a:pt x="233206" y="0"/>
                </a:lnTo>
                <a:lnTo>
                  <a:pt x="280200" y="4749"/>
                </a:lnTo>
                <a:lnTo>
                  <a:pt x="323971" y="18370"/>
                </a:lnTo>
                <a:lnTo>
                  <a:pt x="363581" y="39922"/>
                </a:lnTo>
                <a:lnTo>
                  <a:pt x="398093" y="68464"/>
                </a:lnTo>
                <a:lnTo>
                  <a:pt x="426569" y="103056"/>
                </a:lnTo>
                <a:lnTo>
                  <a:pt x="448070" y="142757"/>
                </a:lnTo>
                <a:lnTo>
                  <a:pt x="461659" y="186626"/>
                </a:lnTo>
                <a:lnTo>
                  <a:pt x="466397" y="233723"/>
                </a:lnTo>
                <a:lnTo>
                  <a:pt x="461659" y="280812"/>
                </a:lnTo>
                <a:lnTo>
                  <a:pt x="448070" y="324663"/>
                </a:lnTo>
                <a:lnTo>
                  <a:pt x="426569" y="364337"/>
                </a:lnTo>
                <a:lnTo>
                  <a:pt x="398093" y="398899"/>
                </a:lnTo>
                <a:lnTo>
                  <a:pt x="363581" y="427411"/>
                </a:lnTo>
                <a:lnTo>
                  <a:pt x="323971" y="448936"/>
                </a:lnTo>
                <a:lnTo>
                  <a:pt x="280200" y="462538"/>
                </a:lnTo>
                <a:lnTo>
                  <a:pt x="233206" y="467281"/>
                </a:lnTo>
                <a:lnTo>
                  <a:pt x="186207" y="462538"/>
                </a:lnTo>
                <a:lnTo>
                  <a:pt x="142432" y="448936"/>
                </a:lnTo>
                <a:lnTo>
                  <a:pt x="102819" y="427411"/>
                </a:lnTo>
                <a:lnTo>
                  <a:pt x="68305" y="398899"/>
                </a:lnTo>
                <a:lnTo>
                  <a:pt x="39828" y="364337"/>
                </a:lnTo>
                <a:lnTo>
                  <a:pt x="18326" y="324663"/>
                </a:lnTo>
                <a:lnTo>
                  <a:pt x="4737" y="280812"/>
                </a:lnTo>
                <a:lnTo>
                  <a:pt x="0" y="233723"/>
                </a:lnTo>
                <a:close/>
              </a:path>
            </a:pathLst>
          </a:custGeom>
          <a:ln w="39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60012" y="2720898"/>
            <a:ext cx="303530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spc="10" dirty="0">
                <a:latin typeface="Times New Roman"/>
                <a:cs typeface="Times New Roman"/>
              </a:rPr>
              <a:t>P2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13119" y="4903857"/>
            <a:ext cx="466725" cy="467359"/>
          </a:xfrm>
          <a:custGeom>
            <a:avLst/>
            <a:gdLst/>
            <a:ahLst/>
            <a:cxnLst/>
            <a:rect l="l" t="t" r="r" b="b"/>
            <a:pathLst>
              <a:path w="466725" h="467360">
                <a:moveTo>
                  <a:pt x="0" y="233624"/>
                </a:moveTo>
                <a:lnTo>
                  <a:pt x="4737" y="186541"/>
                </a:lnTo>
                <a:lnTo>
                  <a:pt x="18326" y="142687"/>
                </a:lnTo>
                <a:lnTo>
                  <a:pt x="39827" y="103003"/>
                </a:lnTo>
                <a:lnTo>
                  <a:pt x="68303" y="68427"/>
                </a:lnTo>
                <a:lnTo>
                  <a:pt x="102815" y="39899"/>
                </a:lnTo>
                <a:lnTo>
                  <a:pt x="142425" y="18359"/>
                </a:lnTo>
                <a:lnTo>
                  <a:pt x="186196" y="4746"/>
                </a:lnTo>
                <a:lnTo>
                  <a:pt x="233190" y="0"/>
                </a:lnTo>
                <a:lnTo>
                  <a:pt x="280190" y="4746"/>
                </a:lnTo>
                <a:lnTo>
                  <a:pt x="323958" y="18359"/>
                </a:lnTo>
                <a:lnTo>
                  <a:pt x="363558" y="39899"/>
                </a:lnTo>
                <a:lnTo>
                  <a:pt x="398056" y="68427"/>
                </a:lnTo>
                <a:lnTo>
                  <a:pt x="426516" y="103003"/>
                </a:lnTo>
                <a:lnTo>
                  <a:pt x="448003" y="142687"/>
                </a:lnTo>
                <a:lnTo>
                  <a:pt x="461580" y="186541"/>
                </a:lnTo>
                <a:lnTo>
                  <a:pt x="466314" y="233624"/>
                </a:lnTo>
                <a:lnTo>
                  <a:pt x="461580" y="280702"/>
                </a:lnTo>
                <a:lnTo>
                  <a:pt x="448003" y="324551"/>
                </a:lnTo>
                <a:lnTo>
                  <a:pt x="426516" y="364232"/>
                </a:lnTo>
                <a:lnTo>
                  <a:pt x="398056" y="398806"/>
                </a:lnTo>
                <a:lnTo>
                  <a:pt x="363558" y="427331"/>
                </a:lnTo>
                <a:lnTo>
                  <a:pt x="323958" y="448870"/>
                </a:lnTo>
                <a:lnTo>
                  <a:pt x="280190" y="462482"/>
                </a:lnTo>
                <a:lnTo>
                  <a:pt x="233190" y="467228"/>
                </a:lnTo>
                <a:lnTo>
                  <a:pt x="186196" y="462482"/>
                </a:lnTo>
                <a:lnTo>
                  <a:pt x="142425" y="448870"/>
                </a:lnTo>
                <a:lnTo>
                  <a:pt x="102815" y="427331"/>
                </a:lnTo>
                <a:lnTo>
                  <a:pt x="68303" y="398806"/>
                </a:lnTo>
                <a:lnTo>
                  <a:pt x="39827" y="364232"/>
                </a:lnTo>
                <a:lnTo>
                  <a:pt x="18326" y="324551"/>
                </a:lnTo>
                <a:lnTo>
                  <a:pt x="4737" y="280702"/>
                </a:lnTo>
                <a:lnTo>
                  <a:pt x="0" y="233624"/>
                </a:lnTo>
                <a:close/>
              </a:path>
            </a:pathLst>
          </a:custGeom>
          <a:ln w="39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23932" y="3840928"/>
            <a:ext cx="466725" cy="467359"/>
          </a:xfrm>
          <a:custGeom>
            <a:avLst/>
            <a:gdLst/>
            <a:ahLst/>
            <a:cxnLst/>
            <a:rect l="l" t="t" r="r" b="b"/>
            <a:pathLst>
              <a:path w="466725" h="467360">
                <a:moveTo>
                  <a:pt x="0" y="233607"/>
                </a:moveTo>
                <a:lnTo>
                  <a:pt x="4737" y="186530"/>
                </a:lnTo>
                <a:lnTo>
                  <a:pt x="18325" y="142680"/>
                </a:lnTo>
                <a:lnTo>
                  <a:pt x="39825" y="102999"/>
                </a:lnTo>
                <a:lnTo>
                  <a:pt x="68300" y="68425"/>
                </a:lnTo>
                <a:lnTo>
                  <a:pt x="102812" y="39898"/>
                </a:lnTo>
                <a:lnTo>
                  <a:pt x="142423" y="18359"/>
                </a:lnTo>
                <a:lnTo>
                  <a:pt x="186194" y="4746"/>
                </a:lnTo>
                <a:lnTo>
                  <a:pt x="233190" y="0"/>
                </a:lnTo>
                <a:lnTo>
                  <a:pt x="280188" y="4746"/>
                </a:lnTo>
                <a:lnTo>
                  <a:pt x="323961" y="18359"/>
                </a:lnTo>
                <a:lnTo>
                  <a:pt x="363572" y="39898"/>
                </a:lnTo>
                <a:lnTo>
                  <a:pt x="398083" y="68425"/>
                </a:lnTo>
                <a:lnTo>
                  <a:pt x="426557" y="102999"/>
                </a:lnTo>
                <a:lnTo>
                  <a:pt x="448056" y="142680"/>
                </a:lnTo>
                <a:lnTo>
                  <a:pt x="461643" y="186530"/>
                </a:lnTo>
                <a:lnTo>
                  <a:pt x="466380" y="233607"/>
                </a:lnTo>
                <a:lnTo>
                  <a:pt x="461643" y="280690"/>
                </a:lnTo>
                <a:lnTo>
                  <a:pt x="448056" y="324544"/>
                </a:lnTo>
                <a:lnTo>
                  <a:pt x="426557" y="364228"/>
                </a:lnTo>
                <a:lnTo>
                  <a:pt x="398083" y="398804"/>
                </a:lnTo>
                <a:lnTo>
                  <a:pt x="363572" y="427332"/>
                </a:lnTo>
                <a:lnTo>
                  <a:pt x="323961" y="448872"/>
                </a:lnTo>
                <a:lnTo>
                  <a:pt x="280188" y="462485"/>
                </a:lnTo>
                <a:lnTo>
                  <a:pt x="233190" y="467231"/>
                </a:lnTo>
                <a:lnTo>
                  <a:pt x="186194" y="462485"/>
                </a:lnTo>
                <a:lnTo>
                  <a:pt x="142423" y="448872"/>
                </a:lnTo>
                <a:lnTo>
                  <a:pt x="102812" y="427332"/>
                </a:lnTo>
                <a:lnTo>
                  <a:pt x="68300" y="398804"/>
                </a:lnTo>
                <a:lnTo>
                  <a:pt x="39825" y="364228"/>
                </a:lnTo>
                <a:lnTo>
                  <a:pt x="18325" y="324544"/>
                </a:lnTo>
                <a:lnTo>
                  <a:pt x="4737" y="280690"/>
                </a:lnTo>
                <a:lnTo>
                  <a:pt x="0" y="233607"/>
                </a:lnTo>
                <a:close/>
              </a:path>
            </a:pathLst>
          </a:custGeom>
          <a:ln w="39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10319" y="3877233"/>
            <a:ext cx="2284095" cy="2270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spc="10" dirty="0">
                <a:latin typeface="Times New Roman"/>
                <a:cs typeface="Times New Roman"/>
              </a:rPr>
              <a:t>P4</a:t>
            </a:r>
            <a:endParaRPr sz="2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Times New Roman"/>
              <a:cs typeface="Times New Roman"/>
            </a:endParaRPr>
          </a:p>
          <a:p>
            <a:pPr marL="1401445">
              <a:lnSpc>
                <a:spcPct val="100000"/>
              </a:lnSpc>
            </a:pPr>
            <a:r>
              <a:rPr sz="2050" spc="10" dirty="0">
                <a:latin typeface="Times New Roman"/>
                <a:cs typeface="Times New Roman"/>
              </a:rPr>
              <a:t>P5</a:t>
            </a:r>
            <a:endParaRPr sz="2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Times New Roman"/>
              <a:cs typeface="Times New Roman"/>
            </a:endParaRPr>
          </a:p>
          <a:p>
            <a:pPr marL="345440">
              <a:lnSpc>
                <a:spcPct val="100000"/>
              </a:lnSpc>
            </a:pPr>
            <a:r>
              <a:rPr sz="2400" b="1" spc="10" dirty="0">
                <a:latin typeface="Microsoft JhengHei"/>
                <a:cs typeface="Microsoft JhengHei"/>
              </a:rPr>
              <a:t>类似于</a:t>
            </a:r>
            <a:r>
              <a:rPr sz="2400" b="1" spc="-120" dirty="0">
                <a:latin typeface="Microsoft JhengHei"/>
                <a:cs typeface="Microsoft JhengHei"/>
              </a:rPr>
              <a:t>PE</a:t>
            </a:r>
            <a:r>
              <a:rPr sz="2400" b="1" spc="-125" dirty="0">
                <a:latin typeface="Microsoft JhengHei"/>
                <a:cs typeface="Microsoft JhengHei"/>
              </a:rPr>
              <a:t>R</a:t>
            </a:r>
            <a:r>
              <a:rPr sz="2400" b="1" spc="10" dirty="0">
                <a:latin typeface="Microsoft JhengHei"/>
                <a:cs typeface="Microsoft JhengHei"/>
              </a:rPr>
              <a:t>T</a:t>
            </a:r>
            <a:r>
              <a:rPr sz="2400" b="1" dirty="0">
                <a:latin typeface="Microsoft JhengHei"/>
                <a:cs typeface="Microsoft JhengHei"/>
              </a:rPr>
              <a:t>图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45341" y="1870567"/>
            <a:ext cx="756920" cy="817880"/>
          </a:xfrm>
          <a:custGeom>
            <a:avLst/>
            <a:gdLst/>
            <a:ahLst/>
            <a:cxnLst/>
            <a:rect l="l" t="t" r="r" b="b"/>
            <a:pathLst>
              <a:path w="756920" h="817880">
                <a:moveTo>
                  <a:pt x="0" y="0"/>
                </a:moveTo>
                <a:lnTo>
                  <a:pt x="756844" y="817371"/>
                </a:lnTo>
              </a:path>
            </a:pathLst>
          </a:custGeom>
          <a:ln w="39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61052" y="2648545"/>
            <a:ext cx="95250" cy="97790"/>
          </a:xfrm>
          <a:custGeom>
            <a:avLst/>
            <a:gdLst/>
            <a:ahLst/>
            <a:cxnLst/>
            <a:rect l="l" t="t" r="r" b="b"/>
            <a:pathLst>
              <a:path w="95250" h="97789">
                <a:moveTo>
                  <a:pt x="66635" y="0"/>
                </a:moveTo>
                <a:lnTo>
                  <a:pt x="0" y="61974"/>
                </a:lnTo>
                <a:lnTo>
                  <a:pt x="95099" y="97741"/>
                </a:lnTo>
                <a:lnTo>
                  <a:pt x="666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10366" y="3151758"/>
            <a:ext cx="803910" cy="1912620"/>
          </a:xfrm>
          <a:custGeom>
            <a:avLst/>
            <a:gdLst/>
            <a:ahLst/>
            <a:cxnLst/>
            <a:rect l="l" t="t" r="r" b="b"/>
            <a:pathLst>
              <a:path w="803910" h="1912620">
                <a:moveTo>
                  <a:pt x="803735" y="0"/>
                </a:moveTo>
                <a:lnTo>
                  <a:pt x="0" y="1912342"/>
                </a:lnTo>
              </a:path>
            </a:pathLst>
          </a:custGeom>
          <a:ln w="3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72853" y="5035965"/>
            <a:ext cx="83820" cy="101600"/>
          </a:xfrm>
          <a:custGeom>
            <a:avLst/>
            <a:gdLst/>
            <a:ahLst/>
            <a:cxnLst/>
            <a:rect l="l" t="t" r="r" b="b"/>
            <a:pathLst>
              <a:path w="83820" h="101600">
                <a:moveTo>
                  <a:pt x="0" y="0"/>
                </a:moveTo>
                <a:lnTo>
                  <a:pt x="6581" y="101516"/>
                </a:lnTo>
                <a:lnTo>
                  <a:pt x="83746" y="3530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40920" y="3151758"/>
            <a:ext cx="366395" cy="670560"/>
          </a:xfrm>
          <a:custGeom>
            <a:avLst/>
            <a:gdLst/>
            <a:ahLst/>
            <a:cxnLst/>
            <a:rect l="l" t="t" r="r" b="b"/>
            <a:pathLst>
              <a:path w="366395" h="670560">
                <a:moveTo>
                  <a:pt x="365901" y="0"/>
                </a:moveTo>
                <a:lnTo>
                  <a:pt x="0" y="670511"/>
                </a:lnTo>
              </a:path>
            </a:pathLst>
          </a:custGeom>
          <a:ln w="3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02798" y="3790475"/>
            <a:ext cx="83820" cy="102235"/>
          </a:xfrm>
          <a:custGeom>
            <a:avLst/>
            <a:gdLst/>
            <a:ahLst/>
            <a:cxnLst/>
            <a:rect l="l" t="t" r="r" b="b"/>
            <a:pathLst>
              <a:path w="83820" h="102235">
                <a:moveTo>
                  <a:pt x="3718" y="0"/>
                </a:moveTo>
                <a:lnTo>
                  <a:pt x="0" y="101648"/>
                </a:lnTo>
                <a:lnTo>
                  <a:pt x="83417" y="43629"/>
                </a:lnTo>
                <a:lnTo>
                  <a:pt x="3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74446" y="1911938"/>
            <a:ext cx="422909" cy="742315"/>
          </a:xfrm>
          <a:custGeom>
            <a:avLst/>
            <a:gdLst/>
            <a:ahLst/>
            <a:cxnLst/>
            <a:rect l="l" t="t" r="r" b="b"/>
            <a:pathLst>
              <a:path w="422910" h="742314">
                <a:moveTo>
                  <a:pt x="422368" y="0"/>
                </a:moveTo>
                <a:lnTo>
                  <a:pt x="0" y="742045"/>
                </a:lnTo>
              </a:path>
            </a:pathLst>
          </a:custGeom>
          <a:ln w="3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35090" y="2621514"/>
            <a:ext cx="84455" cy="101600"/>
          </a:xfrm>
          <a:custGeom>
            <a:avLst/>
            <a:gdLst/>
            <a:ahLst/>
            <a:cxnLst/>
            <a:rect l="l" t="t" r="r" b="b"/>
            <a:pathLst>
              <a:path w="84454" h="101600">
                <a:moveTo>
                  <a:pt x="5528" y="0"/>
                </a:moveTo>
                <a:lnTo>
                  <a:pt x="0" y="101532"/>
                </a:lnTo>
                <a:lnTo>
                  <a:pt x="84437" y="44997"/>
                </a:lnTo>
                <a:lnTo>
                  <a:pt x="5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26458" y="4235158"/>
            <a:ext cx="928369" cy="848994"/>
          </a:xfrm>
          <a:custGeom>
            <a:avLst/>
            <a:gdLst/>
            <a:ahLst/>
            <a:cxnLst/>
            <a:rect l="l" t="t" r="r" b="b"/>
            <a:pathLst>
              <a:path w="928370" h="848995">
                <a:moveTo>
                  <a:pt x="0" y="0"/>
                </a:moveTo>
                <a:lnTo>
                  <a:pt x="927973" y="848638"/>
                </a:lnTo>
              </a:path>
            </a:pathLst>
          </a:custGeom>
          <a:ln w="39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15420" y="5042542"/>
            <a:ext cx="97790" cy="95250"/>
          </a:xfrm>
          <a:custGeom>
            <a:avLst/>
            <a:gdLst/>
            <a:ahLst/>
            <a:cxnLst/>
            <a:rect l="l" t="t" r="r" b="b"/>
            <a:pathLst>
              <a:path w="97789" h="95250">
                <a:moveTo>
                  <a:pt x="61238" y="0"/>
                </a:moveTo>
                <a:lnTo>
                  <a:pt x="0" y="67183"/>
                </a:lnTo>
                <a:lnTo>
                  <a:pt x="97698" y="94939"/>
                </a:lnTo>
                <a:lnTo>
                  <a:pt x="612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7639" y="345389"/>
            <a:ext cx="4448175" cy="1368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习题</a:t>
            </a: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(</a:t>
            </a:r>
            <a:r>
              <a:rPr dirty="0"/>
              <a:t>信号量与</a:t>
            </a:r>
            <a:r>
              <a:rPr spc="-5" dirty="0"/>
              <a:t>PV</a:t>
            </a:r>
            <a:r>
              <a:rPr dirty="0"/>
              <a:t>操作)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2610993"/>
            <a:ext cx="3218180" cy="30988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1、读者写者问题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2、睡眠的理发师问题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3、农夫猎人问题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4、银行业务问题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5、缓冲区管理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6、售票问题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7、吸烟者问题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2017" y="909574"/>
            <a:ext cx="43770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>
                <a:latin typeface="Times New Roman"/>
                <a:cs typeface="Times New Roman"/>
              </a:rPr>
              <a:t>1</a:t>
            </a:r>
            <a:r>
              <a:rPr dirty="0"/>
              <a:t>、读者</a:t>
            </a:r>
            <a:r>
              <a:rPr dirty="0">
                <a:latin typeface="Times New Roman"/>
                <a:cs typeface="Times New Roman"/>
              </a:rPr>
              <a:t>/</a:t>
            </a:r>
            <a:r>
              <a:rPr dirty="0"/>
              <a:t>写者问题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9150" y="2332989"/>
            <a:ext cx="8058150" cy="390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2415">
              <a:lnSpc>
                <a:spcPct val="1201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读者与写者问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题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(reader-writer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problem)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(Courtois,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1971)也 是一个经典的并发程序设计问题。有两组并发进程：读者 和写者，共享一个文</a:t>
            </a:r>
            <a:r>
              <a:rPr sz="2400" spc="-2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F，要求：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115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(1)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允许多个读者可同时对文件执行读操作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115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(2)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只允许一个写者往文件中写信息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115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(3)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任一写者在完成写操作之前不允许其他读者或写者工作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115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(4)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写者执行写操作前，应让已有的写者和读者全部退出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115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使用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PV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操作求解该问题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4614" y="186055"/>
            <a:ext cx="35902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读者/写者问题</a:t>
            </a:r>
          </a:p>
        </p:txBody>
      </p:sp>
      <p:sp>
        <p:nvSpPr>
          <p:cNvPr id="3" name="object 3"/>
          <p:cNvSpPr/>
          <p:nvPr/>
        </p:nvSpPr>
        <p:spPr>
          <a:xfrm>
            <a:off x="760412" y="908050"/>
            <a:ext cx="7915275" cy="1047115"/>
          </a:xfrm>
          <a:custGeom>
            <a:avLst/>
            <a:gdLst/>
            <a:ahLst/>
            <a:cxnLst/>
            <a:rect l="l" t="t" r="r" b="b"/>
            <a:pathLst>
              <a:path w="7915275" h="1047114">
                <a:moveTo>
                  <a:pt x="0" y="1046988"/>
                </a:moveTo>
                <a:lnTo>
                  <a:pt x="7915275" y="1046988"/>
                </a:lnTo>
                <a:lnTo>
                  <a:pt x="7915275" y="0"/>
                </a:lnTo>
                <a:lnTo>
                  <a:pt x="0" y="0"/>
                </a:lnTo>
                <a:lnTo>
                  <a:pt x="0" y="10469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0412" y="1955038"/>
            <a:ext cx="4675505" cy="4399915"/>
          </a:xfrm>
          <a:custGeom>
            <a:avLst/>
            <a:gdLst/>
            <a:ahLst/>
            <a:cxnLst/>
            <a:rect l="l" t="t" r="r" b="b"/>
            <a:pathLst>
              <a:path w="4675505" h="4399915">
                <a:moveTo>
                  <a:pt x="0" y="4399788"/>
                </a:moveTo>
                <a:lnTo>
                  <a:pt x="4675124" y="4399788"/>
                </a:lnTo>
                <a:lnTo>
                  <a:pt x="4675124" y="0"/>
                </a:lnTo>
                <a:lnTo>
                  <a:pt x="0" y="0"/>
                </a:lnTo>
                <a:lnTo>
                  <a:pt x="0" y="43997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35600" y="1955038"/>
            <a:ext cx="3240405" cy="4399915"/>
          </a:xfrm>
          <a:custGeom>
            <a:avLst/>
            <a:gdLst/>
            <a:ahLst/>
            <a:cxnLst/>
            <a:rect l="l" t="t" r="r" b="b"/>
            <a:pathLst>
              <a:path w="3240404" h="4399915">
                <a:moveTo>
                  <a:pt x="0" y="4399788"/>
                </a:moveTo>
                <a:lnTo>
                  <a:pt x="3240151" y="4399788"/>
                </a:lnTo>
                <a:lnTo>
                  <a:pt x="3240151" y="0"/>
                </a:lnTo>
                <a:lnTo>
                  <a:pt x="0" y="0"/>
                </a:lnTo>
                <a:lnTo>
                  <a:pt x="0" y="43997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35600" y="1948688"/>
            <a:ext cx="0" cy="4420870"/>
          </a:xfrm>
          <a:custGeom>
            <a:avLst/>
            <a:gdLst/>
            <a:ahLst/>
            <a:cxnLst/>
            <a:rect l="l" t="t" r="r" b="b"/>
            <a:pathLst>
              <a:path h="4420870">
                <a:moveTo>
                  <a:pt x="0" y="0"/>
                </a:moveTo>
                <a:lnTo>
                  <a:pt x="0" y="44204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6125" y="1955038"/>
            <a:ext cx="7943850" cy="0"/>
          </a:xfrm>
          <a:custGeom>
            <a:avLst/>
            <a:gdLst/>
            <a:ahLst/>
            <a:cxnLst/>
            <a:rect l="l" t="t" r="r" b="b"/>
            <a:pathLst>
              <a:path w="7943850">
                <a:moveTo>
                  <a:pt x="0" y="0"/>
                </a:moveTo>
                <a:lnTo>
                  <a:pt x="79438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0412" y="893825"/>
            <a:ext cx="0" cy="5475605"/>
          </a:xfrm>
          <a:custGeom>
            <a:avLst/>
            <a:gdLst/>
            <a:ahLst/>
            <a:cxnLst/>
            <a:rect l="l" t="t" r="r" b="b"/>
            <a:pathLst>
              <a:path h="5475605">
                <a:moveTo>
                  <a:pt x="0" y="0"/>
                </a:moveTo>
                <a:lnTo>
                  <a:pt x="0" y="54752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75751" y="893825"/>
            <a:ext cx="0" cy="5475605"/>
          </a:xfrm>
          <a:custGeom>
            <a:avLst/>
            <a:gdLst/>
            <a:ahLst/>
            <a:cxnLst/>
            <a:rect l="l" t="t" r="r" b="b"/>
            <a:pathLst>
              <a:path h="5475605">
                <a:moveTo>
                  <a:pt x="0" y="0"/>
                </a:moveTo>
                <a:lnTo>
                  <a:pt x="0" y="54752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6125" y="908050"/>
            <a:ext cx="7943850" cy="0"/>
          </a:xfrm>
          <a:custGeom>
            <a:avLst/>
            <a:gdLst/>
            <a:ahLst/>
            <a:cxnLst/>
            <a:rect l="l" t="t" r="r" b="b"/>
            <a:pathLst>
              <a:path w="7943850">
                <a:moveTo>
                  <a:pt x="0" y="0"/>
                </a:moveTo>
                <a:lnTo>
                  <a:pt x="794385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6125" y="6354826"/>
            <a:ext cx="7943850" cy="0"/>
          </a:xfrm>
          <a:custGeom>
            <a:avLst/>
            <a:gdLst/>
            <a:ahLst/>
            <a:cxnLst/>
            <a:rect l="l" t="t" r="r" b="b"/>
            <a:pathLst>
              <a:path w="7943850">
                <a:moveTo>
                  <a:pt x="0" y="0"/>
                </a:moveTo>
                <a:lnTo>
                  <a:pt x="794385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9216" y="875792"/>
            <a:ext cx="604774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semaphore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rmutex，wmutex；</a:t>
            </a:r>
            <a:endParaRPr sz="2200">
              <a:latin typeface="华文新魏"/>
              <a:cs typeface="华文新魏"/>
            </a:endParaRPr>
          </a:p>
          <a:p>
            <a:pPr marL="285115">
              <a:lnSpc>
                <a:spcPct val="100000"/>
              </a:lnSpc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rmutex=1;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wmutex=1;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S=1;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//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增加互斥信号</a:t>
            </a:r>
            <a:r>
              <a:rPr sz="2200" spc="-20" dirty="0">
                <a:solidFill>
                  <a:srgbClr val="073D86"/>
                </a:solidFill>
                <a:latin typeface="华文新魏"/>
                <a:cs typeface="华文新魏"/>
              </a:rPr>
              <a:t>量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S</a:t>
            </a:r>
            <a:endParaRPr sz="22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int</a:t>
            </a:r>
            <a:r>
              <a:rPr sz="2200" spc="-1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readcount=0;</a:t>
            </a:r>
            <a:r>
              <a:rPr sz="2200" spc="2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//</a:t>
            </a:r>
            <a:r>
              <a:rPr sz="2200" spc="-10" dirty="0">
                <a:solidFill>
                  <a:srgbClr val="073D86"/>
                </a:solidFill>
                <a:latin typeface="华文新魏"/>
                <a:cs typeface="华文新魏"/>
              </a:rPr>
              <a:t>读进程计数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9216" y="1923033"/>
            <a:ext cx="4413250" cy="438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960880">
              <a:lnSpc>
                <a:spcPct val="100000"/>
              </a:lnSpc>
              <a:spcBef>
                <a:spcPts val="95"/>
              </a:spcBef>
              <a:tabLst>
                <a:tab pos="1559560" algn="l"/>
                <a:tab pos="2179320" algn="l"/>
              </a:tabLst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process</a:t>
            </a:r>
            <a:r>
              <a:rPr sz="2200" spc="5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reader_i(	)</a:t>
            </a:r>
            <a:r>
              <a:rPr sz="2200" spc="-9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{  while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(true)	{</a:t>
            </a:r>
            <a:endParaRPr sz="2200">
              <a:latin typeface="华文新魏"/>
              <a:cs typeface="华文新魏"/>
            </a:endParaRPr>
          </a:p>
          <a:p>
            <a:pPr marL="491490">
              <a:lnSpc>
                <a:spcPct val="100000"/>
              </a:lnSpc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P(rmutex);</a:t>
            </a:r>
            <a:endParaRPr sz="2200">
              <a:latin typeface="华文新魏"/>
              <a:cs typeface="华文新魏"/>
            </a:endParaRPr>
          </a:p>
          <a:p>
            <a:pPr marL="626745">
              <a:lnSpc>
                <a:spcPct val="100000"/>
              </a:lnSpc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if (readcount==0)</a:t>
            </a:r>
            <a:r>
              <a:rPr sz="2200" u="heavy" spc="15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 </a:t>
            </a:r>
            <a:r>
              <a:rPr sz="2200" u="heavy" spc="-5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P(wmutex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);</a:t>
            </a:r>
            <a:endParaRPr sz="2200">
              <a:latin typeface="华文新魏"/>
              <a:cs typeface="华文新魏"/>
            </a:endParaRPr>
          </a:p>
          <a:p>
            <a:pPr marL="927100">
              <a:lnSpc>
                <a:spcPct val="100000"/>
              </a:lnSpc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readcount++;</a:t>
            </a:r>
            <a:endParaRPr sz="2200">
              <a:latin typeface="华文新魏"/>
              <a:cs typeface="华文新魏"/>
            </a:endParaRPr>
          </a:p>
          <a:p>
            <a:pPr marL="831215" marR="2458085" indent="-340360">
              <a:lnSpc>
                <a:spcPct val="100000"/>
              </a:lnSpc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V(rmutex);  读文件；</a:t>
            </a:r>
            <a:endParaRPr sz="2200">
              <a:latin typeface="华文新魏"/>
              <a:cs typeface="华文新魏"/>
            </a:endParaRPr>
          </a:p>
          <a:p>
            <a:pPr marL="49149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P(rmutex);</a:t>
            </a:r>
            <a:endParaRPr sz="2200">
              <a:latin typeface="华文新魏"/>
              <a:cs typeface="华文新魏"/>
            </a:endParaRPr>
          </a:p>
          <a:p>
            <a:pPr marL="491490" marR="43180" indent="435609">
              <a:lnSpc>
                <a:spcPct val="100000"/>
              </a:lnSpc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readcount--;  if(readcount==0)</a:t>
            </a:r>
            <a:r>
              <a:rPr sz="2200" u="heavy" spc="-5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 V(wmutex); 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 V(rmutex);</a:t>
            </a:r>
            <a:endParaRPr sz="2200">
              <a:latin typeface="华文新魏"/>
              <a:cs typeface="华文新魏"/>
            </a:endParaRPr>
          </a:p>
          <a:p>
            <a:pPr marL="216535">
              <a:lnSpc>
                <a:spcPct val="100000"/>
              </a:lnSpc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endParaRPr sz="2200">
              <a:latin typeface="华文新魏"/>
              <a:cs typeface="华文新魏"/>
            </a:endParaRPr>
          </a:p>
          <a:p>
            <a:pPr marL="81280">
              <a:lnSpc>
                <a:spcPct val="100000"/>
              </a:lnSpc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15102" y="1923033"/>
            <a:ext cx="2411095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95"/>
              </a:spcBef>
              <a:tabLst>
                <a:tab pos="2133600" algn="l"/>
              </a:tabLst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process</a:t>
            </a:r>
            <a:r>
              <a:rPr sz="2200" spc="1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writer_i(	)</a:t>
            </a:r>
            <a:r>
              <a:rPr sz="2200" spc="-9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{  while(true)</a:t>
            </a:r>
            <a:r>
              <a:rPr sz="2200" spc="1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{</a:t>
            </a:r>
            <a:endParaRPr sz="2200">
              <a:latin typeface="华文新魏"/>
              <a:cs typeface="华文新魏"/>
            </a:endParaRPr>
          </a:p>
          <a:p>
            <a:pPr marL="491490" marR="456565" indent="-31750" algn="ctr">
              <a:lnSpc>
                <a:spcPct val="100000"/>
              </a:lnSpc>
            </a:pPr>
            <a:r>
              <a:rPr sz="2200" u="heavy" spc="-5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P(wmutex)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;  写文件；  V</a:t>
            </a:r>
            <a:r>
              <a:rPr sz="2200" spc="-20" dirty="0">
                <a:solidFill>
                  <a:srgbClr val="073D86"/>
                </a:solidFill>
                <a:latin typeface="华文新魏"/>
                <a:cs typeface="华文新魏"/>
              </a:rPr>
              <a:t>(</a:t>
            </a:r>
            <a:r>
              <a:rPr sz="2200" spc="-15" dirty="0">
                <a:solidFill>
                  <a:srgbClr val="073D86"/>
                </a:solidFill>
                <a:latin typeface="华文新魏"/>
                <a:cs typeface="华文新魏"/>
              </a:rPr>
              <a:t>w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mutex);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25439" y="3599815"/>
            <a:ext cx="1238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52261" y="3935095"/>
            <a:ext cx="1238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61840" y="2792729"/>
            <a:ext cx="1451610" cy="2239645"/>
          </a:xfrm>
          <a:custGeom>
            <a:avLst/>
            <a:gdLst/>
            <a:ahLst/>
            <a:cxnLst/>
            <a:rect l="l" t="t" r="r" b="b"/>
            <a:pathLst>
              <a:path w="1451610" h="2239645">
                <a:moveTo>
                  <a:pt x="1398094" y="58274"/>
                </a:moveTo>
                <a:lnTo>
                  <a:pt x="0" y="2225675"/>
                </a:lnTo>
                <a:lnTo>
                  <a:pt x="21844" y="2239645"/>
                </a:lnTo>
                <a:lnTo>
                  <a:pt x="1419843" y="72322"/>
                </a:lnTo>
                <a:lnTo>
                  <a:pt x="1398094" y="58274"/>
                </a:lnTo>
                <a:close/>
              </a:path>
              <a:path w="1451610" h="2239645">
                <a:moveTo>
                  <a:pt x="1445877" y="47371"/>
                </a:moveTo>
                <a:lnTo>
                  <a:pt x="1405127" y="47371"/>
                </a:lnTo>
                <a:lnTo>
                  <a:pt x="1426845" y="61468"/>
                </a:lnTo>
                <a:lnTo>
                  <a:pt x="1419843" y="72322"/>
                </a:lnTo>
                <a:lnTo>
                  <a:pt x="1441577" y="86360"/>
                </a:lnTo>
                <a:lnTo>
                  <a:pt x="1445877" y="47371"/>
                </a:lnTo>
                <a:close/>
              </a:path>
              <a:path w="1451610" h="2239645">
                <a:moveTo>
                  <a:pt x="1405127" y="47371"/>
                </a:moveTo>
                <a:lnTo>
                  <a:pt x="1398094" y="58274"/>
                </a:lnTo>
                <a:lnTo>
                  <a:pt x="1419843" y="72322"/>
                </a:lnTo>
                <a:lnTo>
                  <a:pt x="1426845" y="61468"/>
                </a:lnTo>
                <a:lnTo>
                  <a:pt x="1405127" y="47371"/>
                </a:lnTo>
                <a:close/>
              </a:path>
              <a:path w="1451610" h="2239645">
                <a:moveTo>
                  <a:pt x="1451102" y="0"/>
                </a:moveTo>
                <a:lnTo>
                  <a:pt x="1376299" y="44196"/>
                </a:lnTo>
                <a:lnTo>
                  <a:pt x="1398094" y="58274"/>
                </a:lnTo>
                <a:lnTo>
                  <a:pt x="1405127" y="47371"/>
                </a:lnTo>
                <a:lnTo>
                  <a:pt x="1445877" y="47371"/>
                </a:lnTo>
                <a:lnTo>
                  <a:pt x="1451102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12941" y="3658361"/>
            <a:ext cx="1369060" cy="0"/>
          </a:xfrm>
          <a:custGeom>
            <a:avLst/>
            <a:gdLst/>
            <a:ahLst/>
            <a:cxnLst/>
            <a:rect l="l" t="t" r="r" b="b"/>
            <a:pathLst>
              <a:path w="1369059">
                <a:moveTo>
                  <a:pt x="0" y="0"/>
                </a:moveTo>
                <a:lnTo>
                  <a:pt x="1368552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17541" y="3203575"/>
            <a:ext cx="1371600" cy="323215"/>
          </a:xfrm>
          <a:custGeom>
            <a:avLst/>
            <a:gdLst/>
            <a:ahLst/>
            <a:cxnLst/>
            <a:rect l="l" t="t" r="r" b="b"/>
            <a:pathLst>
              <a:path w="1371600" h="323214">
                <a:moveTo>
                  <a:pt x="78747" y="25280"/>
                </a:moveTo>
                <a:lnTo>
                  <a:pt x="73396" y="50676"/>
                </a:lnTo>
                <a:lnTo>
                  <a:pt x="1365885" y="322707"/>
                </a:lnTo>
                <a:lnTo>
                  <a:pt x="1371219" y="297307"/>
                </a:lnTo>
                <a:lnTo>
                  <a:pt x="78747" y="25280"/>
                </a:lnTo>
                <a:close/>
              </a:path>
              <a:path w="1371600" h="323214">
                <a:moveTo>
                  <a:pt x="84074" y="0"/>
                </a:moveTo>
                <a:lnTo>
                  <a:pt x="0" y="21971"/>
                </a:lnTo>
                <a:lnTo>
                  <a:pt x="68072" y="75946"/>
                </a:lnTo>
                <a:lnTo>
                  <a:pt x="73396" y="50676"/>
                </a:lnTo>
                <a:lnTo>
                  <a:pt x="60706" y="48005"/>
                </a:lnTo>
                <a:lnTo>
                  <a:pt x="66040" y="22605"/>
                </a:lnTo>
                <a:lnTo>
                  <a:pt x="79310" y="22605"/>
                </a:lnTo>
                <a:lnTo>
                  <a:pt x="84074" y="0"/>
                </a:lnTo>
                <a:close/>
              </a:path>
              <a:path w="1371600" h="323214">
                <a:moveTo>
                  <a:pt x="66040" y="22605"/>
                </a:moveTo>
                <a:lnTo>
                  <a:pt x="60706" y="48005"/>
                </a:lnTo>
                <a:lnTo>
                  <a:pt x="73396" y="50676"/>
                </a:lnTo>
                <a:lnTo>
                  <a:pt x="78747" y="25280"/>
                </a:lnTo>
                <a:lnTo>
                  <a:pt x="66040" y="22605"/>
                </a:lnTo>
                <a:close/>
              </a:path>
              <a:path w="1371600" h="323214">
                <a:moveTo>
                  <a:pt x="79310" y="22605"/>
                </a:moveTo>
                <a:lnTo>
                  <a:pt x="66040" y="22605"/>
                </a:lnTo>
                <a:lnTo>
                  <a:pt x="78747" y="25280"/>
                </a:lnTo>
                <a:lnTo>
                  <a:pt x="79310" y="22605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73074" y="2721101"/>
            <a:ext cx="360045" cy="1080770"/>
          </a:xfrm>
          <a:custGeom>
            <a:avLst/>
            <a:gdLst/>
            <a:ahLst/>
            <a:cxnLst/>
            <a:rect l="l" t="t" r="r" b="b"/>
            <a:pathLst>
              <a:path w="360044" h="1080770">
                <a:moveTo>
                  <a:pt x="359663" y="1080516"/>
                </a:moveTo>
                <a:lnTo>
                  <a:pt x="302824" y="1075932"/>
                </a:lnTo>
                <a:lnTo>
                  <a:pt x="253459" y="1063174"/>
                </a:lnTo>
                <a:lnTo>
                  <a:pt x="214530" y="1043729"/>
                </a:lnTo>
                <a:lnTo>
                  <a:pt x="179831" y="990727"/>
                </a:lnTo>
                <a:lnTo>
                  <a:pt x="179831" y="630047"/>
                </a:lnTo>
                <a:lnTo>
                  <a:pt x="170663" y="601689"/>
                </a:lnTo>
                <a:lnTo>
                  <a:pt x="145133" y="577044"/>
                </a:lnTo>
                <a:lnTo>
                  <a:pt x="106204" y="557599"/>
                </a:lnTo>
                <a:lnTo>
                  <a:pt x="56839" y="544841"/>
                </a:lnTo>
                <a:lnTo>
                  <a:pt x="0" y="540258"/>
                </a:lnTo>
                <a:lnTo>
                  <a:pt x="56839" y="535674"/>
                </a:lnTo>
                <a:lnTo>
                  <a:pt x="106204" y="522916"/>
                </a:lnTo>
                <a:lnTo>
                  <a:pt x="145133" y="503471"/>
                </a:lnTo>
                <a:lnTo>
                  <a:pt x="170663" y="478826"/>
                </a:lnTo>
                <a:lnTo>
                  <a:pt x="179831" y="450469"/>
                </a:lnTo>
                <a:lnTo>
                  <a:pt x="179831" y="89788"/>
                </a:lnTo>
                <a:lnTo>
                  <a:pt x="189000" y="61431"/>
                </a:lnTo>
                <a:lnTo>
                  <a:pt x="214530" y="36786"/>
                </a:lnTo>
                <a:lnTo>
                  <a:pt x="253459" y="17341"/>
                </a:lnTo>
                <a:lnTo>
                  <a:pt x="302824" y="4583"/>
                </a:lnTo>
                <a:lnTo>
                  <a:pt x="359663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77205" y="3082289"/>
            <a:ext cx="288290" cy="2161540"/>
          </a:xfrm>
          <a:custGeom>
            <a:avLst/>
            <a:gdLst/>
            <a:ahLst/>
            <a:cxnLst/>
            <a:rect l="l" t="t" r="r" b="b"/>
            <a:pathLst>
              <a:path w="288289" h="2161540">
                <a:moveTo>
                  <a:pt x="0" y="0"/>
                </a:moveTo>
                <a:lnTo>
                  <a:pt x="38272" y="6444"/>
                </a:lnTo>
                <a:lnTo>
                  <a:pt x="72672" y="24633"/>
                </a:lnTo>
                <a:lnTo>
                  <a:pt x="101822" y="52847"/>
                </a:lnTo>
                <a:lnTo>
                  <a:pt x="124347" y="89370"/>
                </a:lnTo>
                <a:lnTo>
                  <a:pt x="138870" y="132482"/>
                </a:lnTo>
                <a:lnTo>
                  <a:pt x="144018" y="180467"/>
                </a:lnTo>
                <a:lnTo>
                  <a:pt x="144018" y="900049"/>
                </a:lnTo>
                <a:lnTo>
                  <a:pt x="149165" y="948033"/>
                </a:lnTo>
                <a:lnTo>
                  <a:pt x="163688" y="991145"/>
                </a:lnTo>
                <a:lnTo>
                  <a:pt x="186213" y="1027668"/>
                </a:lnTo>
                <a:lnTo>
                  <a:pt x="215363" y="1055882"/>
                </a:lnTo>
                <a:lnTo>
                  <a:pt x="249763" y="1074071"/>
                </a:lnTo>
                <a:lnTo>
                  <a:pt x="288036" y="1080516"/>
                </a:lnTo>
                <a:lnTo>
                  <a:pt x="249763" y="1086960"/>
                </a:lnTo>
                <a:lnTo>
                  <a:pt x="215363" y="1105149"/>
                </a:lnTo>
                <a:lnTo>
                  <a:pt x="186213" y="1133363"/>
                </a:lnTo>
                <a:lnTo>
                  <a:pt x="163688" y="1169886"/>
                </a:lnTo>
                <a:lnTo>
                  <a:pt x="149165" y="1212998"/>
                </a:lnTo>
                <a:lnTo>
                  <a:pt x="144018" y="1260983"/>
                </a:lnTo>
                <a:lnTo>
                  <a:pt x="144018" y="1980565"/>
                </a:lnTo>
                <a:lnTo>
                  <a:pt x="138870" y="2028549"/>
                </a:lnTo>
                <a:lnTo>
                  <a:pt x="124347" y="2071661"/>
                </a:lnTo>
                <a:lnTo>
                  <a:pt x="101822" y="2108184"/>
                </a:lnTo>
                <a:lnTo>
                  <a:pt x="72672" y="2136398"/>
                </a:lnTo>
                <a:lnTo>
                  <a:pt x="38272" y="2154587"/>
                </a:lnTo>
                <a:lnTo>
                  <a:pt x="0" y="2161032"/>
                </a:lnTo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74597" y="4377690"/>
            <a:ext cx="358140" cy="1224280"/>
          </a:xfrm>
          <a:custGeom>
            <a:avLst/>
            <a:gdLst/>
            <a:ahLst/>
            <a:cxnLst/>
            <a:rect l="l" t="t" r="r" b="b"/>
            <a:pathLst>
              <a:path w="358140" h="1224279">
                <a:moveTo>
                  <a:pt x="358140" y="1223772"/>
                </a:moveTo>
                <a:lnTo>
                  <a:pt x="301541" y="1218580"/>
                </a:lnTo>
                <a:lnTo>
                  <a:pt x="252384" y="1204122"/>
                </a:lnTo>
                <a:lnTo>
                  <a:pt x="213620" y="1182075"/>
                </a:lnTo>
                <a:lnTo>
                  <a:pt x="179070" y="1121918"/>
                </a:lnTo>
                <a:lnTo>
                  <a:pt x="179070" y="713740"/>
                </a:lnTo>
                <a:lnTo>
                  <a:pt x="169940" y="681542"/>
                </a:lnTo>
                <a:lnTo>
                  <a:pt x="144519" y="653582"/>
                </a:lnTo>
                <a:lnTo>
                  <a:pt x="105755" y="631535"/>
                </a:lnTo>
                <a:lnTo>
                  <a:pt x="56598" y="617077"/>
                </a:lnTo>
                <a:lnTo>
                  <a:pt x="0" y="611886"/>
                </a:lnTo>
                <a:lnTo>
                  <a:pt x="56598" y="606694"/>
                </a:lnTo>
                <a:lnTo>
                  <a:pt x="105755" y="592236"/>
                </a:lnTo>
                <a:lnTo>
                  <a:pt x="144519" y="570189"/>
                </a:lnTo>
                <a:lnTo>
                  <a:pt x="169940" y="542229"/>
                </a:lnTo>
                <a:lnTo>
                  <a:pt x="179070" y="510032"/>
                </a:lnTo>
                <a:lnTo>
                  <a:pt x="179070" y="101854"/>
                </a:lnTo>
                <a:lnTo>
                  <a:pt x="188199" y="69656"/>
                </a:lnTo>
                <a:lnTo>
                  <a:pt x="213620" y="41696"/>
                </a:lnTo>
                <a:lnTo>
                  <a:pt x="252384" y="19649"/>
                </a:lnTo>
                <a:lnTo>
                  <a:pt x="301541" y="5191"/>
                </a:lnTo>
                <a:lnTo>
                  <a:pt x="358140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53121" y="2792729"/>
            <a:ext cx="215265" cy="792480"/>
          </a:xfrm>
          <a:custGeom>
            <a:avLst/>
            <a:gdLst/>
            <a:ahLst/>
            <a:cxnLst/>
            <a:rect l="l" t="t" r="r" b="b"/>
            <a:pathLst>
              <a:path w="215265" h="792479">
                <a:moveTo>
                  <a:pt x="0" y="0"/>
                </a:moveTo>
                <a:lnTo>
                  <a:pt x="41808" y="5169"/>
                </a:lnTo>
                <a:lnTo>
                  <a:pt x="75961" y="19256"/>
                </a:lnTo>
                <a:lnTo>
                  <a:pt x="98994" y="40130"/>
                </a:lnTo>
                <a:lnTo>
                  <a:pt x="107442" y="65659"/>
                </a:lnTo>
                <a:lnTo>
                  <a:pt x="107442" y="330581"/>
                </a:lnTo>
                <a:lnTo>
                  <a:pt x="115889" y="356109"/>
                </a:lnTo>
                <a:lnTo>
                  <a:pt x="138922" y="376983"/>
                </a:lnTo>
                <a:lnTo>
                  <a:pt x="173075" y="391070"/>
                </a:lnTo>
                <a:lnTo>
                  <a:pt x="214883" y="396240"/>
                </a:lnTo>
                <a:lnTo>
                  <a:pt x="173075" y="401409"/>
                </a:lnTo>
                <a:lnTo>
                  <a:pt x="138922" y="415496"/>
                </a:lnTo>
                <a:lnTo>
                  <a:pt x="115889" y="436370"/>
                </a:lnTo>
                <a:lnTo>
                  <a:pt x="107442" y="461899"/>
                </a:lnTo>
                <a:lnTo>
                  <a:pt x="107442" y="726821"/>
                </a:lnTo>
                <a:lnTo>
                  <a:pt x="98994" y="752349"/>
                </a:lnTo>
                <a:lnTo>
                  <a:pt x="75961" y="773223"/>
                </a:lnTo>
                <a:lnTo>
                  <a:pt x="41808" y="787310"/>
                </a:lnTo>
                <a:lnTo>
                  <a:pt x="0" y="792480"/>
                </a:lnTo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235953" y="4371235"/>
            <a:ext cx="2059939" cy="1242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1120">
              <a:lnSpc>
                <a:spcPct val="124700"/>
              </a:lnSpc>
              <a:spcBef>
                <a:spcPts val="100"/>
              </a:spcBef>
            </a:pPr>
            <a:r>
              <a:rPr sz="3200" dirty="0">
                <a:solidFill>
                  <a:srgbClr val="FF3300"/>
                </a:solidFill>
                <a:latin typeface="华文新魏"/>
                <a:cs typeface="华文新魏"/>
              </a:rPr>
              <a:t>?</a:t>
            </a:r>
            <a:r>
              <a:rPr sz="3200" spc="-70" dirty="0">
                <a:solidFill>
                  <a:srgbClr val="FF3300"/>
                </a:solidFill>
                <a:latin typeface="华文新魏"/>
                <a:cs typeface="华文新魏"/>
              </a:rPr>
              <a:t> </a:t>
            </a:r>
            <a:r>
              <a:rPr sz="3200" dirty="0">
                <a:solidFill>
                  <a:srgbClr val="FF3300"/>
                </a:solidFill>
                <a:latin typeface="华文新魏"/>
                <a:cs typeface="华文新魏"/>
              </a:rPr>
              <a:t>什么问题 读者优先！</a:t>
            </a:r>
            <a:endParaRPr sz="32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216" y="359791"/>
            <a:ext cx="604774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semaphore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rmutex，wmutex，S；</a:t>
            </a:r>
            <a:endParaRPr sz="2200">
              <a:latin typeface="华文新魏"/>
              <a:cs typeface="华文新魏"/>
            </a:endParaRPr>
          </a:p>
          <a:p>
            <a:pPr marL="12700" marR="5080" indent="272415">
              <a:lnSpc>
                <a:spcPct val="100000"/>
              </a:lnSpc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rmutex=1;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wmutex=1;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S=1;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//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增加互斥信号</a:t>
            </a:r>
            <a:r>
              <a:rPr sz="2200" spc="-20" dirty="0">
                <a:solidFill>
                  <a:srgbClr val="073D86"/>
                </a:solidFill>
                <a:latin typeface="华文新魏"/>
                <a:cs typeface="华文新魏"/>
              </a:rPr>
              <a:t>量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S  int</a:t>
            </a:r>
            <a:r>
              <a:rPr sz="2200" spc="-1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readcount=0;</a:t>
            </a:r>
            <a:r>
              <a:rPr sz="2200" spc="2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//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读进程计数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9216" y="1407033"/>
            <a:ext cx="4414520" cy="505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961514">
              <a:lnSpc>
                <a:spcPct val="100000"/>
              </a:lnSpc>
              <a:spcBef>
                <a:spcPts val="95"/>
              </a:spcBef>
              <a:tabLst>
                <a:tab pos="1559560" algn="l"/>
                <a:tab pos="2179320" algn="l"/>
              </a:tabLst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process</a:t>
            </a:r>
            <a:r>
              <a:rPr sz="2200" spc="5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reader_i(	)</a:t>
            </a:r>
            <a:r>
              <a:rPr sz="2200" spc="-9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{  while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(true)	{</a:t>
            </a:r>
            <a:endParaRPr sz="2200">
              <a:latin typeface="华文新魏"/>
              <a:cs typeface="华文新魏"/>
            </a:endParaRPr>
          </a:p>
          <a:p>
            <a:pPr marL="420370">
              <a:lnSpc>
                <a:spcPct val="100000"/>
              </a:lnSpc>
              <a:tabLst>
                <a:tab pos="1356995" algn="l"/>
              </a:tabLst>
            </a:pPr>
            <a:r>
              <a:rPr sz="2200" u="heavy" spc="15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 </a:t>
            </a:r>
            <a:r>
              <a:rPr sz="2200" u="heavy" spc="-5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P(S);	</a:t>
            </a:r>
            <a:endParaRPr sz="2200">
              <a:latin typeface="华文新魏"/>
              <a:cs typeface="华文新魏"/>
            </a:endParaRPr>
          </a:p>
          <a:p>
            <a:pPr marL="491490">
              <a:lnSpc>
                <a:spcPct val="100000"/>
              </a:lnSpc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P(rmutex);</a:t>
            </a:r>
            <a:endParaRPr sz="2200">
              <a:latin typeface="华文新魏"/>
              <a:cs typeface="华文新魏"/>
            </a:endParaRPr>
          </a:p>
          <a:p>
            <a:pPr marL="626745">
              <a:lnSpc>
                <a:spcPct val="100000"/>
              </a:lnSpc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if (readcount==0)</a:t>
            </a:r>
            <a:r>
              <a:rPr sz="2200" spc="2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P(wmutex);</a:t>
            </a:r>
            <a:endParaRPr sz="2200">
              <a:latin typeface="华文新魏"/>
              <a:cs typeface="华文新魏"/>
            </a:endParaRPr>
          </a:p>
          <a:p>
            <a:pPr marL="491490" marR="1791335" indent="435609">
              <a:lnSpc>
                <a:spcPct val="100000"/>
              </a:lnSpc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readcoun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t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++;  V(rmutex);</a:t>
            </a:r>
            <a:endParaRPr sz="2200">
              <a:latin typeface="华文新魏"/>
              <a:cs typeface="华文新魏"/>
            </a:endParaRPr>
          </a:p>
          <a:p>
            <a:pPr marL="491490">
              <a:lnSpc>
                <a:spcPct val="100000"/>
              </a:lnSpc>
              <a:spcBef>
                <a:spcPts val="5"/>
              </a:spcBef>
              <a:tabLst>
                <a:tab pos="2078355" algn="l"/>
              </a:tabLst>
            </a:pPr>
            <a:r>
              <a:rPr sz="2200" u="heavy" spc="-5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V(S);	</a:t>
            </a:r>
            <a:endParaRPr sz="2200">
              <a:latin typeface="华文新魏"/>
              <a:cs typeface="华文新魏"/>
            </a:endParaRPr>
          </a:p>
          <a:p>
            <a:pPr marL="491490" marR="2618105">
              <a:lnSpc>
                <a:spcPct val="100000"/>
              </a:lnSpc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读文件；  P(rmute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x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);</a:t>
            </a:r>
            <a:endParaRPr sz="2200">
              <a:latin typeface="华文新魏"/>
              <a:cs typeface="华文新魏"/>
            </a:endParaRPr>
          </a:p>
          <a:p>
            <a:pPr marL="491490" marR="43815" indent="435609">
              <a:lnSpc>
                <a:spcPct val="100000"/>
              </a:lnSpc>
              <a:tabLst>
                <a:tab pos="2839720" algn="l"/>
              </a:tabLst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readcount--;  if(readcount==0)	V(wmutex);  V(rmutex);</a:t>
            </a:r>
            <a:endParaRPr sz="2200">
              <a:latin typeface="华文新魏"/>
              <a:cs typeface="华文新魏"/>
            </a:endParaRPr>
          </a:p>
          <a:p>
            <a:pPr marL="216535">
              <a:lnSpc>
                <a:spcPct val="100000"/>
              </a:lnSpc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endParaRPr sz="2200">
              <a:latin typeface="华文新魏"/>
              <a:cs typeface="华文新魏"/>
            </a:endParaRPr>
          </a:p>
          <a:p>
            <a:pPr marL="81280">
              <a:lnSpc>
                <a:spcPct val="100000"/>
              </a:lnSpc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15102" y="1407033"/>
            <a:ext cx="2411095" cy="304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95"/>
              </a:spcBef>
              <a:tabLst>
                <a:tab pos="2133600" algn="l"/>
              </a:tabLst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process</a:t>
            </a:r>
            <a:r>
              <a:rPr sz="2200" spc="1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writer_i(	)</a:t>
            </a:r>
            <a:r>
              <a:rPr sz="2200" spc="-9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{  while(true)</a:t>
            </a:r>
            <a:r>
              <a:rPr sz="2200" spc="1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{</a:t>
            </a:r>
            <a:endParaRPr sz="2200">
              <a:latin typeface="华文新魏"/>
              <a:cs typeface="华文新魏"/>
            </a:endParaRPr>
          </a:p>
          <a:p>
            <a:pPr marL="353060">
              <a:lnSpc>
                <a:spcPct val="100000"/>
              </a:lnSpc>
              <a:tabLst>
                <a:tab pos="1289685" algn="l"/>
              </a:tabLst>
            </a:pPr>
            <a:r>
              <a:rPr sz="2200" u="heavy" spc="-5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 </a:t>
            </a:r>
            <a:r>
              <a:rPr sz="2200" u="heavy" spc="15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 </a:t>
            </a:r>
            <a:r>
              <a:rPr sz="2200" u="heavy" spc="-5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P(S);	</a:t>
            </a:r>
            <a:endParaRPr sz="2200">
              <a:latin typeface="华文新魏"/>
              <a:cs typeface="华文新魏"/>
            </a:endParaRPr>
          </a:p>
          <a:p>
            <a:pPr marL="491490" marR="456565">
              <a:lnSpc>
                <a:spcPct val="100000"/>
              </a:lnSpc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P(wmutex);  </a:t>
            </a:r>
            <a:r>
              <a:rPr sz="2200" spc="-10" dirty="0">
                <a:solidFill>
                  <a:srgbClr val="073D86"/>
                </a:solidFill>
                <a:latin typeface="华文新魏"/>
                <a:cs typeface="华文新魏"/>
              </a:rPr>
              <a:t>写 文 件 ；  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V</a:t>
            </a:r>
            <a:r>
              <a:rPr sz="2200" spc="-15" dirty="0">
                <a:solidFill>
                  <a:srgbClr val="073D86"/>
                </a:solidFill>
                <a:latin typeface="华文新魏"/>
                <a:cs typeface="华文新魏"/>
              </a:rPr>
              <a:t>(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wmute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x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);</a:t>
            </a:r>
            <a:endParaRPr sz="2200">
              <a:latin typeface="华文新魏"/>
              <a:cs typeface="华文新魏"/>
            </a:endParaRPr>
          </a:p>
          <a:p>
            <a:pPr marL="426084">
              <a:lnSpc>
                <a:spcPct val="100000"/>
              </a:lnSpc>
            </a:pPr>
            <a:r>
              <a:rPr sz="2200" u="heavy" spc="-30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 </a:t>
            </a:r>
            <a:r>
              <a:rPr sz="2200" u="heavy" spc="-5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V(S);</a:t>
            </a:r>
            <a:r>
              <a:rPr sz="2200" u="heavy" spc="20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 </a:t>
            </a:r>
            <a:endParaRPr sz="2200">
              <a:latin typeface="华文新魏"/>
              <a:cs typeface="华文新魏"/>
            </a:endParaRPr>
          </a:p>
          <a:p>
            <a:pPr marL="422909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endParaRPr sz="2200">
              <a:latin typeface="华文新魏"/>
              <a:cs typeface="华文新魏"/>
            </a:endParaRPr>
          </a:p>
          <a:p>
            <a:pPr marL="149860">
              <a:lnSpc>
                <a:spcPct val="100000"/>
              </a:lnSpc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204" y="548640"/>
            <a:ext cx="611505" cy="5727700"/>
          </a:xfrm>
          <a:custGeom>
            <a:avLst/>
            <a:gdLst/>
            <a:ahLst/>
            <a:cxnLst/>
            <a:rect l="l" t="t" r="r" b="b"/>
            <a:pathLst>
              <a:path w="611505" h="5727700">
                <a:moveTo>
                  <a:pt x="0" y="5727191"/>
                </a:moveTo>
                <a:lnTo>
                  <a:pt x="611124" y="5727191"/>
                </a:lnTo>
                <a:lnTo>
                  <a:pt x="611124" y="0"/>
                </a:lnTo>
                <a:lnTo>
                  <a:pt x="0" y="0"/>
                </a:lnTo>
                <a:lnTo>
                  <a:pt x="0" y="5727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3654" y="4629658"/>
            <a:ext cx="393700" cy="1352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900"/>
              </a:lnSpc>
            </a:pP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-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3657" y="508076"/>
            <a:ext cx="381000" cy="571246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 algn="just">
              <a:lnSpc>
                <a:spcPct val="86100"/>
              </a:lnSpc>
              <a:spcBef>
                <a:spcPts val="565"/>
              </a:spcBef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信 号 量 解 决 读 者 写 者 问 题</a:t>
            </a:r>
            <a:endParaRPr sz="2800">
              <a:latin typeface="华文新魏"/>
              <a:cs typeface="华文新魏"/>
            </a:endParaRPr>
          </a:p>
          <a:p>
            <a:pPr marL="12700" marR="5080" algn="just">
              <a:lnSpc>
                <a:spcPct val="86300"/>
              </a:lnSpc>
              <a:spcBef>
                <a:spcPts val="869"/>
              </a:spcBef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写 者 优 先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10839" y="2204466"/>
            <a:ext cx="3030855" cy="1884045"/>
          </a:xfrm>
          <a:custGeom>
            <a:avLst/>
            <a:gdLst/>
            <a:ahLst/>
            <a:cxnLst/>
            <a:rect l="l" t="t" r="r" b="b"/>
            <a:pathLst>
              <a:path w="3030854" h="1884045">
                <a:moveTo>
                  <a:pt x="2957638" y="29919"/>
                </a:moveTo>
                <a:lnTo>
                  <a:pt x="0" y="1861947"/>
                </a:lnTo>
                <a:lnTo>
                  <a:pt x="13716" y="1884045"/>
                </a:lnTo>
                <a:lnTo>
                  <a:pt x="2971239" y="51883"/>
                </a:lnTo>
                <a:lnTo>
                  <a:pt x="2957638" y="29919"/>
                </a:lnTo>
                <a:close/>
              </a:path>
              <a:path w="3030854" h="1884045">
                <a:moveTo>
                  <a:pt x="3016216" y="23113"/>
                </a:moveTo>
                <a:lnTo>
                  <a:pt x="2968625" y="23113"/>
                </a:lnTo>
                <a:lnTo>
                  <a:pt x="2982214" y="45085"/>
                </a:lnTo>
                <a:lnTo>
                  <a:pt x="2971239" y="51883"/>
                </a:lnTo>
                <a:lnTo>
                  <a:pt x="2984881" y="73913"/>
                </a:lnTo>
                <a:lnTo>
                  <a:pt x="3016216" y="23113"/>
                </a:lnTo>
                <a:close/>
              </a:path>
              <a:path w="3030854" h="1884045">
                <a:moveTo>
                  <a:pt x="2968625" y="23113"/>
                </a:moveTo>
                <a:lnTo>
                  <a:pt x="2957638" y="29919"/>
                </a:lnTo>
                <a:lnTo>
                  <a:pt x="2971239" y="51883"/>
                </a:lnTo>
                <a:lnTo>
                  <a:pt x="2982214" y="45085"/>
                </a:lnTo>
                <a:lnTo>
                  <a:pt x="2968625" y="23113"/>
                </a:lnTo>
                <a:close/>
              </a:path>
              <a:path w="3030854" h="1884045">
                <a:moveTo>
                  <a:pt x="3030474" y="0"/>
                </a:moveTo>
                <a:lnTo>
                  <a:pt x="2943987" y="7874"/>
                </a:lnTo>
                <a:lnTo>
                  <a:pt x="2957638" y="29919"/>
                </a:lnTo>
                <a:lnTo>
                  <a:pt x="2968625" y="23113"/>
                </a:lnTo>
                <a:lnTo>
                  <a:pt x="3016216" y="23113"/>
                </a:lnTo>
                <a:lnTo>
                  <a:pt x="3030474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35657" y="2264410"/>
            <a:ext cx="4254500" cy="1394460"/>
          </a:xfrm>
          <a:custGeom>
            <a:avLst/>
            <a:gdLst/>
            <a:ahLst/>
            <a:cxnLst/>
            <a:rect l="l" t="t" r="r" b="b"/>
            <a:pathLst>
              <a:path w="4254500" h="1394460">
                <a:moveTo>
                  <a:pt x="77943" y="24656"/>
                </a:moveTo>
                <a:lnTo>
                  <a:pt x="70031" y="49323"/>
                </a:lnTo>
                <a:lnTo>
                  <a:pt x="4246499" y="1394078"/>
                </a:lnTo>
                <a:lnTo>
                  <a:pt x="4254373" y="1369440"/>
                </a:lnTo>
                <a:lnTo>
                  <a:pt x="77943" y="24656"/>
                </a:lnTo>
                <a:close/>
              </a:path>
              <a:path w="4254500" h="1394460">
                <a:moveTo>
                  <a:pt x="85852" y="0"/>
                </a:moveTo>
                <a:lnTo>
                  <a:pt x="0" y="13207"/>
                </a:lnTo>
                <a:lnTo>
                  <a:pt x="62103" y="74040"/>
                </a:lnTo>
                <a:lnTo>
                  <a:pt x="70031" y="49323"/>
                </a:lnTo>
                <a:lnTo>
                  <a:pt x="57658" y="45338"/>
                </a:lnTo>
                <a:lnTo>
                  <a:pt x="65659" y="20700"/>
                </a:lnTo>
                <a:lnTo>
                  <a:pt x="79212" y="20700"/>
                </a:lnTo>
                <a:lnTo>
                  <a:pt x="85852" y="0"/>
                </a:lnTo>
                <a:close/>
              </a:path>
              <a:path w="4254500" h="1394460">
                <a:moveTo>
                  <a:pt x="65659" y="20700"/>
                </a:moveTo>
                <a:lnTo>
                  <a:pt x="57658" y="45338"/>
                </a:lnTo>
                <a:lnTo>
                  <a:pt x="70031" y="49323"/>
                </a:lnTo>
                <a:lnTo>
                  <a:pt x="77943" y="24656"/>
                </a:lnTo>
                <a:lnTo>
                  <a:pt x="65659" y="20700"/>
                </a:lnTo>
                <a:close/>
              </a:path>
              <a:path w="4254500" h="1394460">
                <a:moveTo>
                  <a:pt x="79212" y="20700"/>
                </a:moveTo>
                <a:lnTo>
                  <a:pt x="65659" y="20700"/>
                </a:lnTo>
                <a:lnTo>
                  <a:pt x="77943" y="24656"/>
                </a:lnTo>
                <a:lnTo>
                  <a:pt x="79212" y="2070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3074" y="2564129"/>
            <a:ext cx="360045" cy="1153795"/>
          </a:xfrm>
          <a:custGeom>
            <a:avLst/>
            <a:gdLst/>
            <a:ahLst/>
            <a:cxnLst/>
            <a:rect l="l" t="t" r="r" b="b"/>
            <a:pathLst>
              <a:path w="360044" h="1153795">
                <a:moveTo>
                  <a:pt x="359663" y="1153668"/>
                </a:moveTo>
                <a:lnTo>
                  <a:pt x="302824" y="1148780"/>
                </a:lnTo>
                <a:lnTo>
                  <a:pt x="253459" y="1135168"/>
                </a:lnTo>
                <a:lnTo>
                  <a:pt x="214530" y="1114412"/>
                </a:lnTo>
                <a:lnTo>
                  <a:pt x="179831" y="1057783"/>
                </a:lnTo>
                <a:lnTo>
                  <a:pt x="179831" y="672719"/>
                </a:lnTo>
                <a:lnTo>
                  <a:pt x="170663" y="642410"/>
                </a:lnTo>
                <a:lnTo>
                  <a:pt x="145133" y="616089"/>
                </a:lnTo>
                <a:lnTo>
                  <a:pt x="106204" y="595333"/>
                </a:lnTo>
                <a:lnTo>
                  <a:pt x="56839" y="581721"/>
                </a:lnTo>
                <a:lnTo>
                  <a:pt x="0" y="576834"/>
                </a:lnTo>
                <a:lnTo>
                  <a:pt x="56839" y="571946"/>
                </a:lnTo>
                <a:lnTo>
                  <a:pt x="106204" y="558334"/>
                </a:lnTo>
                <a:lnTo>
                  <a:pt x="145133" y="537578"/>
                </a:lnTo>
                <a:lnTo>
                  <a:pt x="170663" y="511257"/>
                </a:lnTo>
                <a:lnTo>
                  <a:pt x="179831" y="480949"/>
                </a:lnTo>
                <a:lnTo>
                  <a:pt x="179831" y="95885"/>
                </a:lnTo>
                <a:lnTo>
                  <a:pt x="189000" y="65576"/>
                </a:lnTo>
                <a:lnTo>
                  <a:pt x="214530" y="39255"/>
                </a:lnTo>
                <a:lnTo>
                  <a:pt x="253459" y="18499"/>
                </a:lnTo>
                <a:lnTo>
                  <a:pt x="302824" y="4887"/>
                </a:lnTo>
                <a:lnTo>
                  <a:pt x="359663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48834" y="2996945"/>
            <a:ext cx="288290" cy="2304415"/>
          </a:xfrm>
          <a:custGeom>
            <a:avLst/>
            <a:gdLst/>
            <a:ahLst/>
            <a:cxnLst/>
            <a:rect l="l" t="t" r="r" b="b"/>
            <a:pathLst>
              <a:path w="288289" h="2304415">
                <a:moveTo>
                  <a:pt x="0" y="0"/>
                </a:moveTo>
                <a:lnTo>
                  <a:pt x="38272" y="6879"/>
                </a:lnTo>
                <a:lnTo>
                  <a:pt x="72672" y="26293"/>
                </a:lnTo>
                <a:lnTo>
                  <a:pt x="101822" y="56403"/>
                </a:lnTo>
                <a:lnTo>
                  <a:pt x="124347" y="95372"/>
                </a:lnTo>
                <a:lnTo>
                  <a:pt x="138870" y="141360"/>
                </a:lnTo>
                <a:lnTo>
                  <a:pt x="144017" y="192531"/>
                </a:lnTo>
                <a:lnTo>
                  <a:pt x="144017" y="959611"/>
                </a:lnTo>
                <a:lnTo>
                  <a:pt x="149165" y="1010783"/>
                </a:lnTo>
                <a:lnTo>
                  <a:pt x="163688" y="1056771"/>
                </a:lnTo>
                <a:lnTo>
                  <a:pt x="186213" y="1095740"/>
                </a:lnTo>
                <a:lnTo>
                  <a:pt x="215363" y="1125850"/>
                </a:lnTo>
                <a:lnTo>
                  <a:pt x="249763" y="1145264"/>
                </a:lnTo>
                <a:lnTo>
                  <a:pt x="288036" y="1152143"/>
                </a:lnTo>
                <a:lnTo>
                  <a:pt x="249763" y="1159023"/>
                </a:lnTo>
                <a:lnTo>
                  <a:pt x="215363" y="1178437"/>
                </a:lnTo>
                <a:lnTo>
                  <a:pt x="186213" y="1208547"/>
                </a:lnTo>
                <a:lnTo>
                  <a:pt x="163688" y="1247516"/>
                </a:lnTo>
                <a:lnTo>
                  <a:pt x="149165" y="1293504"/>
                </a:lnTo>
                <a:lnTo>
                  <a:pt x="144017" y="1344676"/>
                </a:lnTo>
                <a:lnTo>
                  <a:pt x="144017" y="2111755"/>
                </a:lnTo>
                <a:lnTo>
                  <a:pt x="138870" y="2162927"/>
                </a:lnTo>
                <a:lnTo>
                  <a:pt x="124347" y="2208915"/>
                </a:lnTo>
                <a:lnTo>
                  <a:pt x="101822" y="2247884"/>
                </a:lnTo>
                <a:lnTo>
                  <a:pt x="72672" y="2277994"/>
                </a:lnTo>
                <a:lnTo>
                  <a:pt x="38272" y="2297408"/>
                </a:lnTo>
                <a:lnTo>
                  <a:pt x="0" y="2304288"/>
                </a:lnTo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74597" y="4470653"/>
            <a:ext cx="358140" cy="1224280"/>
          </a:xfrm>
          <a:custGeom>
            <a:avLst/>
            <a:gdLst/>
            <a:ahLst/>
            <a:cxnLst/>
            <a:rect l="l" t="t" r="r" b="b"/>
            <a:pathLst>
              <a:path w="358140" h="1224279">
                <a:moveTo>
                  <a:pt x="358140" y="1223772"/>
                </a:moveTo>
                <a:lnTo>
                  <a:pt x="301541" y="1218581"/>
                </a:lnTo>
                <a:lnTo>
                  <a:pt x="252384" y="1204128"/>
                </a:lnTo>
                <a:lnTo>
                  <a:pt x="213620" y="1182089"/>
                </a:lnTo>
                <a:lnTo>
                  <a:pt x="179070" y="1121956"/>
                </a:lnTo>
                <a:lnTo>
                  <a:pt x="179070" y="713740"/>
                </a:lnTo>
                <a:lnTo>
                  <a:pt x="169940" y="681542"/>
                </a:lnTo>
                <a:lnTo>
                  <a:pt x="144519" y="653582"/>
                </a:lnTo>
                <a:lnTo>
                  <a:pt x="105755" y="631535"/>
                </a:lnTo>
                <a:lnTo>
                  <a:pt x="56598" y="617077"/>
                </a:lnTo>
                <a:lnTo>
                  <a:pt x="0" y="611886"/>
                </a:lnTo>
                <a:lnTo>
                  <a:pt x="56598" y="606694"/>
                </a:lnTo>
                <a:lnTo>
                  <a:pt x="105755" y="592236"/>
                </a:lnTo>
                <a:lnTo>
                  <a:pt x="144519" y="570189"/>
                </a:lnTo>
                <a:lnTo>
                  <a:pt x="169940" y="542229"/>
                </a:lnTo>
                <a:lnTo>
                  <a:pt x="179070" y="510032"/>
                </a:lnTo>
                <a:lnTo>
                  <a:pt x="179070" y="101854"/>
                </a:lnTo>
                <a:lnTo>
                  <a:pt x="188199" y="69656"/>
                </a:lnTo>
                <a:lnTo>
                  <a:pt x="213620" y="41696"/>
                </a:lnTo>
                <a:lnTo>
                  <a:pt x="252384" y="19649"/>
                </a:lnTo>
                <a:lnTo>
                  <a:pt x="301541" y="5191"/>
                </a:lnTo>
                <a:lnTo>
                  <a:pt x="358140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53121" y="2593085"/>
            <a:ext cx="215265" cy="792480"/>
          </a:xfrm>
          <a:custGeom>
            <a:avLst/>
            <a:gdLst/>
            <a:ahLst/>
            <a:cxnLst/>
            <a:rect l="l" t="t" r="r" b="b"/>
            <a:pathLst>
              <a:path w="215265" h="792479">
                <a:moveTo>
                  <a:pt x="0" y="0"/>
                </a:moveTo>
                <a:lnTo>
                  <a:pt x="41808" y="5169"/>
                </a:lnTo>
                <a:lnTo>
                  <a:pt x="75961" y="19256"/>
                </a:lnTo>
                <a:lnTo>
                  <a:pt x="98994" y="40130"/>
                </a:lnTo>
                <a:lnTo>
                  <a:pt x="107442" y="65659"/>
                </a:lnTo>
                <a:lnTo>
                  <a:pt x="107442" y="330580"/>
                </a:lnTo>
                <a:lnTo>
                  <a:pt x="115889" y="356109"/>
                </a:lnTo>
                <a:lnTo>
                  <a:pt x="138922" y="376983"/>
                </a:lnTo>
                <a:lnTo>
                  <a:pt x="173075" y="391070"/>
                </a:lnTo>
                <a:lnTo>
                  <a:pt x="214883" y="396239"/>
                </a:lnTo>
                <a:lnTo>
                  <a:pt x="173075" y="401409"/>
                </a:lnTo>
                <a:lnTo>
                  <a:pt x="138922" y="415496"/>
                </a:lnTo>
                <a:lnTo>
                  <a:pt x="115889" y="436370"/>
                </a:lnTo>
                <a:lnTo>
                  <a:pt x="107442" y="461899"/>
                </a:lnTo>
                <a:lnTo>
                  <a:pt x="107442" y="726821"/>
                </a:lnTo>
                <a:lnTo>
                  <a:pt x="98994" y="752349"/>
                </a:lnTo>
                <a:lnTo>
                  <a:pt x="75961" y="773223"/>
                </a:lnTo>
                <a:lnTo>
                  <a:pt x="41808" y="787310"/>
                </a:lnTo>
                <a:lnTo>
                  <a:pt x="0" y="792479"/>
                </a:lnTo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12785" y="2161794"/>
            <a:ext cx="216535" cy="1583690"/>
          </a:xfrm>
          <a:custGeom>
            <a:avLst/>
            <a:gdLst/>
            <a:ahLst/>
            <a:cxnLst/>
            <a:rect l="l" t="t" r="r" b="b"/>
            <a:pathLst>
              <a:path w="216534" h="1583689">
                <a:moveTo>
                  <a:pt x="0" y="0"/>
                </a:moveTo>
                <a:lnTo>
                  <a:pt x="42142" y="10408"/>
                </a:lnTo>
                <a:lnTo>
                  <a:pt x="76533" y="38782"/>
                </a:lnTo>
                <a:lnTo>
                  <a:pt x="99708" y="80849"/>
                </a:lnTo>
                <a:lnTo>
                  <a:pt x="108204" y="132333"/>
                </a:lnTo>
                <a:lnTo>
                  <a:pt x="108204" y="659383"/>
                </a:lnTo>
                <a:lnTo>
                  <a:pt x="116699" y="710868"/>
                </a:lnTo>
                <a:lnTo>
                  <a:pt x="139874" y="752935"/>
                </a:lnTo>
                <a:lnTo>
                  <a:pt x="174265" y="781309"/>
                </a:lnTo>
                <a:lnTo>
                  <a:pt x="216408" y="791717"/>
                </a:lnTo>
                <a:lnTo>
                  <a:pt x="174265" y="802126"/>
                </a:lnTo>
                <a:lnTo>
                  <a:pt x="139874" y="830500"/>
                </a:lnTo>
                <a:lnTo>
                  <a:pt x="116699" y="872567"/>
                </a:lnTo>
                <a:lnTo>
                  <a:pt x="108204" y="924051"/>
                </a:lnTo>
                <a:lnTo>
                  <a:pt x="108204" y="1451101"/>
                </a:lnTo>
                <a:lnTo>
                  <a:pt x="99708" y="1502586"/>
                </a:lnTo>
                <a:lnTo>
                  <a:pt x="76533" y="1544653"/>
                </a:lnTo>
                <a:lnTo>
                  <a:pt x="42142" y="1573027"/>
                </a:lnTo>
                <a:lnTo>
                  <a:pt x="0" y="1583435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6666" y="2134361"/>
            <a:ext cx="360045" cy="1871980"/>
          </a:xfrm>
          <a:custGeom>
            <a:avLst/>
            <a:gdLst/>
            <a:ahLst/>
            <a:cxnLst/>
            <a:rect l="l" t="t" r="r" b="b"/>
            <a:pathLst>
              <a:path w="360044" h="1871979">
                <a:moveTo>
                  <a:pt x="359664" y="1871471"/>
                </a:moveTo>
                <a:lnTo>
                  <a:pt x="311859" y="1865909"/>
                </a:lnTo>
                <a:lnTo>
                  <a:pt x="268901" y="1850211"/>
                </a:lnTo>
                <a:lnTo>
                  <a:pt x="232505" y="1825863"/>
                </a:lnTo>
                <a:lnTo>
                  <a:pt x="204385" y="1794350"/>
                </a:lnTo>
                <a:lnTo>
                  <a:pt x="186256" y="1757157"/>
                </a:lnTo>
                <a:lnTo>
                  <a:pt x="179831" y="1715770"/>
                </a:lnTo>
                <a:lnTo>
                  <a:pt x="179831" y="1091438"/>
                </a:lnTo>
                <a:lnTo>
                  <a:pt x="173407" y="1050050"/>
                </a:lnTo>
                <a:lnTo>
                  <a:pt x="155278" y="1012857"/>
                </a:lnTo>
                <a:lnTo>
                  <a:pt x="127158" y="981344"/>
                </a:lnTo>
                <a:lnTo>
                  <a:pt x="90762" y="956996"/>
                </a:lnTo>
                <a:lnTo>
                  <a:pt x="47804" y="941298"/>
                </a:lnTo>
                <a:lnTo>
                  <a:pt x="0" y="935736"/>
                </a:lnTo>
                <a:lnTo>
                  <a:pt x="47804" y="930173"/>
                </a:lnTo>
                <a:lnTo>
                  <a:pt x="90762" y="914475"/>
                </a:lnTo>
                <a:lnTo>
                  <a:pt x="127158" y="890127"/>
                </a:lnTo>
                <a:lnTo>
                  <a:pt x="155278" y="858614"/>
                </a:lnTo>
                <a:lnTo>
                  <a:pt x="173407" y="821421"/>
                </a:lnTo>
                <a:lnTo>
                  <a:pt x="179831" y="780034"/>
                </a:lnTo>
                <a:lnTo>
                  <a:pt x="179831" y="155701"/>
                </a:lnTo>
                <a:lnTo>
                  <a:pt x="186256" y="114314"/>
                </a:lnTo>
                <a:lnTo>
                  <a:pt x="204385" y="77121"/>
                </a:lnTo>
                <a:lnTo>
                  <a:pt x="232505" y="45608"/>
                </a:lnTo>
                <a:lnTo>
                  <a:pt x="268901" y="21260"/>
                </a:lnTo>
                <a:lnTo>
                  <a:pt x="311859" y="5562"/>
                </a:lnTo>
                <a:lnTo>
                  <a:pt x="359664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1470</Words>
  <Application>Microsoft Office PowerPoint</Application>
  <PresentationFormat>全屏显示(4:3)</PresentationFormat>
  <Paragraphs>337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Microsoft JhengHei</vt:lpstr>
      <vt:lpstr>Microsoft JhengHei UI</vt:lpstr>
      <vt:lpstr>华文新魏</vt:lpstr>
      <vt:lpstr>宋体</vt:lpstr>
      <vt:lpstr>Arial</vt:lpstr>
      <vt:lpstr>Calibri</vt:lpstr>
      <vt:lpstr>Candara</vt:lpstr>
      <vt:lpstr>Symbol</vt:lpstr>
      <vt:lpstr>Times New Roman</vt:lpstr>
      <vt:lpstr>Office Theme</vt:lpstr>
      <vt:lpstr>PowerPoint 演示文稿</vt:lpstr>
      <vt:lpstr>信号量– 前驱关系</vt:lpstr>
      <vt:lpstr>信号量– 前驱关系</vt:lpstr>
      <vt:lpstr>信号量– 前驱关系</vt:lpstr>
      <vt:lpstr>信号量– 前驱关系</vt:lpstr>
      <vt:lpstr>习题 (信号量与PV操作)</vt:lpstr>
      <vt:lpstr>1、读者/写者问题</vt:lpstr>
      <vt:lpstr>读者/写者问题</vt:lpstr>
      <vt:lpstr>PowerPoint 演示文稿</vt:lpstr>
      <vt:lpstr>读者/写者问题(写者优先)</vt:lpstr>
      <vt:lpstr>2、睡眠的理发师问题</vt:lpstr>
      <vt:lpstr>睡眠的理发师问题</vt:lpstr>
      <vt:lpstr>睡眠的理发师问题</vt:lpstr>
      <vt:lpstr>3、农夫猎人问题</vt:lpstr>
      <vt:lpstr>农夫猎人问题</vt:lpstr>
      <vt:lpstr>4、银行业务问题</vt:lpstr>
      <vt:lpstr>银行业务问题</vt:lpstr>
      <vt:lpstr>5、缓冲区管理</vt:lpstr>
      <vt:lpstr>缓冲区管理</vt:lpstr>
      <vt:lpstr>6、售票问题</vt:lpstr>
      <vt:lpstr>售票问题</vt:lpstr>
      <vt:lpstr>7、吸烟者问题</vt:lpstr>
      <vt:lpstr>吸烟者问题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CH4 存储管理</dc:title>
  <dc:creator>费翔林</dc:creator>
  <cp:lastModifiedBy>幽弥狂</cp:lastModifiedBy>
  <cp:revision>1</cp:revision>
  <dcterms:created xsi:type="dcterms:W3CDTF">2019-09-12T16:01:12Z</dcterms:created>
  <dcterms:modified xsi:type="dcterms:W3CDTF">2019-09-12T16:01:17Z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2014-06-22T00:00:00Z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2019-09-12T00:00:00Z</vt:filetime>
  </property>
</Properties>
</file>