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94660"/>
  </p:normalViewPr>
  <p:slideViewPr>
    <p:cSldViewPr>
      <p:cViewPr varScale="1">
        <p:scale>
          <a:sx n="81" d="100"/>
          <a:sy n="81" d="100"/>
        </p:scale>
        <p:origin x="10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363" y="338454"/>
            <a:ext cx="7891272" cy="125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" y="228600"/>
            <a:ext cx="8695944" cy="246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47232" y="1824227"/>
            <a:ext cx="2875915" cy="715010"/>
          </a:xfrm>
          <a:custGeom>
            <a:avLst/>
            <a:gdLst/>
            <a:ahLst/>
            <a:cxnLst/>
            <a:rect l="l" t="t" r="r" b="b"/>
            <a:pathLst>
              <a:path w="2875915" h="715010">
                <a:moveTo>
                  <a:pt x="2875788" y="0"/>
                </a:moveTo>
                <a:lnTo>
                  <a:pt x="2869438" y="0"/>
                </a:lnTo>
                <a:lnTo>
                  <a:pt x="2748279" y="20066"/>
                </a:lnTo>
                <a:lnTo>
                  <a:pt x="2624963" y="42418"/>
                </a:lnTo>
                <a:lnTo>
                  <a:pt x="2369946" y="91567"/>
                </a:lnTo>
                <a:lnTo>
                  <a:pt x="2102103" y="149606"/>
                </a:lnTo>
                <a:lnTo>
                  <a:pt x="1821561" y="216662"/>
                </a:lnTo>
                <a:lnTo>
                  <a:pt x="1564386" y="281432"/>
                </a:lnTo>
                <a:lnTo>
                  <a:pt x="841756" y="444500"/>
                </a:lnTo>
                <a:lnTo>
                  <a:pt x="620648" y="489204"/>
                </a:lnTo>
                <a:lnTo>
                  <a:pt x="199770" y="567309"/>
                </a:lnTo>
                <a:lnTo>
                  <a:pt x="0" y="600837"/>
                </a:lnTo>
                <a:lnTo>
                  <a:pt x="269875" y="638810"/>
                </a:lnTo>
                <a:lnTo>
                  <a:pt x="397509" y="654431"/>
                </a:lnTo>
                <a:lnTo>
                  <a:pt x="644016" y="681227"/>
                </a:lnTo>
                <a:lnTo>
                  <a:pt x="873633" y="699135"/>
                </a:lnTo>
                <a:lnTo>
                  <a:pt x="984122" y="705866"/>
                </a:lnTo>
                <a:lnTo>
                  <a:pt x="1092453" y="710311"/>
                </a:lnTo>
                <a:lnTo>
                  <a:pt x="1296542" y="714756"/>
                </a:lnTo>
                <a:lnTo>
                  <a:pt x="1394333" y="714756"/>
                </a:lnTo>
                <a:lnTo>
                  <a:pt x="1583436" y="710311"/>
                </a:lnTo>
                <a:lnTo>
                  <a:pt x="1672716" y="705866"/>
                </a:lnTo>
                <a:lnTo>
                  <a:pt x="1842769" y="692404"/>
                </a:lnTo>
                <a:lnTo>
                  <a:pt x="1925700" y="683513"/>
                </a:lnTo>
                <a:lnTo>
                  <a:pt x="2082926" y="661162"/>
                </a:lnTo>
                <a:lnTo>
                  <a:pt x="2231770" y="634364"/>
                </a:lnTo>
                <a:lnTo>
                  <a:pt x="2372106" y="603123"/>
                </a:lnTo>
                <a:lnTo>
                  <a:pt x="2505964" y="567309"/>
                </a:lnTo>
                <a:lnTo>
                  <a:pt x="2633471" y="527176"/>
                </a:lnTo>
                <a:lnTo>
                  <a:pt x="2754629" y="482473"/>
                </a:lnTo>
                <a:lnTo>
                  <a:pt x="2871596" y="435610"/>
                </a:lnTo>
                <a:lnTo>
                  <a:pt x="2875788" y="433324"/>
                </a:lnTo>
                <a:lnTo>
                  <a:pt x="2875788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18232" y="1696211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423" y="0"/>
                </a:moveTo>
                <a:lnTo>
                  <a:pt x="684530" y="0"/>
                </a:lnTo>
                <a:lnTo>
                  <a:pt x="527176" y="4445"/>
                </a:lnTo>
                <a:lnTo>
                  <a:pt x="380492" y="11175"/>
                </a:lnTo>
                <a:lnTo>
                  <a:pt x="244475" y="22351"/>
                </a:lnTo>
                <a:lnTo>
                  <a:pt x="116967" y="35687"/>
                </a:lnTo>
                <a:lnTo>
                  <a:pt x="0" y="53593"/>
                </a:lnTo>
                <a:lnTo>
                  <a:pt x="333756" y="96012"/>
                </a:lnTo>
                <a:lnTo>
                  <a:pt x="693039" y="156210"/>
                </a:lnTo>
                <a:lnTo>
                  <a:pt x="1077848" y="234314"/>
                </a:lnTo>
                <a:lnTo>
                  <a:pt x="1281938" y="279018"/>
                </a:lnTo>
                <a:lnTo>
                  <a:pt x="1866519" y="421893"/>
                </a:lnTo>
                <a:lnTo>
                  <a:pt x="2559558" y="575817"/>
                </a:lnTo>
                <a:lnTo>
                  <a:pt x="2723260" y="607060"/>
                </a:lnTo>
                <a:lnTo>
                  <a:pt x="2878455" y="638301"/>
                </a:lnTo>
                <a:lnTo>
                  <a:pt x="3031490" y="667385"/>
                </a:lnTo>
                <a:lnTo>
                  <a:pt x="3324859" y="716534"/>
                </a:lnTo>
                <a:lnTo>
                  <a:pt x="3465195" y="738759"/>
                </a:lnTo>
                <a:lnTo>
                  <a:pt x="3733038" y="774446"/>
                </a:lnTo>
                <a:lnTo>
                  <a:pt x="3986022" y="805688"/>
                </a:lnTo>
                <a:lnTo>
                  <a:pt x="4107179" y="816863"/>
                </a:lnTo>
                <a:lnTo>
                  <a:pt x="4336796" y="834771"/>
                </a:lnTo>
                <a:lnTo>
                  <a:pt x="4447413" y="841501"/>
                </a:lnTo>
                <a:lnTo>
                  <a:pt x="4659884" y="850391"/>
                </a:lnTo>
                <a:lnTo>
                  <a:pt x="4857623" y="850391"/>
                </a:lnTo>
                <a:lnTo>
                  <a:pt x="5044694" y="845947"/>
                </a:lnTo>
                <a:lnTo>
                  <a:pt x="5133975" y="841501"/>
                </a:lnTo>
                <a:lnTo>
                  <a:pt x="5221224" y="834771"/>
                </a:lnTo>
                <a:lnTo>
                  <a:pt x="5467731" y="807974"/>
                </a:lnTo>
                <a:lnTo>
                  <a:pt x="5544312" y="796798"/>
                </a:lnTo>
                <a:lnTo>
                  <a:pt x="5297678" y="765555"/>
                </a:lnTo>
                <a:lnTo>
                  <a:pt x="5036185" y="727583"/>
                </a:lnTo>
                <a:lnTo>
                  <a:pt x="4468622" y="629412"/>
                </a:lnTo>
                <a:lnTo>
                  <a:pt x="4160393" y="566927"/>
                </a:lnTo>
                <a:lnTo>
                  <a:pt x="3835146" y="497713"/>
                </a:lnTo>
                <a:lnTo>
                  <a:pt x="2850769" y="263398"/>
                </a:lnTo>
                <a:lnTo>
                  <a:pt x="2582926" y="205359"/>
                </a:lnTo>
                <a:lnTo>
                  <a:pt x="2327783" y="156210"/>
                </a:lnTo>
                <a:lnTo>
                  <a:pt x="2204593" y="133858"/>
                </a:lnTo>
                <a:lnTo>
                  <a:pt x="2083308" y="113791"/>
                </a:lnTo>
                <a:lnTo>
                  <a:pt x="1966468" y="96012"/>
                </a:lnTo>
                <a:lnTo>
                  <a:pt x="1628394" y="51308"/>
                </a:lnTo>
                <a:lnTo>
                  <a:pt x="1417955" y="31241"/>
                </a:lnTo>
                <a:lnTo>
                  <a:pt x="1220216" y="15621"/>
                </a:lnTo>
                <a:lnTo>
                  <a:pt x="1031113" y="4445"/>
                </a:lnTo>
                <a:lnTo>
                  <a:pt x="852423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29305" y="1709166"/>
            <a:ext cx="5468620" cy="774700"/>
          </a:xfrm>
          <a:custGeom>
            <a:avLst/>
            <a:gdLst/>
            <a:ahLst/>
            <a:cxnLst/>
            <a:rect l="l" t="t" r="r" b="b"/>
            <a:pathLst>
              <a:path w="5468620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370" y="46862"/>
                </a:lnTo>
                <a:lnTo>
                  <a:pt x="238125" y="37973"/>
                </a:lnTo>
                <a:lnTo>
                  <a:pt x="312546" y="28956"/>
                </a:lnTo>
                <a:lnTo>
                  <a:pt x="395477" y="22351"/>
                </a:lnTo>
                <a:lnTo>
                  <a:pt x="491108" y="15621"/>
                </a:lnTo>
                <a:lnTo>
                  <a:pt x="595248" y="8889"/>
                </a:lnTo>
                <a:lnTo>
                  <a:pt x="712216" y="4445"/>
                </a:lnTo>
                <a:lnTo>
                  <a:pt x="839723" y="2286"/>
                </a:lnTo>
                <a:lnTo>
                  <a:pt x="978027" y="0"/>
                </a:lnTo>
                <a:lnTo>
                  <a:pt x="1126744" y="2286"/>
                </a:lnTo>
                <a:lnTo>
                  <a:pt x="1286256" y="6731"/>
                </a:lnTo>
                <a:lnTo>
                  <a:pt x="1458468" y="15621"/>
                </a:lnTo>
                <a:lnTo>
                  <a:pt x="1641220" y="26797"/>
                </a:lnTo>
                <a:lnTo>
                  <a:pt x="1834769" y="44576"/>
                </a:lnTo>
                <a:lnTo>
                  <a:pt x="2041017" y="64643"/>
                </a:lnTo>
                <a:lnTo>
                  <a:pt x="2259965" y="89281"/>
                </a:lnTo>
                <a:lnTo>
                  <a:pt x="2489581" y="118237"/>
                </a:lnTo>
                <a:lnTo>
                  <a:pt x="2731897" y="153924"/>
                </a:lnTo>
                <a:lnTo>
                  <a:pt x="2984881" y="194056"/>
                </a:lnTo>
                <a:lnTo>
                  <a:pt x="3250692" y="240919"/>
                </a:lnTo>
                <a:lnTo>
                  <a:pt x="3529203" y="296799"/>
                </a:lnTo>
                <a:lnTo>
                  <a:pt x="3820414" y="356997"/>
                </a:lnTo>
                <a:lnTo>
                  <a:pt x="4124452" y="423925"/>
                </a:lnTo>
                <a:lnTo>
                  <a:pt x="4441190" y="499745"/>
                </a:lnTo>
                <a:lnTo>
                  <a:pt x="4770755" y="582295"/>
                </a:lnTo>
                <a:lnTo>
                  <a:pt x="5113020" y="673735"/>
                </a:lnTo>
                <a:lnTo>
                  <a:pt x="5468112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09082" y="1695450"/>
            <a:ext cx="3308985" cy="652780"/>
          </a:xfrm>
          <a:custGeom>
            <a:avLst/>
            <a:gdLst/>
            <a:ahLst/>
            <a:cxnLst/>
            <a:rect l="l" t="t" r="r" b="b"/>
            <a:pathLst>
              <a:path w="3308984" h="652780">
                <a:moveTo>
                  <a:pt x="0" y="652272"/>
                </a:moveTo>
                <a:lnTo>
                  <a:pt x="95630" y="625475"/>
                </a:lnTo>
                <a:lnTo>
                  <a:pt x="357250" y="556260"/>
                </a:lnTo>
                <a:lnTo>
                  <a:pt x="537971" y="509270"/>
                </a:lnTo>
                <a:lnTo>
                  <a:pt x="746378" y="457962"/>
                </a:lnTo>
                <a:lnTo>
                  <a:pt x="978153" y="402082"/>
                </a:lnTo>
                <a:lnTo>
                  <a:pt x="1226946" y="341757"/>
                </a:lnTo>
                <a:lnTo>
                  <a:pt x="1490598" y="283717"/>
                </a:lnTo>
                <a:lnTo>
                  <a:pt x="1760600" y="225551"/>
                </a:lnTo>
                <a:lnTo>
                  <a:pt x="2037079" y="171958"/>
                </a:lnTo>
                <a:lnTo>
                  <a:pt x="2311399" y="120650"/>
                </a:lnTo>
                <a:lnTo>
                  <a:pt x="2447416" y="98298"/>
                </a:lnTo>
                <a:lnTo>
                  <a:pt x="2579242" y="75946"/>
                </a:lnTo>
                <a:lnTo>
                  <a:pt x="2711068" y="58038"/>
                </a:lnTo>
                <a:lnTo>
                  <a:pt x="2838703" y="40259"/>
                </a:lnTo>
                <a:lnTo>
                  <a:pt x="2964179" y="26797"/>
                </a:lnTo>
                <a:lnTo>
                  <a:pt x="3083178" y="15621"/>
                </a:lnTo>
                <a:lnTo>
                  <a:pt x="3197987" y="6730"/>
                </a:lnTo>
                <a:lnTo>
                  <a:pt x="3308603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1836" y="1679448"/>
            <a:ext cx="8723630" cy="1330960"/>
          </a:xfrm>
          <a:custGeom>
            <a:avLst/>
            <a:gdLst/>
            <a:ahLst/>
            <a:cxnLst/>
            <a:rect l="l" t="t" r="r" b="b"/>
            <a:pathLst>
              <a:path w="8723630" h="1330960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527"/>
                </a:lnTo>
                <a:lnTo>
                  <a:pt x="762076" y="49149"/>
                </a:lnTo>
                <a:lnTo>
                  <a:pt x="659892" y="64769"/>
                </a:lnTo>
                <a:lnTo>
                  <a:pt x="564108" y="82550"/>
                </a:lnTo>
                <a:lnTo>
                  <a:pt x="478955" y="102742"/>
                </a:lnTo>
                <a:lnTo>
                  <a:pt x="398068" y="120523"/>
                </a:lnTo>
                <a:lnTo>
                  <a:pt x="327812" y="140588"/>
                </a:lnTo>
                <a:lnTo>
                  <a:pt x="206489" y="178562"/>
                </a:lnTo>
                <a:lnTo>
                  <a:pt x="157518" y="196468"/>
                </a:lnTo>
                <a:lnTo>
                  <a:pt x="51092" y="241046"/>
                </a:lnTo>
                <a:lnTo>
                  <a:pt x="12776" y="261238"/>
                </a:lnTo>
                <a:lnTo>
                  <a:pt x="0" y="267842"/>
                </a:lnTo>
                <a:lnTo>
                  <a:pt x="0" y="1330452"/>
                </a:lnTo>
                <a:lnTo>
                  <a:pt x="8719058" y="1330452"/>
                </a:lnTo>
                <a:lnTo>
                  <a:pt x="8723376" y="1323721"/>
                </a:lnTo>
                <a:lnTo>
                  <a:pt x="8723376" y="850518"/>
                </a:lnTo>
                <a:lnTo>
                  <a:pt x="7182231" y="850518"/>
                </a:lnTo>
                <a:lnTo>
                  <a:pt x="7043801" y="848232"/>
                </a:lnTo>
                <a:lnTo>
                  <a:pt x="6899148" y="843788"/>
                </a:lnTo>
                <a:lnTo>
                  <a:pt x="6750050" y="837056"/>
                </a:lnTo>
                <a:lnTo>
                  <a:pt x="6594729" y="826007"/>
                </a:lnTo>
                <a:lnTo>
                  <a:pt x="6260465" y="792479"/>
                </a:lnTo>
                <a:lnTo>
                  <a:pt x="5900674" y="745616"/>
                </a:lnTo>
                <a:lnTo>
                  <a:pt x="5709158" y="716534"/>
                </a:lnTo>
                <a:lnTo>
                  <a:pt x="5509006" y="683132"/>
                </a:lnTo>
                <a:lnTo>
                  <a:pt x="5302631" y="645160"/>
                </a:lnTo>
                <a:lnTo>
                  <a:pt x="4861941" y="558038"/>
                </a:lnTo>
                <a:lnTo>
                  <a:pt x="4387215" y="453136"/>
                </a:lnTo>
                <a:lnTo>
                  <a:pt x="4136009" y="395097"/>
                </a:lnTo>
                <a:lnTo>
                  <a:pt x="3614547" y="267842"/>
                </a:lnTo>
                <a:lnTo>
                  <a:pt x="3122803" y="165226"/>
                </a:lnTo>
                <a:lnTo>
                  <a:pt x="2892933" y="124967"/>
                </a:lnTo>
                <a:lnTo>
                  <a:pt x="2673604" y="91566"/>
                </a:lnTo>
                <a:lnTo>
                  <a:pt x="2462911" y="62484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6"/>
                </a:lnTo>
                <a:lnTo>
                  <a:pt x="1556131" y="0"/>
                </a:lnTo>
                <a:close/>
              </a:path>
              <a:path w="8723630" h="1330960">
                <a:moveTo>
                  <a:pt x="8723376" y="569213"/>
                </a:moveTo>
                <a:lnTo>
                  <a:pt x="8638286" y="604901"/>
                </a:lnTo>
                <a:lnTo>
                  <a:pt x="8557387" y="636142"/>
                </a:lnTo>
                <a:lnTo>
                  <a:pt x="8472170" y="665226"/>
                </a:lnTo>
                <a:lnTo>
                  <a:pt x="8295513" y="718819"/>
                </a:lnTo>
                <a:lnTo>
                  <a:pt x="8201787" y="743330"/>
                </a:lnTo>
                <a:lnTo>
                  <a:pt x="8005953" y="783589"/>
                </a:lnTo>
                <a:lnTo>
                  <a:pt x="7901686" y="801369"/>
                </a:lnTo>
                <a:lnTo>
                  <a:pt x="7680325" y="828166"/>
                </a:lnTo>
                <a:lnTo>
                  <a:pt x="7441946" y="846074"/>
                </a:lnTo>
                <a:lnTo>
                  <a:pt x="7314184" y="850518"/>
                </a:lnTo>
                <a:lnTo>
                  <a:pt x="8723376" y="850518"/>
                </a:lnTo>
                <a:lnTo>
                  <a:pt x="8723376" y="569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618" y="196088"/>
            <a:ext cx="7366762" cy="141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684" y="2757042"/>
            <a:ext cx="8250631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73D86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31479" y="6353752"/>
            <a:ext cx="34099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77384" y="6353752"/>
            <a:ext cx="19113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73D8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95944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4852" y="5500115"/>
            <a:ext cx="2880360" cy="713740"/>
          </a:xfrm>
          <a:custGeom>
            <a:avLst/>
            <a:gdLst/>
            <a:ahLst/>
            <a:cxnLst/>
            <a:rect l="l" t="t" r="r" b="b"/>
            <a:pathLst>
              <a:path w="2880359" h="713739">
                <a:moveTo>
                  <a:pt x="2880359" y="0"/>
                </a:moveTo>
                <a:lnTo>
                  <a:pt x="2874009" y="0"/>
                </a:lnTo>
                <a:lnTo>
                  <a:pt x="2752598" y="20066"/>
                </a:lnTo>
                <a:lnTo>
                  <a:pt x="2629154" y="42291"/>
                </a:lnTo>
                <a:lnTo>
                  <a:pt x="2373629" y="91376"/>
                </a:lnTo>
                <a:lnTo>
                  <a:pt x="2105405" y="149326"/>
                </a:lnTo>
                <a:lnTo>
                  <a:pt x="1824481" y="216192"/>
                </a:lnTo>
                <a:lnTo>
                  <a:pt x="1566799" y="280835"/>
                </a:lnTo>
                <a:lnTo>
                  <a:pt x="843026" y="443534"/>
                </a:lnTo>
                <a:lnTo>
                  <a:pt x="621665" y="488111"/>
                </a:lnTo>
                <a:lnTo>
                  <a:pt x="200151" y="566127"/>
                </a:lnTo>
                <a:lnTo>
                  <a:pt x="0" y="599554"/>
                </a:lnTo>
                <a:lnTo>
                  <a:pt x="270383" y="637451"/>
                </a:lnTo>
                <a:lnTo>
                  <a:pt x="398145" y="653046"/>
                </a:lnTo>
                <a:lnTo>
                  <a:pt x="645032" y="679792"/>
                </a:lnTo>
                <a:lnTo>
                  <a:pt x="874902" y="697623"/>
                </a:lnTo>
                <a:lnTo>
                  <a:pt x="985647" y="704316"/>
                </a:lnTo>
                <a:lnTo>
                  <a:pt x="1094231" y="708774"/>
                </a:lnTo>
                <a:lnTo>
                  <a:pt x="1298575" y="713232"/>
                </a:lnTo>
                <a:lnTo>
                  <a:pt x="1396492" y="713232"/>
                </a:lnTo>
                <a:lnTo>
                  <a:pt x="1585976" y="708774"/>
                </a:lnTo>
                <a:lnTo>
                  <a:pt x="1675383" y="704316"/>
                </a:lnTo>
                <a:lnTo>
                  <a:pt x="1845691" y="690943"/>
                </a:lnTo>
                <a:lnTo>
                  <a:pt x="1928749" y="682028"/>
                </a:lnTo>
                <a:lnTo>
                  <a:pt x="2086228" y="659739"/>
                </a:lnTo>
                <a:lnTo>
                  <a:pt x="2235327" y="632993"/>
                </a:lnTo>
                <a:lnTo>
                  <a:pt x="2375789" y="601789"/>
                </a:lnTo>
                <a:lnTo>
                  <a:pt x="2509901" y="566127"/>
                </a:lnTo>
                <a:lnTo>
                  <a:pt x="2637663" y="526008"/>
                </a:lnTo>
                <a:lnTo>
                  <a:pt x="2759075" y="481431"/>
                </a:lnTo>
                <a:lnTo>
                  <a:pt x="2876042" y="434619"/>
                </a:lnTo>
                <a:lnTo>
                  <a:pt x="2880359" y="432396"/>
                </a:lnTo>
                <a:lnTo>
                  <a:pt x="2880359" y="0"/>
                </a:lnTo>
                <a:close/>
              </a:path>
            </a:pathLst>
          </a:custGeom>
          <a:solidFill>
            <a:srgbClr val="C5E7FB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279" y="5372100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694" y="0"/>
                </a:moveTo>
                <a:lnTo>
                  <a:pt x="685419" y="0"/>
                </a:lnTo>
                <a:lnTo>
                  <a:pt x="527938" y="4444"/>
                </a:lnTo>
                <a:lnTo>
                  <a:pt x="381000" y="11175"/>
                </a:lnTo>
                <a:lnTo>
                  <a:pt x="244856" y="22352"/>
                </a:lnTo>
                <a:lnTo>
                  <a:pt x="117093" y="35687"/>
                </a:lnTo>
                <a:lnTo>
                  <a:pt x="0" y="53593"/>
                </a:lnTo>
                <a:lnTo>
                  <a:pt x="334263" y="96012"/>
                </a:lnTo>
                <a:lnTo>
                  <a:pt x="693928" y="156209"/>
                </a:lnTo>
                <a:lnTo>
                  <a:pt x="1079245" y="234365"/>
                </a:lnTo>
                <a:lnTo>
                  <a:pt x="1283716" y="278993"/>
                </a:lnTo>
                <a:lnTo>
                  <a:pt x="1869058" y="421843"/>
                </a:lnTo>
                <a:lnTo>
                  <a:pt x="2563114" y="575856"/>
                </a:lnTo>
                <a:lnTo>
                  <a:pt x="2726944" y="607098"/>
                </a:lnTo>
                <a:lnTo>
                  <a:pt x="2882392" y="638352"/>
                </a:lnTo>
                <a:lnTo>
                  <a:pt x="3035681" y="667372"/>
                </a:lnTo>
                <a:lnTo>
                  <a:pt x="3329431" y="716470"/>
                </a:lnTo>
                <a:lnTo>
                  <a:pt x="3469894" y="738797"/>
                </a:lnTo>
                <a:lnTo>
                  <a:pt x="3738245" y="774509"/>
                </a:lnTo>
                <a:lnTo>
                  <a:pt x="3991483" y="805751"/>
                </a:lnTo>
                <a:lnTo>
                  <a:pt x="4112895" y="816914"/>
                </a:lnTo>
                <a:lnTo>
                  <a:pt x="4342765" y="834770"/>
                </a:lnTo>
                <a:lnTo>
                  <a:pt x="4453509" y="841463"/>
                </a:lnTo>
                <a:lnTo>
                  <a:pt x="4666361" y="850392"/>
                </a:lnTo>
                <a:lnTo>
                  <a:pt x="4864354" y="850392"/>
                </a:lnTo>
                <a:lnTo>
                  <a:pt x="5051679" y="845921"/>
                </a:lnTo>
                <a:lnTo>
                  <a:pt x="5141087" y="841463"/>
                </a:lnTo>
                <a:lnTo>
                  <a:pt x="5228336" y="834770"/>
                </a:lnTo>
                <a:lnTo>
                  <a:pt x="5475351" y="807986"/>
                </a:lnTo>
                <a:lnTo>
                  <a:pt x="5551932" y="796823"/>
                </a:lnTo>
                <a:lnTo>
                  <a:pt x="5305044" y="765581"/>
                </a:lnTo>
                <a:lnTo>
                  <a:pt x="5043170" y="727633"/>
                </a:lnTo>
                <a:lnTo>
                  <a:pt x="4474718" y="629424"/>
                </a:lnTo>
                <a:lnTo>
                  <a:pt x="3840353" y="497738"/>
                </a:lnTo>
                <a:lnTo>
                  <a:pt x="2854706" y="263372"/>
                </a:lnTo>
                <a:lnTo>
                  <a:pt x="2586482" y="205359"/>
                </a:lnTo>
                <a:lnTo>
                  <a:pt x="2331085" y="156209"/>
                </a:lnTo>
                <a:lnTo>
                  <a:pt x="2207514" y="133858"/>
                </a:lnTo>
                <a:lnTo>
                  <a:pt x="2086229" y="113791"/>
                </a:lnTo>
                <a:lnTo>
                  <a:pt x="1969134" y="96012"/>
                </a:lnTo>
                <a:lnTo>
                  <a:pt x="1630680" y="51308"/>
                </a:lnTo>
                <a:lnTo>
                  <a:pt x="1419859" y="31241"/>
                </a:lnTo>
                <a:lnTo>
                  <a:pt x="1221994" y="15621"/>
                </a:lnTo>
                <a:lnTo>
                  <a:pt x="1032509" y="4444"/>
                </a:lnTo>
                <a:lnTo>
                  <a:pt x="853694" y="0"/>
                </a:lnTo>
                <a:close/>
              </a:path>
            </a:pathLst>
          </a:custGeom>
          <a:solidFill>
            <a:srgbClr val="C5E7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354" y="5385053"/>
            <a:ext cx="5474335" cy="774700"/>
          </a:xfrm>
          <a:custGeom>
            <a:avLst/>
            <a:gdLst/>
            <a:ahLst/>
            <a:cxnLst/>
            <a:rect l="l" t="t" r="r" b="b"/>
            <a:pathLst>
              <a:path w="5474334" h="774700">
                <a:moveTo>
                  <a:pt x="0" y="78105"/>
                </a:moveTo>
                <a:lnTo>
                  <a:pt x="19176" y="73660"/>
                </a:lnTo>
                <a:lnTo>
                  <a:pt x="76581" y="62484"/>
                </a:lnTo>
                <a:lnTo>
                  <a:pt x="174497" y="46863"/>
                </a:lnTo>
                <a:lnTo>
                  <a:pt x="238378" y="37973"/>
                </a:lnTo>
                <a:lnTo>
                  <a:pt x="312927" y="28956"/>
                </a:lnTo>
                <a:lnTo>
                  <a:pt x="395858" y="22352"/>
                </a:lnTo>
                <a:lnTo>
                  <a:pt x="491617" y="15621"/>
                </a:lnTo>
                <a:lnTo>
                  <a:pt x="596010" y="8890"/>
                </a:lnTo>
                <a:lnTo>
                  <a:pt x="712978" y="4445"/>
                </a:lnTo>
                <a:lnTo>
                  <a:pt x="840740" y="2286"/>
                </a:lnTo>
                <a:lnTo>
                  <a:pt x="979043" y="0"/>
                </a:lnTo>
                <a:lnTo>
                  <a:pt x="1128013" y="2286"/>
                </a:lnTo>
                <a:lnTo>
                  <a:pt x="1287653" y="6731"/>
                </a:lnTo>
                <a:lnTo>
                  <a:pt x="1460119" y="15621"/>
                </a:lnTo>
                <a:lnTo>
                  <a:pt x="1643125" y="26797"/>
                </a:lnTo>
                <a:lnTo>
                  <a:pt x="1836800" y="44577"/>
                </a:lnTo>
                <a:lnTo>
                  <a:pt x="2043303" y="64643"/>
                </a:lnTo>
                <a:lnTo>
                  <a:pt x="2262505" y="89281"/>
                </a:lnTo>
                <a:lnTo>
                  <a:pt x="2492374" y="118237"/>
                </a:lnTo>
                <a:lnTo>
                  <a:pt x="2734945" y="153924"/>
                </a:lnTo>
                <a:lnTo>
                  <a:pt x="2988310" y="194056"/>
                </a:lnTo>
                <a:lnTo>
                  <a:pt x="3254248" y="240957"/>
                </a:lnTo>
                <a:lnTo>
                  <a:pt x="3533140" y="296735"/>
                </a:lnTo>
                <a:lnTo>
                  <a:pt x="3824731" y="356971"/>
                </a:lnTo>
                <a:lnTo>
                  <a:pt x="4129024" y="423913"/>
                </a:lnTo>
                <a:lnTo>
                  <a:pt x="4446143" y="499770"/>
                </a:lnTo>
                <a:lnTo>
                  <a:pt x="4776089" y="582320"/>
                </a:lnTo>
                <a:lnTo>
                  <a:pt x="5118735" y="673785"/>
                </a:lnTo>
                <a:lnTo>
                  <a:pt x="5474208" y="77419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6702" y="5371338"/>
            <a:ext cx="3312160" cy="650875"/>
          </a:xfrm>
          <a:custGeom>
            <a:avLst/>
            <a:gdLst/>
            <a:ahLst/>
            <a:cxnLst/>
            <a:rect l="l" t="t" r="r" b="b"/>
            <a:pathLst>
              <a:path w="3312159" h="650875">
                <a:moveTo>
                  <a:pt x="0" y="650748"/>
                </a:moveTo>
                <a:lnTo>
                  <a:pt x="95758" y="624001"/>
                </a:lnTo>
                <a:lnTo>
                  <a:pt x="357505" y="554913"/>
                </a:lnTo>
                <a:lnTo>
                  <a:pt x="538480" y="508114"/>
                </a:lnTo>
                <a:lnTo>
                  <a:pt x="747013" y="456857"/>
                </a:lnTo>
                <a:lnTo>
                  <a:pt x="979043" y="401142"/>
                </a:lnTo>
                <a:lnTo>
                  <a:pt x="1228090" y="340969"/>
                </a:lnTo>
                <a:lnTo>
                  <a:pt x="1491996" y="283032"/>
                </a:lnTo>
                <a:lnTo>
                  <a:pt x="1762252" y="225082"/>
                </a:lnTo>
                <a:lnTo>
                  <a:pt x="2038857" y="171577"/>
                </a:lnTo>
                <a:lnTo>
                  <a:pt x="2313431" y="120396"/>
                </a:lnTo>
                <a:lnTo>
                  <a:pt x="2449703" y="98043"/>
                </a:lnTo>
                <a:lnTo>
                  <a:pt x="2581655" y="75818"/>
                </a:lnTo>
                <a:lnTo>
                  <a:pt x="2713608" y="57912"/>
                </a:lnTo>
                <a:lnTo>
                  <a:pt x="2841244" y="40131"/>
                </a:lnTo>
                <a:lnTo>
                  <a:pt x="2966847" y="26796"/>
                </a:lnTo>
                <a:lnTo>
                  <a:pt x="3086100" y="15621"/>
                </a:lnTo>
                <a:lnTo>
                  <a:pt x="3201034" y="6731"/>
                </a:lnTo>
                <a:lnTo>
                  <a:pt x="331165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836" y="5355335"/>
            <a:ext cx="8723630" cy="1329055"/>
          </a:xfrm>
          <a:custGeom>
            <a:avLst/>
            <a:gdLst/>
            <a:ahLst/>
            <a:cxnLst/>
            <a:rect l="l" t="t" r="r" b="b"/>
            <a:pathLst>
              <a:path w="8723630" h="1329054">
                <a:moveTo>
                  <a:pt x="1556131" y="0"/>
                </a:moveTo>
                <a:lnTo>
                  <a:pt x="1402842" y="0"/>
                </a:lnTo>
                <a:lnTo>
                  <a:pt x="1258062" y="4444"/>
                </a:lnTo>
                <a:lnTo>
                  <a:pt x="1121791" y="11175"/>
                </a:lnTo>
                <a:lnTo>
                  <a:pt x="874890" y="33400"/>
                </a:lnTo>
                <a:lnTo>
                  <a:pt x="762076" y="49021"/>
                </a:lnTo>
                <a:lnTo>
                  <a:pt x="659892" y="64642"/>
                </a:lnTo>
                <a:lnTo>
                  <a:pt x="564108" y="82550"/>
                </a:lnTo>
                <a:lnTo>
                  <a:pt x="478955" y="102615"/>
                </a:lnTo>
                <a:lnTo>
                  <a:pt x="398068" y="120395"/>
                </a:lnTo>
                <a:lnTo>
                  <a:pt x="327812" y="140461"/>
                </a:lnTo>
                <a:lnTo>
                  <a:pt x="206489" y="178434"/>
                </a:lnTo>
                <a:lnTo>
                  <a:pt x="157518" y="196214"/>
                </a:lnTo>
                <a:lnTo>
                  <a:pt x="51092" y="240817"/>
                </a:lnTo>
                <a:lnTo>
                  <a:pt x="0" y="267563"/>
                </a:lnTo>
                <a:lnTo>
                  <a:pt x="0" y="1328928"/>
                </a:lnTo>
                <a:lnTo>
                  <a:pt x="8719058" y="1328927"/>
                </a:lnTo>
                <a:lnTo>
                  <a:pt x="8723376" y="1322235"/>
                </a:lnTo>
                <a:lnTo>
                  <a:pt x="8723376" y="849528"/>
                </a:lnTo>
                <a:lnTo>
                  <a:pt x="7182231" y="849528"/>
                </a:lnTo>
                <a:lnTo>
                  <a:pt x="7043801" y="847305"/>
                </a:lnTo>
                <a:lnTo>
                  <a:pt x="6899148" y="842848"/>
                </a:lnTo>
                <a:lnTo>
                  <a:pt x="6750050" y="836155"/>
                </a:lnTo>
                <a:lnTo>
                  <a:pt x="6594729" y="825004"/>
                </a:lnTo>
                <a:lnTo>
                  <a:pt x="6260465" y="791552"/>
                </a:lnTo>
                <a:lnTo>
                  <a:pt x="5900674" y="744727"/>
                </a:lnTo>
                <a:lnTo>
                  <a:pt x="5709158" y="715746"/>
                </a:lnTo>
                <a:lnTo>
                  <a:pt x="5509006" y="682307"/>
                </a:lnTo>
                <a:lnTo>
                  <a:pt x="5302631" y="644397"/>
                </a:lnTo>
                <a:lnTo>
                  <a:pt x="4861941" y="557441"/>
                </a:lnTo>
                <a:lnTo>
                  <a:pt x="4387215" y="452640"/>
                </a:lnTo>
                <a:lnTo>
                  <a:pt x="4136009" y="394665"/>
                </a:lnTo>
                <a:lnTo>
                  <a:pt x="3614547" y="267563"/>
                </a:lnTo>
                <a:lnTo>
                  <a:pt x="3122803" y="164972"/>
                </a:lnTo>
                <a:lnTo>
                  <a:pt x="2892933" y="124840"/>
                </a:lnTo>
                <a:lnTo>
                  <a:pt x="2673604" y="91439"/>
                </a:lnTo>
                <a:lnTo>
                  <a:pt x="2462911" y="62483"/>
                </a:lnTo>
                <a:lnTo>
                  <a:pt x="2262759" y="40131"/>
                </a:lnTo>
                <a:lnTo>
                  <a:pt x="2073402" y="22351"/>
                </a:lnTo>
                <a:lnTo>
                  <a:pt x="1719961" y="2285"/>
                </a:lnTo>
                <a:lnTo>
                  <a:pt x="1556131" y="0"/>
                </a:lnTo>
                <a:close/>
              </a:path>
              <a:path w="8723630" h="1329054">
                <a:moveTo>
                  <a:pt x="8723376" y="568579"/>
                </a:moveTo>
                <a:lnTo>
                  <a:pt x="8638286" y="604266"/>
                </a:lnTo>
                <a:lnTo>
                  <a:pt x="8557387" y="635482"/>
                </a:lnTo>
                <a:lnTo>
                  <a:pt x="8472170" y="664463"/>
                </a:lnTo>
                <a:lnTo>
                  <a:pt x="8295513" y="717981"/>
                </a:lnTo>
                <a:lnTo>
                  <a:pt x="8201787" y="742505"/>
                </a:lnTo>
                <a:lnTo>
                  <a:pt x="8005953" y="782637"/>
                </a:lnTo>
                <a:lnTo>
                  <a:pt x="7901686" y="800480"/>
                </a:lnTo>
                <a:lnTo>
                  <a:pt x="7680325" y="827239"/>
                </a:lnTo>
                <a:lnTo>
                  <a:pt x="7441946" y="845070"/>
                </a:lnTo>
                <a:lnTo>
                  <a:pt x="7314184" y="849528"/>
                </a:lnTo>
                <a:lnTo>
                  <a:pt x="8723376" y="849528"/>
                </a:lnTo>
                <a:lnTo>
                  <a:pt x="8723376" y="5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1585671"/>
            <a:ext cx="612394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华文新魏"/>
                <a:cs typeface="华文新魏"/>
              </a:rPr>
              <a:t>计算机与操作系统</a:t>
            </a:r>
            <a:endParaRPr sz="60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2851150" algn="l"/>
              </a:tabLst>
            </a:pPr>
            <a:r>
              <a:rPr sz="5000" dirty="0">
                <a:solidFill>
                  <a:srgbClr val="FFFFFF"/>
                </a:solidFill>
                <a:latin typeface="华文新魏"/>
                <a:cs typeface="华文新魏"/>
              </a:rPr>
              <a:t>第十二讲	死锁</a:t>
            </a:r>
            <a:endParaRPr sz="5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1414" y="4440123"/>
            <a:ext cx="3282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南</a:t>
            </a:r>
            <a:r>
              <a:rPr sz="3200" b="1" spc="20" dirty="0">
                <a:solidFill>
                  <a:srgbClr val="FFFFFF"/>
                </a:solidFill>
                <a:latin typeface="Microsoft JhengHei UI"/>
                <a:cs typeface="Microsoft JhengHei UI"/>
              </a:rPr>
              <a:t>京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大学</a:t>
            </a:r>
            <a:r>
              <a:rPr sz="32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软</a:t>
            </a:r>
            <a:r>
              <a:rPr sz="3200" b="1" spc="5" dirty="0">
                <a:solidFill>
                  <a:srgbClr val="FFFFFF"/>
                </a:solidFill>
                <a:latin typeface="Microsoft JhengHei UI"/>
                <a:cs typeface="Microsoft JhengHei UI"/>
              </a:rPr>
              <a:t>件学院</a:t>
            </a:r>
            <a:endParaRPr sz="32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374650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产生死锁因素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93444" y="2778378"/>
            <a:ext cx="7156450" cy="2231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5115" marR="5080" indent="-273050" algn="just">
              <a:lnSpc>
                <a:spcPct val="100699"/>
              </a:lnSpc>
              <a:spcBef>
                <a:spcPts val="70"/>
              </a:spcBef>
            </a:pPr>
            <a:r>
              <a:rPr sz="3600" spc="345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不仅与系统拥有的资源数量有关， </a:t>
            </a:r>
            <a:r>
              <a:rPr sz="3600" spc="-5" dirty="0">
                <a:solidFill>
                  <a:srgbClr val="073D86"/>
                </a:solidFill>
                <a:latin typeface="华文新魏"/>
                <a:cs typeface="华文新魏"/>
              </a:rPr>
              <a:t>而且与资源分配策略，进程对资源 </a:t>
            </a:r>
            <a:r>
              <a:rPr sz="3600" dirty="0">
                <a:solidFill>
                  <a:srgbClr val="073D86"/>
                </a:solidFill>
                <a:latin typeface="华文新魏"/>
                <a:cs typeface="华文新魏"/>
              </a:rPr>
              <a:t>的使用要求以及并发进程的推进顺 序有关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605" y="336550"/>
            <a:ext cx="4246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12.</a:t>
            </a:r>
            <a:r>
              <a:rPr sz="4800" spc="5" dirty="0"/>
              <a:t>2</a:t>
            </a:r>
            <a:r>
              <a:rPr sz="4800" dirty="0"/>
              <a:t>死锁防止(1)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43" y="1925842"/>
            <a:ext cx="8324215" cy="34664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885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系统形成死锁的四个必要条件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1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520950" algn="l"/>
              </a:tabLst>
            </a:pP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斥条件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(mutual	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exclusion)：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存在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临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200" spc="8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应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互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斥</a:t>
            </a:r>
            <a:endParaRPr sz="22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地使用这些资源</a:t>
            </a:r>
            <a:endParaRPr sz="2200">
              <a:latin typeface="华文新魏"/>
              <a:cs typeface="华文新魏"/>
            </a:endParaRPr>
          </a:p>
          <a:p>
            <a:pPr marL="285115" marR="7620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3083560" algn="l"/>
                <a:tab pos="3688715" algn="l"/>
              </a:tabLst>
            </a:pP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占有和等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(h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o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ld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	a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nd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wait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)：进程请求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源得不到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满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足而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等 待时，不释放已占有的资源</a:t>
            </a:r>
            <a:endParaRPr sz="2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265045" algn="l"/>
              </a:tabLst>
            </a:pP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不剥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夺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(no	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preemption)：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已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占用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只能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由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属</a:t>
            </a:r>
            <a:r>
              <a:rPr sz="2200" spc="25" dirty="0">
                <a:solidFill>
                  <a:srgbClr val="073D86"/>
                </a:solidFill>
                <a:latin typeface="华文新魏"/>
                <a:cs typeface="华文新魏"/>
              </a:rPr>
              <a:t>主</a:t>
            </a:r>
            <a:r>
              <a:rPr sz="2200" spc="15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200" spc="65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endParaRPr sz="22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200" spc="-10" dirty="0">
                <a:solidFill>
                  <a:srgbClr val="073D86"/>
                </a:solidFill>
                <a:latin typeface="华文新魏"/>
                <a:cs typeface="华文新魏"/>
              </a:rPr>
              <a:t>不允许被其它进程剥夺</a:t>
            </a:r>
            <a:endParaRPr sz="22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3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3117215" algn="l"/>
              </a:tabLst>
            </a:pP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循环等待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200" spc="5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(circ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u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l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	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wait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)：存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循环等待</a:t>
            </a:r>
            <a:r>
              <a:rPr sz="2200" spc="70" dirty="0">
                <a:solidFill>
                  <a:srgbClr val="073D86"/>
                </a:solidFill>
                <a:latin typeface="华文新魏"/>
                <a:cs typeface="华文新魏"/>
              </a:rPr>
              <a:t>链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，其</a:t>
            </a:r>
            <a:r>
              <a:rPr sz="2200" spc="4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spc="50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200" spc="40" dirty="0">
                <a:solidFill>
                  <a:srgbClr val="073D86"/>
                </a:solidFill>
                <a:latin typeface="华文新魏"/>
                <a:cs typeface="华文新魏"/>
              </a:rPr>
              <a:t>个进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程 都在链中等待下一个进程所持有的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200" spc="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造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成这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组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200" dirty="0">
                <a:solidFill>
                  <a:srgbClr val="073D86"/>
                </a:solidFill>
                <a:latin typeface="华文新魏"/>
                <a:cs typeface="华文新魏"/>
              </a:rPr>
              <a:t>永</a:t>
            </a:r>
            <a:r>
              <a:rPr sz="2200" spc="-5" dirty="0">
                <a:solidFill>
                  <a:srgbClr val="073D86"/>
                </a:solidFill>
                <a:latin typeface="华文新魏"/>
                <a:cs typeface="华文新魏"/>
              </a:rPr>
              <a:t>远等待</a:t>
            </a:r>
            <a:endParaRPr sz="22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373" y="298450"/>
            <a:ext cx="3240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死锁防</a:t>
            </a:r>
            <a:r>
              <a:rPr sz="4800" spc="-5" dirty="0"/>
              <a:t>止</a:t>
            </a:r>
            <a:r>
              <a:rPr sz="4800" dirty="0"/>
              <a:t>(2)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79831" y="1341119"/>
            <a:ext cx="8784590" cy="5111750"/>
          </a:xfrm>
          <a:custGeom>
            <a:avLst/>
            <a:gdLst/>
            <a:ahLst/>
            <a:cxnLst/>
            <a:rect l="l" t="t" r="r" b="b"/>
            <a:pathLst>
              <a:path w="8784590" h="5111750">
                <a:moveTo>
                  <a:pt x="0" y="5111496"/>
                </a:moveTo>
                <a:lnTo>
                  <a:pt x="8784336" y="5111496"/>
                </a:lnTo>
                <a:lnTo>
                  <a:pt x="8784336" y="0"/>
                </a:lnTo>
                <a:lnTo>
                  <a:pt x="0" y="0"/>
                </a:lnTo>
                <a:lnTo>
                  <a:pt x="0" y="5111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267" y="1280628"/>
            <a:ext cx="8931910" cy="51466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破坏第一个条件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使资源可同时访问而不是互斥使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用，</a:t>
            </a:r>
            <a:endParaRPr sz="2400">
              <a:latin typeface="华文新魏"/>
              <a:cs typeface="华文新魏"/>
            </a:endParaRPr>
          </a:p>
          <a:p>
            <a:pPr marL="285115" marR="311785" indent="-272415" algn="just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可再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入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、只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读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据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文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件、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钟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磁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盘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软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硬件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均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这种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办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管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理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但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有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许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多资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如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可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写文</a:t>
            </a:r>
            <a:r>
              <a:rPr sz="24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、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磁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带机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等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由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于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特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殊</a:t>
            </a:r>
            <a:r>
              <a:rPr sz="2400" u="sng" spc="-23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性 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质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决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定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只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能互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斥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占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，而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同时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访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问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所以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种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做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许多 场合行不通。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400" dirty="0">
                <a:solidFill>
                  <a:srgbClr val="0033CC"/>
                </a:solidFill>
                <a:latin typeface="华文新魏"/>
                <a:cs typeface="华文新魏"/>
              </a:rPr>
              <a:t>有些资源具有天生的互斥性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破坏第二个条件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2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静态分配，</a:t>
            </a:r>
            <a:endParaRPr sz="2400">
              <a:latin typeface="华文新魏"/>
              <a:cs typeface="华文新魏"/>
            </a:endParaRPr>
          </a:p>
          <a:p>
            <a:pPr marL="285115" marR="314325" indent="-272415">
              <a:lnSpc>
                <a:spcPts val="2590"/>
              </a:lnSpc>
              <a:spcBef>
                <a:spcPts val="62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在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执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行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中不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再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申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请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资</a:t>
            </a:r>
            <a:r>
              <a:rPr sz="2400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就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会出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现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某些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等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待 另一些资源的情况。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ts val="2590"/>
              </a:lnSpc>
              <a:spcBef>
                <a:spcPts val="58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实现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简单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被许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多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采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但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会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严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重地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降低资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源利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用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率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因为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些资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运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行后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期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400" spc="7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甚 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至有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些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在例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外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情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况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下才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使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可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造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成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几 乎不用的资源，而使其他想用这些资源的进程产生等待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523" y="307975"/>
            <a:ext cx="324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死锁防</a:t>
            </a:r>
            <a:r>
              <a:rPr sz="4800" spc="-5" dirty="0"/>
              <a:t>止</a:t>
            </a:r>
            <a:r>
              <a:rPr sz="4800" dirty="0"/>
              <a:t>(2)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540" y="1638492"/>
            <a:ext cx="8122920" cy="47059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65"/>
              </a:spcBef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破坏第一个条件</a:t>
            </a:r>
            <a:endParaRPr sz="2400">
              <a:latin typeface="华文新魏"/>
              <a:cs typeface="华文新魏"/>
            </a:endParaRPr>
          </a:p>
          <a:p>
            <a:pPr marL="285750" marR="2951480" indent="-285750">
              <a:lnSpc>
                <a:spcPts val="3460"/>
              </a:lnSpc>
              <a:spcBef>
                <a:spcPts val="2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使资源可同时访问而不是互斥使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 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破坏第二个条件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3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静态分配，</a:t>
            </a:r>
            <a:endParaRPr sz="2400">
              <a:latin typeface="华文新魏"/>
              <a:cs typeface="华文新魏"/>
            </a:endParaRPr>
          </a:p>
          <a:p>
            <a:pPr marL="316865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破坏第三个条件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采用剥夺式调度方法，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当进程在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申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请资源未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获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准许的情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况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,如主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动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释放资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一种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剥夺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式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),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然后才去等待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31242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破坏第四个条件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上述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死锁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防止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办法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造成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利用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率和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吞吐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率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低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介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绍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两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种 比较实用的死锁防止方法。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 algn="ctr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死锁的防止(3)</a:t>
            </a:r>
            <a:endParaRPr sz="5400"/>
          </a:p>
          <a:p>
            <a:pPr marL="552450" algn="ctr">
              <a:lnSpc>
                <a:spcPct val="100000"/>
              </a:lnSpc>
              <a:spcBef>
                <a:spcPts val="130"/>
              </a:spcBef>
            </a:pPr>
            <a:r>
              <a:rPr sz="3600" spc="-5" dirty="0">
                <a:solidFill>
                  <a:srgbClr val="CC0000"/>
                </a:solidFill>
              </a:rPr>
              <a:t>采用层次分配策</a:t>
            </a:r>
            <a:r>
              <a:rPr sz="3600" dirty="0">
                <a:solidFill>
                  <a:srgbClr val="CC0000"/>
                </a:solidFill>
              </a:rPr>
              <a:t>略(</a:t>
            </a:r>
            <a:r>
              <a:rPr sz="3600" spc="-5" dirty="0">
                <a:solidFill>
                  <a:srgbClr val="CC0000"/>
                </a:solidFill>
              </a:rPr>
              <a:t>破坏条件</a:t>
            </a:r>
            <a:r>
              <a:rPr sz="3600" dirty="0">
                <a:solidFill>
                  <a:srgbClr val="CC0000"/>
                </a:solidFill>
              </a:rPr>
              <a:t>2</a:t>
            </a:r>
            <a:r>
              <a:rPr sz="3600" spc="-5" dirty="0">
                <a:solidFill>
                  <a:srgbClr val="CC0000"/>
                </a:solidFill>
              </a:rPr>
              <a:t>和</a:t>
            </a:r>
            <a:r>
              <a:rPr sz="3600" dirty="0">
                <a:solidFill>
                  <a:srgbClr val="CC0000"/>
                </a:solidFill>
              </a:rPr>
              <a:t>4)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6018" y="2102332"/>
            <a:ext cx="7887334" cy="29654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409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资源被分成多个层次</a:t>
            </a:r>
            <a:endParaRPr sz="2600">
              <a:latin typeface="华文新魏"/>
              <a:cs typeface="华文新魏"/>
            </a:endParaRPr>
          </a:p>
          <a:p>
            <a:pPr marL="285115" marR="5715" indent="-272415">
              <a:lnSpc>
                <a:spcPct val="100000"/>
              </a:lnSpc>
              <a:spcBef>
                <a:spcPts val="31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当进程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到某一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层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的一个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600" spc="16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600" spc="1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只能再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申</a:t>
            </a:r>
            <a:r>
              <a:rPr sz="2600" spc="130" dirty="0">
                <a:solidFill>
                  <a:srgbClr val="073D86"/>
                </a:solidFill>
                <a:latin typeface="华文新魏"/>
                <a:cs typeface="华文新魏"/>
              </a:rPr>
              <a:t>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较 高层次的资源</a:t>
            </a:r>
            <a:endParaRPr sz="26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3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当进程</a:t>
            </a:r>
            <a:r>
              <a:rPr sz="2600" spc="105" dirty="0">
                <a:solidFill>
                  <a:srgbClr val="073D86"/>
                </a:solidFill>
                <a:latin typeface="华文新魏"/>
                <a:cs typeface="华文新魏"/>
              </a:rPr>
              <a:t>要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释放某</a:t>
            </a:r>
            <a:r>
              <a:rPr sz="2600" spc="105" dirty="0">
                <a:solidFill>
                  <a:srgbClr val="073D86"/>
                </a:solidFill>
                <a:latin typeface="华文新魏"/>
                <a:cs typeface="华文新魏"/>
              </a:rPr>
              <a:t>层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的一个</a:t>
            </a:r>
            <a:r>
              <a:rPr sz="2600" spc="10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600" spc="160" dirty="0">
                <a:solidFill>
                  <a:srgbClr val="073D86"/>
                </a:solidFill>
                <a:latin typeface="华文新魏"/>
                <a:cs typeface="华文新魏"/>
              </a:rPr>
              <a:t>时</a:t>
            </a:r>
            <a:r>
              <a:rPr sz="2600" spc="1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600" spc="105" dirty="0">
                <a:solidFill>
                  <a:srgbClr val="073D86"/>
                </a:solidFill>
                <a:latin typeface="华文新魏"/>
                <a:cs typeface="华文新魏"/>
              </a:rPr>
              <a:t>必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须先释</a:t>
            </a:r>
            <a:r>
              <a:rPr sz="2600" spc="105" dirty="0">
                <a:solidFill>
                  <a:srgbClr val="073D86"/>
                </a:solidFill>
                <a:latin typeface="华文新魏"/>
                <a:cs typeface="华文新魏"/>
              </a:rPr>
              <a:t>放</a:t>
            </a:r>
            <a:r>
              <a:rPr sz="2600" spc="130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有 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的较高层次的资源</a:t>
            </a:r>
            <a:endParaRPr sz="2600">
              <a:latin typeface="华文新魏"/>
              <a:cs typeface="华文新魏"/>
            </a:endParaRPr>
          </a:p>
          <a:p>
            <a:pPr marL="285115" marR="5715" indent="-272415">
              <a:lnSpc>
                <a:spcPct val="101899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当进程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得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到某一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层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的一个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600" spc="16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600" spc="12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600" spc="114" dirty="0">
                <a:solidFill>
                  <a:srgbClr val="073D86"/>
                </a:solidFill>
                <a:latin typeface="华文新魏"/>
                <a:cs typeface="华文新魏"/>
              </a:rPr>
              <a:t>想申请</a:t>
            </a:r>
            <a:r>
              <a:rPr sz="2600" spc="10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600" spc="130" dirty="0">
                <a:solidFill>
                  <a:srgbClr val="073D86"/>
                </a:solidFill>
                <a:latin typeface="华文新魏"/>
                <a:cs typeface="华文新魏"/>
              </a:rPr>
              <a:t>层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的 另一个资源时，必须先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释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放该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层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中的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已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占资源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死锁防止(4)</a:t>
            </a:r>
            <a:endParaRPr sz="5400"/>
          </a:p>
          <a:p>
            <a:pPr marL="2540" algn="ctr">
              <a:lnSpc>
                <a:spcPct val="100000"/>
              </a:lnSpc>
              <a:spcBef>
                <a:spcPts val="130"/>
              </a:spcBef>
            </a:pPr>
            <a:r>
              <a:rPr sz="3600" b="1" spc="10" dirty="0">
                <a:solidFill>
                  <a:srgbClr val="CC0000"/>
                </a:solidFill>
                <a:latin typeface="微软雅黑"/>
                <a:cs typeface="微软雅黑"/>
              </a:rPr>
              <a:t>层次</a:t>
            </a:r>
            <a:r>
              <a:rPr sz="3600" dirty="0">
                <a:solidFill>
                  <a:srgbClr val="CC0000"/>
                </a:solidFill>
              </a:rPr>
              <a:t>策略的变种按序分配策略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501646"/>
            <a:ext cx="757999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把系统的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所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有资源排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个顺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例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如，系统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若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共有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 进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个资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源，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示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第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个资源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是这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个资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源是：</a:t>
            </a:r>
            <a:endParaRPr sz="2400">
              <a:latin typeface="华文新魏"/>
              <a:cs typeface="华文新魏"/>
            </a:endParaRPr>
          </a:p>
          <a:p>
            <a:pPr marL="295592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r1,r2</a:t>
            </a: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……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,rm</a:t>
            </a:r>
            <a:endParaRPr sz="2400">
              <a:latin typeface="华文新魏"/>
              <a:cs typeface="华文新魏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638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规定如果进程不得在占用资源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ri(1≤i≤m)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后再申请</a:t>
            </a:r>
            <a:endParaRPr sz="2400">
              <a:latin typeface="华文新魏"/>
              <a:cs typeface="华文新魏"/>
            </a:endParaRPr>
          </a:p>
          <a:p>
            <a:pPr marL="285750" marR="6985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rj(j&lt;i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。不难证明，按这种策略分配资源时系统不会发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生死锁。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784" y="6366452"/>
            <a:ext cx="43573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6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5110" y="374650"/>
            <a:ext cx="3576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12.</a:t>
            </a:r>
            <a:r>
              <a:rPr sz="4800" spc="5" dirty="0"/>
              <a:t>3</a:t>
            </a:r>
            <a:r>
              <a:rPr sz="4800" dirty="0"/>
              <a:t>死锁避免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93191" y="1634185"/>
            <a:ext cx="8070850" cy="3294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ts val="28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银行家算法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ts val="296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银行家拥有一笔周转资金</a:t>
            </a:r>
            <a:endParaRPr sz="2600">
              <a:latin typeface="华文新魏"/>
              <a:cs typeface="华文新魏"/>
            </a:endParaRPr>
          </a:p>
          <a:p>
            <a:pPr marL="588645" marR="5080" lvl="1" indent="-273050">
              <a:lnSpc>
                <a:spcPct val="75000"/>
              </a:lnSpc>
              <a:spcBef>
                <a:spcPts val="705"/>
              </a:spcBef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spc="70" dirty="0">
                <a:solidFill>
                  <a:srgbClr val="073D86"/>
                </a:solidFill>
                <a:latin typeface="华文新魏"/>
                <a:cs typeface="华文新魏"/>
              </a:rPr>
              <a:t>客户要求分期贷款，如果客户能够得到各期贷</a:t>
            </a:r>
            <a:r>
              <a:rPr sz="2600" spc="75" dirty="0">
                <a:solidFill>
                  <a:srgbClr val="073D86"/>
                </a:solidFill>
                <a:latin typeface="华文新魏"/>
                <a:cs typeface="华文新魏"/>
              </a:rPr>
              <a:t>款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，  就一定能够归还贷款，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否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则就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定不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归还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贷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款</a:t>
            </a:r>
            <a:endParaRPr sz="2600">
              <a:latin typeface="华文新魏"/>
              <a:cs typeface="华文新魏"/>
            </a:endParaRPr>
          </a:p>
          <a:p>
            <a:pPr marL="588645" lvl="1" indent="-273050">
              <a:lnSpc>
                <a:spcPts val="289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银行家应谨慎的贷款，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防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止出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现</a:t>
            </a:r>
            <a:r>
              <a:rPr sz="2600" spc="5" dirty="0">
                <a:solidFill>
                  <a:srgbClr val="073D86"/>
                </a:solidFill>
                <a:latin typeface="华文新魏"/>
                <a:cs typeface="华文新魏"/>
              </a:rPr>
              <a:t>坏帐</a:t>
            </a:r>
            <a:endParaRPr sz="2600">
              <a:latin typeface="华文新魏"/>
              <a:cs typeface="华文新魏"/>
            </a:endParaRPr>
          </a:p>
          <a:p>
            <a:pPr marL="285115" indent="-272415">
              <a:lnSpc>
                <a:spcPts val="2730"/>
              </a:lnSpc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用银行家算法避免死锁</a:t>
            </a:r>
            <a:endParaRPr sz="2400">
              <a:latin typeface="华文新魏"/>
              <a:cs typeface="华文新魏"/>
            </a:endParaRPr>
          </a:p>
          <a:p>
            <a:pPr marL="588645" lvl="1" indent="-273050">
              <a:lnSpc>
                <a:spcPts val="296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操作系统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银行家)</a:t>
            </a:r>
            <a:endParaRPr sz="2600">
              <a:latin typeface="华文新魏"/>
              <a:cs typeface="华文新魏"/>
            </a:endParaRPr>
          </a:p>
          <a:p>
            <a:pPr marL="588645" lvl="1" indent="-273050">
              <a:lnSpc>
                <a:spcPts val="2965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操作系统管理的资源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周</a:t>
            </a:r>
            <a:r>
              <a:rPr sz="2600" spc="-15" dirty="0">
                <a:solidFill>
                  <a:srgbClr val="073D86"/>
                </a:solidFill>
                <a:latin typeface="华文新魏"/>
                <a:cs typeface="华文新魏"/>
              </a:rPr>
              <a:t>转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资金)</a:t>
            </a:r>
            <a:endParaRPr sz="2600">
              <a:latin typeface="华文新魏"/>
              <a:cs typeface="华文新魏"/>
            </a:endParaRPr>
          </a:p>
          <a:p>
            <a:pPr marL="588645" lvl="1" indent="-273050">
              <a:lnSpc>
                <a:spcPts val="3040"/>
              </a:lnSpc>
              <a:buClr>
                <a:srgbClr val="30B6FC"/>
              </a:buClr>
              <a:buFont typeface="Symbol"/>
              <a:buChar char=""/>
              <a:tabLst>
                <a:tab pos="589280" algn="l"/>
              </a:tabLst>
            </a:pP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600" spc="-5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600" dirty="0">
                <a:solidFill>
                  <a:srgbClr val="073D86"/>
                </a:solidFill>
                <a:latin typeface="华文新魏"/>
                <a:cs typeface="华文新魏"/>
              </a:rPr>
              <a:t>要求贷款的客户)</a:t>
            </a:r>
            <a:endParaRPr sz="26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594" y="5590794"/>
            <a:ext cx="8747760" cy="1213485"/>
          </a:xfrm>
          <a:custGeom>
            <a:avLst/>
            <a:gdLst/>
            <a:ahLst/>
            <a:cxnLst/>
            <a:rect l="l" t="t" r="r" b="b"/>
            <a:pathLst>
              <a:path w="8747760" h="1213484">
                <a:moveTo>
                  <a:pt x="0" y="1213103"/>
                </a:moveTo>
                <a:lnTo>
                  <a:pt x="8747760" y="1213103"/>
                </a:lnTo>
                <a:lnTo>
                  <a:pt x="8747760" y="0"/>
                </a:lnTo>
                <a:lnTo>
                  <a:pt x="0" y="0"/>
                </a:lnTo>
                <a:lnTo>
                  <a:pt x="0" y="1213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594" y="5590794"/>
            <a:ext cx="8747760" cy="121348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 marR="23622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[Dijkstra 1965a] E. </a:t>
            </a:r>
            <a:r>
              <a:rPr sz="2400" spc="-125" dirty="0">
                <a:latin typeface="Times New Roman"/>
                <a:cs typeface="Times New Roman"/>
              </a:rPr>
              <a:t>W. </a:t>
            </a:r>
            <a:r>
              <a:rPr sz="2400" dirty="0">
                <a:latin typeface="Times New Roman"/>
                <a:cs typeface="Times New Roman"/>
              </a:rPr>
              <a:t>Dijkstra. "</a:t>
            </a:r>
            <a:r>
              <a:rPr sz="2400" dirty="0">
                <a:solidFill>
                  <a:srgbClr val="4584D2"/>
                </a:solidFill>
                <a:latin typeface="Times New Roman"/>
                <a:cs typeface="Times New Roman"/>
              </a:rPr>
              <a:t>Cooperating Sequential</a:t>
            </a:r>
            <a:r>
              <a:rPr sz="2400" spc="-70" dirty="0">
                <a:solidFill>
                  <a:srgbClr val="4584D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584D2"/>
                </a:solidFill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".  </a:t>
            </a:r>
            <a:r>
              <a:rPr sz="2400" spc="-20" dirty="0">
                <a:latin typeface="Times New Roman"/>
                <a:cs typeface="Times New Roman"/>
              </a:rPr>
              <a:t>Technical </a:t>
            </a:r>
            <a:r>
              <a:rPr sz="2400" dirty="0">
                <a:latin typeface="Times New Roman"/>
                <a:cs typeface="Times New Roman"/>
              </a:rPr>
              <a:t>Report, </a:t>
            </a:r>
            <a:r>
              <a:rPr sz="2400" spc="-15" dirty="0">
                <a:latin typeface="Times New Roman"/>
                <a:cs typeface="Times New Roman"/>
              </a:rPr>
              <a:t>Technological University, </a:t>
            </a:r>
            <a:r>
              <a:rPr sz="2400" dirty="0">
                <a:latin typeface="Times New Roman"/>
                <a:cs typeface="Times New Roman"/>
              </a:rPr>
              <a:t>Eindhoven, the  Netherlands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4584D2"/>
                </a:solidFill>
                <a:latin typeface="Times New Roman"/>
                <a:cs typeface="Times New Roman"/>
              </a:rPr>
              <a:t>1965</a:t>
            </a:r>
            <a:r>
              <a:rPr sz="24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186" y="579501"/>
            <a:ext cx="679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银行家算法的数据结</a:t>
            </a:r>
            <a:r>
              <a:rPr sz="4800" spc="5" dirty="0"/>
              <a:t>构</a:t>
            </a:r>
            <a:r>
              <a:rPr sz="4800" dirty="0"/>
              <a:t>(1)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7217" y="2430271"/>
            <a:ext cx="8193405" cy="324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123825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一个系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n个进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程</a:t>
            </a:r>
            <a:r>
              <a:rPr sz="24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</a:t>
            </a:r>
            <a:r>
              <a:rPr sz="2400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m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种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不同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类型的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资</a:t>
            </a:r>
            <a:r>
              <a:rPr sz="24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定义包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含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以下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向 量和矩阵的数据结构：</a:t>
            </a:r>
            <a:endParaRPr sz="2400">
              <a:latin typeface="华文新魏"/>
              <a:cs typeface="华文新魏"/>
            </a:endParaRPr>
          </a:p>
          <a:p>
            <a:pPr marL="214629" marR="207010" indent="-214629">
              <a:lnSpc>
                <a:spcPts val="2870"/>
              </a:lnSpc>
              <a:spcBef>
                <a:spcPts val="690"/>
              </a:spcBef>
              <a:buSzPct val="95833"/>
              <a:buFont typeface="Candara"/>
              <a:buChar char="•"/>
              <a:tabLst>
                <a:tab pos="214629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系统每类资源总数--该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m个元素的向量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为系统中每类资源的 数量</a:t>
            </a:r>
            <a:endParaRPr sz="2400">
              <a:latin typeface="华文新魏"/>
              <a:cs typeface="华文新魏"/>
            </a:endParaRPr>
          </a:p>
          <a:p>
            <a:pPr marL="4603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Resource=(R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1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,R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</a:t>
            </a:r>
            <a:r>
              <a:rPr sz="2400" spc="-5" dirty="0">
                <a:solidFill>
                  <a:srgbClr val="CC0000"/>
                </a:solidFill>
                <a:latin typeface="Candara"/>
                <a:cs typeface="Candara"/>
              </a:rPr>
              <a:t>…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,R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m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)</a:t>
            </a:r>
            <a:endParaRPr sz="2400">
              <a:latin typeface="华文新魏"/>
              <a:cs typeface="华文新魏"/>
            </a:endParaRPr>
          </a:p>
          <a:p>
            <a:pPr marL="221615" marR="8890" indent="-221615">
              <a:lnSpc>
                <a:spcPts val="2870"/>
              </a:lnSpc>
              <a:spcBef>
                <a:spcPts val="680"/>
              </a:spcBef>
              <a:buSzPct val="95833"/>
              <a:buFont typeface="Candara"/>
              <a:buChar char="•"/>
              <a:tabLst>
                <a:tab pos="221615" algn="l"/>
              </a:tabLst>
            </a:pP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每类资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未分配</a:t>
            </a:r>
            <a:r>
              <a:rPr sz="2400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数量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m个元素的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量为系</a:t>
            </a:r>
            <a:r>
              <a:rPr sz="2400" spc="6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spc="55" dirty="0">
                <a:solidFill>
                  <a:srgbClr val="073D86"/>
                </a:solidFill>
                <a:latin typeface="华文新魏"/>
                <a:cs typeface="华文新魏"/>
              </a:rPr>
              <a:t>中每类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源 尚可供分配的数量</a:t>
            </a:r>
            <a:endParaRPr sz="2400">
              <a:latin typeface="华文新魏"/>
              <a:cs typeface="华文新魏"/>
            </a:endParaRPr>
          </a:p>
          <a:p>
            <a:pPr marR="4184015" algn="ctr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Available=(V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1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,V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</a:t>
            </a:r>
            <a:r>
              <a:rPr sz="2400" spc="-5" dirty="0">
                <a:solidFill>
                  <a:srgbClr val="CC0000"/>
                </a:solidFill>
                <a:latin typeface="Candara"/>
                <a:cs typeface="Candara"/>
              </a:rPr>
              <a:t>…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,V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m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)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2285187"/>
            <a:ext cx="85001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最大需求矩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阵--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每个进程对每类资源的最大需求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量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,C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ij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表示进程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P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需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R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j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类资源最大数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716" y="3927094"/>
            <a:ext cx="1001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CC0000"/>
                </a:solidFill>
                <a:latin typeface="微软雅黑"/>
                <a:cs typeface="微软雅黑"/>
              </a:rPr>
              <a:t>Claim</a:t>
            </a:r>
            <a:r>
              <a:rPr sz="2000" b="1" spc="27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145" dirty="0">
                <a:solidFill>
                  <a:srgbClr val="CC0000"/>
                </a:solidFill>
                <a:latin typeface="微软雅黑"/>
                <a:cs typeface="微软雅黑"/>
              </a:rPr>
              <a:t>=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160" y="3227832"/>
            <a:ext cx="490855" cy="2057400"/>
          </a:xfrm>
          <a:custGeom>
            <a:avLst/>
            <a:gdLst/>
            <a:ahLst/>
            <a:cxnLst/>
            <a:rect l="l" t="t" r="r" b="b"/>
            <a:pathLst>
              <a:path w="490855" h="2057400">
                <a:moveTo>
                  <a:pt x="490727" y="2057399"/>
                </a:moveTo>
                <a:lnTo>
                  <a:pt x="429172" y="2055249"/>
                </a:lnTo>
                <a:lnTo>
                  <a:pt x="369899" y="2048970"/>
                </a:lnTo>
                <a:lnTo>
                  <a:pt x="313366" y="2038820"/>
                </a:lnTo>
                <a:lnTo>
                  <a:pt x="260035" y="2025059"/>
                </a:lnTo>
                <a:lnTo>
                  <a:pt x="210366" y="2007943"/>
                </a:lnTo>
                <a:lnTo>
                  <a:pt x="164817" y="1987733"/>
                </a:lnTo>
                <a:lnTo>
                  <a:pt x="123849" y="1964686"/>
                </a:lnTo>
                <a:lnTo>
                  <a:pt x="87923" y="1939061"/>
                </a:lnTo>
                <a:lnTo>
                  <a:pt x="57497" y="1911115"/>
                </a:lnTo>
                <a:lnTo>
                  <a:pt x="33032" y="1881108"/>
                </a:lnTo>
                <a:lnTo>
                  <a:pt x="3823" y="1815943"/>
                </a:lnTo>
                <a:lnTo>
                  <a:pt x="0" y="1781301"/>
                </a:lnTo>
                <a:lnTo>
                  <a:pt x="0" y="275970"/>
                </a:lnTo>
                <a:lnTo>
                  <a:pt x="14987" y="208024"/>
                </a:lnTo>
                <a:lnTo>
                  <a:pt x="57497" y="146242"/>
                </a:lnTo>
                <a:lnTo>
                  <a:pt x="87923" y="118309"/>
                </a:lnTo>
                <a:lnTo>
                  <a:pt x="123849" y="92693"/>
                </a:lnTo>
                <a:lnTo>
                  <a:pt x="164817" y="69653"/>
                </a:lnTo>
                <a:lnTo>
                  <a:pt x="210366" y="49448"/>
                </a:lnTo>
                <a:lnTo>
                  <a:pt x="260035" y="32337"/>
                </a:lnTo>
                <a:lnTo>
                  <a:pt x="313366" y="18577"/>
                </a:lnTo>
                <a:lnTo>
                  <a:pt x="369899" y="8429"/>
                </a:lnTo>
                <a:lnTo>
                  <a:pt x="429172" y="2150"/>
                </a:lnTo>
                <a:lnTo>
                  <a:pt x="49072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5436" y="3241903"/>
            <a:ext cx="10991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625475" algn="l"/>
              </a:tabLst>
            </a:pPr>
            <a:r>
              <a:rPr sz="2000" b="1" spc="-300" dirty="0">
                <a:solidFill>
                  <a:srgbClr val="CC0000"/>
                </a:solidFill>
                <a:latin typeface="微软雅黑"/>
                <a:cs typeface="微软雅黑"/>
              </a:rPr>
              <a:t>C11	</a:t>
            </a:r>
            <a:r>
              <a:rPr sz="2000" b="1" spc="-185" dirty="0">
                <a:solidFill>
                  <a:srgbClr val="CC0000"/>
                </a:solidFill>
                <a:latin typeface="微软雅黑"/>
                <a:cs typeface="微软雅黑"/>
              </a:rPr>
              <a:t>C12  </a:t>
            </a:r>
            <a:r>
              <a:rPr sz="2000" b="1" spc="-25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2000" b="1" spc="-85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2000" b="1" spc="-440" dirty="0">
                <a:solidFill>
                  <a:srgbClr val="CC0000"/>
                </a:solidFill>
                <a:latin typeface="微软雅黑"/>
                <a:cs typeface="微软雅黑"/>
              </a:rPr>
              <a:t>1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	</a:t>
            </a:r>
            <a:r>
              <a:rPr sz="2000" b="1" spc="-25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2000" b="1" spc="-85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2000" b="1" spc="-95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7723" y="3241903"/>
            <a:ext cx="5575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b="1" spc="-240" dirty="0">
                <a:solidFill>
                  <a:srgbClr val="CC0000"/>
                </a:solidFill>
                <a:latin typeface="微软雅黑"/>
                <a:cs typeface="微软雅黑"/>
              </a:rPr>
              <a:t>C1m  </a:t>
            </a:r>
            <a:r>
              <a:rPr sz="2000" b="1" spc="-25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2000" b="1" spc="-85" dirty="0">
                <a:solidFill>
                  <a:srgbClr val="CC0000"/>
                </a:solidFill>
                <a:latin typeface="微软雅黑"/>
                <a:cs typeface="微软雅黑"/>
              </a:rPr>
              <a:t>2</a:t>
            </a:r>
            <a:r>
              <a:rPr sz="2000" b="1" spc="-260" dirty="0">
                <a:solidFill>
                  <a:srgbClr val="CC0000"/>
                </a:solidFill>
                <a:latin typeface="微软雅黑"/>
                <a:cs typeface="微软雅黑"/>
              </a:rPr>
              <a:t>m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2627" y="4918075"/>
            <a:ext cx="9315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solidFill>
                  <a:srgbClr val="CC0000"/>
                </a:solidFill>
                <a:latin typeface="微软雅黑"/>
                <a:cs typeface="微软雅黑"/>
              </a:rPr>
              <a:t>Cn1</a:t>
            </a:r>
            <a:r>
              <a:rPr sz="2000" b="1" spc="-60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210" dirty="0">
                <a:solidFill>
                  <a:srgbClr val="CC0000"/>
                </a:solidFill>
                <a:latin typeface="微软雅黑"/>
                <a:cs typeface="微软雅黑"/>
              </a:rPr>
              <a:t>Cn1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4915" y="4918075"/>
            <a:ext cx="555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CC0000"/>
                </a:solidFill>
                <a:latin typeface="微软雅黑"/>
                <a:cs typeface="微软雅黑"/>
              </a:rPr>
              <a:t>C</a:t>
            </a:r>
            <a:r>
              <a:rPr sz="2000" b="1" spc="-160" dirty="0">
                <a:solidFill>
                  <a:srgbClr val="CC0000"/>
                </a:solidFill>
                <a:latin typeface="微软雅黑"/>
                <a:cs typeface="微软雅黑"/>
              </a:rPr>
              <a:t>n</a:t>
            </a:r>
            <a:r>
              <a:rPr sz="2000" b="1" spc="-260" dirty="0">
                <a:solidFill>
                  <a:srgbClr val="CC0000"/>
                </a:solidFill>
                <a:latin typeface="微软雅黑"/>
                <a:cs typeface="微软雅黑"/>
              </a:rPr>
              <a:t>m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28916" y="3227832"/>
            <a:ext cx="123825" cy="1981200"/>
          </a:xfrm>
          <a:custGeom>
            <a:avLst/>
            <a:gdLst/>
            <a:ahLst/>
            <a:cxnLst/>
            <a:rect l="l" t="t" r="r" b="b"/>
            <a:pathLst>
              <a:path w="123825" h="1981200">
                <a:moveTo>
                  <a:pt x="0" y="0"/>
                </a:moveTo>
                <a:lnTo>
                  <a:pt x="54297" y="27187"/>
                </a:lnTo>
                <a:lnTo>
                  <a:pt x="77217" y="58762"/>
                </a:lnTo>
                <a:lnTo>
                  <a:pt x="96331" y="100184"/>
                </a:lnTo>
                <a:lnTo>
                  <a:pt x="110900" y="149845"/>
                </a:lnTo>
                <a:lnTo>
                  <a:pt x="120184" y="206139"/>
                </a:lnTo>
                <a:lnTo>
                  <a:pt x="123443" y="267462"/>
                </a:lnTo>
                <a:lnTo>
                  <a:pt x="123443" y="1713737"/>
                </a:lnTo>
                <a:lnTo>
                  <a:pt x="120184" y="1775060"/>
                </a:lnTo>
                <a:lnTo>
                  <a:pt x="110900" y="1831354"/>
                </a:lnTo>
                <a:lnTo>
                  <a:pt x="96331" y="1881015"/>
                </a:lnTo>
                <a:lnTo>
                  <a:pt x="77217" y="1922437"/>
                </a:lnTo>
                <a:lnTo>
                  <a:pt x="54297" y="1954012"/>
                </a:lnTo>
                <a:lnTo>
                  <a:pt x="28311" y="1974135"/>
                </a:lnTo>
                <a:lnTo>
                  <a:pt x="0" y="19811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55540" y="3319017"/>
            <a:ext cx="280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0176" y="4919598"/>
            <a:ext cx="28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4846" y="579501"/>
            <a:ext cx="689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银行家算法的数据结</a:t>
            </a:r>
            <a:r>
              <a:rPr sz="4800" spc="5" dirty="0"/>
              <a:t>构</a:t>
            </a:r>
            <a:r>
              <a:rPr sz="4800" dirty="0"/>
              <a:t>(2)</a:t>
            </a:r>
            <a:endParaRPr sz="4800"/>
          </a:p>
        </p:txBody>
      </p:sp>
      <p:sp>
        <p:nvSpPr>
          <p:cNvPr id="13" name="object 13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686" y="2420874"/>
            <a:ext cx="7872730" cy="1000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80440" marR="5080" indent="-968375">
              <a:lnSpc>
                <a:spcPts val="3829"/>
              </a:lnSpc>
              <a:spcBef>
                <a:spcPts val="240"/>
              </a:spcBef>
            </a:pP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分配矩阵</a:t>
            </a:r>
            <a:r>
              <a:rPr sz="3200" dirty="0">
                <a:solidFill>
                  <a:srgbClr val="CC0000"/>
                </a:solidFill>
                <a:latin typeface="Candara"/>
                <a:cs typeface="Candara"/>
              </a:rPr>
              <a:t>—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表示进程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当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前已分</a:t>
            </a:r>
            <a:r>
              <a:rPr sz="3200" spc="-15" dirty="0">
                <a:solidFill>
                  <a:srgbClr val="CC0000"/>
                </a:solidFill>
                <a:latin typeface="华文新魏"/>
                <a:cs typeface="华文新魏"/>
              </a:rPr>
              <a:t>得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的资源</a:t>
            </a:r>
            <a:r>
              <a:rPr sz="3200" spc="-30" dirty="0">
                <a:solidFill>
                  <a:srgbClr val="CC0000"/>
                </a:solidFill>
                <a:latin typeface="华文新魏"/>
                <a:cs typeface="华文新魏"/>
              </a:rPr>
              <a:t>数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,A</a:t>
            </a:r>
            <a:r>
              <a:rPr sz="3150" baseline="-25132" dirty="0">
                <a:solidFill>
                  <a:srgbClr val="CC0000"/>
                </a:solidFill>
                <a:latin typeface="华文新魏"/>
                <a:cs typeface="华文新魏"/>
              </a:rPr>
              <a:t>ij  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表示进程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P</a:t>
            </a:r>
            <a:r>
              <a:rPr sz="3150" spc="7" baseline="-25132" dirty="0">
                <a:solidFill>
                  <a:srgbClr val="CC0000"/>
                </a:solidFill>
                <a:latin typeface="华文新魏"/>
                <a:cs typeface="华文新魏"/>
              </a:rPr>
              <a:t>i</a:t>
            </a:r>
            <a:r>
              <a:rPr sz="3200" dirty="0">
                <a:solidFill>
                  <a:srgbClr val="CC0000"/>
                </a:solidFill>
                <a:latin typeface="华文新魏"/>
                <a:cs typeface="华文新魏"/>
              </a:rPr>
              <a:t>已分到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R</a:t>
            </a:r>
            <a:r>
              <a:rPr sz="3150" spc="7" baseline="-25132" dirty="0">
                <a:solidFill>
                  <a:srgbClr val="CC0000"/>
                </a:solidFill>
                <a:latin typeface="华文新魏"/>
                <a:cs typeface="华文新魏"/>
              </a:rPr>
              <a:t>j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类</a:t>
            </a:r>
            <a:r>
              <a:rPr sz="3200" spc="-15" dirty="0">
                <a:solidFill>
                  <a:srgbClr val="CC0000"/>
                </a:solidFill>
                <a:latin typeface="华文新魏"/>
                <a:cs typeface="华文新魏"/>
              </a:rPr>
              <a:t>资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源的</a:t>
            </a:r>
            <a:r>
              <a:rPr sz="3200" spc="-15" dirty="0">
                <a:solidFill>
                  <a:srgbClr val="CC0000"/>
                </a:solidFill>
                <a:latin typeface="华文新魏"/>
                <a:cs typeface="华文新魏"/>
              </a:rPr>
              <a:t>个</a:t>
            </a:r>
            <a:r>
              <a:rPr sz="3200" spc="5" dirty="0">
                <a:solidFill>
                  <a:srgbClr val="CC0000"/>
                </a:solidFill>
                <a:latin typeface="华文新魏"/>
                <a:cs typeface="华文新魏"/>
              </a:rPr>
              <a:t>数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443" y="4287773"/>
            <a:ext cx="1374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70" dirty="0">
                <a:latin typeface="微软雅黑"/>
                <a:cs typeface="微软雅黑"/>
              </a:rPr>
              <a:t>ll</a:t>
            </a:r>
            <a:r>
              <a:rPr sz="2000" b="1" spc="-110" dirty="0">
                <a:latin typeface="微软雅黑"/>
                <a:cs typeface="微软雅黑"/>
              </a:rPr>
              <a:t>o</a:t>
            </a:r>
            <a:r>
              <a:rPr sz="2000" b="1" spc="-175" dirty="0">
                <a:latin typeface="微软雅黑"/>
                <a:cs typeface="微软雅黑"/>
              </a:rPr>
              <a:t>c</a:t>
            </a:r>
            <a:r>
              <a:rPr sz="2000" b="1" spc="-160" dirty="0">
                <a:latin typeface="微软雅黑"/>
                <a:cs typeface="微软雅黑"/>
              </a:rPr>
              <a:t>at</a:t>
            </a:r>
            <a:r>
              <a:rPr sz="2000" b="1" spc="-105" dirty="0">
                <a:latin typeface="微软雅黑"/>
                <a:cs typeface="微软雅黑"/>
              </a:rPr>
              <a:t>i</a:t>
            </a:r>
            <a:r>
              <a:rPr sz="2000" b="1" spc="-45" dirty="0">
                <a:latin typeface="微软雅黑"/>
                <a:cs typeface="微软雅黑"/>
              </a:rPr>
              <a:t>on=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9567" y="3587496"/>
            <a:ext cx="483234" cy="2057400"/>
          </a:xfrm>
          <a:custGeom>
            <a:avLst/>
            <a:gdLst/>
            <a:ahLst/>
            <a:cxnLst/>
            <a:rect l="l" t="t" r="r" b="b"/>
            <a:pathLst>
              <a:path w="483235" h="2057400">
                <a:moveTo>
                  <a:pt x="483107" y="2057400"/>
                </a:moveTo>
                <a:lnTo>
                  <a:pt x="422505" y="2055282"/>
                </a:lnTo>
                <a:lnTo>
                  <a:pt x="364149" y="2049100"/>
                </a:lnTo>
                <a:lnTo>
                  <a:pt x="308493" y="2039107"/>
                </a:lnTo>
                <a:lnTo>
                  <a:pt x="255990" y="2025559"/>
                </a:lnTo>
                <a:lnTo>
                  <a:pt x="207091" y="2008709"/>
                </a:lnTo>
                <a:lnTo>
                  <a:pt x="162251" y="1988813"/>
                </a:lnTo>
                <a:lnTo>
                  <a:pt x="121920" y="1966125"/>
                </a:lnTo>
                <a:lnTo>
                  <a:pt x="86553" y="1940899"/>
                </a:lnTo>
                <a:lnTo>
                  <a:pt x="56600" y="1913391"/>
                </a:lnTo>
                <a:lnTo>
                  <a:pt x="32516" y="1883854"/>
                </a:lnTo>
                <a:lnTo>
                  <a:pt x="3763" y="1819714"/>
                </a:lnTo>
                <a:lnTo>
                  <a:pt x="0" y="1785619"/>
                </a:lnTo>
                <a:lnTo>
                  <a:pt x="0" y="271779"/>
                </a:lnTo>
                <a:lnTo>
                  <a:pt x="14753" y="204856"/>
                </a:lnTo>
                <a:lnTo>
                  <a:pt x="56600" y="144008"/>
                </a:lnTo>
                <a:lnTo>
                  <a:pt x="86553" y="116500"/>
                </a:lnTo>
                <a:lnTo>
                  <a:pt x="121920" y="91274"/>
                </a:lnTo>
                <a:lnTo>
                  <a:pt x="162251" y="68586"/>
                </a:lnTo>
                <a:lnTo>
                  <a:pt x="207091" y="48690"/>
                </a:lnTo>
                <a:lnTo>
                  <a:pt x="255990" y="31840"/>
                </a:lnTo>
                <a:lnTo>
                  <a:pt x="308493" y="18292"/>
                </a:lnTo>
                <a:lnTo>
                  <a:pt x="364149" y="8299"/>
                </a:lnTo>
                <a:lnTo>
                  <a:pt x="422505" y="2117"/>
                </a:lnTo>
                <a:lnTo>
                  <a:pt x="4831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23082" y="3601486"/>
            <a:ext cx="104775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616585" algn="l"/>
              </a:tabLst>
            </a:pP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434" dirty="0">
                <a:latin typeface="微软雅黑"/>
                <a:cs typeface="微软雅黑"/>
              </a:rPr>
              <a:t>11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265" dirty="0">
                <a:latin typeface="微软雅黑"/>
                <a:cs typeface="微软雅黑"/>
              </a:rPr>
              <a:t>12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16585" algn="l"/>
              </a:tabLst>
            </a:pP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85" dirty="0">
                <a:latin typeface="微软雅黑"/>
                <a:cs typeface="微软雅黑"/>
              </a:rPr>
              <a:t>2</a:t>
            </a:r>
            <a:r>
              <a:rPr sz="2000" b="1" spc="-440" dirty="0">
                <a:latin typeface="微软雅黑"/>
                <a:cs typeface="微软雅黑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85" dirty="0">
                <a:latin typeface="微软雅黑"/>
                <a:cs typeface="微软雅黑"/>
              </a:rPr>
              <a:t>2</a:t>
            </a:r>
            <a:r>
              <a:rPr sz="2000" b="1" spc="-440" dirty="0">
                <a:latin typeface="微软雅黑"/>
                <a:cs typeface="微软雅黑"/>
              </a:rPr>
              <a:t>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7743" y="3601486"/>
            <a:ext cx="51435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350" dirty="0">
                <a:latin typeface="微软雅黑"/>
                <a:cs typeface="微软雅黑"/>
              </a:rPr>
              <a:t>1m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229" dirty="0">
                <a:latin typeface="微软雅黑"/>
                <a:cs typeface="微软雅黑"/>
              </a:rPr>
              <a:t>A21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051" y="5278069"/>
            <a:ext cx="925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4" dirty="0">
                <a:latin typeface="微软雅黑"/>
                <a:cs typeface="微软雅黑"/>
              </a:rPr>
              <a:t>An1</a:t>
            </a:r>
            <a:r>
              <a:rPr sz="2000" b="1" spc="-140" dirty="0">
                <a:latin typeface="微软雅黑"/>
                <a:cs typeface="微软雅黑"/>
              </a:rPr>
              <a:t> </a:t>
            </a:r>
            <a:r>
              <a:rPr sz="2000" b="1" spc="-254" dirty="0">
                <a:latin typeface="微软雅黑"/>
                <a:cs typeface="微软雅黑"/>
              </a:rPr>
              <a:t>An1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7094" y="5278069"/>
            <a:ext cx="557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微软雅黑"/>
                <a:cs typeface="微软雅黑"/>
              </a:rPr>
              <a:t>A</a:t>
            </a:r>
            <a:r>
              <a:rPr sz="2000" b="1" spc="-160" dirty="0">
                <a:latin typeface="微软雅黑"/>
                <a:cs typeface="微软雅黑"/>
              </a:rPr>
              <a:t>n</a:t>
            </a:r>
            <a:r>
              <a:rPr sz="2000" b="1" spc="-260" dirty="0">
                <a:latin typeface="微软雅黑"/>
                <a:cs typeface="微软雅黑"/>
              </a:rPr>
              <a:t>m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5219" y="3587496"/>
            <a:ext cx="120650" cy="1981200"/>
          </a:xfrm>
          <a:custGeom>
            <a:avLst/>
            <a:gdLst/>
            <a:ahLst/>
            <a:cxnLst/>
            <a:rect l="l" t="t" r="r" b="b"/>
            <a:pathLst>
              <a:path w="120650" h="1981200">
                <a:moveTo>
                  <a:pt x="0" y="0"/>
                </a:moveTo>
                <a:lnTo>
                  <a:pt x="52971" y="26522"/>
                </a:lnTo>
                <a:lnTo>
                  <a:pt x="93963" y="97725"/>
                </a:lnTo>
                <a:lnTo>
                  <a:pt x="108168" y="146161"/>
                </a:lnTo>
                <a:lnTo>
                  <a:pt x="117219" y="201061"/>
                </a:lnTo>
                <a:lnTo>
                  <a:pt x="120396" y="260857"/>
                </a:lnTo>
                <a:lnTo>
                  <a:pt x="120396" y="1720341"/>
                </a:lnTo>
                <a:lnTo>
                  <a:pt x="117219" y="1780138"/>
                </a:lnTo>
                <a:lnTo>
                  <a:pt x="108168" y="1835038"/>
                </a:lnTo>
                <a:lnTo>
                  <a:pt x="93963" y="1883474"/>
                </a:lnTo>
                <a:lnTo>
                  <a:pt x="75324" y="1923876"/>
                </a:lnTo>
                <a:lnTo>
                  <a:pt x="27623" y="1974307"/>
                </a:lnTo>
                <a:lnTo>
                  <a:pt x="0" y="1981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6896" y="3679012"/>
            <a:ext cx="2806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4834" y="5279593"/>
            <a:ext cx="28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4846" y="579501"/>
            <a:ext cx="689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银行家算法的数据结</a:t>
            </a:r>
            <a:r>
              <a:rPr sz="4800" spc="5" dirty="0"/>
              <a:t>构</a:t>
            </a:r>
            <a:r>
              <a:rPr sz="4800" dirty="0"/>
              <a:t>(3)</a:t>
            </a:r>
            <a:endParaRPr sz="4800"/>
          </a:p>
        </p:txBody>
      </p:sp>
      <p:sp>
        <p:nvSpPr>
          <p:cNvPr id="13" name="object 13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322834"/>
            <a:ext cx="4307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第十二</a:t>
            </a:r>
            <a:r>
              <a:rPr sz="5400" spc="1305" dirty="0"/>
              <a:t>讲</a:t>
            </a:r>
            <a:r>
              <a:rPr sz="5400" dirty="0"/>
              <a:t>死锁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47217" y="2269083"/>
            <a:ext cx="3714115" cy="256222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782320" lvl="1" indent="-76962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78295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死锁产生</a:t>
            </a:r>
            <a:endParaRPr sz="3200">
              <a:latin typeface="华文新魏"/>
              <a:cs typeface="华文新魏"/>
            </a:endParaRPr>
          </a:p>
          <a:p>
            <a:pPr marL="852169" lvl="1" indent="-839469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8528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死锁防止</a:t>
            </a:r>
            <a:endParaRPr sz="3200">
              <a:latin typeface="华文新魏"/>
              <a:cs typeface="华文新魏"/>
            </a:endParaRPr>
          </a:p>
          <a:p>
            <a:pPr marL="852169" lvl="1" indent="-839469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8528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死锁避免</a:t>
            </a:r>
            <a:endParaRPr sz="3200">
              <a:latin typeface="华文新魏"/>
              <a:cs typeface="华文新魏"/>
            </a:endParaRPr>
          </a:p>
          <a:p>
            <a:pPr marL="852169" lvl="1" indent="-839469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8528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死锁检测和解除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银行家算法中</a:t>
            </a: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下列关系式确保成立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2720467"/>
            <a:ext cx="8398510" cy="26562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665"/>
              </a:spcBef>
              <a:buClr>
                <a:srgbClr val="073D86"/>
              </a:buClr>
              <a:buFont typeface="Candara"/>
              <a:buChar char="•"/>
              <a:tabLst>
                <a:tab pos="281305" algn="l"/>
              </a:tabLst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R</a:t>
            </a:r>
            <a:r>
              <a:rPr sz="2400" baseline="-24305" dirty="0">
                <a:solidFill>
                  <a:srgbClr val="CC0000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=V</a:t>
            </a:r>
            <a:r>
              <a:rPr sz="2400" baseline="-24305" dirty="0">
                <a:solidFill>
                  <a:srgbClr val="CC0000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+∑A</a:t>
            </a:r>
            <a:r>
              <a:rPr sz="2400" baseline="-24305" dirty="0">
                <a:solidFill>
                  <a:srgbClr val="CC0000"/>
                </a:solidFill>
                <a:latin typeface="华文新魏"/>
                <a:cs typeface="华文新魏"/>
              </a:rPr>
              <a:t>ki</a:t>
            </a:r>
            <a:r>
              <a:rPr sz="2400" spc="240" baseline="-24305" dirty="0">
                <a:solidFill>
                  <a:srgbClr val="CC0000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对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i=1,..,m,k=1,..,n;</a:t>
            </a:r>
            <a:endParaRPr sz="2400">
              <a:latin typeface="华文新魏"/>
              <a:cs typeface="华文新魏"/>
            </a:endParaRPr>
          </a:p>
          <a:p>
            <a:pPr marL="46037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表示所有资源要么已被分配、要么尚可分配</a:t>
            </a:r>
            <a:endParaRPr sz="2400">
              <a:latin typeface="华文新魏"/>
              <a:cs typeface="华文新魏"/>
            </a:endParaRPr>
          </a:p>
          <a:p>
            <a:pPr marL="288290" indent="-275590">
              <a:lnSpc>
                <a:spcPct val="100000"/>
              </a:lnSpc>
              <a:spcBef>
                <a:spcPts val="590"/>
              </a:spcBef>
              <a:buClr>
                <a:srgbClr val="073D86"/>
              </a:buClr>
              <a:buFont typeface="Candara"/>
              <a:buChar char="•"/>
              <a:tabLst>
                <a:tab pos="288925" algn="l"/>
                <a:tab pos="1492250" algn="l"/>
              </a:tabLst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C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ki</a:t>
            </a:r>
            <a:r>
              <a:rPr sz="2400" baseline="-24305" dirty="0">
                <a:solidFill>
                  <a:srgbClr val="CC0000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≤R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j	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对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i=1,..,m,k=1,..,n;</a:t>
            </a:r>
            <a:endParaRPr sz="2400">
              <a:latin typeface="华文新魏"/>
              <a:cs typeface="华文新魏"/>
            </a:endParaRPr>
          </a:p>
          <a:p>
            <a:pPr marL="460375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表示进程申请资源数不能超过系统拥有的资源总数</a:t>
            </a:r>
            <a:endParaRPr sz="2400">
              <a:latin typeface="华文新魏"/>
              <a:cs typeface="华文新魏"/>
            </a:endParaRPr>
          </a:p>
          <a:p>
            <a:pPr marL="288290" indent="-275590">
              <a:lnSpc>
                <a:spcPct val="100000"/>
              </a:lnSpc>
              <a:spcBef>
                <a:spcPts val="590"/>
              </a:spcBef>
              <a:buClr>
                <a:srgbClr val="073D86"/>
              </a:buClr>
              <a:buFont typeface="Candara"/>
              <a:buChar char="•"/>
              <a:tabLst>
                <a:tab pos="288925" algn="l"/>
                <a:tab pos="1525905" algn="l"/>
              </a:tabLst>
            </a:pP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A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ki</a:t>
            </a:r>
            <a:r>
              <a:rPr sz="2400" spc="315" baseline="-24305" dirty="0">
                <a:solidFill>
                  <a:srgbClr val="CC0000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≤C</a:t>
            </a:r>
            <a:r>
              <a:rPr sz="2400" spc="-7" baseline="-24305" dirty="0">
                <a:solidFill>
                  <a:srgbClr val="CC0000"/>
                </a:solidFill>
                <a:latin typeface="华文新魏"/>
                <a:cs typeface="华文新魏"/>
              </a:rPr>
              <a:t>ki	</a:t>
            </a: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对</a:t>
            </a:r>
            <a:r>
              <a:rPr sz="2400" spc="-5" dirty="0">
                <a:solidFill>
                  <a:srgbClr val="CC0000"/>
                </a:solidFill>
                <a:latin typeface="华文新魏"/>
                <a:cs typeface="华文新魏"/>
              </a:rPr>
              <a:t>i=1,..,m,k=1,..,n;</a:t>
            </a:r>
            <a:endParaRPr sz="2400">
              <a:latin typeface="华文新魏"/>
              <a:cs typeface="华文新魏"/>
            </a:endParaRPr>
          </a:p>
          <a:p>
            <a:pPr marL="460375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表示进程申请任何类资源数不能超过声明的最大资源需求数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504825"/>
            <a:ext cx="490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一种死锁避免策略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67918" y="2360167"/>
            <a:ext cx="807275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320" marR="5080" indent="-7620">
              <a:lnSpc>
                <a:spcPts val="2870"/>
              </a:lnSpc>
              <a:spcBef>
                <a:spcPts val="204"/>
              </a:spcBef>
            </a:pP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系统中若要启动一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新进程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工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作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,其对资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的需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求仅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当满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足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下列不等式：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638" y="3253485"/>
            <a:ext cx="236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16203" dirty="0">
                <a:solidFill>
                  <a:srgbClr val="CC0000"/>
                </a:solidFill>
                <a:latin typeface="华文新魏"/>
                <a:cs typeface="华文新魏"/>
              </a:rPr>
              <a:t>R</a:t>
            </a:r>
            <a:r>
              <a:rPr sz="1600" spc="-5" dirty="0">
                <a:solidFill>
                  <a:srgbClr val="CC0000"/>
                </a:solidFill>
                <a:latin typeface="华文新魏"/>
                <a:cs typeface="华文新魏"/>
              </a:rPr>
              <a:t>i </a:t>
            </a:r>
            <a:r>
              <a:rPr sz="3600" baseline="16203" dirty="0">
                <a:solidFill>
                  <a:srgbClr val="CC0000"/>
                </a:solidFill>
                <a:latin typeface="华文新魏"/>
                <a:cs typeface="华文新魏"/>
              </a:rPr>
              <a:t>≥ </a:t>
            </a:r>
            <a:r>
              <a:rPr sz="3600" spc="-7" baseline="16203" dirty="0">
                <a:solidFill>
                  <a:srgbClr val="CC0000"/>
                </a:solidFill>
                <a:latin typeface="华文新魏"/>
                <a:cs typeface="华文新魏"/>
              </a:rPr>
              <a:t>C</a:t>
            </a:r>
            <a:r>
              <a:rPr sz="1600" spc="-5" dirty="0">
                <a:solidFill>
                  <a:srgbClr val="CC0000"/>
                </a:solidFill>
                <a:latin typeface="华文新魏"/>
                <a:cs typeface="华文新魏"/>
              </a:rPr>
              <a:t>(n+1)i</a:t>
            </a:r>
            <a:r>
              <a:rPr sz="3600" spc="-7" baseline="16203" dirty="0">
                <a:solidFill>
                  <a:srgbClr val="CC0000"/>
                </a:solidFill>
                <a:latin typeface="华文新魏"/>
                <a:cs typeface="华文新魏"/>
              </a:rPr>
              <a:t>+</a:t>
            </a:r>
            <a:r>
              <a:rPr sz="3600" spc="-97" baseline="16203" dirty="0">
                <a:solidFill>
                  <a:srgbClr val="CC0000"/>
                </a:solidFill>
                <a:latin typeface="华文新魏"/>
                <a:cs typeface="华文新魏"/>
              </a:rPr>
              <a:t> </a:t>
            </a:r>
            <a:r>
              <a:rPr sz="3600" spc="-7" baseline="16203" dirty="0">
                <a:solidFill>
                  <a:srgbClr val="CC0000"/>
                </a:solidFill>
                <a:latin typeface="华文新魏"/>
                <a:cs typeface="华文新魏"/>
              </a:rPr>
              <a:t>∑C</a:t>
            </a:r>
            <a:r>
              <a:rPr sz="1600" spc="-5" dirty="0">
                <a:solidFill>
                  <a:srgbClr val="CC0000"/>
                </a:solidFill>
                <a:latin typeface="华文新魏"/>
                <a:cs typeface="华文新魏"/>
              </a:rPr>
              <a:t>ki</a:t>
            </a:r>
            <a:endParaRPr sz="16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535" y="3163570"/>
            <a:ext cx="261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华文新魏"/>
                <a:cs typeface="华文新魏"/>
              </a:rPr>
              <a:t>对i=1,..,m,k=1,..,n;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094" y="3602482"/>
            <a:ext cx="8378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即应满足当前系统中所有进程对资源R</a:t>
            </a:r>
            <a:r>
              <a:rPr sz="2400" baseline="-2430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的最大资源需求数加</a:t>
            </a:r>
            <a:endParaRPr sz="2400">
              <a:latin typeface="华文新魏"/>
              <a:cs typeface="华文新魏"/>
            </a:endParaRPr>
          </a:p>
          <a:p>
            <a:pPr marL="135890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上启动的新进程的最大资源需求数不超过系统拥有的最大数。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616965"/>
            <a:ext cx="429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系统安全性定义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07744" y="2576321"/>
            <a:ext cx="7180580" cy="20739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415" marR="5080" indent="-6350">
              <a:lnSpc>
                <a:spcPts val="2870"/>
              </a:lnSpc>
              <a:spcBef>
                <a:spcPts val="204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系统安全性定义：在时刻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系统是安全的,仅当存在一 个进程序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列P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1,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..,P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对进程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-7" baseline="-2430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满足公式：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Cki-Aki≤Vi+ ∑Aji</a:t>
            </a:r>
            <a:endParaRPr sz="2400">
              <a:latin typeface="华文新魏"/>
              <a:cs typeface="华文新魏"/>
            </a:endParaRPr>
          </a:p>
          <a:p>
            <a:pPr marL="26860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k=1,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,n;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i=1,</a:t>
            </a:r>
            <a:r>
              <a:rPr sz="240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,m;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350" y="301497"/>
            <a:ext cx="7296784" cy="1369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 marR="5080" indent="-2209165">
              <a:lnSpc>
                <a:spcPct val="100200"/>
              </a:lnSpc>
              <a:spcBef>
                <a:spcPts val="90"/>
              </a:spcBef>
            </a:pPr>
            <a:r>
              <a:rPr dirty="0"/>
              <a:t>实例说明系统所处的安全或不 安全状态(1)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638425"/>
            <a:ext cx="7463790" cy="26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spc="130" dirty="0">
                <a:solidFill>
                  <a:srgbClr val="073D86"/>
                </a:solidFill>
                <a:latin typeface="华文新魏"/>
                <a:cs typeface="华文新魏"/>
              </a:rPr>
              <a:t>如果系统中共有五个进程</a:t>
            </a:r>
            <a:r>
              <a:rPr sz="3200" spc="13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3200" spc="125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3200" spc="130" dirty="0">
                <a:solidFill>
                  <a:srgbClr val="073D86"/>
                </a:solidFill>
                <a:latin typeface="华文新魏"/>
                <a:cs typeface="华文新魏"/>
              </a:rPr>
              <a:t>、B、</a:t>
            </a:r>
            <a:r>
              <a:rPr sz="3200" spc="125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三 类资源</a:t>
            </a:r>
            <a:endParaRPr sz="3200">
              <a:latin typeface="华文新魏"/>
              <a:cs typeface="华文新魏"/>
            </a:endParaRPr>
          </a:p>
          <a:p>
            <a:pPr marL="285115" marR="7620" indent="-272415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A类资</a:t>
            </a:r>
            <a:r>
              <a:rPr sz="3200" spc="9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3200" spc="1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3200" spc="50" dirty="0">
                <a:solidFill>
                  <a:srgbClr val="073D86"/>
                </a:solidFill>
                <a:latin typeface="华文新魏"/>
                <a:cs typeface="华文新魏"/>
              </a:rPr>
              <a:t>10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3200" spc="50" dirty="0">
                <a:solidFill>
                  <a:srgbClr val="073D86"/>
                </a:solidFill>
                <a:latin typeface="华文新魏"/>
                <a:cs typeface="华文新魏"/>
              </a:rPr>
              <a:t>,B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类资源</a:t>
            </a:r>
            <a:r>
              <a:rPr sz="3200" spc="90" dirty="0">
                <a:solidFill>
                  <a:srgbClr val="073D86"/>
                </a:solidFill>
                <a:latin typeface="华文新魏"/>
                <a:cs typeface="华文新魏"/>
              </a:rPr>
              <a:t>共</a:t>
            </a:r>
            <a:r>
              <a:rPr sz="3200" spc="1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3200" spc="105" dirty="0">
                <a:solidFill>
                  <a:srgbClr val="073D86"/>
                </a:solidFill>
                <a:latin typeface="华文新魏"/>
                <a:cs typeface="华文新魏"/>
              </a:rPr>
              <a:t>5个</a:t>
            </a:r>
            <a:r>
              <a:rPr sz="3200" spc="45" dirty="0">
                <a:solidFill>
                  <a:srgbClr val="073D86"/>
                </a:solidFill>
                <a:latin typeface="华文新魏"/>
                <a:cs typeface="华文新魏"/>
              </a:rPr>
              <a:t>,C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类 资源共有7个</a:t>
            </a:r>
            <a:endParaRPr sz="32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76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在时刻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3150" spc="7" baseline="-25132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,系统目前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分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配情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况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如下：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650" y="379552"/>
            <a:ext cx="7296784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3605" marR="5080" indent="-2161540">
              <a:lnSpc>
                <a:spcPct val="100000"/>
              </a:lnSpc>
              <a:spcBef>
                <a:spcPts val="105"/>
              </a:spcBef>
            </a:pPr>
            <a:r>
              <a:rPr dirty="0"/>
              <a:t>实例说明系统所处的安全或不 安全状态(2)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446" y="1701800"/>
            <a:ext cx="1303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pro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ess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119" y="1604873"/>
            <a:ext cx="18357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060">
              <a:lnSpc>
                <a:spcPct val="120000"/>
              </a:lnSpc>
              <a:spcBef>
                <a:spcPts val="100"/>
              </a:spcBef>
              <a:tabLst>
                <a:tab pos="579120" algn="l"/>
                <a:tab pos="101536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Alloca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t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ion  A	B	C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3653" y="1604873"/>
            <a:ext cx="14922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3230">
              <a:lnSpc>
                <a:spcPct val="120000"/>
              </a:lnSpc>
              <a:spcBef>
                <a:spcPts val="100"/>
              </a:spcBef>
              <a:tabLst>
                <a:tab pos="480059" algn="l"/>
                <a:tab pos="9163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Cla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m  A	B	C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2774735"/>
            <a:ext cx="1073785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78180" indent="-665480">
              <a:lnSpc>
                <a:spcPct val="100000"/>
              </a:lnSpc>
              <a:spcBef>
                <a:spcPts val="869"/>
              </a:spcBef>
              <a:buClr>
                <a:srgbClr val="30B6FC"/>
              </a:buClr>
              <a:buFont typeface="Symbol"/>
              <a:buChar char=""/>
              <a:tabLst>
                <a:tab pos="678180" algn="l"/>
                <a:tab pos="67881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30" baseline="-25132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endParaRPr sz="3150" baseline="-25132">
              <a:latin typeface="华文新魏"/>
              <a:cs typeface="华文新魏"/>
            </a:endParaRPr>
          </a:p>
          <a:p>
            <a:pPr marL="678180" indent="-665480">
              <a:lnSpc>
                <a:spcPct val="100000"/>
              </a:lnSpc>
              <a:spcBef>
                <a:spcPts val="770"/>
              </a:spcBef>
              <a:buClr>
                <a:srgbClr val="30B6FC"/>
              </a:buClr>
              <a:buFont typeface="Symbol"/>
              <a:buChar char=""/>
              <a:tabLst>
                <a:tab pos="678180" algn="l"/>
                <a:tab pos="678815" algn="l"/>
              </a:tabLst>
            </a:pP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7" baseline="-25132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endParaRPr sz="3150" baseline="-25132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3367" y="1604873"/>
            <a:ext cx="549783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5670" marR="5080" indent="393065">
              <a:lnSpc>
                <a:spcPct val="120000"/>
              </a:lnSpc>
              <a:spcBef>
                <a:spcPts val="100"/>
              </a:spcBef>
              <a:tabLst>
                <a:tab pos="3921760" algn="l"/>
                <a:tab pos="435800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Available  A	B	C</a:t>
            </a:r>
            <a:endParaRPr sz="3200">
              <a:latin typeface="华文新魏"/>
              <a:cs typeface="华文新魏"/>
            </a:endParaRPr>
          </a:p>
          <a:p>
            <a:pPr marL="64135">
              <a:lnSpc>
                <a:spcPct val="100000"/>
              </a:lnSpc>
              <a:spcBef>
                <a:spcPts val="765"/>
              </a:spcBef>
              <a:tabLst>
                <a:tab pos="598805" algn="l"/>
                <a:tab pos="1056005" algn="l"/>
                <a:tab pos="1885314" algn="l"/>
                <a:tab pos="2413000" algn="l"/>
                <a:tab pos="2940050" algn="l"/>
                <a:tab pos="3664585" algn="l"/>
                <a:tab pos="4191635" algn="l"/>
                <a:tab pos="4620260" algn="l"/>
                <a:tab pos="511048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0	1	0	7	5	3	</a:t>
            </a:r>
            <a:r>
              <a:rPr sz="32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3	3	2	</a:t>
            </a:r>
            <a:endParaRPr sz="3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39750" algn="l"/>
                <a:tab pos="1074420" algn="l"/>
                <a:tab pos="1905635" algn="l"/>
                <a:tab pos="2432685" algn="l"/>
                <a:tab pos="295973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2	0	0	3	2	2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9127" y="5858255"/>
            <a:ext cx="3573779" cy="524510"/>
          </a:xfrm>
          <a:custGeom>
            <a:avLst/>
            <a:gdLst/>
            <a:ahLst/>
            <a:cxnLst/>
            <a:rect l="l" t="t" r="r" b="b"/>
            <a:pathLst>
              <a:path w="3573779" h="524510">
                <a:moveTo>
                  <a:pt x="0" y="524256"/>
                </a:moveTo>
                <a:lnTo>
                  <a:pt x="3573779" y="524256"/>
                </a:lnTo>
                <a:lnTo>
                  <a:pt x="35737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9127" y="5858255"/>
            <a:ext cx="3573779" cy="524510"/>
          </a:xfrm>
          <a:custGeom>
            <a:avLst/>
            <a:gdLst/>
            <a:ahLst/>
            <a:cxnLst/>
            <a:rect l="l" t="t" r="r" b="b"/>
            <a:pathLst>
              <a:path w="3573779" h="524510">
                <a:moveTo>
                  <a:pt x="0" y="524256"/>
                </a:moveTo>
                <a:lnTo>
                  <a:pt x="3573779" y="524256"/>
                </a:lnTo>
                <a:lnTo>
                  <a:pt x="35737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9143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8194" y="4053432"/>
          <a:ext cx="5605145" cy="181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9209">
                <a:tc>
                  <a:txBody>
                    <a:bodyPr/>
                    <a:lstStyle/>
                    <a:p>
                      <a:pPr marL="697230" indent="-665480">
                        <a:lnSpc>
                          <a:spcPct val="100000"/>
                        </a:lnSpc>
                        <a:spcBef>
                          <a:spcPts val="20"/>
                        </a:spcBef>
                        <a:buClr>
                          <a:srgbClr val="30B6FC"/>
                        </a:buClr>
                        <a:buFont typeface="Symbol"/>
                        <a:buChar char=""/>
                        <a:tabLst>
                          <a:tab pos="697230" algn="l"/>
                          <a:tab pos="697865" algn="l"/>
                        </a:tabLst>
                      </a:pPr>
                      <a:r>
                        <a:rPr sz="3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</a:t>
                      </a:r>
                      <a:r>
                        <a:rPr sz="3150" spc="15" baseline="-25132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150" baseline="-25132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9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82">
                <a:tc>
                  <a:txBody>
                    <a:bodyPr/>
                    <a:lstStyle/>
                    <a:p>
                      <a:pPr marL="697230" indent="-665480">
                        <a:lnSpc>
                          <a:spcPts val="3829"/>
                        </a:lnSpc>
                        <a:buClr>
                          <a:srgbClr val="30B6FC"/>
                        </a:buClr>
                        <a:buFont typeface="Symbol"/>
                        <a:buChar char=""/>
                        <a:tabLst>
                          <a:tab pos="697230" algn="l"/>
                          <a:tab pos="697865" algn="l"/>
                        </a:tabLst>
                      </a:pPr>
                      <a:r>
                        <a:rPr sz="3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</a:t>
                      </a:r>
                      <a:r>
                        <a:rPr sz="3150" spc="15" baseline="-25132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3150" baseline="-25132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1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30">
                <a:tc>
                  <a:txBody>
                    <a:bodyPr/>
                    <a:lstStyle/>
                    <a:p>
                      <a:pPr marL="697230" indent="-665480">
                        <a:lnSpc>
                          <a:spcPts val="3829"/>
                        </a:lnSpc>
                        <a:buClr>
                          <a:srgbClr val="30B6FC"/>
                        </a:buClr>
                        <a:buFont typeface="Symbol"/>
                        <a:buChar char=""/>
                        <a:tabLst>
                          <a:tab pos="697230" algn="l"/>
                          <a:tab pos="697865" algn="l"/>
                        </a:tabLst>
                      </a:pPr>
                      <a:r>
                        <a:rPr sz="3200" spc="1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P</a:t>
                      </a:r>
                      <a:r>
                        <a:rPr sz="3150" spc="15" baseline="-25132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4</a:t>
                      </a:r>
                      <a:endParaRPr sz="3150" baseline="-25132">
                        <a:latin typeface="华文新魏"/>
                        <a:cs typeface="华文新魏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0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2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4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3829"/>
                        </a:lnSpc>
                      </a:pPr>
                      <a:r>
                        <a:rPr sz="3200" dirty="0">
                          <a:solidFill>
                            <a:srgbClr val="073D86"/>
                          </a:solidFill>
                          <a:latin typeface="华文新魏"/>
                          <a:cs typeface="华文新魏"/>
                        </a:rPr>
                        <a:t>3</a:t>
                      </a:r>
                      <a:endParaRPr sz="3200">
                        <a:latin typeface="华文新魏"/>
                        <a:cs typeface="华文新魏"/>
                      </a:endParaRPr>
                    </a:p>
                  </a:txBody>
                  <a:tcPr marL="0" marR="0" marT="0" marB="0">
                    <a:lnB w="9525">
                      <a:solidFill>
                        <a:srgbClr val="0066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08122" y="5884570"/>
            <a:ext cx="3202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0295" algn="l"/>
                <a:tab pos="2893695" algn="l"/>
              </a:tabLst>
            </a:pPr>
            <a:r>
              <a:rPr sz="2800" b="1" spc="5" dirty="0">
                <a:latin typeface="Microsoft JhengHei"/>
                <a:cs typeface="Microsoft JhengHei"/>
              </a:rPr>
              <a:t>资源总</a:t>
            </a:r>
            <a:r>
              <a:rPr sz="2800" b="1" spc="-5" dirty="0">
                <a:latin typeface="Microsoft JhengHei"/>
                <a:cs typeface="Microsoft JhengHei"/>
              </a:rPr>
              <a:t>数</a:t>
            </a:r>
            <a:r>
              <a:rPr sz="2800" b="1" spc="35" dirty="0">
                <a:latin typeface="Microsoft JhengHei"/>
                <a:cs typeface="Microsoft JhengHei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[</a:t>
            </a:r>
            <a:r>
              <a:rPr sz="2800" b="1" dirty="0"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5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7]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9" y="79070"/>
            <a:ext cx="7299959" cy="12338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173605" marR="5080" indent="-2161540">
              <a:lnSpc>
                <a:spcPts val="4230"/>
              </a:lnSpc>
              <a:spcBef>
                <a:spcPts val="1120"/>
              </a:spcBef>
            </a:pPr>
            <a:r>
              <a:rPr dirty="0"/>
              <a:t>实例</a:t>
            </a:r>
            <a:r>
              <a:rPr spc="5" dirty="0"/>
              <a:t>说明系统所处的安全或不 </a:t>
            </a:r>
            <a:r>
              <a:rPr dirty="0"/>
              <a:t>安全状态(3)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6111" y="1181480"/>
            <a:ext cx="649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每个进程目前还需资源</a:t>
            </a:r>
            <a:r>
              <a:rPr sz="3600" spc="5" dirty="0">
                <a:solidFill>
                  <a:srgbClr val="FFFFFF"/>
                </a:solidFill>
                <a:latin typeface="华文新魏"/>
                <a:cs typeface="华文新魏"/>
              </a:rPr>
              <a:t>为</a:t>
            </a: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Ck</a:t>
            </a:r>
            <a:r>
              <a:rPr sz="3600" spc="5" dirty="0">
                <a:solidFill>
                  <a:srgbClr val="FFFFFF"/>
                </a:solidFill>
                <a:latin typeface="华文新魏"/>
                <a:cs typeface="华文新魏"/>
              </a:rPr>
              <a:t>i</a:t>
            </a:r>
            <a:r>
              <a:rPr sz="3600" spc="-5" dirty="0">
                <a:solidFill>
                  <a:srgbClr val="FFFFFF"/>
                </a:solidFill>
                <a:latin typeface="华文新魏"/>
                <a:cs typeface="华文新魏"/>
              </a:rPr>
              <a:t>-</a:t>
            </a:r>
            <a:r>
              <a:rPr sz="3600" dirty="0">
                <a:solidFill>
                  <a:srgbClr val="FFFFFF"/>
                </a:solidFill>
                <a:latin typeface="华文新魏"/>
                <a:cs typeface="华文新魏"/>
              </a:rPr>
              <a:t>Aki</a:t>
            </a:r>
            <a:endParaRPr sz="36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816" y="2135251"/>
            <a:ext cx="1303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pro</a:t>
            </a:r>
            <a:r>
              <a:rPr sz="3200" spc="-10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ess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6421" y="2255647"/>
            <a:ext cx="109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" baseline="16493" dirty="0">
                <a:solidFill>
                  <a:srgbClr val="073D86"/>
                </a:solidFill>
                <a:latin typeface="华文新魏"/>
                <a:cs typeface="华文新魏"/>
              </a:rPr>
              <a:t>C</a:t>
            </a:r>
            <a:r>
              <a:rPr sz="2100" spc="10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2100" spc="5" dirty="0">
                <a:solidFill>
                  <a:srgbClr val="073D86"/>
                </a:solidFill>
                <a:latin typeface="华文新魏"/>
                <a:cs typeface="华文新魏"/>
              </a:rPr>
              <a:t>i</a:t>
            </a:r>
            <a:r>
              <a:rPr sz="4800" spc="-7" baseline="16493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4800" spc="7" baseline="16493" dirty="0">
                <a:solidFill>
                  <a:srgbClr val="073D86"/>
                </a:solidFill>
                <a:latin typeface="华文新魏"/>
                <a:cs typeface="华文新魏"/>
              </a:rPr>
              <a:t>A</a:t>
            </a:r>
            <a:r>
              <a:rPr sz="2100" spc="5" dirty="0">
                <a:solidFill>
                  <a:srgbClr val="073D86"/>
                </a:solidFill>
                <a:latin typeface="华文新魏"/>
                <a:cs typeface="华文新魏"/>
              </a:rPr>
              <a:t>ki</a:t>
            </a:r>
            <a:endParaRPr sz="21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8885" y="2623917"/>
            <a:ext cx="1391920" cy="1195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75945" algn="l"/>
                <a:tab pos="1111250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A	B	C</a:t>
            </a:r>
            <a:endParaRPr sz="3200">
              <a:latin typeface="华文新魏"/>
              <a:cs typeface="华文新魏"/>
            </a:endParaRPr>
          </a:p>
          <a:p>
            <a:pPr marL="74930">
              <a:lnSpc>
                <a:spcPct val="100000"/>
              </a:lnSpc>
              <a:spcBef>
                <a:spcPts val="765"/>
              </a:spcBef>
              <a:tabLst>
                <a:tab pos="601980" algn="l"/>
                <a:tab pos="1129665" algn="l"/>
              </a:tabLst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7	4	3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3208186"/>
            <a:ext cx="229235" cy="29527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5611" y="3208186"/>
            <a:ext cx="2708910" cy="29527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spc="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15" baseline="-25132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endParaRPr sz="3150" baseline="-25132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296035" algn="l"/>
                <a:tab pos="1753235" algn="l"/>
                <a:tab pos="2280920" algn="l"/>
                <a:tab pos="2695575" algn="l"/>
              </a:tabLst>
            </a:pP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7" baseline="-25132" dirty="0">
                <a:solidFill>
                  <a:srgbClr val="073D86"/>
                </a:solidFill>
                <a:latin typeface="华文新魏"/>
                <a:cs typeface="华文新魏"/>
              </a:rPr>
              <a:t>1	</a:t>
            </a:r>
            <a:r>
              <a:rPr sz="32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1	2	2	</a:t>
            </a:r>
            <a:endParaRPr sz="3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341755" algn="l"/>
                <a:tab pos="1868805" algn="l"/>
                <a:tab pos="2404110" algn="l"/>
              </a:tabLst>
            </a:pPr>
            <a:r>
              <a:rPr sz="3200" spc="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15" baseline="-25132" dirty="0">
                <a:solidFill>
                  <a:srgbClr val="073D86"/>
                </a:solidFill>
                <a:latin typeface="华文新魏"/>
                <a:cs typeface="华文新魏"/>
              </a:rPr>
              <a:t>2	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6	0	0</a:t>
            </a:r>
            <a:endParaRPr sz="3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183640" algn="l"/>
                <a:tab pos="1943735" algn="l"/>
                <a:tab pos="2400935" algn="l"/>
              </a:tabLst>
            </a:pPr>
            <a:r>
              <a:rPr sz="3200" spc="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15" baseline="-25132" dirty="0">
                <a:solidFill>
                  <a:srgbClr val="073D86"/>
                </a:solidFill>
                <a:latin typeface="华文新魏"/>
                <a:cs typeface="华文新魏"/>
              </a:rPr>
              <a:t>3	</a:t>
            </a:r>
            <a:r>
              <a:rPr sz="2100" u="heavy" spc="10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 </a:t>
            </a:r>
            <a:r>
              <a:rPr sz="3200" u="heavy" dirty="0">
                <a:solidFill>
                  <a:srgbClr val="073D86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0	1	1</a:t>
            </a:r>
            <a:endParaRPr sz="32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341755" algn="l"/>
                <a:tab pos="1868805" algn="l"/>
                <a:tab pos="2396490" algn="l"/>
              </a:tabLst>
            </a:pPr>
            <a:r>
              <a:rPr sz="3200" spc="1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3150" spc="15" baseline="-25132" dirty="0">
                <a:solidFill>
                  <a:srgbClr val="073D86"/>
                </a:solidFill>
                <a:latin typeface="华文新魏"/>
                <a:cs typeface="华文新魏"/>
              </a:rPr>
              <a:t>4	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4	3	1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2695" y="2276855"/>
            <a:ext cx="1374648" cy="139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6094" y="3420236"/>
            <a:ext cx="1016635" cy="946785"/>
          </a:xfrm>
          <a:custGeom>
            <a:avLst/>
            <a:gdLst/>
            <a:ahLst/>
            <a:cxnLst/>
            <a:rect l="l" t="t" r="r" b="b"/>
            <a:pathLst>
              <a:path w="1016634" h="946785">
                <a:moveTo>
                  <a:pt x="30479" y="865377"/>
                </a:moveTo>
                <a:lnTo>
                  <a:pt x="0" y="946785"/>
                </a:lnTo>
                <a:lnTo>
                  <a:pt x="83311" y="922274"/>
                </a:lnTo>
                <a:lnTo>
                  <a:pt x="73877" y="912113"/>
                </a:lnTo>
                <a:lnTo>
                  <a:pt x="56260" y="912113"/>
                </a:lnTo>
                <a:lnTo>
                  <a:pt x="38607" y="893190"/>
                </a:lnTo>
                <a:lnTo>
                  <a:pt x="48103" y="884356"/>
                </a:lnTo>
                <a:lnTo>
                  <a:pt x="30479" y="865377"/>
                </a:lnTo>
                <a:close/>
              </a:path>
              <a:path w="1016634" h="946785">
                <a:moveTo>
                  <a:pt x="48103" y="884356"/>
                </a:moveTo>
                <a:lnTo>
                  <a:pt x="38607" y="893190"/>
                </a:lnTo>
                <a:lnTo>
                  <a:pt x="56260" y="912113"/>
                </a:lnTo>
                <a:lnTo>
                  <a:pt x="65712" y="903320"/>
                </a:lnTo>
                <a:lnTo>
                  <a:pt x="48103" y="884356"/>
                </a:lnTo>
                <a:close/>
              </a:path>
              <a:path w="1016634" h="946785">
                <a:moveTo>
                  <a:pt x="65712" y="903320"/>
                </a:moveTo>
                <a:lnTo>
                  <a:pt x="56260" y="912113"/>
                </a:lnTo>
                <a:lnTo>
                  <a:pt x="73877" y="912113"/>
                </a:lnTo>
                <a:lnTo>
                  <a:pt x="65712" y="903320"/>
                </a:lnTo>
                <a:close/>
              </a:path>
              <a:path w="1016634" h="946785">
                <a:moveTo>
                  <a:pt x="998601" y="0"/>
                </a:moveTo>
                <a:lnTo>
                  <a:pt x="48103" y="884356"/>
                </a:lnTo>
                <a:lnTo>
                  <a:pt x="65712" y="903320"/>
                </a:lnTo>
                <a:lnTo>
                  <a:pt x="1016126" y="19050"/>
                </a:lnTo>
                <a:lnTo>
                  <a:pt x="998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6094" y="3568065"/>
            <a:ext cx="1090295" cy="1878330"/>
          </a:xfrm>
          <a:custGeom>
            <a:avLst/>
            <a:gdLst/>
            <a:ahLst/>
            <a:cxnLst/>
            <a:rect l="l" t="t" r="r" b="b"/>
            <a:pathLst>
              <a:path w="1090295" h="1878329">
                <a:moveTo>
                  <a:pt x="5206" y="1791208"/>
                </a:moveTo>
                <a:lnTo>
                  <a:pt x="0" y="1877949"/>
                </a:lnTo>
                <a:lnTo>
                  <a:pt x="72516" y="1830070"/>
                </a:lnTo>
                <a:lnTo>
                  <a:pt x="69437" y="1828292"/>
                </a:lnTo>
                <a:lnTo>
                  <a:pt x="43560" y="1828292"/>
                </a:lnTo>
                <a:lnTo>
                  <a:pt x="21081" y="1815338"/>
                </a:lnTo>
                <a:lnTo>
                  <a:pt x="27555" y="1804111"/>
                </a:lnTo>
                <a:lnTo>
                  <a:pt x="5206" y="1791208"/>
                </a:lnTo>
                <a:close/>
              </a:path>
              <a:path w="1090295" h="1878329">
                <a:moveTo>
                  <a:pt x="27555" y="1804111"/>
                </a:moveTo>
                <a:lnTo>
                  <a:pt x="21081" y="1815338"/>
                </a:lnTo>
                <a:lnTo>
                  <a:pt x="43560" y="1828292"/>
                </a:lnTo>
                <a:lnTo>
                  <a:pt x="50023" y="1817083"/>
                </a:lnTo>
                <a:lnTo>
                  <a:pt x="27555" y="1804111"/>
                </a:lnTo>
                <a:close/>
              </a:path>
              <a:path w="1090295" h="1878329">
                <a:moveTo>
                  <a:pt x="50023" y="1817083"/>
                </a:moveTo>
                <a:lnTo>
                  <a:pt x="43560" y="1828292"/>
                </a:lnTo>
                <a:lnTo>
                  <a:pt x="69437" y="1828292"/>
                </a:lnTo>
                <a:lnTo>
                  <a:pt x="50023" y="1817083"/>
                </a:lnTo>
                <a:close/>
              </a:path>
              <a:path w="1090295" h="1878329">
                <a:moveTo>
                  <a:pt x="1067815" y="0"/>
                </a:moveTo>
                <a:lnTo>
                  <a:pt x="27555" y="1804111"/>
                </a:lnTo>
                <a:lnTo>
                  <a:pt x="50023" y="1817083"/>
                </a:lnTo>
                <a:lnTo>
                  <a:pt x="1090167" y="12954"/>
                </a:lnTo>
                <a:lnTo>
                  <a:pt x="10678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921" y="552704"/>
            <a:ext cx="71304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1580" marR="5080" indent="-246951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实例说明系统所处的安全或不安 </a:t>
            </a:r>
            <a:r>
              <a:rPr sz="4000" spc="-10" dirty="0">
                <a:solidFill>
                  <a:srgbClr val="FFFFFF"/>
                </a:solidFill>
                <a:latin typeface="华文新魏"/>
                <a:cs typeface="华文新魏"/>
              </a:rPr>
              <a:t>全状态</a:t>
            </a: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(4)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005" y="2630804"/>
            <a:ext cx="709866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073D86"/>
                </a:solidFill>
                <a:latin typeface="华文新魏"/>
                <a:cs typeface="华文新魏"/>
              </a:rPr>
              <a:t>可以断言目前系统处于安全状 </a:t>
            </a:r>
            <a:r>
              <a:rPr sz="4000" spc="220" dirty="0">
                <a:solidFill>
                  <a:srgbClr val="073D86"/>
                </a:solidFill>
                <a:latin typeface="华文新魏"/>
                <a:cs typeface="华文新魏"/>
              </a:rPr>
              <a:t>态,</a:t>
            </a:r>
            <a:r>
              <a:rPr sz="4000" spc="235" dirty="0">
                <a:solidFill>
                  <a:srgbClr val="073D86"/>
                </a:solidFill>
                <a:latin typeface="华文新魏"/>
                <a:cs typeface="华文新魏"/>
              </a:rPr>
              <a:t>因</a:t>
            </a:r>
            <a:r>
              <a:rPr sz="4000" spc="220" dirty="0">
                <a:solidFill>
                  <a:srgbClr val="073D86"/>
                </a:solidFill>
                <a:latin typeface="华文新魏"/>
                <a:cs typeface="华文新魏"/>
              </a:rPr>
              <a:t>为,</a:t>
            </a:r>
            <a:r>
              <a:rPr sz="4000" spc="229" dirty="0">
                <a:solidFill>
                  <a:srgbClr val="073D86"/>
                </a:solidFill>
                <a:latin typeface="华文新魏"/>
                <a:cs typeface="华文新魏"/>
              </a:rPr>
              <a:t>序</a:t>
            </a:r>
            <a:r>
              <a:rPr sz="4000" spc="220" dirty="0">
                <a:solidFill>
                  <a:srgbClr val="073D86"/>
                </a:solidFill>
                <a:latin typeface="华文新魏"/>
                <a:cs typeface="华文新魏"/>
              </a:rPr>
              <a:t>列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{P</a:t>
            </a:r>
            <a:r>
              <a:rPr sz="3975" spc="22" baseline="-25157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22" baseline="-25157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22" baseline="-25157" dirty="0">
                <a:solidFill>
                  <a:srgbClr val="073D86"/>
                </a:solidFill>
                <a:latin typeface="华文新魏"/>
                <a:cs typeface="华文新魏"/>
              </a:rPr>
              <a:t>4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22" baseline="-25157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22" baseline="-25157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4000" spc="1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4000" spc="-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endParaRPr sz="4000">
              <a:latin typeface="华文新魏"/>
              <a:cs typeface="华文新魏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073D86"/>
                </a:solidFill>
                <a:latin typeface="华文新魏"/>
                <a:cs typeface="华文新魏"/>
              </a:rPr>
              <a:t>满足安全性条件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568" y="367029"/>
            <a:ext cx="71348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1580" marR="5080" indent="-246951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实例说明系统所处的安全或不安 全状态(5)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9623" y="2328672"/>
            <a:ext cx="9069324" cy="242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4317" y="2708910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252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2214" y="2708910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252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3192" y="2708910"/>
            <a:ext cx="32384" cy="2016760"/>
          </a:xfrm>
          <a:custGeom>
            <a:avLst/>
            <a:gdLst/>
            <a:ahLst/>
            <a:cxnLst/>
            <a:rect l="l" t="t" r="r" b="b"/>
            <a:pathLst>
              <a:path w="32384" h="2016760">
                <a:moveTo>
                  <a:pt x="0" y="2016252"/>
                </a:moveTo>
                <a:lnTo>
                  <a:pt x="32003" y="2016252"/>
                </a:lnTo>
                <a:lnTo>
                  <a:pt x="32003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217" y="2708910"/>
            <a:ext cx="0" cy="2016760"/>
          </a:xfrm>
          <a:custGeom>
            <a:avLst/>
            <a:gdLst/>
            <a:ahLst/>
            <a:cxnLst/>
            <a:rect l="l" t="t" r="r" b="b"/>
            <a:pathLst>
              <a:path h="2016760">
                <a:moveTo>
                  <a:pt x="0" y="0"/>
                </a:moveTo>
                <a:lnTo>
                  <a:pt x="0" y="2016252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3192" y="2708910"/>
            <a:ext cx="32384" cy="2016760"/>
          </a:xfrm>
          <a:custGeom>
            <a:avLst/>
            <a:gdLst/>
            <a:ahLst/>
            <a:cxnLst/>
            <a:rect l="l" t="t" r="r" b="b"/>
            <a:pathLst>
              <a:path w="32384" h="2016760">
                <a:moveTo>
                  <a:pt x="0" y="2016252"/>
                </a:moveTo>
                <a:lnTo>
                  <a:pt x="32003" y="2016252"/>
                </a:lnTo>
                <a:lnTo>
                  <a:pt x="32003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3070098"/>
            <a:ext cx="576580" cy="1655445"/>
          </a:xfrm>
          <a:custGeom>
            <a:avLst/>
            <a:gdLst/>
            <a:ahLst/>
            <a:cxnLst/>
            <a:rect l="l" t="t" r="r" b="b"/>
            <a:pathLst>
              <a:path w="576580" h="1655445">
                <a:moveTo>
                  <a:pt x="0" y="1655064"/>
                </a:moveTo>
                <a:lnTo>
                  <a:pt x="576072" y="1655064"/>
                </a:lnTo>
                <a:lnTo>
                  <a:pt x="57607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481" y="5374385"/>
            <a:ext cx="2649220" cy="483234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宋体"/>
                <a:cs typeface="宋体"/>
              </a:rPr>
              <a:t>此可行序列不唯一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258" y="4725161"/>
            <a:ext cx="513715" cy="657225"/>
          </a:xfrm>
          <a:custGeom>
            <a:avLst/>
            <a:gdLst/>
            <a:ahLst/>
            <a:cxnLst/>
            <a:rect l="l" t="t" r="r" b="b"/>
            <a:pathLst>
              <a:path w="513715" h="657225">
                <a:moveTo>
                  <a:pt x="57803" y="53495"/>
                </a:moveTo>
                <a:lnTo>
                  <a:pt x="37320" y="69371"/>
                </a:lnTo>
                <a:lnTo>
                  <a:pt x="492683" y="657097"/>
                </a:lnTo>
                <a:lnTo>
                  <a:pt x="513156" y="641350"/>
                </a:lnTo>
                <a:lnTo>
                  <a:pt x="57803" y="53495"/>
                </a:lnTo>
                <a:close/>
              </a:path>
              <a:path w="513715" h="657225">
                <a:moveTo>
                  <a:pt x="0" y="0"/>
                </a:moveTo>
                <a:lnTo>
                  <a:pt x="16878" y="85217"/>
                </a:lnTo>
                <a:lnTo>
                  <a:pt x="37320" y="69371"/>
                </a:lnTo>
                <a:lnTo>
                  <a:pt x="29425" y="59181"/>
                </a:lnTo>
                <a:lnTo>
                  <a:pt x="49911" y="43306"/>
                </a:lnTo>
                <a:lnTo>
                  <a:pt x="70947" y="43306"/>
                </a:lnTo>
                <a:lnTo>
                  <a:pt x="78320" y="37592"/>
                </a:lnTo>
                <a:lnTo>
                  <a:pt x="0" y="0"/>
                </a:lnTo>
                <a:close/>
              </a:path>
              <a:path w="513715" h="657225">
                <a:moveTo>
                  <a:pt x="49911" y="43306"/>
                </a:moveTo>
                <a:lnTo>
                  <a:pt x="29425" y="59181"/>
                </a:lnTo>
                <a:lnTo>
                  <a:pt x="37320" y="69371"/>
                </a:lnTo>
                <a:lnTo>
                  <a:pt x="57803" y="53495"/>
                </a:lnTo>
                <a:lnTo>
                  <a:pt x="49911" y="43306"/>
                </a:lnTo>
                <a:close/>
              </a:path>
              <a:path w="513715" h="657225">
                <a:moveTo>
                  <a:pt x="70947" y="43306"/>
                </a:moveTo>
                <a:lnTo>
                  <a:pt x="49911" y="43306"/>
                </a:lnTo>
                <a:lnTo>
                  <a:pt x="57803" y="53495"/>
                </a:lnTo>
                <a:lnTo>
                  <a:pt x="70947" y="433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1753" y="3332226"/>
            <a:ext cx="1945005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62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62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170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021" y="171653"/>
            <a:ext cx="7130415" cy="1257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81580" marR="5080" indent="-2469515">
              <a:lnSpc>
                <a:spcPts val="4900"/>
              </a:lnSpc>
              <a:spcBef>
                <a:spcPts val="175"/>
              </a:spcBef>
            </a:pPr>
            <a:r>
              <a:rPr sz="4000" spc="-10" dirty="0">
                <a:solidFill>
                  <a:srgbClr val="FFFFFF"/>
                </a:solidFill>
                <a:latin typeface="华文新魏"/>
                <a:cs typeface="华文新魏"/>
              </a:rPr>
              <a:t>实例说明系统所处的安全或不安 </a:t>
            </a:r>
            <a:r>
              <a:rPr sz="4000" spc="-5" dirty="0">
                <a:solidFill>
                  <a:srgbClr val="FFFFFF"/>
                </a:solidFill>
                <a:latin typeface="华文新魏"/>
                <a:cs typeface="华文新魏"/>
              </a:rPr>
              <a:t>全状态(6)</a:t>
            </a:r>
            <a:endParaRPr sz="40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013" y="2005965"/>
            <a:ext cx="8050530" cy="749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1750">
              <a:lnSpc>
                <a:spcPts val="2820"/>
              </a:lnSpc>
              <a:spcBef>
                <a:spcPts val="240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P1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申请资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request1=(1,0,2)</a:t>
            </a:r>
            <a:r>
              <a:rPr sz="2400" spc="-9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检查request1≤Available、 比较(1,0,2)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≤(3,3,2),结果满足条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,试分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配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,得到新状态：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416" y="3159251"/>
            <a:ext cx="7684008" cy="3293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3793" y="4426203"/>
            <a:ext cx="582930" cy="372110"/>
          </a:xfrm>
          <a:custGeom>
            <a:avLst/>
            <a:gdLst/>
            <a:ahLst/>
            <a:cxnLst/>
            <a:rect l="l" t="t" r="r" b="b"/>
            <a:pathLst>
              <a:path w="582929" h="372110">
                <a:moveTo>
                  <a:pt x="45211" y="297942"/>
                </a:moveTo>
                <a:lnTo>
                  <a:pt x="0" y="372110"/>
                </a:lnTo>
                <a:lnTo>
                  <a:pt x="86486" y="363728"/>
                </a:lnTo>
                <a:lnTo>
                  <a:pt x="77004" y="348615"/>
                </a:lnTo>
                <a:lnTo>
                  <a:pt x="61722" y="348615"/>
                </a:lnTo>
                <a:lnTo>
                  <a:pt x="48005" y="326771"/>
                </a:lnTo>
                <a:lnTo>
                  <a:pt x="58982" y="319889"/>
                </a:lnTo>
                <a:lnTo>
                  <a:pt x="45211" y="297942"/>
                </a:lnTo>
                <a:close/>
              </a:path>
              <a:path w="582929" h="372110">
                <a:moveTo>
                  <a:pt x="58982" y="319889"/>
                </a:moveTo>
                <a:lnTo>
                  <a:pt x="48005" y="326771"/>
                </a:lnTo>
                <a:lnTo>
                  <a:pt x="61722" y="348615"/>
                </a:lnTo>
                <a:lnTo>
                  <a:pt x="72690" y="341738"/>
                </a:lnTo>
                <a:lnTo>
                  <a:pt x="58982" y="319889"/>
                </a:lnTo>
                <a:close/>
              </a:path>
              <a:path w="582929" h="372110">
                <a:moveTo>
                  <a:pt x="72690" y="341738"/>
                </a:moveTo>
                <a:lnTo>
                  <a:pt x="61722" y="348615"/>
                </a:lnTo>
                <a:lnTo>
                  <a:pt x="77004" y="348615"/>
                </a:lnTo>
                <a:lnTo>
                  <a:pt x="72690" y="341738"/>
                </a:lnTo>
                <a:close/>
              </a:path>
              <a:path w="582929" h="372110">
                <a:moveTo>
                  <a:pt x="569213" y="0"/>
                </a:moveTo>
                <a:lnTo>
                  <a:pt x="58982" y="319889"/>
                </a:lnTo>
                <a:lnTo>
                  <a:pt x="72690" y="341738"/>
                </a:lnTo>
                <a:lnTo>
                  <a:pt x="582929" y="21844"/>
                </a:lnTo>
                <a:lnTo>
                  <a:pt x="5692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6714" y="4508753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3614" y="4943094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4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20461" y="5877305"/>
            <a:ext cx="1297305" cy="0"/>
          </a:xfrm>
          <a:custGeom>
            <a:avLst/>
            <a:gdLst/>
            <a:ahLst/>
            <a:cxnLst/>
            <a:rect l="l" t="t" r="r" b="b"/>
            <a:pathLst>
              <a:path w="1297304">
                <a:moveTo>
                  <a:pt x="0" y="0"/>
                </a:moveTo>
                <a:lnTo>
                  <a:pt x="129692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7385" y="4501134"/>
            <a:ext cx="946785" cy="1304925"/>
          </a:xfrm>
          <a:custGeom>
            <a:avLst/>
            <a:gdLst/>
            <a:ahLst/>
            <a:cxnLst/>
            <a:rect l="l" t="t" r="r" b="b"/>
            <a:pathLst>
              <a:path w="946784" h="1304925">
                <a:moveTo>
                  <a:pt x="13970" y="1218768"/>
                </a:moveTo>
                <a:lnTo>
                  <a:pt x="0" y="1304544"/>
                </a:lnTo>
                <a:lnTo>
                  <a:pt x="76962" y="1264246"/>
                </a:lnTo>
                <a:lnTo>
                  <a:pt x="70523" y="1259598"/>
                </a:lnTo>
                <a:lnTo>
                  <a:pt x="48387" y="1259598"/>
                </a:lnTo>
                <a:lnTo>
                  <a:pt x="27432" y="1244434"/>
                </a:lnTo>
                <a:lnTo>
                  <a:pt x="34996" y="1233949"/>
                </a:lnTo>
                <a:lnTo>
                  <a:pt x="13970" y="1218768"/>
                </a:lnTo>
                <a:close/>
              </a:path>
              <a:path w="946784" h="1304925">
                <a:moveTo>
                  <a:pt x="34996" y="1233949"/>
                </a:moveTo>
                <a:lnTo>
                  <a:pt x="27432" y="1244434"/>
                </a:lnTo>
                <a:lnTo>
                  <a:pt x="48387" y="1259598"/>
                </a:lnTo>
                <a:lnTo>
                  <a:pt x="55969" y="1249090"/>
                </a:lnTo>
                <a:lnTo>
                  <a:pt x="34996" y="1233949"/>
                </a:lnTo>
                <a:close/>
              </a:path>
              <a:path w="946784" h="1304925">
                <a:moveTo>
                  <a:pt x="55969" y="1249090"/>
                </a:moveTo>
                <a:lnTo>
                  <a:pt x="48387" y="1259598"/>
                </a:lnTo>
                <a:lnTo>
                  <a:pt x="70523" y="1259598"/>
                </a:lnTo>
                <a:lnTo>
                  <a:pt x="55969" y="1249090"/>
                </a:lnTo>
                <a:close/>
              </a:path>
              <a:path w="946784" h="1304925">
                <a:moveTo>
                  <a:pt x="925195" y="0"/>
                </a:moveTo>
                <a:lnTo>
                  <a:pt x="34996" y="1233949"/>
                </a:lnTo>
                <a:lnTo>
                  <a:pt x="55969" y="1249090"/>
                </a:lnTo>
                <a:lnTo>
                  <a:pt x="946277" y="15240"/>
                </a:lnTo>
                <a:lnTo>
                  <a:pt x="9251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2310" marR="5080" indent="-2469515">
              <a:lnSpc>
                <a:spcPct val="102000"/>
              </a:lnSpc>
            </a:pPr>
            <a:r>
              <a:rPr spc="-5" dirty="0"/>
              <a:t>实例说明系统所处的安全或不安 </a:t>
            </a:r>
            <a:r>
              <a:rPr spc="-10" dirty="0"/>
              <a:t>全状态</a:t>
            </a:r>
            <a:r>
              <a:rPr spc="-5" dirty="0"/>
              <a:t>(7)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3016" y="2265063"/>
            <a:ext cx="7869555" cy="1387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5115" marR="5080" indent="-272415">
              <a:lnSpc>
                <a:spcPct val="120500"/>
              </a:lnSpc>
              <a:spcBef>
                <a:spcPts val="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判定新状态是否安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?可执行安全性测试算法，找到一个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进程序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列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{P</a:t>
            </a:r>
            <a:r>
              <a:rPr sz="3975" spc="-7" baseline="-25157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-7" baseline="-25157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-7" baseline="-25157" dirty="0">
                <a:solidFill>
                  <a:srgbClr val="073D86"/>
                </a:solidFill>
                <a:latin typeface="华文新魏"/>
                <a:cs typeface="华文新魏"/>
              </a:rPr>
              <a:t>4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-7" baseline="-25157" dirty="0">
                <a:solidFill>
                  <a:srgbClr val="073D86"/>
                </a:solidFill>
                <a:latin typeface="华文新魏"/>
                <a:cs typeface="华文新魏"/>
              </a:rPr>
              <a:t>0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,P</a:t>
            </a:r>
            <a:r>
              <a:rPr sz="3975" spc="-7" baseline="-25157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能满足安全性条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,可正式把资 源分配给进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P1;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43" y="3860291"/>
            <a:ext cx="8973389" cy="235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901" y="394462"/>
            <a:ext cx="3322954" cy="119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12.1</a:t>
            </a:r>
            <a:r>
              <a:rPr spc="-95" dirty="0"/>
              <a:t> </a:t>
            </a:r>
            <a:r>
              <a:rPr dirty="0"/>
              <a:t>死锁产生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200" dirty="0"/>
              <a:t>若干死锁的例子(1)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8093" y="2372360"/>
            <a:ext cx="7925434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>
              <a:lnSpc>
                <a:spcPts val="3110"/>
              </a:lnSpc>
              <a:spcBef>
                <a:spcPts val="95"/>
              </a:spcBef>
            </a:pPr>
            <a:r>
              <a:rPr sz="2800" spc="-5" dirty="0">
                <a:solidFill>
                  <a:srgbClr val="CC0000"/>
                </a:solidFill>
                <a:latin typeface="华文新魏"/>
                <a:cs typeface="华文新魏"/>
              </a:rPr>
              <a:t>例１进程推进顺序不当产生死锁</a:t>
            </a:r>
            <a:endParaRPr sz="2800">
              <a:latin typeface="华文新魏"/>
              <a:cs typeface="华文新魏"/>
            </a:endParaRPr>
          </a:p>
          <a:p>
            <a:pPr marL="133985" marR="5080" indent="-121920" algn="just">
              <a:lnSpc>
                <a:spcPts val="2860"/>
              </a:lnSpc>
              <a:spcBef>
                <a:spcPts val="260"/>
              </a:spcBef>
            </a:pP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设系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打</a:t>
            </a:r>
            <a:r>
              <a:rPr sz="2800" spc="60" dirty="0">
                <a:solidFill>
                  <a:srgbClr val="073D86"/>
                </a:solidFill>
                <a:latin typeface="华文新魏"/>
                <a:cs typeface="华文新魏"/>
              </a:rPr>
              <a:t>印</a:t>
            </a:r>
            <a:r>
              <a:rPr sz="2800" spc="95" dirty="0">
                <a:solidFill>
                  <a:srgbClr val="073D86"/>
                </a:solidFill>
                <a:latin typeface="华文新魏"/>
                <a:cs typeface="华文新魏"/>
              </a:rPr>
              <a:t>机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绘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图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仪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各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一</a:t>
            </a:r>
            <a:r>
              <a:rPr sz="2800" spc="70" dirty="0">
                <a:solidFill>
                  <a:srgbClr val="073D86"/>
                </a:solidFill>
                <a:latin typeface="华文新魏"/>
                <a:cs typeface="华文新魏"/>
              </a:rPr>
              <a:t>台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被进</a:t>
            </a:r>
            <a:r>
              <a:rPr sz="2800" spc="7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800" spc="35" dirty="0">
                <a:solidFill>
                  <a:srgbClr val="073D86"/>
                </a:solidFill>
                <a:latin typeface="华文新魏"/>
                <a:cs typeface="华文新魏"/>
              </a:rPr>
              <a:t>Q1</a:t>
            </a:r>
            <a:r>
              <a:rPr sz="2800" spc="65" dirty="0">
                <a:solidFill>
                  <a:srgbClr val="073D86"/>
                </a:solidFill>
                <a:latin typeface="华文新魏"/>
                <a:cs typeface="华文新魏"/>
              </a:rPr>
              <a:t>和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Q2  </a:t>
            </a:r>
            <a:r>
              <a:rPr sz="2800" spc="114" dirty="0">
                <a:solidFill>
                  <a:srgbClr val="073D86"/>
                </a:solidFill>
                <a:latin typeface="华文新魏"/>
                <a:cs typeface="华文新魏"/>
              </a:rPr>
              <a:t>共享。两个进程并发执行，按下列次序请求和释 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放资源：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345" y="3822903"/>
            <a:ext cx="180086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>
              <a:lnSpc>
                <a:spcPts val="3110"/>
              </a:lnSpc>
              <a:spcBef>
                <a:spcPts val="95"/>
              </a:spcBef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Q1</a:t>
            </a:r>
            <a:endParaRPr sz="2800">
              <a:latin typeface="华文新魏"/>
              <a:cs typeface="华文新魏"/>
            </a:endParaRPr>
          </a:p>
          <a:p>
            <a:pPr marL="12700" marR="5080" algn="just">
              <a:lnSpc>
                <a:spcPts val="2860"/>
              </a:lnSpc>
              <a:spcBef>
                <a:spcPts val="26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请求绘图仪 请求打印机 释放绘图仪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释放打印机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8757" y="3822903"/>
            <a:ext cx="190309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Q2</a:t>
            </a:r>
            <a:endParaRPr sz="2800">
              <a:latin typeface="华文新魏"/>
              <a:cs typeface="华文新魏"/>
            </a:endParaRPr>
          </a:p>
          <a:p>
            <a:pPr marL="114300" marR="5080" algn="just">
              <a:lnSpc>
                <a:spcPts val="2860"/>
              </a:lnSpc>
              <a:spcBef>
                <a:spcPts val="26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请求打印机 请求绘图仪 释放绘图仪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释放打印机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1403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7221" y="326517"/>
            <a:ext cx="71304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1580" marR="5080" indent="-246951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实例说明系统所处的安全或不安 全状态(8)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8540" y="2142871"/>
            <a:ext cx="7999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系统若处在下面状态中,</a:t>
            </a:r>
            <a:r>
              <a:rPr sz="2400" spc="-4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进程P4请求资源(3,3,0),由于可用 资源不足,申请被系统拒绝;此时,</a:t>
            </a:r>
            <a:r>
              <a:rPr sz="2400" spc="-9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系统能满足进程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P0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的资源 请求(0,2,0);但可看出系统已处于不安全状态了。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3743" y="3599499"/>
            <a:ext cx="7431793" cy="28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727" y="634177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868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6482" y="403986"/>
            <a:ext cx="6794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银行家算法的基本思</a:t>
            </a:r>
            <a:r>
              <a:rPr sz="4800" spc="-15" dirty="0"/>
              <a:t>想</a:t>
            </a:r>
            <a:r>
              <a:rPr sz="4800" dirty="0"/>
              <a:t>(1)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539495" y="1915667"/>
            <a:ext cx="8229600" cy="4681855"/>
          </a:xfrm>
          <a:custGeom>
            <a:avLst/>
            <a:gdLst/>
            <a:ahLst/>
            <a:cxnLst/>
            <a:rect l="l" t="t" r="r" b="b"/>
            <a:pathLst>
              <a:path w="8229600" h="4681855">
                <a:moveTo>
                  <a:pt x="0" y="4681728"/>
                </a:moveTo>
                <a:lnTo>
                  <a:pt x="8229600" y="4681728"/>
                </a:lnTo>
                <a:lnTo>
                  <a:pt x="8229600" y="0"/>
                </a:lnTo>
                <a:lnTo>
                  <a:pt x="0" y="0"/>
                </a:lnTo>
                <a:lnTo>
                  <a:pt x="0" y="4681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855089"/>
            <a:ext cx="8006715" cy="4013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3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系统中的所有进程进入进程集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在安全状态下系统收到进程的资源请求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后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,先把资源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试探性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分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配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给它。</a:t>
            </a:r>
            <a:endParaRPr sz="2400">
              <a:latin typeface="华文新魏"/>
              <a:cs typeface="华文新魏"/>
            </a:endParaRPr>
          </a:p>
          <a:p>
            <a:pPr marL="285115" marR="92075" indent="-272415" algn="just">
              <a:lnSpc>
                <a:spcPts val="2590"/>
              </a:lnSpc>
              <a:spcBef>
                <a:spcPts val="58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系统用剩下的可用资源和进程集合中其他进程还要的资源 数作比较，在进程集合中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找到剩余资源能满足最大需求量</a:t>
            </a:r>
            <a:r>
              <a:rPr sz="2400" u="sng" spc="-24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进程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,从而,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保证这个进程运行完毕并归还全部资</a:t>
            </a:r>
            <a:r>
              <a:rPr sz="24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735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把这个进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从集合中去掉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系统的剩余资源更多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了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,反复执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ts val="2735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行上述步骤。</a:t>
            </a:r>
            <a:r>
              <a:rPr sz="2400" dirty="0">
                <a:solidFill>
                  <a:srgbClr val="4584D2"/>
                </a:solidFill>
                <a:latin typeface="华文新魏"/>
                <a:cs typeface="华文新魏"/>
              </a:rPr>
              <a:t>//进程退出系</a:t>
            </a:r>
            <a:r>
              <a:rPr sz="2400" spc="-10" dirty="0">
                <a:solidFill>
                  <a:srgbClr val="4584D2"/>
                </a:solidFill>
                <a:latin typeface="华文新魏"/>
                <a:cs typeface="华文新魏"/>
              </a:rPr>
              <a:t>统</a:t>
            </a:r>
            <a:r>
              <a:rPr sz="2400" dirty="0">
                <a:solidFill>
                  <a:srgbClr val="4584D2"/>
                </a:solidFill>
                <a:latin typeface="华文新魏"/>
                <a:cs typeface="华文新魏"/>
              </a:rPr>
              <a:t>,资源回收</a:t>
            </a:r>
            <a:endParaRPr sz="2400">
              <a:latin typeface="华文新魏"/>
              <a:cs typeface="华文新魏"/>
            </a:endParaRPr>
          </a:p>
          <a:p>
            <a:pPr marL="285115" marR="125095" indent="-272415" algn="just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最后,检查进程集合,若为空表明本次申请可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,系统处于安 全状态,可实施本次分配;否则,有进程执行不完，系统处于 不安全状态,本次资源分配暂不实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施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,让申请进程等待。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477" y="2565654"/>
            <a:ext cx="144780" cy="2232660"/>
          </a:xfrm>
          <a:custGeom>
            <a:avLst/>
            <a:gdLst/>
            <a:ahLst/>
            <a:cxnLst/>
            <a:rect l="l" t="t" r="r" b="b"/>
            <a:pathLst>
              <a:path w="144779" h="2232660">
                <a:moveTo>
                  <a:pt x="144779" y="2232660"/>
                </a:moveTo>
                <a:lnTo>
                  <a:pt x="102027" y="2196697"/>
                </a:lnTo>
                <a:lnTo>
                  <a:pt x="86357" y="2156344"/>
                </a:lnTo>
                <a:lnTo>
                  <a:pt x="76080" y="2105164"/>
                </a:lnTo>
                <a:lnTo>
                  <a:pt x="72390" y="2046224"/>
                </a:lnTo>
                <a:lnTo>
                  <a:pt x="72390" y="1302766"/>
                </a:lnTo>
                <a:lnTo>
                  <a:pt x="68699" y="1243825"/>
                </a:lnTo>
                <a:lnTo>
                  <a:pt x="58422" y="1192645"/>
                </a:lnTo>
                <a:lnTo>
                  <a:pt x="42752" y="1152292"/>
                </a:lnTo>
                <a:lnTo>
                  <a:pt x="22880" y="1125831"/>
                </a:lnTo>
                <a:lnTo>
                  <a:pt x="0" y="1116330"/>
                </a:lnTo>
                <a:lnTo>
                  <a:pt x="22880" y="1106828"/>
                </a:lnTo>
                <a:lnTo>
                  <a:pt x="42752" y="1080367"/>
                </a:lnTo>
                <a:lnTo>
                  <a:pt x="58422" y="1040014"/>
                </a:lnTo>
                <a:lnTo>
                  <a:pt x="68699" y="988834"/>
                </a:lnTo>
                <a:lnTo>
                  <a:pt x="72390" y="929894"/>
                </a:lnTo>
                <a:lnTo>
                  <a:pt x="72390" y="186436"/>
                </a:lnTo>
                <a:lnTo>
                  <a:pt x="76080" y="127495"/>
                </a:lnTo>
                <a:lnTo>
                  <a:pt x="86357" y="76315"/>
                </a:lnTo>
                <a:lnTo>
                  <a:pt x="102027" y="35962"/>
                </a:lnTo>
                <a:lnTo>
                  <a:pt x="121899" y="9501"/>
                </a:lnTo>
                <a:lnTo>
                  <a:pt x="14477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008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800" y="749553"/>
            <a:ext cx="7910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银行家算法的程序及简短说</a:t>
            </a:r>
            <a:r>
              <a:rPr spc="-35" dirty="0"/>
              <a:t>明</a:t>
            </a:r>
            <a:r>
              <a:rPr spc="-5" dirty="0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7244" y="2501646"/>
            <a:ext cx="5013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typedef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struct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state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{//全局数据结构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2867783"/>
            <a:ext cx="270573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8159" algn="just">
              <a:lnSpc>
                <a:spcPct val="120000"/>
              </a:lnSpc>
              <a:spcBef>
                <a:spcPts val="9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 resource[m];  int</a:t>
            </a:r>
            <a:r>
              <a:rPr sz="2400" spc="-8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available[m];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400" spc="-2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claim[n][m];</a:t>
            </a:r>
            <a:endParaRPr sz="2400">
              <a:latin typeface="华文新魏"/>
              <a:cs typeface="华文新魏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400" spc="-3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allocation[n][m];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2867783"/>
            <a:ext cx="498475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spc="254" dirty="0">
                <a:solidFill>
                  <a:srgbClr val="30B6F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};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6727" y="634177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868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047" y="1700783"/>
            <a:ext cx="8425180" cy="4958080"/>
          </a:xfrm>
          <a:custGeom>
            <a:avLst/>
            <a:gdLst/>
            <a:ahLst/>
            <a:cxnLst/>
            <a:rect l="l" t="t" r="r" b="b"/>
            <a:pathLst>
              <a:path w="8425180" h="4958080">
                <a:moveTo>
                  <a:pt x="0" y="4957572"/>
                </a:moveTo>
                <a:lnTo>
                  <a:pt x="8424672" y="4957572"/>
                </a:lnTo>
                <a:lnTo>
                  <a:pt x="8424672" y="0"/>
                </a:lnTo>
                <a:lnTo>
                  <a:pt x="0" y="0"/>
                </a:lnTo>
                <a:lnTo>
                  <a:pt x="0" y="4957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9946" y="2767076"/>
            <a:ext cx="45421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if(request[*]&gt;available[*])</a:t>
            </a:r>
            <a:endParaRPr sz="1800">
              <a:latin typeface="华文新魏"/>
              <a:cs typeface="华文新魏"/>
            </a:endParaRPr>
          </a:p>
          <a:p>
            <a:pPr marL="178435">
              <a:lnSpc>
                <a:spcPct val="100000"/>
              </a:lnSpc>
            </a:pP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{suspend process.};</a:t>
            </a:r>
            <a:endParaRPr sz="1800">
              <a:latin typeface="华文新魏"/>
              <a:cs typeface="华文新魏"/>
            </a:endParaRPr>
          </a:p>
          <a:p>
            <a:pPr marL="12700" marR="5080" indent="1270">
              <a:lnSpc>
                <a:spcPct val="100000"/>
              </a:lnSpc>
              <a:tabLst>
                <a:tab pos="128905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else</a:t>
            </a:r>
            <a:r>
              <a:rPr sz="1800" spc="-2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	</a:t>
            </a: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//尝试分配，define</a:t>
            </a:r>
            <a:r>
              <a:rPr sz="1800" spc="-1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newstate</a:t>
            </a:r>
            <a:r>
              <a:rPr sz="1800" spc="-1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by:  allocation[i,*]=allocation[i,*]+request[*];  available[*]=available[*]-request[*];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350" y="413892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}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092" y="1669237"/>
            <a:ext cx="506730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void</a:t>
            </a:r>
            <a:r>
              <a:rPr sz="1800" spc="-25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resource_allocation(</a:t>
            </a:r>
            <a:r>
              <a:rPr sz="1800" spc="-4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)</a:t>
            </a: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</a:t>
            </a:r>
            <a:r>
              <a:rPr sz="1800" spc="42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//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资源分配算法</a:t>
            </a:r>
            <a:endParaRPr sz="1800">
              <a:latin typeface="华文新魏"/>
              <a:cs typeface="华文新魏"/>
            </a:endParaRPr>
          </a:p>
          <a:p>
            <a:pPr marL="926465" indent="-913765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if(allocation[i,*]+request[*]&gt;claim[i,*])</a:t>
            </a:r>
            <a:endParaRPr sz="1800">
              <a:latin typeface="华文新魏"/>
              <a:cs typeface="华文新魏"/>
            </a:endParaRPr>
          </a:p>
          <a:p>
            <a:pPr marL="1149350" indent="-1136650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1149350" algn="l"/>
                <a:tab pos="1149985" algn="l"/>
                <a:tab pos="259969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</a:t>
            </a:r>
            <a:r>
              <a:rPr sz="1800" spc="5" dirty="0">
                <a:solidFill>
                  <a:srgbClr val="111111"/>
                </a:solidFill>
                <a:latin typeface="华文新魏"/>
                <a:cs typeface="华文新魏"/>
              </a:rPr>
              <a:t>e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rro</a:t>
            </a:r>
            <a:r>
              <a:rPr sz="1800" spc="-10" dirty="0">
                <a:solidFill>
                  <a:srgbClr val="111111"/>
                </a:solidFill>
                <a:latin typeface="华文新魏"/>
                <a:cs typeface="华文新魏"/>
              </a:rPr>
              <a:t>r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};	</a:t>
            </a:r>
            <a:r>
              <a:rPr sz="1800" spc="-10" dirty="0">
                <a:solidFill>
                  <a:srgbClr val="111111"/>
                </a:solidFill>
                <a:latin typeface="华文新魏"/>
                <a:cs typeface="华文新魏"/>
              </a:rPr>
              <a:t>/</a:t>
            </a: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/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申请量超过最大需求值</a:t>
            </a:r>
            <a:endParaRPr sz="1800">
              <a:latin typeface="华文新魏"/>
              <a:cs typeface="华文新魏"/>
            </a:endParaRPr>
          </a:p>
          <a:p>
            <a:pPr marL="926465" indent="-91376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else</a:t>
            </a:r>
            <a:r>
              <a:rPr sz="1800" spc="-15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</a:t>
            </a:r>
            <a:endParaRPr sz="18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tabLst>
                <a:tab pos="784860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}</a:t>
            </a:r>
            <a:endParaRPr sz="1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if(safe(newstate))</a:t>
            </a:r>
            <a:endParaRPr sz="1800">
              <a:latin typeface="华文新魏"/>
              <a:cs typeface="华文新魏"/>
            </a:endParaRPr>
          </a:p>
          <a:p>
            <a:pPr marL="926465" indent="-913765">
              <a:lnSpc>
                <a:spcPct val="100000"/>
              </a:lnSpc>
              <a:spcBef>
                <a:spcPts val="5"/>
              </a:spcBef>
              <a:buClr>
                <a:srgbClr val="30B6FC"/>
              </a:buClr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{carry out</a:t>
            </a:r>
            <a:r>
              <a:rPr sz="1800" spc="-1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allocation};</a:t>
            </a:r>
            <a:endParaRPr sz="18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else</a:t>
            </a:r>
            <a:r>
              <a:rPr sz="1800" spc="-15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</a:t>
            </a:r>
            <a:endParaRPr sz="1800">
              <a:latin typeface="华文新魏"/>
              <a:cs typeface="华文新魏"/>
            </a:endParaRPr>
          </a:p>
          <a:p>
            <a:pPr marL="926465" indent="-91376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{restore original</a:t>
            </a:r>
            <a:r>
              <a:rPr sz="1800" spc="-20" dirty="0">
                <a:solidFill>
                  <a:srgbClr val="111111"/>
                </a:solidFill>
                <a:latin typeface="华文新魏"/>
                <a:cs typeface="华文新魏"/>
              </a:rPr>
              <a:t> 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state};</a:t>
            </a:r>
            <a:endParaRPr sz="1800">
              <a:latin typeface="华文新魏"/>
              <a:cs typeface="华文新魏"/>
            </a:endParaRPr>
          </a:p>
          <a:p>
            <a:pPr marL="926465" indent="-913765">
              <a:lnSpc>
                <a:spcPct val="100000"/>
              </a:lnSpc>
              <a:buClr>
                <a:srgbClr val="30B6FC"/>
              </a:buClr>
              <a:buFont typeface="Symbol"/>
              <a:buChar char="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111111"/>
                </a:solidFill>
                <a:latin typeface="华文新魏"/>
                <a:cs typeface="华文新魏"/>
              </a:rPr>
              <a:t>{suspend process};</a:t>
            </a:r>
            <a:endParaRPr sz="18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1952625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}</a:t>
            </a:r>
            <a:endParaRPr sz="18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8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18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111111"/>
                </a:solidFill>
                <a:latin typeface="华文新魏"/>
                <a:cs typeface="华文新魏"/>
              </a:rPr>
              <a:t>}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3839" y="689813"/>
            <a:ext cx="800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银</a:t>
            </a:r>
            <a:r>
              <a:rPr spc="-15" dirty="0"/>
              <a:t>行</a:t>
            </a:r>
            <a:r>
              <a:rPr spc="5" dirty="0"/>
              <a:t>家</a:t>
            </a:r>
            <a:r>
              <a:rPr spc="-15" dirty="0"/>
              <a:t>算</a:t>
            </a:r>
            <a:r>
              <a:rPr spc="5" dirty="0"/>
              <a:t>法</a:t>
            </a:r>
            <a:r>
              <a:rPr spc="-15" dirty="0"/>
              <a:t>的</a:t>
            </a:r>
            <a:r>
              <a:rPr spc="5" dirty="0"/>
              <a:t>程</a:t>
            </a:r>
            <a:r>
              <a:rPr spc="-15" dirty="0"/>
              <a:t>序</a:t>
            </a:r>
            <a:r>
              <a:rPr spc="5" dirty="0"/>
              <a:t>及</a:t>
            </a:r>
            <a:r>
              <a:rPr spc="-15" dirty="0"/>
              <a:t>简</a:t>
            </a:r>
            <a:r>
              <a:rPr spc="5" dirty="0"/>
              <a:t>短</a:t>
            </a:r>
            <a:r>
              <a:rPr spc="-15" dirty="0"/>
              <a:t>说</a:t>
            </a:r>
            <a:r>
              <a:rPr spc="15" dirty="0"/>
              <a:t>明</a:t>
            </a:r>
            <a:r>
              <a:rPr dirty="0"/>
              <a:t>(2)</a:t>
            </a:r>
          </a:p>
        </p:txBody>
      </p:sp>
      <p:sp>
        <p:nvSpPr>
          <p:cNvPr id="9" name="object 9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624" y="634177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784" y="6366452"/>
            <a:ext cx="421703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4041140" algn="l"/>
              </a:tabLst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3</a:t>
            </a:r>
            <a:r>
              <a:rPr sz="1000" spc="-5" dirty="0">
                <a:solidFill>
                  <a:srgbClr val="073D86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rgbClr val="073D86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73935"/>
            <a:ext cx="8229600" cy="4823460"/>
          </a:xfrm>
          <a:custGeom>
            <a:avLst/>
            <a:gdLst/>
            <a:ahLst/>
            <a:cxnLst/>
            <a:rect l="l" t="t" r="r" b="b"/>
            <a:pathLst>
              <a:path w="8229600" h="4823459">
                <a:moveTo>
                  <a:pt x="0" y="4823460"/>
                </a:moveTo>
                <a:lnTo>
                  <a:pt x="8229600" y="4823460"/>
                </a:lnTo>
                <a:lnTo>
                  <a:pt x="8229600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1757933"/>
            <a:ext cx="4494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30B6FC"/>
              </a:buClr>
              <a:buFont typeface="Symbol"/>
              <a:buChar char=""/>
              <a:tabLst>
                <a:tab pos="285115" algn="l"/>
                <a:tab pos="285750" algn="l"/>
                <a:tab pos="251079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bool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safe(state s)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	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//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安全性测试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算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642" y="2032254"/>
            <a:ext cx="21539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int</a:t>
            </a:r>
            <a:r>
              <a:rPr sz="2000" spc="-10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currentavail[m];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set &lt;process&gt;</a:t>
            </a:r>
            <a:r>
              <a:rPr sz="2000" spc="-1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rest;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642" y="2581148"/>
            <a:ext cx="3208020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currentavail[*]=available[*];  rest={all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process};  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possible=true;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642" y="3404108"/>
            <a:ext cx="5591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8655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while(possible){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//rest中找一个Pk，满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足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以下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条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6297" y="3678427"/>
            <a:ext cx="489204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claim[k,*]-allocation[k,*]&lt;=currentavail[*];</a:t>
            </a:r>
            <a:endParaRPr sz="2000">
              <a:latin typeface="华文新魏"/>
              <a:cs typeface="华文新魏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if(found){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642" y="4227321"/>
            <a:ext cx="5295900" cy="197738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13155" marR="5080" indent="-110109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currentavail[*]=currentavail[*]+allocation[k,*];  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rest=rest</a:t>
            </a:r>
            <a:r>
              <a:rPr sz="2000" dirty="0">
                <a:solidFill>
                  <a:srgbClr val="073D86"/>
                </a:solidFill>
                <a:latin typeface="Candara"/>
                <a:cs typeface="Candara"/>
              </a:rPr>
              <a:t>–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{Pk};</a:t>
            </a:r>
            <a:endParaRPr sz="2000">
              <a:latin typeface="华文新魏"/>
              <a:cs typeface="华文新魏"/>
            </a:endParaRPr>
          </a:p>
          <a:p>
            <a:pPr marL="927100">
              <a:lnSpc>
                <a:spcPts val="201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else</a:t>
            </a:r>
            <a:endParaRPr sz="2000">
              <a:latin typeface="华文新魏"/>
              <a:cs typeface="华文新魏"/>
            </a:endParaRPr>
          </a:p>
          <a:p>
            <a:pPr marL="1113155">
              <a:lnSpc>
                <a:spcPts val="216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possible=false;</a:t>
            </a:r>
            <a:endParaRPr sz="2000">
              <a:latin typeface="华文新魏"/>
              <a:cs typeface="华文新魏"/>
            </a:endParaRPr>
          </a:p>
          <a:p>
            <a:pPr marL="135890">
              <a:lnSpc>
                <a:spcPts val="216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  <a:p>
            <a:pPr marL="74930">
              <a:lnSpc>
                <a:spcPts val="228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return(rest=null);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17" y="2032254"/>
            <a:ext cx="387985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280"/>
              </a:lnSpc>
              <a:spcBef>
                <a:spcPts val="1920"/>
              </a:spcBef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2280"/>
              </a:lnSpc>
              <a:tabLst>
                <a:tab pos="285115" algn="l"/>
              </a:tabLst>
            </a:pPr>
            <a:r>
              <a:rPr sz="20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0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}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3839" y="689813"/>
            <a:ext cx="800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银</a:t>
            </a:r>
            <a:r>
              <a:rPr spc="-15" dirty="0"/>
              <a:t>行</a:t>
            </a:r>
            <a:r>
              <a:rPr spc="5" dirty="0"/>
              <a:t>家</a:t>
            </a:r>
            <a:r>
              <a:rPr spc="-15" dirty="0"/>
              <a:t>算</a:t>
            </a:r>
            <a:r>
              <a:rPr spc="5" dirty="0"/>
              <a:t>法</a:t>
            </a:r>
            <a:r>
              <a:rPr spc="-15" dirty="0"/>
              <a:t>的</a:t>
            </a:r>
            <a:r>
              <a:rPr spc="5" dirty="0"/>
              <a:t>程</a:t>
            </a:r>
            <a:r>
              <a:rPr spc="-15" dirty="0"/>
              <a:t>序</a:t>
            </a:r>
            <a:r>
              <a:rPr spc="5" dirty="0"/>
              <a:t>及</a:t>
            </a:r>
            <a:r>
              <a:rPr spc="-15" dirty="0"/>
              <a:t>简</a:t>
            </a:r>
            <a:r>
              <a:rPr spc="5" dirty="0"/>
              <a:t>短</a:t>
            </a:r>
            <a:r>
              <a:rPr spc="-15" dirty="0"/>
              <a:t>说</a:t>
            </a:r>
            <a:r>
              <a:rPr spc="15" dirty="0"/>
              <a:t>明</a:t>
            </a:r>
            <a:r>
              <a:rPr dirty="0"/>
              <a:t>(3)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771525"/>
            <a:ext cx="555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12.4</a:t>
            </a:r>
            <a:r>
              <a:rPr sz="4800" spc="-105" dirty="0"/>
              <a:t> </a:t>
            </a:r>
            <a:r>
              <a:rPr sz="4800" dirty="0"/>
              <a:t>死锁检测和解除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3016" y="2412644"/>
            <a:ext cx="8119109" cy="27571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CC0000"/>
                </a:solidFill>
                <a:latin typeface="华文新魏"/>
                <a:cs typeface="华文新魏"/>
              </a:rPr>
              <a:t>资源分配图和死锁定理</a:t>
            </a:r>
            <a:endParaRPr sz="2800">
              <a:latin typeface="华文新魏"/>
              <a:cs typeface="华文新魏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解决死锁问题的一条途径</a:t>
            </a:r>
            <a:r>
              <a:rPr sz="2800" spc="-2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死锁检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测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和解</a:t>
            </a:r>
            <a:r>
              <a:rPr sz="28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除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，这 种方法对资源的分配不加任何限制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也不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采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取死 锁避免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施，但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系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统定时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地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运行一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“死锁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测” 程序，判断系统内是否已出现死锁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如果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检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测到 系统已发生了死锁，再采取措施解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除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它。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1" y="374650"/>
            <a:ext cx="448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进程</a:t>
            </a:r>
            <a:r>
              <a:rPr sz="4800" spc="-5" dirty="0"/>
              <a:t>-</a:t>
            </a:r>
            <a:r>
              <a:rPr sz="4800" dirty="0"/>
              <a:t>资源分配图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93444" y="2501646"/>
            <a:ext cx="728027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约定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Pi→Rj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为请求边，表示进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申请资源类Rj中的 一个资源得不到满足而处于等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待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Rj类资源的状态，该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有向边从进程开始指到方框的边缘，表示进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申请</a:t>
            </a:r>
            <a:endParaRPr sz="2400">
              <a:latin typeface="华文新魏"/>
              <a:cs typeface="华文新魏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Rj类中的一个资源。</a:t>
            </a:r>
            <a:endParaRPr sz="2400">
              <a:latin typeface="华文新魏"/>
              <a:cs typeface="华文新魏"/>
            </a:endParaRPr>
          </a:p>
          <a:p>
            <a:pPr marL="285115" marR="38100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Rj→Pi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为分配边，表示Rj类中的一个资源已被进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 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占用，由于已把一个具体的资源分给了进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，故该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有向边从方框内的某个黑圆点出发指向进程。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1479" y="6341770"/>
            <a:ext cx="340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73D86"/>
                </a:solidFill>
                <a:latin typeface="Arial"/>
                <a:cs typeface="Arial"/>
              </a:rPr>
              <a:t>16:02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9363" y="376504"/>
            <a:ext cx="6121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资源分配图的一个例子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307335" y="1267967"/>
            <a:ext cx="960119" cy="396240"/>
          </a:xfrm>
          <a:custGeom>
            <a:avLst/>
            <a:gdLst/>
            <a:ahLst/>
            <a:cxnLst/>
            <a:rect l="l" t="t" r="r" b="b"/>
            <a:pathLst>
              <a:path w="960120" h="396239">
                <a:moveTo>
                  <a:pt x="0" y="396239"/>
                </a:moveTo>
                <a:lnTo>
                  <a:pt x="960119" y="396239"/>
                </a:lnTo>
                <a:lnTo>
                  <a:pt x="96011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2332" y="1267967"/>
            <a:ext cx="958850" cy="396240"/>
          </a:xfrm>
          <a:custGeom>
            <a:avLst/>
            <a:gdLst/>
            <a:ahLst/>
            <a:cxnLst/>
            <a:rect l="l" t="t" r="r" b="b"/>
            <a:pathLst>
              <a:path w="958850" h="396239">
                <a:moveTo>
                  <a:pt x="0" y="396239"/>
                </a:moveTo>
                <a:lnTo>
                  <a:pt x="958596" y="396239"/>
                </a:lnTo>
                <a:lnTo>
                  <a:pt x="958596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7335" y="1860804"/>
            <a:ext cx="960119" cy="589915"/>
          </a:xfrm>
          <a:custGeom>
            <a:avLst/>
            <a:gdLst/>
            <a:ahLst/>
            <a:cxnLst/>
            <a:rect l="l" t="t" r="r" b="b"/>
            <a:pathLst>
              <a:path w="960120" h="589914">
                <a:moveTo>
                  <a:pt x="0" y="589788"/>
                </a:moveTo>
                <a:lnTo>
                  <a:pt x="960119" y="589788"/>
                </a:lnTo>
                <a:lnTo>
                  <a:pt x="960119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4467" y="4817364"/>
            <a:ext cx="1198245" cy="641985"/>
          </a:xfrm>
          <a:custGeom>
            <a:avLst/>
            <a:gdLst/>
            <a:ahLst/>
            <a:cxnLst/>
            <a:rect l="l" t="t" r="r" b="b"/>
            <a:pathLst>
              <a:path w="1198245" h="641985">
                <a:moveTo>
                  <a:pt x="0" y="641604"/>
                </a:moveTo>
                <a:lnTo>
                  <a:pt x="1197864" y="641604"/>
                </a:lnTo>
                <a:lnTo>
                  <a:pt x="1197864" y="0"/>
                </a:lnTo>
                <a:lnTo>
                  <a:pt x="0" y="0"/>
                </a:lnTo>
                <a:lnTo>
                  <a:pt x="0" y="6416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4478" y="48338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．．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2332" y="1860804"/>
            <a:ext cx="958850" cy="589915"/>
          </a:xfrm>
          <a:custGeom>
            <a:avLst/>
            <a:gdLst/>
            <a:ahLst/>
            <a:cxnLst/>
            <a:rect l="l" t="t" r="r" b="b"/>
            <a:pathLst>
              <a:path w="958850" h="589914">
                <a:moveTo>
                  <a:pt x="0" y="589788"/>
                </a:moveTo>
                <a:lnTo>
                  <a:pt x="958596" y="589788"/>
                </a:lnTo>
                <a:lnTo>
                  <a:pt x="958596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5822" y="1283030"/>
            <a:ext cx="3160395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  <a:tabLst>
                <a:tab pos="2870200" algn="l"/>
              </a:tabLst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R1	R2</a:t>
            </a:r>
            <a:endParaRPr sz="18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47950" algn="l"/>
              </a:tabLst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．	．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3240023"/>
            <a:ext cx="1196340" cy="986155"/>
          </a:xfrm>
          <a:custGeom>
            <a:avLst/>
            <a:gdLst/>
            <a:ahLst/>
            <a:cxnLst/>
            <a:rect l="l" t="t" r="r" b="b"/>
            <a:pathLst>
              <a:path w="1196339" h="986154">
                <a:moveTo>
                  <a:pt x="0" y="493013"/>
                </a:moveTo>
                <a:lnTo>
                  <a:pt x="2195" y="450474"/>
                </a:lnTo>
                <a:lnTo>
                  <a:pt x="8663" y="408939"/>
                </a:lnTo>
                <a:lnTo>
                  <a:pt x="19224" y="368557"/>
                </a:lnTo>
                <a:lnTo>
                  <a:pt x="33697" y="329476"/>
                </a:lnTo>
                <a:lnTo>
                  <a:pt x="51903" y="291845"/>
                </a:lnTo>
                <a:lnTo>
                  <a:pt x="73663" y="255809"/>
                </a:lnTo>
                <a:lnTo>
                  <a:pt x="98796" y="221519"/>
                </a:lnTo>
                <a:lnTo>
                  <a:pt x="127124" y="189122"/>
                </a:lnTo>
                <a:lnTo>
                  <a:pt x="158466" y="158765"/>
                </a:lnTo>
                <a:lnTo>
                  <a:pt x="192644" y="130597"/>
                </a:lnTo>
                <a:lnTo>
                  <a:pt x="229476" y="104766"/>
                </a:lnTo>
                <a:lnTo>
                  <a:pt x="268784" y="81420"/>
                </a:lnTo>
                <a:lnTo>
                  <a:pt x="310388" y="60707"/>
                </a:lnTo>
                <a:lnTo>
                  <a:pt x="354109" y="42774"/>
                </a:lnTo>
                <a:lnTo>
                  <a:pt x="399766" y="27770"/>
                </a:lnTo>
                <a:lnTo>
                  <a:pt x="447181" y="15842"/>
                </a:lnTo>
                <a:lnTo>
                  <a:pt x="496172" y="7139"/>
                </a:lnTo>
                <a:lnTo>
                  <a:pt x="546562" y="1809"/>
                </a:lnTo>
                <a:lnTo>
                  <a:pt x="598169" y="0"/>
                </a:lnTo>
                <a:lnTo>
                  <a:pt x="649777" y="1809"/>
                </a:lnTo>
                <a:lnTo>
                  <a:pt x="700167" y="7139"/>
                </a:lnTo>
                <a:lnTo>
                  <a:pt x="749158" y="15842"/>
                </a:lnTo>
                <a:lnTo>
                  <a:pt x="796573" y="27770"/>
                </a:lnTo>
                <a:lnTo>
                  <a:pt x="842230" y="42774"/>
                </a:lnTo>
                <a:lnTo>
                  <a:pt x="885951" y="60707"/>
                </a:lnTo>
                <a:lnTo>
                  <a:pt x="927555" y="81420"/>
                </a:lnTo>
                <a:lnTo>
                  <a:pt x="966863" y="104766"/>
                </a:lnTo>
                <a:lnTo>
                  <a:pt x="1003695" y="130597"/>
                </a:lnTo>
                <a:lnTo>
                  <a:pt x="1037873" y="158765"/>
                </a:lnTo>
                <a:lnTo>
                  <a:pt x="1069215" y="189122"/>
                </a:lnTo>
                <a:lnTo>
                  <a:pt x="1097543" y="221519"/>
                </a:lnTo>
                <a:lnTo>
                  <a:pt x="1122676" y="255809"/>
                </a:lnTo>
                <a:lnTo>
                  <a:pt x="1144436" y="291845"/>
                </a:lnTo>
                <a:lnTo>
                  <a:pt x="1162642" y="329476"/>
                </a:lnTo>
                <a:lnTo>
                  <a:pt x="1177115" y="368557"/>
                </a:lnTo>
                <a:lnTo>
                  <a:pt x="1187676" y="408939"/>
                </a:lnTo>
                <a:lnTo>
                  <a:pt x="1194144" y="450474"/>
                </a:lnTo>
                <a:lnTo>
                  <a:pt x="1196339" y="493013"/>
                </a:lnTo>
                <a:lnTo>
                  <a:pt x="1194144" y="535553"/>
                </a:lnTo>
                <a:lnTo>
                  <a:pt x="1187676" y="577088"/>
                </a:lnTo>
                <a:lnTo>
                  <a:pt x="1177115" y="617470"/>
                </a:lnTo>
                <a:lnTo>
                  <a:pt x="1162642" y="656551"/>
                </a:lnTo>
                <a:lnTo>
                  <a:pt x="1144436" y="694182"/>
                </a:lnTo>
                <a:lnTo>
                  <a:pt x="1122676" y="730218"/>
                </a:lnTo>
                <a:lnTo>
                  <a:pt x="1097543" y="764508"/>
                </a:lnTo>
                <a:lnTo>
                  <a:pt x="1069215" y="796905"/>
                </a:lnTo>
                <a:lnTo>
                  <a:pt x="1037873" y="827262"/>
                </a:lnTo>
                <a:lnTo>
                  <a:pt x="1003695" y="855430"/>
                </a:lnTo>
                <a:lnTo>
                  <a:pt x="966863" y="881261"/>
                </a:lnTo>
                <a:lnTo>
                  <a:pt x="927555" y="904607"/>
                </a:lnTo>
                <a:lnTo>
                  <a:pt x="885951" y="925320"/>
                </a:lnTo>
                <a:lnTo>
                  <a:pt x="842230" y="943253"/>
                </a:lnTo>
                <a:lnTo>
                  <a:pt x="796573" y="958257"/>
                </a:lnTo>
                <a:lnTo>
                  <a:pt x="749158" y="970185"/>
                </a:lnTo>
                <a:lnTo>
                  <a:pt x="700167" y="978888"/>
                </a:lnTo>
                <a:lnTo>
                  <a:pt x="649777" y="984218"/>
                </a:lnTo>
                <a:lnTo>
                  <a:pt x="598169" y="986027"/>
                </a:lnTo>
                <a:lnTo>
                  <a:pt x="546562" y="984218"/>
                </a:lnTo>
                <a:lnTo>
                  <a:pt x="496172" y="978888"/>
                </a:lnTo>
                <a:lnTo>
                  <a:pt x="447181" y="970185"/>
                </a:lnTo>
                <a:lnTo>
                  <a:pt x="399766" y="958257"/>
                </a:lnTo>
                <a:lnTo>
                  <a:pt x="354109" y="943253"/>
                </a:lnTo>
                <a:lnTo>
                  <a:pt x="310388" y="925320"/>
                </a:lnTo>
                <a:lnTo>
                  <a:pt x="268784" y="904607"/>
                </a:lnTo>
                <a:lnTo>
                  <a:pt x="229476" y="881261"/>
                </a:lnTo>
                <a:lnTo>
                  <a:pt x="192644" y="855430"/>
                </a:lnTo>
                <a:lnTo>
                  <a:pt x="158466" y="827262"/>
                </a:lnTo>
                <a:lnTo>
                  <a:pt x="127124" y="796905"/>
                </a:lnTo>
                <a:lnTo>
                  <a:pt x="98796" y="764508"/>
                </a:lnTo>
                <a:lnTo>
                  <a:pt x="73663" y="730218"/>
                </a:lnTo>
                <a:lnTo>
                  <a:pt x="51903" y="694182"/>
                </a:lnTo>
                <a:lnTo>
                  <a:pt x="33697" y="656551"/>
                </a:lnTo>
                <a:lnTo>
                  <a:pt x="19224" y="617470"/>
                </a:lnTo>
                <a:lnTo>
                  <a:pt x="8663" y="577088"/>
                </a:lnTo>
                <a:lnTo>
                  <a:pt x="2195" y="535553"/>
                </a:lnTo>
                <a:lnTo>
                  <a:pt x="0" y="4930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47442" y="3649421"/>
            <a:ext cx="241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华文新魏"/>
                <a:cs typeface="华文新魏"/>
              </a:rPr>
              <a:t>P1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44467" y="3240023"/>
            <a:ext cx="1198245" cy="986155"/>
          </a:xfrm>
          <a:custGeom>
            <a:avLst/>
            <a:gdLst/>
            <a:ahLst/>
            <a:cxnLst/>
            <a:rect l="l" t="t" r="r" b="b"/>
            <a:pathLst>
              <a:path w="1198245" h="986154">
                <a:moveTo>
                  <a:pt x="0" y="493013"/>
                </a:moveTo>
                <a:lnTo>
                  <a:pt x="2198" y="450474"/>
                </a:lnTo>
                <a:lnTo>
                  <a:pt x="8672" y="408939"/>
                </a:lnTo>
                <a:lnTo>
                  <a:pt x="19243" y="368557"/>
                </a:lnTo>
                <a:lnTo>
                  <a:pt x="33731" y="329476"/>
                </a:lnTo>
                <a:lnTo>
                  <a:pt x="51956" y="291845"/>
                </a:lnTo>
                <a:lnTo>
                  <a:pt x="73739" y="255809"/>
                </a:lnTo>
                <a:lnTo>
                  <a:pt x="98900" y="221519"/>
                </a:lnTo>
                <a:lnTo>
                  <a:pt x="127259" y="189122"/>
                </a:lnTo>
                <a:lnTo>
                  <a:pt x="158637" y="158765"/>
                </a:lnTo>
                <a:lnTo>
                  <a:pt x="192855" y="130597"/>
                </a:lnTo>
                <a:lnTo>
                  <a:pt x="229732" y="104766"/>
                </a:lnTo>
                <a:lnTo>
                  <a:pt x="269088" y="81420"/>
                </a:lnTo>
                <a:lnTo>
                  <a:pt x="310745" y="60707"/>
                </a:lnTo>
                <a:lnTo>
                  <a:pt x="354523" y="42774"/>
                </a:lnTo>
                <a:lnTo>
                  <a:pt x="400241" y="27770"/>
                </a:lnTo>
                <a:lnTo>
                  <a:pt x="447721" y="15842"/>
                </a:lnTo>
                <a:lnTo>
                  <a:pt x="496782" y="7139"/>
                </a:lnTo>
                <a:lnTo>
                  <a:pt x="547246" y="1809"/>
                </a:lnTo>
                <a:lnTo>
                  <a:pt x="598932" y="0"/>
                </a:lnTo>
                <a:lnTo>
                  <a:pt x="650617" y="1809"/>
                </a:lnTo>
                <a:lnTo>
                  <a:pt x="701081" y="7139"/>
                </a:lnTo>
                <a:lnTo>
                  <a:pt x="750142" y="15842"/>
                </a:lnTo>
                <a:lnTo>
                  <a:pt x="797622" y="27770"/>
                </a:lnTo>
                <a:lnTo>
                  <a:pt x="843340" y="42774"/>
                </a:lnTo>
                <a:lnTo>
                  <a:pt x="887118" y="60707"/>
                </a:lnTo>
                <a:lnTo>
                  <a:pt x="928775" y="81420"/>
                </a:lnTo>
                <a:lnTo>
                  <a:pt x="968131" y="104766"/>
                </a:lnTo>
                <a:lnTo>
                  <a:pt x="1005008" y="130597"/>
                </a:lnTo>
                <a:lnTo>
                  <a:pt x="1039226" y="158765"/>
                </a:lnTo>
                <a:lnTo>
                  <a:pt x="1070604" y="189122"/>
                </a:lnTo>
                <a:lnTo>
                  <a:pt x="1098963" y="221519"/>
                </a:lnTo>
                <a:lnTo>
                  <a:pt x="1124124" y="255809"/>
                </a:lnTo>
                <a:lnTo>
                  <a:pt x="1145907" y="291845"/>
                </a:lnTo>
                <a:lnTo>
                  <a:pt x="1164132" y="329476"/>
                </a:lnTo>
                <a:lnTo>
                  <a:pt x="1178620" y="368557"/>
                </a:lnTo>
                <a:lnTo>
                  <a:pt x="1189191" y="408939"/>
                </a:lnTo>
                <a:lnTo>
                  <a:pt x="1195665" y="450474"/>
                </a:lnTo>
                <a:lnTo>
                  <a:pt x="1197864" y="493013"/>
                </a:lnTo>
                <a:lnTo>
                  <a:pt x="1195665" y="535553"/>
                </a:lnTo>
                <a:lnTo>
                  <a:pt x="1189191" y="577088"/>
                </a:lnTo>
                <a:lnTo>
                  <a:pt x="1178620" y="617470"/>
                </a:lnTo>
                <a:lnTo>
                  <a:pt x="1164132" y="656551"/>
                </a:lnTo>
                <a:lnTo>
                  <a:pt x="1145907" y="694182"/>
                </a:lnTo>
                <a:lnTo>
                  <a:pt x="1124124" y="730218"/>
                </a:lnTo>
                <a:lnTo>
                  <a:pt x="1098963" y="764508"/>
                </a:lnTo>
                <a:lnTo>
                  <a:pt x="1070604" y="796905"/>
                </a:lnTo>
                <a:lnTo>
                  <a:pt x="1039226" y="827262"/>
                </a:lnTo>
                <a:lnTo>
                  <a:pt x="1005008" y="855430"/>
                </a:lnTo>
                <a:lnTo>
                  <a:pt x="968131" y="881261"/>
                </a:lnTo>
                <a:lnTo>
                  <a:pt x="928775" y="904607"/>
                </a:lnTo>
                <a:lnTo>
                  <a:pt x="887118" y="925320"/>
                </a:lnTo>
                <a:lnTo>
                  <a:pt x="843340" y="943253"/>
                </a:lnTo>
                <a:lnTo>
                  <a:pt x="797622" y="958257"/>
                </a:lnTo>
                <a:lnTo>
                  <a:pt x="750142" y="970185"/>
                </a:lnTo>
                <a:lnTo>
                  <a:pt x="701081" y="978888"/>
                </a:lnTo>
                <a:lnTo>
                  <a:pt x="650617" y="984218"/>
                </a:lnTo>
                <a:lnTo>
                  <a:pt x="598932" y="986027"/>
                </a:lnTo>
                <a:lnTo>
                  <a:pt x="547246" y="984218"/>
                </a:lnTo>
                <a:lnTo>
                  <a:pt x="496782" y="978888"/>
                </a:lnTo>
                <a:lnTo>
                  <a:pt x="447721" y="970185"/>
                </a:lnTo>
                <a:lnTo>
                  <a:pt x="400241" y="958257"/>
                </a:lnTo>
                <a:lnTo>
                  <a:pt x="354523" y="943253"/>
                </a:lnTo>
                <a:lnTo>
                  <a:pt x="310745" y="925320"/>
                </a:lnTo>
                <a:lnTo>
                  <a:pt x="269088" y="904607"/>
                </a:lnTo>
                <a:lnTo>
                  <a:pt x="229732" y="881261"/>
                </a:lnTo>
                <a:lnTo>
                  <a:pt x="192855" y="855430"/>
                </a:lnTo>
                <a:lnTo>
                  <a:pt x="158637" y="827262"/>
                </a:lnTo>
                <a:lnTo>
                  <a:pt x="127259" y="796905"/>
                </a:lnTo>
                <a:lnTo>
                  <a:pt x="98900" y="764508"/>
                </a:lnTo>
                <a:lnTo>
                  <a:pt x="73739" y="730218"/>
                </a:lnTo>
                <a:lnTo>
                  <a:pt x="51956" y="694182"/>
                </a:lnTo>
                <a:lnTo>
                  <a:pt x="33731" y="656551"/>
                </a:lnTo>
                <a:lnTo>
                  <a:pt x="19243" y="617470"/>
                </a:lnTo>
                <a:lnTo>
                  <a:pt x="8672" y="577088"/>
                </a:lnTo>
                <a:lnTo>
                  <a:pt x="2198" y="535553"/>
                </a:lnTo>
                <a:lnTo>
                  <a:pt x="0" y="4930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3746" y="3649421"/>
            <a:ext cx="280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华文新魏"/>
                <a:cs typeface="华文新魏"/>
              </a:rPr>
              <a:t>P2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1659" y="3240023"/>
            <a:ext cx="1196340" cy="986155"/>
          </a:xfrm>
          <a:custGeom>
            <a:avLst/>
            <a:gdLst/>
            <a:ahLst/>
            <a:cxnLst/>
            <a:rect l="l" t="t" r="r" b="b"/>
            <a:pathLst>
              <a:path w="1196340" h="986154">
                <a:moveTo>
                  <a:pt x="0" y="493013"/>
                </a:moveTo>
                <a:lnTo>
                  <a:pt x="2195" y="450474"/>
                </a:lnTo>
                <a:lnTo>
                  <a:pt x="8663" y="408939"/>
                </a:lnTo>
                <a:lnTo>
                  <a:pt x="19224" y="368557"/>
                </a:lnTo>
                <a:lnTo>
                  <a:pt x="33697" y="329476"/>
                </a:lnTo>
                <a:lnTo>
                  <a:pt x="51903" y="291845"/>
                </a:lnTo>
                <a:lnTo>
                  <a:pt x="73663" y="255809"/>
                </a:lnTo>
                <a:lnTo>
                  <a:pt x="98796" y="221519"/>
                </a:lnTo>
                <a:lnTo>
                  <a:pt x="127124" y="189122"/>
                </a:lnTo>
                <a:lnTo>
                  <a:pt x="158466" y="158765"/>
                </a:lnTo>
                <a:lnTo>
                  <a:pt x="192644" y="130597"/>
                </a:lnTo>
                <a:lnTo>
                  <a:pt x="229476" y="104766"/>
                </a:lnTo>
                <a:lnTo>
                  <a:pt x="268784" y="81420"/>
                </a:lnTo>
                <a:lnTo>
                  <a:pt x="310388" y="60707"/>
                </a:lnTo>
                <a:lnTo>
                  <a:pt x="354109" y="42774"/>
                </a:lnTo>
                <a:lnTo>
                  <a:pt x="399766" y="27770"/>
                </a:lnTo>
                <a:lnTo>
                  <a:pt x="447181" y="15842"/>
                </a:lnTo>
                <a:lnTo>
                  <a:pt x="496172" y="7139"/>
                </a:lnTo>
                <a:lnTo>
                  <a:pt x="546562" y="1809"/>
                </a:lnTo>
                <a:lnTo>
                  <a:pt x="598169" y="0"/>
                </a:lnTo>
                <a:lnTo>
                  <a:pt x="649777" y="1809"/>
                </a:lnTo>
                <a:lnTo>
                  <a:pt x="700167" y="7139"/>
                </a:lnTo>
                <a:lnTo>
                  <a:pt x="749158" y="15842"/>
                </a:lnTo>
                <a:lnTo>
                  <a:pt x="796573" y="27770"/>
                </a:lnTo>
                <a:lnTo>
                  <a:pt x="842230" y="42774"/>
                </a:lnTo>
                <a:lnTo>
                  <a:pt x="885951" y="60707"/>
                </a:lnTo>
                <a:lnTo>
                  <a:pt x="927555" y="81420"/>
                </a:lnTo>
                <a:lnTo>
                  <a:pt x="966863" y="104766"/>
                </a:lnTo>
                <a:lnTo>
                  <a:pt x="1003695" y="130597"/>
                </a:lnTo>
                <a:lnTo>
                  <a:pt x="1037873" y="158765"/>
                </a:lnTo>
                <a:lnTo>
                  <a:pt x="1069215" y="189122"/>
                </a:lnTo>
                <a:lnTo>
                  <a:pt x="1097543" y="221519"/>
                </a:lnTo>
                <a:lnTo>
                  <a:pt x="1122676" y="255809"/>
                </a:lnTo>
                <a:lnTo>
                  <a:pt x="1144436" y="291845"/>
                </a:lnTo>
                <a:lnTo>
                  <a:pt x="1162642" y="329476"/>
                </a:lnTo>
                <a:lnTo>
                  <a:pt x="1177115" y="368557"/>
                </a:lnTo>
                <a:lnTo>
                  <a:pt x="1187676" y="408939"/>
                </a:lnTo>
                <a:lnTo>
                  <a:pt x="1194144" y="450474"/>
                </a:lnTo>
                <a:lnTo>
                  <a:pt x="1196339" y="493013"/>
                </a:lnTo>
                <a:lnTo>
                  <a:pt x="1194144" y="535553"/>
                </a:lnTo>
                <a:lnTo>
                  <a:pt x="1187676" y="577088"/>
                </a:lnTo>
                <a:lnTo>
                  <a:pt x="1177115" y="617470"/>
                </a:lnTo>
                <a:lnTo>
                  <a:pt x="1162642" y="656551"/>
                </a:lnTo>
                <a:lnTo>
                  <a:pt x="1144436" y="694182"/>
                </a:lnTo>
                <a:lnTo>
                  <a:pt x="1122676" y="730218"/>
                </a:lnTo>
                <a:lnTo>
                  <a:pt x="1097543" y="764508"/>
                </a:lnTo>
                <a:lnTo>
                  <a:pt x="1069215" y="796905"/>
                </a:lnTo>
                <a:lnTo>
                  <a:pt x="1037873" y="827262"/>
                </a:lnTo>
                <a:lnTo>
                  <a:pt x="1003695" y="855430"/>
                </a:lnTo>
                <a:lnTo>
                  <a:pt x="966863" y="881261"/>
                </a:lnTo>
                <a:lnTo>
                  <a:pt x="927555" y="904607"/>
                </a:lnTo>
                <a:lnTo>
                  <a:pt x="885951" y="925320"/>
                </a:lnTo>
                <a:lnTo>
                  <a:pt x="842230" y="943253"/>
                </a:lnTo>
                <a:lnTo>
                  <a:pt x="796573" y="958257"/>
                </a:lnTo>
                <a:lnTo>
                  <a:pt x="749158" y="970185"/>
                </a:lnTo>
                <a:lnTo>
                  <a:pt x="700167" y="978888"/>
                </a:lnTo>
                <a:lnTo>
                  <a:pt x="649777" y="984218"/>
                </a:lnTo>
                <a:lnTo>
                  <a:pt x="598169" y="986027"/>
                </a:lnTo>
                <a:lnTo>
                  <a:pt x="546562" y="984218"/>
                </a:lnTo>
                <a:lnTo>
                  <a:pt x="496172" y="978888"/>
                </a:lnTo>
                <a:lnTo>
                  <a:pt x="447181" y="970185"/>
                </a:lnTo>
                <a:lnTo>
                  <a:pt x="399766" y="958257"/>
                </a:lnTo>
                <a:lnTo>
                  <a:pt x="354109" y="943253"/>
                </a:lnTo>
                <a:lnTo>
                  <a:pt x="310388" y="925320"/>
                </a:lnTo>
                <a:lnTo>
                  <a:pt x="268784" y="904607"/>
                </a:lnTo>
                <a:lnTo>
                  <a:pt x="229476" y="881261"/>
                </a:lnTo>
                <a:lnTo>
                  <a:pt x="192644" y="855430"/>
                </a:lnTo>
                <a:lnTo>
                  <a:pt x="158466" y="827262"/>
                </a:lnTo>
                <a:lnTo>
                  <a:pt x="127124" y="796905"/>
                </a:lnTo>
                <a:lnTo>
                  <a:pt x="98796" y="764508"/>
                </a:lnTo>
                <a:lnTo>
                  <a:pt x="73663" y="730218"/>
                </a:lnTo>
                <a:lnTo>
                  <a:pt x="51903" y="694182"/>
                </a:lnTo>
                <a:lnTo>
                  <a:pt x="33697" y="656551"/>
                </a:lnTo>
                <a:lnTo>
                  <a:pt x="19224" y="617470"/>
                </a:lnTo>
                <a:lnTo>
                  <a:pt x="8663" y="577088"/>
                </a:lnTo>
                <a:lnTo>
                  <a:pt x="2195" y="535553"/>
                </a:lnTo>
                <a:lnTo>
                  <a:pt x="0" y="4930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80303" y="3649421"/>
            <a:ext cx="280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华文新魏"/>
                <a:cs typeface="华文新魏"/>
              </a:rPr>
              <a:t>P3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01239" y="2450592"/>
            <a:ext cx="270510" cy="791845"/>
          </a:xfrm>
          <a:custGeom>
            <a:avLst/>
            <a:gdLst/>
            <a:ahLst/>
            <a:cxnLst/>
            <a:rect l="l" t="t" r="r" b="b"/>
            <a:pathLst>
              <a:path w="270510" h="791844">
                <a:moveTo>
                  <a:pt x="203794" y="119646"/>
                </a:moveTo>
                <a:lnTo>
                  <a:pt x="0" y="787527"/>
                </a:lnTo>
                <a:lnTo>
                  <a:pt x="12192" y="791337"/>
                </a:lnTo>
                <a:lnTo>
                  <a:pt x="215864" y="123320"/>
                </a:lnTo>
                <a:lnTo>
                  <a:pt x="203794" y="119646"/>
                </a:lnTo>
                <a:close/>
              </a:path>
              <a:path w="270510" h="791844">
                <a:moveTo>
                  <a:pt x="265022" y="107442"/>
                </a:moveTo>
                <a:lnTo>
                  <a:pt x="207518" y="107442"/>
                </a:lnTo>
                <a:lnTo>
                  <a:pt x="219583" y="111125"/>
                </a:lnTo>
                <a:lnTo>
                  <a:pt x="215864" y="123320"/>
                </a:lnTo>
                <a:lnTo>
                  <a:pt x="270510" y="139954"/>
                </a:lnTo>
                <a:lnTo>
                  <a:pt x="265022" y="107442"/>
                </a:lnTo>
                <a:close/>
              </a:path>
              <a:path w="270510" h="791844">
                <a:moveTo>
                  <a:pt x="207518" y="107442"/>
                </a:moveTo>
                <a:lnTo>
                  <a:pt x="203794" y="119646"/>
                </a:lnTo>
                <a:lnTo>
                  <a:pt x="215864" y="123320"/>
                </a:lnTo>
                <a:lnTo>
                  <a:pt x="219583" y="111125"/>
                </a:lnTo>
                <a:lnTo>
                  <a:pt x="207518" y="107442"/>
                </a:lnTo>
                <a:close/>
              </a:path>
              <a:path w="270510" h="791844">
                <a:moveTo>
                  <a:pt x="246887" y="0"/>
                </a:moveTo>
                <a:lnTo>
                  <a:pt x="149098" y="102997"/>
                </a:lnTo>
                <a:lnTo>
                  <a:pt x="203794" y="119646"/>
                </a:lnTo>
                <a:lnTo>
                  <a:pt x="207518" y="107442"/>
                </a:lnTo>
                <a:lnTo>
                  <a:pt x="265022" y="107442"/>
                </a:lnTo>
                <a:lnTo>
                  <a:pt x="246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3458" y="2300858"/>
            <a:ext cx="1202055" cy="939165"/>
          </a:xfrm>
          <a:custGeom>
            <a:avLst/>
            <a:gdLst/>
            <a:ahLst/>
            <a:cxnLst/>
            <a:rect l="l" t="t" r="r" b="b"/>
            <a:pathLst>
              <a:path w="1202054" h="939164">
                <a:moveTo>
                  <a:pt x="1137780" y="897294"/>
                </a:moveTo>
                <a:lnTo>
                  <a:pt x="1118235" y="922401"/>
                </a:lnTo>
                <a:lnTo>
                  <a:pt x="1201801" y="939164"/>
                </a:lnTo>
                <a:lnTo>
                  <a:pt x="1185569" y="905128"/>
                </a:lnTo>
                <a:lnTo>
                  <a:pt x="1147826" y="905128"/>
                </a:lnTo>
                <a:lnTo>
                  <a:pt x="1137780" y="897294"/>
                </a:lnTo>
                <a:close/>
              </a:path>
              <a:path w="1202054" h="939164">
                <a:moveTo>
                  <a:pt x="1145566" y="887292"/>
                </a:moveTo>
                <a:lnTo>
                  <a:pt x="1137780" y="897294"/>
                </a:lnTo>
                <a:lnTo>
                  <a:pt x="1147826" y="905128"/>
                </a:lnTo>
                <a:lnTo>
                  <a:pt x="1155573" y="895095"/>
                </a:lnTo>
                <a:lnTo>
                  <a:pt x="1145566" y="887292"/>
                </a:lnTo>
                <a:close/>
              </a:path>
              <a:path w="1202054" h="939164">
                <a:moveTo>
                  <a:pt x="1165098" y="862202"/>
                </a:moveTo>
                <a:lnTo>
                  <a:pt x="1145566" y="887292"/>
                </a:lnTo>
                <a:lnTo>
                  <a:pt x="1155573" y="895095"/>
                </a:lnTo>
                <a:lnTo>
                  <a:pt x="1147826" y="905128"/>
                </a:lnTo>
                <a:lnTo>
                  <a:pt x="1185569" y="905128"/>
                </a:lnTo>
                <a:lnTo>
                  <a:pt x="1165098" y="862202"/>
                </a:lnTo>
                <a:close/>
              </a:path>
              <a:path w="1202054" h="939164">
                <a:moveTo>
                  <a:pt x="7874" y="0"/>
                </a:moveTo>
                <a:lnTo>
                  <a:pt x="0" y="9905"/>
                </a:lnTo>
                <a:lnTo>
                  <a:pt x="1137780" y="897294"/>
                </a:lnTo>
                <a:lnTo>
                  <a:pt x="1145566" y="887292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8334" y="2450592"/>
            <a:ext cx="484505" cy="793115"/>
          </a:xfrm>
          <a:custGeom>
            <a:avLst/>
            <a:gdLst/>
            <a:ahLst/>
            <a:cxnLst/>
            <a:rect l="l" t="t" r="r" b="b"/>
            <a:pathLst>
              <a:path w="484504" h="793114">
                <a:moveTo>
                  <a:pt x="439055" y="61920"/>
                </a:moveTo>
                <a:lnTo>
                  <a:pt x="0" y="786130"/>
                </a:lnTo>
                <a:lnTo>
                  <a:pt x="10922" y="792734"/>
                </a:lnTo>
                <a:lnTo>
                  <a:pt x="449919" y="68493"/>
                </a:lnTo>
                <a:lnTo>
                  <a:pt x="439055" y="61920"/>
                </a:lnTo>
                <a:close/>
              </a:path>
              <a:path w="484504" h="793114">
                <a:moveTo>
                  <a:pt x="479876" y="51054"/>
                </a:moveTo>
                <a:lnTo>
                  <a:pt x="445642" y="51054"/>
                </a:lnTo>
                <a:lnTo>
                  <a:pt x="456564" y="57531"/>
                </a:lnTo>
                <a:lnTo>
                  <a:pt x="449919" y="68493"/>
                </a:lnTo>
                <a:lnTo>
                  <a:pt x="477138" y="84962"/>
                </a:lnTo>
                <a:lnTo>
                  <a:pt x="479876" y="51054"/>
                </a:lnTo>
                <a:close/>
              </a:path>
              <a:path w="484504" h="793114">
                <a:moveTo>
                  <a:pt x="445642" y="51054"/>
                </a:moveTo>
                <a:lnTo>
                  <a:pt x="439055" y="61920"/>
                </a:lnTo>
                <a:lnTo>
                  <a:pt x="449919" y="68493"/>
                </a:lnTo>
                <a:lnTo>
                  <a:pt x="456564" y="57531"/>
                </a:lnTo>
                <a:lnTo>
                  <a:pt x="445642" y="51054"/>
                </a:lnTo>
                <a:close/>
              </a:path>
              <a:path w="484504" h="793114">
                <a:moveTo>
                  <a:pt x="483997" y="0"/>
                </a:moveTo>
                <a:lnTo>
                  <a:pt x="411861" y="45466"/>
                </a:lnTo>
                <a:lnTo>
                  <a:pt x="439055" y="61920"/>
                </a:lnTo>
                <a:lnTo>
                  <a:pt x="445642" y="51054"/>
                </a:lnTo>
                <a:lnTo>
                  <a:pt x="479876" y="51054"/>
                </a:lnTo>
                <a:lnTo>
                  <a:pt x="483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7311" y="2302001"/>
            <a:ext cx="721360" cy="938530"/>
          </a:xfrm>
          <a:custGeom>
            <a:avLst/>
            <a:gdLst/>
            <a:ahLst/>
            <a:cxnLst/>
            <a:rect l="l" t="t" r="r" b="b"/>
            <a:pathLst>
              <a:path w="721360" h="938530">
                <a:moveTo>
                  <a:pt x="669908" y="881414"/>
                </a:moveTo>
                <a:lnTo>
                  <a:pt x="644778" y="900684"/>
                </a:lnTo>
                <a:lnTo>
                  <a:pt x="721360" y="938022"/>
                </a:lnTo>
                <a:lnTo>
                  <a:pt x="712402" y="891539"/>
                </a:lnTo>
                <a:lnTo>
                  <a:pt x="677672" y="891539"/>
                </a:lnTo>
                <a:lnTo>
                  <a:pt x="669908" y="881414"/>
                </a:lnTo>
                <a:close/>
              </a:path>
              <a:path w="721360" h="938530">
                <a:moveTo>
                  <a:pt x="679968" y="873700"/>
                </a:moveTo>
                <a:lnTo>
                  <a:pt x="669908" y="881414"/>
                </a:lnTo>
                <a:lnTo>
                  <a:pt x="677672" y="891539"/>
                </a:lnTo>
                <a:lnTo>
                  <a:pt x="687704" y="883793"/>
                </a:lnTo>
                <a:lnTo>
                  <a:pt x="679968" y="873700"/>
                </a:lnTo>
                <a:close/>
              </a:path>
              <a:path w="721360" h="938530">
                <a:moveTo>
                  <a:pt x="705230" y="854328"/>
                </a:moveTo>
                <a:lnTo>
                  <a:pt x="679968" y="873700"/>
                </a:lnTo>
                <a:lnTo>
                  <a:pt x="687704" y="883793"/>
                </a:lnTo>
                <a:lnTo>
                  <a:pt x="677672" y="891539"/>
                </a:lnTo>
                <a:lnTo>
                  <a:pt x="712402" y="891539"/>
                </a:lnTo>
                <a:lnTo>
                  <a:pt x="705230" y="854328"/>
                </a:lnTo>
                <a:close/>
              </a:path>
              <a:path w="721360" h="938530">
                <a:moveTo>
                  <a:pt x="10160" y="0"/>
                </a:moveTo>
                <a:lnTo>
                  <a:pt x="0" y="7620"/>
                </a:lnTo>
                <a:lnTo>
                  <a:pt x="669908" y="881414"/>
                </a:lnTo>
                <a:lnTo>
                  <a:pt x="679968" y="87370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7395" y="4079747"/>
            <a:ext cx="1202055" cy="989965"/>
          </a:xfrm>
          <a:custGeom>
            <a:avLst/>
            <a:gdLst/>
            <a:ahLst/>
            <a:cxnLst/>
            <a:rect l="l" t="t" r="r" b="b"/>
            <a:pathLst>
              <a:path w="1202054" h="989964">
                <a:moveTo>
                  <a:pt x="62887" y="43487"/>
                </a:moveTo>
                <a:lnTo>
                  <a:pt x="54868" y="53253"/>
                </a:lnTo>
                <a:lnTo>
                  <a:pt x="1193800" y="989457"/>
                </a:lnTo>
                <a:lnTo>
                  <a:pt x="1201928" y="979551"/>
                </a:lnTo>
                <a:lnTo>
                  <a:pt x="62887" y="43487"/>
                </a:lnTo>
                <a:close/>
              </a:path>
              <a:path w="1202054" h="989964">
                <a:moveTo>
                  <a:pt x="0" y="0"/>
                </a:moveTo>
                <a:lnTo>
                  <a:pt x="34671" y="77850"/>
                </a:lnTo>
                <a:lnTo>
                  <a:pt x="54868" y="53253"/>
                </a:lnTo>
                <a:lnTo>
                  <a:pt x="45085" y="45212"/>
                </a:lnTo>
                <a:lnTo>
                  <a:pt x="53086" y="35432"/>
                </a:lnTo>
                <a:lnTo>
                  <a:pt x="69501" y="35432"/>
                </a:lnTo>
                <a:lnTo>
                  <a:pt x="83058" y="18922"/>
                </a:lnTo>
                <a:lnTo>
                  <a:pt x="0" y="0"/>
                </a:lnTo>
                <a:close/>
              </a:path>
              <a:path w="1202054" h="989964">
                <a:moveTo>
                  <a:pt x="53086" y="35432"/>
                </a:moveTo>
                <a:lnTo>
                  <a:pt x="45085" y="45212"/>
                </a:lnTo>
                <a:lnTo>
                  <a:pt x="54868" y="53253"/>
                </a:lnTo>
                <a:lnTo>
                  <a:pt x="62887" y="43487"/>
                </a:lnTo>
                <a:lnTo>
                  <a:pt x="53086" y="35432"/>
                </a:lnTo>
                <a:close/>
              </a:path>
              <a:path w="1202054" h="989964">
                <a:moveTo>
                  <a:pt x="69501" y="35432"/>
                </a:moveTo>
                <a:lnTo>
                  <a:pt x="53086" y="35432"/>
                </a:lnTo>
                <a:lnTo>
                  <a:pt x="62887" y="43487"/>
                </a:lnTo>
                <a:lnTo>
                  <a:pt x="69501" y="3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5696" y="4226052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4450" y="63500"/>
                </a:moveTo>
                <a:lnTo>
                  <a:pt x="31750" y="63500"/>
                </a:lnTo>
                <a:lnTo>
                  <a:pt x="31750" y="838200"/>
                </a:lnTo>
                <a:lnTo>
                  <a:pt x="44450" y="838200"/>
                </a:lnTo>
                <a:lnTo>
                  <a:pt x="44450" y="63500"/>
                </a:lnTo>
                <a:close/>
              </a:path>
              <a:path w="76200" h="838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38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42332" y="4220464"/>
            <a:ext cx="1199515" cy="647700"/>
          </a:xfrm>
          <a:custGeom>
            <a:avLst/>
            <a:gdLst/>
            <a:ahLst/>
            <a:cxnLst/>
            <a:rect l="l" t="t" r="r" b="b"/>
            <a:pathLst>
              <a:path w="1199514" h="647700">
                <a:moveTo>
                  <a:pt x="81914" y="531241"/>
                </a:moveTo>
                <a:lnTo>
                  <a:pt x="0" y="647192"/>
                </a:lnTo>
                <a:lnTo>
                  <a:pt x="141985" y="643128"/>
                </a:lnTo>
                <a:lnTo>
                  <a:pt x="118189" y="598805"/>
                </a:lnTo>
                <a:lnTo>
                  <a:pt x="103758" y="598805"/>
                </a:lnTo>
                <a:lnTo>
                  <a:pt x="97789" y="587629"/>
                </a:lnTo>
                <a:lnTo>
                  <a:pt x="108969" y="581632"/>
                </a:lnTo>
                <a:lnTo>
                  <a:pt x="81914" y="531241"/>
                </a:lnTo>
                <a:close/>
              </a:path>
              <a:path w="1199514" h="647700">
                <a:moveTo>
                  <a:pt x="108969" y="581632"/>
                </a:moveTo>
                <a:lnTo>
                  <a:pt x="97789" y="587629"/>
                </a:lnTo>
                <a:lnTo>
                  <a:pt x="103758" y="598805"/>
                </a:lnTo>
                <a:lnTo>
                  <a:pt x="114963" y="592795"/>
                </a:lnTo>
                <a:lnTo>
                  <a:pt x="108969" y="581632"/>
                </a:lnTo>
                <a:close/>
              </a:path>
              <a:path w="1199514" h="647700">
                <a:moveTo>
                  <a:pt x="114963" y="592795"/>
                </a:moveTo>
                <a:lnTo>
                  <a:pt x="103758" y="598805"/>
                </a:lnTo>
                <a:lnTo>
                  <a:pt x="118189" y="598805"/>
                </a:lnTo>
                <a:lnTo>
                  <a:pt x="114963" y="592795"/>
                </a:lnTo>
                <a:close/>
              </a:path>
              <a:path w="1199514" h="647700">
                <a:moveTo>
                  <a:pt x="1193291" y="0"/>
                </a:moveTo>
                <a:lnTo>
                  <a:pt x="108969" y="581632"/>
                </a:lnTo>
                <a:lnTo>
                  <a:pt x="114963" y="592795"/>
                </a:lnTo>
                <a:lnTo>
                  <a:pt x="1199388" y="11175"/>
                </a:lnTo>
                <a:lnTo>
                  <a:pt x="1193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51147" y="5554979"/>
            <a:ext cx="957580" cy="391795"/>
          </a:xfrm>
          <a:prstGeom prst="rect">
            <a:avLst/>
          </a:prstGeom>
          <a:ln w="9144">
            <a:solidFill>
              <a:srgbClr val="FFCC6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R3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43555" y="2103120"/>
            <a:ext cx="248412" cy="20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7028" y="2103120"/>
            <a:ext cx="249936" cy="207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0688" y="5059679"/>
            <a:ext cx="246887" cy="207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9223" y="5059679"/>
            <a:ext cx="248412" cy="207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27221" y="6102807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微软雅黑"/>
                <a:cs typeface="微软雅黑"/>
              </a:rPr>
              <a:t>死锁的</a:t>
            </a:r>
            <a:r>
              <a:rPr sz="2400" b="1" spc="-1260" dirty="0">
                <a:solidFill>
                  <a:srgbClr val="FF0000"/>
                </a:solidFill>
                <a:latin typeface="微软雅黑"/>
                <a:cs typeface="微软雅黑"/>
              </a:rPr>
              <a:t>例</a:t>
            </a:r>
            <a:r>
              <a:rPr sz="1500" spc="-7" baseline="-27777" dirty="0">
                <a:solidFill>
                  <a:srgbClr val="073D86"/>
                </a:solidFill>
                <a:latin typeface="Arial"/>
                <a:cs typeface="Arial"/>
              </a:rPr>
              <a:t>37</a:t>
            </a:r>
            <a:r>
              <a:rPr sz="1500" spc="-277" baseline="-27777" dirty="0">
                <a:solidFill>
                  <a:srgbClr val="073D8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3682" y="698753"/>
            <a:ext cx="6177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资源分配图的另一个例子</a:t>
            </a:r>
          </a:p>
        </p:txBody>
      </p:sp>
      <p:sp>
        <p:nvSpPr>
          <p:cNvPr id="3" name="object 3"/>
          <p:cNvSpPr/>
          <p:nvPr/>
        </p:nvSpPr>
        <p:spPr>
          <a:xfrm>
            <a:off x="2493264" y="2119883"/>
            <a:ext cx="870585" cy="448309"/>
          </a:xfrm>
          <a:custGeom>
            <a:avLst/>
            <a:gdLst/>
            <a:ahLst/>
            <a:cxnLst/>
            <a:rect l="l" t="t" r="r" b="b"/>
            <a:pathLst>
              <a:path w="870585" h="448310">
                <a:moveTo>
                  <a:pt x="0" y="448056"/>
                </a:moveTo>
                <a:lnTo>
                  <a:pt x="870203" y="448056"/>
                </a:lnTo>
                <a:lnTo>
                  <a:pt x="870203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2004" y="2134946"/>
            <a:ext cx="262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R1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6044" y="2119883"/>
            <a:ext cx="871855" cy="448309"/>
          </a:xfrm>
          <a:custGeom>
            <a:avLst/>
            <a:gdLst/>
            <a:ahLst/>
            <a:cxnLst/>
            <a:rect l="l" t="t" r="r" b="b"/>
            <a:pathLst>
              <a:path w="871854" h="448310">
                <a:moveTo>
                  <a:pt x="0" y="448056"/>
                </a:moveTo>
                <a:lnTo>
                  <a:pt x="871727" y="448056"/>
                </a:lnTo>
                <a:lnTo>
                  <a:pt x="871727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6308" y="2134946"/>
            <a:ext cx="302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R2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4363211"/>
            <a:ext cx="1088390" cy="1123315"/>
          </a:xfrm>
          <a:custGeom>
            <a:avLst/>
            <a:gdLst/>
            <a:ahLst/>
            <a:cxnLst/>
            <a:rect l="l" t="t" r="r" b="b"/>
            <a:pathLst>
              <a:path w="1088389" h="1123314">
                <a:moveTo>
                  <a:pt x="0" y="561594"/>
                </a:moveTo>
                <a:lnTo>
                  <a:pt x="1997" y="513141"/>
                </a:lnTo>
                <a:lnTo>
                  <a:pt x="7879" y="465832"/>
                </a:lnTo>
                <a:lnTo>
                  <a:pt x="17483" y="419835"/>
                </a:lnTo>
                <a:lnTo>
                  <a:pt x="30646" y="375320"/>
                </a:lnTo>
                <a:lnTo>
                  <a:pt x="47204" y="332454"/>
                </a:lnTo>
                <a:lnTo>
                  <a:pt x="66994" y="291407"/>
                </a:lnTo>
                <a:lnTo>
                  <a:pt x="89852" y="252347"/>
                </a:lnTo>
                <a:lnTo>
                  <a:pt x="115616" y="215442"/>
                </a:lnTo>
                <a:lnTo>
                  <a:pt x="144122" y="180862"/>
                </a:lnTo>
                <a:lnTo>
                  <a:pt x="175207" y="148775"/>
                </a:lnTo>
                <a:lnTo>
                  <a:pt x="208708" y="119349"/>
                </a:lnTo>
                <a:lnTo>
                  <a:pt x="244460" y="92754"/>
                </a:lnTo>
                <a:lnTo>
                  <a:pt x="282301" y="69157"/>
                </a:lnTo>
                <a:lnTo>
                  <a:pt x="322068" y="48729"/>
                </a:lnTo>
                <a:lnTo>
                  <a:pt x="363596" y="31636"/>
                </a:lnTo>
                <a:lnTo>
                  <a:pt x="406724" y="18048"/>
                </a:lnTo>
                <a:lnTo>
                  <a:pt x="451287" y="8133"/>
                </a:lnTo>
                <a:lnTo>
                  <a:pt x="497123" y="2061"/>
                </a:lnTo>
                <a:lnTo>
                  <a:pt x="544068" y="0"/>
                </a:lnTo>
                <a:lnTo>
                  <a:pt x="591012" y="2061"/>
                </a:lnTo>
                <a:lnTo>
                  <a:pt x="636848" y="8133"/>
                </a:lnTo>
                <a:lnTo>
                  <a:pt x="681411" y="18048"/>
                </a:lnTo>
                <a:lnTo>
                  <a:pt x="724539" y="31636"/>
                </a:lnTo>
                <a:lnTo>
                  <a:pt x="766067" y="48729"/>
                </a:lnTo>
                <a:lnTo>
                  <a:pt x="805834" y="69157"/>
                </a:lnTo>
                <a:lnTo>
                  <a:pt x="843675" y="92754"/>
                </a:lnTo>
                <a:lnTo>
                  <a:pt x="879427" y="119349"/>
                </a:lnTo>
                <a:lnTo>
                  <a:pt x="912928" y="148775"/>
                </a:lnTo>
                <a:lnTo>
                  <a:pt x="944013" y="180862"/>
                </a:lnTo>
                <a:lnTo>
                  <a:pt x="972519" y="215442"/>
                </a:lnTo>
                <a:lnTo>
                  <a:pt x="998283" y="252347"/>
                </a:lnTo>
                <a:lnTo>
                  <a:pt x="1021141" y="291407"/>
                </a:lnTo>
                <a:lnTo>
                  <a:pt x="1040931" y="332454"/>
                </a:lnTo>
                <a:lnTo>
                  <a:pt x="1057489" y="375320"/>
                </a:lnTo>
                <a:lnTo>
                  <a:pt x="1070652" y="419835"/>
                </a:lnTo>
                <a:lnTo>
                  <a:pt x="1080256" y="465832"/>
                </a:lnTo>
                <a:lnTo>
                  <a:pt x="1086138" y="513141"/>
                </a:lnTo>
                <a:lnTo>
                  <a:pt x="1088136" y="561594"/>
                </a:lnTo>
                <a:lnTo>
                  <a:pt x="1086138" y="610046"/>
                </a:lnTo>
                <a:lnTo>
                  <a:pt x="1080256" y="657355"/>
                </a:lnTo>
                <a:lnTo>
                  <a:pt x="1070652" y="703352"/>
                </a:lnTo>
                <a:lnTo>
                  <a:pt x="1057489" y="747867"/>
                </a:lnTo>
                <a:lnTo>
                  <a:pt x="1040931" y="790733"/>
                </a:lnTo>
                <a:lnTo>
                  <a:pt x="1021141" y="831780"/>
                </a:lnTo>
                <a:lnTo>
                  <a:pt x="998283" y="870840"/>
                </a:lnTo>
                <a:lnTo>
                  <a:pt x="972519" y="907745"/>
                </a:lnTo>
                <a:lnTo>
                  <a:pt x="944013" y="942325"/>
                </a:lnTo>
                <a:lnTo>
                  <a:pt x="912928" y="974412"/>
                </a:lnTo>
                <a:lnTo>
                  <a:pt x="879427" y="1003838"/>
                </a:lnTo>
                <a:lnTo>
                  <a:pt x="843675" y="1030433"/>
                </a:lnTo>
                <a:lnTo>
                  <a:pt x="805834" y="1054030"/>
                </a:lnTo>
                <a:lnTo>
                  <a:pt x="766067" y="1074458"/>
                </a:lnTo>
                <a:lnTo>
                  <a:pt x="724539" y="1091551"/>
                </a:lnTo>
                <a:lnTo>
                  <a:pt x="681411" y="1105139"/>
                </a:lnTo>
                <a:lnTo>
                  <a:pt x="636848" y="1115054"/>
                </a:lnTo>
                <a:lnTo>
                  <a:pt x="591012" y="1121126"/>
                </a:lnTo>
                <a:lnTo>
                  <a:pt x="544068" y="1123188"/>
                </a:lnTo>
                <a:lnTo>
                  <a:pt x="497123" y="1121126"/>
                </a:lnTo>
                <a:lnTo>
                  <a:pt x="451287" y="1115054"/>
                </a:lnTo>
                <a:lnTo>
                  <a:pt x="406724" y="1105139"/>
                </a:lnTo>
                <a:lnTo>
                  <a:pt x="363596" y="1091551"/>
                </a:lnTo>
                <a:lnTo>
                  <a:pt x="322068" y="1074458"/>
                </a:lnTo>
                <a:lnTo>
                  <a:pt x="282301" y="1054030"/>
                </a:lnTo>
                <a:lnTo>
                  <a:pt x="244460" y="1030433"/>
                </a:lnTo>
                <a:lnTo>
                  <a:pt x="208708" y="1003838"/>
                </a:lnTo>
                <a:lnTo>
                  <a:pt x="175207" y="974412"/>
                </a:lnTo>
                <a:lnTo>
                  <a:pt x="144122" y="942325"/>
                </a:lnTo>
                <a:lnTo>
                  <a:pt x="115616" y="907745"/>
                </a:lnTo>
                <a:lnTo>
                  <a:pt x="89852" y="870840"/>
                </a:lnTo>
                <a:lnTo>
                  <a:pt x="66994" y="831780"/>
                </a:lnTo>
                <a:lnTo>
                  <a:pt x="47204" y="790733"/>
                </a:lnTo>
                <a:lnTo>
                  <a:pt x="30646" y="747867"/>
                </a:lnTo>
                <a:lnTo>
                  <a:pt x="17483" y="703352"/>
                </a:lnTo>
                <a:lnTo>
                  <a:pt x="7879" y="657355"/>
                </a:lnTo>
                <a:lnTo>
                  <a:pt x="1997" y="610046"/>
                </a:lnTo>
                <a:lnTo>
                  <a:pt x="0" y="561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4326" y="4828413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P2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9332" y="4363211"/>
            <a:ext cx="1088390" cy="1123315"/>
          </a:xfrm>
          <a:custGeom>
            <a:avLst/>
            <a:gdLst/>
            <a:ahLst/>
            <a:cxnLst/>
            <a:rect l="l" t="t" r="r" b="b"/>
            <a:pathLst>
              <a:path w="1088389" h="1123314">
                <a:moveTo>
                  <a:pt x="0" y="561594"/>
                </a:moveTo>
                <a:lnTo>
                  <a:pt x="1997" y="513141"/>
                </a:lnTo>
                <a:lnTo>
                  <a:pt x="7879" y="465832"/>
                </a:lnTo>
                <a:lnTo>
                  <a:pt x="17483" y="419835"/>
                </a:lnTo>
                <a:lnTo>
                  <a:pt x="30646" y="375320"/>
                </a:lnTo>
                <a:lnTo>
                  <a:pt x="47204" y="332454"/>
                </a:lnTo>
                <a:lnTo>
                  <a:pt x="66994" y="291407"/>
                </a:lnTo>
                <a:lnTo>
                  <a:pt x="89852" y="252347"/>
                </a:lnTo>
                <a:lnTo>
                  <a:pt x="115616" y="215442"/>
                </a:lnTo>
                <a:lnTo>
                  <a:pt x="144122" y="180862"/>
                </a:lnTo>
                <a:lnTo>
                  <a:pt x="175207" y="148775"/>
                </a:lnTo>
                <a:lnTo>
                  <a:pt x="208708" y="119349"/>
                </a:lnTo>
                <a:lnTo>
                  <a:pt x="244460" y="92754"/>
                </a:lnTo>
                <a:lnTo>
                  <a:pt x="282301" y="69157"/>
                </a:lnTo>
                <a:lnTo>
                  <a:pt x="322068" y="48729"/>
                </a:lnTo>
                <a:lnTo>
                  <a:pt x="363596" y="31636"/>
                </a:lnTo>
                <a:lnTo>
                  <a:pt x="406724" y="18048"/>
                </a:lnTo>
                <a:lnTo>
                  <a:pt x="451287" y="8133"/>
                </a:lnTo>
                <a:lnTo>
                  <a:pt x="497123" y="2061"/>
                </a:lnTo>
                <a:lnTo>
                  <a:pt x="544067" y="0"/>
                </a:lnTo>
                <a:lnTo>
                  <a:pt x="591012" y="2061"/>
                </a:lnTo>
                <a:lnTo>
                  <a:pt x="636848" y="8133"/>
                </a:lnTo>
                <a:lnTo>
                  <a:pt x="681411" y="18048"/>
                </a:lnTo>
                <a:lnTo>
                  <a:pt x="724539" y="31636"/>
                </a:lnTo>
                <a:lnTo>
                  <a:pt x="766067" y="48729"/>
                </a:lnTo>
                <a:lnTo>
                  <a:pt x="805834" y="69157"/>
                </a:lnTo>
                <a:lnTo>
                  <a:pt x="843675" y="92754"/>
                </a:lnTo>
                <a:lnTo>
                  <a:pt x="879427" y="119349"/>
                </a:lnTo>
                <a:lnTo>
                  <a:pt x="912928" y="148775"/>
                </a:lnTo>
                <a:lnTo>
                  <a:pt x="944013" y="180862"/>
                </a:lnTo>
                <a:lnTo>
                  <a:pt x="972519" y="215442"/>
                </a:lnTo>
                <a:lnTo>
                  <a:pt x="998283" y="252347"/>
                </a:lnTo>
                <a:lnTo>
                  <a:pt x="1021141" y="291407"/>
                </a:lnTo>
                <a:lnTo>
                  <a:pt x="1040931" y="332454"/>
                </a:lnTo>
                <a:lnTo>
                  <a:pt x="1057489" y="375320"/>
                </a:lnTo>
                <a:lnTo>
                  <a:pt x="1070652" y="419835"/>
                </a:lnTo>
                <a:lnTo>
                  <a:pt x="1080256" y="465832"/>
                </a:lnTo>
                <a:lnTo>
                  <a:pt x="1086138" y="513141"/>
                </a:lnTo>
                <a:lnTo>
                  <a:pt x="1088135" y="561594"/>
                </a:lnTo>
                <a:lnTo>
                  <a:pt x="1086138" y="610046"/>
                </a:lnTo>
                <a:lnTo>
                  <a:pt x="1080256" y="657355"/>
                </a:lnTo>
                <a:lnTo>
                  <a:pt x="1070652" y="703352"/>
                </a:lnTo>
                <a:lnTo>
                  <a:pt x="1057489" y="747867"/>
                </a:lnTo>
                <a:lnTo>
                  <a:pt x="1040931" y="790733"/>
                </a:lnTo>
                <a:lnTo>
                  <a:pt x="1021141" y="831780"/>
                </a:lnTo>
                <a:lnTo>
                  <a:pt x="998283" y="870840"/>
                </a:lnTo>
                <a:lnTo>
                  <a:pt x="972519" y="907745"/>
                </a:lnTo>
                <a:lnTo>
                  <a:pt x="944013" y="942325"/>
                </a:lnTo>
                <a:lnTo>
                  <a:pt x="912928" y="974412"/>
                </a:lnTo>
                <a:lnTo>
                  <a:pt x="879427" y="1003838"/>
                </a:lnTo>
                <a:lnTo>
                  <a:pt x="843675" y="1030433"/>
                </a:lnTo>
                <a:lnTo>
                  <a:pt x="805834" y="1054030"/>
                </a:lnTo>
                <a:lnTo>
                  <a:pt x="766067" y="1074458"/>
                </a:lnTo>
                <a:lnTo>
                  <a:pt x="724539" y="1091551"/>
                </a:lnTo>
                <a:lnTo>
                  <a:pt x="681411" y="1105139"/>
                </a:lnTo>
                <a:lnTo>
                  <a:pt x="636848" y="1115054"/>
                </a:lnTo>
                <a:lnTo>
                  <a:pt x="591012" y="1121126"/>
                </a:lnTo>
                <a:lnTo>
                  <a:pt x="544067" y="1123188"/>
                </a:lnTo>
                <a:lnTo>
                  <a:pt x="497123" y="1121126"/>
                </a:lnTo>
                <a:lnTo>
                  <a:pt x="451287" y="1115054"/>
                </a:lnTo>
                <a:lnTo>
                  <a:pt x="406724" y="1105139"/>
                </a:lnTo>
                <a:lnTo>
                  <a:pt x="363596" y="1091551"/>
                </a:lnTo>
                <a:lnTo>
                  <a:pt x="322068" y="1074458"/>
                </a:lnTo>
                <a:lnTo>
                  <a:pt x="282301" y="1054030"/>
                </a:lnTo>
                <a:lnTo>
                  <a:pt x="244460" y="1030433"/>
                </a:lnTo>
                <a:lnTo>
                  <a:pt x="208708" y="1003838"/>
                </a:lnTo>
                <a:lnTo>
                  <a:pt x="175207" y="974412"/>
                </a:lnTo>
                <a:lnTo>
                  <a:pt x="144122" y="942325"/>
                </a:lnTo>
                <a:lnTo>
                  <a:pt x="115616" y="907745"/>
                </a:lnTo>
                <a:lnTo>
                  <a:pt x="89852" y="870840"/>
                </a:lnTo>
                <a:lnTo>
                  <a:pt x="66994" y="831780"/>
                </a:lnTo>
                <a:lnTo>
                  <a:pt x="47204" y="790733"/>
                </a:lnTo>
                <a:lnTo>
                  <a:pt x="30646" y="747867"/>
                </a:lnTo>
                <a:lnTo>
                  <a:pt x="17483" y="703352"/>
                </a:lnTo>
                <a:lnTo>
                  <a:pt x="7879" y="657355"/>
                </a:lnTo>
                <a:lnTo>
                  <a:pt x="1997" y="610046"/>
                </a:lnTo>
                <a:lnTo>
                  <a:pt x="0" y="561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6258" y="4828413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P3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1264" y="4363211"/>
            <a:ext cx="1088390" cy="1123315"/>
          </a:xfrm>
          <a:custGeom>
            <a:avLst/>
            <a:gdLst/>
            <a:ahLst/>
            <a:cxnLst/>
            <a:rect l="l" t="t" r="r" b="b"/>
            <a:pathLst>
              <a:path w="1088390" h="1123314">
                <a:moveTo>
                  <a:pt x="0" y="561594"/>
                </a:moveTo>
                <a:lnTo>
                  <a:pt x="1997" y="513141"/>
                </a:lnTo>
                <a:lnTo>
                  <a:pt x="7879" y="465832"/>
                </a:lnTo>
                <a:lnTo>
                  <a:pt x="17483" y="419835"/>
                </a:lnTo>
                <a:lnTo>
                  <a:pt x="30646" y="375320"/>
                </a:lnTo>
                <a:lnTo>
                  <a:pt x="47204" y="332454"/>
                </a:lnTo>
                <a:lnTo>
                  <a:pt x="66994" y="291407"/>
                </a:lnTo>
                <a:lnTo>
                  <a:pt x="89852" y="252347"/>
                </a:lnTo>
                <a:lnTo>
                  <a:pt x="115616" y="215442"/>
                </a:lnTo>
                <a:lnTo>
                  <a:pt x="144122" y="180862"/>
                </a:lnTo>
                <a:lnTo>
                  <a:pt x="175207" y="148775"/>
                </a:lnTo>
                <a:lnTo>
                  <a:pt x="208708" y="119349"/>
                </a:lnTo>
                <a:lnTo>
                  <a:pt x="244460" y="92754"/>
                </a:lnTo>
                <a:lnTo>
                  <a:pt x="282301" y="69157"/>
                </a:lnTo>
                <a:lnTo>
                  <a:pt x="322068" y="48729"/>
                </a:lnTo>
                <a:lnTo>
                  <a:pt x="363596" y="31636"/>
                </a:lnTo>
                <a:lnTo>
                  <a:pt x="406724" y="18048"/>
                </a:lnTo>
                <a:lnTo>
                  <a:pt x="451287" y="8133"/>
                </a:lnTo>
                <a:lnTo>
                  <a:pt x="497123" y="2061"/>
                </a:lnTo>
                <a:lnTo>
                  <a:pt x="544068" y="0"/>
                </a:lnTo>
                <a:lnTo>
                  <a:pt x="591012" y="2061"/>
                </a:lnTo>
                <a:lnTo>
                  <a:pt x="636848" y="8133"/>
                </a:lnTo>
                <a:lnTo>
                  <a:pt x="681411" y="18048"/>
                </a:lnTo>
                <a:lnTo>
                  <a:pt x="724539" y="31636"/>
                </a:lnTo>
                <a:lnTo>
                  <a:pt x="766067" y="48729"/>
                </a:lnTo>
                <a:lnTo>
                  <a:pt x="805834" y="69157"/>
                </a:lnTo>
                <a:lnTo>
                  <a:pt x="843675" y="92754"/>
                </a:lnTo>
                <a:lnTo>
                  <a:pt x="879427" y="119349"/>
                </a:lnTo>
                <a:lnTo>
                  <a:pt x="912928" y="148775"/>
                </a:lnTo>
                <a:lnTo>
                  <a:pt x="944013" y="180862"/>
                </a:lnTo>
                <a:lnTo>
                  <a:pt x="972519" y="215442"/>
                </a:lnTo>
                <a:lnTo>
                  <a:pt x="998283" y="252347"/>
                </a:lnTo>
                <a:lnTo>
                  <a:pt x="1021141" y="291407"/>
                </a:lnTo>
                <a:lnTo>
                  <a:pt x="1040931" y="332454"/>
                </a:lnTo>
                <a:lnTo>
                  <a:pt x="1057489" y="375320"/>
                </a:lnTo>
                <a:lnTo>
                  <a:pt x="1070652" y="419835"/>
                </a:lnTo>
                <a:lnTo>
                  <a:pt x="1080256" y="465832"/>
                </a:lnTo>
                <a:lnTo>
                  <a:pt x="1086138" y="513141"/>
                </a:lnTo>
                <a:lnTo>
                  <a:pt x="1088136" y="561594"/>
                </a:lnTo>
                <a:lnTo>
                  <a:pt x="1086138" y="610046"/>
                </a:lnTo>
                <a:lnTo>
                  <a:pt x="1080256" y="657355"/>
                </a:lnTo>
                <a:lnTo>
                  <a:pt x="1070652" y="703352"/>
                </a:lnTo>
                <a:lnTo>
                  <a:pt x="1057489" y="747867"/>
                </a:lnTo>
                <a:lnTo>
                  <a:pt x="1040931" y="790733"/>
                </a:lnTo>
                <a:lnTo>
                  <a:pt x="1021141" y="831780"/>
                </a:lnTo>
                <a:lnTo>
                  <a:pt x="998283" y="870840"/>
                </a:lnTo>
                <a:lnTo>
                  <a:pt x="972519" y="907745"/>
                </a:lnTo>
                <a:lnTo>
                  <a:pt x="944013" y="942325"/>
                </a:lnTo>
                <a:lnTo>
                  <a:pt x="912928" y="974412"/>
                </a:lnTo>
                <a:lnTo>
                  <a:pt x="879427" y="1003838"/>
                </a:lnTo>
                <a:lnTo>
                  <a:pt x="843675" y="1030433"/>
                </a:lnTo>
                <a:lnTo>
                  <a:pt x="805834" y="1054030"/>
                </a:lnTo>
                <a:lnTo>
                  <a:pt x="766067" y="1074458"/>
                </a:lnTo>
                <a:lnTo>
                  <a:pt x="724539" y="1091551"/>
                </a:lnTo>
                <a:lnTo>
                  <a:pt x="681411" y="1105139"/>
                </a:lnTo>
                <a:lnTo>
                  <a:pt x="636848" y="1115054"/>
                </a:lnTo>
                <a:lnTo>
                  <a:pt x="591012" y="1121126"/>
                </a:lnTo>
                <a:lnTo>
                  <a:pt x="544068" y="1123188"/>
                </a:lnTo>
                <a:lnTo>
                  <a:pt x="497123" y="1121126"/>
                </a:lnTo>
                <a:lnTo>
                  <a:pt x="451287" y="1115054"/>
                </a:lnTo>
                <a:lnTo>
                  <a:pt x="406724" y="1105139"/>
                </a:lnTo>
                <a:lnTo>
                  <a:pt x="363596" y="1091551"/>
                </a:lnTo>
                <a:lnTo>
                  <a:pt x="322068" y="1074458"/>
                </a:lnTo>
                <a:lnTo>
                  <a:pt x="282301" y="1054030"/>
                </a:lnTo>
                <a:lnTo>
                  <a:pt x="244460" y="1030433"/>
                </a:lnTo>
                <a:lnTo>
                  <a:pt x="208708" y="1003838"/>
                </a:lnTo>
                <a:lnTo>
                  <a:pt x="175207" y="974412"/>
                </a:lnTo>
                <a:lnTo>
                  <a:pt x="144122" y="942325"/>
                </a:lnTo>
                <a:lnTo>
                  <a:pt x="115616" y="907745"/>
                </a:lnTo>
                <a:lnTo>
                  <a:pt x="89852" y="870840"/>
                </a:lnTo>
                <a:lnTo>
                  <a:pt x="66994" y="831780"/>
                </a:lnTo>
                <a:lnTo>
                  <a:pt x="47204" y="790733"/>
                </a:lnTo>
                <a:lnTo>
                  <a:pt x="30646" y="747867"/>
                </a:lnTo>
                <a:lnTo>
                  <a:pt x="17483" y="703352"/>
                </a:lnTo>
                <a:lnTo>
                  <a:pt x="7879" y="657355"/>
                </a:lnTo>
                <a:lnTo>
                  <a:pt x="1997" y="610046"/>
                </a:lnTo>
                <a:lnTo>
                  <a:pt x="0" y="561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38190" y="4828413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P4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5635" y="1447800"/>
            <a:ext cx="1088390" cy="1120140"/>
          </a:xfrm>
          <a:custGeom>
            <a:avLst/>
            <a:gdLst/>
            <a:ahLst/>
            <a:cxnLst/>
            <a:rect l="l" t="t" r="r" b="b"/>
            <a:pathLst>
              <a:path w="1088389" h="1120139">
                <a:moveTo>
                  <a:pt x="0" y="560070"/>
                </a:moveTo>
                <a:lnTo>
                  <a:pt x="1997" y="511737"/>
                </a:lnTo>
                <a:lnTo>
                  <a:pt x="7879" y="464547"/>
                </a:lnTo>
                <a:lnTo>
                  <a:pt x="17483" y="418669"/>
                </a:lnTo>
                <a:lnTo>
                  <a:pt x="30646" y="374270"/>
                </a:lnTo>
                <a:lnTo>
                  <a:pt x="47204" y="331518"/>
                </a:lnTo>
                <a:lnTo>
                  <a:pt x="66994" y="290581"/>
                </a:lnTo>
                <a:lnTo>
                  <a:pt x="89852" y="251627"/>
                </a:lnTo>
                <a:lnTo>
                  <a:pt x="115616" y="214824"/>
                </a:lnTo>
                <a:lnTo>
                  <a:pt x="144122" y="180340"/>
                </a:lnTo>
                <a:lnTo>
                  <a:pt x="175207" y="148343"/>
                </a:lnTo>
                <a:lnTo>
                  <a:pt x="208708" y="119001"/>
                </a:lnTo>
                <a:lnTo>
                  <a:pt x="244460" y="92482"/>
                </a:lnTo>
                <a:lnTo>
                  <a:pt x="282301" y="68953"/>
                </a:lnTo>
                <a:lnTo>
                  <a:pt x="322068" y="48584"/>
                </a:lnTo>
                <a:lnTo>
                  <a:pt x="363596" y="31542"/>
                </a:lnTo>
                <a:lnTo>
                  <a:pt x="406724" y="17994"/>
                </a:lnTo>
                <a:lnTo>
                  <a:pt x="451287" y="8109"/>
                </a:lnTo>
                <a:lnTo>
                  <a:pt x="497123" y="2055"/>
                </a:lnTo>
                <a:lnTo>
                  <a:pt x="544067" y="0"/>
                </a:lnTo>
                <a:lnTo>
                  <a:pt x="591012" y="2055"/>
                </a:lnTo>
                <a:lnTo>
                  <a:pt x="636848" y="8109"/>
                </a:lnTo>
                <a:lnTo>
                  <a:pt x="681411" y="17994"/>
                </a:lnTo>
                <a:lnTo>
                  <a:pt x="724539" y="31542"/>
                </a:lnTo>
                <a:lnTo>
                  <a:pt x="766067" y="48584"/>
                </a:lnTo>
                <a:lnTo>
                  <a:pt x="805834" y="68953"/>
                </a:lnTo>
                <a:lnTo>
                  <a:pt x="843675" y="92482"/>
                </a:lnTo>
                <a:lnTo>
                  <a:pt x="879427" y="119001"/>
                </a:lnTo>
                <a:lnTo>
                  <a:pt x="912928" y="148343"/>
                </a:lnTo>
                <a:lnTo>
                  <a:pt x="944013" y="180340"/>
                </a:lnTo>
                <a:lnTo>
                  <a:pt x="972519" y="214824"/>
                </a:lnTo>
                <a:lnTo>
                  <a:pt x="998283" y="251627"/>
                </a:lnTo>
                <a:lnTo>
                  <a:pt x="1021141" y="290581"/>
                </a:lnTo>
                <a:lnTo>
                  <a:pt x="1040931" y="331518"/>
                </a:lnTo>
                <a:lnTo>
                  <a:pt x="1057489" y="374270"/>
                </a:lnTo>
                <a:lnTo>
                  <a:pt x="1070652" y="418669"/>
                </a:lnTo>
                <a:lnTo>
                  <a:pt x="1080256" y="464547"/>
                </a:lnTo>
                <a:lnTo>
                  <a:pt x="1086138" y="511737"/>
                </a:lnTo>
                <a:lnTo>
                  <a:pt x="1088136" y="560070"/>
                </a:lnTo>
                <a:lnTo>
                  <a:pt x="1086138" y="608402"/>
                </a:lnTo>
                <a:lnTo>
                  <a:pt x="1080256" y="655592"/>
                </a:lnTo>
                <a:lnTo>
                  <a:pt x="1070652" y="701470"/>
                </a:lnTo>
                <a:lnTo>
                  <a:pt x="1057489" y="745869"/>
                </a:lnTo>
                <a:lnTo>
                  <a:pt x="1040931" y="788621"/>
                </a:lnTo>
                <a:lnTo>
                  <a:pt x="1021141" y="829558"/>
                </a:lnTo>
                <a:lnTo>
                  <a:pt x="998283" y="868512"/>
                </a:lnTo>
                <a:lnTo>
                  <a:pt x="972519" y="905315"/>
                </a:lnTo>
                <a:lnTo>
                  <a:pt x="944013" y="939799"/>
                </a:lnTo>
                <a:lnTo>
                  <a:pt x="912928" y="971796"/>
                </a:lnTo>
                <a:lnTo>
                  <a:pt x="879427" y="1001138"/>
                </a:lnTo>
                <a:lnTo>
                  <a:pt x="843675" y="1027657"/>
                </a:lnTo>
                <a:lnTo>
                  <a:pt x="805834" y="1051186"/>
                </a:lnTo>
                <a:lnTo>
                  <a:pt x="766067" y="1071555"/>
                </a:lnTo>
                <a:lnTo>
                  <a:pt x="724539" y="1088597"/>
                </a:lnTo>
                <a:lnTo>
                  <a:pt x="681411" y="1102145"/>
                </a:lnTo>
                <a:lnTo>
                  <a:pt x="636848" y="1112030"/>
                </a:lnTo>
                <a:lnTo>
                  <a:pt x="591012" y="1118084"/>
                </a:lnTo>
                <a:lnTo>
                  <a:pt x="544067" y="1120139"/>
                </a:lnTo>
                <a:lnTo>
                  <a:pt x="497123" y="1118084"/>
                </a:lnTo>
                <a:lnTo>
                  <a:pt x="451287" y="1112030"/>
                </a:lnTo>
                <a:lnTo>
                  <a:pt x="406724" y="1102145"/>
                </a:lnTo>
                <a:lnTo>
                  <a:pt x="363596" y="1088597"/>
                </a:lnTo>
                <a:lnTo>
                  <a:pt x="322068" y="1071555"/>
                </a:lnTo>
                <a:lnTo>
                  <a:pt x="282301" y="1051186"/>
                </a:lnTo>
                <a:lnTo>
                  <a:pt x="244460" y="1027657"/>
                </a:lnTo>
                <a:lnTo>
                  <a:pt x="208708" y="1001138"/>
                </a:lnTo>
                <a:lnTo>
                  <a:pt x="175207" y="971796"/>
                </a:lnTo>
                <a:lnTo>
                  <a:pt x="144122" y="939799"/>
                </a:lnTo>
                <a:lnTo>
                  <a:pt x="115616" y="905315"/>
                </a:lnTo>
                <a:lnTo>
                  <a:pt x="89852" y="868512"/>
                </a:lnTo>
                <a:lnTo>
                  <a:pt x="66994" y="829558"/>
                </a:lnTo>
                <a:lnTo>
                  <a:pt x="47204" y="788621"/>
                </a:lnTo>
                <a:lnTo>
                  <a:pt x="30646" y="745869"/>
                </a:lnTo>
                <a:lnTo>
                  <a:pt x="17483" y="701470"/>
                </a:lnTo>
                <a:lnTo>
                  <a:pt x="7879" y="655592"/>
                </a:lnTo>
                <a:lnTo>
                  <a:pt x="1997" y="608402"/>
                </a:lnTo>
                <a:lnTo>
                  <a:pt x="0" y="56007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62044" y="1895855"/>
            <a:ext cx="654050" cy="448309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CC0000"/>
                </a:solidFill>
                <a:latin typeface="华文新魏"/>
                <a:cs typeface="华文新魏"/>
              </a:rPr>
              <a:t>P1</a:t>
            </a:r>
            <a:endParaRPr sz="1800">
              <a:latin typeface="华文新魏"/>
              <a:cs typeface="华文新魏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9635" y="2795016"/>
            <a:ext cx="1088390" cy="672465"/>
          </a:xfrm>
          <a:custGeom>
            <a:avLst/>
            <a:gdLst/>
            <a:ahLst/>
            <a:cxnLst/>
            <a:rect l="l" t="t" r="r" b="b"/>
            <a:pathLst>
              <a:path w="1088390" h="672464">
                <a:moveTo>
                  <a:pt x="0" y="672084"/>
                </a:moveTo>
                <a:lnTo>
                  <a:pt x="1088136" y="672084"/>
                </a:lnTo>
                <a:lnTo>
                  <a:pt x="1088136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1471" y="3014472"/>
            <a:ext cx="227075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7335" y="3014472"/>
            <a:ext cx="227075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704" y="2795016"/>
            <a:ext cx="1088390" cy="672465"/>
          </a:xfrm>
          <a:custGeom>
            <a:avLst/>
            <a:gdLst/>
            <a:ahLst/>
            <a:cxnLst/>
            <a:rect l="l" t="t" r="r" b="b"/>
            <a:pathLst>
              <a:path w="1088389" h="672464">
                <a:moveTo>
                  <a:pt x="0" y="672084"/>
                </a:moveTo>
                <a:lnTo>
                  <a:pt x="1088136" y="672084"/>
                </a:lnTo>
                <a:lnTo>
                  <a:pt x="1088136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7064" y="3014472"/>
            <a:ext cx="225552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1404" y="3014472"/>
            <a:ext cx="227076" cy="2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970" y="2343911"/>
            <a:ext cx="875665" cy="680720"/>
          </a:xfrm>
          <a:custGeom>
            <a:avLst/>
            <a:gdLst/>
            <a:ahLst/>
            <a:cxnLst/>
            <a:rect l="l" t="t" r="r" b="b"/>
            <a:pathLst>
              <a:path w="875664" h="680719">
                <a:moveTo>
                  <a:pt x="811538" y="41670"/>
                </a:moveTo>
                <a:lnTo>
                  <a:pt x="0" y="670051"/>
                </a:lnTo>
                <a:lnTo>
                  <a:pt x="7874" y="680212"/>
                </a:lnTo>
                <a:lnTo>
                  <a:pt x="819290" y="51703"/>
                </a:lnTo>
                <a:lnTo>
                  <a:pt x="811538" y="41670"/>
                </a:lnTo>
                <a:close/>
              </a:path>
              <a:path w="875664" h="680719">
                <a:moveTo>
                  <a:pt x="859355" y="33909"/>
                </a:moveTo>
                <a:lnTo>
                  <a:pt x="821563" y="33909"/>
                </a:lnTo>
                <a:lnTo>
                  <a:pt x="829309" y="43941"/>
                </a:lnTo>
                <a:lnTo>
                  <a:pt x="819290" y="51703"/>
                </a:lnTo>
                <a:lnTo>
                  <a:pt x="838707" y="76835"/>
                </a:lnTo>
                <a:lnTo>
                  <a:pt x="859355" y="33909"/>
                </a:lnTo>
                <a:close/>
              </a:path>
              <a:path w="875664" h="680719">
                <a:moveTo>
                  <a:pt x="821563" y="33909"/>
                </a:moveTo>
                <a:lnTo>
                  <a:pt x="811538" y="41670"/>
                </a:lnTo>
                <a:lnTo>
                  <a:pt x="819290" y="51703"/>
                </a:lnTo>
                <a:lnTo>
                  <a:pt x="829309" y="43941"/>
                </a:lnTo>
                <a:lnTo>
                  <a:pt x="821563" y="33909"/>
                </a:lnTo>
                <a:close/>
              </a:path>
              <a:path w="875664" h="680719">
                <a:moveTo>
                  <a:pt x="875665" y="0"/>
                </a:moveTo>
                <a:lnTo>
                  <a:pt x="792099" y="16510"/>
                </a:lnTo>
                <a:lnTo>
                  <a:pt x="811538" y="41670"/>
                </a:lnTo>
                <a:lnTo>
                  <a:pt x="821563" y="33909"/>
                </a:lnTo>
                <a:lnTo>
                  <a:pt x="859355" y="33909"/>
                </a:lnTo>
                <a:lnTo>
                  <a:pt x="875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200" y="2339467"/>
            <a:ext cx="440690" cy="455930"/>
          </a:xfrm>
          <a:custGeom>
            <a:avLst/>
            <a:gdLst/>
            <a:ahLst/>
            <a:cxnLst/>
            <a:rect l="l" t="t" r="r" b="b"/>
            <a:pathLst>
              <a:path w="440689" h="455930">
                <a:moveTo>
                  <a:pt x="382948" y="405120"/>
                </a:moveTo>
                <a:lnTo>
                  <a:pt x="360045" y="427228"/>
                </a:lnTo>
                <a:lnTo>
                  <a:pt x="440436" y="455549"/>
                </a:lnTo>
                <a:lnTo>
                  <a:pt x="427473" y="414274"/>
                </a:lnTo>
                <a:lnTo>
                  <a:pt x="391795" y="414274"/>
                </a:lnTo>
                <a:lnTo>
                  <a:pt x="382948" y="405120"/>
                </a:lnTo>
                <a:close/>
              </a:path>
              <a:path w="440689" h="455930">
                <a:moveTo>
                  <a:pt x="392061" y="396322"/>
                </a:moveTo>
                <a:lnTo>
                  <a:pt x="382948" y="405120"/>
                </a:lnTo>
                <a:lnTo>
                  <a:pt x="391795" y="414274"/>
                </a:lnTo>
                <a:lnTo>
                  <a:pt x="400938" y="405511"/>
                </a:lnTo>
                <a:lnTo>
                  <a:pt x="392061" y="396322"/>
                </a:lnTo>
                <a:close/>
              </a:path>
              <a:path w="440689" h="455930">
                <a:moveTo>
                  <a:pt x="414909" y="374269"/>
                </a:moveTo>
                <a:lnTo>
                  <a:pt x="392061" y="396322"/>
                </a:lnTo>
                <a:lnTo>
                  <a:pt x="400938" y="405511"/>
                </a:lnTo>
                <a:lnTo>
                  <a:pt x="391795" y="414274"/>
                </a:lnTo>
                <a:lnTo>
                  <a:pt x="427473" y="414274"/>
                </a:lnTo>
                <a:lnTo>
                  <a:pt x="414909" y="374269"/>
                </a:lnTo>
                <a:close/>
              </a:path>
              <a:path w="440689" h="455930">
                <a:moveTo>
                  <a:pt x="9144" y="0"/>
                </a:moveTo>
                <a:lnTo>
                  <a:pt x="0" y="8890"/>
                </a:lnTo>
                <a:lnTo>
                  <a:pt x="382948" y="405120"/>
                </a:lnTo>
                <a:lnTo>
                  <a:pt x="392061" y="396322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3808" y="3243072"/>
            <a:ext cx="76200" cy="1120140"/>
          </a:xfrm>
          <a:custGeom>
            <a:avLst/>
            <a:gdLst/>
            <a:ahLst/>
            <a:cxnLst/>
            <a:rect l="l" t="t" r="r" b="b"/>
            <a:pathLst>
              <a:path w="76200" h="1120139">
                <a:moveTo>
                  <a:pt x="31750" y="1043939"/>
                </a:moveTo>
                <a:lnTo>
                  <a:pt x="0" y="1043939"/>
                </a:lnTo>
                <a:lnTo>
                  <a:pt x="38100" y="1120139"/>
                </a:lnTo>
                <a:lnTo>
                  <a:pt x="69850" y="1056639"/>
                </a:lnTo>
                <a:lnTo>
                  <a:pt x="31750" y="1056639"/>
                </a:lnTo>
                <a:lnTo>
                  <a:pt x="31750" y="1043939"/>
                </a:lnTo>
                <a:close/>
              </a:path>
              <a:path w="76200" h="1120139">
                <a:moveTo>
                  <a:pt x="44450" y="0"/>
                </a:moveTo>
                <a:lnTo>
                  <a:pt x="31750" y="0"/>
                </a:lnTo>
                <a:lnTo>
                  <a:pt x="31750" y="1056639"/>
                </a:lnTo>
                <a:lnTo>
                  <a:pt x="44450" y="1056639"/>
                </a:lnTo>
                <a:lnTo>
                  <a:pt x="44450" y="0"/>
                </a:lnTo>
                <a:close/>
              </a:path>
              <a:path w="76200" h="1120139">
                <a:moveTo>
                  <a:pt x="76200" y="1043939"/>
                </a:moveTo>
                <a:lnTo>
                  <a:pt x="44450" y="1043939"/>
                </a:lnTo>
                <a:lnTo>
                  <a:pt x="44450" y="1056639"/>
                </a:lnTo>
                <a:lnTo>
                  <a:pt x="69850" y="1056639"/>
                </a:lnTo>
                <a:lnTo>
                  <a:pt x="76200" y="104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97908" y="3238626"/>
            <a:ext cx="1092835" cy="1124585"/>
          </a:xfrm>
          <a:custGeom>
            <a:avLst/>
            <a:gdLst/>
            <a:ahLst/>
            <a:cxnLst/>
            <a:rect l="l" t="t" r="r" b="b"/>
            <a:pathLst>
              <a:path w="1092835" h="1124585">
                <a:moveTo>
                  <a:pt x="25780" y="1043432"/>
                </a:moveTo>
                <a:lnTo>
                  <a:pt x="0" y="1124585"/>
                </a:lnTo>
                <a:lnTo>
                  <a:pt x="80390" y="1096518"/>
                </a:lnTo>
                <a:lnTo>
                  <a:pt x="66934" y="1083437"/>
                </a:lnTo>
                <a:lnTo>
                  <a:pt x="48767" y="1083437"/>
                </a:lnTo>
                <a:lnTo>
                  <a:pt x="39750" y="1074674"/>
                </a:lnTo>
                <a:lnTo>
                  <a:pt x="48574" y="1065589"/>
                </a:lnTo>
                <a:lnTo>
                  <a:pt x="25780" y="1043432"/>
                </a:lnTo>
                <a:close/>
              </a:path>
              <a:path w="1092835" h="1124585">
                <a:moveTo>
                  <a:pt x="48574" y="1065589"/>
                </a:moveTo>
                <a:lnTo>
                  <a:pt x="39750" y="1074674"/>
                </a:lnTo>
                <a:lnTo>
                  <a:pt x="48767" y="1083437"/>
                </a:lnTo>
                <a:lnTo>
                  <a:pt x="57591" y="1074354"/>
                </a:lnTo>
                <a:lnTo>
                  <a:pt x="48574" y="1065589"/>
                </a:lnTo>
                <a:close/>
              </a:path>
              <a:path w="1092835" h="1124585">
                <a:moveTo>
                  <a:pt x="57591" y="1074354"/>
                </a:moveTo>
                <a:lnTo>
                  <a:pt x="48767" y="1083437"/>
                </a:lnTo>
                <a:lnTo>
                  <a:pt x="66934" y="1083437"/>
                </a:lnTo>
                <a:lnTo>
                  <a:pt x="57591" y="1074354"/>
                </a:lnTo>
                <a:close/>
              </a:path>
              <a:path w="1092835" h="1124585">
                <a:moveTo>
                  <a:pt x="1083564" y="0"/>
                </a:moveTo>
                <a:lnTo>
                  <a:pt x="48574" y="1065589"/>
                </a:lnTo>
                <a:lnTo>
                  <a:pt x="57591" y="1074354"/>
                </a:lnTo>
                <a:lnTo>
                  <a:pt x="1092707" y="8889"/>
                </a:lnTo>
                <a:lnTo>
                  <a:pt x="1083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1840" y="3467100"/>
            <a:ext cx="659765" cy="1123315"/>
          </a:xfrm>
          <a:custGeom>
            <a:avLst/>
            <a:gdLst/>
            <a:ahLst/>
            <a:cxnLst/>
            <a:rect l="l" t="t" r="r" b="b"/>
            <a:pathLst>
              <a:path w="659764" h="1123314">
                <a:moveTo>
                  <a:pt x="43848" y="62625"/>
                </a:moveTo>
                <a:lnTo>
                  <a:pt x="32928" y="68979"/>
                </a:lnTo>
                <a:lnTo>
                  <a:pt x="648335" y="1123314"/>
                </a:lnTo>
                <a:lnTo>
                  <a:pt x="659257" y="1116964"/>
                </a:lnTo>
                <a:lnTo>
                  <a:pt x="43848" y="62625"/>
                </a:lnTo>
                <a:close/>
              </a:path>
              <a:path w="659764" h="1123314">
                <a:moveTo>
                  <a:pt x="0" y="0"/>
                </a:moveTo>
                <a:lnTo>
                  <a:pt x="5461" y="84962"/>
                </a:lnTo>
                <a:lnTo>
                  <a:pt x="32928" y="68979"/>
                </a:lnTo>
                <a:lnTo>
                  <a:pt x="26543" y="58038"/>
                </a:lnTo>
                <a:lnTo>
                  <a:pt x="37464" y="51688"/>
                </a:lnTo>
                <a:lnTo>
                  <a:pt x="62643" y="51688"/>
                </a:lnTo>
                <a:lnTo>
                  <a:pt x="71374" y="46609"/>
                </a:lnTo>
                <a:lnTo>
                  <a:pt x="0" y="0"/>
                </a:lnTo>
                <a:close/>
              </a:path>
              <a:path w="659764" h="1123314">
                <a:moveTo>
                  <a:pt x="37464" y="51688"/>
                </a:moveTo>
                <a:lnTo>
                  <a:pt x="26543" y="58038"/>
                </a:lnTo>
                <a:lnTo>
                  <a:pt x="32928" y="68979"/>
                </a:lnTo>
                <a:lnTo>
                  <a:pt x="43848" y="62625"/>
                </a:lnTo>
                <a:lnTo>
                  <a:pt x="37464" y="51688"/>
                </a:lnTo>
                <a:close/>
              </a:path>
              <a:path w="659764" h="1123314">
                <a:moveTo>
                  <a:pt x="62643" y="51688"/>
                </a:moveTo>
                <a:lnTo>
                  <a:pt x="37464" y="51688"/>
                </a:lnTo>
                <a:lnTo>
                  <a:pt x="43848" y="62625"/>
                </a:lnTo>
                <a:lnTo>
                  <a:pt x="62643" y="51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944" y="3243072"/>
            <a:ext cx="76200" cy="1120140"/>
          </a:xfrm>
          <a:custGeom>
            <a:avLst/>
            <a:gdLst/>
            <a:ahLst/>
            <a:cxnLst/>
            <a:rect l="l" t="t" r="r" b="b"/>
            <a:pathLst>
              <a:path w="76200" h="1120139">
                <a:moveTo>
                  <a:pt x="31750" y="1043939"/>
                </a:moveTo>
                <a:lnTo>
                  <a:pt x="0" y="1043939"/>
                </a:lnTo>
                <a:lnTo>
                  <a:pt x="38100" y="1120139"/>
                </a:lnTo>
                <a:lnTo>
                  <a:pt x="69850" y="1056639"/>
                </a:lnTo>
                <a:lnTo>
                  <a:pt x="31750" y="1056639"/>
                </a:lnTo>
                <a:lnTo>
                  <a:pt x="31750" y="1043939"/>
                </a:lnTo>
                <a:close/>
              </a:path>
              <a:path w="76200" h="1120139">
                <a:moveTo>
                  <a:pt x="44450" y="0"/>
                </a:moveTo>
                <a:lnTo>
                  <a:pt x="31750" y="0"/>
                </a:lnTo>
                <a:lnTo>
                  <a:pt x="31750" y="1056639"/>
                </a:lnTo>
                <a:lnTo>
                  <a:pt x="44450" y="1056639"/>
                </a:lnTo>
                <a:lnTo>
                  <a:pt x="44450" y="0"/>
                </a:lnTo>
                <a:close/>
              </a:path>
              <a:path w="76200" h="1120139">
                <a:moveTo>
                  <a:pt x="76200" y="1043939"/>
                </a:moveTo>
                <a:lnTo>
                  <a:pt x="44450" y="1043939"/>
                </a:lnTo>
                <a:lnTo>
                  <a:pt x="44450" y="1056639"/>
                </a:lnTo>
                <a:lnTo>
                  <a:pt x="69850" y="1056639"/>
                </a:lnTo>
                <a:lnTo>
                  <a:pt x="76200" y="104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63495" y="5886703"/>
            <a:ext cx="368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0000"/>
                </a:solidFill>
                <a:latin typeface="微软雅黑"/>
                <a:cs typeface="微软雅黑"/>
              </a:rPr>
              <a:t>一个有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环路而</a:t>
            </a:r>
            <a:r>
              <a:rPr sz="2400" b="1" spc="5" dirty="0">
                <a:solidFill>
                  <a:srgbClr val="FF0000"/>
                </a:solidFill>
                <a:latin typeface="微软雅黑"/>
                <a:cs typeface="微软雅黑"/>
              </a:rPr>
              <a:t>无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死锁的</a:t>
            </a:r>
            <a:r>
              <a:rPr sz="2400" b="1" spc="5" dirty="0">
                <a:solidFill>
                  <a:srgbClr val="FF0000"/>
                </a:solidFill>
                <a:latin typeface="微软雅黑"/>
                <a:cs typeface="微软雅黑"/>
              </a:rPr>
              <a:t>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322" y="290829"/>
            <a:ext cx="72878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6865" marR="5080" indent="-15748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简化进程</a:t>
            </a:r>
            <a:r>
              <a:rPr sz="4000" dirty="0"/>
              <a:t>-</a:t>
            </a:r>
            <a:r>
              <a:rPr sz="4000" spc="-5" dirty="0"/>
              <a:t>资源分配图检测系统是 否处于死锁状态(1)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7868" y="2708148"/>
            <a:ext cx="8425180" cy="3601720"/>
          </a:xfrm>
          <a:custGeom>
            <a:avLst/>
            <a:gdLst/>
            <a:ahLst/>
            <a:cxnLst/>
            <a:rect l="l" t="t" r="r" b="b"/>
            <a:pathLst>
              <a:path w="8425180" h="3601720">
                <a:moveTo>
                  <a:pt x="0" y="3601212"/>
                </a:moveTo>
                <a:lnTo>
                  <a:pt x="8424672" y="3601212"/>
                </a:lnTo>
                <a:lnTo>
                  <a:pt x="8424672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2643695"/>
            <a:ext cx="8270240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680"/>
              </a:spcBef>
              <a:buSzPct val="95833"/>
              <a:buAutoNum type="arabicParenBoth"/>
              <a:tabLst>
                <a:tab pos="349885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如果进程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资源分配图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无环路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，则此时系统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没有发生死锁</a:t>
            </a:r>
            <a:endParaRPr sz="2400">
              <a:latin typeface="华文新魏"/>
              <a:cs typeface="华文新魏"/>
            </a:endParaRPr>
          </a:p>
          <a:p>
            <a:pPr marL="285115" marR="51435" indent="-272415">
              <a:lnSpc>
                <a:spcPct val="100000"/>
              </a:lnSpc>
              <a:spcBef>
                <a:spcPts val="575"/>
              </a:spcBef>
              <a:buSzPct val="95833"/>
              <a:buAutoNum type="arabicParenBoth"/>
              <a:tabLst>
                <a:tab pos="401955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如果进程-资源分配图中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有环路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，且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每个资源类中仅有一个</a:t>
            </a:r>
            <a:r>
              <a:rPr sz="2400" u="sng" spc="-16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资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源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，则系统中发生了死锁，此时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环路是系统发生死锁的充 要条件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，环路中的进程便为死锁进程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580"/>
              </a:spcBef>
              <a:buSzPct val="95833"/>
              <a:buAutoNum type="arabicParenBoth"/>
              <a:tabLst>
                <a:tab pos="406400" algn="l"/>
              </a:tabLst>
            </a:pP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进程-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源分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配图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有</a:t>
            </a:r>
            <a:r>
              <a:rPr sz="24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环</a:t>
            </a:r>
            <a:r>
              <a:rPr sz="2400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路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且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涉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及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的资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源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类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有多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 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资源，则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环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路的存在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只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是产生死</a:t>
            </a:r>
            <a:r>
              <a:rPr sz="24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锁</a:t>
            </a:r>
            <a:r>
              <a:rPr sz="2400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的必要条</a:t>
            </a:r>
            <a:r>
              <a:rPr sz="24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而不是充分条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353314"/>
            <a:ext cx="4295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进程资源轨迹图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85800" y="1295400"/>
            <a:ext cx="7543800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1290827"/>
            <a:ext cx="7553325" cy="4701540"/>
          </a:xfrm>
          <a:custGeom>
            <a:avLst/>
            <a:gdLst/>
            <a:ahLst/>
            <a:cxnLst/>
            <a:rect l="l" t="t" r="r" b="b"/>
            <a:pathLst>
              <a:path w="7553325" h="4701540">
                <a:moveTo>
                  <a:pt x="0" y="4701540"/>
                </a:moveTo>
                <a:lnTo>
                  <a:pt x="7552944" y="4701540"/>
                </a:lnTo>
                <a:lnTo>
                  <a:pt x="7552944" y="0"/>
                </a:lnTo>
                <a:lnTo>
                  <a:pt x="0" y="0"/>
                </a:lnTo>
                <a:lnTo>
                  <a:pt x="0" y="4701540"/>
                </a:lnTo>
                <a:close/>
              </a:path>
            </a:pathLst>
          </a:custGeom>
          <a:ln w="9144">
            <a:solidFill>
              <a:srgbClr val="99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97" y="367029"/>
            <a:ext cx="72878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简化进程</a:t>
            </a:r>
            <a:r>
              <a:rPr sz="4000" dirty="0"/>
              <a:t>-</a:t>
            </a:r>
            <a:r>
              <a:rPr sz="4000" spc="-5" dirty="0"/>
              <a:t>资源分配图检测系统是 否处于死锁状态(2)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1940" y="2781300"/>
            <a:ext cx="8610600" cy="3385185"/>
          </a:xfrm>
          <a:custGeom>
            <a:avLst/>
            <a:gdLst/>
            <a:ahLst/>
            <a:cxnLst/>
            <a:rect l="l" t="t" r="r" b="b"/>
            <a:pathLst>
              <a:path w="8610600" h="3385185">
                <a:moveTo>
                  <a:pt x="0" y="3384804"/>
                </a:moveTo>
                <a:lnTo>
                  <a:pt x="8610600" y="3384804"/>
                </a:lnTo>
                <a:lnTo>
                  <a:pt x="8610600" y="0"/>
                </a:lnTo>
                <a:lnTo>
                  <a:pt x="0" y="0"/>
                </a:lnTo>
                <a:lnTo>
                  <a:pt x="0" y="3384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289" y="2790571"/>
            <a:ext cx="846201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如果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源分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配图</a:t>
            </a:r>
            <a:r>
              <a:rPr sz="2400" spc="6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消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去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此进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程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的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所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有请求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边和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分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配</a:t>
            </a:r>
            <a:r>
              <a:rPr sz="2400" u="sng" spc="-22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边 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，成为</a:t>
            </a:r>
            <a:r>
              <a:rPr sz="2400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孤立结</a:t>
            </a:r>
            <a:r>
              <a:rPr sz="2400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点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。经一系列简化，使所有进程成为孤立结 点，则该图是可完全简化的；否则则称该图是不可完全简化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endParaRPr sz="2400">
              <a:latin typeface="华文新魏"/>
              <a:cs typeface="华文新魏"/>
            </a:endParaRPr>
          </a:p>
          <a:p>
            <a:pPr marL="285115" marR="10160" indent="-272415" algn="just">
              <a:lnSpc>
                <a:spcPct val="102099"/>
              </a:lnSpc>
              <a:spcBef>
                <a:spcPts val="51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系统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死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状态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充</a:t>
            </a:r>
            <a:r>
              <a:rPr sz="2400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分</a:t>
            </a:r>
            <a:r>
              <a:rPr sz="24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条</a:t>
            </a:r>
            <a:r>
              <a:rPr sz="24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件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是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且仅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当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该</a:t>
            </a:r>
            <a:r>
              <a:rPr sz="2400" spc="45" dirty="0">
                <a:solidFill>
                  <a:srgbClr val="073D86"/>
                </a:solidFill>
                <a:latin typeface="华文新魏"/>
                <a:cs typeface="华文新魏"/>
              </a:rPr>
              <a:t>状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态的进</a:t>
            </a:r>
            <a:r>
              <a:rPr sz="2400" spc="4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50" dirty="0">
                <a:solidFill>
                  <a:srgbClr val="073D86"/>
                </a:solidFill>
                <a:latin typeface="华文新魏"/>
                <a:cs typeface="华文新魏"/>
              </a:rPr>
              <a:t>-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资源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分配图是不可完全简化</a:t>
            </a:r>
            <a:r>
              <a:rPr sz="2400" spc="-2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。该充分条件称</a:t>
            </a:r>
            <a:r>
              <a:rPr sz="2400" spc="-15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死锁定理</a:t>
            </a:r>
            <a:endParaRPr sz="2400">
              <a:latin typeface="华文新魏"/>
              <a:cs typeface="华文新魏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204978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华文新魏"/>
                <a:cs typeface="华文新魏"/>
              </a:rPr>
              <a:t>孤立结点含义?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954" y="708151"/>
            <a:ext cx="6236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死锁的检测和解除方</a:t>
            </a:r>
            <a:r>
              <a:rPr spc="5" dirty="0"/>
              <a:t>法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465" y="2714066"/>
            <a:ext cx="7966709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(1)</a:t>
            </a:r>
            <a:r>
              <a:rPr sz="280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2800" spc="-10" dirty="0">
                <a:solidFill>
                  <a:srgbClr val="073D86"/>
                </a:solidFill>
                <a:latin typeface="华文新魏"/>
                <a:cs typeface="华文新魏"/>
              </a:rPr>
              <a:t>借助于死锁的安全性测试算法来实现</a:t>
            </a:r>
            <a:r>
              <a:rPr sz="2800" spc="1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死锁检测 算法与死锁避免算法是类似的，不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同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在于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前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者考虑 了检查每个进程还需要的所有资源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能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否满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足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要</a:t>
            </a:r>
            <a:r>
              <a:rPr sz="28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新魏"/>
                <a:cs typeface="华文新魏"/>
              </a:rPr>
              <a:t>求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； 而后者则仅要根据进程的当前申请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资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源量</a:t>
            </a:r>
            <a:r>
              <a:rPr sz="2800" spc="5" dirty="0">
                <a:solidFill>
                  <a:srgbClr val="073D86"/>
                </a:solidFill>
                <a:latin typeface="华文新魏"/>
                <a:cs typeface="华文新魏"/>
              </a:rPr>
              <a:t>来</a:t>
            </a:r>
            <a:r>
              <a:rPr sz="2800" spc="-5" dirty="0">
                <a:solidFill>
                  <a:srgbClr val="073D86"/>
                </a:solidFill>
                <a:latin typeface="华文新魏"/>
                <a:cs typeface="华文新魏"/>
              </a:rPr>
              <a:t>判断系 统是否进入了不安全状态</a:t>
            </a:r>
            <a:endParaRPr sz="28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208" y="805052"/>
            <a:ext cx="6331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死锁的检测和解除方</a:t>
            </a:r>
            <a:r>
              <a:rPr spc="5" dirty="0"/>
              <a:t>法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564892"/>
            <a:ext cx="8569960" cy="3601720"/>
          </a:xfrm>
          <a:custGeom>
            <a:avLst/>
            <a:gdLst/>
            <a:ahLst/>
            <a:cxnLst/>
            <a:rect l="l" t="t" r="r" b="b"/>
            <a:pathLst>
              <a:path w="8569960" h="3601720">
                <a:moveTo>
                  <a:pt x="0" y="3601212"/>
                </a:moveTo>
                <a:lnTo>
                  <a:pt x="8569452" y="3601212"/>
                </a:lnTo>
                <a:lnTo>
                  <a:pt x="8569452" y="0"/>
                </a:lnTo>
                <a:lnTo>
                  <a:pt x="0" y="0"/>
                </a:lnTo>
                <a:lnTo>
                  <a:pt x="0" y="360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519019"/>
            <a:ext cx="8439785" cy="35007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一种具体的死锁检测方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法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检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算法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步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骤如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：</a:t>
            </a:r>
            <a:endParaRPr sz="20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1)currentavail=available；</a:t>
            </a:r>
            <a:endParaRPr sz="20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2)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果allocation[k,*]!=0，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令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finish[k]=false;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否则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finish[k]=true；</a:t>
            </a:r>
            <a:endParaRPr sz="20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3)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寻找一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个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k，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它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应满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足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条件：</a:t>
            </a:r>
            <a:endParaRPr sz="2000">
              <a:latin typeface="华文新魏"/>
              <a:cs typeface="华文新魏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(finish[k]==false)&amp;&amp;(request[k,*]&lt;=currentavail[*]);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若找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不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到</a:t>
            </a:r>
            <a:r>
              <a:rPr sz="2000" spc="5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样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的k，</a:t>
            </a:r>
            <a:endParaRPr sz="2000">
              <a:latin typeface="华文新魏"/>
              <a:cs typeface="华文新魏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则转向5)；</a:t>
            </a:r>
            <a:endParaRPr sz="20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4)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修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改currentavail[*]=Currentavail[*]+allocation[k,*];</a:t>
            </a:r>
            <a:endParaRPr sz="2000">
              <a:latin typeface="华文新魏"/>
              <a:cs typeface="华文新魏"/>
            </a:endParaRPr>
          </a:p>
          <a:p>
            <a:pPr marL="3219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finish[k]=true;然后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转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向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3)；</a:t>
            </a:r>
            <a:endParaRPr sz="2000">
              <a:latin typeface="华文新魏"/>
              <a:cs typeface="华文新魏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0B6FC"/>
              </a:buClr>
              <a:buFont typeface="Symbol"/>
              <a:buChar char="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5)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如果存</a:t>
            </a:r>
            <a:r>
              <a:rPr sz="2000" spc="-5" dirty="0">
                <a:solidFill>
                  <a:srgbClr val="073D86"/>
                </a:solidFill>
                <a:latin typeface="华文新魏"/>
                <a:cs typeface="华文新魏"/>
              </a:rPr>
              <a:t>在k(1≤k≤n),finish[k]=false,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则系统处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死锁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态，</a:t>
            </a:r>
            <a:r>
              <a:rPr sz="2000" spc="-15" dirty="0">
                <a:solidFill>
                  <a:srgbClr val="073D86"/>
                </a:solidFill>
                <a:latin typeface="华文新魏"/>
                <a:cs typeface="华文新魏"/>
              </a:rPr>
              <a:t>并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且</a:t>
            </a:r>
            <a:endParaRPr sz="2000">
              <a:latin typeface="华文新魏"/>
              <a:cs typeface="华文新魏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finish[k]=false的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Pk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为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处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于死锁的进</a:t>
            </a:r>
            <a:r>
              <a:rPr sz="2000" spc="-1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0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0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540765"/>
            <a:ext cx="3745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死锁的解除(1)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2420" marR="50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313055" algn="l"/>
              </a:tabLst>
            </a:pPr>
            <a:r>
              <a:rPr dirty="0"/>
              <a:t>结束所有进程的执行，重新启动操作系统。方法简单，但以 前工作全部作废，损失很大。</a:t>
            </a:r>
          </a:p>
          <a:p>
            <a:pPr marL="312420" indent="-272415">
              <a:lnSpc>
                <a:spcPct val="100000"/>
              </a:lnSpc>
              <a:spcBef>
                <a:spcPts val="254"/>
              </a:spcBef>
              <a:buClr>
                <a:srgbClr val="30B6FC"/>
              </a:buClr>
              <a:buFont typeface="Symbol"/>
              <a:buChar char=""/>
              <a:tabLst>
                <a:tab pos="313055" algn="l"/>
              </a:tabLst>
            </a:pPr>
            <a:r>
              <a:rPr spc="-5" dirty="0"/>
              <a:t>撤销陷于死锁的所有进程，解除死锁继续运行。</a:t>
            </a:r>
          </a:p>
          <a:p>
            <a:pPr marL="312420" marR="5080" indent="-272415">
              <a:lnSpc>
                <a:spcPts val="2590"/>
              </a:lnSpc>
              <a:spcBef>
                <a:spcPts val="615"/>
              </a:spcBef>
              <a:buClr>
                <a:srgbClr val="30B6FC"/>
              </a:buClr>
              <a:buFont typeface="Symbol"/>
              <a:buChar char=""/>
              <a:tabLst>
                <a:tab pos="313055" algn="l"/>
              </a:tabLst>
            </a:pPr>
            <a:r>
              <a:rPr dirty="0"/>
              <a:t>逐个撤销陷于死锁的进程，回收其资源重新分派，直至死锁 解除。</a:t>
            </a: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226" y="693165"/>
            <a:ext cx="38500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死锁的解除(2)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94715" y="2491739"/>
            <a:ext cx="8368665" cy="3817620"/>
          </a:xfrm>
          <a:custGeom>
            <a:avLst/>
            <a:gdLst/>
            <a:ahLst/>
            <a:cxnLst/>
            <a:rect l="l" t="t" r="r" b="b"/>
            <a:pathLst>
              <a:path w="8368665" h="3817620">
                <a:moveTo>
                  <a:pt x="0" y="3817620"/>
                </a:moveTo>
                <a:lnTo>
                  <a:pt x="8368283" y="3817620"/>
                </a:lnTo>
                <a:lnTo>
                  <a:pt x="8368283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501646"/>
            <a:ext cx="7918450" cy="3465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200"/>
              </a:lnSpc>
              <a:spcBef>
                <a:spcPts val="9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剥夺陷于死锁的进程占用的资源，但并不撤销它，直至死 锁解除。可仿照撤销陷于死锁进程的条件来选择剥夺资源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的进程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200"/>
              </a:lnSpc>
              <a:spcBef>
                <a:spcPts val="5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根据系统保存的检查点，让所有进程回退，直到足以解除 死锁，这种措施要求系统建立保存检查点、回退及重启机 制。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 algn="just">
              <a:lnSpc>
                <a:spcPct val="100200"/>
              </a:lnSpc>
              <a:spcBef>
                <a:spcPts val="55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当检测到死锁时，如果存在某些未卷入死锁的进程，而随 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着这些进程执行到结束，有可能释放足够的资源来解除死 锁。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347548"/>
            <a:ext cx="606234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若干死锁的例</a:t>
            </a:r>
            <a:r>
              <a:rPr sz="4800" spc="-10" dirty="0"/>
              <a:t>子</a:t>
            </a:r>
            <a:r>
              <a:rPr sz="4800" dirty="0"/>
              <a:t>(2)</a:t>
            </a:r>
            <a:endParaRPr sz="4800"/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600" dirty="0">
                <a:solidFill>
                  <a:srgbClr val="CC0000"/>
                </a:solidFill>
              </a:rPr>
              <a:t>例２P</a:t>
            </a:r>
            <a:r>
              <a:rPr sz="3600" spc="-5" dirty="0">
                <a:solidFill>
                  <a:srgbClr val="CC0000"/>
                </a:solidFill>
              </a:rPr>
              <a:t>V</a:t>
            </a:r>
            <a:r>
              <a:rPr sz="3600" dirty="0">
                <a:solidFill>
                  <a:srgbClr val="CC0000"/>
                </a:solidFill>
              </a:rPr>
              <a:t>操作使用不当产生死锁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7167" y="2139821"/>
            <a:ext cx="1275080" cy="1783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95885" algn="ctr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P1</a:t>
            </a:r>
            <a:endParaRPr sz="2400">
              <a:latin typeface="华文新魏"/>
              <a:cs typeface="华文新魏"/>
            </a:endParaRPr>
          </a:p>
          <a:p>
            <a:pPr marL="31115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………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50927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P(s1);</a:t>
            </a:r>
            <a:endParaRPr sz="24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49657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(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167" y="3970146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7167" y="4335335"/>
            <a:ext cx="130873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0927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V(s1);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09270" algn="l"/>
              </a:tabLst>
            </a:pPr>
            <a:r>
              <a:rPr sz="2400" dirty="0">
                <a:solidFill>
                  <a:srgbClr val="30B6FC"/>
                </a:solidFill>
                <a:latin typeface="Symbol"/>
                <a:cs typeface="Symbol"/>
              </a:rPr>
              <a:t></a:t>
            </a:r>
            <a:r>
              <a:rPr sz="2400" dirty="0">
                <a:solidFill>
                  <a:srgbClr val="30B6F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)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003" y="2139821"/>
            <a:ext cx="1454785" cy="31000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P2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5" dirty="0">
                <a:solidFill>
                  <a:srgbClr val="073D86"/>
                </a:solidFill>
                <a:latin typeface="Candara"/>
                <a:cs typeface="Candara"/>
              </a:rPr>
              <a:t>………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P(s2);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P(s1);</a:t>
            </a:r>
            <a:endParaRPr sz="2400">
              <a:latin typeface="华文新魏"/>
              <a:cs typeface="华文新魏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使用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1和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2 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V(s2);</a:t>
            </a:r>
            <a:endParaRPr sz="2400">
              <a:latin typeface="华文新魏"/>
              <a:cs typeface="华文新魏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V(s1);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algn="ctr">
              <a:lnSpc>
                <a:spcPts val="5750"/>
              </a:lnSpc>
              <a:spcBef>
                <a:spcPts val="100"/>
              </a:spcBef>
            </a:pPr>
            <a:r>
              <a:rPr sz="4800" dirty="0"/>
              <a:t>若干死锁的例</a:t>
            </a:r>
            <a:r>
              <a:rPr sz="4800" spc="-10" dirty="0"/>
              <a:t>子</a:t>
            </a:r>
            <a:r>
              <a:rPr sz="4800" dirty="0"/>
              <a:t>(3)</a:t>
            </a:r>
            <a:endParaRPr sz="4800"/>
          </a:p>
          <a:p>
            <a:pPr marL="302895" algn="ctr">
              <a:lnSpc>
                <a:spcPts val="4310"/>
              </a:lnSpc>
            </a:pPr>
            <a:r>
              <a:rPr sz="3600" dirty="0">
                <a:solidFill>
                  <a:srgbClr val="CC0000"/>
                </a:solidFill>
              </a:rPr>
              <a:t>例３资源分配不当引起死锁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37336" y="2598801"/>
            <a:ext cx="7415530" cy="182498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2550" marR="5080" indent="-70485">
              <a:lnSpc>
                <a:spcPct val="89600"/>
              </a:lnSpc>
              <a:spcBef>
                <a:spcPts val="500"/>
              </a:spcBef>
            </a:pP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若系统中有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m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个资源被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个进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共享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每 个进程都要求Ｋ个资源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而m</a:t>
            </a:r>
            <a:r>
              <a:rPr sz="3200" spc="-65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spc="5" dirty="0">
                <a:solidFill>
                  <a:srgbClr val="073D86"/>
                </a:solidFill>
                <a:latin typeface="华文新魏"/>
                <a:cs typeface="华文新魏"/>
              </a:rPr>
              <a:t>&lt;</a:t>
            </a:r>
            <a:r>
              <a:rPr sz="3200" spc="-40" dirty="0">
                <a:solidFill>
                  <a:srgbClr val="073D86"/>
                </a:solidFill>
                <a:latin typeface="华文新魏"/>
                <a:cs typeface="华文新魏"/>
              </a:rPr>
              <a:t> 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3200" spc="-5" dirty="0">
                <a:solidFill>
                  <a:srgbClr val="073D86"/>
                </a:solidFill>
                <a:latin typeface="Candara"/>
                <a:cs typeface="Candara"/>
              </a:rPr>
              <a:t>·</a:t>
            </a:r>
            <a:r>
              <a:rPr sz="3200" spc="-5" dirty="0">
                <a:solidFill>
                  <a:srgbClr val="073D86"/>
                </a:solidFill>
                <a:latin typeface="华文新魏"/>
                <a:cs typeface="华文新魏"/>
              </a:rPr>
              <a:t>K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时，  即资源数小于进程所要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求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的总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数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时，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果 分配不得当就可能引起</a:t>
            </a:r>
            <a:r>
              <a:rPr sz="3200" spc="-15" dirty="0">
                <a:solidFill>
                  <a:srgbClr val="073D86"/>
                </a:solidFill>
                <a:latin typeface="华文新魏"/>
                <a:cs typeface="华文新魏"/>
              </a:rPr>
              <a:t>死</a:t>
            </a:r>
            <a:r>
              <a:rPr sz="3200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endParaRPr sz="32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267970"/>
            <a:ext cx="734504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若干死锁的例</a:t>
            </a:r>
            <a:r>
              <a:rPr sz="4800" spc="-10" dirty="0"/>
              <a:t>子</a:t>
            </a:r>
            <a:r>
              <a:rPr sz="4800" dirty="0"/>
              <a:t>(4)</a:t>
            </a:r>
            <a:endParaRPr sz="4800"/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solidFill>
                  <a:srgbClr val="CC0000"/>
                </a:solidFill>
              </a:rPr>
              <a:t>例４对临时性资源使用</a:t>
            </a:r>
            <a:r>
              <a:rPr sz="3200" spc="-15" dirty="0">
                <a:solidFill>
                  <a:srgbClr val="CC0000"/>
                </a:solidFill>
              </a:rPr>
              <a:t>不</a:t>
            </a:r>
            <a:r>
              <a:rPr sz="3200" dirty="0">
                <a:solidFill>
                  <a:srgbClr val="CC0000"/>
                </a:solidFill>
              </a:rPr>
              <a:t>加限</a:t>
            </a:r>
            <a:r>
              <a:rPr sz="3200" spc="-15" dirty="0">
                <a:solidFill>
                  <a:srgbClr val="CC0000"/>
                </a:solidFill>
              </a:rPr>
              <a:t>制</a:t>
            </a:r>
            <a:r>
              <a:rPr sz="3200" dirty="0">
                <a:solidFill>
                  <a:srgbClr val="CC0000"/>
                </a:solidFill>
              </a:rPr>
              <a:t>引起</a:t>
            </a:r>
            <a:r>
              <a:rPr sz="3200" spc="-15" dirty="0">
                <a:solidFill>
                  <a:srgbClr val="CC0000"/>
                </a:solidFill>
              </a:rPr>
              <a:t>死</a:t>
            </a:r>
            <a:r>
              <a:rPr sz="3200" dirty="0">
                <a:solidFill>
                  <a:srgbClr val="CC0000"/>
                </a:solidFill>
              </a:rPr>
              <a:t>锁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69644" y="2757042"/>
            <a:ext cx="7004684" cy="2440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2415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进程通信使用的信件是一种临时性资源，如果对信 件的发送和接收不加限制，可能引起死锁。</a:t>
            </a:r>
            <a:endParaRPr sz="2400">
              <a:latin typeface="华文新魏"/>
              <a:cs typeface="华文新魏"/>
            </a:endParaRPr>
          </a:p>
          <a:p>
            <a:pPr marL="285115" marR="5080" indent="-272415">
              <a:lnSpc>
                <a:spcPct val="90000"/>
              </a:lnSpc>
              <a:spcBef>
                <a:spcPts val="54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进程P1等待进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P3的信件S3来到后再向进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 送信件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S1；P2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又要等待P1的信件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S1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来到后再向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P3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发 送信件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S2；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P3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也要等待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的信件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S2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来到后才能 发出信件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S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3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。这种情况下形成了循环等待，产生死 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锁。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873" y="296926"/>
            <a:ext cx="2777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独木</a:t>
            </a:r>
            <a:r>
              <a:rPr spc="935" dirty="0"/>
              <a:t>桥</a:t>
            </a:r>
            <a:r>
              <a:rPr spc="5" dirty="0">
                <a:latin typeface="Candara"/>
                <a:cs typeface="Candara"/>
              </a:rPr>
              <a:t>(</a:t>
            </a:r>
            <a:r>
              <a:rPr dirty="0"/>
              <a:t>例</a:t>
            </a:r>
            <a:r>
              <a:rPr dirty="0">
                <a:latin typeface="Candara"/>
                <a:cs typeface="Candar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4446523"/>
            <a:ext cx="304165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只能在一个方向行车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可能发生死锁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也可能发生饥饿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2560" y="242163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1359" y="242163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0"/>
                </a:moveTo>
                <a:lnTo>
                  <a:pt x="6096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959" y="280263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2559" y="2449067"/>
            <a:ext cx="609600" cy="353695"/>
          </a:xfrm>
          <a:custGeom>
            <a:avLst/>
            <a:gdLst/>
            <a:ahLst/>
            <a:cxnLst/>
            <a:rect l="l" t="t" r="r" b="b"/>
            <a:pathLst>
              <a:path w="609600" h="353694">
                <a:moveTo>
                  <a:pt x="0" y="353568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2159" y="243992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2560" y="379323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1359" y="3412235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9" y="3412235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559" y="3412235"/>
            <a:ext cx="609600" cy="352425"/>
          </a:xfrm>
          <a:custGeom>
            <a:avLst/>
            <a:gdLst/>
            <a:ahLst/>
            <a:cxnLst/>
            <a:rect l="l" t="t" r="r" b="b"/>
            <a:pathLst>
              <a:path w="609600" h="352425">
                <a:moveTo>
                  <a:pt x="0" y="0"/>
                </a:moveTo>
                <a:lnTo>
                  <a:pt x="609600" y="3520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2159" y="377342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7460" y="3383279"/>
            <a:ext cx="457200" cy="257810"/>
          </a:xfrm>
          <a:custGeom>
            <a:avLst/>
            <a:gdLst/>
            <a:ahLst/>
            <a:cxnLst/>
            <a:rect l="l" t="t" r="r" b="b"/>
            <a:pathLst>
              <a:path w="457200" h="257810">
                <a:moveTo>
                  <a:pt x="0" y="257556"/>
                </a:moveTo>
                <a:lnTo>
                  <a:pt x="457200" y="257556"/>
                </a:lnTo>
                <a:lnTo>
                  <a:pt x="457200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5204" y="3421379"/>
            <a:ext cx="105410" cy="181610"/>
          </a:xfrm>
          <a:custGeom>
            <a:avLst/>
            <a:gdLst/>
            <a:ahLst/>
            <a:cxnLst/>
            <a:rect l="l" t="t" r="r" b="b"/>
            <a:pathLst>
              <a:path w="105410" h="181610">
                <a:moveTo>
                  <a:pt x="0" y="181355"/>
                </a:moveTo>
                <a:lnTo>
                  <a:pt x="105156" y="181355"/>
                </a:lnTo>
                <a:lnTo>
                  <a:pt x="105156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3603" y="3087623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3747" y="3078479"/>
            <a:ext cx="2019300" cy="0"/>
          </a:xfrm>
          <a:custGeom>
            <a:avLst/>
            <a:gdLst/>
            <a:ahLst/>
            <a:cxnLst/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8203" y="2955035"/>
            <a:ext cx="457200" cy="256540"/>
          </a:xfrm>
          <a:custGeom>
            <a:avLst/>
            <a:gdLst/>
            <a:ahLst/>
            <a:cxnLst/>
            <a:rect l="l" t="t" r="r" b="b"/>
            <a:pathLst>
              <a:path w="457200" h="256539">
                <a:moveTo>
                  <a:pt x="0" y="256032"/>
                </a:moveTo>
                <a:lnTo>
                  <a:pt x="457200" y="256032"/>
                </a:lnTo>
                <a:lnTo>
                  <a:pt x="45720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8203" y="2955035"/>
            <a:ext cx="457200" cy="256540"/>
          </a:xfrm>
          <a:custGeom>
            <a:avLst/>
            <a:gdLst/>
            <a:ahLst/>
            <a:cxnLst/>
            <a:rect l="l" t="t" r="r" b="b"/>
            <a:pathLst>
              <a:path w="457200" h="256539">
                <a:moveTo>
                  <a:pt x="0" y="256032"/>
                </a:moveTo>
                <a:lnTo>
                  <a:pt x="457200" y="256032"/>
                </a:lnTo>
                <a:lnTo>
                  <a:pt x="45720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55947" y="2993135"/>
            <a:ext cx="105410" cy="180340"/>
          </a:xfrm>
          <a:custGeom>
            <a:avLst/>
            <a:gdLst/>
            <a:ahLst/>
            <a:cxnLst/>
            <a:rect l="l" t="t" r="r" b="b"/>
            <a:pathLst>
              <a:path w="105410" h="180339">
                <a:moveTo>
                  <a:pt x="0" y="179832"/>
                </a:moveTo>
                <a:lnTo>
                  <a:pt x="105155" y="179832"/>
                </a:lnTo>
                <a:lnTo>
                  <a:pt x="1051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5947" y="2993135"/>
            <a:ext cx="105410" cy="180340"/>
          </a:xfrm>
          <a:custGeom>
            <a:avLst/>
            <a:gdLst/>
            <a:ahLst/>
            <a:cxnLst/>
            <a:rect l="l" t="t" r="r" b="b"/>
            <a:pathLst>
              <a:path w="105410" h="180339">
                <a:moveTo>
                  <a:pt x="0" y="179832"/>
                </a:moveTo>
                <a:lnTo>
                  <a:pt x="105155" y="179832"/>
                </a:lnTo>
                <a:lnTo>
                  <a:pt x="1051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2103" y="2955035"/>
            <a:ext cx="457200" cy="256540"/>
          </a:xfrm>
          <a:custGeom>
            <a:avLst/>
            <a:gdLst/>
            <a:ahLst/>
            <a:cxnLst/>
            <a:rect l="l" t="t" r="r" b="b"/>
            <a:pathLst>
              <a:path w="457200" h="256539">
                <a:moveTo>
                  <a:pt x="0" y="256032"/>
                </a:moveTo>
                <a:lnTo>
                  <a:pt x="457200" y="256032"/>
                </a:lnTo>
                <a:lnTo>
                  <a:pt x="45720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2103" y="2955035"/>
            <a:ext cx="457200" cy="256540"/>
          </a:xfrm>
          <a:custGeom>
            <a:avLst/>
            <a:gdLst/>
            <a:ahLst/>
            <a:cxnLst/>
            <a:rect l="l" t="t" r="r" b="b"/>
            <a:pathLst>
              <a:path w="457200" h="256539">
                <a:moveTo>
                  <a:pt x="0" y="256032"/>
                </a:moveTo>
                <a:lnTo>
                  <a:pt x="457200" y="256032"/>
                </a:lnTo>
                <a:lnTo>
                  <a:pt x="457200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6403" y="2993135"/>
            <a:ext cx="105410" cy="180340"/>
          </a:xfrm>
          <a:custGeom>
            <a:avLst/>
            <a:gdLst/>
            <a:ahLst/>
            <a:cxnLst/>
            <a:rect l="l" t="t" r="r" b="b"/>
            <a:pathLst>
              <a:path w="105410" h="180339">
                <a:moveTo>
                  <a:pt x="0" y="179832"/>
                </a:moveTo>
                <a:lnTo>
                  <a:pt x="105155" y="179832"/>
                </a:lnTo>
                <a:lnTo>
                  <a:pt x="1051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6403" y="2993135"/>
            <a:ext cx="105410" cy="180340"/>
          </a:xfrm>
          <a:custGeom>
            <a:avLst/>
            <a:gdLst/>
            <a:ahLst/>
            <a:cxnLst/>
            <a:rect l="l" t="t" r="r" b="b"/>
            <a:pathLst>
              <a:path w="105410" h="180339">
                <a:moveTo>
                  <a:pt x="0" y="179832"/>
                </a:moveTo>
                <a:lnTo>
                  <a:pt x="105155" y="179832"/>
                </a:lnTo>
                <a:lnTo>
                  <a:pt x="1051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4203" y="2630423"/>
            <a:ext cx="457200" cy="257810"/>
          </a:xfrm>
          <a:custGeom>
            <a:avLst/>
            <a:gdLst/>
            <a:ahLst/>
            <a:cxnLst/>
            <a:rect l="l" t="t" r="r" b="b"/>
            <a:pathLst>
              <a:path w="457200" h="257810">
                <a:moveTo>
                  <a:pt x="0" y="257555"/>
                </a:moveTo>
                <a:lnTo>
                  <a:pt x="457200" y="257555"/>
                </a:lnTo>
                <a:lnTo>
                  <a:pt x="4572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04203" y="2630423"/>
            <a:ext cx="457200" cy="257810"/>
          </a:xfrm>
          <a:custGeom>
            <a:avLst/>
            <a:gdLst/>
            <a:ahLst/>
            <a:cxnLst/>
            <a:rect l="l" t="t" r="r" b="b"/>
            <a:pathLst>
              <a:path w="457200" h="257810">
                <a:moveTo>
                  <a:pt x="0" y="257555"/>
                </a:moveTo>
                <a:lnTo>
                  <a:pt x="457200" y="257555"/>
                </a:lnTo>
                <a:lnTo>
                  <a:pt x="4572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18503" y="2668523"/>
            <a:ext cx="105410" cy="181610"/>
          </a:xfrm>
          <a:custGeom>
            <a:avLst/>
            <a:gdLst/>
            <a:ahLst/>
            <a:cxnLst/>
            <a:rect l="l" t="t" r="r" b="b"/>
            <a:pathLst>
              <a:path w="105410" h="181610">
                <a:moveTo>
                  <a:pt x="0" y="181355"/>
                </a:moveTo>
                <a:lnTo>
                  <a:pt x="105155" y="181355"/>
                </a:lnTo>
                <a:lnTo>
                  <a:pt x="105155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8503" y="2668523"/>
            <a:ext cx="105410" cy="181610"/>
          </a:xfrm>
          <a:custGeom>
            <a:avLst/>
            <a:gdLst/>
            <a:ahLst/>
            <a:cxnLst/>
            <a:rect l="l" t="t" r="r" b="b"/>
            <a:pathLst>
              <a:path w="105410" h="181610">
                <a:moveTo>
                  <a:pt x="0" y="181355"/>
                </a:moveTo>
                <a:lnTo>
                  <a:pt x="105155" y="181355"/>
                </a:lnTo>
                <a:lnTo>
                  <a:pt x="105155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0859" y="2630423"/>
            <a:ext cx="457200" cy="257810"/>
          </a:xfrm>
          <a:custGeom>
            <a:avLst/>
            <a:gdLst/>
            <a:ahLst/>
            <a:cxnLst/>
            <a:rect l="l" t="t" r="r" b="b"/>
            <a:pathLst>
              <a:path w="457200" h="257810">
                <a:moveTo>
                  <a:pt x="0" y="257555"/>
                </a:moveTo>
                <a:lnTo>
                  <a:pt x="457200" y="257555"/>
                </a:lnTo>
                <a:lnTo>
                  <a:pt x="4572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0859" y="2630423"/>
            <a:ext cx="457200" cy="257810"/>
          </a:xfrm>
          <a:custGeom>
            <a:avLst/>
            <a:gdLst/>
            <a:ahLst/>
            <a:cxnLst/>
            <a:rect l="l" t="t" r="r" b="b"/>
            <a:pathLst>
              <a:path w="457200" h="257810">
                <a:moveTo>
                  <a:pt x="0" y="257555"/>
                </a:moveTo>
                <a:lnTo>
                  <a:pt x="457200" y="257555"/>
                </a:lnTo>
                <a:lnTo>
                  <a:pt x="457200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5159" y="2668523"/>
            <a:ext cx="104139" cy="181610"/>
          </a:xfrm>
          <a:custGeom>
            <a:avLst/>
            <a:gdLst/>
            <a:ahLst/>
            <a:cxnLst/>
            <a:rect l="l" t="t" r="r" b="b"/>
            <a:pathLst>
              <a:path w="104140" h="181610">
                <a:moveTo>
                  <a:pt x="0" y="181355"/>
                </a:moveTo>
                <a:lnTo>
                  <a:pt x="103631" y="181355"/>
                </a:lnTo>
                <a:lnTo>
                  <a:pt x="103631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95159" y="2668523"/>
            <a:ext cx="104139" cy="181610"/>
          </a:xfrm>
          <a:custGeom>
            <a:avLst/>
            <a:gdLst/>
            <a:ahLst/>
            <a:cxnLst/>
            <a:rect l="l" t="t" r="r" b="b"/>
            <a:pathLst>
              <a:path w="104140" h="181610">
                <a:moveTo>
                  <a:pt x="0" y="181355"/>
                </a:moveTo>
                <a:lnTo>
                  <a:pt x="103631" y="181355"/>
                </a:lnTo>
                <a:lnTo>
                  <a:pt x="103631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46" y="336550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死锁定义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84276" y="2636520"/>
            <a:ext cx="7698105" cy="3098800"/>
          </a:xfrm>
          <a:custGeom>
            <a:avLst/>
            <a:gdLst/>
            <a:ahLst/>
            <a:cxnLst/>
            <a:rect l="l" t="t" r="r" b="b"/>
            <a:pathLst>
              <a:path w="7698105" h="3098800">
                <a:moveTo>
                  <a:pt x="0" y="3098291"/>
                </a:moveTo>
                <a:lnTo>
                  <a:pt x="7697724" y="3098291"/>
                </a:lnTo>
                <a:lnTo>
                  <a:pt x="7697724" y="0"/>
                </a:lnTo>
                <a:lnTo>
                  <a:pt x="0" y="0"/>
                </a:lnTo>
                <a:lnTo>
                  <a:pt x="0" y="3098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016" y="2612516"/>
            <a:ext cx="7541259" cy="24403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8890" indent="-272415" algn="just">
              <a:lnSpc>
                <a:spcPts val="2590"/>
              </a:lnSpc>
              <a:spcBef>
                <a:spcPts val="425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操作系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统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中的死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指：如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果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在一个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进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程集合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中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每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 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进程都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在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等待只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由该集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合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中的其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他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一个进</a:t>
            </a:r>
            <a:r>
              <a:rPr sz="2400" spc="70" dirty="0">
                <a:solidFill>
                  <a:srgbClr val="073D86"/>
                </a:solidFill>
                <a:latin typeface="华文新魏"/>
                <a:cs typeface="华文新魏"/>
              </a:rPr>
              <a:t>程</a:t>
            </a:r>
            <a:r>
              <a:rPr sz="2400" spc="80" dirty="0">
                <a:solidFill>
                  <a:srgbClr val="073D86"/>
                </a:solidFill>
                <a:latin typeface="华文新魏"/>
                <a:cs typeface="华文新魏"/>
              </a:rPr>
              <a:t>才</a:t>
            </a:r>
            <a:r>
              <a:rPr sz="2400" spc="95" dirty="0">
                <a:solidFill>
                  <a:srgbClr val="073D86"/>
                </a:solidFill>
                <a:latin typeface="华文新魏"/>
                <a:cs typeface="华文新魏"/>
              </a:rPr>
              <a:t>能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引 发的事</a:t>
            </a:r>
            <a:r>
              <a:rPr sz="2400" spc="-10" dirty="0">
                <a:solidFill>
                  <a:srgbClr val="073D86"/>
                </a:solidFill>
                <a:latin typeface="华文新魏"/>
                <a:cs typeface="华文新魏"/>
              </a:rPr>
              <a:t>件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，则称一组进程或系统此时发生死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  <a:p>
            <a:pPr marL="285115" indent="-272415">
              <a:lnSpc>
                <a:spcPts val="2735"/>
              </a:lnSpc>
              <a:spcBef>
                <a:spcPts val="260"/>
              </a:spcBef>
              <a:buClr>
                <a:srgbClr val="30B6FC"/>
              </a:buClr>
              <a:buFont typeface="Symbol"/>
              <a:buChar char=""/>
              <a:tabLst>
                <a:tab pos="285750" algn="l"/>
              </a:tabLst>
            </a:pP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例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如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，n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个进程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P1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、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P2，</a:t>
            </a:r>
            <a:r>
              <a:rPr sz="2400" spc="10" dirty="0">
                <a:solidFill>
                  <a:srgbClr val="073D86"/>
                </a:solidFill>
                <a:latin typeface="Candara"/>
                <a:cs typeface="Candara"/>
              </a:rPr>
              <a:t>…</a:t>
            </a:r>
            <a:r>
              <a:rPr sz="2400" spc="10" dirty="0">
                <a:solidFill>
                  <a:srgbClr val="073D86"/>
                </a:solidFill>
                <a:latin typeface="华文新魏"/>
                <a:cs typeface="华文新魏"/>
              </a:rPr>
              <a:t>，Pn，Pi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因为申请不到资源</a:t>
            </a:r>
            <a:endParaRPr sz="2400">
              <a:latin typeface="华文新魏"/>
              <a:cs typeface="华文新魏"/>
            </a:endParaRPr>
          </a:p>
          <a:p>
            <a:pPr marL="285115" marR="6985" algn="just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而处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于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等待状</a:t>
            </a:r>
            <a:r>
              <a:rPr sz="2400" spc="135" dirty="0">
                <a:solidFill>
                  <a:srgbClr val="073D86"/>
                </a:solidFill>
                <a:latin typeface="华文新魏"/>
                <a:cs typeface="华文新魏"/>
              </a:rPr>
              <a:t>态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，而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R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j</a:t>
            </a:r>
            <a:r>
              <a:rPr sz="2400" spc="120" dirty="0">
                <a:solidFill>
                  <a:srgbClr val="073D86"/>
                </a:solidFill>
                <a:latin typeface="华文新魏"/>
                <a:cs typeface="华文新魏"/>
              </a:rPr>
              <a:t>又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Pi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+</a:t>
            </a:r>
            <a:r>
              <a:rPr sz="2400" spc="110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占有，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114" dirty="0">
                <a:solidFill>
                  <a:srgbClr val="073D86"/>
                </a:solidFill>
                <a:latin typeface="华文新魏"/>
                <a:cs typeface="华文新魏"/>
              </a:rPr>
              <a:t>欲申</a:t>
            </a:r>
            <a:r>
              <a:rPr sz="2400" spc="105" dirty="0">
                <a:solidFill>
                  <a:srgbClr val="073D86"/>
                </a:solidFill>
                <a:latin typeface="华文新魏"/>
                <a:cs typeface="华文新魏"/>
              </a:rPr>
              <a:t>请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的 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资源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被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P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1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占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有</a:t>
            </a:r>
            <a:r>
              <a:rPr sz="2400" spc="25" dirty="0">
                <a:solidFill>
                  <a:srgbClr val="073D86"/>
                </a:solidFill>
                <a:latin typeface="华文新魏"/>
                <a:cs typeface="华文新魏"/>
              </a:rPr>
              <a:t>，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此时</a:t>
            </a:r>
            <a:r>
              <a:rPr sz="2400" spc="35" dirty="0">
                <a:solidFill>
                  <a:srgbClr val="073D86"/>
                </a:solidFill>
                <a:latin typeface="华文新魏"/>
                <a:cs typeface="华文新魏"/>
              </a:rPr>
              <a:t>这</a:t>
            </a:r>
            <a:r>
              <a:rPr sz="2400" spc="1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个进程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的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等待状态</a:t>
            </a:r>
            <a:r>
              <a:rPr sz="2400" spc="30" dirty="0">
                <a:solidFill>
                  <a:srgbClr val="073D86"/>
                </a:solidFill>
                <a:latin typeface="华文新魏"/>
                <a:cs typeface="华文新魏"/>
              </a:rPr>
              <a:t>永</a:t>
            </a:r>
            <a:r>
              <a:rPr sz="2400" spc="20" dirty="0">
                <a:solidFill>
                  <a:srgbClr val="073D86"/>
                </a:solidFill>
                <a:latin typeface="华文新魏"/>
                <a:cs typeface="华文新魏"/>
              </a:rPr>
              <a:t>远不能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结 束，则说这</a:t>
            </a:r>
            <a:r>
              <a:rPr sz="2400" spc="-5" dirty="0">
                <a:solidFill>
                  <a:srgbClr val="073D86"/>
                </a:solidFill>
                <a:latin typeface="华文新魏"/>
                <a:cs typeface="华文新魏"/>
              </a:rPr>
              <a:t>n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个进程处于死锁状</a:t>
            </a:r>
            <a:r>
              <a:rPr sz="2400" spc="5" dirty="0">
                <a:solidFill>
                  <a:srgbClr val="073D86"/>
                </a:solidFill>
                <a:latin typeface="华文新魏"/>
                <a:cs typeface="华文新魏"/>
              </a:rPr>
              <a:t>态</a:t>
            </a:r>
            <a:r>
              <a:rPr sz="2400" dirty="0">
                <a:solidFill>
                  <a:srgbClr val="073D86"/>
                </a:solidFill>
                <a:latin typeface="华文新魏"/>
                <a:cs typeface="华文新魏"/>
              </a:rPr>
              <a:t>。</a:t>
            </a:r>
            <a:endParaRPr sz="2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260604"/>
            <a:ext cx="2321052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16:02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1509</Words>
  <Application>Microsoft Office PowerPoint</Application>
  <PresentationFormat>全屏显示(4:3)</PresentationFormat>
  <Paragraphs>415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Microsoft JhengHei</vt:lpstr>
      <vt:lpstr>Microsoft JhengHei UI</vt:lpstr>
      <vt:lpstr>华文新魏</vt:lpstr>
      <vt:lpstr>宋体</vt:lpstr>
      <vt:lpstr>微软雅黑</vt:lpstr>
      <vt:lpstr>Arial</vt:lpstr>
      <vt:lpstr>Calibri</vt:lpstr>
      <vt:lpstr>Candara</vt:lpstr>
      <vt:lpstr>Symbol</vt:lpstr>
      <vt:lpstr>Times New Roman</vt:lpstr>
      <vt:lpstr>Office Theme</vt:lpstr>
      <vt:lpstr>PowerPoint 演示文稿</vt:lpstr>
      <vt:lpstr>第十二讲死锁</vt:lpstr>
      <vt:lpstr>12.1 死锁产生 若干死锁的例子(1)</vt:lpstr>
      <vt:lpstr>进程资源轨迹图</vt:lpstr>
      <vt:lpstr>若干死锁的例子(2) 例２PV操作使用不当产生死锁</vt:lpstr>
      <vt:lpstr>若干死锁的例子(3) 例３资源分配不当引起死锁</vt:lpstr>
      <vt:lpstr>若干死锁的例子(4) 例４对临时性资源使用不加限制引起死锁</vt:lpstr>
      <vt:lpstr>独木桥(例)</vt:lpstr>
      <vt:lpstr>死锁定义</vt:lpstr>
      <vt:lpstr>产生死锁因素</vt:lpstr>
      <vt:lpstr>12.2死锁防止(1)</vt:lpstr>
      <vt:lpstr>死锁防止(2)</vt:lpstr>
      <vt:lpstr>死锁防止(2)</vt:lpstr>
      <vt:lpstr>死锁的防止(3) 采用层次分配策略(破坏条件2和4)</vt:lpstr>
      <vt:lpstr>死锁防止(4) 层次策略的变种按序分配策略</vt:lpstr>
      <vt:lpstr>12.3死锁避免</vt:lpstr>
      <vt:lpstr>银行家算法的数据结构(1)</vt:lpstr>
      <vt:lpstr>银行家算法的数据结构(2)</vt:lpstr>
      <vt:lpstr>银行家算法的数据结构(3)</vt:lpstr>
      <vt:lpstr>银行家算法中 下列关系式确保成立</vt:lpstr>
      <vt:lpstr>一种死锁避免策略</vt:lpstr>
      <vt:lpstr>系统安全性定义</vt:lpstr>
      <vt:lpstr>实例说明系统所处的安全或不 安全状态(1)</vt:lpstr>
      <vt:lpstr>实例说明系统所处的安全或不 安全状态(2)</vt:lpstr>
      <vt:lpstr>实例说明系统所处的安全或不 安全状态(3)</vt:lpstr>
      <vt:lpstr>PowerPoint 演示文稿</vt:lpstr>
      <vt:lpstr>实例说明系统所处的安全或不安 全状态(5)</vt:lpstr>
      <vt:lpstr>PowerPoint 演示文稿</vt:lpstr>
      <vt:lpstr>实例说明系统所处的安全或不安 全状态(7)</vt:lpstr>
      <vt:lpstr>实例说明系统所处的安全或不安 全状态(8)</vt:lpstr>
      <vt:lpstr>银行家算法的基本思想(1)</vt:lpstr>
      <vt:lpstr>银行家算法的程序及简短说明(1)</vt:lpstr>
      <vt:lpstr>银行家算法的程序及简短说明(2)</vt:lpstr>
      <vt:lpstr>银行家算法的程序及简短说明(3)</vt:lpstr>
      <vt:lpstr>12.4 死锁检测和解除</vt:lpstr>
      <vt:lpstr>进程-资源分配图</vt:lpstr>
      <vt:lpstr>资源分配图的一个例子</vt:lpstr>
      <vt:lpstr>资源分配图的另一个例子</vt:lpstr>
      <vt:lpstr>简化进程-资源分配图检测系统是 否处于死锁状态(1)</vt:lpstr>
      <vt:lpstr>简化进程-资源分配图检测系统是 否处于死锁状态(2)</vt:lpstr>
      <vt:lpstr>死锁的检测和解除方法(1)</vt:lpstr>
      <vt:lpstr>死锁的检测和解除方法(2)</vt:lpstr>
      <vt:lpstr>死锁的解除(1)</vt:lpstr>
      <vt:lpstr>死锁的解除(2)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存储管理</dc:title>
  <dc:creator>费翔林</dc:creator>
  <cp:lastModifiedBy>幽弥狂</cp:lastModifiedBy>
  <cp:revision>1</cp:revision>
  <dcterms:created xsi:type="dcterms:W3CDTF">2019-09-12T15:59:06Z</dcterms:created>
  <dcterms:modified xsi:type="dcterms:W3CDTF">2019-09-12T15:59:12Z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2019-09-12T00:00:00Z</vt:filetime>
  </property>
</Properties>
</file>