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7" autoAdjust="0"/>
    <p:restoredTop sz="94660"/>
  </p:normalViewPr>
  <p:slideViewPr>
    <p:cSldViewPr>
      <p:cViewPr varScale="1">
        <p:scale>
          <a:sx n="81" d="100"/>
          <a:sy n="81" d="100"/>
        </p:scale>
        <p:origin x="105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0664" y="1585671"/>
            <a:ext cx="6122670" cy="1713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955" y="91439"/>
            <a:ext cx="8902700" cy="668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9755" y="2452827"/>
            <a:ext cx="5444489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794" y="2403093"/>
            <a:ext cx="8268411" cy="433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3D8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s.vu.nl/%7Eas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4" y="1585671"/>
            <a:ext cx="612140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marL="45720">
              <a:lnSpc>
                <a:spcPct val="100000"/>
              </a:lnSpc>
              <a:spcBef>
                <a:spcPts val="90"/>
              </a:spcBef>
              <a:tabLst>
                <a:tab pos="2261870" algn="l"/>
              </a:tabLst>
            </a:pPr>
            <a:r>
              <a:rPr sz="5000" dirty="0">
                <a:solidFill>
                  <a:srgbClr val="FFFFFF"/>
                </a:solidFill>
                <a:latin typeface="华文新魏"/>
                <a:cs typeface="华文新魏"/>
              </a:rPr>
              <a:t>第二讲	操作系统概述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414" y="4295597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333756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400524"/>
            <a:ext cx="7649845" cy="38296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——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调用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(System</a:t>
            </a:r>
            <a:r>
              <a:rPr sz="3200" b="1" spc="-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Call)</a:t>
            </a:r>
            <a:endParaRPr sz="3200">
              <a:latin typeface="Times New Roman"/>
              <a:cs typeface="Times New Roman"/>
            </a:endParaRPr>
          </a:p>
          <a:p>
            <a:pPr marL="285115" marR="5080" indent="31750" algn="just">
              <a:lnSpc>
                <a:spcPct val="100000"/>
              </a:lnSpc>
              <a:spcBef>
                <a:spcPts val="765"/>
              </a:spcBef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实现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完成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某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种特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功能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过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程；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它是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序与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的接口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——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(System</a:t>
            </a:r>
            <a:r>
              <a:rPr sz="3200" b="1" spc="-6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Program)</a:t>
            </a:r>
            <a:endParaRPr sz="3200">
              <a:latin typeface="Times New Roman"/>
              <a:cs typeface="Times New Roman"/>
            </a:endParaRPr>
          </a:p>
          <a:p>
            <a:pPr marL="285115" marR="5080" indent="31750" algn="just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用户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供的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解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决使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共性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问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题的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；它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以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看作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供给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户的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能级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189" y="754202"/>
            <a:ext cx="57448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操</a:t>
            </a:r>
            <a:r>
              <a:rPr spc="20" dirty="0"/>
              <a:t>作</a:t>
            </a:r>
            <a:r>
              <a:rPr spc="5" dirty="0"/>
              <a:t>系统</a:t>
            </a:r>
            <a:r>
              <a:rPr spc="-15" dirty="0"/>
              <a:t>的</a:t>
            </a:r>
            <a:r>
              <a:rPr spc="5" dirty="0"/>
              <a:t>用户</a:t>
            </a:r>
            <a:r>
              <a:rPr spc="-15" dirty="0"/>
              <a:t>接</a:t>
            </a:r>
            <a:r>
              <a:rPr spc="5" dirty="0"/>
              <a:t>口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571750"/>
            <a:ext cx="7856220" cy="36385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115" marR="243840" indent="-272415">
              <a:lnSpc>
                <a:spcPct val="100699"/>
              </a:lnSpc>
              <a:spcBef>
                <a:spcPts val="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陷入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制（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常处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）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统中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和实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299"/>
              </a:lnSpc>
              <a:spcBef>
                <a:spcPts val="7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由于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引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起处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器中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的指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称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访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指令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(Supervisor)</a:t>
            </a:r>
            <a:r>
              <a:rPr sz="3200" b="1" spc="-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陷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入指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3200" b="1" spc="-45" dirty="0">
                <a:solidFill>
                  <a:srgbClr val="073D86"/>
                </a:solidFill>
                <a:latin typeface="Times New Roman"/>
                <a:cs typeface="Times New Roman"/>
              </a:rPr>
              <a:t>(Trap)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或 异常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中断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指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(Interrupt)</a:t>
            </a:r>
            <a:endParaRPr sz="3200">
              <a:latin typeface="Times New Roman"/>
              <a:cs typeface="Times New Roman"/>
            </a:endParaRPr>
          </a:p>
          <a:p>
            <a:pPr marL="285115" marR="243840" indent="-272415">
              <a:lnSpc>
                <a:spcPct val="10060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每个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先规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了编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号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带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传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递给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部处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参数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2773" y="835532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系</a:t>
            </a:r>
            <a:r>
              <a:rPr spc="25" dirty="0"/>
              <a:t>统</a:t>
            </a:r>
            <a:r>
              <a:rPr dirty="0"/>
              <a:t>调用的实现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220315"/>
            <a:ext cx="7617459" cy="383032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6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编写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 algn="just">
              <a:lnSpc>
                <a:spcPct val="12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设计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一张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统调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入口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址表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每个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口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地址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指向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调用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还包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含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带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参数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个数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 algn="just">
              <a:lnSpc>
                <a:spcPct val="12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陷入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辟现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保护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保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发生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调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现场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789" y="759332"/>
            <a:ext cx="5744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系</a:t>
            </a:r>
            <a:r>
              <a:rPr spc="20" dirty="0"/>
              <a:t>统</a:t>
            </a:r>
            <a:r>
              <a:rPr dirty="0"/>
              <a:t>调用的实现</a:t>
            </a:r>
            <a:r>
              <a:rPr spc="-25" dirty="0"/>
              <a:t>要</a:t>
            </a:r>
            <a:r>
              <a:rPr dirty="0"/>
              <a:t>点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238" y="835532"/>
            <a:ext cx="5744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系</a:t>
            </a:r>
            <a:r>
              <a:rPr spc="20" dirty="0"/>
              <a:t>统</a:t>
            </a:r>
            <a:r>
              <a:rPr dirty="0"/>
              <a:t>调用的实现</a:t>
            </a:r>
            <a:r>
              <a:rPr spc="-25" dirty="0"/>
              <a:t>过</a:t>
            </a:r>
            <a:r>
              <a:rPr dirty="0"/>
              <a:t>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23" y="4012691"/>
            <a:ext cx="1480185" cy="20650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500" b="1" spc="-135" dirty="0">
                <a:latin typeface="Microsoft JhengHei"/>
                <a:cs typeface="Microsoft JhengHei"/>
              </a:rPr>
              <a:t>System</a:t>
            </a:r>
            <a:r>
              <a:rPr sz="1500" b="1" spc="-130" dirty="0">
                <a:latin typeface="Microsoft JhengHei"/>
                <a:cs typeface="Microsoft JhengHei"/>
              </a:rPr>
              <a:t> </a:t>
            </a:r>
            <a:r>
              <a:rPr sz="1500" b="1" spc="75" dirty="0">
                <a:latin typeface="Microsoft JhengHei"/>
                <a:cs typeface="Microsoft JhengHei"/>
              </a:rPr>
              <a:t>Call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908" y="3631819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用户程序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7855" y="3256279"/>
            <a:ext cx="1122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850" algn="l"/>
              </a:tabLst>
            </a:pPr>
            <a:r>
              <a:rPr sz="1500" b="1" spc="-215" dirty="0">
                <a:latin typeface="Microsoft JhengHei"/>
                <a:cs typeface="Microsoft JhengHei"/>
              </a:rPr>
              <a:t>A</a:t>
            </a:r>
            <a:r>
              <a:rPr sz="1500" b="1" spc="-322" baseline="-19444" dirty="0">
                <a:latin typeface="Microsoft JhengHei"/>
                <a:cs typeface="Microsoft JhengHei"/>
              </a:rPr>
              <a:t>0	</a:t>
            </a:r>
            <a:r>
              <a:rPr sz="1500" b="1" spc="-210" dirty="0">
                <a:latin typeface="Microsoft JhengHei"/>
                <a:cs typeface="Microsoft JhengHei"/>
              </a:rPr>
              <a:t>SUB</a:t>
            </a:r>
            <a:r>
              <a:rPr sz="1500" b="1" spc="-315" baseline="-19444" dirty="0">
                <a:latin typeface="Microsoft JhengHei"/>
                <a:cs typeface="Microsoft JhengHei"/>
              </a:rPr>
              <a:t>0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8728" y="4764023"/>
            <a:ext cx="741045" cy="3752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5"/>
              </a:spcBef>
            </a:pPr>
            <a:r>
              <a:rPr sz="1500" b="1" spc="-130" dirty="0">
                <a:latin typeface="Microsoft JhengHei"/>
                <a:cs typeface="Microsoft JhengHei"/>
              </a:rPr>
              <a:t>SUB</a:t>
            </a:r>
            <a:r>
              <a:rPr sz="1500" b="1" spc="-195" baseline="-19444" dirty="0">
                <a:latin typeface="Microsoft JhengHei"/>
                <a:cs typeface="Microsoft JhengHei"/>
              </a:rPr>
              <a:t>i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8728" y="5702808"/>
            <a:ext cx="741045" cy="3752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0"/>
              </a:spcBef>
            </a:pPr>
            <a:r>
              <a:rPr sz="1500" b="1" spc="-220" dirty="0">
                <a:latin typeface="Microsoft JhengHei"/>
                <a:cs typeface="Microsoft JhengHei"/>
              </a:rPr>
              <a:t>SUB</a:t>
            </a:r>
            <a:r>
              <a:rPr sz="1500" b="1" spc="-330" baseline="-19444" dirty="0">
                <a:latin typeface="Microsoft JhengHei"/>
                <a:cs typeface="Microsoft JhengHei"/>
              </a:rPr>
              <a:t>n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7855" y="3819525"/>
            <a:ext cx="1122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850" algn="l"/>
              </a:tabLst>
            </a:pPr>
            <a:r>
              <a:rPr sz="1500" b="1" spc="-215" dirty="0">
                <a:latin typeface="Microsoft JhengHei"/>
                <a:cs typeface="Microsoft JhengHei"/>
              </a:rPr>
              <a:t>A</a:t>
            </a:r>
            <a:r>
              <a:rPr sz="1500" b="1" spc="-322" baseline="-19444" dirty="0">
                <a:latin typeface="Microsoft JhengHei"/>
                <a:cs typeface="Microsoft JhengHei"/>
              </a:rPr>
              <a:t>1	</a:t>
            </a:r>
            <a:r>
              <a:rPr sz="1500" b="1" spc="-210" dirty="0">
                <a:latin typeface="Microsoft JhengHei"/>
                <a:cs typeface="Microsoft JhengHei"/>
              </a:rPr>
              <a:t>SUB</a:t>
            </a:r>
            <a:r>
              <a:rPr sz="1500" b="1" spc="-315" baseline="-19444" dirty="0">
                <a:latin typeface="Microsoft JhengHei"/>
                <a:cs typeface="Microsoft JhengHei"/>
              </a:rPr>
              <a:t>1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7855" y="4758308"/>
            <a:ext cx="1847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25" dirty="0">
                <a:latin typeface="Microsoft JhengHei"/>
                <a:cs typeface="Microsoft JhengHei"/>
              </a:rPr>
              <a:t>A</a:t>
            </a:r>
            <a:r>
              <a:rPr sz="1500" b="1" spc="330" baseline="-19444" dirty="0">
                <a:latin typeface="Microsoft JhengHei"/>
                <a:cs typeface="Microsoft JhengHei"/>
              </a:rPr>
              <a:t>i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7855" y="5508752"/>
            <a:ext cx="1854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30" dirty="0">
                <a:latin typeface="Microsoft JhengHei"/>
                <a:cs typeface="Microsoft JhengHei"/>
              </a:rPr>
              <a:t>A</a:t>
            </a:r>
            <a:r>
              <a:rPr sz="1500" b="1" spc="-195" baseline="-19444" dirty="0">
                <a:latin typeface="Microsoft JhengHei"/>
                <a:cs typeface="Microsoft JhengHei"/>
              </a:rPr>
              <a:t>n</a:t>
            </a:r>
            <a:endParaRPr sz="1500" baseline="-19444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9641" y="4234688"/>
            <a:ext cx="236854" cy="2159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500" b="1" dirty="0">
                <a:latin typeface="Times New Roman"/>
                <a:cs typeface="Times New Roman"/>
              </a:rPr>
              <a:t>…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9641" y="5173217"/>
            <a:ext cx="236854" cy="2159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500" b="1" dirty="0">
                <a:latin typeface="Times New Roman"/>
                <a:cs typeface="Times New Roman"/>
              </a:rPr>
              <a:t>…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3992" y="3073907"/>
            <a:ext cx="1481455" cy="3191510"/>
          </a:xfrm>
          <a:custGeom>
            <a:avLst/>
            <a:gdLst/>
            <a:ahLst/>
            <a:cxnLst/>
            <a:rect l="l" t="t" r="r" b="b"/>
            <a:pathLst>
              <a:path w="1481454" h="3191510">
                <a:moveTo>
                  <a:pt x="0" y="3191255"/>
                </a:moveTo>
                <a:lnTo>
                  <a:pt x="1481327" y="3191255"/>
                </a:lnTo>
                <a:lnTo>
                  <a:pt x="1481327" y="0"/>
                </a:lnTo>
                <a:lnTo>
                  <a:pt x="0" y="0"/>
                </a:lnTo>
                <a:lnTo>
                  <a:pt x="0" y="31912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7522" y="2693034"/>
            <a:ext cx="1739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系统调用处理子程序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80688" y="3450335"/>
            <a:ext cx="76200" cy="375285"/>
          </a:xfrm>
          <a:custGeom>
            <a:avLst/>
            <a:gdLst/>
            <a:ahLst/>
            <a:cxnLst/>
            <a:rect l="l" t="t" r="r" b="b"/>
            <a:pathLst>
              <a:path w="76200" h="375285">
                <a:moveTo>
                  <a:pt x="0" y="298703"/>
                </a:moveTo>
                <a:lnTo>
                  <a:pt x="38100" y="374903"/>
                </a:lnTo>
                <a:lnTo>
                  <a:pt x="63500" y="324103"/>
                </a:lnTo>
                <a:lnTo>
                  <a:pt x="31750" y="324103"/>
                </a:lnTo>
                <a:lnTo>
                  <a:pt x="31750" y="319870"/>
                </a:lnTo>
                <a:lnTo>
                  <a:pt x="0" y="298703"/>
                </a:lnTo>
                <a:close/>
              </a:path>
              <a:path w="76200" h="375285">
                <a:moveTo>
                  <a:pt x="31750" y="319870"/>
                </a:moveTo>
                <a:lnTo>
                  <a:pt x="31750" y="324103"/>
                </a:lnTo>
                <a:lnTo>
                  <a:pt x="38100" y="324103"/>
                </a:lnTo>
                <a:lnTo>
                  <a:pt x="31750" y="319870"/>
                </a:lnTo>
                <a:close/>
              </a:path>
              <a:path w="76200" h="375285">
                <a:moveTo>
                  <a:pt x="44450" y="0"/>
                </a:moveTo>
                <a:lnTo>
                  <a:pt x="31750" y="0"/>
                </a:lnTo>
                <a:lnTo>
                  <a:pt x="31750" y="319870"/>
                </a:lnTo>
                <a:lnTo>
                  <a:pt x="38100" y="324103"/>
                </a:lnTo>
                <a:lnTo>
                  <a:pt x="44450" y="319870"/>
                </a:lnTo>
                <a:lnTo>
                  <a:pt x="44450" y="0"/>
                </a:lnTo>
                <a:close/>
              </a:path>
              <a:path w="76200" h="375285">
                <a:moveTo>
                  <a:pt x="44450" y="319870"/>
                </a:moveTo>
                <a:lnTo>
                  <a:pt x="38100" y="324103"/>
                </a:lnTo>
                <a:lnTo>
                  <a:pt x="44450" y="324103"/>
                </a:lnTo>
                <a:lnTo>
                  <a:pt x="44450" y="319870"/>
                </a:lnTo>
                <a:close/>
              </a:path>
              <a:path w="76200" h="375285">
                <a:moveTo>
                  <a:pt x="76200" y="298703"/>
                </a:moveTo>
                <a:lnTo>
                  <a:pt x="44450" y="319870"/>
                </a:lnTo>
                <a:lnTo>
                  <a:pt x="44450" y="324103"/>
                </a:lnTo>
                <a:lnTo>
                  <a:pt x="63500" y="324103"/>
                </a:lnTo>
                <a:lnTo>
                  <a:pt x="76200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57498" y="3906139"/>
            <a:ext cx="11684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取系统功能号 找入口地址表 </a:t>
            </a:r>
            <a:r>
              <a:rPr sz="1500" b="1" spc="-5" dirty="0">
                <a:latin typeface="Microsoft JhengHei"/>
                <a:cs typeface="Microsoft JhengHei"/>
              </a:rPr>
              <a:t>相应入口地址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2538" y="5930290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结束处理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2538" y="6159195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恢复现场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0688" y="4764023"/>
            <a:ext cx="76200" cy="1126490"/>
          </a:xfrm>
          <a:custGeom>
            <a:avLst/>
            <a:gdLst/>
            <a:ahLst/>
            <a:cxnLst/>
            <a:rect l="l" t="t" r="r" b="b"/>
            <a:pathLst>
              <a:path w="76200" h="1126489">
                <a:moveTo>
                  <a:pt x="0" y="1050036"/>
                </a:moveTo>
                <a:lnTo>
                  <a:pt x="38100" y="1126236"/>
                </a:lnTo>
                <a:lnTo>
                  <a:pt x="63500" y="1075436"/>
                </a:lnTo>
                <a:lnTo>
                  <a:pt x="31750" y="1075436"/>
                </a:lnTo>
                <a:lnTo>
                  <a:pt x="31750" y="1071202"/>
                </a:lnTo>
                <a:lnTo>
                  <a:pt x="0" y="1050036"/>
                </a:lnTo>
                <a:close/>
              </a:path>
              <a:path w="76200" h="1126489">
                <a:moveTo>
                  <a:pt x="31750" y="1071202"/>
                </a:moveTo>
                <a:lnTo>
                  <a:pt x="31750" y="1075436"/>
                </a:lnTo>
                <a:lnTo>
                  <a:pt x="38100" y="1075436"/>
                </a:lnTo>
                <a:lnTo>
                  <a:pt x="31750" y="1071202"/>
                </a:lnTo>
                <a:close/>
              </a:path>
              <a:path w="76200" h="1126489">
                <a:moveTo>
                  <a:pt x="44450" y="0"/>
                </a:moveTo>
                <a:lnTo>
                  <a:pt x="31750" y="0"/>
                </a:lnTo>
                <a:lnTo>
                  <a:pt x="31750" y="1071202"/>
                </a:lnTo>
                <a:lnTo>
                  <a:pt x="38100" y="1075436"/>
                </a:lnTo>
                <a:lnTo>
                  <a:pt x="44450" y="1071202"/>
                </a:lnTo>
                <a:lnTo>
                  <a:pt x="44450" y="0"/>
                </a:lnTo>
                <a:close/>
              </a:path>
              <a:path w="76200" h="1126489">
                <a:moveTo>
                  <a:pt x="44450" y="1071202"/>
                </a:moveTo>
                <a:lnTo>
                  <a:pt x="38100" y="1075436"/>
                </a:lnTo>
                <a:lnTo>
                  <a:pt x="44450" y="1075436"/>
                </a:lnTo>
                <a:lnTo>
                  <a:pt x="44450" y="1071202"/>
                </a:lnTo>
                <a:close/>
              </a:path>
              <a:path w="76200" h="1126489">
                <a:moveTo>
                  <a:pt x="76200" y="1050036"/>
                </a:moveTo>
                <a:lnTo>
                  <a:pt x="44450" y="1071202"/>
                </a:lnTo>
                <a:lnTo>
                  <a:pt x="44450" y="1075436"/>
                </a:lnTo>
                <a:lnTo>
                  <a:pt x="63500" y="1075436"/>
                </a:lnTo>
                <a:lnTo>
                  <a:pt x="76200" y="1050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3523" y="4162044"/>
            <a:ext cx="370840" cy="76200"/>
          </a:xfrm>
          <a:custGeom>
            <a:avLst/>
            <a:gdLst/>
            <a:ahLst/>
            <a:cxnLst/>
            <a:rect l="l" t="t" r="r" b="b"/>
            <a:pathLst>
              <a:path w="370839" h="76200">
                <a:moveTo>
                  <a:pt x="319531" y="38099"/>
                </a:moveTo>
                <a:lnTo>
                  <a:pt x="294131" y="76199"/>
                </a:lnTo>
                <a:lnTo>
                  <a:pt x="357631" y="44449"/>
                </a:lnTo>
                <a:lnTo>
                  <a:pt x="319531" y="44449"/>
                </a:lnTo>
                <a:lnTo>
                  <a:pt x="319531" y="38099"/>
                </a:lnTo>
                <a:close/>
              </a:path>
              <a:path w="370839" h="76200">
                <a:moveTo>
                  <a:pt x="31529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15298" y="44449"/>
                </a:lnTo>
                <a:lnTo>
                  <a:pt x="319531" y="38099"/>
                </a:lnTo>
                <a:lnTo>
                  <a:pt x="315298" y="31749"/>
                </a:lnTo>
                <a:close/>
              </a:path>
              <a:path w="370839" h="76200">
                <a:moveTo>
                  <a:pt x="357631" y="31749"/>
                </a:moveTo>
                <a:lnTo>
                  <a:pt x="319531" y="31749"/>
                </a:lnTo>
                <a:lnTo>
                  <a:pt x="319531" y="44449"/>
                </a:lnTo>
                <a:lnTo>
                  <a:pt x="357631" y="44449"/>
                </a:lnTo>
                <a:lnTo>
                  <a:pt x="370331" y="38099"/>
                </a:lnTo>
                <a:lnTo>
                  <a:pt x="357631" y="31749"/>
                </a:lnTo>
                <a:close/>
              </a:path>
              <a:path w="370839" h="76200">
                <a:moveTo>
                  <a:pt x="294131" y="0"/>
                </a:moveTo>
                <a:lnTo>
                  <a:pt x="319531" y="38099"/>
                </a:lnTo>
                <a:lnTo>
                  <a:pt x="319531" y="31749"/>
                </a:lnTo>
                <a:lnTo>
                  <a:pt x="357631" y="31749"/>
                </a:lnTo>
                <a:lnTo>
                  <a:pt x="294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939284" y="3445764"/>
          <a:ext cx="939165" cy="263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215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1500" b="1" spc="-322" baseline="-19444" dirty="0">
                          <a:latin typeface="Microsoft JhengHei"/>
                          <a:cs typeface="Microsoft JhengHei"/>
                        </a:rPr>
                        <a:t>0</a:t>
                      </a:r>
                      <a:endParaRPr sz="1500" baseline="-19444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215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1500" b="1" spc="-322" baseline="-19444" dirty="0">
                          <a:latin typeface="Microsoft JhengHei"/>
                          <a:cs typeface="Microsoft JhengHei"/>
                        </a:rPr>
                        <a:t>1</a:t>
                      </a:r>
                      <a:endParaRPr sz="1500" baseline="-19444">
                        <a:latin typeface="Microsoft JhengHei"/>
                        <a:cs typeface="Microsoft JhengHe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00" b="1" spc="-55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1500" b="1" spc="-82" baseline="-19444" dirty="0">
                          <a:latin typeface="Microsoft JhengHei"/>
                          <a:cs typeface="Microsoft JhengHei"/>
                        </a:rPr>
                        <a:t>i</a:t>
                      </a:r>
                      <a:endParaRPr sz="1500" baseline="-19444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500" b="1" spc="-229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1500" b="1" spc="-345" baseline="-19444" dirty="0">
                          <a:latin typeface="Microsoft JhengHei"/>
                          <a:cs typeface="Microsoft JhengHei"/>
                        </a:rPr>
                        <a:t>n</a:t>
                      </a:r>
                      <a:endParaRPr sz="1500" baseline="-19444">
                        <a:latin typeface="Microsoft JhengHei"/>
                        <a:cs typeface="Microsoft JhengHe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3278123" y="2886455"/>
            <a:ext cx="2775585" cy="3566160"/>
          </a:xfrm>
          <a:custGeom>
            <a:avLst/>
            <a:gdLst/>
            <a:ahLst/>
            <a:cxnLst/>
            <a:rect l="l" t="t" r="r" b="b"/>
            <a:pathLst>
              <a:path w="2775585" h="3566160">
                <a:moveTo>
                  <a:pt x="0" y="3566160"/>
                </a:moveTo>
                <a:lnTo>
                  <a:pt x="2775204" y="3566160"/>
                </a:lnTo>
                <a:lnTo>
                  <a:pt x="2775204" y="0"/>
                </a:lnTo>
                <a:lnTo>
                  <a:pt x="0" y="0"/>
                </a:lnTo>
                <a:lnTo>
                  <a:pt x="0" y="35661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57498" y="2505202"/>
            <a:ext cx="2458720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系统调用陷入机构</a:t>
            </a:r>
            <a:endParaRPr sz="15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92885" algn="l"/>
              </a:tabLst>
            </a:pPr>
            <a:r>
              <a:rPr sz="1500" b="1" dirty="0">
                <a:latin typeface="Microsoft JhengHei"/>
                <a:cs typeface="Microsoft JhengHei"/>
              </a:rPr>
              <a:t>保护</a:t>
            </a:r>
            <a:r>
              <a:rPr sz="1500" b="1" spc="-260" dirty="0">
                <a:latin typeface="Microsoft JhengHei"/>
                <a:cs typeface="Microsoft JhengHei"/>
              </a:rPr>
              <a:t>C</a:t>
            </a:r>
            <a:r>
              <a:rPr sz="1500" b="1" spc="-200" dirty="0">
                <a:latin typeface="Microsoft JhengHei"/>
                <a:cs typeface="Microsoft JhengHei"/>
              </a:rPr>
              <a:t>P</a:t>
            </a:r>
            <a:r>
              <a:rPr sz="1500" b="1" spc="-390" dirty="0">
                <a:latin typeface="Microsoft JhengHei"/>
                <a:cs typeface="Microsoft JhengHei"/>
              </a:rPr>
              <a:t>U</a:t>
            </a:r>
            <a:r>
              <a:rPr sz="1500" b="1" dirty="0">
                <a:latin typeface="Microsoft JhengHei"/>
                <a:cs typeface="Microsoft JhengHei"/>
              </a:rPr>
              <a:t>现场	入口地址表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93720" y="6077711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368807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7127" y="5138928"/>
            <a:ext cx="931544" cy="943610"/>
          </a:xfrm>
          <a:custGeom>
            <a:avLst/>
            <a:gdLst/>
            <a:ahLst/>
            <a:cxnLst/>
            <a:rect l="l" t="t" r="r" b="b"/>
            <a:pathLst>
              <a:path w="931544" h="943610">
                <a:moveTo>
                  <a:pt x="43200" y="34730"/>
                </a:moveTo>
                <a:lnTo>
                  <a:pt x="35687" y="36195"/>
                </a:lnTo>
                <a:lnTo>
                  <a:pt x="34135" y="43699"/>
                </a:lnTo>
                <a:lnTo>
                  <a:pt x="922020" y="943241"/>
                </a:lnTo>
                <a:lnTo>
                  <a:pt x="931164" y="934326"/>
                </a:lnTo>
                <a:lnTo>
                  <a:pt x="43200" y="34730"/>
                </a:lnTo>
                <a:close/>
              </a:path>
              <a:path w="931544" h="943610">
                <a:moveTo>
                  <a:pt x="0" y="0"/>
                </a:moveTo>
                <a:lnTo>
                  <a:pt x="26416" y="81026"/>
                </a:lnTo>
                <a:lnTo>
                  <a:pt x="34135" y="43699"/>
                </a:lnTo>
                <a:lnTo>
                  <a:pt x="31115" y="40640"/>
                </a:lnTo>
                <a:lnTo>
                  <a:pt x="40259" y="31750"/>
                </a:lnTo>
                <a:lnTo>
                  <a:pt x="58491" y="31750"/>
                </a:lnTo>
                <a:lnTo>
                  <a:pt x="80645" y="27432"/>
                </a:lnTo>
                <a:lnTo>
                  <a:pt x="0" y="0"/>
                </a:lnTo>
                <a:close/>
              </a:path>
              <a:path w="931544" h="943610">
                <a:moveTo>
                  <a:pt x="35687" y="36195"/>
                </a:moveTo>
                <a:lnTo>
                  <a:pt x="31115" y="40640"/>
                </a:lnTo>
                <a:lnTo>
                  <a:pt x="34135" y="43699"/>
                </a:lnTo>
                <a:lnTo>
                  <a:pt x="35687" y="36195"/>
                </a:lnTo>
                <a:close/>
              </a:path>
              <a:path w="931544" h="943610">
                <a:moveTo>
                  <a:pt x="40259" y="31750"/>
                </a:moveTo>
                <a:lnTo>
                  <a:pt x="35687" y="36195"/>
                </a:lnTo>
                <a:lnTo>
                  <a:pt x="43200" y="34730"/>
                </a:lnTo>
                <a:lnTo>
                  <a:pt x="40259" y="31750"/>
                </a:lnTo>
                <a:close/>
              </a:path>
              <a:path w="931544" h="943610">
                <a:moveTo>
                  <a:pt x="58491" y="31750"/>
                </a:moveTo>
                <a:lnTo>
                  <a:pt x="40259" y="31750"/>
                </a:lnTo>
                <a:lnTo>
                  <a:pt x="43200" y="34730"/>
                </a:lnTo>
                <a:lnTo>
                  <a:pt x="584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62301" y="3450335"/>
            <a:ext cx="1116330" cy="1318260"/>
          </a:xfrm>
          <a:custGeom>
            <a:avLst/>
            <a:gdLst/>
            <a:ahLst/>
            <a:cxnLst/>
            <a:rect l="l" t="t" r="r" b="b"/>
            <a:pathLst>
              <a:path w="1116329" h="1318260">
                <a:moveTo>
                  <a:pt x="1075520" y="37874"/>
                </a:moveTo>
                <a:lnTo>
                  <a:pt x="0" y="1309624"/>
                </a:lnTo>
                <a:lnTo>
                  <a:pt x="9652" y="1317752"/>
                </a:lnTo>
                <a:lnTo>
                  <a:pt x="1085183" y="46116"/>
                </a:lnTo>
                <a:lnTo>
                  <a:pt x="1083080" y="38819"/>
                </a:lnTo>
                <a:lnTo>
                  <a:pt x="1075520" y="37874"/>
                </a:lnTo>
                <a:close/>
              </a:path>
              <a:path w="1116329" h="1318260">
                <a:moveTo>
                  <a:pt x="1107420" y="34671"/>
                </a:moveTo>
                <a:lnTo>
                  <a:pt x="1078230" y="34671"/>
                </a:lnTo>
                <a:lnTo>
                  <a:pt x="1087882" y="42925"/>
                </a:lnTo>
                <a:lnTo>
                  <a:pt x="1085183" y="46116"/>
                </a:lnTo>
                <a:lnTo>
                  <a:pt x="1095756" y="82803"/>
                </a:lnTo>
                <a:lnTo>
                  <a:pt x="1107420" y="34671"/>
                </a:lnTo>
                <a:close/>
              </a:path>
              <a:path w="1116329" h="1318260">
                <a:moveTo>
                  <a:pt x="1083080" y="38819"/>
                </a:moveTo>
                <a:lnTo>
                  <a:pt x="1085183" y="46116"/>
                </a:lnTo>
                <a:lnTo>
                  <a:pt x="1087882" y="42925"/>
                </a:lnTo>
                <a:lnTo>
                  <a:pt x="1083080" y="38819"/>
                </a:lnTo>
                <a:close/>
              </a:path>
              <a:path w="1116329" h="1318260">
                <a:moveTo>
                  <a:pt x="1078230" y="34671"/>
                </a:moveTo>
                <a:lnTo>
                  <a:pt x="1075520" y="37874"/>
                </a:lnTo>
                <a:lnTo>
                  <a:pt x="1082970" y="38725"/>
                </a:lnTo>
                <a:lnTo>
                  <a:pt x="1078230" y="34671"/>
                </a:lnTo>
                <a:close/>
              </a:path>
              <a:path w="1116329" h="1318260">
                <a:moveTo>
                  <a:pt x="1115822" y="0"/>
                </a:moveTo>
                <a:lnTo>
                  <a:pt x="1037463" y="33527"/>
                </a:lnTo>
                <a:lnTo>
                  <a:pt x="1075520" y="37874"/>
                </a:lnTo>
                <a:lnTo>
                  <a:pt x="1078230" y="34671"/>
                </a:lnTo>
                <a:lnTo>
                  <a:pt x="1107420" y="34671"/>
                </a:lnTo>
                <a:lnTo>
                  <a:pt x="1115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55698" y="3631819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Microsoft JhengHei"/>
                <a:cs typeface="Microsoft JhengHei"/>
              </a:rPr>
              <a:t>陷入指令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68923" y="4913376"/>
            <a:ext cx="1111250" cy="76200"/>
          </a:xfrm>
          <a:custGeom>
            <a:avLst/>
            <a:gdLst/>
            <a:ahLst/>
            <a:cxnLst/>
            <a:rect l="l" t="t" r="r" b="b"/>
            <a:pathLst>
              <a:path w="1111250" h="76200">
                <a:moveTo>
                  <a:pt x="1060196" y="38100"/>
                </a:moveTo>
                <a:lnTo>
                  <a:pt x="1034796" y="76200"/>
                </a:lnTo>
                <a:lnTo>
                  <a:pt x="1098296" y="44450"/>
                </a:lnTo>
                <a:lnTo>
                  <a:pt x="1060196" y="44450"/>
                </a:lnTo>
                <a:lnTo>
                  <a:pt x="1060196" y="38100"/>
                </a:lnTo>
                <a:close/>
              </a:path>
              <a:path w="1111250" h="76200">
                <a:moveTo>
                  <a:pt x="105596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55962" y="44450"/>
                </a:lnTo>
                <a:lnTo>
                  <a:pt x="1060196" y="38100"/>
                </a:lnTo>
                <a:lnTo>
                  <a:pt x="1055962" y="31750"/>
                </a:lnTo>
                <a:close/>
              </a:path>
              <a:path w="1111250" h="76200">
                <a:moveTo>
                  <a:pt x="1098296" y="31750"/>
                </a:moveTo>
                <a:lnTo>
                  <a:pt x="1060196" y="31750"/>
                </a:lnTo>
                <a:lnTo>
                  <a:pt x="1060196" y="44450"/>
                </a:lnTo>
                <a:lnTo>
                  <a:pt x="1098296" y="44450"/>
                </a:lnTo>
                <a:lnTo>
                  <a:pt x="1110996" y="38100"/>
                </a:lnTo>
                <a:lnTo>
                  <a:pt x="1098296" y="31750"/>
                </a:lnTo>
                <a:close/>
              </a:path>
              <a:path w="1111250" h="76200">
                <a:moveTo>
                  <a:pt x="1034796" y="0"/>
                </a:moveTo>
                <a:lnTo>
                  <a:pt x="1060196" y="38100"/>
                </a:lnTo>
                <a:lnTo>
                  <a:pt x="1060196" y="31750"/>
                </a:lnTo>
                <a:lnTo>
                  <a:pt x="1098296" y="31750"/>
                </a:lnTo>
                <a:lnTo>
                  <a:pt x="1034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9255" y="5138928"/>
            <a:ext cx="741045" cy="1126490"/>
          </a:xfrm>
          <a:custGeom>
            <a:avLst/>
            <a:gdLst/>
            <a:ahLst/>
            <a:cxnLst/>
            <a:rect l="l" t="t" r="r" b="b"/>
            <a:pathLst>
              <a:path w="741045" h="1126489">
                <a:moveTo>
                  <a:pt x="740664" y="0"/>
                </a:moveTo>
                <a:lnTo>
                  <a:pt x="0" y="11262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9120" y="6227064"/>
            <a:ext cx="1850389" cy="76200"/>
          </a:xfrm>
          <a:custGeom>
            <a:avLst/>
            <a:gdLst/>
            <a:ahLst/>
            <a:cxnLst/>
            <a:rect l="l" t="t" r="r" b="b"/>
            <a:pathLst>
              <a:path w="18503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185038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1850389" h="76200">
                <a:moveTo>
                  <a:pt x="185013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1850135" y="44450"/>
                </a:lnTo>
                <a:lnTo>
                  <a:pt x="1850135" y="31750"/>
                </a:lnTo>
                <a:close/>
              </a:path>
              <a:path w="185038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504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2298088"/>
            <a:ext cx="6806565" cy="435102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1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供了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两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级的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口：</a:t>
            </a:r>
            <a:endParaRPr sz="3200">
              <a:latin typeface="Microsoft JhengHei"/>
              <a:cs typeface="Microsoft JhengHei"/>
            </a:endParaRPr>
          </a:p>
          <a:p>
            <a:pPr marL="588645" lvl="1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脱机作业控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制方式</a:t>
            </a:r>
            <a:endParaRPr sz="2800">
              <a:latin typeface="Microsoft JhengHei"/>
              <a:cs typeface="Microsoft JhengHei"/>
            </a:endParaRPr>
          </a:p>
          <a:p>
            <a:pPr marL="588645" lvl="1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联机作业控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制方式</a:t>
            </a:r>
            <a:endParaRPr sz="2800">
              <a:latin typeface="Microsoft JhengHei"/>
              <a:cs typeface="Microsoft JhengHei"/>
            </a:endParaRPr>
          </a:p>
          <a:p>
            <a:pPr marL="285750" indent="-273050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脱机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制接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—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作业控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语言</a:t>
            </a:r>
            <a:endParaRPr sz="3200">
              <a:latin typeface="Microsoft JhengHei"/>
              <a:cs typeface="Microsoft JhengHei"/>
            </a:endParaRPr>
          </a:p>
          <a:p>
            <a:pPr marL="285750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联机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作业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制接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口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—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endParaRPr sz="3200">
              <a:latin typeface="Microsoft JhengHei"/>
              <a:cs typeface="Microsoft JhengHei"/>
            </a:endParaRPr>
          </a:p>
          <a:p>
            <a:pPr marL="675640" lvl="1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675640" algn="l"/>
                <a:tab pos="67627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命令行方式</a:t>
            </a:r>
            <a:endParaRPr sz="2800">
              <a:latin typeface="Microsoft JhengHei"/>
              <a:cs typeface="Microsoft JhengHei"/>
            </a:endParaRPr>
          </a:p>
          <a:p>
            <a:pPr marL="675640" lvl="1" indent="-35941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675640" algn="l"/>
                <a:tab pos="67627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批命令方式</a:t>
            </a:r>
            <a:endParaRPr sz="2800">
              <a:latin typeface="Microsoft JhengHei"/>
              <a:cs typeface="Microsoft JhengHei"/>
            </a:endParaRPr>
          </a:p>
          <a:p>
            <a:pPr marL="675640" lvl="1" indent="-35941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675640" algn="l"/>
                <a:tab pos="67627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图形化方式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900" y="835532"/>
            <a:ext cx="25711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系</a:t>
            </a:r>
            <a:r>
              <a:rPr spc="25" dirty="0"/>
              <a:t>统</a:t>
            </a:r>
            <a:r>
              <a:rPr dirty="0"/>
              <a:t>程序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518994"/>
            <a:ext cx="8126730" cy="423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20320" indent="-272415" algn="just">
              <a:lnSpc>
                <a:spcPct val="100400"/>
              </a:lnSpc>
              <a:spcBef>
                <a:spcPts val="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令解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释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接受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条用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提出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对作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业的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加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工处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要求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2415" algn="just">
              <a:lnSpc>
                <a:spcPct val="100099"/>
              </a:lnSpc>
              <a:spcBef>
                <a:spcPts val="7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的批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业被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启</a:t>
            </a:r>
            <a:r>
              <a:rPr sz="3200" b="1" spc="75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32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新的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交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互型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 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登录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75" dirty="0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就自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动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地执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解 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释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序，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它负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责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读入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制卡</a:t>
            </a:r>
            <a:r>
              <a:rPr sz="32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或</a:t>
            </a:r>
            <a:r>
              <a:rPr sz="32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3200" b="1" spc="9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，并作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出相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应解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释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和执行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自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带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解释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8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带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解释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7264" y="835532"/>
            <a:ext cx="38417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命</a:t>
            </a:r>
            <a:r>
              <a:rPr spc="25" dirty="0"/>
              <a:t>令</a:t>
            </a:r>
            <a:r>
              <a:rPr dirty="0"/>
              <a:t>解释程序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500122"/>
            <a:ext cx="8202930" cy="39941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marR="13970" indent="-274320" algn="just">
              <a:lnSpc>
                <a:spcPts val="2690"/>
              </a:lnSpc>
              <a:spcBef>
                <a:spcPts val="740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做完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准备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工作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后便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启动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解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释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它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输出命令提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示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符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等待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键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盘中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断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到来</a:t>
            </a:r>
            <a:endParaRPr sz="2800">
              <a:latin typeface="Microsoft JhengHei"/>
              <a:cs typeface="Microsoft JhengHei"/>
            </a:endParaRPr>
          </a:p>
          <a:p>
            <a:pPr marL="287020" marR="5080" indent="-274320" algn="just">
              <a:lnSpc>
                <a:spcPts val="269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每当用户打入一条命</a:t>
            </a:r>
            <a:r>
              <a:rPr sz="2800" b="1" spc="80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2800" b="1" spc="55" dirty="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sz="2800" b="1" spc="50" dirty="0">
                <a:solidFill>
                  <a:srgbClr val="073D86"/>
                </a:solidFill>
                <a:latin typeface="Microsoft JhengHei"/>
                <a:cs typeface="Microsoft JhengHei"/>
              </a:rPr>
              <a:t>暂</a:t>
            </a:r>
            <a:r>
              <a:rPr sz="2800" b="1" spc="60" dirty="0">
                <a:solidFill>
                  <a:srgbClr val="073D86"/>
                </a:solidFill>
                <a:latin typeface="Microsoft JhengHei"/>
                <a:cs typeface="Microsoft JhengHei"/>
              </a:rPr>
              <a:t>存在命令缓冲</a:t>
            </a:r>
            <a:r>
              <a:rPr sz="2800" b="1" spc="85" dirty="0">
                <a:solidFill>
                  <a:srgbClr val="073D86"/>
                </a:solidFill>
                <a:latin typeface="Microsoft JhengHei"/>
                <a:cs typeface="Microsoft JhengHei"/>
              </a:rPr>
              <a:t>区</a:t>
            </a:r>
            <a:r>
              <a:rPr sz="2800" b="1" spc="5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sz="2800" b="1" spc="65" dirty="0">
                <a:solidFill>
                  <a:srgbClr val="073D86"/>
                </a:solidFill>
                <a:latin typeface="Microsoft JhengHei"/>
                <a:cs typeface="Microsoft JhengHei"/>
              </a:rPr>
              <a:t>并按回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车换行时，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申请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键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盘中断</a:t>
            </a:r>
            <a:endParaRPr sz="2800">
              <a:latin typeface="Microsoft JhengHei"/>
              <a:cs typeface="Microsoft JhengHei"/>
            </a:endParaRPr>
          </a:p>
          <a:p>
            <a:pPr marL="287020" marR="9525" indent="-274320" algn="just">
              <a:lnSpc>
                <a:spcPct val="80000"/>
              </a:lnSpc>
              <a:spcBef>
                <a:spcPts val="35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响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应后，将控制权交给命令解释程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，接着读 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入命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令缓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冲区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容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析命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令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接受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参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若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简 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单命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令立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即转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向命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令处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理代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码执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行；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否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则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查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找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命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令 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文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入主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存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传递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参</a:t>
            </a:r>
            <a:r>
              <a:rPr sz="2800" b="1" spc="35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，将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权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交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给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其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endParaRPr sz="2800">
              <a:latin typeface="Microsoft JhengHei"/>
              <a:cs typeface="Microsoft JhengHei"/>
            </a:endParaRPr>
          </a:p>
          <a:p>
            <a:pPr marL="287020" marR="13970" indent="-274320" algn="just">
              <a:lnSpc>
                <a:spcPts val="2690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287020" algn="l"/>
              </a:tabLst>
            </a:pP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处理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结束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后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再次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输出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命令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提示</a:t>
            </a:r>
            <a:r>
              <a:rPr sz="2800" b="1" spc="40" dirty="0">
                <a:solidFill>
                  <a:srgbClr val="073D86"/>
                </a:solidFill>
                <a:latin typeface="Microsoft JhengHei"/>
                <a:cs typeface="Microsoft JhengHei"/>
              </a:rPr>
              <a:t>符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待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条命令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546" y="900811"/>
            <a:ext cx="64541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dirty="0"/>
              <a:t>命令解释程</a:t>
            </a:r>
            <a:r>
              <a:rPr sz="4600" spc="-5" dirty="0"/>
              <a:t>序的</a:t>
            </a:r>
            <a:r>
              <a:rPr sz="4600" spc="5" dirty="0"/>
              <a:t>处</a:t>
            </a:r>
            <a:r>
              <a:rPr sz="4600" spc="-5" dirty="0"/>
              <a:t>理过程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2.3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5" dirty="0"/>
              <a:t>操</a:t>
            </a:r>
            <a:r>
              <a:rPr spc="25" dirty="0"/>
              <a:t>作</a:t>
            </a:r>
            <a:r>
              <a:rPr spc="5" dirty="0"/>
              <a:t>系统的类型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236470"/>
            <a:ext cx="578993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成批处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理作业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3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作业控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制语言与作</a:t>
            </a:r>
            <a:r>
              <a:rPr sz="36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业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说明书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脱机工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作方式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追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求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系统效率与吞吐量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0705" y="833374"/>
            <a:ext cx="3943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批</a:t>
            </a:r>
            <a:r>
              <a:rPr sz="4400" spc="15" dirty="0"/>
              <a:t>处</a:t>
            </a:r>
            <a:r>
              <a:rPr sz="4400" dirty="0"/>
              <a:t>理操作系统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467" y="2312670"/>
            <a:ext cx="6704330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3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用户通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过终端直接控制程序执行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交互式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工作方式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交互型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、友善性、快速响应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今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天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最常见的计算机操作</a:t>
            </a:r>
            <a:r>
              <a:rPr sz="3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122" y="833374"/>
            <a:ext cx="3383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分</a:t>
            </a:r>
            <a:r>
              <a:rPr sz="4400" spc="15" dirty="0"/>
              <a:t>时</a:t>
            </a:r>
            <a:r>
              <a:rPr sz="4400" dirty="0"/>
              <a:t>操作系统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2274569"/>
            <a:ext cx="5667375" cy="3775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掌握</a:t>
            </a: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处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理器</a:t>
            </a:r>
            <a:endParaRPr sz="3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掌握操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作系统管理的资源</a:t>
            </a:r>
            <a:endParaRPr sz="3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掌握操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作系统的用户接口</a:t>
            </a:r>
            <a:endParaRPr sz="3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了解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操作系统的类型</a:t>
            </a:r>
            <a:endParaRPr sz="3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了解操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作系统的结构</a:t>
            </a:r>
            <a:endParaRPr sz="36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了解操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作系统主流产品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3625" y="776096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本</a:t>
            </a:r>
            <a:r>
              <a:rPr spc="25" dirty="0"/>
              <a:t>主</a:t>
            </a:r>
            <a:r>
              <a:rPr dirty="0"/>
              <a:t>题教学目标</a:t>
            </a:r>
          </a:p>
        </p:txBody>
      </p:sp>
      <p:sp>
        <p:nvSpPr>
          <p:cNvPr id="4" name="object 4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201926"/>
            <a:ext cx="8073390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事件驱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动，有较高时间要求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实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操作系统的分类</a:t>
            </a:r>
            <a:endParaRPr sz="3600">
              <a:latin typeface="Microsoft JhengHei"/>
              <a:cs typeface="Microsoft JhengHei"/>
            </a:endParaRPr>
          </a:p>
          <a:p>
            <a:pPr marL="688975" indent="-373380">
              <a:lnSpc>
                <a:spcPct val="100000"/>
              </a:lnSpc>
              <a:spcBef>
                <a:spcPts val="235"/>
              </a:spcBef>
              <a:buClr>
                <a:srgbClr val="30B6FC"/>
              </a:buClr>
              <a:buFont typeface="Symbol"/>
              <a:buChar char=""/>
              <a:tabLst>
                <a:tab pos="688975" algn="l"/>
                <a:tab pos="68961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过程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制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688975" indent="-373380">
              <a:lnSpc>
                <a:spcPct val="100000"/>
              </a:lnSpc>
              <a:spcBef>
                <a:spcPts val="190"/>
              </a:spcBef>
              <a:buClr>
                <a:srgbClr val="30B6FC"/>
              </a:buClr>
              <a:buFont typeface="Symbol"/>
              <a:buChar char=""/>
              <a:tabLst>
                <a:tab pos="688975" algn="l"/>
                <a:tab pos="68961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信息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询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688975" indent="-373380">
              <a:lnSpc>
                <a:spcPct val="100000"/>
              </a:lnSpc>
              <a:spcBef>
                <a:spcPts val="195"/>
              </a:spcBef>
              <a:buClr>
                <a:srgbClr val="30B6FC"/>
              </a:buClr>
              <a:buFont typeface="Symbol"/>
              <a:buChar char=""/>
              <a:tabLst>
                <a:tab pos="688975" algn="l"/>
                <a:tab pos="68961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事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285115" marR="5080" indent="-273050">
              <a:lnSpc>
                <a:spcPct val="100000"/>
              </a:lnSpc>
              <a:spcBef>
                <a:spcPts val="17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5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过程控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制系统的处理步骤：数据采集、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加工处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理、操作控制、反馈处理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022" y="893445"/>
            <a:ext cx="3458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0" dirty="0"/>
              <a:t>实时</a:t>
            </a:r>
            <a:r>
              <a:rPr sz="4500" spc="5" dirty="0"/>
              <a:t>操</a:t>
            </a:r>
            <a:r>
              <a:rPr sz="4500" dirty="0"/>
              <a:t>作系统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201926"/>
            <a:ext cx="350139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5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微型操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4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5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网络操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5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分布式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65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嵌入式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endParaRPr sz="3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5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移动操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1141" y="893445"/>
            <a:ext cx="4601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" dirty="0"/>
              <a:t>操作系</a:t>
            </a:r>
            <a:r>
              <a:rPr sz="4500" dirty="0"/>
              <a:t>统的新类型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333756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082" y="2452827"/>
            <a:ext cx="47955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2.4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5" dirty="0"/>
              <a:t>操</a:t>
            </a:r>
            <a:r>
              <a:rPr spc="25" dirty="0"/>
              <a:t>作</a:t>
            </a:r>
            <a:r>
              <a:rPr spc="5" dirty="0"/>
              <a:t>系统结构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2091817"/>
            <a:ext cx="3903979" cy="33185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7515" indent="-42481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3815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单体式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endParaRPr sz="3600">
              <a:latin typeface="Microsoft JhengHei"/>
              <a:cs typeface="Microsoft JhengHei"/>
            </a:endParaRPr>
          </a:p>
          <a:p>
            <a:pPr marL="515620" indent="-5029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1562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层次式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endParaRPr sz="3600">
              <a:latin typeface="Microsoft JhengHei"/>
              <a:cs typeface="Microsoft JhengHei"/>
            </a:endParaRPr>
          </a:p>
          <a:p>
            <a:pPr marL="515620" indent="-5029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15620" algn="l"/>
              </a:tabLst>
            </a:pP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虚拟机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结构</a:t>
            </a:r>
            <a:endParaRPr sz="3600">
              <a:latin typeface="Microsoft JhengHei"/>
              <a:cs typeface="Microsoft JhengHei"/>
            </a:endParaRPr>
          </a:p>
          <a:p>
            <a:pPr marL="515620" indent="-5029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15620" algn="l"/>
              </a:tabLst>
            </a:pP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微</a:t>
            </a: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核结构</a:t>
            </a:r>
            <a:endParaRPr sz="3600">
              <a:latin typeface="Microsoft JhengHei"/>
              <a:cs typeface="Microsoft JhengHei"/>
            </a:endParaRPr>
          </a:p>
          <a:p>
            <a:pPr marL="515620" indent="-5029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15620" algn="l"/>
              </a:tabLst>
            </a:pPr>
            <a:r>
              <a:rPr sz="3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客户</a:t>
            </a:r>
            <a:r>
              <a:rPr sz="3600" b="1" spc="-250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3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务器结构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3338" y="920572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华文新魏"/>
                <a:cs typeface="华文新魏"/>
              </a:rPr>
              <a:t>操作系统结构分类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4538" y="305257"/>
            <a:ext cx="2823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华文新魏"/>
                <a:cs typeface="华文新魏"/>
              </a:rPr>
              <a:t>单体式结构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666" y="6006207"/>
            <a:ext cx="4479290" cy="278765"/>
          </a:xfrm>
          <a:prstGeom prst="rect">
            <a:avLst/>
          </a:prstGeom>
          <a:ln w="1181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spc="254" dirty="0">
                <a:latin typeface="宋体"/>
                <a:cs typeface="宋体"/>
              </a:rPr>
              <a:t>硬件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666" y="5448684"/>
            <a:ext cx="4479290" cy="278765"/>
          </a:xfrm>
          <a:prstGeom prst="rect">
            <a:avLst/>
          </a:prstGeom>
          <a:ln w="1181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spc="254" dirty="0">
                <a:latin typeface="宋体"/>
                <a:cs typeface="宋体"/>
              </a:rPr>
              <a:t>硬件控制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8783" y="5866822"/>
            <a:ext cx="5043170" cy="0"/>
          </a:xfrm>
          <a:custGeom>
            <a:avLst/>
            <a:gdLst/>
            <a:ahLst/>
            <a:cxnLst/>
            <a:rect l="l" t="t" r="r" b="b"/>
            <a:pathLst>
              <a:path w="5043170">
                <a:moveTo>
                  <a:pt x="0" y="0"/>
                </a:moveTo>
                <a:lnTo>
                  <a:pt x="5042987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48654" y="4606404"/>
          <a:ext cx="2009139" cy="56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54" dirty="0">
                          <a:latin typeface="宋体"/>
                          <a:cs typeface="宋体"/>
                        </a:rPr>
                        <a:t>字符设备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54" dirty="0">
                          <a:latin typeface="宋体"/>
                          <a:cs typeface="宋体"/>
                        </a:rPr>
                        <a:t>块设备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58">
                <a:tc gridSpan="2"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54" dirty="0">
                          <a:latin typeface="宋体"/>
                          <a:cs typeface="宋体"/>
                        </a:rPr>
                        <a:t>设备驱动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414853" y="5169876"/>
            <a:ext cx="70225" cy="278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267925" y="3211745"/>
          <a:ext cx="1512570" cy="126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4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240" marR="7620" indent="104775" algn="just">
                        <a:lnSpc>
                          <a:spcPct val="109200"/>
                        </a:lnSpc>
                      </a:pPr>
                      <a:r>
                        <a:rPr sz="1400" spc="254" dirty="0">
                          <a:latin typeface="宋体"/>
                          <a:cs typeface="宋体"/>
                        </a:rPr>
                        <a:t>进程 控制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子系统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90805" indent="-105410">
                        <a:lnSpc>
                          <a:spcPts val="1490"/>
                        </a:lnSpc>
                        <a:spcBef>
                          <a:spcPts val="3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进程间 </a:t>
                      </a:r>
                      <a:r>
                        <a:rPr sz="1400" spc="254" dirty="0">
                          <a:latin typeface="宋体"/>
                          <a:cs typeface="宋体"/>
                        </a:rPr>
                        <a:t>通信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254" dirty="0">
                          <a:latin typeface="宋体"/>
                          <a:cs typeface="宋体"/>
                        </a:rPr>
                        <a:t>调度器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196215">
                        <a:lnSpc>
                          <a:spcPts val="153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内存 管理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54666" y="3218582"/>
            <a:ext cx="2322830" cy="418465"/>
          </a:xfrm>
          <a:prstGeom prst="rect">
            <a:avLst/>
          </a:prstGeom>
          <a:ln w="11899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705"/>
              </a:spcBef>
            </a:pPr>
            <a:r>
              <a:rPr sz="1400" spc="254" dirty="0">
                <a:latin typeface="宋体"/>
                <a:cs typeface="宋体"/>
              </a:rPr>
              <a:t>文件系统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9966" y="3915431"/>
            <a:ext cx="1161415" cy="418465"/>
          </a:xfrm>
          <a:prstGeom prst="rect">
            <a:avLst/>
          </a:prstGeom>
          <a:ln w="12149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705"/>
              </a:spcBef>
            </a:pPr>
            <a:r>
              <a:rPr sz="1400" spc="254" dirty="0">
                <a:latin typeface="宋体"/>
                <a:cs typeface="宋体"/>
              </a:rPr>
              <a:t>高速缓冲区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4666" y="2521636"/>
            <a:ext cx="4213860" cy="418465"/>
          </a:xfrm>
          <a:prstGeom prst="rect">
            <a:avLst/>
          </a:prstGeom>
          <a:ln w="11831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400" spc="254" dirty="0">
                <a:latin typeface="宋体"/>
                <a:cs typeface="宋体"/>
              </a:rPr>
              <a:t>系统调用接口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9251" y="2382286"/>
            <a:ext cx="5043170" cy="0"/>
          </a:xfrm>
          <a:custGeom>
            <a:avLst/>
            <a:gdLst/>
            <a:ahLst/>
            <a:cxnLst/>
            <a:rect l="l" t="t" r="r" b="b"/>
            <a:pathLst>
              <a:path w="5043170">
                <a:moveTo>
                  <a:pt x="0" y="0"/>
                </a:moveTo>
                <a:lnTo>
                  <a:pt x="5042917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9827" y="1824728"/>
            <a:ext cx="1758950" cy="278765"/>
          </a:xfrm>
          <a:custGeom>
            <a:avLst/>
            <a:gdLst/>
            <a:ahLst/>
            <a:cxnLst/>
            <a:rect l="l" t="t" r="r" b="b"/>
            <a:pathLst>
              <a:path w="1758950" h="278764">
                <a:moveTo>
                  <a:pt x="0" y="278758"/>
                </a:moveTo>
                <a:lnTo>
                  <a:pt x="1758434" y="278758"/>
                </a:lnTo>
                <a:lnTo>
                  <a:pt x="1758434" y="0"/>
                </a:lnTo>
                <a:lnTo>
                  <a:pt x="0" y="0"/>
                </a:lnTo>
                <a:lnTo>
                  <a:pt x="0" y="278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9827" y="1824729"/>
            <a:ext cx="1758950" cy="278765"/>
          </a:xfrm>
          <a:custGeom>
            <a:avLst/>
            <a:gdLst/>
            <a:ahLst/>
            <a:cxnLst/>
            <a:rect l="l" t="t" r="r" b="b"/>
            <a:pathLst>
              <a:path w="1758950" h="278764">
                <a:moveTo>
                  <a:pt x="0" y="278758"/>
                </a:moveTo>
                <a:lnTo>
                  <a:pt x="1758434" y="278758"/>
                </a:lnTo>
                <a:lnTo>
                  <a:pt x="1758434" y="0"/>
                </a:lnTo>
                <a:lnTo>
                  <a:pt x="0" y="0"/>
                </a:lnTo>
                <a:lnTo>
                  <a:pt x="0" y="278758"/>
                </a:lnTo>
                <a:close/>
              </a:path>
            </a:pathLst>
          </a:custGeom>
          <a:ln w="11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60332" y="1832641"/>
            <a:ext cx="657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54" dirty="0">
                <a:latin typeface="宋体"/>
                <a:cs typeface="宋体"/>
              </a:rPr>
              <a:t>库文件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2542" y="1275143"/>
            <a:ext cx="8686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54" dirty="0">
                <a:latin typeface="宋体"/>
                <a:cs typeface="宋体"/>
              </a:rPr>
              <a:t>用户程序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767" y="2111440"/>
            <a:ext cx="657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54" dirty="0">
                <a:latin typeface="宋体"/>
                <a:cs typeface="宋体"/>
              </a:rPr>
              <a:t>用户态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767" y="2362309"/>
            <a:ext cx="657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54" dirty="0">
                <a:latin typeface="宋体"/>
                <a:cs typeface="宋体"/>
              </a:rPr>
              <a:t>核心态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591" y="5557495"/>
            <a:ext cx="657860" cy="52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400" spc="240" dirty="0">
                <a:latin typeface="宋体"/>
                <a:cs typeface="宋体"/>
              </a:rPr>
              <a:t>核心态 硬件层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0376" y="1757803"/>
            <a:ext cx="423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20" dirty="0">
                <a:latin typeface="Times New Roman"/>
                <a:cs typeface="Times New Roman"/>
              </a:rPr>
              <a:t>Trap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68924" y="3717862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383"/>
                </a:lnTo>
              </a:path>
            </a:pathLst>
          </a:custGeom>
          <a:ln w="1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33812" y="3636731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35112" y="0"/>
                </a:moveTo>
                <a:lnTo>
                  <a:pt x="0" y="88507"/>
                </a:lnTo>
                <a:lnTo>
                  <a:pt x="70225" y="88507"/>
                </a:lnTo>
                <a:lnTo>
                  <a:pt x="3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33812" y="4523870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70225" y="0"/>
                </a:moveTo>
                <a:lnTo>
                  <a:pt x="0" y="0"/>
                </a:lnTo>
                <a:lnTo>
                  <a:pt x="35112" y="88507"/>
                </a:lnTo>
                <a:lnTo>
                  <a:pt x="7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9134" y="4333579"/>
            <a:ext cx="70225" cy="278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9134" y="3636731"/>
            <a:ext cx="70225" cy="27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7321" y="2939784"/>
            <a:ext cx="70225" cy="278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7966" y="2939784"/>
            <a:ext cx="70225" cy="278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3079" y="4554159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383"/>
                </a:lnTo>
              </a:path>
            </a:pathLst>
          </a:custGeom>
          <a:ln w="1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7966" y="4473028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35112" y="0"/>
                </a:moveTo>
                <a:lnTo>
                  <a:pt x="0" y="88507"/>
                </a:lnTo>
                <a:lnTo>
                  <a:pt x="70225" y="88507"/>
                </a:lnTo>
                <a:lnTo>
                  <a:pt x="3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7966" y="5360167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70225" y="0"/>
                </a:moveTo>
                <a:lnTo>
                  <a:pt x="0" y="0"/>
                </a:lnTo>
                <a:lnTo>
                  <a:pt x="35112" y="88507"/>
                </a:lnTo>
                <a:lnTo>
                  <a:pt x="7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3079" y="2184619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0"/>
                </a:moveTo>
                <a:lnTo>
                  <a:pt x="0" y="255884"/>
                </a:lnTo>
              </a:path>
            </a:pathLst>
          </a:custGeom>
          <a:ln w="1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7966" y="2103488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35112" y="0"/>
                </a:moveTo>
                <a:lnTo>
                  <a:pt x="0" y="88507"/>
                </a:lnTo>
                <a:lnTo>
                  <a:pt x="70225" y="88507"/>
                </a:lnTo>
                <a:lnTo>
                  <a:pt x="3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7966" y="2433129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70225" y="0"/>
                </a:moveTo>
                <a:lnTo>
                  <a:pt x="0" y="0"/>
                </a:lnTo>
                <a:lnTo>
                  <a:pt x="35112" y="88507"/>
                </a:lnTo>
                <a:lnTo>
                  <a:pt x="7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7884" y="1905919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584"/>
                </a:lnTo>
              </a:path>
            </a:pathLst>
          </a:custGeom>
          <a:ln w="14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2772" y="1824788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35112" y="0"/>
                </a:moveTo>
                <a:lnTo>
                  <a:pt x="0" y="88507"/>
                </a:lnTo>
                <a:lnTo>
                  <a:pt x="70225" y="88507"/>
                </a:lnTo>
                <a:lnTo>
                  <a:pt x="3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2772" y="2433129"/>
            <a:ext cx="70485" cy="88900"/>
          </a:xfrm>
          <a:custGeom>
            <a:avLst/>
            <a:gdLst/>
            <a:ahLst/>
            <a:cxnLst/>
            <a:rect l="l" t="t" r="r" b="b"/>
            <a:pathLst>
              <a:path w="70485" h="88900">
                <a:moveTo>
                  <a:pt x="70225" y="0"/>
                </a:moveTo>
                <a:lnTo>
                  <a:pt x="0" y="0"/>
                </a:lnTo>
                <a:lnTo>
                  <a:pt x="35112" y="88507"/>
                </a:lnTo>
                <a:lnTo>
                  <a:pt x="7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8920" y="1569493"/>
            <a:ext cx="910590" cy="231775"/>
          </a:xfrm>
          <a:custGeom>
            <a:avLst/>
            <a:gdLst/>
            <a:ahLst/>
            <a:cxnLst/>
            <a:rect l="l" t="t" r="r" b="b"/>
            <a:pathLst>
              <a:path w="910589" h="231775">
                <a:moveTo>
                  <a:pt x="0" y="0"/>
                </a:moveTo>
                <a:lnTo>
                  <a:pt x="909999" y="231692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6458" y="1543432"/>
            <a:ext cx="111125" cy="56515"/>
          </a:xfrm>
          <a:custGeom>
            <a:avLst/>
            <a:gdLst/>
            <a:ahLst/>
            <a:cxnLst/>
            <a:rect l="l" t="t" r="r" b="b"/>
            <a:pathLst>
              <a:path w="111125" h="56515">
                <a:moveTo>
                  <a:pt x="110955" y="0"/>
                </a:moveTo>
                <a:lnTo>
                  <a:pt x="0" y="2556"/>
                </a:lnTo>
                <a:lnTo>
                  <a:pt x="90590" y="56448"/>
                </a:lnTo>
                <a:lnTo>
                  <a:pt x="11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80310" y="1770896"/>
            <a:ext cx="111125" cy="56515"/>
          </a:xfrm>
          <a:custGeom>
            <a:avLst/>
            <a:gdLst/>
            <a:ahLst/>
            <a:cxnLst/>
            <a:rect l="l" t="t" r="r" b="b"/>
            <a:pathLst>
              <a:path w="111125" h="56514">
                <a:moveTo>
                  <a:pt x="20365" y="0"/>
                </a:moveTo>
                <a:lnTo>
                  <a:pt x="0" y="56448"/>
                </a:lnTo>
                <a:lnTo>
                  <a:pt x="110955" y="53891"/>
                </a:lnTo>
                <a:lnTo>
                  <a:pt x="20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34375" y="1880547"/>
            <a:ext cx="2388870" cy="502284"/>
          </a:xfrm>
          <a:custGeom>
            <a:avLst/>
            <a:gdLst/>
            <a:ahLst/>
            <a:cxnLst/>
            <a:rect l="l" t="t" r="r" b="b"/>
            <a:pathLst>
              <a:path w="2388870" h="502285">
                <a:moveTo>
                  <a:pt x="0" y="0"/>
                </a:moveTo>
                <a:lnTo>
                  <a:pt x="2388704" y="501738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34375" y="1954795"/>
            <a:ext cx="663575" cy="427990"/>
          </a:xfrm>
          <a:custGeom>
            <a:avLst/>
            <a:gdLst/>
            <a:ahLst/>
            <a:cxnLst/>
            <a:rect l="l" t="t" r="r" b="b"/>
            <a:pathLst>
              <a:path w="663575" h="427989">
                <a:moveTo>
                  <a:pt x="0" y="0"/>
                </a:moveTo>
                <a:lnTo>
                  <a:pt x="663509" y="42749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09590" y="337769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华文新魏"/>
                <a:cs typeface="华文新魏"/>
              </a:rPr>
              <a:t>层次式结构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7539" y="4901520"/>
            <a:ext cx="3539490" cy="708025"/>
          </a:xfrm>
          <a:custGeom>
            <a:avLst/>
            <a:gdLst/>
            <a:ahLst/>
            <a:cxnLst/>
            <a:rect l="l" t="t" r="r" b="b"/>
            <a:pathLst>
              <a:path w="3539490" h="708025">
                <a:moveTo>
                  <a:pt x="0" y="707951"/>
                </a:moveTo>
                <a:lnTo>
                  <a:pt x="3538948" y="707951"/>
                </a:lnTo>
                <a:lnTo>
                  <a:pt x="3538948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463" y="4193569"/>
            <a:ext cx="3067050" cy="708025"/>
          </a:xfrm>
          <a:custGeom>
            <a:avLst/>
            <a:gdLst/>
            <a:ahLst/>
            <a:cxnLst/>
            <a:rect l="l" t="t" r="r" b="b"/>
            <a:pathLst>
              <a:path w="3067050" h="708025">
                <a:moveTo>
                  <a:pt x="0" y="707951"/>
                </a:moveTo>
                <a:lnTo>
                  <a:pt x="3067032" y="707951"/>
                </a:lnTo>
                <a:lnTo>
                  <a:pt x="3067032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7539" y="5609466"/>
            <a:ext cx="3539490" cy="708025"/>
          </a:xfrm>
          <a:custGeom>
            <a:avLst/>
            <a:gdLst/>
            <a:ahLst/>
            <a:cxnLst/>
            <a:rect l="l" t="t" r="r" b="b"/>
            <a:pathLst>
              <a:path w="3539490" h="708025">
                <a:moveTo>
                  <a:pt x="0" y="707951"/>
                </a:moveTo>
                <a:lnTo>
                  <a:pt x="3538948" y="707951"/>
                </a:lnTo>
                <a:lnTo>
                  <a:pt x="3538948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3463" y="3485567"/>
            <a:ext cx="3067050" cy="708025"/>
          </a:xfrm>
          <a:custGeom>
            <a:avLst/>
            <a:gdLst/>
            <a:ahLst/>
            <a:cxnLst/>
            <a:rect l="l" t="t" r="r" b="b"/>
            <a:pathLst>
              <a:path w="3067050" h="708025">
                <a:moveTo>
                  <a:pt x="0" y="707951"/>
                </a:moveTo>
                <a:lnTo>
                  <a:pt x="3067032" y="707951"/>
                </a:lnTo>
                <a:lnTo>
                  <a:pt x="3067032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3463" y="2777616"/>
            <a:ext cx="3067050" cy="708025"/>
          </a:xfrm>
          <a:custGeom>
            <a:avLst/>
            <a:gdLst/>
            <a:ahLst/>
            <a:cxnLst/>
            <a:rect l="l" t="t" r="r" b="b"/>
            <a:pathLst>
              <a:path w="3067050" h="708025">
                <a:moveTo>
                  <a:pt x="0" y="707951"/>
                </a:moveTo>
                <a:lnTo>
                  <a:pt x="3067032" y="707951"/>
                </a:lnTo>
                <a:lnTo>
                  <a:pt x="3067032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83463" y="2069664"/>
            <a:ext cx="3067050" cy="708025"/>
          </a:xfrm>
          <a:custGeom>
            <a:avLst/>
            <a:gdLst/>
            <a:ahLst/>
            <a:cxnLst/>
            <a:rect l="l" t="t" r="r" b="b"/>
            <a:pathLst>
              <a:path w="3067050" h="708025">
                <a:moveTo>
                  <a:pt x="0" y="707951"/>
                </a:moveTo>
                <a:lnTo>
                  <a:pt x="3067032" y="707951"/>
                </a:lnTo>
                <a:lnTo>
                  <a:pt x="3067032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83463" y="1361712"/>
            <a:ext cx="3067050" cy="708025"/>
          </a:xfrm>
          <a:custGeom>
            <a:avLst/>
            <a:gdLst/>
            <a:ahLst/>
            <a:cxnLst/>
            <a:rect l="l" t="t" r="r" b="b"/>
            <a:pathLst>
              <a:path w="3067050" h="708025">
                <a:moveTo>
                  <a:pt x="0" y="707951"/>
                </a:moveTo>
                <a:lnTo>
                  <a:pt x="3067032" y="707951"/>
                </a:lnTo>
                <a:lnTo>
                  <a:pt x="3067032" y="0"/>
                </a:lnTo>
                <a:lnTo>
                  <a:pt x="0" y="0"/>
                </a:lnTo>
                <a:lnTo>
                  <a:pt x="0" y="70795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645541" y="1359714"/>
          <a:ext cx="3545204" cy="495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95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用户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4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文件系统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4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进程交互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4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9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2350" spc="5" dirty="0">
                          <a:latin typeface="宋体"/>
                          <a:cs typeface="宋体"/>
                        </a:rPr>
                        <a:t>设备管理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4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虚存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4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948">
                <a:tc gridSpan="3">
                  <a:txBody>
                    <a:bodyPr/>
                    <a:lstStyle/>
                    <a:p>
                      <a:pPr marL="87058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基本进程管理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3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94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350" spc="5" dirty="0">
                          <a:latin typeface="宋体"/>
                          <a:cs typeface="宋体"/>
                        </a:rPr>
                        <a:t>硬件</a:t>
                      </a:r>
                      <a:endParaRPr sz="2350">
                        <a:latin typeface="宋体"/>
                        <a:cs typeface="宋体"/>
                      </a:endParaRPr>
                    </a:p>
                  </a:txBody>
                  <a:tcPr marL="0" marR="0" marT="153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147272" y="2803670"/>
            <a:ext cx="241935" cy="3484879"/>
          </a:xfrm>
          <a:custGeom>
            <a:avLst/>
            <a:gdLst/>
            <a:ahLst/>
            <a:cxnLst/>
            <a:rect l="l" t="t" r="r" b="b"/>
            <a:pathLst>
              <a:path w="241934" h="3484879">
                <a:moveTo>
                  <a:pt x="241371" y="0"/>
                </a:moveTo>
                <a:lnTo>
                  <a:pt x="188295" y="29519"/>
                </a:lnTo>
                <a:lnTo>
                  <a:pt x="165887" y="63802"/>
                </a:lnTo>
                <a:lnTo>
                  <a:pt x="147198" y="108774"/>
                </a:lnTo>
                <a:lnTo>
                  <a:pt x="132951" y="162691"/>
                </a:lnTo>
                <a:lnTo>
                  <a:pt x="123873" y="223808"/>
                </a:lnTo>
                <a:lnTo>
                  <a:pt x="120685" y="290380"/>
                </a:lnTo>
                <a:lnTo>
                  <a:pt x="120685" y="1451900"/>
                </a:lnTo>
                <a:lnTo>
                  <a:pt x="117498" y="1518483"/>
                </a:lnTo>
                <a:lnTo>
                  <a:pt x="108419" y="1579605"/>
                </a:lnTo>
                <a:lnTo>
                  <a:pt x="94173" y="1633521"/>
                </a:lnTo>
                <a:lnTo>
                  <a:pt x="75484" y="1678489"/>
                </a:lnTo>
                <a:lnTo>
                  <a:pt x="53075" y="1712767"/>
                </a:lnTo>
                <a:lnTo>
                  <a:pt x="0" y="1742280"/>
                </a:lnTo>
                <a:lnTo>
                  <a:pt x="27673" y="1749951"/>
                </a:lnTo>
                <a:lnTo>
                  <a:pt x="75484" y="1806083"/>
                </a:lnTo>
                <a:lnTo>
                  <a:pt x="94173" y="1851055"/>
                </a:lnTo>
                <a:lnTo>
                  <a:pt x="108419" y="1904972"/>
                </a:lnTo>
                <a:lnTo>
                  <a:pt x="117498" y="1966088"/>
                </a:lnTo>
                <a:lnTo>
                  <a:pt x="120685" y="2032660"/>
                </a:lnTo>
                <a:lnTo>
                  <a:pt x="120685" y="3194188"/>
                </a:lnTo>
                <a:lnTo>
                  <a:pt x="123873" y="3260763"/>
                </a:lnTo>
                <a:lnTo>
                  <a:pt x="132951" y="3321881"/>
                </a:lnTo>
                <a:lnTo>
                  <a:pt x="147198" y="3375798"/>
                </a:lnTo>
                <a:lnTo>
                  <a:pt x="165887" y="3420769"/>
                </a:lnTo>
                <a:lnTo>
                  <a:pt x="188295" y="3455050"/>
                </a:lnTo>
                <a:lnTo>
                  <a:pt x="213698" y="3476898"/>
                </a:lnTo>
                <a:lnTo>
                  <a:pt x="241371" y="3484569"/>
                </a:lnTo>
              </a:path>
            </a:pathLst>
          </a:custGeom>
          <a:ln w="33585">
            <a:solidFill>
              <a:srgbClr val="739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7272" y="1372140"/>
            <a:ext cx="241935" cy="1393825"/>
          </a:xfrm>
          <a:custGeom>
            <a:avLst/>
            <a:gdLst/>
            <a:ahLst/>
            <a:cxnLst/>
            <a:rect l="l" t="t" r="r" b="b"/>
            <a:pathLst>
              <a:path w="241934" h="1393825">
                <a:moveTo>
                  <a:pt x="241371" y="0"/>
                </a:moveTo>
                <a:lnTo>
                  <a:pt x="194393" y="9129"/>
                </a:lnTo>
                <a:lnTo>
                  <a:pt x="156032" y="34024"/>
                </a:lnTo>
                <a:lnTo>
                  <a:pt x="130169" y="70944"/>
                </a:lnTo>
                <a:lnTo>
                  <a:pt x="120685" y="116150"/>
                </a:lnTo>
                <a:lnTo>
                  <a:pt x="120685" y="580750"/>
                </a:lnTo>
                <a:lnTo>
                  <a:pt x="111202" y="625962"/>
                </a:lnTo>
                <a:lnTo>
                  <a:pt x="85338" y="662881"/>
                </a:lnTo>
                <a:lnTo>
                  <a:pt x="46977" y="687773"/>
                </a:lnTo>
                <a:lnTo>
                  <a:pt x="0" y="696900"/>
                </a:lnTo>
                <a:lnTo>
                  <a:pt x="46977" y="706029"/>
                </a:lnTo>
                <a:lnTo>
                  <a:pt x="85338" y="730924"/>
                </a:lnTo>
                <a:lnTo>
                  <a:pt x="111202" y="767844"/>
                </a:lnTo>
                <a:lnTo>
                  <a:pt x="120685" y="813050"/>
                </a:lnTo>
                <a:lnTo>
                  <a:pt x="120685" y="1277653"/>
                </a:lnTo>
                <a:lnTo>
                  <a:pt x="130169" y="1322861"/>
                </a:lnTo>
                <a:lnTo>
                  <a:pt x="156032" y="1359781"/>
                </a:lnTo>
                <a:lnTo>
                  <a:pt x="194393" y="1384675"/>
                </a:lnTo>
                <a:lnTo>
                  <a:pt x="241371" y="1393803"/>
                </a:lnTo>
              </a:path>
            </a:pathLst>
          </a:custGeom>
          <a:ln w="33089">
            <a:solidFill>
              <a:srgbClr val="739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894" y="1623901"/>
            <a:ext cx="624840" cy="79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95"/>
              </a:spcBef>
            </a:pPr>
            <a:r>
              <a:rPr sz="2350" spc="5" dirty="0">
                <a:latin typeface="宋体"/>
                <a:cs typeface="宋体"/>
              </a:rPr>
              <a:t>用户 模式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894" y="4101799"/>
            <a:ext cx="624840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95"/>
              </a:spcBef>
            </a:pPr>
            <a:r>
              <a:rPr sz="2350" spc="5" dirty="0">
                <a:latin typeface="宋体"/>
                <a:cs typeface="宋体"/>
              </a:rPr>
              <a:t>内核 模式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07789" y="301878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操作系</a:t>
            </a:r>
            <a:r>
              <a:rPr sz="3600" dirty="0"/>
              <a:t>统的实现层次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473151" y="1587245"/>
            <a:ext cx="1279525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695325" algn="l"/>
              </a:tabLst>
            </a:pPr>
            <a:r>
              <a:rPr sz="1800" b="1" dirty="0">
                <a:latin typeface="Times New Roman"/>
                <a:cs typeface="Times New Roman"/>
              </a:rPr>
              <a:t>Lev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l	Name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695325" algn="l"/>
              </a:tabLst>
            </a:pPr>
            <a:r>
              <a:rPr sz="1800" b="1" dirty="0">
                <a:latin typeface="Times New Roman"/>
                <a:cs typeface="Times New Roman"/>
              </a:rPr>
              <a:t>13	</a:t>
            </a:r>
            <a:r>
              <a:rPr sz="1800" b="1" spc="-5" dirty="0">
                <a:latin typeface="Times New Roman"/>
                <a:cs typeface="Times New Roman"/>
              </a:rPr>
              <a:t>Shell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1642" y="1587245"/>
            <a:ext cx="27870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 Operations  Statements </a:t>
            </a:r>
            <a:r>
              <a:rPr sz="1800" b="1" spc="-5" dirty="0">
                <a:latin typeface="Times New Roman"/>
                <a:cs typeface="Times New Roman"/>
              </a:rPr>
              <a:t>in shell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151" y="2685034"/>
            <a:ext cx="212788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695325" algn="l"/>
              </a:tabLst>
            </a:pPr>
            <a:r>
              <a:rPr sz="1800" b="1" dirty="0">
                <a:latin typeface="Times New Roman"/>
                <a:cs typeface="Times New Roman"/>
              </a:rPr>
              <a:t>12	</a:t>
            </a: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processes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695325" algn="l"/>
              </a:tabLst>
            </a:pPr>
            <a:r>
              <a:rPr sz="1800" b="1" spc="-50" dirty="0">
                <a:latin typeface="Times New Roman"/>
                <a:cs typeface="Times New Roman"/>
              </a:rPr>
              <a:t>11	</a:t>
            </a:r>
            <a:r>
              <a:rPr sz="1800" b="1" spc="-5" dirty="0">
                <a:latin typeface="Times New Roman"/>
                <a:cs typeface="Times New Roman"/>
              </a:rPr>
              <a:t>Directories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6927" y="1587245"/>
            <a:ext cx="1891664" cy="19462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programming  environment</a:t>
            </a:r>
            <a:endParaRPr sz="1800">
              <a:latin typeface="Times New Roman"/>
              <a:cs typeface="Times New Roman"/>
            </a:endParaRPr>
          </a:p>
          <a:p>
            <a:pPr marL="12700" marR="450850">
              <a:lnSpc>
                <a:spcPct val="150000"/>
              </a:lnSpc>
            </a:pP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processes  Directories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151" y="3919854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1800" b="1" dirty="0">
                <a:latin typeface="Times New Roman"/>
                <a:cs typeface="Times New Roman"/>
              </a:rPr>
              <a:t>10	Devi</a:t>
            </a:r>
            <a:r>
              <a:rPr sz="1800" b="1" spc="5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1642" y="2685034"/>
            <a:ext cx="304609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Quit, </a:t>
            </a:r>
            <a:r>
              <a:rPr sz="1800" b="1" dirty="0">
                <a:latin typeface="Times New Roman"/>
                <a:cs typeface="Times New Roman"/>
              </a:rPr>
              <a:t>kill, </a:t>
            </a:r>
            <a:r>
              <a:rPr sz="1800" b="1" spc="-5" dirty="0">
                <a:latin typeface="Times New Roman"/>
                <a:cs typeface="Times New Roman"/>
              </a:rPr>
              <a:t>suspend, </a:t>
            </a:r>
            <a:r>
              <a:rPr sz="1800" b="1" spc="-10" dirty="0">
                <a:latin typeface="Times New Roman"/>
                <a:cs typeface="Times New Roman"/>
              </a:rPr>
              <a:t>resume  </a:t>
            </a:r>
            <a:r>
              <a:rPr sz="1800" b="1" spc="-5" dirty="0">
                <a:latin typeface="Times New Roman"/>
                <a:cs typeface="Times New Roman"/>
              </a:rPr>
              <a:t>Create, </a:t>
            </a:r>
            <a:r>
              <a:rPr sz="1800" b="1" spc="-20" dirty="0">
                <a:latin typeface="Times New Roman"/>
                <a:cs typeface="Times New Roman"/>
              </a:rPr>
              <a:t>destroy, </a:t>
            </a:r>
            <a:r>
              <a:rPr sz="1800" b="1" dirty="0">
                <a:latin typeface="Times New Roman"/>
                <a:cs typeface="Times New Roman"/>
              </a:rPr>
              <a:t>attach,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detach,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search, </a:t>
            </a:r>
            <a:r>
              <a:rPr sz="1800" b="1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12700" marR="1225550" indent="62484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Open,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close,  </a:t>
            </a:r>
            <a:r>
              <a:rPr sz="1800" b="1" spc="-10" dirty="0">
                <a:latin typeface="Times New Roman"/>
                <a:cs typeface="Times New Roman"/>
              </a:rPr>
              <a:t>read, </a:t>
            </a:r>
            <a:r>
              <a:rPr sz="1800" b="1" dirty="0">
                <a:latin typeface="Times New Roman"/>
                <a:cs typeface="Times New Roman"/>
              </a:rPr>
              <a:t>write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151" y="487997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903" y="4879975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927" y="3919854"/>
            <a:ext cx="218948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External devices,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such  as </a:t>
            </a:r>
            <a:r>
              <a:rPr sz="1800" b="1" spc="-25" dirty="0">
                <a:latin typeface="Times New Roman"/>
                <a:cs typeface="Times New Roman"/>
              </a:rPr>
              <a:t>printer, </a:t>
            </a:r>
            <a:r>
              <a:rPr sz="1800" b="1" spc="-5" dirty="0">
                <a:latin typeface="Times New Roman"/>
                <a:cs typeface="Times New Roman"/>
              </a:rPr>
              <a:t>displays  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keyboards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151" y="556605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5903" y="5566054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Communications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6927" y="5566054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spc="-5" dirty="0">
                <a:latin typeface="Times New Roman"/>
                <a:cs typeface="Times New Roman"/>
              </a:rPr>
              <a:t>ipes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1642" y="4879975"/>
            <a:ext cx="272859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Create, </a:t>
            </a:r>
            <a:r>
              <a:rPr sz="1800" b="1" spc="-20" dirty="0">
                <a:latin typeface="Times New Roman"/>
                <a:cs typeface="Times New Roman"/>
              </a:rPr>
              <a:t>destroy, </a:t>
            </a:r>
            <a:r>
              <a:rPr sz="1800" b="1" spc="-5" dirty="0">
                <a:latin typeface="Times New Roman"/>
                <a:cs typeface="Times New Roman"/>
              </a:rPr>
              <a:t>open,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read,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write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Create, </a:t>
            </a:r>
            <a:r>
              <a:rPr sz="1800" b="1" spc="-20" dirty="0">
                <a:latin typeface="Times New Roman"/>
                <a:cs typeface="Times New Roman"/>
              </a:rPr>
              <a:t>destroy, </a:t>
            </a:r>
            <a:r>
              <a:rPr sz="1800" b="1" spc="-5" dirty="0">
                <a:latin typeface="Times New Roman"/>
                <a:cs typeface="Times New Roman"/>
              </a:rPr>
              <a:t>open.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close,  </a:t>
            </a:r>
            <a:r>
              <a:rPr sz="1800" b="1" spc="-10" dirty="0">
                <a:latin typeface="Times New Roman"/>
                <a:cs typeface="Times New Roman"/>
              </a:rPr>
              <a:t>read, </a:t>
            </a:r>
            <a:r>
              <a:rPr sz="1800" b="1" dirty="0">
                <a:latin typeface="Times New Roman"/>
                <a:cs typeface="Times New Roman"/>
              </a:rPr>
              <a:t>write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151" y="1358010"/>
            <a:ext cx="127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1800" b="1" dirty="0">
                <a:latin typeface="Times New Roman"/>
                <a:cs typeface="Times New Roman"/>
              </a:rPr>
              <a:t>Lev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l	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1642" y="1220850"/>
            <a:ext cx="273621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01675" indent="-227329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Operations  Read, write,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fetch</a:t>
            </a:r>
            <a:endParaRPr sz="18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Read, </a:t>
            </a:r>
            <a:r>
              <a:rPr sz="1800" b="1" dirty="0">
                <a:latin typeface="Times New Roman"/>
                <a:cs typeface="Times New Roman"/>
              </a:rPr>
              <a:t>write, allocate,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1" y="1632817"/>
            <a:ext cx="2362200" cy="15341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7	</a:t>
            </a:r>
            <a:r>
              <a:rPr sz="1800" b="1" spc="-15" dirty="0">
                <a:latin typeface="Times New Roman"/>
                <a:cs typeface="Times New Roman"/>
              </a:rPr>
              <a:t>Virtual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6	Local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secondary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store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5	Primitive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processes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8719" y="2867025"/>
            <a:ext cx="289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Suspend, </a:t>
            </a:r>
            <a:r>
              <a:rPr sz="1800" b="1" spc="-10" dirty="0">
                <a:latin typeface="Times New Roman"/>
                <a:cs typeface="Times New Roman"/>
              </a:rPr>
              <a:t>resume, </a:t>
            </a:r>
            <a:r>
              <a:rPr sz="1800" b="1" dirty="0">
                <a:latin typeface="Times New Roman"/>
                <a:cs typeface="Times New Roman"/>
              </a:rPr>
              <a:t>wait,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signal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151" y="3826840"/>
            <a:ext cx="1497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4	</a:t>
            </a:r>
            <a:r>
              <a:rPr sz="1800" b="1" spc="-5" dirty="0">
                <a:latin typeface="Times New Roman"/>
                <a:cs typeface="Times New Roman"/>
              </a:rPr>
              <a:t>Interrupts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8719" y="3826840"/>
            <a:ext cx="282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Invoke, mask, unmask,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retry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927" y="1220850"/>
            <a:ext cx="213423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578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Objects  </a:t>
            </a:r>
            <a:r>
              <a:rPr sz="1800" b="1" spc="-5" dirty="0">
                <a:latin typeface="Times New Roman"/>
                <a:cs typeface="Times New Roman"/>
              </a:rPr>
              <a:t>Segments,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Blocks of data,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device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channels</a:t>
            </a:r>
            <a:endParaRPr sz="1800">
              <a:latin typeface="Times New Roman"/>
              <a:cs typeface="Times New Roman"/>
            </a:endParaRPr>
          </a:p>
          <a:p>
            <a:pPr marL="12700" marR="2921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Primitive </a:t>
            </a:r>
            <a:r>
              <a:rPr sz="1800" b="1" spc="-10" dirty="0">
                <a:latin typeface="Times New Roman"/>
                <a:cs typeface="Times New Roman"/>
              </a:rPr>
              <a:t>process,  </a:t>
            </a:r>
            <a:r>
              <a:rPr sz="1800" b="1" spc="-5" dirty="0">
                <a:latin typeface="Times New Roman"/>
                <a:cs typeface="Times New Roman"/>
              </a:rPr>
              <a:t>semaphores,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ready  </a:t>
            </a:r>
            <a:r>
              <a:rPr sz="1800" b="1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Interrupt-handling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programs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151" y="4513326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3	</a:t>
            </a:r>
            <a:r>
              <a:rPr sz="1800" b="1" spc="-10" dirty="0">
                <a:latin typeface="Times New Roman"/>
                <a:cs typeface="Times New Roman"/>
              </a:rPr>
              <a:t>Procedures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151" y="5199126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2	</a:t>
            </a:r>
            <a:r>
              <a:rPr sz="1800" b="1" spc="-5" dirty="0">
                <a:latin typeface="Times New Roman"/>
                <a:cs typeface="Times New Roman"/>
              </a:rPr>
              <a:t>Instruction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6927" y="4513326"/>
            <a:ext cx="49263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690">
              <a:lnSpc>
                <a:spcPct val="100000"/>
              </a:lnSpc>
              <a:spcBef>
                <a:spcPts val="100"/>
              </a:spcBef>
              <a:tabLst>
                <a:tab pos="240411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Procedures,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call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stack,	</a:t>
            </a:r>
            <a:r>
              <a:rPr sz="1800" b="1" dirty="0">
                <a:latin typeface="Times New Roman"/>
                <a:cs typeface="Times New Roman"/>
              </a:rPr>
              <a:t>Mark </a:t>
            </a:r>
            <a:r>
              <a:rPr sz="1800" b="1" spc="-5" dirty="0">
                <a:latin typeface="Times New Roman"/>
                <a:cs typeface="Times New Roman"/>
              </a:rPr>
              <a:t>stack, </a:t>
            </a:r>
            <a:r>
              <a:rPr sz="1800" b="1" dirty="0">
                <a:latin typeface="Times New Roman"/>
                <a:cs typeface="Times New Roman"/>
              </a:rPr>
              <a:t>call,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return  </a:t>
            </a:r>
            <a:r>
              <a:rPr sz="1800" b="1" spc="-5" dirty="0">
                <a:latin typeface="Times New Roman"/>
                <a:cs typeface="Times New Roman"/>
              </a:rPr>
              <a:t>display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Evaluation </a:t>
            </a:r>
            <a:r>
              <a:rPr sz="1800" b="1" spc="-5" dirty="0">
                <a:latin typeface="Times New Roman"/>
                <a:cs typeface="Times New Roman"/>
              </a:rPr>
              <a:t>stack, micro-Load, </a:t>
            </a:r>
            <a:r>
              <a:rPr sz="1800" b="1" spc="-10" dirty="0">
                <a:latin typeface="Times New Roman"/>
                <a:cs typeface="Times New Roman"/>
              </a:rPr>
              <a:t>store, </a:t>
            </a:r>
            <a:r>
              <a:rPr sz="1800" b="1" spc="-5" dirty="0">
                <a:latin typeface="Times New Roman"/>
                <a:cs typeface="Times New Roman"/>
              </a:rPr>
              <a:t>add,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subtract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8719" y="547370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branch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151" y="6159500"/>
            <a:ext cx="225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b="1" dirty="0">
                <a:latin typeface="Times New Roman"/>
                <a:cs typeface="Times New Roman"/>
              </a:rPr>
              <a:t>1	</a:t>
            </a:r>
            <a:r>
              <a:rPr sz="1800" b="1" spc="-5" dirty="0">
                <a:latin typeface="Times New Roman"/>
                <a:cs typeface="Times New Roman"/>
              </a:rPr>
              <a:t>Electronic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circuits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6927" y="5473700"/>
            <a:ext cx="224091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25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program </a:t>
            </a:r>
            <a:r>
              <a:rPr sz="1800" b="1" spc="-20" dirty="0">
                <a:latin typeface="Times New Roman"/>
                <a:cs typeface="Times New Roman"/>
              </a:rPr>
              <a:t>interpreter,  </a:t>
            </a:r>
            <a:r>
              <a:rPr sz="1800" b="1" dirty="0">
                <a:latin typeface="Times New Roman"/>
                <a:cs typeface="Times New Roman"/>
              </a:rPr>
              <a:t>scalar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array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Times New Roman"/>
                <a:cs typeface="Times New Roman"/>
              </a:rPr>
              <a:t>Registers, gates,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buses,  </a:t>
            </a:r>
            <a:r>
              <a:rPr sz="1800" b="1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8719" y="6159500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Clear, </a:t>
            </a:r>
            <a:r>
              <a:rPr sz="1800" b="1" spc="-20" dirty="0">
                <a:latin typeface="Times New Roman"/>
                <a:cs typeface="Times New Roman"/>
              </a:rPr>
              <a:t>transfer,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activate,  complement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07789" y="301878"/>
            <a:ext cx="4143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操作系</a:t>
            </a:r>
            <a:r>
              <a:rPr sz="3600" dirty="0"/>
              <a:t>统的实现层次</a:t>
            </a:r>
            <a:endParaRPr sz="3600"/>
          </a:p>
        </p:txBody>
      </p:sp>
      <p:sp>
        <p:nvSpPr>
          <p:cNvPr id="23" name="object 23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6633" y="265633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华文新魏"/>
                <a:cs typeface="华文新魏"/>
              </a:rPr>
              <a:t>虚拟机结构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6966" y="3271187"/>
            <a:ext cx="167218" cy="16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1602" y="3271187"/>
            <a:ext cx="167409" cy="167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9380" y="3271187"/>
            <a:ext cx="167218" cy="16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80349" y="1970680"/>
          <a:ext cx="6786245" cy="423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5352">
                <a:tc>
                  <a:txBody>
                    <a:bodyPr/>
                    <a:lstStyle/>
                    <a:p>
                      <a:pPr marL="333375" marR="153670" indent="-172720">
                        <a:lnSpc>
                          <a:spcPts val="3490"/>
                        </a:lnSpc>
                        <a:spcBef>
                          <a:spcPts val="75"/>
                        </a:spcBef>
                      </a:pPr>
                      <a:r>
                        <a:rPr sz="2700" dirty="0">
                          <a:latin typeface="宋体"/>
                          <a:cs typeface="宋体"/>
                        </a:rPr>
                        <a:t>应用与 </a:t>
                      </a:r>
                      <a:r>
                        <a:rPr sz="2700" spc="10" dirty="0">
                          <a:latin typeface="宋体"/>
                          <a:cs typeface="宋体"/>
                        </a:rPr>
                        <a:t>进程</a:t>
                      </a:r>
                      <a:endParaRPr sz="2700">
                        <a:latin typeface="宋体"/>
                        <a:cs typeface="宋体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 marR="153670" indent="-172720">
                        <a:lnSpc>
                          <a:spcPts val="3490"/>
                        </a:lnSpc>
                        <a:spcBef>
                          <a:spcPts val="75"/>
                        </a:spcBef>
                      </a:pPr>
                      <a:r>
                        <a:rPr sz="2700" dirty="0">
                          <a:latin typeface="宋体"/>
                          <a:cs typeface="宋体"/>
                        </a:rPr>
                        <a:t>应用与 </a:t>
                      </a:r>
                      <a:r>
                        <a:rPr sz="2700" spc="10" dirty="0">
                          <a:latin typeface="宋体"/>
                          <a:cs typeface="宋体"/>
                        </a:rPr>
                        <a:t>进程</a:t>
                      </a:r>
                      <a:endParaRPr sz="2700">
                        <a:latin typeface="宋体"/>
                        <a:cs typeface="宋体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 marR="153670" indent="-172720">
                        <a:lnSpc>
                          <a:spcPts val="3490"/>
                        </a:lnSpc>
                        <a:spcBef>
                          <a:spcPts val="75"/>
                        </a:spcBef>
                      </a:pPr>
                      <a:r>
                        <a:rPr sz="2700" dirty="0">
                          <a:latin typeface="宋体"/>
                          <a:cs typeface="宋体"/>
                        </a:rPr>
                        <a:t>应用与 </a:t>
                      </a:r>
                      <a:r>
                        <a:rPr sz="2700" spc="10" dirty="0">
                          <a:latin typeface="宋体"/>
                          <a:cs typeface="宋体"/>
                        </a:rPr>
                        <a:t>进程</a:t>
                      </a:r>
                      <a:endParaRPr sz="2700">
                        <a:latin typeface="宋体"/>
                        <a:cs typeface="宋体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700" spc="10" dirty="0">
                          <a:latin typeface="宋体"/>
                          <a:cs typeface="宋体"/>
                        </a:rPr>
                        <a:t>虚拟机</a:t>
                      </a:r>
                      <a:r>
                        <a:rPr sz="27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700" spc="10" dirty="0">
                          <a:latin typeface="宋体"/>
                          <a:cs typeface="宋体"/>
                        </a:rPr>
                        <a:t>虚拟机</a:t>
                      </a:r>
                      <a:r>
                        <a:rPr sz="27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700" spc="10" dirty="0">
                          <a:latin typeface="宋体"/>
                          <a:cs typeface="宋体"/>
                        </a:rPr>
                        <a:t>虚拟机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n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93">
                <a:tc gridSpan="5">
                  <a:txBody>
                    <a:bodyPr/>
                    <a:lstStyle/>
                    <a:p>
                      <a:pPr marL="201168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3600" spc="15" dirty="0">
                          <a:latin typeface="宋体"/>
                          <a:cs typeface="宋体"/>
                        </a:rPr>
                        <a:t>虚拟机监视器</a:t>
                      </a:r>
                      <a:endParaRPr sz="3600">
                        <a:latin typeface="宋体"/>
                        <a:cs typeface="宋体"/>
                      </a:endParaRPr>
                    </a:p>
                  </a:txBody>
                  <a:tcPr marL="0" marR="0" marT="100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86">
                <a:tc gridSpan="5">
                  <a:txBody>
                    <a:bodyPr/>
                    <a:lstStyle/>
                    <a:p>
                      <a:pPr marL="201168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600" spc="15" dirty="0">
                          <a:latin typeface="宋体"/>
                          <a:cs typeface="宋体"/>
                        </a:rPr>
                        <a:t>宿主操作系统</a:t>
                      </a:r>
                      <a:endParaRPr sz="3600">
                        <a:latin typeface="宋体"/>
                        <a:cs typeface="宋体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86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3600" spc="15" dirty="0">
                          <a:latin typeface="宋体"/>
                          <a:cs typeface="宋体"/>
                        </a:rPr>
                        <a:t>共享硬件</a:t>
                      </a:r>
                      <a:endParaRPr sz="3600">
                        <a:latin typeface="宋体"/>
                        <a:cs typeface="宋体"/>
                      </a:endParaRPr>
                    </a:p>
                  </a:txBody>
                  <a:tcPr marL="0" marR="0" marT="996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33109" y="263093"/>
            <a:ext cx="2823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华文新魏"/>
                <a:cs typeface="华文新魏"/>
              </a:rPr>
              <a:t>微内核结构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425" y="5269125"/>
            <a:ext cx="6831965" cy="787400"/>
          </a:xfrm>
          <a:custGeom>
            <a:avLst/>
            <a:gdLst/>
            <a:ahLst/>
            <a:cxnLst/>
            <a:rect l="l" t="t" r="r" b="b"/>
            <a:pathLst>
              <a:path w="6831965" h="787400">
                <a:moveTo>
                  <a:pt x="0" y="786866"/>
                </a:moveTo>
                <a:lnTo>
                  <a:pt x="6831860" y="786866"/>
                </a:lnTo>
                <a:lnTo>
                  <a:pt x="6831860" y="0"/>
                </a:lnTo>
                <a:lnTo>
                  <a:pt x="0" y="0"/>
                </a:lnTo>
                <a:lnTo>
                  <a:pt x="0" y="786866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25" y="5269125"/>
            <a:ext cx="6831965" cy="787400"/>
          </a:xfrm>
          <a:custGeom>
            <a:avLst/>
            <a:gdLst/>
            <a:ahLst/>
            <a:cxnLst/>
            <a:rect l="l" t="t" r="r" b="b"/>
            <a:pathLst>
              <a:path w="6831965" h="787400">
                <a:moveTo>
                  <a:pt x="0" y="786866"/>
                </a:moveTo>
                <a:lnTo>
                  <a:pt x="6831860" y="786866"/>
                </a:lnTo>
                <a:lnTo>
                  <a:pt x="6831860" y="0"/>
                </a:lnTo>
                <a:lnTo>
                  <a:pt x="0" y="0"/>
                </a:lnTo>
                <a:lnTo>
                  <a:pt x="0" y="786866"/>
                </a:lnTo>
                <a:close/>
              </a:path>
            </a:pathLst>
          </a:custGeom>
          <a:ln w="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7797" y="5351867"/>
            <a:ext cx="915669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dirty="0">
                <a:latin typeface="宋体"/>
                <a:cs typeface="宋体"/>
              </a:rPr>
              <a:t>硬件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425" y="3170829"/>
            <a:ext cx="6831965" cy="1836420"/>
          </a:xfrm>
          <a:custGeom>
            <a:avLst/>
            <a:gdLst/>
            <a:ahLst/>
            <a:cxnLst/>
            <a:rect l="l" t="t" r="r" b="b"/>
            <a:pathLst>
              <a:path w="6831965" h="1836420">
                <a:moveTo>
                  <a:pt x="0" y="1836016"/>
                </a:moveTo>
                <a:lnTo>
                  <a:pt x="6831860" y="1836016"/>
                </a:lnTo>
                <a:lnTo>
                  <a:pt x="6831860" y="0"/>
                </a:lnTo>
                <a:lnTo>
                  <a:pt x="0" y="0"/>
                </a:lnTo>
                <a:lnTo>
                  <a:pt x="0" y="1836016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425" y="3170829"/>
            <a:ext cx="6831965" cy="1836420"/>
          </a:xfrm>
          <a:custGeom>
            <a:avLst/>
            <a:gdLst/>
            <a:ahLst/>
            <a:cxnLst/>
            <a:rect l="l" t="t" r="r" b="b"/>
            <a:pathLst>
              <a:path w="6831965" h="1836420">
                <a:moveTo>
                  <a:pt x="0" y="1836016"/>
                </a:moveTo>
                <a:lnTo>
                  <a:pt x="6831860" y="1836016"/>
                </a:lnTo>
                <a:lnTo>
                  <a:pt x="6831860" y="0"/>
                </a:lnTo>
                <a:lnTo>
                  <a:pt x="0" y="0"/>
                </a:lnTo>
                <a:lnTo>
                  <a:pt x="0" y="1836016"/>
                </a:lnTo>
                <a:close/>
              </a:path>
            </a:pathLst>
          </a:custGeom>
          <a:ln w="4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748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919677" y="0"/>
                </a:moveTo>
                <a:lnTo>
                  <a:pt x="856710" y="1028"/>
                </a:lnTo>
                <a:lnTo>
                  <a:pt x="794881" y="4071"/>
                </a:lnTo>
                <a:lnTo>
                  <a:pt x="734328" y="9060"/>
                </a:lnTo>
                <a:lnTo>
                  <a:pt x="675188" y="15930"/>
                </a:lnTo>
                <a:lnTo>
                  <a:pt x="617598" y="24614"/>
                </a:lnTo>
                <a:lnTo>
                  <a:pt x="561694" y="35045"/>
                </a:lnTo>
                <a:lnTo>
                  <a:pt x="507615" y="47157"/>
                </a:lnTo>
                <a:lnTo>
                  <a:pt x="455495" y="60884"/>
                </a:lnTo>
                <a:lnTo>
                  <a:pt x="405474" y="76158"/>
                </a:lnTo>
                <a:lnTo>
                  <a:pt x="357687" y="92914"/>
                </a:lnTo>
                <a:lnTo>
                  <a:pt x="312271" y="111085"/>
                </a:lnTo>
                <a:lnTo>
                  <a:pt x="269364" y="130604"/>
                </a:lnTo>
                <a:lnTo>
                  <a:pt x="229103" y="151405"/>
                </a:lnTo>
                <a:lnTo>
                  <a:pt x="191624" y="173422"/>
                </a:lnTo>
                <a:lnTo>
                  <a:pt x="157064" y="196588"/>
                </a:lnTo>
                <a:lnTo>
                  <a:pt x="125561" y="220835"/>
                </a:lnTo>
                <a:lnTo>
                  <a:pt x="72271" y="272312"/>
                </a:lnTo>
                <a:lnTo>
                  <a:pt x="32851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4" y="535690"/>
                </a:lnTo>
                <a:lnTo>
                  <a:pt x="50759" y="592297"/>
                </a:lnTo>
                <a:lnTo>
                  <a:pt x="97251" y="645629"/>
                </a:lnTo>
                <a:lnTo>
                  <a:pt x="157064" y="695157"/>
                </a:lnTo>
                <a:lnTo>
                  <a:pt x="191624" y="718329"/>
                </a:lnTo>
                <a:lnTo>
                  <a:pt x="229103" y="740350"/>
                </a:lnTo>
                <a:lnTo>
                  <a:pt x="269364" y="761155"/>
                </a:lnTo>
                <a:lnTo>
                  <a:pt x="312271" y="780677"/>
                </a:lnTo>
                <a:lnTo>
                  <a:pt x="357687" y="798849"/>
                </a:lnTo>
                <a:lnTo>
                  <a:pt x="405474" y="815605"/>
                </a:lnTo>
                <a:lnTo>
                  <a:pt x="455495" y="830880"/>
                </a:lnTo>
                <a:lnTo>
                  <a:pt x="507615" y="844606"/>
                </a:lnTo>
                <a:lnTo>
                  <a:pt x="561694" y="856717"/>
                </a:lnTo>
                <a:lnTo>
                  <a:pt x="617598" y="867147"/>
                </a:lnTo>
                <a:lnTo>
                  <a:pt x="675188" y="875830"/>
                </a:lnTo>
                <a:lnTo>
                  <a:pt x="734328" y="882699"/>
                </a:lnTo>
                <a:lnTo>
                  <a:pt x="794881" y="887687"/>
                </a:lnTo>
                <a:lnTo>
                  <a:pt x="856710" y="890729"/>
                </a:lnTo>
                <a:lnTo>
                  <a:pt x="919677" y="891757"/>
                </a:lnTo>
                <a:lnTo>
                  <a:pt x="982645" y="890729"/>
                </a:lnTo>
                <a:lnTo>
                  <a:pt x="1044475" y="887687"/>
                </a:lnTo>
                <a:lnTo>
                  <a:pt x="1105030" y="882699"/>
                </a:lnTo>
                <a:lnTo>
                  <a:pt x="1164173" y="875830"/>
                </a:lnTo>
                <a:lnTo>
                  <a:pt x="1221767" y="867147"/>
                </a:lnTo>
                <a:lnTo>
                  <a:pt x="1277675" y="856717"/>
                </a:lnTo>
                <a:lnTo>
                  <a:pt x="1331759" y="844606"/>
                </a:lnTo>
                <a:lnTo>
                  <a:pt x="1383883" y="830880"/>
                </a:lnTo>
                <a:lnTo>
                  <a:pt x="1433910" y="815605"/>
                </a:lnTo>
                <a:lnTo>
                  <a:pt x="1481703" y="798849"/>
                </a:lnTo>
                <a:lnTo>
                  <a:pt x="1527124" y="780677"/>
                </a:lnTo>
                <a:lnTo>
                  <a:pt x="1570037" y="761155"/>
                </a:lnTo>
                <a:lnTo>
                  <a:pt x="1610304" y="740350"/>
                </a:lnTo>
                <a:lnTo>
                  <a:pt x="1647789" y="718329"/>
                </a:lnTo>
                <a:lnTo>
                  <a:pt x="1682354" y="695157"/>
                </a:lnTo>
                <a:lnTo>
                  <a:pt x="1713862" y="670902"/>
                </a:lnTo>
                <a:lnTo>
                  <a:pt x="1767162" y="619405"/>
                </a:lnTo>
                <a:lnTo>
                  <a:pt x="1806590" y="564369"/>
                </a:lnTo>
                <a:lnTo>
                  <a:pt x="1831051" y="506325"/>
                </a:lnTo>
                <a:lnTo>
                  <a:pt x="1839448" y="445804"/>
                </a:lnTo>
                <a:lnTo>
                  <a:pt x="1837326" y="415291"/>
                </a:lnTo>
                <a:lnTo>
                  <a:pt x="1820760" y="355983"/>
                </a:lnTo>
                <a:lnTo>
                  <a:pt x="1788678" y="299408"/>
                </a:lnTo>
                <a:lnTo>
                  <a:pt x="1742177" y="246099"/>
                </a:lnTo>
                <a:lnTo>
                  <a:pt x="1682354" y="196588"/>
                </a:lnTo>
                <a:lnTo>
                  <a:pt x="1647789" y="173422"/>
                </a:lnTo>
                <a:lnTo>
                  <a:pt x="1610304" y="151405"/>
                </a:lnTo>
                <a:lnTo>
                  <a:pt x="1570037" y="130604"/>
                </a:lnTo>
                <a:lnTo>
                  <a:pt x="1527124" y="111085"/>
                </a:lnTo>
                <a:lnTo>
                  <a:pt x="1481703" y="92914"/>
                </a:lnTo>
                <a:lnTo>
                  <a:pt x="1433910" y="76158"/>
                </a:lnTo>
                <a:lnTo>
                  <a:pt x="1383883" y="60884"/>
                </a:lnTo>
                <a:lnTo>
                  <a:pt x="1331759" y="47157"/>
                </a:lnTo>
                <a:lnTo>
                  <a:pt x="1277675" y="35045"/>
                </a:lnTo>
                <a:lnTo>
                  <a:pt x="1221767" y="24614"/>
                </a:lnTo>
                <a:lnTo>
                  <a:pt x="1164173" y="15930"/>
                </a:lnTo>
                <a:lnTo>
                  <a:pt x="1105030" y="9060"/>
                </a:lnTo>
                <a:lnTo>
                  <a:pt x="1044475" y="4071"/>
                </a:lnTo>
                <a:lnTo>
                  <a:pt x="982645" y="1028"/>
                </a:lnTo>
                <a:lnTo>
                  <a:pt x="919677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748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1839448" y="445804"/>
                </a:moveTo>
                <a:lnTo>
                  <a:pt x="1831051" y="385329"/>
                </a:lnTo>
                <a:lnTo>
                  <a:pt x="1806590" y="327321"/>
                </a:lnTo>
                <a:lnTo>
                  <a:pt x="1767162" y="272312"/>
                </a:lnTo>
                <a:lnTo>
                  <a:pt x="1713862" y="220835"/>
                </a:lnTo>
                <a:lnTo>
                  <a:pt x="1682354" y="196588"/>
                </a:lnTo>
                <a:lnTo>
                  <a:pt x="1647789" y="173422"/>
                </a:lnTo>
                <a:lnTo>
                  <a:pt x="1610304" y="151405"/>
                </a:lnTo>
                <a:lnTo>
                  <a:pt x="1570037" y="130604"/>
                </a:lnTo>
                <a:lnTo>
                  <a:pt x="1527124" y="111085"/>
                </a:lnTo>
                <a:lnTo>
                  <a:pt x="1481703" y="92914"/>
                </a:lnTo>
                <a:lnTo>
                  <a:pt x="1433910" y="76158"/>
                </a:lnTo>
                <a:lnTo>
                  <a:pt x="1383883" y="60884"/>
                </a:lnTo>
                <a:lnTo>
                  <a:pt x="1331759" y="47157"/>
                </a:lnTo>
                <a:lnTo>
                  <a:pt x="1277675" y="35045"/>
                </a:lnTo>
                <a:lnTo>
                  <a:pt x="1221767" y="24614"/>
                </a:lnTo>
                <a:lnTo>
                  <a:pt x="1164173" y="15930"/>
                </a:lnTo>
                <a:lnTo>
                  <a:pt x="1105030" y="9060"/>
                </a:lnTo>
                <a:lnTo>
                  <a:pt x="1044475" y="4071"/>
                </a:lnTo>
                <a:lnTo>
                  <a:pt x="982645" y="1028"/>
                </a:lnTo>
                <a:lnTo>
                  <a:pt x="919677" y="0"/>
                </a:lnTo>
                <a:lnTo>
                  <a:pt x="856710" y="1028"/>
                </a:lnTo>
                <a:lnTo>
                  <a:pt x="794881" y="4071"/>
                </a:lnTo>
                <a:lnTo>
                  <a:pt x="734328" y="9060"/>
                </a:lnTo>
                <a:lnTo>
                  <a:pt x="675188" y="15930"/>
                </a:lnTo>
                <a:lnTo>
                  <a:pt x="617598" y="24614"/>
                </a:lnTo>
                <a:lnTo>
                  <a:pt x="561694" y="35045"/>
                </a:lnTo>
                <a:lnTo>
                  <a:pt x="507615" y="47157"/>
                </a:lnTo>
                <a:lnTo>
                  <a:pt x="455495" y="60884"/>
                </a:lnTo>
                <a:lnTo>
                  <a:pt x="405474" y="76158"/>
                </a:lnTo>
                <a:lnTo>
                  <a:pt x="357687" y="92914"/>
                </a:lnTo>
                <a:lnTo>
                  <a:pt x="312271" y="111085"/>
                </a:lnTo>
                <a:lnTo>
                  <a:pt x="269364" y="130604"/>
                </a:lnTo>
                <a:lnTo>
                  <a:pt x="229103" y="151405"/>
                </a:lnTo>
                <a:lnTo>
                  <a:pt x="191624" y="173422"/>
                </a:lnTo>
                <a:lnTo>
                  <a:pt x="157064" y="196588"/>
                </a:lnTo>
                <a:lnTo>
                  <a:pt x="125561" y="220835"/>
                </a:lnTo>
                <a:lnTo>
                  <a:pt x="72271" y="272312"/>
                </a:lnTo>
                <a:lnTo>
                  <a:pt x="32851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4" y="535690"/>
                </a:lnTo>
                <a:lnTo>
                  <a:pt x="50759" y="592297"/>
                </a:lnTo>
                <a:lnTo>
                  <a:pt x="97251" y="645629"/>
                </a:lnTo>
                <a:lnTo>
                  <a:pt x="157064" y="695157"/>
                </a:lnTo>
                <a:lnTo>
                  <a:pt x="191624" y="718329"/>
                </a:lnTo>
                <a:lnTo>
                  <a:pt x="229103" y="740350"/>
                </a:lnTo>
                <a:lnTo>
                  <a:pt x="269364" y="761155"/>
                </a:lnTo>
                <a:lnTo>
                  <a:pt x="312271" y="780677"/>
                </a:lnTo>
                <a:lnTo>
                  <a:pt x="357687" y="798849"/>
                </a:lnTo>
                <a:lnTo>
                  <a:pt x="405474" y="815606"/>
                </a:lnTo>
                <a:lnTo>
                  <a:pt x="455495" y="830880"/>
                </a:lnTo>
                <a:lnTo>
                  <a:pt x="507615" y="844606"/>
                </a:lnTo>
                <a:lnTo>
                  <a:pt x="561694" y="856717"/>
                </a:lnTo>
                <a:lnTo>
                  <a:pt x="617598" y="867148"/>
                </a:lnTo>
                <a:lnTo>
                  <a:pt x="675188" y="875830"/>
                </a:lnTo>
                <a:lnTo>
                  <a:pt x="734328" y="882699"/>
                </a:lnTo>
                <a:lnTo>
                  <a:pt x="794881" y="887687"/>
                </a:lnTo>
                <a:lnTo>
                  <a:pt x="856710" y="890729"/>
                </a:lnTo>
                <a:lnTo>
                  <a:pt x="919677" y="891757"/>
                </a:lnTo>
                <a:lnTo>
                  <a:pt x="982645" y="890729"/>
                </a:lnTo>
                <a:lnTo>
                  <a:pt x="1044475" y="887687"/>
                </a:lnTo>
                <a:lnTo>
                  <a:pt x="1105030" y="882699"/>
                </a:lnTo>
                <a:lnTo>
                  <a:pt x="1164173" y="875830"/>
                </a:lnTo>
                <a:lnTo>
                  <a:pt x="1221767" y="867148"/>
                </a:lnTo>
                <a:lnTo>
                  <a:pt x="1277675" y="856717"/>
                </a:lnTo>
                <a:lnTo>
                  <a:pt x="1331759" y="844606"/>
                </a:lnTo>
                <a:lnTo>
                  <a:pt x="1383883" y="830880"/>
                </a:lnTo>
                <a:lnTo>
                  <a:pt x="1433910" y="815606"/>
                </a:lnTo>
                <a:lnTo>
                  <a:pt x="1481703" y="798849"/>
                </a:lnTo>
                <a:lnTo>
                  <a:pt x="1527124" y="780677"/>
                </a:lnTo>
                <a:lnTo>
                  <a:pt x="1570037" y="761155"/>
                </a:lnTo>
                <a:lnTo>
                  <a:pt x="1610304" y="740350"/>
                </a:lnTo>
                <a:lnTo>
                  <a:pt x="1647789" y="718329"/>
                </a:lnTo>
                <a:lnTo>
                  <a:pt x="1682354" y="695157"/>
                </a:lnTo>
                <a:lnTo>
                  <a:pt x="1713862" y="670902"/>
                </a:lnTo>
                <a:lnTo>
                  <a:pt x="1767162" y="619405"/>
                </a:lnTo>
                <a:lnTo>
                  <a:pt x="1806590" y="564369"/>
                </a:lnTo>
                <a:lnTo>
                  <a:pt x="1831051" y="506325"/>
                </a:lnTo>
                <a:lnTo>
                  <a:pt x="1839448" y="445804"/>
                </a:lnTo>
                <a:close/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048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919752" y="0"/>
                </a:moveTo>
                <a:lnTo>
                  <a:pt x="856777" y="1028"/>
                </a:lnTo>
                <a:lnTo>
                  <a:pt x="794942" y="4071"/>
                </a:lnTo>
                <a:lnTo>
                  <a:pt x="734383" y="9060"/>
                </a:lnTo>
                <a:lnTo>
                  <a:pt x="675238" y="15930"/>
                </a:lnTo>
                <a:lnTo>
                  <a:pt x="617642" y="24614"/>
                </a:lnTo>
                <a:lnTo>
                  <a:pt x="561734" y="35045"/>
                </a:lnTo>
                <a:lnTo>
                  <a:pt x="507649" y="47157"/>
                </a:lnTo>
                <a:lnTo>
                  <a:pt x="455526" y="60884"/>
                </a:lnTo>
                <a:lnTo>
                  <a:pt x="405500" y="76158"/>
                </a:lnTo>
                <a:lnTo>
                  <a:pt x="357709" y="92914"/>
                </a:lnTo>
                <a:lnTo>
                  <a:pt x="312291" y="111085"/>
                </a:lnTo>
                <a:lnTo>
                  <a:pt x="269381" y="130604"/>
                </a:lnTo>
                <a:lnTo>
                  <a:pt x="229116" y="151405"/>
                </a:lnTo>
                <a:lnTo>
                  <a:pt x="191635" y="173422"/>
                </a:lnTo>
                <a:lnTo>
                  <a:pt x="157073" y="196588"/>
                </a:lnTo>
                <a:lnTo>
                  <a:pt x="125568" y="220835"/>
                </a:lnTo>
                <a:lnTo>
                  <a:pt x="72275" y="272312"/>
                </a:lnTo>
                <a:lnTo>
                  <a:pt x="32852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5" y="535690"/>
                </a:lnTo>
                <a:lnTo>
                  <a:pt x="50762" y="592297"/>
                </a:lnTo>
                <a:lnTo>
                  <a:pt x="97256" y="645629"/>
                </a:lnTo>
                <a:lnTo>
                  <a:pt x="157073" y="695157"/>
                </a:lnTo>
                <a:lnTo>
                  <a:pt x="191635" y="718329"/>
                </a:lnTo>
                <a:lnTo>
                  <a:pt x="229116" y="740350"/>
                </a:lnTo>
                <a:lnTo>
                  <a:pt x="269381" y="761155"/>
                </a:lnTo>
                <a:lnTo>
                  <a:pt x="312291" y="780677"/>
                </a:lnTo>
                <a:lnTo>
                  <a:pt x="357709" y="798849"/>
                </a:lnTo>
                <a:lnTo>
                  <a:pt x="405500" y="815605"/>
                </a:lnTo>
                <a:lnTo>
                  <a:pt x="455526" y="830880"/>
                </a:lnTo>
                <a:lnTo>
                  <a:pt x="507649" y="844606"/>
                </a:lnTo>
                <a:lnTo>
                  <a:pt x="561734" y="856717"/>
                </a:lnTo>
                <a:lnTo>
                  <a:pt x="617642" y="867147"/>
                </a:lnTo>
                <a:lnTo>
                  <a:pt x="675238" y="875830"/>
                </a:lnTo>
                <a:lnTo>
                  <a:pt x="734383" y="882699"/>
                </a:lnTo>
                <a:lnTo>
                  <a:pt x="794942" y="887687"/>
                </a:lnTo>
                <a:lnTo>
                  <a:pt x="856777" y="890729"/>
                </a:lnTo>
                <a:lnTo>
                  <a:pt x="919752" y="891757"/>
                </a:lnTo>
                <a:lnTo>
                  <a:pt x="982726" y="890729"/>
                </a:lnTo>
                <a:lnTo>
                  <a:pt x="1044561" y="887687"/>
                </a:lnTo>
                <a:lnTo>
                  <a:pt x="1105120" y="882699"/>
                </a:lnTo>
                <a:lnTo>
                  <a:pt x="1164265" y="875830"/>
                </a:lnTo>
                <a:lnTo>
                  <a:pt x="1221861" y="867147"/>
                </a:lnTo>
                <a:lnTo>
                  <a:pt x="1277770" y="856717"/>
                </a:lnTo>
                <a:lnTo>
                  <a:pt x="1331854" y="844606"/>
                </a:lnTo>
                <a:lnTo>
                  <a:pt x="1383977" y="830880"/>
                </a:lnTo>
                <a:lnTo>
                  <a:pt x="1434003" y="815605"/>
                </a:lnTo>
                <a:lnTo>
                  <a:pt x="1481794" y="798849"/>
                </a:lnTo>
                <a:lnTo>
                  <a:pt x="1527212" y="780677"/>
                </a:lnTo>
                <a:lnTo>
                  <a:pt x="1570122" y="761155"/>
                </a:lnTo>
                <a:lnTo>
                  <a:pt x="1610387" y="740350"/>
                </a:lnTo>
                <a:lnTo>
                  <a:pt x="1647868" y="718329"/>
                </a:lnTo>
                <a:lnTo>
                  <a:pt x="1682430" y="695157"/>
                </a:lnTo>
                <a:lnTo>
                  <a:pt x="1713935" y="670902"/>
                </a:lnTo>
                <a:lnTo>
                  <a:pt x="1767228" y="619405"/>
                </a:lnTo>
                <a:lnTo>
                  <a:pt x="1806651" y="564369"/>
                </a:lnTo>
                <a:lnTo>
                  <a:pt x="1831108" y="506325"/>
                </a:lnTo>
                <a:lnTo>
                  <a:pt x="1839504" y="445804"/>
                </a:lnTo>
                <a:lnTo>
                  <a:pt x="1837382" y="415291"/>
                </a:lnTo>
                <a:lnTo>
                  <a:pt x="1820818" y="355983"/>
                </a:lnTo>
                <a:lnTo>
                  <a:pt x="1788741" y="299408"/>
                </a:lnTo>
                <a:lnTo>
                  <a:pt x="1742247" y="246099"/>
                </a:lnTo>
                <a:lnTo>
                  <a:pt x="1682430" y="196588"/>
                </a:lnTo>
                <a:lnTo>
                  <a:pt x="1647868" y="173422"/>
                </a:lnTo>
                <a:lnTo>
                  <a:pt x="1610387" y="151405"/>
                </a:lnTo>
                <a:lnTo>
                  <a:pt x="1570122" y="130604"/>
                </a:lnTo>
                <a:lnTo>
                  <a:pt x="1527212" y="111085"/>
                </a:lnTo>
                <a:lnTo>
                  <a:pt x="1481794" y="92914"/>
                </a:lnTo>
                <a:lnTo>
                  <a:pt x="1434003" y="76158"/>
                </a:lnTo>
                <a:lnTo>
                  <a:pt x="1383977" y="60884"/>
                </a:lnTo>
                <a:lnTo>
                  <a:pt x="1331854" y="47157"/>
                </a:lnTo>
                <a:lnTo>
                  <a:pt x="1277770" y="35045"/>
                </a:lnTo>
                <a:lnTo>
                  <a:pt x="1221861" y="24614"/>
                </a:lnTo>
                <a:lnTo>
                  <a:pt x="1164265" y="15930"/>
                </a:lnTo>
                <a:lnTo>
                  <a:pt x="1105120" y="9060"/>
                </a:lnTo>
                <a:lnTo>
                  <a:pt x="1044561" y="4071"/>
                </a:lnTo>
                <a:lnTo>
                  <a:pt x="982726" y="1028"/>
                </a:lnTo>
                <a:lnTo>
                  <a:pt x="919752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048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1839504" y="445804"/>
                </a:moveTo>
                <a:lnTo>
                  <a:pt x="1831108" y="385329"/>
                </a:lnTo>
                <a:lnTo>
                  <a:pt x="1806651" y="327321"/>
                </a:lnTo>
                <a:lnTo>
                  <a:pt x="1767228" y="272312"/>
                </a:lnTo>
                <a:lnTo>
                  <a:pt x="1713935" y="220835"/>
                </a:lnTo>
                <a:lnTo>
                  <a:pt x="1682430" y="196588"/>
                </a:lnTo>
                <a:lnTo>
                  <a:pt x="1647868" y="173422"/>
                </a:lnTo>
                <a:lnTo>
                  <a:pt x="1610387" y="151405"/>
                </a:lnTo>
                <a:lnTo>
                  <a:pt x="1570122" y="130604"/>
                </a:lnTo>
                <a:lnTo>
                  <a:pt x="1527212" y="111085"/>
                </a:lnTo>
                <a:lnTo>
                  <a:pt x="1481794" y="92914"/>
                </a:lnTo>
                <a:lnTo>
                  <a:pt x="1434003" y="76158"/>
                </a:lnTo>
                <a:lnTo>
                  <a:pt x="1383977" y="60884"/>
                </a:lnTo>
                <a:lnTo>
                  <a:pt x="1331854" y="47157"/>
                </a:lnTo>
                <a:lnTo>
                  <a:pt x="1277770" y="35045"/>
                </a:lnTo>
                <a:lnTo>
                  <a:pt x="1221861" y="24614"/>
                </a:lnTo>
                <a:lnTo>
                  <a:pt x="1164265" y="15930"/>
                </a:lnTo>
                <a:lnTo>
                  <a:pt x="1105120" y="9060"/>
                </a:lnTo>
                <a:lnTo>
                  <a:pt x="1044561" y="4071"/>
                </a:lnTo>
                <a:lnTo>
                  <a:pt x="982726" y="1028"/>
                </a:lnTo>
                <a:lnTo>
                  <a:pt x="919752" y="0"/>
                </a:lnTo>
                <a:lnTo>
                  <a:pt x="856777" y="1028"/>
                </a:lnTo>
                <a:lnTo>
                  <a:pt x="794942" y="4071"/>
                </a:lnTo>
                <a:lnTo>
                  <a:pt x="734383" y="9060"/>
                </a:lnTo>
                <a:lnTo>
                  <a:pt x="675238" y="15930"/>
                </a:lnTo>
                <a:lnTo>
                  <a:pt x="617642" y="24614"/>
                </a:lnTo>
                <a:lnTo>
                  <a:pt x="561733" y="35045"/>
                </a:lnTo>
                <a:lnTo>
                  <a:pt x="507649" y="47157"/>
                </a:lnTo>
                <a:lnTo>
                  <a:pt x="455526" y="60884"/>
                </a:lnTo>
                <a:lnTo>
                  <a:pt x="405500" y="76158"/>
                </a:lnTo>
                <a:lnTo>
                  <a:pt x="357709" y="92914"/>
                </a:lnTo>
                <a:lnTo>
                  <a:pt x="312291" y="111085"/>
                </a:lnTo>
                <a:lnTo>
                  <a:pt x="269381" y="130604"/>
                </a:lnTo>
                <a:lnTo>
                  <a:pt x="229116" y="151405"/>
                </a:lnTo>
                <a:lnTo>
                  <a:pt x="191635" y="173422"/>
                </a:lnTo>
                <a:lnTo>
                  <a:pt x="157073" y="196588"/>
                </a:lnTo>
                <a:lnTo>
                  <a:pt x="125568" y="220835"/>
                </a:lnTo>
                <a:lnTo>
                  <a:pt x="72275" y="272312"/>
                </a:lnTo>
                <a:lnTo>
                  <a:pt x="32852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5" y="535690"/>
                </a:lnTo>
                <a:lnTo>
                  <a:pt x="50762" y="592297"/>
                </a:lnTo>
                <a:lnTo>
                  <a:pt x="97256" y="645629"/>
                </a:lnTo>
                <a:lnTo>
                  <a:pt x="157073" y="695157"/>
                </a:lnTo>
                <a:lnTo>
                  <a:pt x="191635" y="718329"/>
                </a:lnTo>
                <a:lnTo>
                  <a:pt x="229116" y="740350"/>
                </a:lnTo>
                <a:lnTo>
                  <a:pt x="269381" y="761155"/>
                </a:lnTo>
                <a:lnTo>
                  <a:pt x="312291" y="780677"/>
                </a:lnTo>
                <a:lnTo>
                  <a:pt x="357709" y="798849"/>
                </a:lnTo>
                <a:lnTo>
                  <a:pt x="405500" y="815606"/>
                </a:lnTo>
                <a:lnTo>
                  <a:pt x="455526" y="830880"/>
                </a:lnTo>
                <a:lnTo>
                  <a:pt x="507649" y="844606"/>
                </a:lnTo>
                <a:lnTo>
                  <a:pt x="561733" y="856717"/>
                </a:lnTo>
                <a:lnTo>
                  <a:pt x="617642" y="867148"/>
                </a:lnTo>
                <a:lnTo>
                  <a:pt x="675238" y="875830"/>
                </a:lnTo>
                <a:lnTo>
                  <a:pt x="734383" y="882699"/>
                </a:lnTo>
                <a:lnTo>
                  <a:pt x="794942" y="887687"/>
                </a:lnTo>
                <a:lnTo>
                  <a:pt x="856777" y="890729"/>
                </a:lnTo>
                <a:lnTo>
                  <a:pt x="919752" y="891757"/>
                </a:lnTo>
                <a:lnTo>
                  <a:pt x="982726" y="890729"/>
                </a:lnTo>
                <a:lnTo>
                  <a:pt x="1044561" y="887687"/>
                </a:lnTo>
                <a:lnTo>
                  <a:pt x="1105120" y="882699"/>
                </a:lnTo>
                <a:lnTo>
                  <a:pt x="1164265" y="875830"/>
                </a:lnTo>
                <a:lnTo>
                  <a:pt x="1221861" y="867148"/>
                </a:lnTo>
                <a:lnTo>
                  <a:pt x="1277770" y="856717"/>
                </a:lnTo>
                <a:lnTo>
                  <a:pt x="1331854" y="844606"/>
                </a:lnTo>
                <a:lnTo>
                  <a:pt x="1383977" y="830880"/>
                </a:lnTo>
                <a:lnTo>
                  <a:pt x="1434003" y="815606"/>
                </a:lnTo>
                <a:lnTo>
                  <a:pt x="1481794" y="798849"/>
                </a:lnTo>
                <a:lnTo>
                  <a:pt x="1527212" y="780677"/>
                </a:lnTo>
                <a:lnTo>
                  <a:pt x="1570122" y="761155"/>
                </a:lnTo>
                <a:lnTo>
                  <a:pt x="1610387" y="740350"/>
                </a:lnTo>
                <a:lnTo>
                  <a:pt x="1647868" y="718329"/>
                </a:lnTo>
                <a:lnTo>
                  <a:pt x="1682430" y="695157"/>
                </a:lnTo>
                <a:lnTo>
                  <a:pt x="1713935" y="670902"/>
                </a:lnTo>
                <a:lnTo>
                  <a:pt x="1767228" y="619405"/>
                </a:lnTo>
                <a:lnTo>
                  <a:pt x="1806651" y="564369"/>
                </a:lnTo>
                <a:lnTo>
                  <a:pt x="1831108" y="506325"/>
                </a:lnTo>
                <a:lnTo>
                  <a:pt x="1839504" y="445804"/>
                </a:lnTo>
                <a:close/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3229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919566" y="0"/>
                </a:moveTo>
                <a:lnTo>
                  <a:pt x="856614" y="1028"/>
                </a:lnTo>
                <a:lnTo>
                  <a:pt x="794799" y="4071"/>
                </a:lnTo>
                <a:lnTo>
                  <a:pt x="734259" y="9060"/>
                </a:lnTo>
                <a:lnTo>
                  <a:pt x="675130" y="15930"/>
                </a:lnTo>
                <a:lnTo>
                  <a:pt x="617550" y="24614"/>
                </a:lnTo>
                <a:lnTo>
                  <a:pt x="561655" y="35045"/>
                </a:lnTo>
                <a:lnTo>
                  <a:pt x="507583" y="47157"/>
                </a:lnTo>
                <a:lnTo>
                  <a:pt x="455471" y="60884"/>
                </a:lnTo>
                <a:lnTo>
                  <a:pt x="405455" y="76158"/>
                </a:lnTo>
                <a:lnTo>
                  <a:pt x="357673" y="92914"/>
                </a:lnTo>
                <a:lnTo>
                  <a:pt x="312261" y="111085"/>
                </a:lnTo>
                <a:lnTo>
                  <a:pt x="269357" y="130604"/>
                </a:lnTo>
                <a:lnTo>
                  <a:pt x="229099" y="151405"/>
                </a:lnTo>
                <a:lnTo>
                  <a:pt x="191621" y="173422"/>
                </a:lnTo>
                <a:lnTo>
                  <a:pt x="157063" y="196588"/>
                </a:lnTo>
                <a:lnTo>
                  <a:pt x="125561" y="220835"/>
                </a:lnTo>
                <a:lnTo>
                  <a:pt x="72272" y="272312"/>
                </a:lnTo>
                <a:lnTo>
                  <a:pt x="32852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4" y="535690"/>
                </a:lnTo>
                <a:lnTo>
                  <a:pt x="50760" y="592297"/>
                </a:lnTo>
                <a:lnTo>
                  <a:pt x="97252" y="645629"/>
                </a:lnTo>
                <a:lnTo>
                  <a:pt x="157063" y="695157"/>
                </a:lnTo>
                <a:lnTo>
                  <a:pt x="191621" y="718329"/>
                </a:lnTo>
                <a:lnTo>
                  <a:pt x="229099" y="740350"/>
                </a:lnTo>
                <a:lnTo>
                  <a:pt x="269357" y="761155"/>
                </a:lnTo>
                <a:lnTo>
                  <a:pt x="312261" y="780677"/>
                </a:lnTo>
                <a:lnTo>
                  <a:pt x="357673" y="798849"/>
                </a:lnTo>
                <a:lnTo>
                  <a:pt x="405455" y="815605"/>
                </a:lnTo>
                <a:lnTo>
                  <a:pt x="455471" y="830880"/>
                </a:lnTo>
                <a:lnTo>
                  <a:pt x="507583" y="844606"/>
                </a:lnTo>
                <a:lnTo>
                  <a:pt x="561655" y="856717"/>
                </a:lnTo>
                <a:lnTo>
                  <a:pt x="617550" y="867147"/>
                </a:lnTo>
                <a:lnTo>
                  <a:pt x="675130" y="875830"/>
                </a:lnTo>
                <a:lnTo>
                  <a:pt x="734259" y="882699"/>
                </a:lnTo>
                <a:lnTo>
                  <a:pt x="794799" y="887687"/>
                </a:lnTo>
                <a:lnTo>
                  <a:pt x="856614" y="890729"/>
                </a:lnTo>
                <a:lnTo>
                  <a:pt x="919566" y="891757"/>
                </a:lnTo>
                <a:lnTo>
                  <a:pt x="982540" y="890729"/>
                </a:lnTo>
                <a:lnTo>
                  <a:pt x="1044376" y="887687"/>
                </a:lnTo>
                <a:lnTo>
                  <a:pt x="1104934" y="882699"/>
                </a:lnTo>
                <a:lnTo>
                  <a:pt x="1164080" y="875830"/>
                </a:lnTo>
                <a:lnTo>
                  <a:pt x="1221676" y="867147"/>
                </a:lnTo>
                <a:lnTo>
                  <a:pt x="1277584" y="856717"/>
                </a:lnTo>
                <a:lnTo>
                  <a:pt x="1331669" y="844606"/>
                </a:lnTo>
                <a:lnTo>
                  <a:pt x="1383792" y="830880"/>
                </a:lnTo>
                <a:lnTo>
                  <a:pt x="1433818" y="815605"/>
                </a:lnTo>
                <a:lnTo>
                  <a:pt x="1481608" y="798849"/>
                </a:lnTo>
                <a:lnTo>
                  <a:pt x="1527027" y="780677"/>
                </a:lnTo>
                <a:lnTo>
                  <a:pt x="1569937" y="761155"/>
                </a:lnTo>
                <a:lnTo>
                  <a:pt x="1610201" y="740350"/>
                </a:lnTo>
                <a:lnTo>
                  <a:pt x="1647683" y="718329"/>
                </a:lnTo>
                <a:lnTo>
                  <a:pt x="1682245" y="695157"/>
                </a:lnTo>
                <a:lnTo>
                  <a:pt x="1713750" y="670902"/>
                </a:lnTo>
                <a:lnTo>
                  <a:pt x="1767042" y="619405"/>
                </a:lnTo>
                <a:lnTo>
                  <a:pt x="1806465" y="564369"/>
                </a:lnTo>
                <a:lnTo>
                  <a:pt x="1830922" y="506325"/>
                </a:lnTo>
                <a:lnTo>
                  <a:pt x="1839318" y="445804"/>
                </a:lnTo>
                <a:lnTo>
                  <a:pt x="1837196" y="415291"/>
                </a:lnTo>
                <a:lnTo>
                  <a:pt x="1820633" y="355983"/>
                </a:lnTo>
                <a:lnTo>
                  <a:pt x="1788556" y="299408"/>
                </a:lnTo>
                <a:lnTo>
                  <a:pt x="1742061" y="246099"/>
                </a:lnTo>
                <a:lnTo>
                  <a:pt x="1682245" y="196588"/>
                </a:lnTo>
                <a:lnTo>
                  <a:pt x="1647683" y="173422"/>
                </a:lnTo>
                <a:lnTo>
                  <a:pt x="1610201" y="151405"/>
                </a:lnTo>
                <a:lnTo>
                  <a:pt x="1569937" y="130604"/>
                </a:lnTo>
                <a:lnTo>
                  <a:pt x="1527027" y="111085"/>
                </a:lnTo>
                <a:lnTo>
                  <a:pt x="1481608" y="92914"/>
                </a:lnTo>
                <a:lnTo>
                  <a:pt x="1433818" y="76158"/>
                </a:lnTo>
                <a:lnTo>
                  <a:pt x="1383792" y="60884"/>
                </a:lnTo>
                <a:lnTo>
                  <a:pt x="1331669" y="47157"/>
                </a:lnTo>
                <a:lnTo>
                  <a:pt x="1277584" y="35045"/>
                </a:lnTo>
                <a:lnTo>
                  <a:pt x="1221676" y="24614"/>
                </a:lnTo>
                <a:lnTo>
                  <a:pt x="1164080" y="15930"/>
                </a:lnTo>
                <a:lnTo>
                  <a:pt x="1104934" y="9060"/>
                </a:lnTo>
                <a:lnTo>
                  <a:pt x="1044376" y="4071"/>
                </a:lnTo>
                <a:lnTo>
                  <a:pt x="982540" y="1028"/>
                </a:lnTo>
                <a:lnTo>
                  <a:pt x="91956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3229" y="3642968"/>
            <a:ext cx="1839595" cy="892175"/>
          </a:xfrm>
          <a:custGeom>
            <a:avLst/>
            <a:gdLst/>
            <a:ahLst/>
            <a:cxnLst/>
            <a:rect l="l" t="t" r="r" b="b"/>
            <a:pathLst>
              <a:path w="1839595" h="892175">
                <a:moveTo>
                  <a:pt x="1839318" y="445804"/>
                </a:moveTo>
                <a:lnTo>
                  <a:pt x="1830922" y="385329"/>
                </a:lnTo>
                <a:lnTo>
                  <a:pt x="1806465" y="327321"/>
                </a:lnTo>
                <a:lnTo>
                  <a:pt x="1767042" y="272312"/>
                </a:lnTo>
                <a:lnTo>
                  <a:pt x="1713750" y="220835"/>
                </a:lnTo>
                <a:lnTo>
                  <a:pt x="1682245" y="196588"/>
                </a:lnTo>
                <a:lnTo>
                  <a:pt x="1647683" y="173422"/>
                </a:lnTo>
                <a:lnTo>
                  <a:pt x="1610201" y="151405"/>
                </a:lnTo>
                <a:lnTo>
                  <a:pt x="1569937" y="130604"/>
                </a:lnTo>
                <a:lnTo>
                  <a:pt x="1527027" y="111085"/>
                </a:lnTo>
                <a:lnTo>
                  <a:pt x="1481608" y="92914"/>
                </a:lnTo>
                <a:lnTo>
                  <a:pt x="1433818" y="76158"/>
                </a:lnTo>
                <a:lnTo>
                  <a:pt x="1383792" y="60884"/>
                </a:lnTo>
                <a:lnTo>
                  <a:pt x="1331669" y="47157"/>
                </a:lnTo>
                <a:lnTo>
                  <a:pt x="1277584" y="35045"/>
                </a:lnTo>
                <a:lnTo>
                  <a:pt x="1221676" y="24614"/>
                </a:lnTo>
                <a:lnTo>
                  <a:pt x="1164080" y="15930"/>
                </a:lnTo>
                <a:lnTo>
                  <a:pt x="1104934" y="9060"/>
                </a:lnTo>
                <a:lnTo>
                  <a:pt x="1044375" y="4071"/>
                </a:lnTo>
                <a:lnTo>
                  <a:pt x="982540" y="1028"/>
                </a:lnTo>
                <a:lnTo>
                  <a:pt x="919566" y="0"/>
                </a:lnTo>
                <a:lnTo>
                  <a:pt x="856614" y="1028"/>
                </a:lnTo>
                <a:lnTo>
                  <a:pt x="794799" y="4071"/>
                </a:lnTo>
                <a:lnTo>
                  <a:pt x="734259" y="9060"/>
                </a:lnTo>
                <a:lnTo>
                  <a:pt x="675130" y="15930"/>
                </a:lnTo>
                <a:lnTo>
                  <a:pt x="617550" y="24614"/>
                </a:lnTo>
                <a:lnTo>
                  <a:pt x="561655" y="35045"/>
                </a:lnTo>
                <a:lnTo>
                  <a:pt x="507583" y="47157"/>
                </a:lnTo>
                <a:lnTo>
                  <a:pt x="455471" y="60884"/>
                </a:lnTo>
                <a:lnTo>
                  <a:pt x="405455" y="76158"/>
                </a:lnTo>
                <a:lnTo>
                  <a:pt x="357673" y="92914"/>
                </a:lnTo>
                <a:lnTo>
                  <a:pt x="312261" y="111085"/>
                </a:lnTo>
                <a:lnTo>
                  <a:pt x="269357" y="130604"/>
                </a:lnTo>
                <a:lnTo>
                  <a:pt x="229099" y="151405"/>
                </a:lnTo>
                <a:lnTo>
                  <a:pt x="191621" y="173422"/>
                </a:lnTo>
                <a:lnTo>
                  <a:pt x="157063" y="196588"/>
                </a:lnTo>
                <a:lnTo>
                  <a:pt x="125561" y="220835"/>
                </a:lnTo>
                <a:lnTo>
                  <a:pt x="72272" y="272312"/>
                </a:lnTo>
                <a:lnTo>
                  <a:pt x="32852" y="327321"/>
                </a:lnTo>
                <a:lnTo>
                  <a:pt x="8395" y="385329"/>
                </a:lnTo>
                <a:lnTo>
                  <a:pt x="0" y="445804"/>
                </a:lnTo>
                <a:lnTo>
                  <a:pt x="2121" y="476341"/>
                </a:lnTo>
                <a:lnTo>
                  <a:pt x="18684" y="535690"/>
                </a:lnTo>
                <a:lnTo>
                  <a:pt x="50760" y="592297"/>
                </a:lnTo>
                <a:lnTo>
                  <a:pt x="97252" y="645629"/>
                </a:lnTo>
                <a:lnTo>
                  <a:pt x="157063" y="695157"/>
                </a:lnTo>
                <a:lnTo>
                  <a:pt x="191621" y="718329"/>
                </a:lnTo>
                <a:lnTo>
                  <a:pt x="229099" y="740350"/>
                </a:lnTo>
                <a:lnTo>
                  <a:pt x="269357" y="761155"/>
                </a:lnTo>
                <a:lnTo>
                  <a:pt x="312261" y="780677"/>
                </a:lnTo>
                <a:lnTo>
                  <a:pt x="357673" y="798849"/>
                </a:lnTo>
                <a:lnTo>
                  <a:pt x="405455" y="815606"/>
                </a:lnTo>
                <a:lnTo>
                  <a:pt x="455471" y="830880"/>
                </a:lnTo>
                <a:lnTo>
                  <a:pt x="507583" y="844606"/>
                </a:lnTo>
                <a:lnTo>
                  <a:pt x="561655" y="856717"/>
                </a:lnTo>
                <a:lnTo>
                  <a:pt x="617550" y="867148"/>
                </a:lnTo>
                <a:lnTo>
                  <a:pt x="675130" y="875830"/>
                </a:lnTo>
                <a:lnTo>
                  <a:pt x="734259" y="882699"/>
                </a:lnTo>
                <a:lnTo>
                  <a:pt x="794799" y="887687"/>
                </a:lnTo>
                <a:lnTo>
                  <a:pt x="856614" y="890729"/>
                </a:lnTo>
                <a:lnTo>
                  <a:pt x="919566" y="891757"/>
                </a:lnTo>
                <a:lnTo>
                  <a:pt x="982540" y="890729"/>
                </a:lnTo>
                <a:lnTo>
                  <a:pt x="1044375" y="887687"/>
                </a:lnTo>
                <a:lnTo>
                  <a:pt x="1104934" y="882699"/>
                </a:lnTo>
                <a:lnTo>
                  <a:pt x="1164080" y="875830"/>
                </a:lnTo>
                <a:lnTo>
                  <a:pt x="1221676" y="867148"/>
                </a:lnTo>
                <a:lnTo>
                  <a:pt x="1277584" y="856717"/>
                </a:lnTo>
                <a:lnTo>
                  <a:pt x="1331669" y="844606"/>
                </a:lnTo>
                <a:lnTo>
                  <a:pt x="1383792" y="830880"/>
                </a:lnTo>
                <a:lnTo>
                  <a:pt x="1433818" y="815606"/>
                </a:lnTo>
                <a:lnTo>
                  <a:pt x="1481608" y="798849"/>
                </a:lnTo>
                <a:lnTo>
                  <a:pt x="1527027" y="780677"/>
                </a:lnTo>
                <a:lnTo>
                  <a:pt x="1569937" y="761155"/>
                </a:lnTo>
                <a:lnTo>
                  <a:pt x="1610201" y="740350"/>
                </a:lnTo>
                <a:lnTo>
                  <a:pt x="1647683" y="718329"/>
                </a:lnTo>
                <a:lnTo>
                  <a:pt x="1682245" y="695157"/>
                </a:lnTo>
                <a:lnTo>
                  <a:pt x="1713750" y="670902"/>
                </a:lnTo>
                <a:lnTo>
                  <a:pt x="1767042" y="619405"/>
                </a:lnTo>
                <a:lnTo>
                  <a:pt x="1806465" y="564369"/>
                </a:lnTo>
                <a:lnTo>
                  <a:pt x="1830922" y="506325"/>
                </a:lnTo>
                <a:lnTo>
                  <a:pt x="1839318" y="445804"/>
                </a:lnTo>
                <a:close/>
              </a:path>
            </a:pathLst>
          </a:custGeom>
          <a:ln w="4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7330" y="3852707"/>
            <a:ext cx="58369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16480" algn="l"/>
                <a:tab pos="4488180" algn="l"/>
              </a:tabLst>
            </a:pPr>
            <a:r>
              <a:rPr sz="2600" spc="25" dirty="0">
                <a:latin typeface="宋体"/>
                <a:cs typeface="宋体"/>
              </a:rPr>
              <a:t>进程间通信	</a:t>
            </a:r>
            <a:r>
              <a:rPr sz="2600" spc="15" dirty="0">
                <a:latin typeface="Times New Roman"/>
                <a:cs typeface="Times New Roman"/>
              </a:rPr>
              <a:t>CP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宋体"/>
                <a:cs typeface="宋体"/>
              </a:rPr>
              <a:t>调度</a:t>
            </a:r>
            <a:r>
              <a:rPr sz="2600" dirty="0">
                <a:latin typeface="宋体"/>
                <a:cs typeface="宋体"/>
              </a:rPr>
              <a:t>	</a:t>
            </a:r>
            <a:r>
              <a:rPr sz="2600" spc="25" dirty="0">
                <a:latin typeface="宋体"/>
                <a:cs typeface="宋体"/>
              </a:rPr>
              <a:t>存储管理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4950" y="1859378"/>
            <a:ext cx="1576705" cy="787400"/>
          </a:xfrm>
          <a:prstGeom prst="rect">
            <a:avLst/>
          </a:prstGeom>
          <a:solidFill>
            <a:srgbClr val="E8EDF7"/>
          </a:solidFill>
          <a:ln w="4443">
            <a:solidFill>
              <a:srgbClr val="000000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565"/>
              </a:spcBef>
            </a:pPr>
            <a:r>
              <a:rPr sz="2300" spc="35" dirty="0">
                <a:latin typeface="宋体"/>
                <a:cs typeface="宋体"/>
              </a:rPr>
              <a:t>应用程序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7143" y="1859378"/>
            <a:ext cx="1576705" cy="787400"/>
          </a:xfrm>
          <a:prstGeom prst="rect">
            <a:avLst/>
          </a:prstGeom>
          <a:solidFill>
            <a:srgbClr val="E8EDF7"/>
          </a:solidFill>
          <a:ln w="4443">
            <a:solidFill>
              <a:srgbClr val="000000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565"/>
              </a:spcBef>
            </a:pPr>
            <a:r>
              <a:rPr sz="2300" spc="35" dirty="0">
                <a:latin typeface="宋体"/>
                <a:cs typeface="宋体"/>
              </a:rPr>
              <a:t>文件系统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2060" y="1859378"/>
            <a:ext cx="1576705" cy="787400"/>
          </a:xfrm>
          <a:prstGeom prst="rect">
            <a:avLst/>
          </a:prstGeom>
          <a:solidFill>
            <a:srgbClr val="E8EDF7"/>
          </a:solidFill>
          <a:ln w="4443">
            <a:solidFill>
              <a:srgbClr val="000000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565"/>
              </a:spcBef>
            </a:pPr>
            <a:r>
              <a:rPr sz="2300" spc="35" dirty="0">
                <a:latin typeface="宋体"/>
                <a:cs typeface="宋体"/>
              </a:rPr>
              <a:t>设备驱动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66019" y="4792308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0"/>
                </a:moveTo>
                <a:lnTo>
                  <a:pt x="0" y="586430"/>
                </a:lnTo>
              </a:path>
            </a:pathLst>
          </a:custGeom>
          <a:ln w="22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0400" y="463963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4">
                <a:moveTo>
                  <a:pt x="55618" y="0"/>
                </a:moveTo>
                <a:lnTo>
                  <a:pt x="0" y="166552"/>
                </a:lnTo>
                <a:lnTo>
                  <a:pt x="111237" y="166552"/>
                </a:lnTo>
                <a:lnTo>
                  <a:pt x="5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10400" y="5364859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4">
                <a:moveTo>
                  <a:pt x="111237" y="0"/>
                </a:moveTo>
                <a:lnTo>
                  <a:pt x="0" y="0"/>
                </a:lnTo>
                <a:lnTo>
                  <a:pt x="55618" y="166552"/>
                </a:lnTo>
                <a:lnTo>
                  <a:pt x="111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2060" y="4792308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0"/>
                </a:moveTo>
                <a:lnTo>
                  <a:pt x="0" y="586430"/>
                </a:lnTo>
              </a:path>
            </a:pathLst>
          </a:custGeom>
          <a:ln w="22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6442" y="463963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4">
                <a:moveTo>
                  <a:pt x="55618" y="0"/>
                </a:moveTo>
                <a:lnTo>
                  <a:pt x="0" y="166552"/>
                </a:lnTo>
                <a:lnTo>
                  <a:pt x="111237" y="166552"/>
                </a:lnTo>
                <a:lnTo>
                  <a:pt x="5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6442" y="5364859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4">
                <a:moveTo>
                  <a:pt x="111237" y="0"/>
                </a:moveTo>
                <a:lnTo>
                  <a:pt x="0" y="0"/>
                </a:lnTo>
                <a:lnTo>
                  <a:pt x="55618" y="166552"/>
                </a:lnTo>
                <a:lnTo>
                  <a:pt x="111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4085" y="3170885"/>
            <a:ext cx="262890" cy="1836420"/>
          </a:xfrm>
          <a:custGeom>
            <a:avLst/>
            <a:gdLst/>
            <a:ahLst/>
            <a:cxnLst/>
            <a:rect l="l" t="t" r="r" b="b"/>
            <a:pathLst>
              <a:path w="262890" h="1836420">
                <a:moveTo>
                  <a:pt x="0" y="0"/>
                </a:moveTo>
                <a:lnTo>
                  <a:pt x="262892" y="0"/>
                </a:lnTo>
                <a:lnTo>
                  <a:pt x="262892" y="1835961"/>
                </a:lnTo>
                <a:lnTo>
                  <a:pt x="0" y="1835961"/>
                </a:lnTo>
              </a:path>
            </a:pathLst>
          </a:custGeom>
          <a:ln w="4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92493" y="3648069"/>
            <a:ext cx="61912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2300" spc="30" dirty="0">
                <a:latin typeface="宋体"/>
                <a:cs typeface="宋体"/>
              </a:rPr>
              <a:t>内核 模式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3003" y="1812072"/>
            <a:ext cx="619125" cy="788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2300" spc="30" dirty="0">
                <a:latin typeface="宋体"/>
                <a:cs typeface="宋体"/>
              </a:rPr>
              <a:t>用户 模式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84085" y="1859378"/>
            <a:ext cx="262890" cy="787400"/>
          </a:xfrm>
          <a:custGeom>
            <a:avLst/>
            <a:gdLst/>
            <a:ahLst/>
            <a:cxnLst/>
            <a:rect l="l" t="t" r="r" b="b"/>
            <a:pathLst>
              <a:path w="262890" h="787400">
                <a:moveTo>
                  <a:pt x="0" y="0"/>
                </a:moveTo>
                <a:lnTo>
                  <a:pt x="262892" y="0"/>
                </a:lnTo>
                <a:lnTo>
                  <a:pt x="262892" y="786866"/>
                </a:lnTo>
                <a:lnTo>
                  <a:pt x="0" y="786866"/>
                </a:lnTo>
              </a:path>
            </a:pathLst>
          </a:custGeom>
          <a:ln w="4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28837" y="2798918"/>
            <a:ext cx="0" cy="765810"/>
          </a:xfrm>
          <a:custGeom>
            <a:avLst/>
            <a:gdLst/>
            <a:ahLst/>
            <a:cxnLst/>
            <a:rect l="l" t="t" r="r" b="b"/>
            <a:pathLst>
              <a:path h="765810">
                <a:moveTo>
                  <a:pt x="0" y="0"/>
                </a:moveTo>
                <a:lnTo>
                  <a:pt x="0" y="765400"/>
                </a:lnTo>
              </a:path>
            </a:pathLst>
          </a:custGeom>
          <a:ln w="222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3181" y="264624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5">
                <a:moveTo>
                  <a:pt x="55656" y="0"/>
                </a:moveTo>
                <a:lnTo>
                  <a:pt x="0" y="166552"/>
                </a:lnTo>
                <a:lnTo>
                  <a:pt x="111274" y="166552"/>
                </a:lnTo>
                <a:lnTo>
                  <a:pt x="55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9849" y="2798918"/>
            <a:ext cx="0" cy="765810"/>
          </a:xfrm>
          <a:custGeom>
            <a:avLst/>
            <a:gdLst/>
            <a:ahLst/>
            <a:cxnLst/>
            <a:rect l="l" t="t" r="r" b="b"/>
            <a:pathLst>
              <a:path h="765810">
                <a:moveTo>
                  <a:pt x="0" y="0"/>
                </a:moveTo>
                <a:lnTo>
                  <a:pt x="0" y="765400"/>
                </a:lnTo>
              </a:path>
            </a:pathLst>
          </a:custGeom>
          <a:ln w="222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24230" y="264624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5">
                <a:moveTo>
                  <a:pt x="55618" y="0"/>
                </a:moveTo>
                <a:lnTo>
                  <a:pt x="0" y="166552"/>
                </a:lnTo>
                <a:lnTo>
                  <a:pt x="111237" y="166552"/>
                </a:lnTo>
                <a:lnTo>
                  <a:pt x="5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767" y="2798918"/>
            <a:ext cx="0" cy="765810"/>
          </a:xfrm>
          <a:custGeom>
            <a:avLst/>
            <a:gdLst/>
            <a:ahLst/>
            <a:cxnLst/>
            <a:rect l="l" t="t" r="r" b="b"/>
            <a:pathLst>
              <a:path h="765810">
                <a:moveTo>
                  <a:pt x="0" y="0"/>
                </a:moveTo>
                <a:lnTo>
                  <a:pt x="0" y="765400"/>
                </a:lnTo>
              </a:path>
            </a:pathLst>
          </a:custGeom>
          <a:ln w="222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9148" y="264624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5">
                <a:moveTo>
                  <a:pt x="55618" y="0"/>
                </a:moveTo>
                <a:lnTo>
                  <a:pt x="0" y="166552"/>
                </a:lnTo>
                <a:lnTo>
                  <a:pt x="111237" y="166552"/>
                </a:lnTo>
                <a:lnTo>
                  <a:pt x="5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30862" y="2798918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21"/>
                </a:lnTo>
              </a:path>
            </a:pathLst>
          </a:custGeom>
          <a:ln w="2224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5243" y="2646245"/>
            <a:ext cx="111760" cy="167005"/>
          </a:xfrm>
          <a:custGeom>
            <a:avLst/>
            <a:gdLst/>
            <a:ahLst/>
            <a:cxnLst/>
            <a:rect l="l" t="t" r="r" b="b"/>
            <a:pathLst>
              <a:path w="111760" h="167005">
                <a:moveTo>
                  <a:pt x="55618" y="0"/>
                </a:moveTo>
                <a:lnTo>
                  <a:pt x="0" y="166552"/>
                </a:lnTo>
                <a:lnTo>
                  <a:pt x="111237" y="166552"/>
                </a:lnTo>
                <a:lnTo>
                  <a:pt x="5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837" y="3564318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1051012" y="0"/>
                </a:moveTo>
                <a:lnTo>
                  <a:pt x="0" y="0"/>
                </a:lnTo>
              </a:path>
            </a:pathLst>
          </a:custGeom>
          <a:ln w="222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30862" y="3538040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5">
                <a:moveTo>
                  <a:pt x="1340231" y="0"/>
                </a:moveTo>
                <a:lnTo>
                  <a:pt x="0" y="0"/>
                </a:lnTo>
              </a:path>
            </a:pathLst>
          </a:custGeom>
          <a:ln w="2220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01633" y="4533188"/>
            <a:ext cx="91566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宋体"/>
                <a:cs typeface="宋体"/>
              </a:rPr>
              <a:t>微内核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9961" y="3173050"/>
            <a:ext cx="1029335" cy="367030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0" rIns="0" bIns="0" rtlCol="0">
            <a:spAutoFit/>
          </a:bodyPr>
          <a:lstStyle/>
          <a:p>
            <a:pPr marL="210820">
              <a:lnSpc>
                <a:spcPts val="2760"/>
              </a:lnSpc>
            </a:pPr>
            <a:r>
              <a:rPr sz="2300" spc="35" dirty="0">
                <a:latin typeface="宋体"/>
                <a:cs typeface="宋体"/>
              </a:rPr>
              <a:t>消息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41986" y="3173050"/>
            <a:ext cx="1292225" cy="367030"/>
          </a:xfrm>
          <a:prstGeom prst="rect">
            <a:avLst/>
          </a:prstGeom>
          <a:solidFill>
            <a:srgbClr val="E8EDF7"/>
          </a:solidFill>
        </p:spPr>
        <p:txBody>
          <a:bodyPr vert="horz" wrap="square" lIns="0" tIns="0" rIns="0" bIns="0" rtlCol="0">
            <a:spAutoFit/>
          </a:bodyPr>
          <a:lstStyle/>
          <a:p>
            <a:pPr marL="381635">
              <a:lnSpc>
                <a:spcPts val="2550"/>
              </a:lnSpc>
            </a:pPr>
            <a:r>
              <a:rPr sz="2300" spc="35" dirty="0">
                <a:latin typeface="宋体"/>
                <a:cs typeface="宋体"/>
              </a:rPr>
              <a:t>消息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2403221"/>
            <a:ext cx="4906645" cy="33185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697865" lvl="1" indent="-685165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698500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什么是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操作系统</a:t>
            </a:r>
            <a:endParaRPr sz="3600">
              <a:latin typeface="Microsoft JhengHei"/>
              <a:cs typeface="Microsoft JhengHei"/>
            </a:endParaRPr>
          </a:p>
          <a:p>
            <a:pPr marL="775970" lvl="1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操作系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统的用户接口</a:t>
            </a:r>
            <a:endParaRPr sz="3600">
              <a:latin typeface="Microsoft JhengHei"/>
              <a:cs typeface="Microsoft JhengHei"/>
            </a:endParaRPr>
          </a:p>
          <a:p>
            <a:pPr marL="775970" lvl="1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操作系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统的类型</a:t>
            </a:r>
            <a:endParaRPr sz="3600">
              <a:latin typeface="Microsoft JhengHei"/>
              <a:cs typeface="Microsoft JhengHei"/>
            </a:endParaRPr>
          </a:p>
          <a:p>
            <a:pPr marL="775970" lvl="1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操</a:t>
            </a:r>
            <a:r>
              <a:rPr sz="3600" b="1" spc="10" dirty="0">
                <a:solidFill>
                  <a:srgbClr val="4584D2"/>
                </a:solidFill>
                <a:latin typeface="Microsoft JhengHei"/>
                <a:cs typeface="Microsoft JhengHei"/>
              </a:rPr>
              <a:t>作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系统结构</a:t>
            </a:r>
            <a:endParaRPr sz="3600">
              <a:latin typeface="Microsoft JhengHei"/>
              <a:cs typeface="Microsoft JhengHei"/>
            </a:endParaRPr>
          </a:p>
          <a:p>
            <a:pPr marL="775970" lvl="1" indent="-7632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76605" algn="l"/>
              </a:tabLst>
            </a:pPr>
            <a:r>
              <a:rPr sz="3600" b="1" spc="5" dirty="0">
                <a:solidFill>
                  <a:srgbClr val="4584D2"/>
                </a:solidFill>
                <a:latin typeface="Microsoft JhengHei"/>
                <a:cs typeface="Microsoft JhengHei"/>
              </a:rPr>
              <a:t>经典操</a:t>
            </a:r>
            <a:r>
              <a:rPr sz="3600" b="1" dirty="0">
                <a:solidFill>
                  <a:srgbClr val="4584D2"/>
                </a:solidFill>
                <a:latin typeface="Microsoft JhengHei"/>
                <a:cs typeface="Microsoft JhengHei"/>
              </a:rPr>
              <a:t>作系统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1185" y="870026"/>
            <a:ext cx="54216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5485" algn="l"/>
              </a:tabLst>
            </a:pPr>
            <a:r>
              <a:rPr sz="4500" spc="5" dirty="0"/>
              <a:t>第二</a:t>
            </a:r>
            <a:r>
              <a:rPr sz="4500" dirty="0"/>
              <a:t>讲	操</a:t>
            </a:r>
            <a:r>
              <a:rPr sz="4500" spc="10" dirty="0"/>
              <a:t>作</a:t>
            </a:r>
            <a:r>
              <a:rPr sz="4500" dirty="0"/>
              <a:t>系统概述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333756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097" y="2452827"/>
            <a:ext cx="6064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2.5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" dirty="0"/>
              <a:t>经</a:t>
            </a:r>
            <a:r>
              <a:rPr spc="20" dirty="0"/>
              <a:t>典</a:t>
            </a:r>
            <a:r>
              <a:rPr spc="5" dirty="0"/>
              <a:t>操作</a:t>
            </a:r>
            <a:r>
              <a:rPr spc="-15" dirty="0"/>
              <a:t>系</a:t>
            </a:r>
            <a:r>
              <a:rPr spc="5" dirty="0"/>
              <a:t>统介绍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2969" y="204342"/>
            <a:ext cx="4719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华文新魏"/>
                <a:cs typeface="华文新魏"/>
              </a:rPr>
              <a:t>工业化的硬件与</a:t>
            </a:r>
            <a:r>
              <a:rPr sz="3600" b="0" spc="-5" dirty="0">
                <a:latin typeface="华文新魏"/>
                <a:cs typeface="华文新魏"/>
              </a:rPr>
              <a:t>OS</a:t>
            </a:r>
            <a:r>
              <a:rPr sz="3600" b="0" dirty="0">
                <a:latin typeface="华文新魏"/>
                <a:cs typeface="华文新魏"/>
              </a:rPr>
              <a:t>产品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4197" y="1550669"/>
            <a:ext cx="1524000" cy="1295400"/>
          </a:xfrm>
          <a:prstGeom prst="rect">
            <a:avLst/>
          </a:prstGeom>
          <a:solidFill>
            <a:srgbClr val="0080FF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55"/>
              </a:spcBef>
            </a:pPr>
            <a:r>
              <a:rPr sz="2100" b="1" spc="-300" dirty="0">
                <a:latin typeface="Microsoft JhengHei"/>
                <a:cs typeface="Microsoft JhengHei"/>
              </a:rPr>
              <a:t>IBM</a:t>
            </a:r>
            <a:endParaRPr sz="2100">
              <a:latin typeface="Microsoft JhengHei"/>
              <a:cs typeface="Microsoft JhengHei"/>
            </a:endParaRPr>
          </a:p>
          <a:p>
            <a:pPr marL="156210" marR="151130" algn="just">
              <a:lnSpc>
                <a:spcPct val="100000"/>
              </a:lnSpc>
            </a:pPr>
            <a:r>
              <a:rPr sz="2100" b="1" spc="10" dirty="0">
                <a:latin typeface="Microsoft JhengHei"/>
                <a:cs typeface="Microsoft JhengHei"/>
              </a:rPr>
              <a:t>巨型</a:t>
            </a:r>
            <a:r>
              <a:rPr sz="2100" b="1" spc="20" dirty="0">
                <a:latin typeface="Microsoft JhengHei"/>
                <a:cs typeface="Microsoft JhengHei"/>
              </a:rPr>
              <a:t>机</a:t>
            </a:r>
            <a:r>
              <a:rPr sz="2100" b="1" spc="125" dirty="0">
                <a:latin typeface="Microsoft JhengHei"/>
                <a:cs typeface="Microsoft JhengHei"/>
              </a:rPr>
              <a:t>/</a:t>
            </a:r>
            <a:r>
              <a:rPr sz="2100" b="1" dirty="0">
                <a:latin typeface="Microsoft JhengHei"/>
                <a:cs typeface="Microsoft JhengHei"/>
              </a:rPr>
              <a:t>大 </a:t>
            </a:r>
            <a:r>
              <a:rPr sz="2100" b="1" spc="10" dirty="0">
                <a:latin typeface="Microsoft JhengHei"/>
                <a:cs typeface="Microsoft JhengHei"/>
              </a:rPr>
              <a:t>型</a:t>
            </a:r>
            <a:r>
              <a:rPr sz="2100" b="1" spc="20" dirty="0">
                <a:latin typeface="Microsoft JhengHei"/>
                <a:cs typeface="Microsoft JhengHei"/>
              </a:rPr>
              <a:t>机</a:t>
            </a:r>
            <a:r>
              <a:rPr sz="2100" b="1" spc="125" dirty="0">
                <a:latin typeface="Microsoft JhengHei"/>
                <a:cs typeface="Microsoft JhengHei"/>
              </a:rPr>
              <a:t>/</a:t>
            </a:r>
            <a:r>
              <a:rPr sz="2100" b="1" spc="10" dirty="0">
                <a:latin typeface="Microsoft JhengHei"/>
                <a:cs typeface="Microsoft JhengHei"/>
              </a:rPr>
              <a:t>中型 </a:t>
            </a:r>
            <a:r>
              <a:rPr sz="2100" b="1" spc="20" dirty="0">
                <a:latin typeface="Microsoft JhengHei"/>
                <a:cs typeface="Microsoft JhengHei"/>
              </a:rPr>
              <a:t>机</a:t>
            </a:r>
            <a:r>
              <a:rPr sz="2100" b="1" spc="125" dirty="0">
                <a:latin typeface="Microsoft JhengHei"/>
                <a:cs typeface="Microsoft JhengHei"/>
              </a:rPr>
              <a:t>/</a:t>
            </a:r>
            <a:r>
              <a:rPr sz="2100" b="1" spc="10" dirty="0">
                <a:latin typeface="Microsoft JhengHei"/>
                <a:cs typeface="Microsoft JhengHei"/>
              </a:rPr>
              <a:t>小型机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54" y="2611628"/>
            <a:ext cx="831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90" dirty="0">
                <a:latin typeface="Microsoft JhengHei"/>
                <a:cs typeface="Microsoft JhengHei"/>
              </a:rPr>
              <a:t>19</a:t>
            </a:r>
            <a:r>
              <a:rPr sz="2100" b="1" spc="-204" dirty="0">
                <a:latin typeface="Microsoft JhengHei"/>
                <a:cs typeface="Microsoft JhengHei"/>
              </a:rPr>
              <a:t>8</a:t>
            </a:r>
            <a:r>
              <a:rPr sz="2100" b="1" spc="-195" dirty="0">
                <a:latin typeface="Microsoft JhengHei"/>
                <a:cs typeface="Microsoft JhengHei"/>
              </a:rPr>
              <a:t>0</a:t>
            </a:r>
            <a:r>
              <a:rPr sz="2100" b="1" dirty="0">
                <a:latin typeface="Microsoft JhengHei"/>
                <a:cs typeface="Microsoft JhengHei"/>
              </a:rPr>
              <a:t>年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197" y="315087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2797" y="1703070"/>
            <a:ext cx="990600" cy="68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100" b="1" spc="-350" dirty="0">
                <a:latin typeface="Microsoft JhengHei"/>
                <a:cs typeface="Microsoft JhengHei"/>
              </a:rPr>
              <a:t>CRAY</a:t>
            </a:r>
            <a:endParaRPr sz="21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2100" b="1" spc="10" dirty="0">
                <a:latin typeface="Microsoft JhengHei"/>
                <a:cs typeface="Microsoft JhengHei"/>
              </a:rPr>
              <a:t>巨型机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3597" y="1703070"/>
            <a:ext cx="1065530" cy="68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2100" b="1" spc="-335" dirty="0">
                <a:latin typeface="Microsoft JhengHei"/>
                <a:cs typeface="Microsoft JhengHei"/>
              </a:rPr>
              <a:t>DEC</a:t>
            </a:r>
            <a:endParaRPr sz="21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2100" b="1" spc="10" dirty="0">
                <a:latin typeface="Microsoft JhengHei"/>
                <a:cs typeface="Microsoft JhengHei"/>
              </a:rPr>
              <a:t>小型机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997" y="1703070"/>
            <a:ext cx="762000" cy="9906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5"/>
              </a:spcBef>
            </a:pPr>
            <a:r>
              <a:rPr sz="2100" b="1" spc="10" dirty="0">
                <a:latin typeface="Microsoft JhengHei"/>
                <a:cs typeface="Microsoft JhengHei"/>
              </a:rPr>
              <a:t>苏联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3245" y="1703070"/>
            <a:ext cx="993775" cy="9906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329" marR="220979">
              <a:lnSpc>
                <a:spcPct val="100000"/>
              </a:lnSpc>
              <a:spcBef>
                <a:spcPts val="55"/>
              </a:spcBef>
            </a:pPr>
            <a:r>
              <a:rPr sz="2100" b="1" spc="10" dirty="0">
                <a:latin typeface="Microsoft JhengHei"/>
                <a:cs typeface="Microsoft JhengHei"/>
              </a:rPr>
              <a:t>法语 世界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0597" y="1643633"/>
            <a:ext cx="990600" cy="120269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100" b="1" spc="-605" dirty="0">
                <a:latin typeface="Microsoft JhengHei"/>
                <a:cs typeface="Microsoft JhengHei"/>
              </a:rPr>
              <a:t>MAC</a:t>
            </a:r>
            <a:endParaRPr sz="21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2100" b="1" spc="10" dirty="0">
                <a:latin typeface="Microsoft JhengHei"/>
                <a:cs typeface="Microsoft JhengHei"/>
              </a:rPr>
              <a:t>微型机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5978" y="2617470"/>
            <a:ext cx="2217420" cy="3810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5"/>
              </a:spcBef>
            </a:pPr>
            <a:r>
              <a:rPr sz="2100" b="1" spc="10" dirty="0">
                <a:latin typeface="Microsoft JhengHei"/>
                <a:cs typeface="Microsoft JhengHei"/>
              </a:rPr>
              <a:t>独立发展</a:t>
            </a:r>
            <a:r>
              <a:rPr sz="2100" b="1" spc="20" dirty="0">
                <a:latin typeface="Microsoft JhengHei"/>
                <a:cs typeface="Microsoft JhengHei"/>
              </a:rPr>
              <a:t>的</a:t>
            </a:r>
            <a:r>
              <a:rPr sz="2100" b="1" spc="-280" dirty="0">
                <a:latin typeface="Microsoft JhengHei"/>
                <a:cs typeface="Microsoft JhengHei"/>
              </a:rPr>
              <a:t>UNIX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990" y="3379470"/>
            <a:ext cx="3035935" cy="2057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2100" b="1" spc="-300" dirty="0">
                <a:latin typeface="Microsoft JhengHei"/>
                <a:cs typeface="Microsoft JhengHei"/>
              </a:rPr>
              <a:t>PC</a:t>
            </a:r>
            <a:endParaRPr sz="2100">
              <a:latin typeface="Microsoft JhengHei"/>
              <a:cs typeface="Microsoft JhengHei"/>
            </a:endParaRPr>
          </a:p>
          <a:p>
            <a:pPr marR="2762885" algn="just">
              <a:lnSpc>
                <a:spcPct val="100000"/>
              </a:lnSpc>
            </a:pPr>
            <a:r>
              <a:rPr sz="2100" b="1" dirty="0">
                <a:latin typeface="Microsoft JhengHei"/>
                <a:cs typeface="Microsoft JhengHei"/>
              </a:rPr>
              <a:t>与 开 放 结 构</a:t>
            </a:r>
            <a:endParaRPr sz="2100">
              <a:latin typeface="Microsoft JhengHei"/>
              <a:cs typeface="Microsoft JhengHe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07947" y="3436620"/>
          <a:ext cx="24955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99">
                <a:tc rowSpan="2">
                  <a:txBody>
                    <a:bodyPr/>
                    <a:lstStyle/>
                    <a:p>
                      <a:pPr marL="97155" marR="94615" indent="66675" algn="just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305" dirty="0">
                          <a:latin typeface="Microsoft JhengHei"/>
                          <a:cs typeface="Microsoft JhengHei"/>
                        </a:rPr>
                        <a:t>IBM </a:t>
                      </a:r>
                      <a:r>
                        <a:rPr sz="2100" b="1" spc="-315" dirty="0">
                          <a:latin typeface="Microsoft JhengHei"/>
                          <a:cs typeface="Microsoft JhengHei"/>
                        </a:rPr>
                        <a:t>PC  </a:t>
                      </a:r>
                      <a:r>
                        <a:rPr sz="2100" b="1" spc="-305" dirty="0">
                          <a:latin typeface="Microsoft JhengHei"/>
                          <a:cs typeface="Microsoft JhengHei"/>
                        </a:rPr>
                        <a:t>PC </a:t>
                      </a:r>
                      <a:r>
                        <a:rPr sz="2100" b="1" spc="-465" dirty="0">
                          <a:latin typeface="Microsoft JhengHei"/>
                          <a:cs typeface="Microsoft JhengHei"/>
                        </a:rPr>
                        <a:t>DOS  </a:t>
                      </a:r>
                      <a:r>
                        <a:rPr sz="2100" b="1" spc="15" dirty="0">
                          <a:latin typeface="Microsoft JhengHei"/>
                          <a:cs typeface="Microsoft JhengHei"/>
                        </a:rPr>
                        <a:t>PS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2100" b="1" spc="20" dirty="0">
                          <a:latin typeface="Microsoft JhengHei"/>
                          <a:cs typeface="Microsoft JhengHei"/>
                        </a:rPr>
                        <a:t>/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O</a:t>
                      </a:r>
                      <a:r>
                        <a:rPr sz="2100" b="1" spc="20" dirty="0"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2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95" dirty="0">
                          <a:latin typeface="Microsoft JhengHei"/>
                          <a:cs typeface="Microsoft JhengHei"/>
                        </a:rPr>
                        <a:t>HP/DEC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b="1" spc="-465" dirty="0">
                          <a:latin typeface="Microsoft JhengHei"/>
                          <a:cs typeface="Microsoft JhengHei"/>
                        </a:rPr>
                        <a:t>/COMPAQ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10" dirty="0">
                          <a:latin typeface="Microsoft JhengHei"/>
                          <a:cs typeface="Microsoft JhengHei"/>
                        </a:rPr>
                        <a:t>HP/DELL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b="1" spc="-405" dirty="0">
                          <a:latin typeface="Microsoft JhengHei"/>
                          <a:cs typeface="Microsoft JhengHei"/>
                        </a:rPr>
                        <a:t>MS-DOS/MS-WINDOWS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120" dirty="0">
                          <a:latin typeface="Microsoft JhengHei"/>
                          <a:cs typeface="Microsoft JhengHei"/>
                        </a:rPr>
                        <a:t>INTEL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717797" y="3379470"/>
            <a:ext cx="3048000" cy="2057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R="2774315" algn="just">
              <a:lnSpc>
                <a:spcPct val="100000"/>
              </a:lnSpc>
              <a:spcBef>
                <a:spcPts val="55"/>
              </a:spcBef>
            </a:pPr>
            <a:r>
              <a:rPr sz="2100" b="1" dirty="0">
                <a:latin typeface="Microsoft JhengHei"/>
                <a:cs typeface="Microsoft JhengHei"/>
              </a:rPr>
              <a:t>小 型 机 服 务 器</a:t>
            </a:r>
            <a:endParaRPr sz="2100">
              <a:latin typeface="Microsoft JhengHei"/>
              <a:cs typeface="Microsoft JhengHe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087367" y="3436620"/>
          <a:ext cx="256413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7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100" b="1" spc="-450" dirty="0">
                          <a:latin typeface="Microsoft JhengHei"/>
                          <a:cs typeface="Microsoft JhengHei"/>
                        </a:rPr>
                        <a:t>SUN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100" b="1" spc="-300" dirty="0">
                          <a:latin typeface="Microsoft JhengHei"/>
                          <a:cs typeface="Microsoft JhengHei"/>
                        </a:rPr>
                        <a:t>IBM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9245" marR="170180" indent="-673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95" dirty="0">
                          <a:latin typeface="Microsoft JhengHei"/>
                          <a:cs typeface="Microsoft JhengHei"/>
                        </a:rPr>
                        <a:t>HP/DEC  </a:t>
                      </a:r>
                      <a:r>
                        <a:rPr sz="2100" b="1" spc="15" dirty="0">
                          <a:latin typeface="Microsoft JhengHei"/>
                          <a:cs typeface="Microsoft JhengHei"/>
                        </a:rPr>
                        <a:t>C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O</a:t>
                      </a:r>
                      <a:r>
                        <a:rPr sz="2100" b="1" spc="20" dirty="0">
                          <a:latin typeface="Microsoft JhengHei"/>
                          <a:cs typeface="Microsoft JhengHei"/>
                        </a:rPr>
                        <a:t>M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P</a:t>
                      </a:r>
                      <a:r>
                        <a:rPr sz="2100" b="1" spc="20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Q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10" dirty="0">
                          <a:latin typeface="Microsoft JhengHei"/>
                          <a:cs typeface="Microsoft JhengHei"/>
                        </a:rPr>
                        <a:t>HP/DELL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85" dirty="0">
                          <a:latin typeface="Microsoft JhengHei"/>
                          <a:cs typeface="Microsoft JhengHei"/>
                        </a:rPr>
                        <a:t>UNIX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10" dirty="0">
                          <a:latin typeface="Microsoft JhengHei"/>
                          <a:cs typeface="Microsoft JhengHei"/>
                        </a:rPr>
                        <a:t>各种硬件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6765797" y="3379470"/>
            <a:ext cx="1845945" cy="2057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R="1571625" algn="just">
              <a:lnSpc>
                <a:spcPct val="100000"/>
              </a:lnSpc>
              <a:spcBef>
                <a:spcPts val="55"/>
              </a:spcBef>
            </a:pPr>
            <a:r>
              <a:rPr sz="2100" b="1" dirty="0">
                <a:latin typeface="Microsoft JhengHei"/>
                <a:cs typeface="Microsoft JhengHei"/>
              </a:rPr>
              <a:t>大 型 机 巨 型 机</a:t>
            </a:r>
            <a:endParaRPr sz="2100">
              <a:latin typeface="Microsoft JhengHei"/>
              <a:cs typeface="Microsoft JhengHe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127747" y="3436620"/>
          <a:ext cx="137858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100" b="1" spc="-300" dirty="0">
                          <a:latin typeface="Microsoft JhengHei"/>
                          <a:cs typeface="Microsoft JhengHei"/>
                        </a:rPr>
                        <a:t>IBM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0979" marR="216535">
                        <a:lnSpc>
                          <a:spcPct val="100000"/>
                        </a:lnSpc>
                      </a:pPr>
                      <a:r>
                        <a:rPr sz="2100" b="1" dirty="0">
                          <a:latin typeface="Microsoft JhengHei"/>
                          <a:cs typeface="Microsoft JhengHei"/>
                        </a:rPr>
                        <a:t>机 群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100" b="1" spc="-200" dirty="0">
                          <a:latin typeface="Microsoft JhengHei"/>
                          <a:cs typeface="Microsoft JhengHei"/>
                        </a:rPr>
                        <a:t>UNIX/</a:t>
                      </a:r>
                      <a:r>
                        <a:rPr sz="2100" b="1" spc="5" dirty="0">
                          <a:latin typeface="Microsoft JhengHei"/>
                          <a:cs typeface="Microsoft JhengHei"/>
                        </a:rPr>
                        <a:t>专用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10" dirty="0">
                          <a:latin typeface="Microsoft JhengHei"/>
                          <a:cs typeface="Microsoft JhengHei"/>
                        </a:rPr>
                        <a:t>各种硬件</a:t>
                      </a:r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9F9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870966" y="566242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8022" y="5741670"/>
            <a:ext cx="7632700" cy="78359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0"/>
              </a:lnSpc>
            </a:pPr>
            <a:r>
              <a:rPr sz="2100" b="1" spc="10" dirty="0">
                <a:latin typeface="Microsoft JhengHei"/>
                <a:cs typeface="Microsoft JhengHei"/>
              </a:rPr>
              <a:t>其他操</a:t>
            </a:r>
            <a:r>
              <a:rPr sz="2100" b="1" dirty="0">
                <a:latin typeface="Microsoft JhengHei"/>
                <a:cs typeface="Microsoft JhengHei"/>
              </a:rPr>
              <a:t>作系统</a:t>
            </a:r>
            <a:r>
              <a:rPr sz="2100" b="1" spc="-10" dirty="0">
                <a:latin typeface="Microsoft JhengHei"/>
                <a:cs typeface="Microsoft JhengHei"/>
              </a:rPr>
              <a:t>(</a:t>
            </a:r>
            <a:r>
              <a:rPr sz="2100" b="1" dirty="0">
                <a:latin typeface="Microsoft JhengHei"/>
                <a:cs typeface="Microsoft JhengHei"/>
              </a:rPr>
              <a:t>嵌入式、移动平台)，</a:t>
            </a:r>
            <a:endParaRPr sz="21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2100" b="1" spc="5" dirty="0">
                <a:latin typeface="Microsoft JhengHei"/>
                <a:cs typeface="Microsoft JhengHei"/>
              </a:rPr>
              <a:t>如</a:t>
            </a:r>
            <a:r>
              <a:rPr sz="2100" b="1" spc="110" dirty="0">
                <a:latin typeface="Microsoft JhengHei"/>
                <a:cs typeface="Microsoft JhengHei"/>
              </a:rPr>
              <a:t>:</a:t>
            </a:r>
            <a:r>
              <a:rPr sz="2100" b="1" spc="-30" dirty="0">
                <a:latin typeface="Microsoft JhengHei"/>
                <a:cs typeface="Microsoft JhengHei"/>
              </a:rPr>
              <a:t> </a:t>
            </a:r>
            <a:r>
              <a:rPr sz="2100" b="1" spc="-70" dirty="0">
                <a:latin typeface="Microsoft JhengHei"/>
                <a:cs typeface="Microsoft JhengHei"/>
              </a:rPr>
              <a:t>VxWork</a:t>
            </a:r>
            <a:r>
              <a:rPr sz="2100" b="1" spc="-45" dirty="0">
                <a:latin typeface="Microsoft JhengHei"/>
                <a:cs typeface="Microsoft JhengHei"/>
              </a:rPr>
              <a:t> </a:t>
            </a:r>
            <a:r>
              <a:rPr sz="2100" b="1" spc="-150" dirty="0">
                <a:latin typeface="Microsoft JhengHei"/>
                <a:cs typeface="Microsoft JhengHei"/>
              </a:rPr>
              <a:t>/</a:t>
            </a:r>
            <a:r>
              <a:rPr sz="2100" b="1" spc="-25" dirty="0">
                <a:latin typeface="Microsoft JhengHei"/>
                <a:cs typeface="Microsoft JhengHei"/>
              </a:rPr>
              <a:t> </a:t>
            </a:r>
            <a:r>
              <a:rPr sz="2100" b="1" spc="-105" dirty="0">
                <a:latin typeface="Microsoft JhengHei"/>
                <a:cs typeface="Microsoft JhengHei"/>
              </a:rPr>
              <a:t>iOS</a:t>
            </a:r>
            <a:r>
              <a:rPr sz="2100" b="1" spc="-20" dirty="0">
                <a:latin typeface="Microsoft JhengHei"/>
                <a:cs typeface="Microsoft JhengHei"/>
              </a:rPr>
              <a:t> </a:t>
            </a:r>
            <a:r>
              <a:rPr sz="2100" b="1" spc="-150" dirty="0">
                <a:latin typeface="Microsoft JhengHei"/>
                <a:cs typeface="Microsoft JhengHei"/>
              </a:rPr>
              <a:t>/</a:t>
            </a:r>
            <a:r>
              <a:rPr sz="2100" b="1" spc="-25" dirty="0">
                <a:latin typeface="Microsoft JhengHei"/>
                <a:cs typeface="Microsoft JhengHei"/>
              </a:rPr>
              <a:t> </a:t>
            </a:r>
            <a:r>
              <a:rPr sz="2100" b="1" spc="-105" dirty="0">
                <a:latin typeface="Microsoft JhengHei"/>
                <a:cs typeface="Microsoft JhengHei"/>
              </a:rPr>
              <a:t>Android</a:t>
            </a:r>
            <a:r>
              <a:rPr sz="2100" b="1" spc="-55" dirty="0">
                <a:latin typeface="Microsoft JhengHei"/>
                <a:cs typeface="Microsoft JhengHei"/>
              </a:rPr>
              <a:t> </a:t>
            </a:r>
            <a:r>
              <a:rPr sz="2100" b="1" spc="-110" dirty="0">
                <a:latin typeface="Microsoft JhengHei"/>
                <a:cs typeface="Microsoft JhengHei"/>
              </a:rPr>
              <a:t>/</a:t>
            </a:r>
            <a:r>
              <a:rPr sz="2100" b="1" spc="5" dirty="0">
                <a:latin typeface="Microsoft JhengHei"/>
                <a:cs typeface="Microsoft JhengHei"/>
              </a:rPr>
              <a:t>黑莓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59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633" y="826388"/>
            <a:ext cx="5194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Unix</a:t>
            </a:r>
            <a:r>
              <a:rPr spc="20" dirty="0"/>
              <a:t>与类</a:t>
            </a:r>
            <a:r>
              <a:rPr dirty="0">
                <a:latin typeface="Times New Roman"/>
                <a:cs typeface="Times New Roman"/>
              </a:rPr>
              <a:t>Unix</a:t>
            </a:r>
            <a:r>
              <a:rPr spc="20" dirty="0"/>
              <a:t>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64" y="2436622"/>
            <a:ext cx="8345805" cy="4253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115" marR="186690" indent="-272415">
              <a:lnSpc>
                <a:spcPts val="3020"/>
              </a:lnSpc>
              <a:spcBef>
                <a:spcPts val="48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美国电报电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话公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司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的贝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尔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实验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室</a:t>
            </a:r>
            <a:r>
              <a:rPr sz="2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196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9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DE</a:t>
            </a:r>
            <a:r>
              <a:rPr sz="28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公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司的小型系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列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PDP-7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上开发成功</a:t>
            </a:r>
            <a:endParaRPr sz="2800">
              <a:latin typeface="Microsoft JhengHei"/>
              <a:cs typeface="Microsoft JhengHei"/>
            </a:endParaRPr>
          </a:p>
          <a:p>
            <a:pPr marL="285115" marR="222250" indent="-272415" algn="just">
              <a:lnSpc>
                <a:spcPts val="3020"/>
              </a:lnSpc>
              <a:spcBef>
                <a:spcPts val="68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73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年开发出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语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言并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写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从而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使得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具有 高度易读性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、可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植性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为迅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推广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普及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走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出了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决定性的一步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195"/>
              </a:lnSpc>
              <a:spcBef>
                <a:spcPts val="3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74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7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月，</a:t>
            </a:r>
            <a:r>
              <a:rPr sz="2800" b="1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分时系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统”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一文在美国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权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威杂志</a:t>
            </a:r>
            <a:endParaRPr sz="2800">
              <a:latin typeface="Microsoft JhengHei"/>
              <a:cs typeface="Microsoft JhengHei"/>
            </a:endParaRPr>
          </a:p>
          <a:p>
            <a:pPr marL="285115">
              <a:lnSpc>
                <a:spcPts val="3195"/>
              </a:lnSpc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CACM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上发表，引起了广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泛注意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34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75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年发布的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第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6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最早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获得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2415">
              <a:lnSpc>
                <a:spcPts val="3050"/>
              </a:lnSpc>
              <a:spcBef>
                <a:spcPts val="6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78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，可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看作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当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今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祖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先，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该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版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走进商界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奠定了基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础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838" y="838580"/>
            <a:ext cx="49733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60" dirty="0"/>
              <a:t>Uni</a:t>
            </a:r>
            <a:r>
              <a:rPr sz="5500" spc="-150" dirty="0"/>
              <a:t>x</a:t>
            </a:r>
            <a:r>
              <a:rPr sz="5500" spc="-5" dirty="0"/>
              <a:t>的</a:t>
            </a:r>
            <a:r>
              <a:rPr sz="5500" spc="10" dirty="0"/>
              <a:t>商业版</a:t>
            </a:r>
            <a:r>
              <a:rPr sz="5500" spc="-5" dirty="0"/>
              <a:t>本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547217" y="2252625"/>
            <a:ext cx="8338820" cy="44716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商业版本的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现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源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1977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IS/1</a:t>
            </a:r>
            <a:endParaRPr sz="2800">
              <a:latin typeface="Times New Roman"/>
              <a:cs typeface="Times New Roman"/>
            </a:endParaRPr>
          </a:p>
          <a:p>
            <a:pPr marL="285115" marR="149225" indent="-272415">
              <a:lnSpc>
                <a:spcPts val="3329"/>
              </a:lnSpc>
              <a:spcBef>
                <a:spcPts val="84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AT&amp;T</a:t>
            </a:r>
            <a:r>
              <a:rPr sz="2800" b="1" spc="-35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28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81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r>
              <a:rPr sz="28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Ⅲ，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83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Ⅴ，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84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SVR2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87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SVR3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56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78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年起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SCO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Microsoft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XENIX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XENIX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与</a:t>
            </a:r>
            <a:r>
              <a:rPr sz="2800" b="1" spc="-60" dirty="0">
                <a:solidFill>
                  <a:srgbClr val="073D86"/>
                </a:solidFill>
                <a:latin typeface="Times New Roman"/>
                <a:cs typeface="Times New Roman"/>
              </a:rPr>
              <a:t>AT&amp;T</a:t>
            </a:r>
            <a:r>
              <a:rPr sz="28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在使用标准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SVR3.2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BSD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：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78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1BSD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2BSD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79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3BSD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80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之后的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4/4.1/4.2/4.3/4.4BSD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4BSD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的商业代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Sun</a:t>
            </a:r>
            <a:r>
              <a:rPr sz="2800" b="1" spc="-3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及其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Sun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SVR3.2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在使用标准上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会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SVR4.0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786764"/>
            <a:ext cx="32607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Unix</a:t>
            </a:r>
            <a:r>
              <a:rPr spc="10" dirty="0"/>
              <a:t>的优势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2473639"/>
            <a:ext cx="8456295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10000"/>
              </a:lnSpc>
              <a:spcBef>
                <a:spcPts val="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Uni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取得成功的最重要原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因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是系统的开放性，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公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源代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便地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向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系统中 逐步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添加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功能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工具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从而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使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得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UINX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越来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越完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善，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为有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效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开发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撑平台</a:t>
            </a:r>
            <a:endParaRPr sz="3200">
              <a:latin typeface="Microsoft JhengHei"/>
              <a:cs typeface="Microsoft JhengHei"/>
            </a:endParaRPr>
          </a:p>
          <a:p>
            <a:pPr marL="285115" marR="5715" indent="-272415">
              <a:lnSpc>
                <a:spcPct val="110100"/>
              </a:lnSpc>
              <a:spcBef>
                <a:spcPts val="76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Uni</a:t>
            </a:r>
            <a:r>
              <a:rPr sz="32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是目前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唯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一可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安装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从微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机、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工作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站直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大型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型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机上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373" y="962659"/>
            <a:ext cx="47034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latin typeface="Times New Roman"/>
                <a:cs typeface="Times New Roman"/>
              </a:rPr>
              <a:t>Modern </a:t>
            </a:r>
            <a:r>
              <a:rPr sz="3900" spc="-5" dirty="0">
                <a:latin typeface="Times New Roman"/>
                <a:cs typeface="Times New Roman"/>
              </a:rPr>
              <a:t>Unix</a:t>
            </a:r>
            <a:r>
              <a:rPr sz="3900" spc="-85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Systems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92710" indent="-272415">
              <a:lnSpc>
                <a:spcPct val="100000"/>
              </a:lnSpc>
              <a:spcBef>
                <a:spcPts val="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321310" algn="l"/>
                <a:tab pos="321945" algn="l"/>
              </a:tabLst>
            </a:pPr>
            <a:r>
              <a:rPr spc="5" dirty="0"/>
              <a:t>实际</a:t>
            </a:r>
            <a:r>
              <a:rPr dirty="0"/>
              <a:t>上</a:t>
            </a:r>
            <a:r>
              <a:rPr spc="-5" dirty="0">
                <a:latin typeface="Times New Roman"/>
                <a:cs typeface="Times New Roman"/>
              </a:rPr>
              <a:t>Uni</a:t>
            </a:r>
            <a:r>
              <a:rPr spc="5" dirty="0">
                <a:latin typeface="Times New Roman"/>
                <a:cs typeface="Times New Roman"/>
              </a:rPr>
              <a:t>x</a:t>
            </a:r>
            <a:r>
              <a:rPr dirty="0"/>
              <a:t>已不</a:t>
            </a:r>
            <a:r>
              <a:rPr spc="-5" dirty="0"/>
              <a:t>是</a:t>
            </a:r>
            <a:r>
              <a:rPr dirty="0"/>
              <a:t>指</a:t>
            </a:r>
            <a:r>
              <a:rPr spc="-5" dirty="0"/>
              <a:t>一个</a:t>
            </a:r>
            <a:r>
              <a:rPr dirty="0"/>
              <a:t>具</a:t>
            </a:r>
            <a:r>
              <a:rPr spc="-5" dirty="0"/>
              <a:t>体操</a:t>
            </a:r>
            <a:r>
              <a:rPr dirty="0"/>
              <a:t>作</a:t>
            </a:r>
            <a:r>
              <a:rPr spc="-5" dirty="0"/>
              <a:t>系统</a:t>
            </a:r>
            <a:r>
              <a:rPr dirty="0"/>
              <a:t>，</a:t>
            </a:r>
            <a:r>
              <a:rPr spc="-5" dirty="0"/>
              <a:t>许多</a:t>
            </a:r>
            <a:r>
              <a:rPr dirty="0"/>
              <a:t>公</a:t>
            </a:r>
            <a:r>
              <a:rPr spc="-5" dirty="0"/>
              <a:t>司 </a:t>
            </a:r>
            <a:r>
              <a:rPr spc="5" dirty="0"/>
              <a:t>和大学都推</a:t>
            </a:r>
            <a:r>
              <a:rPr spc="-5" dirty="0"/>
              <a:t>出了</a:t>
            </a:r>
            <a:r>
              <a:rPr spc="10" dirty="0"/>
              <a:t>自</a:t>
            </a:r>
            <a:r>
              <a:rPr spc="-5" dirty="0"/>
              <a:t>己的</a:t>
            </a:r>
            <a:r>
              <a:rPr dirty="0">
                <a:latin typeface="Times New Roman"/>
                <a:cs typeface="Times New Roman"/>
              </a:rPr>
              <a:t>Unix</a:t>
            </a:r>
            <a:r>
              <a:rPr spc="5" dirty="0"/>
              <a:t>系统</a:t>
            </a:r>
          </a:p>
          <a:p>
            <a:pPr marL="848994" lvl="1" indent="-342900">
              <a:lnSpc>
                <a:spcPct val="100000"/>
              </a:lnSpc>
              <a:spcBef>
                <a:spcPts val="175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48994" algn="l"/>
                <a:tab pos="849630" algn="l"/>
              </a:tabLst>
            </a:pPr>
            <a:r>
              <a:rPr sz="2400" b="1" spc="-50" dirty="0">
                <a:solidFill>
                  <a:srgbClr val="073D86"/>
                </a:solidFill>
                <a:latin typeface="Times New Roman"/>
                <a:cs typeface="Times New Roman"/>
              </a:rPr>
              <a:t>AT&amp;T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SVR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SUN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Berkeley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BSD</a:t>
            </a:r>
            <a:r>
              <a:rPr sz="24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endParaRPr sz="2400">
              <a:latin typeface="Microsoft JhengHei"/>
              <a:cs typeface="Microsoft JhengHei"/>
            </a:endParaRPr>
          </a:p>
          <a:p>
            <a:pPr marL="848994" marR="11303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DEC</a:t>
            </a:r>
            <a:r>
              <a:rPr sz="2400" spc="10" dirty="0"/>
              <a:t>的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Unix(</a:t>
            </a:r>
            <a:r>
              <a:rPr sz="2400" spc="10" dirty="0"/>
              <a:t>并入</a:t>
            </a:r>
            <a:r>
              <a:rPr sz="2400" spc="-5" dirty="0">
                <a:latin typeface="Times New Roman"/>
                <a:cs typeface="Times New Roman"/>
              </a:rPr>
              <a:t>Compaq</a:t>
            </a:r>
            <a:r>
              <a:rPr sz="2400" spc="10" dirty="0"/>
              <a:t>称</a:t>
            </a:r>
            <a:r>
              <a:rPr sz="2400" spc="-40" dirty="0">
                <a:latin typeface="Times New Roman"/>
                <a:cs typeface="Times New Roman"/>
              </a:rPr>
              <a:t>Tru64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Unix)</a:t>
            </a:r>
            <a:r>
              <a:rPr sz="2400" dirty="0"/>
              <a:t>，</a:t>
            </a:r>
            <a:r>
              <a:rPr sz="2400" dirty="0">
                <a:latin typeface="Times New Roman"/>
                <a:cs typeface="Times New Roman"/>
              </a:rPr>
              <a:t>HP</a:t>
            </a:r>
            <a:r>
              <a:rPr sz="2400" dirty="0"/>
              <a:t>的 </a:t>
            </a:r>
            <a:r>
              <a:rPr sz="2400" dirty="0">
                <a:latin typeface="Times New Roman"/>
                <a:cs typeface="Times New Roman"/>
              </a:rPr>
              <a:t>HP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UX</a:t>
            </a:r>
            <a:r>
              <a:rPr sz="2400" dirty="0"/>
              <a:t>，</a:t>
            </a:r>
            <a:r>
              <a:rPr sz="2400" dirty="0">
                <a:latin typeface="Times New Roman"/>
                <a:cs typeface="Times New Roman"/>
              </a:rPr>
              <a:t>SGI</a:t>
            </a:r>
            <a:r>
              <a:rPr sz="2400" spc="10" dirty="0"/>
              <a:t>的</a:t>
            </a:r>
            <a:r>
              <a:rPr sz="2400" dirty="0">
                <a:latin typeface="Times New Roman"/>
                <a:cs typeface="Times New Roman"/>
              </a:rPr>
              <a:t>Irix</a:t>
            </a:r>
            <a:r>
              <a:rPr sz="2400" dirty="0"/>
              <a:t>，</a:t>
            </a:r>
            <a:r>
              <a:rPr sz="2400" dirty="0">
                <a:latin typeface="Times New Roman"/>
                <a:cs typeface="Times New Roman"/>
              </a:rPr>
              <a:t>CMU</a:t>
            </a:r>
            <a:r>
              <a:rPr sz="2400" spc="10" dirty="0"/>
              <a:t>的</a:t>
            </a:r>
            <a:r>
              <a:rPr sz="2400" spc="-5" dirty="0">
                <a:latin typeface="Times New Roman"/>
                <a:cs typeface="Times New Roman"/>
              </a:rPr>
              <a:t>Mach</a:t>
            </a:r>
            <a:r>
              <a:rPr sz="2400" spc="-5" dirty="0"/>
              <a:t>，</a:t>
            </a:r>
            <a:r>
              <a:rPr sz="2400" spc="-5" dirty="0">
                <a:latin typeface="Times New Roman"/>
                <a:cs typeface="Times New Roman"/>
              </a:rPr>
              <a:t>SCO</a:t>
            </a:r>
            <a:r>
              <a:rPr sz="2400" dirty="0"/>
              <a:t>公司的</a:t>
            </a:r>
            <a:r>
              <a:rPr sz="2400" spc="-5" dirty="0">
                <a:latin typeface="Times New Roman"/>
                <a:cs typeface="Times New Roman"/>
              </a:rPr>
              <a:t>SCO  </a:t>
            </a:r>
            <a:r>
              <a:rPr sz="2400" spc="-25" dirty="0">
                <a:latin typeface="Times New Roman"/>
                <a:cs typeface="Times New Roman"/>
              </a:rPr>
              <a:t>UnixWare</a:t>
            </a:r>
            <a:r>
              <a:rPr sz="2400" spc="-25" dirty="0"/>
              <a:t>，</a:t>
            </a:r>
            <a:r>
              <a:rPr sz="2400" spc="-5" dirty="0"/>
              <a:t> </a:t>
            </a:r>
            <a:r>
              <a:rPr sz="2400" dirty="0">
                <a:latin typeface="Times New Roman"/>
                <a:cs typeface="Times New Roman"/>
              </a:rPr>
              <a:t>IBM</a:t>
            </a:r>
            <a:r>
              <a:rPr sz="2400" spc="10" dirty="0"/>
              <a:t>的</a:t>
            </a:r>
            <a:r>
              <a:rPr sz="2400" spc="-5" dirty="0">
                <a:latin typeface="Times New Roman"/>
                <a:cs typeface="Times New Roman"/>
              </a:rPr>
              <a:t>AIX</a:t>
            </a:r>
            <a:endParaRPr sz="2400">
              <a:latin typeface="Times New Roman"/>
              <a:cs typeface="Times New Roman"/>
            </a:endParaRPr>
          </a:p>
          <a:p>
            <a:pPr marL="321310" indent="-272415">
              <a:lnSpc>
                <a:spcPct val="100000"/>
              </a:lnSpc>
              <a:spcBef>
                <a:spcPts val="14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321310" algn="l"/>
                <a:tab pos="321945" algn="l"/>
              </a:tabLst>
            </a:pPr>
            <a:r>
              <a:rPr dirty="0">
                <a:latin typeface="Times New Roman"/>
                <a:cs typeface="Times New Roman"/>
              </a:rPr>
              <a:t>Unix</a:t>
            </a:r>
            <a:r>
              <a:rPr dirty="0"/>
              <a:t>的国际标</a:t>
            </a:r>
            <a:r>
              <a:rPr spc="5" dirty="0"/>
              <a:t>准</a:t>
            </a:r>
            <a:r>
              <a:rPr spc="-5" dirty="0">
                <a:solidFill>
                  <a:srgbClr val="FF5050"/>
                </a:solidFill>
                <a:latin typeface="Times New Roman"/>
                <a:cs typeface="Times New Roman"/>
              </a:rPr>
              <a:t>POSIX</a:t>
            </a:r>
          </a:p>
          <a:p>
            <a:pPr marL="848994" lvl="1" indent="-342900">
              <a:lnSpc>
                <a:spcPct val="100000"/>
              </a:lnSpc>
              <a:spcBef>
                <a:spcPts val="175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48994" algn="l"/>
                <a:tab pos="849630" algn="l"/>
              </a:tabLst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IEEE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拟定了一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准，称作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POSIX</a:t>
            </a:r>
            <a:endParaRPr sz="2400">
              <a:latin typeface="Times New Roman"/>
              <a:cs typeface="Times New Roman"/>
            </a:endParaRPr>
          </a:p>
          <a:p>
            <a:pPr marL="848994" marR="55880" lvl="1" indent="-342900">
              <a:lnSpc>
                <a:spcPct val="100000"/>
              </a:lnSpc>
              <a:spcBef>
                <a:spcPts val="145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48994" algn="l"/>
                <a:tab pos="849630" algn="l"/>
              </a:tabLst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POSI</a:t>
            </a: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定义了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相互兼容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sz="24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统必须支持的最少系统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调用接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口。该标准已被多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支持</a:t>
            </a:r>
            <a:endParaRPr sz="2400">
              <a:latin typeface="Microsoft JhengHei"/>
              <a:cs typeface="Microsoft JhengHei"/>
            </a:endParaRPr>
          </a:p>
          <a:p>
            <a:pPr marL="848994" lvl="1" indent="-342900">
              <a:lnSpc>
                <a:spcPct val="100000"/>
              </a:lnSpc>
              <a:spcBef>
                <a:spcPts val="155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48994" algn="l"/>
                <a:tab pos="84963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其他一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些操作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统也在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POSIX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标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准。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891" y="783412"/>
            <a:ext cx="20821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Times New Roman"/>
                <a:cs typeface="Times New Roman"/>
              </a:rPr>
              <a:t>Solaris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497074"/>
            <a:ext cx="8303895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SUN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 Microsystem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公司开发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是具有完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全对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称多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理和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线程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32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位分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布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式计 算环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境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变种</a:t>
            </a:r>
            <a:endParaRPr sz="3200">
              <a:latin typeface="Microsoft JhengHei"/>
              <a:cs typeface="Microsoft JhengHei"/>
            </a:endParaRPr>
          </a:p>
          <a:p>
            <a:pPr marL="285115" marR="200025" indent="-272415">
              <a:lnSpc>
                <a:spcPct val="100000"/>
              </a:lnSpc>
              <a:spcBef>
                <a:spcPts val="76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Solaris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spc="-55" dirty="0">
                <a:solidFill>
                  <a:srgbClr val="073D86"/>
                </a:solidFill>
                <a:latin typeface="Times New Roman"/>
                <a:cs typeface="Times New Roman"/>
              </a:rPr>
              <a:t>SPARC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Intel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平台，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移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植操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，可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植到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任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何新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主流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平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台上</a:t>
            </a:r>
            <a:endParaRPr sz="3200">
              <a:latin typeface="Microsoft JhengHei"/>
              <a:cs typeface="Microsoft JhengHei"/>
            </a:endParaRPr>
          </a:p>
          <a:p>
            <a:pPr marL="285115" marR="102235" indent="-272415">
              <a:lnSpc>
                <a:spcPct val="100299"/>
              </a:lnSpc>
              <a:spcBef>
                <a:spcPts val="76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SUN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公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司推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64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位操作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Solaris2.7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2.8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 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在网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络特性、可靠性、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兼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容性、互操作性、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易于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配置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面均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很好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进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852" y="838580"/>
            <a:ext cx="1957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/>
                <a:cs typeface="Times New Roman"/>
              </a:rPr>
              <a:t>MIN</a:t>
            </a:r>
            <a:r>
              <a:rPr sz="4800" spc="5" dirty="0">
                <a:latin typeface="Times New Roman"/>
                <a:cs typeface="Times New Roman"/>
              </a:rPr>
              <a:t>I</a:t>
            </a:r>
            <a:r>
              <a:rPr sz="4800" spc="-5" dirty="0">
                <a:latin typeface="Times New Roman"/>
                <a:cs typeface="Times New Roman"/>
              </a:rPr>
              <a:t>X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21457"/>
            <a:ext cx="8280400" cy="42379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5115" marR="5080" indent="-272415">
              <a:lnSpc>
                <a:spcPts val="3460"/>
              </a:lnSpc>
              <a:spcBef>
                <a:spcPts val="53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Minix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荷兰计算机教</a:t>
            </a:r>
            <a:r>
              <a:rPr sz="32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授</a:t>
            </a:r>
            <a:r>
              <a:rPr sz="3200" b="1" spc="-40" dirty="0">
                <a:solidFill>
                  <a:srgbClr val="073D86"/>
                </a:solidFill>
                <a:latin typeface="Times New Roman"/>
                <a:cs typeface="Times New Roman"/>
              </a:rPr>
              <a:t>Tanenbaum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开发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个与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兼容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然而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核全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系统， 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它非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常简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洁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短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，故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称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Minix</a:t>
            </a:r>
            <a:endParaRPr sz="3200">
              <a:latin typeface="Times New Roman"/>
              <a:cs typeface="Times New Roman"/>
            </a:endParaRPr>
          </a:p>
          <a:p>
            <a:pPr marL="285115" marR="146685" indent="-272415">
              <a:lnSpc>
                <a:spcPts val="3460"/>
              </a:lnSpc>
              <a:spcBef>
                <a:spcPts val="3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Mi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ix</a:t>
            </a:r>
            <a:r>
              <a:rPr sz="32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编写，</a:t>
            </a:r>
            <a:r>
              <a:rPr sz="32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可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读性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好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，学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生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可以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过它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来剖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析一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研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究其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内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部如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何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运作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ts val="3785"/>
              </a:lnSpc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Minix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有多任务处理能力，支</a:t>
            </a:r>
            <a:r>
              <a:rPr sz="32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TCP/IP</a:t>
            </a:r>
            <a:endParaRPr sz="3200">
              <a:latin typeface="Times New Roman"/>
              <a:cs typeface="Times New Roman"/>
            </a:endParaRPr>
          </a:p>
          <a:p>
            <a:pPr marL="285115" marR="188595" indent="-272415">
              <a:lnSpc>
                <a:spcPts val="3460"/>
              </a:lnSpc>
              <a:spcBef>
                <a:spcPts val="434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Minix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权属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Prentice</a:t>
            </a:r>
            <a:r>
              <a:rPr sz="3200" b="1" spc="-8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Hall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可免费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下载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用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于教学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7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  <a:hlinkClick r:id="rId2"/>
              </a:rPr>
              <a:t>http://www.cs.vu.nl/~ast/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528" y="783412"/>
            <a:ext cx="18110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Times New Roman"/>
                <a:cs typeface="Times New Roman"/>
              </a:rPr>
              <a:t>Linux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497074"/>
            <a:ext cx="8834120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Linux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由芬兰藉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科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学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家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Linus</a:t>
            </a:r>
            <a:r>
              <a:rPr sz="3200" b="1" spc="-9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Torvalds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1991 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32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编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写完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的一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统内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核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时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他还是 芬兰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赫尔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辛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基大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学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学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生，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学习操 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课程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中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己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编写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原型，  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并把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放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Internet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上，允许自由下载</a:t>
            </a:r>
            <a:endParaRPr sz="32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许多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人对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这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个系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进行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改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进、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扩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充、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善，</a:t>
            </a:r>
            <a:endParaRPr sz="3200">
              <a:latin typeface="Microsoft JhengHei"/>
              <a:cs typeface="Microsoft JhengHei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Linux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最初一个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人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写的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型变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化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上由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无数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同道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合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高手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参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与的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场运动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2.1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5" dirty="0"/>
              <a:t>什</a:t>
            </a:r>
            <a:r>
              <a:rPr spc="25" dirty="0"/>
              <a:t>么</a:t>
            </a:r>
            <a:r>
              <a:rPr spc="5" dirty="0"/>
              <a:t>是操作系统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117" y="783412"/>
            <a:ext cx="18110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Times New Roman"/>
                <a:cs typeface="Times New Roman"/>
              </a:rPr>
              <a:t>Linux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192782"/>
            <a:ext cx="8283575" cy="456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755" indent="-186055">
              <a:lnSpc>
                <a:spcPts val="3040"/>
              </a:lnSpc>
              <a:spcBef>
                <a:spcPts val="105"/>
              </a:spcBef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继承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</a:t>
            </a:r>
            <a:r>
              <a:rPr sz="26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Unix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优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又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有了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许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多更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好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的改进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通用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的操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可作</a:t>
            </a:r>
            <a:r>
              <a:rPr sz="26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为</a:t>
            </a:r>
            <a:r>
              <a:rPr sz="26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Internet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服务器、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网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关路由器、</a:t>
            </a:r>
            <a:endParaRPr sz="2600">
              <a:latin typeface="Microsoft JhengHei"/>
              <a:cs typeface="Microsoft JhengHei"/>
            </a:endParaRPr>
          </a:p>
          <a:p>
            <a:pPr marL="12700">
              <a:lnSpc>
                <a:spcPts val="2965"/>
              </a:lnSpc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文件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和打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印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服务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、个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人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内置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通信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联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网功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，可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让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异种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联网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开放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的源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代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码，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利于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展各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种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符合</a:t>
            </a:r>
            <a:r>
              <a:rPr sz="26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POSIX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标准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各种</a:t>
            </a:r>
            <a:r>
              <a:rPr sz="26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Unix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应用可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方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便地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移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植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提供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庞大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功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能和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远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程管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功能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支持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大量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外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部设备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支持</a:t>
            </a:r>
            <a:r>
              <a:rPr sz="26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32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种文件系统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提供</a:t>
            </a:r>
            <a:r>
              <a:rPr sz="26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GUI，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有多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种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窗口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管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理器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296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支持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并行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600" b="1" spc="-190" dirty="0">
                <a:solidFill>
                  <a:srgbClr val="073D86"/>
                </a:solidFill>
                <a:latin typeface="Microsoft JhengHei"/>
                <a:cs typeface="Microsoft JhengHei"/>
              </a:rPr>
              <a:t>/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实时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充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分发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挥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26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能</a:t>
            </a:r>
            <a:endParaRPr sz="2600">
              <a:latin typeface="Microsoft JhengHei"/>
              <a:cs typeface="Microsoft JhengHei"/>
            </a:endParaRPr>
          </a:p>
          <a:p>
            <a:pPr marL="198755" indent="-186055">
              <a:lnSpc>
                <a:spcPts val="3045"/>
              </a:lnSpc>
              <a:buClr>
                <a:srgbClr val="5EADFF"/>
              </a:buClr>
              <a:buSzPct val="71153"/>
              <a:buFont typeface="Wingdings"/>
              <a:buChar char=""/>
              <a:tabLst>
                <a:tab pos="19939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可自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由获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得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源代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，开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软件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本低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791337"/>
            <a:ext cx="66128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2.5.2</a:t>
            </a:r>
            <a:r>
              <a:rPr spc="-110" dirty="0"/>
              <a:t> </a:t>
            </a:r>
            <a:r>
              <a:rPr spc="-165" dirty="0"/>
              <a:t>IBM</a:t>
            </a:r>
            <a:r>
              <a:rPr dirty="0"/>
              <a:t>系列操作系统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464" y="2487549"/>
            <a:ext cx="7976870" cy="363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RS/6000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系列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务器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及</a:t>
            </a:r>
            <a:r>
              <a:rPr sz="32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SP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结点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集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群计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算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机，  </a:t>
            </a:r>
            <a:r>
              <a:rPr sz="32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AIX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S/390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企业级服</a:t>
            </a:r>
            <a:r>
              <a:rPr sz="32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务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器，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OS/390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VM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endParaRPr sz="3200">
              <a:latin typeface="Microsoft JhengHei"/>
              <a:cs typeface="Microsoft JhengHe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DOS/VSE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endParaRPr sz="32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AS/400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服务器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OS400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3200">
              <a:latin typeface="Microsoft JhengHei"/>
              <a:cs typeface="Microsoft JhengHei"/>
            </a:endParaRPr>
          </a:p>
          <a:p>
            <a:pPr marL="355600" marR="390525" indent="-342900">
              <a:lnSpc>
                <a:spcPts val="3870"/>
              </a:lnSpc>
              <a:spcBef>
                <a:spcPts val="105"/>
              </a:spcBef>
              <a:buClr>
                <a:srgbClr val="5EADFF"/>
              </a:buClr>
              <a:buSzPct val="70312"/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机等运行</a:t>
            </a:r>
            <a:r>
              <a:rPr sz="3200" b="1" spc="-60" dirty="0">
                <a:solidFill>
                  <a:srgbClr val="073D86"/>
                </a:solidFill>
                <a:latin typeface="Times New Roman"/>
                <a:cs typeface="Times New Roman"/>
              </a:rPr>
              <a:t>W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d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ws/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/D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等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作系 统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614" y="783412"/>
            <a:ext cx="13055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Times New Roman"/>
                <a:cs typeface="Times New Roman"/>
              </a:rPr>
              <a:t>AIX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458973"/>
            <a:ext cx="8792845" cy="39973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115" marR="262255" indent="-272415">
              <a:lnSpc>
                <a:spcPts val="3020"/>
              </a:lnSpc>
              <a:spcBef>
                <a:spcPts val="48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AIX(Advanced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Interactive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executive,</a:t>
            </a:r>
            <a:r>
              <a:rPr sz="2800" b="1" spc="-16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AIX)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统， 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于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1990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出的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spc="-7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RS/6000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系列服务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及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其</a:t>
            </a:r>
            <a:endParaRPr sz="2800">
              <a:latin typeface="Microsoft JhengHei"/>
              <a:cs typeface="Microsoft JhengHei"/>
            </a:endParaRPr>
          </a:p>
          <a:p>
            <a:pPr marL="285115">
              <a:lnSpc>
                <a:spcPts val="2985"/>
              </a:lnSpc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高端子产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品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线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SP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务器集群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品上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ts val="3020"/>
              </a:lnSpc>
              <a:spcBef>
                <a:spcPts val="38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是一个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超强重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负</a:t>
            </a:r>
            <a:r>
              <a:rPr sz="2800" b="1" spc="20" dirty="0">
                <a:solidFill>
                  <a:srgbClr val="073D86"/>
                </a:solidFill>
                <a:latin typeface="Microsoft JhengHei"/>
                <a:cs typeface="Microsoft JhengHei"/>
              </a:rPr>
              <a:t>载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具有可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伸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缩性、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高安全性、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高可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靠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性的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实时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，可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全年不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停机工作</a:t>
            </a:r>
            <a:endParaRPr sz="2800">
              <a:latin typeface="Microsoft JhengHei"/>
              <a:cs typeface="Microsoft JhengHei"/>
            </a:endParaRPr>
          </a:p>
          <a:p>
            <a:pPr marL="285115" marR="295275" indent="-272415" algn="just">
              <a:lnSpc>
                <a:spcPct val="90300"/>
              </a:lnSpc>
              <a:spcBef>
                <a:spcPts val="29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AIX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提供了一个安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全的图形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化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界面的多用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户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环境，支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持多线程、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动态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装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卸设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备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驱动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序、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网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络特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出色、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管理工具多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样，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持各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语言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商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Uni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x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都可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在其上运行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855090"/>
            <a:ext cx="68262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2635" algn="l"/>
                <a:tab pos="4367530" algn="l"/>
              </a:tabLst>
            </a:pPr>
            <a:r>
              <a:rPr sz="4500" dirty="0">
                <a:latin typeface="Times New Roman"/>
                <a:cs typeface="Times New Roman"/>
              </a:rPr>
              <a:t>OS/390,</a:t>
            </a:r>
            <a:r>
              <a:rPr sz="4500" spc="-100" dirty="0">
                <a:latin typeface="Times New Roman"/>
                <a:cs typeface="Times New Roman"/>
              </a:rPr>
              <a:t> </a:t>
            </a:r>
            <a:r>
              <a:rPr sz="4500" spc="-5" dirty="0">
                <a:latin typeface="Times New Roman"/>
                <a:cs typeface="Times New Roman"/>
              </a:rPr>
              <a:t>VM,	</a:t>
            </a:r>
            <a:r>
              <a:rPr sz="4500" dirty="0">
                <a:latin typeface="Times New Roman"/>
                <a:cs typeface="Times New Roman"/>
              </a:rPr>
              <a:t>and	</a:t>
            </a:r>
            <a:r>
              <a:rPr sz="4500" spc="-5" dirty="0">
                <a:latin typeface="Times New Roman"/>
                <a:cs typeface="Times New Roman"/>
              </a:rPr>
              <a:t>DOS/VSE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2255647"/>
            <a:ext cx="8370570" cy="438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9539" indent="-272415">
              <a:lnSpc>
                <a:spcPct val="100000"/>
              </a:lnSpc>
              <a:spcBef>
                <a:spcPts val="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目前全世界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商用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数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据处</a:t>
            </a:r>
            <a:r>
              <a:rPr sz="2800" b="1" spc="30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70%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以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上都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S/39</a:t>
            </a:r>
            <a:r>
              <a:rPr sz="28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企业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级服务器</a:t>
            </a:r>
            <a:endParaRPr sz="2800">
              <a:latin typeface="Microsoft JhengHei"/>
              <a:cs typeface="Microsoft JhengHei"/>
            </a:endParaRPr>
          </a:p>
          <a:p>
            <a:pPr marL="285115" marR="301625" indent="-272415">
              <a:lnSpc>
                <a:spcPct val="100000"/>
              </a:lnSpc>
              <a:spcBef>
                <a:spcPts val="1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最新一代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S/390</a:t>
            </a:r>
            <a:r>
              <a:rPr sz="2800" b="1" spc="-1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G6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是世界上第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一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使用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铜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质互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联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芯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片技术的企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业级服身器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速度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达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1600MIPS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16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OS/390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前身是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MVS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1996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宣</a:t>
            </a:r>
            <a:r>
              <a:rPr sz="2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布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OS390</a:t>
            </a:r>
            <a:r>
              <a:rPr sz="2800" b="1" spc="-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1.1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版，</a:t>
            </a:r>
            <a:endParaRPr sz="2800">
              <a:latin typeface="Microsoft JhengHei"/>
              <a:cs typeface="Microsoft JhengHei"/>
            </a:endParaRPr>
          </a:p>
          <a:p>
            <a:pPr marL="285115" marR="745490">
              <a:lnSpc>
                <a:spcPct val="100000"/>
              </a:lnSpc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1998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宣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布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OS/390</a:t>
            </a:r>
            <a:r>
              <a:rPr sz="2800" b="1" spc="-4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2.5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，目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最新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本是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OS/390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2.7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endParaRPr sz="2800">
              <a:latin typeface="Microsoft JhengHei"/>
              <a:cs typeface="Microsoft JhengHei"/>
            </a:endParaRPr>
          </a:p>
          <a:p>
            <a:pPr marL="285115" indent="-272415">
              <a:lnSpc>
                <a:spcPct val="100000"/>
              </a:lnSpc>
              <a:spcBef>
                <a:spcPts val="1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S/390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上还可以运</a:t>
            </a:r>
            <a:r>
              <a:rPr sz="28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VM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DOS/VSE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</a:t>
            </a:r>
            <a:endParaRPr sz="2800">
              <a:latin typeface="Microsoft JhengHei"/>
              <a:cs typeface="Microsoft JhengHei"/>
            </a:endParaRPr>
          </a:p>
          <a:p>
            <a:pPr marL="285115" marR="5080" indent="-272415">
              <a:lnSpc>
                <a:spcPct val="100699"/>
              </a:lnSpc>
              <a:spcBef>
                <a:spcPts val="15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00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12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月推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spc="-8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z900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系列大型主机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01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3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月发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布了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OS/390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统的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更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新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版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zOS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82" y="876757"/>
            <a:ext cx="728472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5" dirty="0">
                <a:latin typeface="Times New Roman"/>
                <a:cs typeface="Times New Roman"/>
              </a:rPr>
              <a:t>OS/390,VM, and</a:t>
            </a:r>
            <a:r>
              <a:rPr sz="4900" spc="-30" dirty="0">
                <a:latin typeface="Times New Roman"/>
                <a:cs typeface="Times New Roman"/>
              </a:rPr>
              <a:t> </a:t>
            </a:r>
            <a:r>
              <a:rPr sz="4900" spc="-5" dirty="0">
                <a:latin typeface="Times New Roman"/>
                <a:cs typeface="Times New Roman"/>
              </a:rPr>
              <a:t>DOS/VSE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108707"/>
            <a:ext cx="8430260" cy="418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zOS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有几种不同的运行方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式：</a:t>
            </a:r>
            <a:endParaRPr sz="2800">
              <a:latin typeface="Microsoft JhengHei"/>
              <a:cs typeface="Microsoft JhengHei"/>
            </a:endParaRPr>
          </a:p>
          <a:p>
            <a:pPr marL="926465" lvl="1" indent="-456565">
              <a:lnSpc>
                <a:spcPct val="100000"/>
              </a:lnSpc>
              <a:buClr>
                <a:srgbClr val="5EADFF"/>
              </a:buClr>
              <a:buSzPct val="69642"/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S/370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模式支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S/370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程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序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926465" marR="5080" lvl="1" indent="-456565">
              <a:lnSpc>
                <a:spcPts val="3190"/>
              </a:lnSpc>
              <a:spcBef>
                <a:spcPts val="250"/>
              </a:spcBef>
              <a:buClr>
                <a:srgbClr val="5EADFF"/>
              </a:buClr>
              <a:buSzPct val="69642"/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MVS/ESA390(Enterprise</a:t>
            </a:r>
            <a:r>
              <a:rPr sz="28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r>
              <a:rPr sz="2800" b="1" spc="-1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Architecture)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模 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式可支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10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240MB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处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器内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存和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256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道</a:t>
            </a:r>
            <a:endParaRPr sz="2800">
              <a:latin typeface="Microsoft JhengHei"/>
              <a:cs typeface="Microsoft JhengHei"/>
            </a:endParaRPr>
          </a:p>
          <a:p>
            <a:pPr marL="926465" marR="146685" lvl="1" indent="-456565">
              <a:lnSpc>
                <a:spcPct val="95000"/>
              </a:lnSpc>
              <a:spcBef>
                <a:spcPts val="90"/>
              </a:spcBef>
              <a:buClr>
                <a:srgbClr val="5EADFF"/>
              </a:buClr>
              <a:buSzPct val="69642"/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28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ESA/390LPAR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模式：可把系统从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逻辑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分成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(Logical</a:t>
            </a:r>
            <a:r>
              <a:rPr sz="28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Partitioning)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最多十个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部分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些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CPU 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型号甚至可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20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个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L</a:t>
            </a:r>
            <a:r>
              <a:rPr sz="2800" b="1" spc="-220" dirty="0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，每个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部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有自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己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endParaRPr sz="2800">
              <a:latin typeface="Microsoft JhengHei"/>
              <a:cs typeface="Microsoft JhengHei"/>
            </a:endParaRPr>
          </a:p>
          <a:p>
            <a:pPr marL="926465">
              <a:lnSpc>
                <a:spcPts val="3190"/>
              </a:lnSpc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、内存和通道，且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分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别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同操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endParaRPr sz="2800">
              <a:latin typeface="Microsoft JhengHei"/>
              <a:cs typeface="Microsoft JhengHei"/>
            </a:endParaRPr>
          </a:p>
          <a:p>
            <a:pPr marL="926465" lvl="1" indent="-456565">
              <a:lnSpc>
                <a:spcPts val="3290"/>
              </a:lnSpc>
              <a:buClr>
                <a:srgbClr val="5EADFF"/>
              </a:buClr>
              <a:buSzPct val="69642"/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也可以运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原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有操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虚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机器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作系统</a:t>
            </a:r>
            <a:endParaRPr sz="2800">
              <a:latin typeface="Microsoft JhengHei"/>
              <a:cs typeface="Microsoft JhengHei"/>
            </a:endParaRPr>
          </a:p>
          <a:p>
            <a:pPr marL="926465">
              <a:lnSpc>
                <a:spcPts val="3290"/>
              </a:lnSpc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VM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和虚存扩充操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作系</a:t>
            </a:r>
            <a:r>
              <a:rPr sz="2800" b="1" spc="2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DOS/VSE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783412"/>
            <a:ext cx="21990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latin typeface="Times New Roman"/>
                <a:cs typeface="Times New Roman"/>
              </a:rPr>
              <a:t>OS/400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192" y="2365374"/>
            <a:ext cx="8141334" cy="428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ts val="3275"/>
              </a:lnSpc>
              <a:spcBef>
                <a:spcPts val="9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AS/400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服务器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开发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中型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用机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endParaRPr sz="2800">
              <a:latin typeface="Microsoft JhengHei"/>
              <a:cs typeface="Microsoft JhengHei"/>
            </a:endParaRPr>
          </a:p>
          <a:p>
            <a:pPr marL="285115" marR="316865" indent="-272415">
              <a:lnSpc>
                <a:spcPts val="3020"/>
              </a:lnSpc>
              <a:spcBef>
                <a:spcPts val="3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AS/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4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上配置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OS/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4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统，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上自底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向上共设置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了四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层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软件：</a:t>
            </a:r>
            <a:endParaRPr sz="2800">
              <a:latin typeface="Microsoft JhengHei"/>
              <a:cs typeface="Microsoft JhengHei"/>
            </a:endParaRPr>
          </a:p>
          <a:p>
            <a:pPr marL="812165" marR="5080" lvl="1" indent="-342265">
              <a:lnSpc>
                <a:spcPct val="90000"/>
              </a:lnSpc>
              <a:spcBef>
                <a:spcPts val="130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12165" algn="l"/>
                <a:tab pos="8128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许可证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内部代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码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由</a:t>
            </a:r>
            <a:r>
              <a:rPr sz="24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IBM</a:t>
            </a:r>
            <a:r>
              <a:rPr sz="24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提供，并在提交系统之前预先安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装在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AS/400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的一组用户不可见指令，用户程序需经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硬件自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动转换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成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LIC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才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能被</a:t>
            </a: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执行</a:t>
            </a:r>
            <a:endParaRPr sz="2400">
              <a:latin typeface="Microsoft JhengHei"/>
              <a:cs typeface="Microsoft JhengHei"/>
            </a:endParaRPr>
          </a:p>
          <a:p>
            <a:pPr marL="812165" marR="6350" lvl="1" indent="-342265">
              <a:lnSpc>
                <a:spcPts val="2590"/>
              </a:lnSpc>
              <a:spcBef>
                <a:spcPts val="185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12165" algn="l"/>
                <a:tab pos="812800" algn="l"/>
              </a:tabLst>
            </a:pP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OS/400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主要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提供以下功能：控制语言和菜单、系统操 作员服务、程序员服务、工作管理、设备管理、数据管 </a:t>
            </a: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理、消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息处理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通信和</a:t>
            </a:r>
            <a:r>
              <a:rPr sz="24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安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全性保证</a:t>
            </a:r>
            <a:endParaRPr sz="2400">
              <a:latin typeface="Microsoft JhengHei"/>
              <a:cs typeface="Microsoft JhengHei"/>
            </a:endParaRPr>
          </a:p>
          <a:p>
            <a:pPr marL="812165" lvl="1" indent="-342265">
              <a:lnSpc>
                <a:spcPts val="2635"/>
              </a:lnSpc>
              <a:buClr>
                <a:srgbClr val="5EADFF"/>
              </a:buClr>
              <a:buSzPct val="68750"/>
              <a:buFont typeface="Symbol"/>
              <a:buChar char=""/>
              <a:tabLst>
                <a:tab pos="812165" algn="l"/>
                <a:tab pos="81280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程序设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计支持层提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供</a:t>
            </a: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C++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Cobol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RPG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812165" marR="6350" lvl="1" indent="-342265">
              <a:lnSpc>
                <a:spcPts val="2600"/>
              </a:lnSpc>
              <a:spcBef>
                <a:spcPts val="250"/>
              </a:spcBef>
              <a:buClr>
                <a:srgbClr val="5EADFF"/>
              </a:buClr>
              <a:buSzPct val="68750"/>
              <a:buFont typeface="Symbol"/>
              <a:buChar char=""/>
              <a:tabLst>
                <a:tab pos="812165" algn="l"/>
                <a:tab pos="812800" algn="l"/>
              </a:tabLst>
            </a:pP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应用支持层提供网络管理、工业应用、数控库和系统管 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理服务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615" y="786206"/>
            <a:ext cx="68249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2.5.3</a:t>
            </a:r>
            <a:r>
              <a:rPr spc="-114" dirty="0"/>
              <a:t> </a:t>
            </a:r>
            <a:r>
              <a:rPr spc="-235" dirty="0"/>
              <a:t>Windows</a:t>
            </a:r>
            <a:r>
              <a:rPr dirty="0"/>
              <a:t>操作系统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617" y="1938213"/>
            <a:ext cx="6483350" cy="4507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8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DOS</a:t>
            </a:r>
            <a:r>
              <a:rPr sz="32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1-6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1.0,87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6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2.0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3.0,92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年推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6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3.1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5EADFF"/>
                </a:solidFill>
                <a:latin typeface="Symbol"/>
                <a:cs typeface="Symbol"/>
              </a:rPr>
              <a:t></a:t>
            </a:r>
            <a:r>
              <a:rPr sz="2400" spc="335" dirty="0">
                <a:solidFill>
                  <a:srgbClr val="5EAD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NT</a:t>
            </a:r>
            <a:r>
              <a:rPr sz="3200" b="1" spc="-6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3.1,94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3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3.5,96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4.0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95,</a:t>
            </a:r>
            <a:r>
              <a:rPr sz="32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98</a:t>
            </a: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年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推</a:t>
            </a:r>
            <a:r>
              <a:rPr sz="32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98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5EADFF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 2000/Windows</a:t>
            </a:r>
            <a:r>
              <a:rPr sz="32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Me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5EADFF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 XP/2003</a:t>
            </a:r>
            <a:endParaRPr sz="32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Clr>
                <a:srgbClr val="5EADFF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Windows 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Vista</a:t>
            </a:r>
            <a:r>
              <a:rPr sz="32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32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Windows</a:t>
            </a:r>
            <a:r>
              <a:rPr sz="3200" b="1" spc="-10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73D86"/>
                </a:solidFill>
                <a:latin typeface="Times New Roman"/>
                <a:cs typeface="Times New Roman"/>
              </a:rPr>
              <a:t>7/8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1373" y="783412"/>
            <a:ext cx="40227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dirty="0">
                <a:latin typeface="Times New Roman"/>
                <a:cs typeface="Times New Roman"/>
              </a:rPr>
              <a:t>2.5.4 </a:t>
            </a:r>
            <a:r>
              <a:rPr sz="5500" spc="-5" dirty="0">
                <a:latin typeface="Times New Roman"/>
                <a:cs typeface="Times New Roman"/>
              </a:rPr>
              <a:t>Mac</a:t>
            </a:r>
            <a:r>
              <a:rPr sz="5500" spc="-80" dirty="0">
                <a:latin typeface="Times New Roman"/>
                <a:cs typeface="Times New Roman"/>
              </a:rPr>
              <a:t> </a:t>
            </a:r>
            <a:r>
              <a:rPr sz="5500" spc="-5" dirty="0">
                <a:latin typeface="Times New Roman"/>
                <a:cs typeface="Times New Roman"/>
              </a:rPr>
              <a:t>OS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104770"/>
            <a:ext cx="8226425" cy="452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ts val="3040"/>
              </a:lnSpc>
              <a:spcBef>
                <a:spcPts val="105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美国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Apple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公司推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运行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在</a:t>
            </a: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Macintosh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上</a:t>
            </a:r>
            <a:endParaRPr sz="2600">
              <a:latin typeface="Microsoft JhengHei"/>
              <a:cs typeface="Microsoft JhengHei"/>
            </a:endParaRPr>
          </a:p>
          <a:p>
            <a:pPr marL="285115" marR="5080" indent="-272415" algn="just">
              <a:lnSpc>
                <a:spcPts val="2810"/>
              </a:lnSpc>
              <a:spcBef>
                <a:spcPts val="270"/>
              </a:spcBef>
              <a:buClr>
                <a:srgbClr val="5EADFF"/>
              </a:buClr>
              <a:buSzPct val="75000"/>
              <a:buFont typeface="Symbol"/>
              <a:buChar char=""/>
              <a:tabLst>
                <a:tab pos="28575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MAC</a:t>
            </a:r>
            <a:r>
              <a:rPr sz="2600" b="1" spc="-3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是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全图形化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界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面和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操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作方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的鼻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祖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，拥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全新 </a:t>
            </a: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的窗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口系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统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、强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有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力的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多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媒体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开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发工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具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和操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作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简便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网 </a:t>
            </a: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络结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构而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风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光一时</a:t>
            </a:r>
            <a:endParaRPr sz="2600">
              <a:latin typeface="Microsoft JhengHei"/>
              <a:cs typeface="Microsoft JhengHei"/>
            </a:endParaRPr>
          </a:p>
          <a:p>
            <a:pPr marL="285115" indent="-272415">
              <a:lnSpc>
                <a:spcPts val="2840"/>
              </a:lnSpc>
              <a:buClr>
                <a:srgbClr val="5EADFF"/>
              </a:buClr>
              <a:buSzPct val="75000"/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Mac</a:t>
            </a:r>
            <a:r>
              <a:rPr sz="26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操作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主要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特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点：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65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采用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面向对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象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技术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65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全图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形化界面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65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虚拟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存储管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技术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65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应用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程序间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的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相互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通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信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65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强有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力的多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媒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体功能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2970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简便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的分布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式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网络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支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持</a:t>
            </a:r>
            <a:endParaRPr sz="2600">
              <a:latin typeface="Microsoft JhengHei"/>
              <a:cs typeface="Microsoft JhengHei"/>
            </a:endParaRPr>
          </a:p>
          <a:p>
            <a:pPr marL="1009015" lvl="1" indent="-539115">
              <a:lnSpc>
                <a:spcPts val="3050"/>
              </a:lnSpc>
              <a:buClr>
                <a:srgbClr val="5EADFF"/>
              </a:buClr>
              <a:buSzPct val="69230"/>
              <a:buFont typeface="Symbol"/>
              <a:buChar char=""/>
              <a:tabLst>
                <a:tab pos="1009015" algn="l"/>
                <a:tab pos="10096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丰富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的应用</a:t>
            </a:r>
            <a:r>
              <a:rPr sz="26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586" y="756030"/>
            <a:ext cx="4866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4260" marR="5080" indent="-1052195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2.5.5</a:t>
            </a:r>
            <a:r>
              <a:rPr sz="4000" spc="-100" dirty="0"/>
              <a:t> </a:t>
            </a:r>
            <a:r>
              <a:rPr sz="4000" dirty="0"/>
              <a:t>嵌入式操</a:t>
            </a:r>
            <a:r>
              <a:rPr sz="4000" spc="-5" dirty="0"/>
              <a:t>作</a:t>
            </a:r>
            <a:r>
              <a:rPr sz="4000" dirty="0"/>
              <a:t>系</a:t>
            </a:r>
            <a:r>
              <a:rPr sz="4000" spc="-5" dirty="0"/>
              <a:t>统 </a:t>
            </a:r>
            <a:r>
              <a:rPr sz="4000" spc="-240" dirty="0"/>
              <a:t>1）VxWorks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82595" y="2851404"/>
            <a:ext cx="4474463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6347" y="2839211"/>
            <a:ext cx="2348483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2492" y="2781300"/>
            <a:ext cx="4462780" cy="609600"/>
          </a:xfrm>
          <a:custGeom>
            <a:avLst/>
            <a:gdLst/>
            <a:ahLst/>
            <a:cxnLst/>
            <a:rect l="l" t="t" r="r" b="b"/>
            <a:pathLst>
              <a:path w="4462780" h="609600">
                <a:moveTo>
                  <a:pt x="0" y="609600"/>
                </a:moveTo>
                <a:lnTo>
                  <a:pt x="4462272" y="609600"/>
                </a:lnTo>
                <a:lnTo>
                  <a:pt x="446227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3461003"/>
            <a:ext cx="4474463" cy="62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8692" y="3448811"/>
            <a:ext cx="4462272" cy="749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2595" y="4070603"/>
            <a:ext cx="4474463" cy="1383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6811" y="4226052"/>
            <a:ext cx="4066032" cy="1176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2595" y="5442203"/>
            <a:ext cx="4474463" cy="697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6767" y="5468111"/>
            <a:ext cx="3246120" cy="749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2492" y="5372100"/>
            <a:ext cx="4462780" cy="685800"/>
          </a:xfrm>
          <a:custGeom>
            <a:avLst/>
            <a:gdLst/>
            <a:ahLst/>
            <a:cxnLst/>
            <a:rect l="l" t="t" r="r" b="b"/>
            <a:pathLst>
              <a:path w="4462780" h="685800">
                <a:moveTo>
                  <a:pt x="0" y="685800"/>
                </a:moveTo>
                <a:lnTo>
                  <a:pt x="4462272" y="685800"/>
                </a:lnTo>
                <a:lnTo>
                  <a:pt x="4462272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07920" y="2776727"/>
          <a:ext cx="4476115" cy="328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30" dirty="0">
                          <a:latin typeface="Times New Roman"/>
                          <a:cs typeface="Times New Roman"/>
                        </a:rPr>
                        <a:t>VxWorks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Runtime</a:t>
                      </a:r>
                      <a:r>
                        <a:rPr sz="28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781685" marR="494030" indent="-36957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800" b="1" spc="-30" dirty="0">
                          <a:latin typeface="Times New Roman"/>
                          <a:cs typeface="Times New Roman"/>
                        </a:rPr>
                        <a:t>VxWorks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Configurable  </a:t>
                      </a:r>
                      <a:r>
                        <a:rPr sz="2800" b="1" spc="-20" dirty="0">
                          <a:latin typeface="Times New Roman"/>
                          <a:cs typeface="Times New Roman"/>
                        </a:rPr>
                        <a:t>Core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Extension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70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800" b="1" spc="-20" dirty="0">
                          <a:latin typeface="Times New Roman"/>
                          <a:cs typeface="Times New Roman"/>
                        </a:rPr>
                        <a:t>Wind</a:t>
                      </a:r>
                      <a:r>
                        <a:rPr sz="2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Microkernel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2621" y="203072"/>
            <a:ext cx="3949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055" marR="5080" indent="-68199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2</a:t>
            </a:r>
            <a:r>
              <a:rPr sz="3600" spc="10" dirty="0"/>
              <a:t>）嵌</a:t>
            </a:r>
            <a:r>
              <a:rPr sz="3600" dirty="0"/>
              <a:t>入式操作</a:t>
            </a:r>
            <a:r>
              <a:rPr sz="3600" spc="5" dirty="0"/>
              <a:t>系</a:t>
            </a:r>
            <a:r>
              <a:rPr sz="3600" dirty="0"/>
              <a:t>统  </a:t>
            </a:r>
            <a:r>
              <a:rPr sz="3600" spc="-170" dirty="0"/>
              <a:t>Windows</a:t>
            </a:r>
            <a:r>
              <a:rPr sz="3600" spc="-60" dirty="0"/>
              <a:t> </a:t>
            </a:r>
            <a:r>
              <a:rPr sz="3600" spc="-105" dirty="0"/>
              <a:t>CE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1205714" y="1697976"/>
            <a:ext cx="6416675" cy="1155700"/>
          </a:xfrm>
          <a:custGeom>
            <a:avLst/>
            <a:gdLst/>
            <a:ahLst/>
            <a:cxnLst/>
            <a:rect l="l" t="t" r="r" b="b"/>
            <a:pathLst>
              <a:path w="6416675" h="1155700">
                <a:moveTo>
                  <a:pt x="0" y="1155588"/>
                </a:moveTo>
                <a:lnTo>
                  <a:pt x="6416146" y="1155588"/>
                </a:lnTo>
                <a:lnTo>
                  <a:pt x="6416146" y="0"/>
                </a:lnTo>
                <a:lnTo>
                  <a:pt x="0" y="0"/>
                </a:lnTo>
                <a:lnTo>
                  <a:pt x="0" y="1155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01791" y="1694058"/>
          <a:ext cx="6428105" cy="494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9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732280">
                        <a:lnSpc>
                          <a:spcPct val="100000"/>
                        </a:lnSpc>
                      </a:pPr>
                      <a:r>
                        <a:rPr sz="2500" spc="10" dirty="0">
                          <a:latin typeface="Times New Roman"/>
                          <a:cs typeface="Times New Roman"/>
                        </a:rPr>
                        <a:t>Shells and</a:t>
                      </a:r>
                      <a:r>
                        <a:rPr sz="25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15">
                <a:tc gridSpan="4">
                  <a:txBody>
                    <a:bodyPr/>
                    <a:lstStyle/>
                    <a:p>
                      <a:pPr marL="915669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00" spc="15" dirty="0">
                          <a:latin typeface="Times New Roman"/>
                          <a:cs typeface="Times New Roman"/>
                        </a:rPr>
                        <a:t>Win32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2500" spc="20" dirty="0">
                          <a:latin typeface="Times New Roman"/>
                          <a:cs typeface="Times New Roman"/>
                        </a:rPr>
                        <a:t>(&amp; </a:t>
                      </a:r>
                      <a:r>
                        <a:rPr sz="2500" spc="1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2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Extensions)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812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2110"/>
                        </a:spcBef>
                      </a:pPr>
                      <a:r>
                        <a:rPr sz="2500" spc="10" dirty="0">
                          <a:latin typeface="Times New Roman"/>
                          <a:cs typeface="Times New Roman"/>
                        </a:rPr>
                        <a:t>Kernel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050">
                        <a:latin typeface="Times New Roman"/>
                        <a:cs typeface="Times New Roman"/>
                      </a:endParaRPr>
                    </a:p>
                    <a:p>
                      <a:pPr marL="429259" marR="281305" indent="-85725">
                        <a:lnSpc>
                          <a:spcPts val="296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2500" spc="2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ect 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Store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186690" algn="ctr">
                        <a:lnSpc>
                          <a:spcPct val="99000"/>
                        </a:lnSpc>
                        <a:spcBef>
                          <a:spcPts val="165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Ne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500" spc="-7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500" spc="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k  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500" spc="20" dirty="0">
                          <a:latin typeface="Times New Roman"/>
                          <a:cs typeface="Times New Roman"/>
                        </a:rPr>
                        <a:t>Comm 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09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15875" indent="22860" algn="ctr">
                        <a:lnSpc>
                          <a:spcPts val="2960"/>
                        </a:lnSpc>
                        <a:spcBef>
                          <a:spcPts val="1750"/>
                        </a:spcBef>
                      </a:pPr>
                      <a:r>
                        <a:rPr sz="2500" spc="10" dirty="0">
                          <a:latin typeface="Times New Roman"/>
                          <a:cs typeface="Times New Roman"/>
                        </a:rPr>
                        <a:t>Graphics,  </a:t>
                      </a:r>
                      <a:r>
                        <a:rPr sz="2500" spc="25" dirty="0">
                          <a:latin typeface="Times New Roman"/>
                          <a:cs typeface="Times New Roman"/>
                        </a:rPr>
                        <a:t>Window</a:t>
                      </a:r>
                      <a:r>
                        <a:rPr sz="2500" spc="-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Mgr,  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ts val="2900"/>
                        </a:lnSpc>
                      </a:pPr>
                      <a:r>
                        <a:rPr sz="2500" spc="5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25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Mgr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222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5354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500" spc="10" dirty="0"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5" dirty="0">
                          <a:latin typeface="Times New Roman"/>
                          <a:cs typeface="Times New Roman"/>
                        </a:rPr>
                        <a:t>Drivers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199">
                <a:tc gridSpan="4">
                  <a:txBody>
                    <a:bodyPr/>
                    <a:lstStyle/>
                    <a:p>
                      <a:pPr marL="167386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500" spc="25" dirty="0">
                          <a:latin typeface="Times New Roman"/>
                          <a:cs typeface="Times New Roman"/>
                        </a:rPr>
                        <a:t>OEM </a:t>
                      </a:r>
                      <a:r>
                        <a:rPr sz="2500" spc="10" dirty="0">
                          <a:latin typeface="Times New Roman"/>
                          <a:cs typeface="Times New Roman"/>
                        </a:rPr>
                        <a:t>Abstraction</a:t>
                      </a: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2112391"/>
            <a:ext cx="7973695" cy="422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95"/>
              </a:spcBef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Services 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Provided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by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the</a:t>
            </a:r>
            <a:r>
              <a:rPr sz="28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19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Program creation: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such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editors 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and</a:t>
            </a:r>
            <a:r>
              <a:rPr sz="28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debuggers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19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Program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execution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195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Access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to I/O</a:t>
            </a:r>
            <a:r>
              <a:rPr sz="2800" b="1" spc="2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devices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195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Controlled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access to</a:t>
            </a:r>
            <a:r>
              <a:rPr sz="2800" b="1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files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19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System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ts val="322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20" dirty="0">
                <a:solidFill>
                  <a:srgbClr val="073D86"/>
                </a:solidFill>
                <a:latin typeface="Times New Roman"/>
                <a:cs typeface="Times New Roman"/>
              </a:rPr>
              <a:t>Error </a:t>
            </a: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detection and</a:t>
            </a:r>
            <a:r>
              <a:rPr sz="2800" b="1" spc="-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response</a:t>
            </a:r>
            <a:endParaRPr sz="2800">
              <a:latin typeface="Times New Roman"/>
              <a:cs typeface="Times New Roman"/>
            </a:endParaRPr>
          </a:p>
          <a:p>
            <a:pPr marL="588645" lvl="1" indent="-273050">
              <a:lnSpc>
                <a:spcPts val="2520"/>
              </a:lnSpc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Internal/external hardware</a:t>
            </a:r>
            <a:r>
              <a:rPr sz="2200" b="1" spc="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errors(memory,device)</a:t>
            </a:r>
            <a:endParaRPr sz="2200">
              <a:latin typeface="Times New Roman"/>
              <a:cs typeface="Times New Roman"/>
            </a:endParaRPr>
          </a:p>
          <a:p>
            <a:pPr marL="588645" marR="5080" lvl="1" indent="-273050">
              <a:lnSpc>
                <a:spcPts val="2380"/>
              </a:lnSpc>
              <a:spcBef>
                <a:spcPts val="229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sz="2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software </a:t>
            </a:r>
            <a:r>
              <a:rPr sz="2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errors(arithmetic </a:t>
            </a:r>
            <a:r>
              <a:rPr sz="22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overflow,access </a:t>
            </a:r>
            <a:r>
              <a:rPr sz="22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forbidden memory  locations)</a:t>
            </a:r>
            <a:endParaRPr sz="2200">
              <a:latin typeface="Times New Roman"/>
              <a:cs typeface="Times New Roman"/>
            </a:endParaRPr>
          </a:p>
          <a:p>
            <a:pPr marL="285115" indent="-272415">
              <a:lnSpc>
                <a:spcPts val="313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Accounting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552" y="846531"/>
            <a:ext cx="5619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操</a:t>
            </a:r>
            <a:r>
              <a:rPr sz="4400" spc="15" dirty="0"/>
              <a:t>作</a:t>
            </a:r>
            <a:r>
              <a:rPr sz="4400" spc="5" dirty="0"/>
              <a:t>系统</a:t>
            </a:r>
            <a:r>
              <a:rPr sz="4400" spc="-15" dirty="0"/>
              <a:t>控</a:t>
            </a:r>
            <a:r>
              <a:rPr sz="4400" spc="5" dirty="0"/>
              <a:t>制程</a:t>
            </a:r>
            <a:r>
              <a:rPr sz="4400" spc="-15" dirty="0"/>
              <a:t>序</a:t>
            </a:r>
            <a:r>
              <a:rPr sz="4400" spc="5" dirty="0"/>
              <a:t>执行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66" y="864488"/>
            <a:ext cx="54444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2.5.6</a:t>
            </a:r>
            <a:r>
              <a:rPr spc="-105" dirty="0"/>
              <a:t> </a:t>
            </a:r>
            <a:r>
              <a:rPr dirty="0"/>
              <a:t>手</a:t>
            </a:r>
            <a:r>
              <a:rPr spc="20" dirty="0"/>
              <a:t>机</a:t>
            </a:r>
            <a:r>
              <a:rPr dirty="0"/>
              <a:t>操作系统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2185162"/>
            <a:ext cx="3281679" cy="18364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Andoid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spc="-56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iOS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6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4584D2"/>
                </a:solidFill>
                <a:latin typeface="Times New Roman"/>
                <a:cs typeface="Times New Roman"/>
              </a:rPr>
              <a:t>BlackBerry</a:t>
            </a:r>
            <a:r>
              <a:rPr sz="3600" b="1" spc="-615" dirty="0">
                <a:solidFill>
                  <a:srgbClr val="4584D2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4584D2"/>
                </a:solidFill>
                <a:latin typeface="Times New Roman"/>
                <a:cs typeface="Times New Roman"/>
              </a:rPr>
              <a:t>OS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859536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2"/>
                </a:lnTo>
                <a:lnTo>
                  <a:pt x="1564386" y="281431"/>
                </a:lnTo>
                <a:lnTo>
                  <a:pt x="841756" y="444500"/>
                </a:lnTo>
                <a:lnTo>
                  <a:pt x="620648" y="489203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5"/>
                </a:lnTo>
                <a:lnTo>
                  <a:pt x="1092453" y="710311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1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731519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09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59"/>
                </a:lnTo>
                <a:lnTo>
                  <a:pt x="2878455" y="638301"/>
                </a:lnTo>
                <a:lnTo>
                  <a:pt x="3031490" y="667384"/>
                </a:lnTo>
                <a:lnTo>
                  <a:pt x="3324859" y="716533"/>
                </a:lnTo>
                <a:lnTo>
                  <a:pt x="3465195" y="738758"/>
                </a:lnTo>
                <a:lnTo>
                  <a:pt x="3733038" y="774445"/>
                </a:lnTo>
                <a:lnTo>
                  <a:pt x="3986022" y="805814"/>
                </a:lnTo>
                <a:lnTo>
                  <a:pt x="4107179" y="816863"/>
                </a:lnTo>
                <a:lnTo>
                  <a:pt x="4336796" y="834770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6"/>
                </a:lnTo>
                <a:lnTo>
                  <a:pt x="5133975" y="841501"/>
                </a:lnTo>
                <a:lnTo>
                  <a:pt x="5221224" y="834770"/>
                </a:lnTo>
                <a:lnTo>
                  <a:pt x="5467731" y="807974"/>
                </a:lnTo>
                <a:lnTo>
                  <a:pt x="5544312" y="796797"/>
                </a:lnTo>
                <a:lnTo>
                  <a:pt x="5297678" y="765555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7"/>
                </a:lnTo>
                <a:lnTo>
                  <a:pt x="2582926" y="205358"/>
                </a:lnTo>
                <a:lnTo>
                  <a:pt x="2327783" y="156209"/>
                </a:lnTo>
                <a:lnTo>
                  <a:pt x="2204593" y="133857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1"/>
                </a:lnTo>
                <a:lnTo>
                  <a:pt x="1220216" y="15620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744473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4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5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0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2"/>
                </a:lnTo>
                <a:lnTo>
                  <a:pt x="2259965" y="89280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5"/>
                </a:lnTo>
                <a:lnTo>
                  <a:pt x="3250692" y="240918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9082" y="730758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1"/>
                </a:moveTo>
                <a:lnTo>
                  <a:pt x="95630" y="625475"/>
                </a:lnTo>
                <a:lnTo>
                  <a:pt x="357250" y="556259"/>
                </a:lnTo>
                <a:lnTo>
                  <a:pt x="537971" y="509269"/>
                </a:lnTo>
                <a:lnTo>
                  <a:pt x="746378" y="457962"/>
                </a:lnTo>
                <a:lnTo>
                  <a:pt x="978153" y="402081"/>
                </a:lnTo>
                <a:lnTo>
                  <a:pt x="1226946" y="341756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7"/>
                </a:lnTo>
                <a:lnTo>
                  <a:pt x="2311399" y="120650"/>
                </a:lnTo>
                <a:lnTo>
                  <a:pt x="2447416" y="98297"/>
                </a:lnTo>
                <a:lnTo>
                  <a:pt x="2579242" y="75945"/>
                </a:lnTo>
                <a:lnTo>
                  <a:pt x="2711068" y="58038"/>
                </a:lnTo>
                <a:lnTo>
                  <a:pt x="2838703" y="40258"/>
                </a:lnTo>
                <a:lnTo>
                  <a:pt x="2964179" y="26796"/>
                </a:lnTo>
                <a:lnTo>
                  <a:pt x="3083178" y="15620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83629" y="2125472"/>
            <a:ext cx="2335530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的类型</a:t>
            </a:r>
            <a:endParaRPr sz="3200">
              <a:latin typeface="Microsoft JhengHei"/>
              <a:cs typeface="Microsoft JhengHei"/>
            </a:endParaRPr>
          </a:p>
          <a:p>
            <a:pPr marL="588645" marR="96520" lvl="1" indent="-272415">
              <a:lnSpc>
                <a:spcPct val="100000"/>
              </a:lnSpc>
              <a:spcBef>
                <a:spcPts val="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硬件</a:t>
            </a:r>
            <a:r>
              <a:rPr sz="2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资源</a:t>
            </a:r>
            <a:endParaRPr sz="2600">
              <a:latin typeface="Microsoft JhengHei"/>
              <a:cs typeface="Microsoft JhengHei"/>
            </a:endParaRPr>
          </a:p>
          <a:p>
            <a:pPr marL="869315" lvl="2" indent="-228600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处理器</a:t>
            </a:r>
            <a:endParaRPr sz="2600">
              <a:latin typeface="Microsoft JhengHei"/>
              <a:cs typeface="Microsoft JhengHei"/>
            </a:endParaRPr>
          </a:p>
          <a:p>
            <a:pPr marL="869315" lvl="2" indent="-22860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内存</a:t>
            </a:r>
            <a:endParaRPr sz="2600">
              <a:latin typeface="Microsoft JhengHei"/>
              <a:cs typeface="Microsoft JhengHei"/>
            </a:endParaRPr>
          </a:p>
          <a:p>
            <a:pPr marL="869315" lvl="2" indent="-228600">
              <a:lnSpc>
                <a:spcPts val="3110"/>
              </a:lnSpc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外设</a:t>
            </a:r>
            <a:endParaRPr sz="2600">
              <a:latin typeface="Microsoft JhengHei"/>
              <a:cs typeface="Microsoft JhengHei"/>
            </a:endParaRPr>
          </a:p>
          <a:p>
            <a:pPr marL="588645" lvl="1" indent="-272415">
              <a:lnSpc>
                <a:spcPts val="335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信息资源</a:t>
            </a:r>
            <a:endParaRPr sz="2800">
              <a:latin typeface="Microsoft JhengHei"/>
              <a:cs typeface="Microsoft JhengHei"/>
            </a:endParaRPr>
          </a:p>
          <a:p>
            <a:pPr marL="869315" lvl="2" indent="-228600">
              <a:lnSpc>
                <a:spcPct val="100000"/>
              </a:lnSpc>
              <a:spcBef>
                <a:spcPts val="20"/>
              </a:spcBef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数据</a:t>
            </a:r>
            <a:endParaRPr sz="2600">
              <a:latin typeface="Microsoft JhengHei"/>
              <a:cs typeface="Microsoft JhengHei"/>
            </a:endParaRPr>
          </a:p>
          <a:p>
            <a:pPr marL="869315" lvl="2" indent="-22860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869950" algn="l"/>
              </a:tabLst>
            </a:pPr>
            <a:r>
              <a:rPr sz="26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1626" y="219202"/>
            <a:ext cx="5106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操作系统是</a:t>
            </a:r>
            <a:r>
              <a:rPr sz="4000" spc="-5" dirty="0"/>
              <a:t>资源</a:t>
            </a:r>
            <a:r>
              <a:rPr sz="4000" dirty="0"/>
              <a:t>管</a:t>
            </a:r>
            <a:r>
              <a:rPr sz="4000" spc="-5" dirty="0"/>
              <a:t>理者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451" y="1787651"/>
            <a:ext cx="835660" cy="666115"/>
          </a:xfrm>
          <a:custGeom>
            <a:avLst/>
            <a:gdLst/>
            <a:ahLst/>
            <a:cxnLst/>
            <a:rect l="l" t="t" r="r" b="b"/>
            <a:pathLst>
              <a:path w="835660" h="666114">
                <a:moveTo>
                  <a:pt x="0" y="665988"/>
                </a:moveTo>
                <a:lnTo>
                  <a:pt x="835152" y="665988"/>
                </a:lnTo>
                <a:lnTo>
                  <a:pt x="835152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451" y="1787651"/>
            <a:ext cx="835660" cy="666115"/>
          </a:xfrm>
          <a:custGeom>
            <a:avLst/>
            <a:gdLst/>
            <a:ahLst/>
            <a:cxnLst/>
            <a:rect l="l" t="t" r="r" b="b"/>
            <a:pathLst>
              <a:path w="835660" h="666114">
                <a:moveTo>
                  <a:pt x="0" y="665988"/>
                </a:moveTo>
                <a:lnTo>
                  <a:pt x="835152" y="665988"/>
                </a:lnTo>
                <a:lnTo>
                  <a:pt x="835152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451" y="2453639"/>
            <a:ext cx="835660" cy="1503045"/>
          </a:xfrm>
          <a:custGeom>
            <a:avLst/>
            <a:gdLst/>
            <a:ahLst/>
            <a:cxnLst/>
            <a:rect l="l" t="t" r="r" b="b"/>
            <a:pathLst>
              <a:path w="835660" h="1503045">
                <a:moveTo>
                  <a:pt x="0" y="1502663"/>
                </a:moveTo>
                <a:lnTo>
                  <a:pt x="835152" y="1502663"/>
                </a:lnTo>
                <a:lnTo>
                  <a:pt x="835152" y="0"/>
                </a:lnTo>
                <a:lnTo>
                  <a:pt x="0" y="0"/>
                </a:lnTo>
                <a:lnTo>
                  <a:pt x="0" y="150266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451" y="2453639"/>
            <a:ext cx="835660" cy="1503045"/>
          </a:xfrm>
          <a:custGeom>
            <a:avLst/>
            <a:gdLst/>
            <a:ahLst/>
            <a:cxnLst/>
            <a:rect l="l" t="t" r="r" b="b"/>
            <a:pathLst>
              <a:path w="835660" h="1503045">
                <a:moveTo>
                  <a:pt x="0" y="1502663"/>
                </a:moveTo>
                <a:lnTo>
                  <a:pt x="835152" y="1502663"/>
                </a:lnTo>
                <a:lnTo>
                  <a:pt x="835152" y="0"/>
                </a:lnTo>
                <a:lnTo>
                  <a:pt x="0" y="0"/>
                </a:lnTo>
                <a:lnTo>
                  <a:pt x="0" y="15026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0750" y="1622297"/>
            <a:ext cx="1335405" cy="332740"/>
          </a:xfrm>
          <a:custGeom>
            <a:avLst/>
            <a:gdLst/>
            <a:ahLst/>
            <a:cxnLst/>
            <a:rect l="l" t="t" r="r" b="b"/>
            <a:pathLst>
              <a:path w="1335404" h="332739">
                <a:moveTo>
                  <a:pt x="0" y="332232"/>
                </a:moveTo>
                <a:lnTo>
                  <a:pt x="1335024" y="332232"/>
                </a:lnTo>
                <a:lnTo>
                  <a:pt x="1335024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0750" y="2288285"/>
            <a:ext cx="1335405" cy="334010"/>
          </a:xfrm>
          <a:custGeom>
            <a:avLst/>
            <a:gdLst/>
            <a:ahLst/>
            <a:cxnLst/>
            <a:rect l="l" t="t" r="r" b="b"/>
            <a:pathLst>
              <a:path w="1335404" h="334010">
                <a:moveTo>
                  <a:pt x="0" y="333756"/>
                </a:moveTo>
                <a:lnTo>
                  <a:pt x="1335024" y="333756"/>
                </a:lnTo>
                <a:lnTo>
                  <a:pt x="1335024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6939" y="3619500"/>
            <a:ext cx="3424554" cy="3173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4451" y="2869692"/>
            <a:ext cx="103759" cy="103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4451" y="3121151"/>
            <a:ext cx="103759" cy="10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4451" y="3403091"/>
            <a:ext cx="103759" cy="103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9985" y="1622297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5" y="0"/>
                </a:moveTo>
                <a:lnTo>
                  <a:pt x="121972" y="5937"/>
                </a:lnTo>
                <a:lnTo>
                  <a:pt x="82295" y="22690"/>
                </a:lnTo>
                <a:lnTo>
                  <a:pt x="48672" y="48672"/>
                </a:lnTo>
                <a:lnTo>
                  <a:pt x="22690" y="82296"/>
                </a:lnTo>
                <a:lnTo>
                  <a:pt x="5937" y="121972"/>
                </a:lnTo>
                <a:lnTo>
                  <a:pt x="0" y="166115"/>
                </a:lnTo>
                <a:lnTo>
                  <a:pt x="5937" y="210259"/>
                </a:lnTo>
                <a:lnTo>
                  <a:pt x="22690" y="249936"/>
                </a:lnTo>
                <a:lnTo>
                  <a:pt x="48672" y="283559"/>
                </a:lnTo>
                <a:lnTo>
                  <a:pt x="82296" y="309541"/>
                </a:lnTo>
                <a:lnTo>
                  <a:pt x="121972" y="326294"/>
                </a:lnTo>
                <a:lnTo>
                  <a:pt x="166115" y="332231"/>
                </a:lnTo>
                <a:lnTo>
                  <a:pt x="210259" y="326294"/>
                </a:lnTo>
                <a:lnTo>
                  <a:pt x="249936" y="309541"/>
                </a:lnTo>
                <a:lnTo>
                  <a:pt x="283559" y="283559"/>
                </a:lnTo>
                <a:lnTo>
                  <a:pt x="309541" y="249936"/>
                </a:lnTo>
                <a:lnTo>
                  <a:pt x="326294" y="210259"/>
                </a:lnTo>
                <a:lnTo>
                  <a:pt x="332231" y="166115"/>
                </a:lnTo>
                <a:lnTo>
                  <a:pt x="326294" y="121972"/>
                </a:lnTo>
                <a:lnTo>
                  <a:pt x="309541" y="82296"/>
                </a:lnTo>
                <a:lnTo>
                  <a:pt x="283559" y="48672"/>
                </a:lnTo>
                <a:lnTo>
                  <a:pt x="249936" y="22690"/>
                </a:lnTo>
                <a:lnTo>
                  <a:pt x="210259" y="5937"/>
                </a:lnTo>
                <a:lnTo>
                  <a:pt x="16611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9985" y="1622297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166115"/>
                </a:moveTo>
                <a:lnTo>
                  <a:pt x="5937" y="121972"/>
                </a:lnTo>
                <a:lnTo>
                  <a:pt x="22690" y="82296"/>
                </a:lnTo>
                <a:lnTo>
                  <a:pt x="48672" y="48672"/>
                </a:lnTo>
                <a:lnTo>
                  <a:pt x="82295" y="22690"/>
                </a:lnTo>
                <a:lnTo>
                  <a:pt x="121972" y="5937"/>
                </a:lnTo>
                <a:lnTo>
                  <a:pt x="166115" y="0"/>
                </a:lnTo>
                <a:lnTo>
                  <a:pt x="210259" y="5937"/>
                </a:lnTo>
                <a:lnTo>
                  <a:pt x="249936" y="22690"/>
                </a:lnTo>
                <a:lnTo>
                  <a:pt x="283559" y="48672"/>
                </a:lnTo>
                <a:lnTo>
                  <a:pt x="309541" y="82295"/>
                </a:lnTo>
                <a:lnTo>
                  <a:pt x="326294" y="121972"/>
                </a:lnTo>
                <a:lnTo>
                  <a:pt x="332231" y="166115"/>
                </a:lnTo>
                <a:lnTo>
                  <a:pt x="326294" y="210259"/>
                </a:lnTo>
                <a:lnTo>
                  <a:pt x="309541" y="249936"/>
                </a:lnTo>
                <a:lnTo>
                  <a:pt x="283559" y="283559"/>
                </a:lnTo>
                <a:lnTo>
                  <a:pt x="249936" y="309541"/>
                </a:lnTo>
                <a:lnTo>
                  <a:pt x="210259" y="326294"/>
                </a:lnTo>
                <a:lnTo>
                  <a:pt x="166115" y="332231"/>
                </a:lnTo>
                <a:lnTo>
                  <a:pt x="121972" y="326294"/>
                </a:lnTo>
                <a:lnTo>
                  <a:pt x="82296" y="309541"/>
                </a:lnTo>
                <a:lnTo>
                  <a:pt x="48672" y="283559"/>
                </a:lnTo>
                <a:lnTo>
                  <a:pt x="22690" y="249936"/>
                </a:lnTo>
                <a:lnTo>
                  <a:pt x="5937" y="210259"/>
                </a:lnTo>
                <a:lnTo>
                  <a:pt x="0" y="1661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9223" y="1621536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166115"/>
                </a:moveTo>
                <a:lnTo>
                  <a:pt x="5937" y="121972"/>
                </a:lnTo>
                <a:lnTo>
                  <a:pt x="22690" y="82296"/>
                </a:lnTo>
                <a:lnTo>
                  <a:pt x="48672" y="48672"/>
                </a:lnTo>
                <a:lnTo>
                  <a:pt x="82295" y="22690"/>
                </a:lnTo>
                <a:lnTo>
                  <a:pt x="121972" y="5937"/>
                </a:lnTo>
                <a:lnTo>
                  <a:pt x="166115" y="0"/>
                </a:lnTo>
                <a:lnTo>
                  <a:pt x="210259" y="5937"/>
                </a:lnTo>
                <a:lnTo>
                  <a:pt x="249936" y="22690"/>
                </a:lnTo>
                <a:lnTo>
                  <a:pt x="283559" y="48672"/>
                </a:lnTo>
                <a:lnTo>
                  <a:pt x="309541" y="82295"/>
                </a:lnTo>
                <a:lnTo>
                  <a:pt x="326294" y="121972"/>
                </a:lnTo>
                <a:lnTo>
                  <a:pt x="332231" y="166115"/>
                </a:lnTo>
                <a:lnTo>
                  <a:pt x="326294" y="210259"/>
                </a:lnTo>
                <a:lnTo>
                  <a:pt x="309541" y="249936"/>
                </a:lnTo>
                <a:lnTo>
                  <a:pt x="283559" y="283559"/>
                </a:lnTo>
                <a:lnTo>
                  <a:pt x="249936" y="309541"/>
                </a:lnTo>
                <a:lnTo>
                  <a:pt x="210259" y="326294"/>
                </a:lnTo>
                <a:lnTo>
                  <a:pt x="166115" y="332231"/>
                </a:lnTo>
                <a:lnTo>
                  <a:pt x="121972" y="326294"/>
                </a:lnTo>
                <a:lnTo>
                  <a:pt x="82296" y="309541"/>
                </a:lnTo>
                <a:lnTo>
                  <a:pt x="48672" y="283559"/>
                </a:lnTo>
                <a:lnTo>
                  <a:pt x="22690" y="249936"/>
                </a:lnTo>
                <a:lnTo>
                  <a:pt x="5937" y="210259"/>
                </a:lnTo>
                <a:lnTo>
                  <a:pt x="0" y="1661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9985" y="2288285"/>
            <a:ext cx="332740" cy="334010"/>
          </a:xfrm>
          <a:custGeom>
            <a:avLst/>
            <a:gdLst/>
            <a:ahLst/>
            <a:cxnLst/>
            <a:rect l="l" t="t" r="r" b="b"/>
            <a:pathLst>
              <a:path w="332739" h="334010">
                <a:moveTo>
                  <a:pt x="166115" y="0"/>
                </a:moveTo>
                <a:lnTo>
                  <a:pt x="121972" y="5958"/>
                </a:lnTo>
                <a:lnTo>
                  <a:pt x="82295" y="22775"/>
                </a:lnTo>
                <a:lnTo>
                  <a:pt x="48672" y="48863"/>
                </a:lnTo>
                <a:lnTo>
                  <a:pt x="22690" y="82634"/>
                </a:lnTo>
                <a:lnTo>
                  <a:pt x="5937" y="122502"/>
                </a:lnTo>
                <a:lnTo>
                  <a:pt x="0" y="166877"/>
                </a:lnTo>
                <a:lnTo>
                  <a:pt x="5937" y="211253"/>
                </a:lnTo>
                <a:lnTo>
                  <a:pt x="22690" y="251121"/>
                </a:lnTo>
                <a:lnTo>
                  <a:pt x="48672" y="284892"/>
                </a:lnTo>
                <a:lnTo>
                  <a:pt x="82296" y="310980"/>
                </a:lnTo>
                <a:lnTo>
                  <a:pt x="121972" y="327797"/>
                </a:lnTo>
                <a:lnTo>
                  <a:pt x="166115" y="333755"/>
                </a:lnTo>
                <a:lnTo>
                  <a:pt x="210259" y="327797"/>
                </a:lnTo>
                <a:lnTo>
                  <a:pt x="249936" y="310980"/>
                </a:lnTo>
                <a:lnTo>
                  <a:pt x="283559" y="284892"/>
                </a:lnTo>
                <a:lnTo>
                  <a:pt x="309541" y="251121"/>
                </a:lnTo>
                <a:lnTo>
                  <a:pt x="326294" y="211253"/>
                </a:lnTo>
                <a:lnTo>
                  <a:pt x="332231" y="166877"/>
                </a:lnTo>
                <a:lnTo>
                  <a:pt x="326294" y="122502"/>
                </a:lnTo>
                <a:lnTo>
                  <a:pt x="309541" y="82634"/>
                </a:lnTo>
                <a:lnTo>
                  <a:pt x="283559" y="48863"/>
                </a:lnTo>
                <a:lnTo>
                  <a:pt x="249936" y="22775"/>
                </a:lnTo>
                <a:lnTo>
                  <a:pt x="210259" y="5958"/>
                </a:lnTo>
                <a:lnTo>
                  <a:pt x="166115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9985" y="2288285"/>
            <a:ext cx="332740" cy="334010"/>
          </a:xfrm>
          <a:custGeom>
            <a:avLst/>
            <a:gdLst/>
            <a:ahLst/>
            <a:cxnLst/>
            <a:rect l="l" t="t" r="r" b="b"/>
            <a:pathLst>
              <a:path w="332739" h="334010">
                <a:moveTo>
                  <a:pt x="0" y="166877"/>
                </a:moveTo>
                <a:lnTo>
                  <a:pt x="5937" y="122502"/>
                </a:lnTo>
                <a:lnTo>
                  <a:pt x="22690" y="82634"/>
                </a:lnTo>
                <a:lnTo>
                  <a:pt x="48672" y="48863"/>
                </a:lnTo>
                <a:lnTo>
                  <a:pt x="82295" y="22775"/>
                </a:lnTo>
                <a:lnTo>
                  <a:pt x="121972" y="5958"/>
                </a:lnTo>
                <a:lnTo>
                  <a:pt x="166115" y="0"/>
                </a:lnTo>
                <a:lnTo>
                  <a:pt x="210259" y="5958"/>
                </a:lnTo>
                <a:lnTo>
                  <a:pt x="249936" y="22775"/>
                </a:lnTo>
                <a:lnTo>
                  <a:pt x="283559" y="48863"/>
                </a:lnTo>
                <a:lnTo>
                  <a:pt x="309541" y="82634"/>
                </a:lnTo>
                <a:lnTo>
                  <a:pt x="326294" y="122502"/>
                </a:lnTo>
                <a:lnTo>
                  <a:pt x="332231" y="166877"/>
                </a:lnTo>
                <a:lnTo>
                  <a:pt x="326294" y="211253"/>
                </a:lnTo>
                <a:lnTo>
                  <a:pt x="309541" y="251121"/>
                </a:lnTo>
                <a:lnTo>
                  <a:pt x="283559" y="284892"/>
                </a:lnTo>
                <a:lnTo>
                  <a:pt x="249936" y="310980"/>
                </a:lnTo>
                <a:lnTo>
                  <a:pt x="210259" y="327797"/>
                </a:lnTo>
                <a:lnTo>
                  <a:pt x="166115" y="333755"/>
                </a:lnTo>
                <a:lnTo>
                  <a:pt x="121972" y="327797"/>
                </a:lnTo>
                <a:lnTo>
                  <a:pt x="82296" y="310980"/>
                </a:lnTo>
                <a:lnTo>
                  <a:pt x="48672" y="284892"/>
                </a:lnTo>
                <a:lnTo>
                  <a:pt x="22690" y="251121"/>
                </a:lnTo>
                <a:lnTo>
                  <a:pt x="5937" y="211253"/>
                </a:lnTo>
                <a:lnTo>
                  <a:pt x="0" y="1668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9223" y="2287523"/>
            <a:ext cx="332740" cy="334010"/>
          </a:xfrm>
          <a:custGeom>
            <a:avLst/>
            <a:gdLst/>
            <a:ahLst/>
            <a:cxnLst/>
            <a:rect l="l" t="t" r="r" b="b"/>
            <a:pathLst>
              <a:path w="332739" h="334010">
                <a:moveTo>
                  <a:pt x="0" y="166877"/>
                </a:moveTo>
                <a:lnTo>
                  <a:pt x="5937" y="122502"/>
                </a:lnTo>
                <a:lnTo>
                  <a:pt x="22690" y="82634"/>
                </a:lnTo>
                <a:lnTo>
                  <a:pt x="48672" y="48863"/>
                </a:lnTo>
                <a:lnTo>
                  <a:pt x="82295" y="22775"/>
                </a:lnTo>
                <a:lnTo>
                  <a:pt x="121972" y="5958"/>
                </a:lnTo>
                <a:lnTo>
                  <a:pt x="166115" y="0"/>
                </a:lnTo>
                <a:lnTo>
                  <a:pt x="210259" y="5958"/>
                </a:lnTo>
                <a:lnTo>
                  <a:pt x="249936" y="22775"/>
                </a:lnTo>
                <a:lnTo>
                  <a:pt x="283559" y="48863"/>
                </a:lnTo>
                <a:lnTo>
                  <a:pt x="309541" y="82634"/>
                </a:lnTo>
                <a:lnTo>
                  <a:pt x="326294" y="122502"/>
                </a:lnTo>
                <a:lnTo>
                  <a:pt x="332231" y="166877"/>
                </a:lnTo>
                <a:lnTo>
                  <a:pt x="326294" y="211253"/>
                </a:lnTo>
                <a:lnTo>
                  <a:pt x="309541" y="251121"/>
                </a:lnTo>
                <a:lnTo>
                  <a:pt x="283559" y="284892"/>
                </a:lnTo>
                <a:lnTo>
                  <a:pt x="249936" y="310980"/>
                </a:lnTo>
                <a:lnTo>
                  <a:pt x="210259" y="327797"/>
                </a:lnTo>
                <a:lnTo>
                  <a:pt x="166115" y="333755"/>
                </a:lnTo>
                <a:lnTo>
                  <a:pt x="121972" y="327797"/>
                </a:lnTo>
                <a:lnTo>
                  <a:pt x="82296" y="310980"/>
                </a:lnTo>
                <a:lnTo>
                  <a:pt x="48672" y="284892"/>
                </a:lnTo>
                <a:lnTo>
                  <a:pt x="22690" y="251121"/>
                </a:lnTo>
                <a:lnTo>
                  <a:pt x="5937" y="211253"/>
                </a:lnTo>
                <a:lnTo>
                  <a:pt x="0" y="16687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4505" y="4623053"/>
            <a:ext cx="1001394" cy="334010"/>
          </a:xfrm>
          <a:custGeom>
            <a:avLst/>
            <a:gdLst/>
            <a:ahLst/>
            <a:cxnLst/>
            <a:rect l="l" t="t" r="r" b="b"/>
            <a:pathLst>
              <a:path w="1001395" h="334010">
                <a:moveTo>
                  <a:pt x="0" y="333756"/>
                </a:moveTo>
                <a:lnTo>
                  <a:pt x="1001268" y="333756"/>
                </a:lnTo>
                <a:lnTo>
                  <a:pt x="100126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354" y="4623053"/>
            <a:ext cx="1001394" cy="334010"/>
          </a:xfrm>
          <a:custGeom>
            <a:avLst/>
            <a:gdLst/>
            <a:ahLst/>
            <a:cxnLst/>
            <a:rect l="l" t="t" r="r" b="b"/>
            <a:pathLst>
              <a:path w="1001394" h="334010">
                <a:moveTo>
                  <a:pt x="0" y="333756"/>
                </a:moveTo>
                <a:lnTo>
                  <a:pt x="1001268" y="333756"/>
                </a:lnTo>
                <a:lnTo>
                  <a:pt x="100126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0660" y="4738115"/>
            <a:ext cx="103759" cy="10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4416" y="4738115"/>
            <a:ext cx="103759" cy="10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9695" y="4738115"/>
            <a:ext cx="100711" cy="103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5011" y="1752600"/>
            <a:ext cx="105410" cy="70485"/>
          </a:xfrm>
          <a:custGeom>
            <a:avLst/>
            <a:gdLst/>
            <a:ahLst/>
            <a:cxnLst/>
            <a:rect l="l" t="t" r="r" b="b"/>
            <a:pathLst>
              <a:path w="105410" h="70485">
                <a:moveTo>
                  <a:pt x="105155" y="0"/>
                </a:moveTo>
                <a:lnTo>
                  <a:pt x="0" y="35051"/>
                </a:lnTo>
                <a:lnTo>
                  <a:pt x="105155" y="70103"/>
                </a:lnTo>
                <a:lnTo>
                  <a:pt x="105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2544" y="1752600"/>
            <a:ext cx="106680" cy="70485"/>
          </a:xfrm>
          <a:custGeom>
            <a:avLst/>
            <a:gdLst/>
            <a:ahLst/>
            <a:cxnLst/>
            <a:rect l="l" t="t" r="r" b="b"/>
            <a:pathLst>
              <a:path w="106679" h="70485">
                <a:moveTo>
                  <a:pt x="0" y="0"/>
                </a:moveTo>
                <a:lnTo>
                  <a:pt x="0" y="70103"/>
                </a:lnTo>
                <a:lnTo>
                  <a:pt x="106679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5011" y="2420111"/>
            <a:ext cx="105410" cy="68580"/>
          </a:xfrm>
          <a:custGeom>
            <a:avLst/>
            <a:gdLst/>
            <a:ahLst/>
            <a:cxnLst/>
            <a:rect l="l" t="t" r="r" b="b"/>
            <a:pathLst>
              <a:path w="105410" h="68580">
                <a:moveTo>
                  <a:pt x="105155" y="0"/>
                </a:moveTo>
                <a:lnTo>
                  <a:pt x="0" y="34289"/>
                </a:lnTo>
                <a:lnTo>
                  <a:pt x="105155" y="68579"/>
                </a:lnTo>
                <a:lnTo>
                  <a:pt x="105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2544" y="2420111"/>
            <a:ext cx="106680" cy="68580"/>
          </a:xfrm>
          <a:custGeom>
            <a:avLst/>
            <a:gdLst/>
            <a:ahLst/>
            <a:cxnLst/>
            <a:rect l="l" t="t" r="r" b="b"/>
            <a:pathLst>
              <a:path w="106679" h="68580">
                <a:moveTo>
                  <a:pt x="0" y="0"/>
                </a:moveTo>
                <a:lnTo>
                  <a:pt x="0" y="68579"/>
                </a:lnTo>
                <a:lnTo>
                  <a:pt x="106679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05325" y="6104940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Microsoft JhengHei"/>
                <a:cs typeface="Microsoft JhengHei"/>
              </a:rPr>
              <a:t>数据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2600" y="5089652"/>
            <a:ext cx="94615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895">
              <a:lnSpc>
                <a:spcPct val="109400"/>
              </a:lnSpc>
              <a:spcBef>
                <a:spcPts val="100"/>
              </a:spcBef>
            </a:pPr>
            <a:r>
              <a:rPr sz="1800" b="1" spc="10" dirty="0">
                <a:latin typeface="Microsoft JhengHei"/>
                <a:cs typeface="Microsoft JhengHei"/>
              </a:rPr>
              <a:t>存储 操作系统</a:t>
            </a:r>
            <a:endParaRPr sz="1800">
              <a:latin typeface="Microsoft JhengHei"/>
              <a:cs typeface="Microsoft JhengHei"/>
            </a:endParaRPr>
          </a:p>
          <a:p>
            <a:pPr marL="225425">
              <a:lnSpc>
                <a:spcPts val="1875"/>
              </a:lnSpc>
            </a:pPr>
            <a:r>
              <a:rPr sz="1800" b="1" spc="10" dirty="0">
                <a:latin typeface="Microsoft JhengHei"/>
                <a:cs typeface="Microsoft JhengHei"/>
              </a:rPr>
              <a:t>程序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67284" y="1373124"/>
          <a:ext cx="4002404" cy="391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527">
                <a:tc rowSpan="3">
                  <a:txBody>
                    <a:bodyPr/>
                    <a:lstStyle/>
                    <a:p>
                      <a:pPr marL="203835">
                        <a:lnSpc>
                          <a:spcPts val="2155"/>
                        </a:lnSpc>
                        <a:spcBef>
                          <a:spcPts val="225"/>
                        </a:spcBef>
                      </a:pP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内存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135505">
                        <a:lnSpc>
                          <a:spcPts val="1839"/>
                        </a:lnSpc>
                      </a:pPr>
                      <a:r>
                        <a:rPr sz="1800" b="1" spc="-290" dirty="0">
                          <a:latin typeface="Microsoft JhengHei"/>
                          <a:cs typeface="Microsoft JhengHei"/>
                        </a:rPr>
                        <a:t>I/O</a:t>
                      </a:r>
                      <a:r>
                        <a:rPr sz="1800" b="1" spc="-19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控制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300355">
                        <a:lnSpc>
                          <a:spcPts val="1805"/>
                        </a:lnSpc>
                      </a:pP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操作系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300355">
                        <a:lnSpc>
                          <a:spcPts val="1880"/>
                        </a:lnSpc>
                      </a:pP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统软件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135505">
                        <a:lnSpc>
                          <a:spcPts val="1920"/>
                        </a:lnSpc>
                      </a:pPr>
                      <a:r>
                        <a:rPr sz="1800" b="1" spc="-290" dirty="0">
                          <a:latin typeface="Microsoft JhengHei"/>
                          <a:cs typeface="Microsoft JhengHei"/>
                        </a:rPr>
                        <a:t>I/O</a:t>
                      </a:r>
                      <a:r>
                        <a:rPr sz="1800" b="1" spc="-19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控制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07034" marR="2248535" indent="-106680">
                        <a:lnSpc>
                          <a:spcPct val="100000"/>
                        </a:lnSpc>
                      </a:pP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程序和 数据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1355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b="1" spc="-295" dirty="0">
                          <a:latin typeface="Microsoft JhengHei"/>
                          <a:cs typeface="Microsoft JhengHei"/>
                        </a:rPr>
                        <a:t>I/O</a:t>
                      </a:r>
                      <a:r>
                        <a:rPr sz="1800" b="1" spc="-19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控制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  <a:spcBef>
                          <a:spcPts val="1550"/>
                        </a:spcBef>
                        <a:tabLst>
                          <a:tab pos="2338705" algn="l"/>
                        </a:tabLst>
                      </a:pP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处理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器	</a:t>
                      </a:r>
                      <a:r>
                        <a:rPr sz="1800" b="1" spc="10" dirty="0">
                          <a:latin typeface="Microsoft JhengHei"/>
                          <a:cs typeface="Microsoft JhengHei"/>
                        </a:rPr>
                        <a:t>处理器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135"/>
                        </a:lnSpc>
                      </a:pPr>
                      <a:r>
                        <a:rPr sz="1800" b="1" spc="-350" dirty="0">
                          <a:latin typeface="Microsoft JhengHei"/>
                          <a:cs typeface="Microsoft JhengHei"/>
                        </a:rPr>
                        <a:t>I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327397" y="1215262"/>
            <a:ext cx="1835785" cy="8896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440" dirty="0">
                <a:latin typeface="Microsoft JhengHei"/>
                <a:cs typeface="Microsoft JhengHei"/>
              </a:rPr>
              <a:t>/O </a:t>
            </a:r>
            <a:r>
              <a:rPr sz="1800" b="1" spc="10" dirty="0">
                <a:latin typeface="Microsoft JhengHei"/>
                <a:cs typeface="Microsoft JhengHei"/>
              </a:rPr>
              <a:t>设备</a:t>
            </a:r>
            <a:endParaRPr sz="1800">
              <a:latin typeface="Microsoft JhengHei"/>
              <a:cs typeface="Microsoft JhengHei"/>
            </a:endParaRPr>
          </a:p>
          <a:p>
            <a:pPr marL="542925" marR="5080">
              <a:lnSpc>
                <a:spcPct val="103000"/>
              </a:lnSpc>
              <a:spcBef>
                <a:spcPts val="65"/>
              </a:spcBef>
            </a:pPr>
            <a:r>
              <a:rPr sz="1800" b="1" spc="10" dirty="0">
                <a:latin typeface="Microsoft JhengHei"/>
                <a:cs typeface="Microsoft JhengHei"/>
              </a:rPr>
              <a:t>打印</a:t>
            </a:r>
            <a:r>
              <a:rPr sz="1800" b="1" spc="-425" dirty="0">
                <a:latin typeface="Microsoft JhengHei"/>
                <a:cs typeface="Microsoft JhengHei"/>
              </a:rPr>
              <a:t>机</a:t>
            </a:r>
            <a:r>
              <a:rPr sz="1800" b="1" spc="375" dirty="0">
                <a:latin typeface="Microsoft JhengHei"/>
                <a:cs typeface="Microsoft JhengHei"/>
              </a:rPr>
              <a:t>,</a:t>
            </a:r>
            <a:r>
              <a:rPr sz="1800" b="1" spc="10" dirty="0">
                <a:latin typeface="Microsoft JhengHei"/>
                <a:cs typeface="Microsoft JhengHei"/>
              </a:rPr>
              <a:t>键</a:t>
            </a:r>
            <a:r>
              <a:rPr sz="1800" b="1" spc="-275" dirty="0">
                <a:latin typeface="Microsoft JhengHei"/>
                <a:cs typeface="Microsoft JhengHei"/>
              </a:rPr>
              <a:t>盘</a:t>
            </a:r>
            <a:r>
              <a:rPr sz="1800" b="1" spc="434" dirty="0">
                <a:latin typeface="Microsoft JhengHei"/>
                <a:cs typeface="Microsoft JhengHei"/>
              </a:rPr>
              <a:t>, </a:t>
            </a:r>
            <a:r>
              <a:rPr sz="1800" b="1" spc="10" dirty="0">
                <a:latin typeface="Microsoft JhengHei"/>
                <a:cs typeface="Microsoft JhengHei"/>
              </a:rPr>
              <a:t>数码相机等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4195" y="987044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Microsoft JhengHei"/>
                <a:cs typeface="Microsoft JhengHei"/>
              </a:rPr>
              <a:t>计算机系统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90288" y="2852927"/>
            <a:ext cx="103759" cy="103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0288" y="3104388"/>
            <a:ext cx="103759" cy="102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0288" y="3386328"/>
            <a:ext cx="103759" cy="105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93" y="2151093"/>
            <a:ext cx="8063230" cy="37293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Ways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of sharing</a:t>
            </a: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resources:</a:t>
            </a:r>
            <a:endParaRPr sz="26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Sequential</a:t>
            </a:r>
            <a:r>
              <a:rPr sz="2600" b="1" spc="-3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sharing</a:t>
            </a:r>
            <a:endParaRPr sz="26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Concurrent</a:t>
            </a:r>
            <a:r>
              <a:rPr sz="26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sharing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Strategies of </a:t>
            </a:r>
            <a:r>
              <a:rPr sz="26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resource</a:t>
            </a:r>
            <a:r>
              <a:rPr sz="2600" b="1" spc="-7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allocation</a:t>
            </a:r>
            <a:endParaRPr sz="26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Static allocation: Partitioning of </a:t>
            </a:r>
            <a:r>
              <a:rPr sz="26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resources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to</a:t>
            </a:r>
            <a:r>
              <a:rPr sz="2600" b="1" spc="-10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allocate</a:t>
            </a:r>
            <a:endParaRPr sz="2600">
              <a:latin typeface="Times New Roman"/>
              <a:cs typeface="Times New Roman"/>
            </a:endParaRPr>
          </a:p>
          <a:p>
            <a:pPr marL="58864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Dynamic allocation: Allocation </a:t>
            </a:r>
            <a:r>
              <a:rPr sz="26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resources from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a</a:t>
            </a:r>
            <a:r>
              <a:rPr sz="2600" b="1" spc="-229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pool</a:t>
            </a:r>
            <a:endParaRPr sz="2600">
              <a:latin typeface="Times New Roman"/>
              <a:cs typeface="Times New Roman"/>
            </a:endParaRPr>
          </a:p>
          <a:p>
            <a:pPr marL="588645" marR="78549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Resource preempting: </a:t>
            </a:r>
            <a:r>
              <a:rPr sz="26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forceful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deallocation of</a:t>
            </a:r>
            <a:r>
              <a:rPr sz="2600" b="1" spc="-11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a  sequential sharing</a:t>
            </a:r>
            <a:r>
              <a:rPr sz="26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 resource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2125" y="846531"/>
            <a:ext cx="5619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操</a:t>
            </a:r>
            <a:r>
              <a:rPr sz="4400" spc="15" dirty="0"/>
              <a:t>作</a:t>
            </a:r>
            <a:r>
              <a:rPr sz="4400" spc="5" dirty="0"/>
              <a:t>系统</a:t>
            </a:r>
            <a:r>
              <a:rPr sz="4400" spc="-15" dirty="0"/>
              <a:t>是</a:t>
            </a:r>
            <a:r>
              <a:rPr sz="4400" spc="5" dirty="0"/>
              <a:t>资源</a:t>
            </a:r>
            <a:r>
              <a:rPr sz="4400" spc="-15" dirty="0"/>
              <a:t>管</a:t>
            </a:r>
            <a:r>
              <a:rPr sz="4400" spc="5" dirty="0"/>
              <a:t>理者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1426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859536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59" y="0"/>
                </a:moveTo>
                <a:lnTo>
                  <a:pt x="2874009" y="0"/>
                </a:lnTo>
                <a:lnTo>
                  <a:pt x="2752598" y="20065"/>
                </a:lnTo>
                <a:lnTo>
                  <a:pt x="2629154" y="42417"/>
                </a:lnTo>
                <a:lnTo>
                  <a:pt x="2373629" y="91566"/>
                </a:lnTo>
                <a:lnTo>
                  <a:pt x="2105405" y="149605"/>
                </a:lnTo>
                <a:lnTo>
                  <a:pt x="1824481" y="216662"/>
                </a:lnTo>
                <a:lnTo>
                  <a:pt x="1566799" y="281431"/>
                </a:lnTo>
                <a:lnTo>
                  <a:pt x="843026" y="444500"/>
                </a:lnTo>
                <a:lnTo>
                  <a:pt x="621665" y="489203"/>
                </a:lnTo>
                <a:lnTo>
                  <a:pt x="200151" y="567309"/>
                </a:lnTo>
                <a:lnTo>
                  <a:pt x="0" y="600837"/>
                </a:lnTo>
                <a:lnTo>
                  <a:pt x="270383" y="638810"/>
                </a:lnTo>
                <a:lnTo>
                  <a:pt x="398145" y="654430"/>
                </a:lnTo>
                <a:lnTo>
                  <a:pt x="645032" y="681227"/>
                </a:lnTo>
                <a:lnTo>
                  <a:pt x="874902" y="699135"/>
                </a:lnTo>
                <a:lnTo>
                  <a:pt x="985647" y="705865"/>
                </a:lnTo>
                <a:lnTo>
                  <a:pt x="1094231" y="710311"/>
                </a:lnTo>
                <a:lnTo>
                  <a:pt x="1298575" y="714755"/>
                </a:lnTo>
                <a:lnTo>
                  <a:pt x="1396492" y="714755"/>
                </a:lnTo>
                <a:lnTo>
                  <a:pt x="1585976" y="710311"/>
                </a:lnTo>
                <a:lnTo>
                  <a:pt x="1675383" y="705865"/>
                </a:lnTo>
                <a:lnTo>
                  <a:pt x="1845691" y="692403"/>
                </a:lnTo>
                <a:lnTo>
                  <a:pt x="1928749" y="683513"/>
                </a:lnTo>
                <a:lnTo>
                  <a:pt x="2086228" y="661162"/>
                </a:lnTo>
                <a:lnTo>
                  <a:pt x="2235327" y="634364"/>
                </a:lnTo>
                <a:lnTo>
                  <a:pt x="2375789" y="603123"/>
                </a:lnTo>
                <a:lnTo>
                  <a:pt x="2509901" y="567309"/>
                </a:lnTo>
                <a:lnTo>
                  <a:pt x="2637663" y="527176"/>
                </a:lnTo>
                <a:lnTo>
                  <a:pt x="2759075" y="482473"/>
                </a:lnTo>
                <a:lnTo>
                  <a:pt x="2876042" y="435610"/>
                </a:lnTo>
                <a:lnTo>
                  <a:pt x="2880359" y="433324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73151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1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14"/>
                </a:lnTo>
                <a:lnTo>
                  <a:pt x="1283716" y="279018"/>
                </a:lnTo>
                <a:lnTo>
                  <a:pt x="1869058" y="421893"/>
                </a:lnTo>
                <a:lnTo>
                  <a:pt x="2563114" y="575817"/>
                </a:lnTo>
                <a:lnTo>
                  <a:pt x="2726944" y="607059"/>
                </a:lnTo>
                <a:lnTo>
                  <a:pt x="2882392" y="638301"/>
                </a:lnTo>
                <a:lnTo>
                  <a:pt x="3035681" y="667384"/>
                </a:lnTo>
                <a:lnTo>
                  <a:pt x="3329431" y="716533"/>
                </a:lnTo>
                <a:lnTo>
                  <a:pt x="3469894" y="738758"/>
                </a:lnTo>
                <a:lnTo>
                  <a:pt x="3738245" y="774445"/>
                </a:lnTo>
                <a:lnTo>
                  <a:pt x="3991483" y="805814"/>
                </a:lnTo>
                <a:lnTo>
                  <a:pt x="4112895" y="816863"/>
                </a:lnTo>
                <a:lnTo>
                  <a:pt x="4342765" y="834770"/>
                </a:lnTo>
                <a:lnTo>
                  <a:pt x="4453509" y="841501"/>
                </a:lnTo>
                <a:lnTo>
                  <a:pt x="4666361" y="850391"/>
                </a:lnTo>
                <a:lnTo>
                  <a:pt x="4864354" y="850391"/>
                </a:lnTo>
                <a:lnTo>
                  <a:pt x="5051679" y="845946"/>
                </a:lnTo>
                <a:lnTo>
                  <a:pt x="5141087" y="841501"/>
                </a:lnTo>
                <a:lnTo>
                  <a:pt x="5228336" y="834770"/>
                </a:lnTo>
                <a:lnTo>
                  <a:pt x="5475351" y="807974"/>
                </a:lnTo>
                <a:lnTo>
                  <a:pt x="5551932" y="796797"/>
                </a:lnTo>
                <a:lnTo>
                  <a:pt x="5305044" y="765555"/>
                </a:lnTo>
                <a:lnTo>
                  <a:pt x="5043170" y="727582"/>
                </a:lnTo>
                <a:lnTo>
                  <a:pt x="4474718" y="629412"/>
                </a:lnTo>
                <a:lnTo>
                  <a:pt x="4166108" y="566927"/>
                </a:lnTo>
                <a:lnTo>
                  <a:pt x="3840353" y="497713"/>
                </a:lnTo>
                <a:lnTo>
                  <a:pt x="2854706" y="263397"/>
                </a:lnTo>
                <a:lnTo>
                  <a:pt x="2586482" y="205358"/>
                </a:lnTo>
                <a:lnTo>
                  <a:pt x="2331085" y="156209"/>
                </a:lnTo>
                <a:lnTo>
                  <a:pt x="2207514" y="133857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7"/>
                </a:lnTo>
                <a:lnTo>
                  <a:pt x="1419859" y="31241"/>
                </a:lnTo>
                <a:lnTo>
                  <a:pt x="1221994" y="15620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744473"/>
            <a:ext cx="5474335" cy="775970"/>
          </a:xfrm>
          <a:custGeom>
            <a:avLst/>
            <a:gdLst/>
            <a:ahLst/>
            <a:cxnLst/>
            <a:rect l="l" t="t" r="r" b="b"/>
            <a:pathLst>
              <a:path w="5474334" h="775969">
                <a:moveTo>
                  <a:pt x="0" y="78231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497" y="46989"/>
                </a:lnTo>
                <a:lnTo>
                  <a:pt x="238378" y="37973"/>
                </a:lnTo>
                <a:lnTo>
                  <a:pt x="312927" y="29083"/>
                </a:lnTo>
                <a:lnTo>
                  <a:pt x="395858" y="22351"/>
                </a:lnTo>
                <a:lnTo>
                  <a:pt x="491617" y="15621"/>
                </a:lnTo>
                <a:lnTo>
                  <a:pt x="596010" y="8889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0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703"/>
                </a:lnTo>
                <a:lnTo>
                  <a:pt x="2043303" y="64770"/>
                </a:lnTo>
                <a:lnTo>
                  <a:pt x="2262505" y="89408"/>
                </a:lnTo>
                <a:lnTo>
                  <a:pt x="2492374" y="118490"/>
                </a:lnTo>
                <a:lnTo>
                  <a:pt x="2734945" y="154304"/>
                </a:lnTo>
                <a:lnTo>
                  <a:pt x="2988310" y="194437"/>
                </a:lnTo>
                <a:lnTo>
                  <a:pt x="3254248" y="241426"/>
                </a:lnTo>
                <a:lnTo>
                  <a:pt x="3533140" y="297306"/>
                </a:lnTo>
                <a:lnTo>
                  <a:pt x="3824731" y="357631"/>
                </a:lnTo>
                <a:lnTo>
                  <a:pt x="4129024" y="424688"/>
                </a:lnTo>
                <a:lnTo>
                  <a:pt x="4446143" y="500761"/>
                </a:lnTo>
                <a:lnTo>
                  <a:pt x="4776089" y="583438"/>
                </a:lnTo>
                <a:lnTo>
                  <a:pt x="5118735" y="675131"/>
                </a:lnTo>
                <a:lnTo>
                  <a:pt x="5474208" y="77571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730758"/>
            <a:ext cx="3312160" cy="652780"/>
          </a:xfrm>
          <a:custGeom>
            <a:avLst/>
            <a:gdLst/>
            <a:ahLst/>
            <a:cxnLst/>
            <a:rect l="l" t="t" r="r" b="b"/>
            <a:pathLst>
              <a:path w="3312159" h="652780">
                <a:moveTo>
                  <a:pt x="0" y="652271"/>
                </a:moveTo>
                <a:lnTo>
                  <a:pt x="95758" y="625475"/>
                </a:lnTo>
                <a:lnTo>
                  <a:pt x="357505" y="556259"/>
                </a:lnTo>
                <a:lnTo>
                  <a:pt x="538480" y="509269"/>
                </a:lnTo>
                <a:lnTo>
                  <a:pt x="747013" y="457962"/>
                </a:lnTo>
                <a:lnTo>
                  <a:pt x="979043" y="402081"/>
                </a:lnTo>
                <a:lnTo>
                  <a:pt x="1228090" y="341756"/>
                </a:lnTo>
                <a:lnTo>
                  <a:pt x="1491996" y="283717"/>
                </a:lnTo>
                <a:lnTo>
                  <a:pt x="1762252" y="225551"/>
                </a:lnTo>
                <a:lnTo>
                  <a:pt x="2038857" y="171957"/>
                </a:lnTo>
                <a:lnTo>
                  <a:pt x="2313431" y="120650"/>
                </a:lnTo>
                <a:lnTo>
                  <a:pt x="2449703" y="98297"/>
                </a:lnTo>
                <a:lnTo>
                  <a:pt x="2581655" y="75945"/>
                </a:lnTo>
                <a:lnTo>
                  <a:pt x="2713608" y="58038"/>
                </a:lnTo>
                <a:lnTo>
                  <a:pt x="2841244" y="40258"/>
                </a:lnTo>
                <a:lnTo>
                  <a:pt x="2966847" y="26796"/>
                </a:lnTo>
                <a:lnTo>
                  <a:pt x="3086100" y="15620"/>
                </a:lnTo>
                <a:lnTo>
                  <a:pt x="3201034" y="6730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714755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30">
                <a:moveTo>
                  <a:pt x="1556131" y="0"/>
                </a:move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677"/>
                </a:lnTo>
                <a:lnTo>
                  <a:pt x="478955" y="102743"/>
                </a:lnTo>
                <a:lnTo>
                  <a:pt x="398068" y="120650"/>
                </a:lnTo>
                <a:lnTo>
                  <a:pt x="327812" y="140843"/>
                </a:lnTo>
                <a:lnTo>
                  <a:pt x="206489" y="178816"/>
                </a:lnTo>
                <a:lnTo>
                  <a:pt x="157518" y="196723"/>
                </a:lnTo>
                <a:lnTo>
                  <a:pt x="51092" y="241427"/>
                </a:lnTo>
                <a:lnTo>
                  <a:pt x="0" y="268224"/>
                </a:lnTo>
                <a:lnTo>
                  <a:pt x="0" y="1331976"/>
                </a:lnTo>
                <a:lnTo>
                  <a:pt x="8719058" y="1331976"/>
                </a:lnTo>
                <a:lnTo>
                  <a:pt x="8723376" y="1325245"/>
                </a:lnTo>
                <a:lnTo>
                  <a:pt x="8723376" y="851535"/>
                </a:lnTo>
                <a:lnTo>
                  <a:pt x="7182231" y="851535"/>
                </a:lnTo>
                <a:lnTo>
                  <a:pt x="7043801" y="849249"/>
                </a:lnTo>
                <a:lnTo>
                  <a:pt x="6899148" y="844804"/>
                </a:lnTo>
                <a:lnTo>
                  <a:pt x="6750050" y="838073"/>
                </a:lnTo>
                <a:lnTo>
                  <a:pt x="6594729" y="826897"/>
                </a:lnTo>
                <a:lnTo>
                  <a:pt x="6260465" y="793369"/>
                </a:lnTo>
                <a:lnTo>
                  <a:pt x="5900674" y="746506"/>
                </a:lnTo>
                <a:lnTo>
                  <a:pt x="5709158" y="717423"/>
                </a:lnTo>
                <a:lnTo>
                  <a:pt x="5509006" y="683895"/>
                </a:lnTo>
                <a:lnTo>
                  <a:pt x="5302631" y="645922"/>
                </a:lnTo>
                <a:lnTo>
                  <a:pt x="4861941" y="558673"/>
                </a:lnTo>
                <a:lnTo>
                  <a:pt x="4136009" y="395605"/>
                </a:lnTo>
                <a:lnTo>
                  <a:pt x="3614547" y="268224"/>
                </a:lnTo>
                <a:lnTo>
                  <a:pt x="3122803" y="165354"/>
                </a:lnTo>
                <a:lnTo>
                  <a:pt x="2892933" y="125095"/>
                </a:lnTo>
                <a:lnTo>
                  <a:pt x="2673604" y="91567"/>
                </a:lnTo>
                <a:lnTo>
                  <a:pt x="2462911" y="62611"/>
                </a:lnTo>
                <a:lnTo>
                  <a:pt x="2262759" y="40259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2230">
                <a:moveTo>
                  <a:pt x="8723376" y="569849"/>
                </a:moveTo>
                <a:lnTo>
                  <a:pt x="8638286" y="605663"/>
                </a:lnTo>
                <a:lnTo>
                  <a:pt x="8557387" y="636905"/>
                </a:lnTo>
                <a:lnTo>
                  <a:pt x="8472170" y="665988"/>
                </a:lnTo>
                <a:lnTo>
                  <a:pt x="8295513" y="719582"/>
                </a:lnTo>
                <a:lnTo>
                  <a:pt x="8201787" y="744220"/>
                </a:lnTo>
                <a:lnTo>
                  <a:pt x="8005953" y="784479"/>
                </a:lnTo>
                <a:lnTo>
                  <a:pt x="7901686" y="802259"/>
                </a:lnTo>
                <a:lnTo>
                  <a:pt x="7680325" y="829183"/>
                </a:lnTo>
                <a:lnTo>
                  <a:pt x="7441946" y="846963"/>
                </a:lnTo>
                <a:lnTo>
                  <a:pt x="7314184" y="851535"/>
                </a:lnTo>
                <a:lnTo>
                  <a:pt x="8723376" y="851535"/>
                </a:lnTo>
                <a:lnTo>
                  <a:pt x="8723376" y="569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3444" y="2133345"/>
            <a:ext cx="221424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5" dirty="0">
                <a:solidFill>
                  <a:srgbClr val="4584D2"/>
                </a:solidFill>
              </a:rPr>
              <a:t>什么是 操作系统</a:t>
            </a:r>
            <a:endParaRPr sz="4300"/>
          </a:p>
        </p:txBody>
      </p:sp>
      <p:sp>
        <p:nvSpPr>
          <p:cNvPr id="9" name="object 9"/>
          <p:cNvSpPr txBox="1"/>
          <p:nvPr/>
        </p:nvSpPr>
        <p:spPr>
          <a:xfrm>
            <a:off x="3916171" y="1712493"/>
            <a:ext cx="429450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操作系统是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计算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系统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最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基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础的系统软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件，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它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管理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硬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件资源、控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制程序执行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改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善人机界面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，合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理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组织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算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机工作流程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，为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户使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用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计 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算机提供良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好运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行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环境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76" y="260604"/>
            <a:ext cx="243840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332231"/>
            <a:ext cx="2438400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226" y="2452827"/>
            <a:ext cx="66979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2.2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5" dirty="0"/>
              <a:t>操</a:t>
            </a:r>
            <a:r>
              <a:rPr spc="20" dirty="0"/>
              <a:t>作</a:t>
            </a:r>
            <a:r>
              <a:rPr spc="5" dirty="0"/>
              <a:t>系统</a:t>
            </a:r>
            <a:r>
              <a:rPr spc="-15" dirty="0"/>
              <a:t>的</a:t>
            </a:r>
            <a:r>
              <a:rPr spc="5" dirty="0"/>
              <a:t>用户</a:t>
            </a:r>
            <a:r>
              <a:rPr spc="-15" dirty="0"/>
              <a:t>接</a:t>
            </a:r>
            <a:r>
              <a:rPr spc="5" dirty="0"/>
              <a:t>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73D8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1612</Words>
  <Application>Microsoft Office PowerPoint</Application>
  <PresentationFormat>全屏显示(4:3)</PresentationFormat>
  <Paragraphs>431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Microsoft JhengHei</vt:lpstr>
      <vt:lpstr>Microsoft JhengHei UI</vt:lpstr>
      <vt:lpstr>华文新魏</vt:lpstr>
      <vt:lpstr>宋体</vt:lpstr>
      <vt:lpstr>Calibri</vt:lpstr>
      <vt:lpstr>Candara</vt:lpstr>
      <vt:lpstr>Symbol</vt:lpstr>
      <vt:lpstr>Times New Roman</vt:lpstr>
      <vt:lpstr>Wingdings</vt:lpstr>
      <vt:lpstr>Office Theme</vt:lpstr>
      <vt:lpstr>PowerPoint 演示文稿</vt:lpstr>
      <vt:lpstr>本主题教学目标</vt:lpstr>
      <vt:lpstr>第二讲 操作系统概述</vt:lpstr>
      <vt:lpstr>2.1 什么是操作系统</vt:lpstr>
      <vt:lpstr>操作系统控制程序执行</vt:lpstr>
      <vt:lpstr>操作系统是资源管理者</vt:lpstr>
      <vt:lpstr>操作系统是资源管理者</vt:lpstr>
      <vt:lpstr>什么是 操作系统</vt:lpstr>
      <vt:lpstr>2.2 操作系统的用户接口</vt:lpstr>
      <vt:lpstr>操作系统的用户接口</vt:lpstr>
      <vt:lpstr>系统调用的实现</vt:lpstr>
      <vt:lpstr>系统调用的实现要点</vt:lpstr>
      <vt:lpstr>系统调用的实现过程</vt:lpstr>
      <vt:lpstr>系统程序</vt:lpstr>
      <vt:lpstr>命令解释程序</vt:lpstr>
      <vt:lpstr>命令解释程序的处理过程</vt:lpstr>
      <vt:lpstr>2.3 操作系统的类型</vt:lpstr>
      <vt:lpstr>批处理操作系统</vt:lpstr>
      <vt:lpstr>分时操作系统</vt:lpstr>
      <vt:lpstr>实时操作系统</vt:lpstr>
      <vt:lpstr>操作系统的新类型</vt:lpstr>
      <vt:lpstr>2.4 操作系统结构</vt:lpstr>
      <vt:lpstr>操作系统结构分类</vt:lpstr>
      <vt:lpstr>单体式结构</vt:lpstr>
      <vt:lpstr>层次式结构</vt:lpstr>
      <vt:lpstr>操作系统的实现层次</vt:lpstr>
      <vt:lpstr>操作系统的实现层次</vt:lpstr>
      <vt:lpstr>虚拟机结构</vt:lpstr>
      <vt:lpstr>微内核结构</vt:lpstr>
      <vt:lpstr>PowerPoint 演示文稿</vt:lpstr>
      <vt:lpstr>2.5 经典操作系统介绍</vt:lpstr>
      <vt:lpstr>工业化的硬件与OS产品</vt:lpstr>
      <vt:lpstr>Unix与类Unix系统</vt:lpstr>
      <vt:lpstr>Unix的商业版本</vt:lpstr>
      <vt:lpstr>Unix的优势</vt:lpstr>
      <vt:lpstr>Modern Unix Systems</vt:lpstr>
      <vt:lpstr>Solaris</vt:lpstr>
      <vt:lpstr>MINIX</vt:lpstr>
      <vt:lpstr>Linux</vt:lpstr>
      <vt:lpstr>Linux</vt:lpstr>
      <vt:lpstr>2.5.2 IBM系列操作系统</vt:lpstr>
      <vt:lpstr>AIX</vt:lpstr>
      <vt:lpstr>OS/390, VM, and DOS/VSE</vt:lpstr>
      <vt:lpstr>OS/390,VM, and DOS/VSE</vt:lpstr>
      <vt:lpstr>OS/400</vt:lpstr>
      <vt:lpstr>2.5.3 Windows操作系统</vt:lpstr>
      <vt:lpstr>2.5.4 Mac OS</vt:lpstr>
      <vt:lpstr>2.5.5 嵌入式操作系统 1）VxWorks</vt:lpstr>
      <vt:lpstr>2）嵌入式操作系统  Windows CE</vt:lpstr>
      <vt:lpstr>2.5.6 手机操作系统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2019-09-12T15:56:48Z</dcterms:created>
  <dcterms:modified xsi:type="dcterms:W3CDTF">2019-09-12T15:57:19Z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