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0664" y="1585671"/>
            <a:ext cx="612267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513" y="774268"/>
            <a:ext cx="5744972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252" y="2024913"/>
            <a:ext cx="8051495" cy="416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531479" y="6353752"/>
            <a:ext cx="34099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4" y="1585671"/>
            <a:ext cx="612140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 spc="-5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 marL="635">
              <a:lnSpc>
                <a:spcPct val="100000"/>
              </a:lnSpc>
              <a:spcBef>
                <a:spcPts val="90"/>
              </a:spcBef>
              <a:tabLst>
                <a:tab pos="2216785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第三讲	中断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295597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333756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869061"/>
            <a:ext cx="68783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3.1.2</a:t>
            </a:r>
            <a:r>
              <a:rPr dirty="0" sz="4400" spc="-65">
                <a:latin typeface="Times New Roman"/>
                <a:cs typeface="Times New Roman"/>
              </a:rPr>
              <a:t> </a:t>
            </a:r>
            <a:r>
              <a:rPr dirty="0" sz="4400" spc="5"/>
              <a:t>特权</a:t>
            </a:r>
            <a:r>
              <a:rPr dirty="0" sz="4400"/>
              <a:t>指令和处理器状态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342" y="2131822"/>
            <a:ext cx="8424545" cy="403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30797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从资源管理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和控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角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度出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，必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设置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特权指令，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提供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心程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处理器状态</a:t>
            </a:r>
            <a:endParaRPr sz="28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管理状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特权状态、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统模式、特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或管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2800" spc="-6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理器可以执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有改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变处理器状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力</a:t>
            </a:r>
            <a:endParaRPr sz="2800">
              <a:latin typeface="Microsoft JhengHei"/>
              <a:cs typeface="Microsoft JhengHei"/>
            </a:endParaRPr>
          </a:p>
          <a:p>
            <a:pPr lvl="1" marL="588645" marR="266700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用户状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目标状态、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户模式、常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或目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2800" spc="-8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理器只能执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权指令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核心状态、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户状态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826388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处</a:t>
            </a:r>
            <a:r>
              <a:rPr dirty="0" sz="4400" spc="15"/>
              <a:t>理</a:t>
            </a:r>
            <a:r>
              <a:rPr dirty="0" sz="4400"/>
              <a:t>器状态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4215" y="2350769"/>
            <a:ext cx="7943850" cy="412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19875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级为操作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内核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：处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</a:t>
            </a:r>
            <a:r>
              <a:rPr dirty="0" sz="2800" spc="-15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储管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、和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其他关键操作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级为系统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通过调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用这里的过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程执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用，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是只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一些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定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的和受保护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的过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调用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级为共享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库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过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它可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被很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正在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行的程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序共享，用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户程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用这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过程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读取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们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的数据，但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是不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修改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们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级为用户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程序级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8297" y="176911"/>
            <a:ext cx="56184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特</a:t>
            </a:r>
            <a:r>
              <a:rPr dirty="0" sz="4400" spc="15"/>
              <a:t>权</a:t>
            </a:r>
            <a:r>
              <a:rPr dirty="0" sz="4400"/>
              <a:t>指令和处理</a:t>
            </a:r>
            <a:r>
              <a:rPr dirty="0" sz="4400" spc="-25"/>
              <a:t>器</a:t>
            </a:r>
            <a:r>
              <a:rPr dirty="0" sz="4400"/>
              <a:t>状态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474065" y="1701800"/>
            <a:ext cx="8437245" cy="461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从资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源管理和控制程序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行的角度出发，必须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设置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特权指令，供操作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统的核心程序使用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器状态</a:t>
            </a:r>
            <a:endParaRPr sz="3200">
              <a:latin typeface="Microsoft JhengHei"/>
              <a:cs typeface="Microsoft JhengHei"/>
            </a:endParaRPr>
          </a:p>
          <a:p>
            <a:pPr lvl="1" marL="588645" marR="152400" indent="-273050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特权状态、系统模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、特态或管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32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器可以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有资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源，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并具有改变处理器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态的能力</a:t>
            </a:r>
            <a:endParaRPr sz="3200">
              <a:latin typeface="Microsoft JhengHei"/>
              <a:cs typeface="Microsoft JhengHei"/>
            </a:endParaRPr>
          </a:p>
          <a:p>
            <a:pPr lvl="1" marL="588645" marR="373380" indent="-273050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目标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态、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户模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、常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或目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3200" spc="-5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器只能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行非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权指令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核心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状态、管理状态和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户状态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909574"/>
            <a:ext cx="40824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3.1.3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/>
              <a:t>程</a:t>
            </a:r>
            <a:r>
              <a:rPr dirty="0" sz="4400" spc="15"/>
              <a:t>序</a:t>
            </a:r>
            <a:r>
              <a:rPr dirty="0" sz="4400"/>
              <a:t>状态字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" y="2359253"/>
            <a:ext cx="8430895" cy="3653154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Program 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Status </a:t>
            </a:r>
            <a:r>
              <a:rPr dirty="0" sz="3200" spc="-35" b="1">
                <a:solidFill>
                  <a:srgbClr val="073D86"/>
                </a:solidFill>
                <a:latin typeface="Times New Roman"/>
                <a:cs typeface="Times New Roman"/>
              </a:rPr>
              <a:t>Word,</a:t>
            </a:r>
            <a:r>
              <a:rPr dirty="0" sz="3200" spc="-1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endParaRPr sz="3200">
              <a:latin typeface="Times New Roman"/>
              <a:cs typeface="Times New Roman"/>
            </a:endParaRPr>
          </a:p>
          <a:p>
            <a:pPr marL="285115" marR="5080" indent="-272415">
              <a:lnSpc>
                <a:spcPts val="346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器设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往往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含的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个寄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器或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组寄存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器，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包含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态信息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常包含：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计数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，指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字，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断允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许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禁止位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核心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-5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719" y="6035141"/>
            <a:ext cx="15240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保护位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8408" y="288416"/>
            <a:ext cx="5058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IBM</a:t>
            </a:r>
            <a:r>
              <a:rPr dirty="0" sz="3600" spc="5"/>
              <a:t>的</a:t>
            </a:r>
            <a:r>
              <a:rPr dirty="0" sz="3600"/>
              <a:t>程序</a:t>
            </a:r>
            <a:r>
              <a:rPr dirty="0" sz="3600" spc="-5"/>
              <a:t>状态字寄存器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2070" y="5575198"/>
            <a:ext cx="7266305" cy="819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25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2600" spc="-85" b="1">
                <a:solidFill>
                  <a:srgbClr val="073D86"/>
                </a:solidFill>
                <a:latin typeface="Microsoft JhengHei"/>
                <a:cs typeface="Microsoft JhengHei"/>
              </a:rPr>
              <a:t>M</a:t>
            </a:r>
            <a:r>
              <a:rPr dirty="0" sz="2600" spc="-75" b="1">
                <a:solidFill>
                  <a:srgbClr val="073D86"/>
                </a:solidFill>
                <a:latin typeface="Microsoft JhengHei"/>
                <a:cs typeface="Microsoft JhengHei"/>
              </a:rPr>
              <a:t>W</a:t>
            </a:r>
            <a:r>
              <a:rPr dirty="0" sz="26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位依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为基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本</a:t>
            </a:r>
            <a:r>
              <a:rPr dirty="0" sz="26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扩充控</a:t>
            </a:r>
            <a:r>
              <a:rPr dirty="0" sz="2600" spc="-2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方式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dirty="0" sz="26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断 </a:t>
            </a:r>
            <a:r>
              <a:rPr dirty="0" sz="26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位、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dirty="0" sz="26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位、</a:t>
            </a:r>
            <a:r>
              <a:rPr dirty="0" sz="26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目</a:t>
            </a:r>
            <a:r>
              <a:rPr dirty="0" sz="2600" spc="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600" spc="-19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600" b="1">
                <a:solidFill>
                  <a:srgbClr val="073D86"/>
                </a:solidFill>
                <a:latin typeface="Microsoft JhengHei"/>
                <a:cs typeface="Microsoft JhengHei"/>
              </a:rPr>
              <a:t>特态位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7742" y="2332354"/>
            <a:ext cx="144780" cy="812800"/>
          </a:xfrm>
          <a:custGeom>
            <a:avLst/>
            <a:gdLst/>
            <a:ahLst/>
            <a:cxnLst/>
            <a:rect l="l" t="t" r="r" b="b"/>
            <a:pathLst>
              <a:path w="144780" h="812800">
                <a:moveTo>
                  <a:pt x="0" y="668020"/>
                </a:moveTo>
                <a:lnTo>
                  <a:pt x="73151" y="812419"/>
                </a:lnTo>
                <a:lnTo>
                  <a:pt x="115953" y="725678"/>
                </a:lnTo>
                <a:lnTo>
                  <a:pt x="58165" y="725678"/>
                </a:lnTo>
                <a:lnTo>
                  <a:pt x="58100" y="714033"/>
                </a:lnTo>
                <a:lnTo>
                  <a:pt x="0" y="668020"/>
                </a:lnTo>
                <a:close/>
              </a:path>
              <a:path w="144780" h="812800">
                <a:moveTo>
                  <a:pt x="58100" y="714033"/>
                </a:moveTo>
                <a:lnTo>
                  <a:pt x="58165" y="725678"/>
                </a:lnTo>
                <a:lnTo>
                  <a:pt x="72643" y="725551"/>
                </a:lnTo>
                <a:lnTo>
                  <a:pt x="58100" y="714033"/>
                </a:lnTo>
                <a:close/>
              </a:path>
              <a:path w="144780" h="812800">
                <a:moveTo>
                  <a:pt x="144780" y="667258"/>
                </a:moveTo>
                <a:lnTo>
                  <a:pt x="87057" y="713903"/>
                </a:lnTo>
                <a:lnTo>
                  <a:pt x="87121" y="725424"/>
                </a:lnTo>
                <a:lnTo>
                  <a:pt x="58165" y="725678"/>
                </a:lnTo>
                <a:lnTo>
                  <a:pt x="115953" y="725678"/>
                </a:lnTo>
                <a:lnTo>
                  <a:pt x="144780" y="667258"/>
                </a:lnTo>
                <a:close/>
              </a:path>
              <a:path w="144780" h="812800">
                <a:moveTo>
                  <a:pt x="83057" y="0"/>
                </a:moveTo>
                <a:lnTo>
                  <a:pt x="54101" y="254"/>
                </a:lnTo>
                <a:lnTo>
                  <a:pt x="58100" y="714033"/>
                </a:lnTo>
                <a:lnTo>
                  <a:pt x="72644" y="725551"/>
                </a:lnTo>
                <a:lnTo>
                  <a:pt x="87057" y="713903"/>
                </a:lnTo>
                <a:lnTo>
                  <a:pt x="83057" y="0"/>
                </a:lnTo>
                <a:close/>
              </a:path>
              <a:path w="144780" h="812800">
                <a:moveTo>
                  <a:pt x="87057" y="713903"/>
                </a:moveTo>
                <a:lnTo>
                  <a:pt x="72643" y="725551"/>
                </a:lnTo>
                <a:lnTo>
                  <a:pt x="87121" y="725424"/>
                </a:lnTo>
                <a:lnTo>
                  <a:pt x="87057" y="71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07157" y="3046602"/>
            <a:ext cx="21729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  <a:tab pos="954405" algn="l"/>
                <a:tab pos="1318895" algn="l"/>
              </a:tabLst>
            </a:pPr>
            <a:r>
              <a:rPr dirty="0" sz="2500" spc="-5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u="sng" sz="2500" spc="-5" b="1">
                <a:solidFill>
                  <a:srgbClr val="073D86"/>
                </a:solidFill>
                <a:uFill>
                  <a:solidFill>
                    <a:srgbClr val="073D86"/>
                  </a:solidFill>
                </a:uFill>
                <a:latin typeface="Microsoft JhengHei"/>
                <a:cs typeface="Microsoft JhengHei"/>
              </a:rPr>
              <a:t>XXXX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8776" y="3046602"/>
            <a:ext cx="24815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0880" algn="l"/>
                <a:tab pos="1212215" algn="l"/>
              </a:tabLst>
            </a:pP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X</a:t>
            </a:r>
            <a:r>
              <a:rPr dirty="0" sz="2500" spc="-2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u="sng" sz="2500" spc="-10" b="1">
                <a:solidFill>
                  <a:srgbClr val="073D86"/>
                </a:solidFill>
                <a:uFill>
                  <a:solidFill>
                    <a:srgbClr val="073D86"/>
                  </a:solidFill>
                </a:uFill>
                <a:latin typeface="Microsoft JhengHei"/>
                <a:cs typeface="Microsoft JhengHei"/>
              </a:rPr>
              <a:t>XXXX</a:t>
            </a:r>
            <a:r>
              <a:rPr dirty="0" u="sng" sz="2500" spc="-20" b="1">
                <a:solidFill>
                  <a:srgbClr val="073D86"/>
                </a:solidFill>
                <a:uFill>
                  <a:solidFill>
                    <a:srgbClr val="073D86"/>
                  </a:solidFill>
                </a:uFill>
                <a:latin typeface="Microsoft JhengHei"/>
                <a:cs typeface="Microsoft JhengHei"/>
              </a:rPr>
              <a:t>XX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830" y="1879473"/>
            <a:ext cx="39916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0875" algn="l"/>
              </a:tabLst>
            </a:pPr>
            <a:r>
              <a:rPr dirty="0" sz="2500" spc="-65" b="1">
                <a:solidFill>
                  <a:srgbClr val="073D86"/>
                </a:solidFill>
                <a:latin typeface="Microsoft JhengHei"/>
                <a:cs typeface="Microsoft JhengHei"/>
              </a:rPr>
              <a:t>8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位系统屏</a:t>
            </a:r>
            <a:r>
              <a:rPr dirty="0" sz="2500" spc="-5" b="1">
                <a:solidFill>
                  <a:srgbClr val="073D86"/>
                </a:solidFill>
                <a:latin typeface="Microsoft JhengHei"/>
                <a:cs typeface="Microsoft JhengHei"/>
              </a:rPr>
              <a:t>蔽</a:t>
            </a:r>
            <a:r>
              <a:rPr dirty="0" sz="25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baseline="1157" sz="3600" spc="-82" b="1">
                <a:solidFill>
                  <a:srgbClr val="073D86"/>
                </a:solidFill>
                <a:latin typeface="Microsoft JhengHei"/>
                <a:cs typeface="Microsoft JhengHei"/>
              </a:rPr>
              <a:t>4</a:t>
            </a:r>
            <a:r>
              <a:rPr dirty="0" baseline="1157" sz="3600" spc="15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baseline="1157" sz="3600" spc="-52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baseline="1157" sz="3600" spc="-209" b="1">
                <a:solidFill>
                  <a:srgbClr val="073D86"/>
                </a:solidFill>
                <a:latin typeface="Microsoft JhengHei"/>
                <a:cs typeface="Microsoft JhengHei"/>
              </a:rPr>
              <a:t>MW</a:t>
            </a:r>
            <a:r>
              <a:rPr dirty="0" baseline="1157" sz="3600" spc="-112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baseline="1157" sz="3600" b="1">
                <a:solidFill>
                  <a:srgbClr val="073D86"/>
                </a:solidFill>
                <a:latin typeface="Microsoft JhengHei"/>
                <a:cs typeface="Microsoft JhengHei"/>
              </a:rPr>
              <a:t>字段</a:t>
            </a:r>
            <a:endParaRPr baseline="1157" sz="36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5411" y="1879473"/>
            <a:ext cx="1799589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65" b="1">
                <a:solidFill>
                  <a:srgbClr val="073D86"/>
                </a:solidFill>
                <a:latin typeface="Microsoft JhengHei"/>
                <a:cs typeface="Microsoft JhengHei"/>
              </a:rPr>
              <a:t>4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位程序屏蔽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1852" y="3883363"/>
            <a:ext cx="2620010" cy="121412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500" spc="-65" b="1">
                <a:solidFill>
                  <a:srgbClr val="073D86"/>
                </a:solidFill>
                <a:latin typeface="Microsoft JhengHei"/>
                <a:cs typeface="Microsoft JhengHei"/>
              </a:rPr>
              <a:t>4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位保护键</a:t>
            </a:r>
            <a:endParaRPr sz="2500">
              <a:latin typeface="Microsoft JhengHei"/>
              <a:cs typeface="Microsoft JhengHei"/>
            </a:endParaRPr>
          </a:p>
          <a:p>
            <a:pPr marL="390525">
              <a:lnSpc>
                <a:spcPct val="100000"/>
              </a:lnSpc>
              <a:spcBef>
                <a:spcPts val="1680"/>
              </a:spcBef>
            </a:pPr>
            <a:r>
              <a:rPr dirty="0" sz="2500" spc="-275" b="1">
                <a:solidFill>
                  <a:srgbClr val="073D86"/>
                </a:solidFill>
                <a:latin typeface="Microsoft JhengHei"/>
                <a:cs typeface="Microsoft JhengHei"/>
              </a:rPr>
              <a:t>1</a:t>
            </a:r>
            <a:r>
              <a:rPr dirty="0" sz="2500" spc="-280" b="1">
                <a:solidFill>
                  <a:srgbClr val="073D86"/>
                </a:solidFill>
                <a:latin typeface="Microsoft JhengHei"/>
                <a:cs typeface="Microsoft JhengHei"/>
              </a:rPr>
              <a:t>6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位中断</a:t>
            </a:r>
            <a:r>
              <a:rPr dirty="0" sz="2500" spc="-5" b="1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500" spc="-5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985" y="4707382"/>
            <a:ext cx="22523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指令长和条</a:t>
            </a:r>
            <a:r>
              <a:rPr dirty="0" sz="25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件码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6641" y="4081653"/>
            <a:ext cx="19812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65" b="1">
                <a:solidFill>
                  <a:srgbClr val="073D86"/>
                </a:solidFill>
                <a:latin typeface="Microsoft JhengHei"/>
                <a:cs typeface="Microsoft JhengHei"/>
              </a:rPr>
              <a:t>24</a:t>
            </a:r>
            <a:r>
              <a:rPr dirty="0" sz="2500" spc="5" b="1">
                <a:solidFill>
                  <a:srgbClr val="073D86"/>
                </a:solidFill>
                <a:latin typeface="Microsoft JhengHei"/>
                <a:cs typeface="Microsoft JhengHei"/>
              </a:rPr>
              <a:t>位指令地址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1003" y="2350770"/>
            <a:ext cx="144780" cy="794385"/>
          </a:xfrm>
          <a:custGeom>
            <a:avLst/>
            <a:gdLst/>
            <a:ahLst/>
            <a:cxnLst/>
            <a:rect l="l" t="t" r="r" b="b"/>
            <a:pathLst>
              <a:path w="144779" h="794385">
                <a:moveTo>
                  <a:pt x="0" y="649224"/>
                </a:moveTo>
                <a:lnTo>
                  <a:pt x="72390" y="794003"/>
                </a:lnTo>
                <a:lnTo>
                  <a:pt x="115824" y="707135"/>
                </a:lnTo>
                <a:lnTo>
                  <a:pt x="57912" y="707135"/>
                </a:lnTo>
                <a:lnTo>
                  <a:pt x="57912" y="695553"/>
                </a:lnTo>
                <a:lnTo>
                  <a:pt x="0" y="649224"/>
                </a:lnTo>
                <a:close/>
              </a:path>
              <a:path w="144779" h="794385">
                <a:moveTo>
                  <a:pt x="57912" y="695553"/>
                </a:moveTo>
                <a:lnTo>
                  <a:pt x="57912" y="707135"/>
                </a:lnTo>
                <a:lnTo>
                  <a:pt x="72390" y="707135"/>
                </a:lnTo>
                <a:lnTo>
                  <a:pt x="57912" y="695553"/>
                </a:lnTo>
                <a:close/>
              </a:path>
              <a:path w="144779" h="794385">
                <a:moveTo>
                  <a:pt x="86868" y="0"/>
                </a:moveTo>
                <a:lnTo>
                  <a:pt x="57912" y="0"/>
                </a:lnTo>
                <a:lnTo>
                  <a:pt x="57912" y="695553"/>
                </a:lnTo>
                <a:lnTo>
                  <a:pt x="72390" y="707135"/>
                </a:lnTo>
                <a:lnTo>
                  <a:pt x="86868" y="695553"/>
                </a:lnTo>
                <a:lnTo>
                  <a:pt x="86868" y="0"/>
                </a:lnTo>
                <a:close/>
              </a:path>
              <a:path w="144779" h="794385">
                <a:moveTo>
                  <a:pt x="86868" y="695553"/>
                </a:moveTo>
                <a:lnTo>
                  <a:pt x="72390" y="707135"/>
                </a:lnTo>
                <a:lnTo>
                  <a:pt x="86868" y="707135"/>
                </a:lnTo>
                <a:lnTo>
                  <a:pt x="86868" y="695553"/>
                </a:lnTo>
                <a:close/>
              </a:path>
              <a:path w="144779" h="794385">
                <a:moveTo>
                  <a:pt x="144780" y="649224"/>
                </a:moveTo>
                <a:lnTo>
                  <a:pt x="86868" y="695553"/>
                </a:lnTo>
                <a:lnTo>
                  <a:pt x="86868" y="707135"/>
                </a:lnTo>
                <a:lnTo>
                  <a:pt x="115824" y="707135"/>
                </a:lnTo>
                <a:lnTo>
                  <a:pt x="144780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98235" y="2350770"/>
            <a:ext cx="144780" cy="794385"/>
          </a:xfrm>
          <a:custGeom>
            <a:avLst/>
            <a:gdLst/>
            <a:ahLst/>
            <a:cxnLst/>
            <a:rect l="l" t="t" r="r" b="b"/>
            <a:pathLst>
              <a:path w="144779" h="794385">
                <a:moveTo>
                  <a:pt x="0" y="649224"/>
                </a:moveTo>
                <a:lnTo>
                  <a:pt x="72389" y="794003"/>
                </a:lnTo>
                <a:lnTo>
                  <a:pt x="115824" y="707135"/>
                </a:lnTo>
                <a:lnTo>
                  <a:pt x="57912" y="707135"/>
                </a:lnTo>
                <a:lnTo>
                  <a:pt x="57912" y="695553"/>
                </a:lnTo>
                <a:lnTo>
                  <a:pt x="0" y="649224"/>
                </a:lnTo>
                <a:close/>
              </a:path>
              <a:path w="144779" h="794385">
                <a:moveTo>
                  <a:pt x="57912" y="695553"/>
                </a:moveTo>
                <a:lnTo>
                  <a:pt x="57912" y="707135"/>
                </a:lnTo>
                <a:lnTo>
                  <a:pt x="72389" y="707135"/>
                </a:lnTo>
                <a:lnTo>
                  <a:pt x="57912" y="695553"/>
                </a:lnTo>
                <a:close/>
              </a:path>
              <a:path w="144779" h="794385">
                <a:moveTo>
                  <a:pt x="86867" y="0"/>
                </a:moveTo>
                <a:lnTo>
                  <a:pt x="57912" y="0"/>
                </a:lnTo>
                <a:lnTo>
                  <a:pt x="57912" y="695553"/>
                </a:lnTo>
                <a:lnTo>
                  <a:pt x="72389" y="707135"/>
                </a:lnTo>
                <a:lnTo>
                  <a:pt x="86867" y="695553"/>
                </a:lnTo>
                <a:lnTo>
                  <a:pt x="86867" y="0"/>
                </a:lnTo>
                <a:close/>
              </a:path>
              <a:path w="144779" h="794385">
                <a:moveTo>
                  <a:pt x="86867" y="695553"/>
                </a:moveTo>
                <a:lnTo>
                  <a:pt x="72389" y="707135"/>
                </a:lnTo>
                <a:lnTo>
                  <a:pt x="86867" y="707135"/>
                </a:lnTo>
                <a:lnTo>
                  <a:pt x="86867" y="695553"/>
                </a:lnTo>
                <a:close/>
              </a:path>
              <a:path w="144779" h="794385">
                <a:moveTo>
                  <a:pt x="144779" y="649224"/>
                </a:moveTo>
                <a:lnTo>
                  <a:pt x="86867" y="695553"/>
                </a:lnTo>
                <a:lnTo>
                  <a:pt x="86867" y="707135"/>
                </a:lnTo>
                <a:lnTo>
                  <a:pt x="115824" y="707135"/>
                </a:lnTo>
                <a:lnTo>
                  <a:pt x="144779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01028" y="3504438"/>
            <a:ext cx="144780" cy="597535"/>
          </a:xfrm>
          <a:custGeom>
            <a:avLst/>
            <a:gdLst/>
            <a:ahLst/>
            <a:cxnLst/>
            <a:rect l="l" t="t" r="r" b="b"/>
            <a:pathLst>
              <a:path w="144779" h="597535">
                <a:moveTo>
                  <a:pt x="72390" y="86867"/>
                </a:moveTo>
                <a:lnTo>
                  <a:pt x="57912" y="98450"/>
                </a:lnTo>
                <a:lnTo>
                  <a:pt x="57912" y="597407"/>
                </a:lnTo>
                <a:lnTo>
                  <a:pt x="86868" y="597407"/>
                </a:lnTo>
                <a:lnTo>
                  <a:pt x="86868" y="98450"/>
                </a:lnTo>
                <a:lnTo>
                  <a:pt x="72390" y="86867"/>
                </a:lnTo>
                <a:close/>
              </a:path>
              <a:path w="144779" h="597535">
                <a:moveTo>
                  <a:pt x="72390" y="0"/>
                </a:moveTo>
                <a:lnTo>
                  <a:pt x="0" y="144780"/>
                </a:lnTo>
                <a:lnTo>
                  <a:pt x="57911" y="98450"/>
                </a:lnTo>
                <a:lnTo>
                  <a:pt x="57912" y="86867"/>
                </a:lnTo>
                <a:lnTo>
                  <a:pt x="115824" y="86867"/>
                </a:lnTo>
                <a:lnTo>
                  <a:pt x="72390" y="0"/>
                </a:lnTo>
                <a:close/>
              </a:path>
              <a:path w="144779" h="597535">
                <a:moveTo>
                  <a:pt x="115824" y="86867"/>
                </a:moveTo>
                <a:lnTo>
                  <a:pt x="86868" y="86867"/>
                </a:lnTo>
                <a:lnTo>
                  <a:pt x="86868" y="98450"/>
                </a:lnTo>
                <a:lnTo>
                  <a:pt x="144779" y="144780"/>
                </a:lnTo>
                <a:lnTo>
                  <a:pt x="115824" y="86867"/>
                </a:lnTo>
                <a:close/>
              </a:path>
              <a:path w="144779" h="597535">
                <a:moveTo>
                  <a:pt x="72390" y="86867"/>
                </a:moveTo>
                <a:lnTo>
                  <a:pt x="57912" y="86867"/>
                </a:lnTo>
                <a:lnTo>
                  <a:pt x="57912" y="98450"/>
                </a:lnTo>
                <a:lnTo>
                  <a:pt x="72390" y="86867"/>
                </a:lnTo>
                <a:close/>
              </a:path>
              <a:path w="144779" h="597535">
                <a:moveTo>
                  <a:pt x="86868" y="86867"/>
                </a:moveTo>
                <a:lnTo>
                  <a:pt x="72390" y="86867"/>
                </a:lnTo>
                <a:lnTo>
                  <a:pt x="86868" y="98450"/>
                </a:lnTo>
                <a:lnTo>
                  <a:pt x="86868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78908" y="3525773"/>
            <a:ext cx="144780" cy="1191895"/>
          </a:xfrm>
          <a:custGeom>
            <a:avLst/>
            <a:gdLst/>
            <a:ahLst/>
            <a:cxnLst/>
            <a:rect l="l" t="t" r="r" b="b"/>
            <a:pathLst>
              <a:path w="144779" h="1191895">
                <a:moveTo>
                  <a:pt x="72389" y="86868"/>
                </a:moveTo>
                <a:lnTo>
                  <a:pt x="57912" y="98450"/>
                </a:lnTo>
                <a:lnTo>
                  <a:pt x="57912" y="1191768"/>
                </a:lnTo>
                <a:lnTo>
                  <a:pt x="86867" y="1191768"/>
                </a:lnTo>
                <a:lnTo>
                  <a:pt x="86867" y="98450"/>
                </a:lnTo>
                <a:lnTo>
                  <a:pt x="72389" y="86868"/>
                </a:lnTo>
                <a:close/>
              </a:path>
              <a:path w="144779" h="1191895">
                <a:moveTo>
                  <a:pt x="72389" y="0"/>
                </a:moveTo>
                <a:lnTo>
                  <a:pt x="0" y="144780"/>
                </a:lnTo>
                <a:lnTo>
                  <a:pt x="57911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89" y="0"/>
                </a:lnTo>
                <a:close/>
              </a:path>
              <a:path w="144779" h="1191895">
                <a:moveTo>
                  <a:pt x="115824" y="86868"/>
                </a:moveTo>
                <a:lnTo>
                  <a:pt x="86867" y="86868"/>
                </a:lnTo>
                <a:lnTo>
                  <a:pt x="86868" y="98450"/>
                </a:lnTo>
                <a:lnTo>
                  <a:pt x="144779" y="144780"/>
                </a:lnTo>
                <a:lnTo>
                  <a:pt x="115824" y="86868"/>
                </a:lnTo>
                <a:close/>
              </a:path>
              <a:path w="144779" h="1191895">
                <a:moveTo>
                  <a:pt x="72389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89" y="86868"/>
                </a:lnTo>
                <a:close/>
              </a:path>
              <a:path w="144779" h="1191895">
                <a:moveTo>
                  <a:pt x="86867" y="86868"/>
                </a:moveTo>
                <a:lnTo>
                  <a:pt x="72389" y="86868"/>
                </a:lnTo>
                <a:lnTo>
                  <a:pt x="86868" y="98450"/>
                </a:lnTo>
                <a:lnTo>
                  <a:pt x="8686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96155" y="3525773"/>
            <a:ext cx="144780" cy="1191895"/>
          </a:xfrm>
          <a:custGeom>
            <a:avLst/>
            <a:gdLst/>
            <a:ahLst/>
            <a:cxnLst/>
            <a:rect l="l" t="t" r="r" b="b"/>
            <a:pathLst>
              <a:path w="144779" h="1191895">
                <a:moveTo>
                  <a:pt x="72390" y="86868"/>
                </a:moveTo>
                <a:lnTo>
                  <a:pt x="57912" y="98450"/>
                </a:lnTo>
                <a:lnTo>
                  <a:pt x="57912" y="1191768"/>
                </a:lnTo>
                <a:lnTo>
                  <a:pt x="86868" y="1191768"/>
                </a:lnTo>
                <a:lnTo>
                  <a:pt x="86868" y="98450"/>
                </a:lnTo>
                <a:lnTo>
                  <a:pt x="72390" y="86868"/>
                </a:lnTo>
                <a:close/>
              </a:path>
              <a:path w="144779" h="1191895">
                <a:moveTo>
                  <a:pt x="72390" y="0"/>
                </a:moveTo>
                <a:lnTo>
                  <a:pt x="0" y="144780"/>
                </a:lnTo>
                <a:lnTo>
                  <a:pt x="57912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90" y="0"/>
                </a:lnTo>
                <a:close/>
              </a:path>
              <a:path w="144779" h="1191895">
                <a:moveTo>
                  <a:pt x="115824" y="86868"/>
                </a:moveTo>
                <a:lnTo>
                  <a:pt x="86868" y="86868"/>
                </a:lnTo>
                <a:lnTo>
                  <a:pt x="86868" y="98450"/>
                </a:lnTo>
                <a:lnTo>
                  <a:pt x="144780" y="144780"/>
                </a:lnTo>
                <a:lnTo>
                  <a:pt x="115824" y="86868"/>
                </a:lnTo>
                <a:close/>
              </a:path>
              <a:path w="144779" h="1191895">
                <a:moveTo>
                  <a:pt x="72390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90" y="86868"/>
                </a:lnTo>
                <a:close/>
              </a:path>
              <a:path w="144779" h="1191895">
                <a:moveTo>
                  <a:pt x="86868" y="86868"/>
                </a:moveTo>
                <a:lnTo>
                  <a:pt x="72390" y="86868"/>
                </a:lnTo>
                <a:lnTo>
                  <a:pt x="86868" y="98450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73907" y="3525773"/>
            <a:ext cx="144780" cy="596265"/>
          </a:xfrm>
          <a:custGeom>
            <a:avLst/>
            <a:gdLst/>
            <a:ahLst/>
            <a:cxnLst/>
            <a:rect l="l" t="t" r="r" b="b"/>
            <a:pathLst>
              <a:path w="144780" h="596264">
                <a:moveTo>
                  <a:pt x="72390" y="86868"/>
                </a:moveTo>
                <a:lnTo>
                  <a:pt x="57912" y="98450"/>
                </a:lnTo>
                <a:lnTo>
                  <a:pt x="57912" y="595883"/>
                </a:lnTo>
                <a:lnTo>
                  <a:pt x="86868" y="595883"/>
                </a:lnTo>
                <a:lnTo>
                  <a:pt x="86868" y="98450"/>
                </a:lnTo>
                <a:lnTo>
                  <a:pt x="72390" y="86868"/>
                </a:lnTo>
                <a:close/>
              </a:path>
              <a:path w="144780" h="596264">
                <a:moveTo>
                  <a:pt x="72390" y="0"/>
                </a:moveTo>
                <a:lnTo>
                  <a:pt x="0" y="144780"/>
                </a:lnTo>
                <a:lnTo>
                  <a:pt x="57912" y="98450"/>
                </a:lnTo>
                <a:lnTo>
                  <a:pt x="57912" y="86868"/>
                </a:lnTo>
                <a:lnTo>
                  <a:pt x="115824" y="86868"/>
                </a:lnTo>
                <a:lnTo>
                  <a:pt x="72390" y="0"/>
                </a:lnTo>
                <a:close/>
              </a:path>
              <a:path w="144780" h="596264">
                <a:moveTo>
                  <a:pt x="115824" y="86868"/>
                </a:moveTo>
                <a:lnTo>
                  <a:pt x="86868" y="86868"/>
                </a:lnTo>
                <a:lnTo>
                  <a:pt x="86868" y="98450"/>
                </a:lnTo>
                <a:lnTo>
                  <a:pt x="144780" y="144780"/>
                </a:lnTo>
                <a:lnTo>
                  <a:pt x="115824" y="86868"/>
                </a:lnTo>
                <a:close/>
              </a:path>
              <a:path w="144780" h="596264">
                <a:moveTo>
                  <a:pt x="72390" y="86868"/>
                </a:moveTo>
                <a:lnTo>
                  <a:pt x="57912" y="86868"/>
                </a:lnTo>
                <a:lnTo>
                  <a:pt x="57912" y="98450"/>
                </a:lnTo>
                <a:lnTo>
                  <a:pt x="72390" y="86868"/>
                </a:lnTo>
                <a:close/>
              </a:path>
              <a:path w="144780" h="596264">
                <a:moveTo>
                  <a:pt x="86868" y="86868"/>
                </a:moveTo>
                <a:lnTo>
                  <a:pt x="72390" y="86868"/>
                </a:lnTo>
                <a:lnTo>
                  <a:pt x="86868" y="98450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472055"/>
            <a:ext cx="7719695" cy="38798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85115" marR="272415" indent="-272415">
              <a:lnSpc>
                <a:spcPts val="346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-15" b="1">
                <a:solidFill>
                  <a:srgbClr val="073D86"/>
                </a:solidFill>
                <a:latin typeface="Times New Roman"/>
                <a:cs typeface="Times New Roman"/>
              </a:rPr>
              <a:t>-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存储器：</a:t>
            </a:r>
            <a:r>
              <a:rPr dirty="0" sz="3200" spc="-8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可以从处理器传送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储器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或者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传送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13970" indent="-272415">
              <a:lnSpc>
                <a:spcPts val="3460"/>
              </a:lnSpc>
              <a:spcBef>
                <a:spcPts val="7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-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I/</a:t>
            </a:r>
            <a:r>
              <a:rPr dirty="0" sz="3200" spc="-1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过处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器和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I/</a:t>
            </a:r>
            <a:r>
              <a:rPr dirty="0" sz="3200" spc="-1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间的数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据传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送，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据可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输出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外部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备，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者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从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部设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据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ts val="3460"/>
              </a:lnSpc>
              <a:spcBef>
                <a:spcPts val="7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处理：</a:t>
            </a:r>
            <a:r>
              <a:rPr dirty="0" sz="32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很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多关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数据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术操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或逻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辑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：某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以改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顺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3545" y="850468"/>
            <a:ext cx="5759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3.1.4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 spc="5"/>
              <a:t>指</a:t>
            </a:r>
            <a:r>
              <a:rPr dirty="0" sz="4400" spc="15"/>
              <a:t>令</a:t>
            </a:r>
            <a:r>
              <a:rPr dirty="0" sz="4400" spc="5"/>
              <a:t>与指</a:t>
            </a:r>
            <a:r>
              <a:rPr dirty="0" sz="4400" spc="-15"/>
              <a:t>令</a:t>
            </a:r>
            <a:r>
              <a:rPr dirty="0" sz="4400" spc="5"/>
              <a:t>的执行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882218"/>
            <a:ext cx="4504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最</a:t>
            </a:r>
            <a:r>
              <a:rPr dirty="0" sz="4400" spc="20"/>
              <a:t>简</a:t>
            </a:r>
            <a:r>
              <a:rPr dirty="0" sz="4400" spc="5"/>
              <a:t>单的指令周期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39483" y="3987431"/>
            <a:ext cx="2036445" cy="749935"/>
          </a:xfrm>
          <a:custGeom>
            <a:avLst/>
            <a:gdLst/>
            <a:ahLst/>
            <a:cxnLst/>
            <a:rect l="l" t="t" r="r" b="b"/>
            <a:pathLst>
              <a:path w="2036445" h="749935">
                <a:moveTo>
                  <a:pt x="0" y="749797"/>
                </a:moveTo>
                <a:lnTo>
                  <a:pt x="2036236" y="749797"/>
                </a:lnTo>
                <a:lnTo>
                  <a:pt x="2036236" y="0"/>
                </a:lnTo>
                <a:lnTo>
                  <a:pt x="0" y="0"/>
                </a:lnTo>
                <a:lnTo>
                  <a:pt x="0" y="74979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9483" y="3987431"/>
            <a:ext cx="2036445" cy="749935"/>
          </a:xfrm>
          <a:custGeom>
            <a:avLst/>
            <a:gdLst/>
            <a:ahLst/>
            <a:cxnLst/>
            <a:rect l="l" t="t" r="r" b="b"/>
            <a:pathLst>
              <a:path w="2036445" h="749935">
                <a:moveTo>
                  <a:pt x="0" y="749797"/>
                </a:moveTo>
                <a:lnTo>
                  <a:pt x="2036236" y="749797"/>
                </a:lnTo>
                <a:lnTo>
                  <a:pt x="2036236" y="0"/>
                </a:lnTo>
                <a:lnTo>
                  <a:pt x="0" y="0"/>
                </a:lnTo>
                <a:lnTo>
                  <a:pt x="0" y="749797"/>
                </a:lnTo>
                <a:close/>
              </a:path>
            </a:pathLst>
          </a:custGeom>
          <a:ln w="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39483" y="3987431"/>
            <a:ext cx="2036445" cy="749935"/>
          </a:xfrm>
          <a:prstGeom prst="rect">
            <a:avLst/>
          </a:prstGeom>
          <a:ln w="4288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265"/>
              </a:spcBef>
            </a:pPr>
            <a:r>
              <a:rPr dirty="0" sz="2500" spc="45">
                <a:latin typeface="宋体"/>
                <a:cs typeface="宋体"/>
              </a:rPr>
              <a:t>取下一条指令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4366" y="3987431"/>
            <a:ext cx="2036445" cy="749935"/>
          </a:xfrm>
          <a:custGeom>
            <a:avLst/>
            <a:gdLst/>
            <a:ahLst/>
            <a:cxnLst/>
            <a:rect l="l" t="t" r="r" b="b"/>
            <a:pathLst>
              <a:path w="2036445" h="749935">
                <a:moveTo>
                  <a:pt x="0" y="749797"/>
                </a:moveTo>
                <a:lnTo>
                  <a:pt x="2036236" y="749797"/>
                </a:lnTo>
                <a:lnTo>
                  <a:pt x="2036236" y="0"/>
                </a:lnTo>
                <a:lnTo>
                  <a:pt x="0" y="0"/>
                </a:lnTo>
                <a:lnTo>
                  <a:pt x="0" y="74979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4366" y="3987431"/>
            <a:ext cx="2036445" cy="749935"/>
          </a:xfrm>
          <a:custGeom>
            <a:avLst/>
            <a:gdLst/>
            <a:ahLst/>
            <a:cxnLst/>
            <a:rect l="l" t="t" r="r" b="b"/>
            <a:pathLst>
              <a:path w="2036445" h="749935">
                <a:moveTo>
                  <a:pt x="0" y="749797"/>
                </a:moveTo>
                <a:lnTo>
                  <a:pt x="2036236" y="749797"/>
                </a:lnTo>
                <a:lnTo>
                  <a:pt x="2036236" y="0"/>
                </a:lnTo>
                <a:lnTo>
                  <a:pt x="0" y="0"/>
                </a:lnTo>
                <a:lnTo>
                  <a:pt x="0" y="749797"/>
                </a:lnTo>
                <a:close/>
              </a:path>
            </a:pathLst>
          </a:custGeom>
          <a:ln w="4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44366" y="3987431"/>
            <a:ext cx="2036445" cy="749935"/>
          </a:xfrm>
          <a:prstGeom prst="rect">
            <a:avLst/>
          </a:prstGeom>
          <a:ln w="4288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265"/>
              </a:spcBef>
            </a:pPr>
            <a:r>
              <a:rPr dirty="0" sz="2500" spc="45">
                <a:latin typeface="宋体"/>
                <a:cs typeface="宋体"/>
              </a:rPr>
              <a:t>执行指令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1337" y="4107349"/>
            <a:ext cx="1121410" cy="509905"/>
          </a:xfrm>
          <a:custGeom>
            <a:avLst/>
            <a:gdLst/>
            <a:ahLst/>
            <a:cxnLst/>
            <a:rect l="l" t="t" r="r" b="b"/>
            <a:pathLst>
              <a:path w="1121409" h="509904">
                <a:moveTo>
                  <a:pt x="254776" y="0"/>
                </a:moveTo>
                <a:lnTo>
                  <a:pt x="208960" y="4076"/>
                </a:lnTo>
                <a:lnTo>
                  <a:pt x="165847" y="15828"/>
                </a:lnTo>
                <a:lnTo>
                  <a:pt x="126153" y="34542"/>
                </a:lnTo>
                <a:lnTo>
                  <a:pt x="90596" y="59504"/>
                </a:lnTo>
                <a:lnTo>
                  <a:pt x="59895" y="89999"/>
                </a:lnTo>
                <a:lnTo>
                  <a:pt x="34768" y="125312"/>
                </a:lnTo>
                <a:lnTo>
                  <a:pt x="15930" y="164730"/>
                </a:lnTo>
                <a:lnTo>
                  <a:pt x="4102" y="207537"/>
                </a:lnTo>
                <a:lnTo>
                  <a:pt x="0" y="253021"/>
                </a:lnTo>
                <a:lnTo>
                  <a:pt x="4102" y="298499"/>
                </a:lnTo>
                <a:lnTo>
                  <a:pt x="15930" y="341304"/>
                </a:lnTo>
                <a:lnTo>
                  <a:pt x="34768" y="380721"/>
                </a:lnTo>
                <a:lnTo>
                  <a:pt x="59895" y="416035"/>
                </a:lnTo>
                <a:lnTo>
                  <a:pt x="90596" y="446531"/>
                </a:lnTo>
                <a:lnTo>
                  <a:pt x="126153" y="471495"/>
                </a:lnTo>
                <a:lnTo>
                  <a:pt x="165847" y="490211"/>
                </a:lnTo>
                <a:lnTo>
                  <a:pt x="208960" y="501965"/>
                </a:lnTo>
                <a:lnTo>
                  <a:pt x="254776" y="506042"/>
                </a:lnTo>
                <a:lnTo>
                  <a:pt x="250641" y="509376"/>
                </a:lnTo>
                <a:lnTo>
                  <a:pt x="870951" y="509376"/>
                </a:lnTo>
                <a:lnTo>
                  <a:pt x="866456" y="506042"/>
                </a:lnTo>
                <a:lnTo>
                  <a:pt x="912225" y="501965"/>
                </a:lnTo>
                <a:lnTo>
                  <a:pt x="955314" y="490211"/>
                </a:lnTo>
                <a:lnTo>
                  <a:pt x="995000" y="471495"/>
                </a:lnTo>
                <a:lnTo>
                  <a:pt x="1030562" y="446531"/>
                </a:lnTo>
                <a:lnTo>
                  <a:pt x="1061278" y="416035"/>
                </a:lnTo>
                <a:lnTo>
                  <a:pt x="1086425" y="380721"/>
                </a:lnTo>
                <a:lnTo>
                  <a:pt x="1105282" y="341304"/>
                </a:lnTo>
                <a:lnTo>
                  <a:pt x="1117125" y="298499"/>
                </a:lnTo>
                <a:lnTo>
                  <a:pt x="1121233" y="253021"/>
                </a:lnTo>
                <a:lnTo>
                  <a:pt x="1117125" y="207537"/>
                </a:lnTo>
                <a:lnTo>
                  <a:pt x="1105282" y="164730"/>
                </a:lnTo>
                <a:lnTo>
                  <a:pt x="1086425" y="125312"/>
                </a:lnTo>
                <a:lnTo>
                  <a:pt x="1061278" y="89999"/>
                </a:lnTo>
                <a:lnTo>
                  <a:pt x="1030562" y="59504"/>
                </a:lnTo>
                <a:lnTo>
                  <a:pt x="995000" y="34542"/>
                </a:lnTo>
                <a:lnTo>
                  <a:pt x="955314" y="15828"/>
                </a:lnTo>
                <a:lnTo>
                  <a:pt x="912225" y="4076"/>
                </a:lnTo>
                <a:lnTo>
                  <a:pt x="873071" y="589"/>
                </a:lnTo>
                <a:lnTo>
                  <a:pt x="250641" y="589"/>
                </a:lnTo>
                <a:lnTo>
                  <a:pt x="254776" y="0"/>
                </a:lnTo>
                <a:close/>
              </a:path>
              <a:path w="1121409" h="509904">
                <a:moveTo>
                  <a:pt x="866456" y="0"/>
                </a:moveTo>
                <a:lnTo>
                  <a:pt x="870951" y="589"/>
                </a:lnTo>
                <a:lnTo>
                  <a:pt x="873071" y="589"/>
                </a:lnTo>
                <a:lnTo>
                  <a:pt x="86645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1337" y="4107349"/>
            <a:ext cx="1121410" cy="509905"/>
          </a:xfrm>
          <a:custGeom>
            <a:avLst/>
            <a:gdLst/>
            <a:ahLst/>
            <a:cxnLst/>
            <a:rect l="l" t="t" r="r" b="b"/>
            <a:pathLst>
              <a:path w="1121409" h="509904">
                <a:moveTo>
                  <a:pt x="250641" y="509376"/>
                </a:moveTo>
                <a:lnTo>
                  <a:pt x="870951" y="509376"/>
                </a:lnTo>
                <a:lnTo>
                  <a:pt x="866456" y="506042"/>
                </a:lnTo>
                <a:lnTo>
                  <a:pt x="912225" y="501965"/>
                </a:lnTo>
                <a:lnTo>
                  <a:pt x="955314" y="490211"/>
                </a:lnTo>
                <a:lnTo>
                  <a:pt x="995000" y="471495"/>
                </a:lnTo>
                <a:lnTo>
                  <a:pt x="1030562" y="446531"/>
                </a:lnTo>
                <a:lnTo>
                  <a:pt x="1061278" y="416035"/>
                </a:lnTo>
                <a:lnTo>
                  <a:pt x="1086425" y="380721"/>
                </a:lnTo>
                <a:lnTo>
                  <a:pt x="1105282" y="341304"/>
                </a:lnTo>
                <a:lnTo>
                  <a:pt x="1117125" y="298499"/>
                </a:lnTo>
                <a:lnTo>
                  <a:pt x="1121233" y="253021"/>
                </a:lnTo>
                <a:lnTo>
                  <a:pt x="1117125" y="207537"/>
                </a:lnTo>
                <a:lnTo>
                  <a:pt x="1105282" y="164730"/>
                </a:lnTo>
                <a:lnTo>
                  <a:pt x="1086425" y="125312"/>
                </a:lnTo>
                <a:lnTo>
                  <a:pt x="1061278" y="89999"/>
                </a:lnTo>
                <a:lnTo>
                  <a:pt x="1030562" y="59504"/>
                </a:lnTo>
                <a:lnTo>
                  <a:pt x="995000" y="34542"/>
                </a:lnTo>
                <a:lnTo>
                  <a:pt x="955314" y="15828"/>
                </a:lnTo>
                <a:lnTo>
                  <a:pt x="912225" y="4076"/>
                </a:lnTo>
                <a:lnTo>
                  <a:pt x="866456" y="0"/>
                </a:lnTo>
                <a:lnTo>
                  <a:pt x="870951" y="589"/>
                </a:lnTo>
                <a:lnTo>
                  <a:pt x="250641" y="589"/>
                </a:lnTo>
                <a:lnTo>
                  <a:pt x="254776" y="0"/>
                </a:lnTo>
                <a:lnTo>
                  <a:pt x="208960" y="4076"/>
                </a:lnTo>
                <a:lnTo>
                  <a:pt x="165847" y="15828"/>
                </a:lnTo>
                <a:lnTo>
                  <a:pt x="126153" y="34542"/>
                </a:lnTo>
                <a:lnTo>
                  <a:pt x="90596" y="59504"/>
                </a:lnTo>
                <a:lnTo>
                  <a:pt x="59895" y="89999"/>
                </a:lnTo>
                <a:lnTo>
                  <a:pt x="34768" y="125312"/>
                </a:lnTo>
                <a:lnTo>
                  <a:pt x="15930" y="164730"/>
                </a:lnTo>
                <a:lnTo>
                  <a:pt x="4102" y="207537"/>
                </a:lnTo>
                <a:lnTo>
                  <a:pt x="0" y="253021"/>
                </a:lnTo>
                <a:lnTo>
                  <a:pt x="4102" y="298499"/>
                </a:lnTo>
                <a:lnTo>
                  <a:pt x="15930" y="341304"/>
                </a:lnTo>
                <a:lnTo>
                  <a:pt x="34768" y="380721"/>
                </a:lnTo>
                <a:lnTo>
                  <a:pt x="59895" y="416035"/>
                </a:lnTo>
                <a:lnTo>
                  <a:pt x="90596" y="446531"/>
                </a:lnTo>
                <a:lnTo>
                  <a:pt x="126153" y="471495"/>
                </a:lnTo>
                <a:lnTo>
                  <a:pt x="165847" y="490211"/>
                </a:lnTo>
                <a:lnTo>
                  <a:pt x="208960" y="501965"/>
                </a:lnTo>
                <a:lnTo>
                  <a:pt x="254776" y="506042"/>
                </a:lnTo>
                <a:lnTo>
                  <a:pt x="250641" y="509376"/>
                </a:lnTo>
                <a:close/>
              </a:path>
            </a:pathLst>
          </a:custGeom>
          <a:ln w="4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65613" y="4132050"/>
            <a:ext cx="67310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45">
                <a:latin typeface="宋体"/>
                <a:cs typeface="宋体"/>
              </a:rPr>
              <a:t>停止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154" y="4107349"/>
            <a:ext cx="1121410" cy="509905"/>
          </a:xfrm>
          <a:custGeom>
            <a:avLst/>
            <a:gdLst/>
            <a:ahLst/>
            <a:cxnLst/>
            <a:rect l="l" t="t" r="r" b="b"/>
            <a:pathLst>
              <a:path w="1121410" h="509904">
                <a:moveTo>
                  <a:pt x="254830" y="0"/>
                </a:moveTo>
                <a:lnTo>
                  <a:pt x="209025" y="4076"/>
                </a:lnTo>
                <a:lnTo>
                  <a:pt x="165913" y="15828"/>
                </a:lnTo>
                <a:lnTo>
                  <a:pt x="126213" y="34542"/>
                </a:lnTo>
                <a:lnTo>
                  <a:pt x="90647" y="59504"/>
                </a:lnTo>
                <a:lnTo>
                  <a:pt x="59933" y="89999"/>
                </a:lnTo>
                <a:lnTo>
                  <a:pt x="34792" y="125312"/>
                </a:lnTo>
                <a:lnTo>
                  <a:pt x="15943" y="164730"/>
                </a:lnTo>
                <a:lnTo>
                  <a:pt x="4105" y="207537"/>
                </a:lnTo>
                <a:lnTo>
                  <a:pt x="0" y="253021"/>
                </a:lnTo>
                <a:lnTo>
                  <a:pt x="4105" y="298499"/>
                </a:lnTo>
                <a:lnTo>
                  <a:pt x="15943" y="341304"/>
                </a:lnTo>
                <a:lnTo>
                  <a:pt x="34792" y="380721"/>
                </a:lnTo>
                <a:lnTo>
                  <a:pt x="59933" y="416035"/>
                </a:lnTo>
                <a:lnTo>
                  <a:pt x="90647" y="446531"/>
                </a:lnTo>
                <a:lnTo>
                  <a:pt x="126213" y="471495"/>
                </a:lnTo>
                <a:lnTo>
                  <a:pt x="165913" y="490211"/>
                </a:lnTo>
                <a:lnTo>
                  <a:pt x="209025" y="501965"/>
                </a:lnTo>
                <a:lnTo>
                  <a:pt x="254830" y="506042"/>
                </a:lnTo>
                <a:lnTo>
                  <a:pt x="258642" y="509376"/>
                </a:lnTo>
                <a:lnTo>
                  <a:pt x="865468" y="509376"/>
                </a:lnTo>
                <a:lnTo>
                  <a:pt x="866438" y="506042"/>
                </a:lnTo>
                <a:lnTo>
                  <a:pt x="912247" y="501965"/>
                </a:lnTo>
                <a:lnTo>
                  <a:pt x="955361" y="490211"/>
                </a:lnTo>
                <a:lnTo>
                  <a:pt x="995060" y="471495"/>
                </a:lnTo>
                <a:lnTo>
                  <a:pt x="1030626" y="446531"/>
                </a:lnTo>
                <a:lnTo>
                  <a:pt x="1061339" y="416035"/>
                </a:lnTo>
                <a:lnTo>
                  <a:pt x="1086479" y="380721"/>
                </a:lnTo>
                <a:lnTo>
                  <a:pt x="1105327" y="341304"/>
                </a:lnTo>
                <a:lnTo>
                  <a:pt x="1117164" y="298499"/>
                </a:lnTo>
                <a:lnTo>
                  <a:pt x="1121269" y="253021"/>
                </a:lnTo>
                <a:lnTo>
                  <a:pt x="1117164" y="207537"/>
                </a:lnTo>
                <a:lnTo>
                  <a:pt x="1105327" y="164730"/>
                </a:lnTo>
                <a:lnTo>
                  <a:pt x="1086479" y="125312"/>
                </a:lnTo>
                <a:lnTo>
                  <a:pt x="1061339" y="89999"/>
                </a:lnTo>
                <a:lnTo>
                  <a:pt x="1030626" y="59504"/>
                </a:lnTo>
                <a:lnTo>
                  <a:pt x="995060" y="34542"/>
                </a:lnTo>
                <a:lnTo>
                  <a:pt x="955361" y="15828"/>
                </a:lnTo>
                <a:lnTo>
                  <a:pt x="912247" y="4076"/>
                </a:lnTo>
                <a:lnTo>
                  <a:pt x="873059" y="589"/>
                </a:lnTo>
                <a:lnTo>
                  <a:pt x="258642" y="589"/>
                </a:lnTo>
                <a:lnTo>
                  <a:pt x="254830" y="0"/>
                </a:lnTo>
                <a:close/>
              </a:path>
              <a:path w="1121410" h="509904">
                <a:moveTo>
                  <a:pt x="866438" y="0"/>
                </a:moveTo>
                <a:lnTo>
                  <a:pt x="865468" y="589"/>
                </a:lnTo>
                <a:lnTo>
                  <a:pt x="873059" y="589"/>
                </a:lnTo>
                <a:lnTo>
                  <a:pt x="866438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9154" y="4107349"/>
            <a:ext cx="1121410" cy="509905"/>
          </a:xfrm>
          <a:custGeom>
            <a:avLst/>
            <a:gdLst/>
            <a:ahLst/>
            <a:cxnLst/>
            <a:rect l="l" t="t" r="r" b="b"/>
            <a:pathLst>
              <a:path w="1121410" h="509904">
                <a:moveTo>
                  <a:pt x="258642" y="509376"/>
                </a:moveTo>
                <a:lnTo>
                  <a:pt x="865468" y="509376"/>
                </a:lnTo>
                <a:lnTo>
                  <a:pt x="866439" y="506042"/>
                </a:lnTo>
                <a:lnTo>
                  <a:pt x="912247" y="501965"/>
                </a:lnTo>
                <a:lnTo>
                  <a:pt x="955361" y="490211"/>
                </a:lnTo>
                <a:lnTo>
                  <a:pt x="995060" y="471495"/>
                </a:lnTo>
                <a:lnTo>
                  <a:pt x="1030626" y="446531"/>
                </a:lnTo>
                <a:lnTo>
                  <a:pt x="1061339" y="416035"/>
                </a:lnTo>
                <a:lnTo>
                  <a:pt x="1086479" y="380721"/>
                </a:lnTo>
                <a:lnTo>
                  <a:pt x="1105327" y="341304"/>
                </a:lnTo>
                <a:lnTo>
                  <a:pt x="1117164" y="298499"/>
                </a:lnTo>
                <a:lnTo>
                  <a:pt x="1121269" y="253021"/>
                </a:lnTo>
                <a:lnTo>
                  <a:pt x="1117164" y="207537"/>
                </a:lnTo>
                <a:lnTo>
                  <a:pt x="1105327" y="164730"/>
                </a:lnTo>
                <a:lnTo>
                  <a:pt x="1086479" y="125312"/>
                </a:lnTo>
                <a:lnTo>
                  <a:pt x="1061339" y="89999"/>
                </a:lnTo>
                <a:lnTo>
                  <a:pt x="1030626" y="59504"/>
                </a:lnTo>
                <a:lnTo>
                  <a:pt x="995060" y="34542"/>
                </a:lnTo>
                <a:lnTo>
                  <a:pt x="955361" y="15828"/>
                </a:lnTo>
                <a:lnTo>
                  <a:pt x="912247" y="4076"/>
                </a:lnTo>
                <a:lnTo>
                  <a:pt x="866439" y="0"/>
                </a:lnTo>
                <a:lnTo>
                  <a:pt x="865468" y="589"/>
                </a:lnTo>
                <a:lnTo>
                  <a:pt x="258642" y="589"/>
                </a:lnTo>
                <a:lnTo>
                  <a:pt x="209025" y="4076"/>
                </a:lnTo>
                <a:lnTo>
                  <a:pt x="165913" y="15828"/>
                </a:lnTo>
                <a:lnTo>
                  <a:pt x="126213" y="34542"/>
                </a:lnTo>
                <a:lnTo>
                  <a:pt x="90647" y="59504"/>
                </a:lnTo>
                <a:lnTo>
                  <a:pt x="59933" y="89999"/>
                </a:lnTo>
                <a:lnTo>
                  <a:pt x="34792" y="125312"/>
                </a:lnTo>
                <a:lnTo>
                  <a:pt x="15943" y="164730"/>
                </a:lnTo>
                <a:lnTo>
                  <a:pt x="4105" y="207537"/>
                </a:lnTo>
                <a:lnTo>
                  <a:pt x="0" y="253021"/>
                </a:lnTo>
                <a:lnTo>
                  <a:pt x="4105" y="298499"/>
                </a:lnTo>
                <a:lnTo>
                  <a:pt x="15943" y="341304"/>
                </a:lnTo>
                <a:lnTo>
                  <a:pt x="34792" y="380721"/>
                </a:lnTo>
                <a:lnTo>
                  <a:pt x="59933" y="416035"/>
                </a:lnTo>
                <a:lnTo>
                  <a:pt x="90647" y="446531"/>
                </a:lnTo>
                <a:lnTo>
                  <a:pt x="126213" y="471495"/>
                </a:lnTo>
                <a:lnTo>
                  <a:pt x="165913" y="490211"/>
                </a:lnTo>
                <a:lnTo>
                  <a:pt x="209025" y="501965"/>
                </a:lnTo>
                <a:lnTo>
                  <a:pt x="254830" y="506042"/>
                </a:lnTo>
                <a:lnTo>
                  <a:pt x="258642" y="509376"/>
                </a:lnTo>
                <a:close/>
              </a:path>
            </a:pathLst>
          </a:custGeom>
          <a:ln w="4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3449" y="4132050"/>
            <a:ext cx="67310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45">
                <a:latin typeface="宋体"/>
                <a:cs typeface="宋体"/>
              </a:rPr>
              <a:t>开始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0424" y="4360370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5" h="0">
                <a:moveTo>
                  <a:pt x="616175" y="0"/>
                </a:moveTo>
                <a:lnTo>
                  <a:pt x="0" y="0"/>
                </a:lnTo>
              </a:path>
            </a:pathLst>
          </a:custGeom>
          <a:ln w="21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3114" y="4306813"/>
            <a:ext cx="161925" cy="107314"/>
          </a:xfrm>
          <a:custGeom>
            <a:avLst/>
            <a:gdLst/>
            <a:ahLst/>
            <a:cxnLst/>
            <a:rect l="l" t="t" r="r" b="b"/>
            <a:pathLst>
              <a:path w="161925" h="107314">
                <a:moveTo>
                  <a:pt x="0" y="0"/>
                </a:moveTo>
                <a:lnTo>
                  <a:pt x="0" y="107113"/>
                </a:lnTo>
                <a:lnTo>
                  <a:pt x="161874" y="53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73562" y="4360370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5" h="0">
                <a:moveTo>
                  <a:pt x="616175" y="0"/>
                </a:moveTo>
                <a:lnTo>
                  <a:pt x="0" y="0"/>
                </a:lnTo>
              </a:path>
            </a:pathLst>
          </a:custGeom>
          <a:ln w="21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253" y="4306813"/>
            <a:ext cx="161925" cy="107314"/>
          </a:xfrm>
          <a:custGeom>
            <a:avLst/>
            <a:gdLst/>
            <a:ahLst/>
            <a:cxnLst/>
            <a:rect l="l" t="t" r="r" b="b"/>
            <a:pathLst>
              <a:path w="161925" h="107314">
                <a:moveTo>
                  <a:pt x="0" y="0"/>
                </a:moveTo>
                <a:lnTo>
                  <a:pt x="0" y="107113"/>
                </a:lnTo>
                <a:lnTo>
                  <a:pt x="161820" y="53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76826" y="4360370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4" h="0">
                <a:moveTo>
                  <a:pt x="616175" y="0"/>
                </a:moveTo>
                <a:lnTo>
                  <a:pt x="0" y="0"/>
                </a:lnTo>
              </a:path>
            </a:pathLst>
          </a:custGeom>
          <a:ln w="21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79517" y="4306813"/>
            <a:ext cx="161925" cy="107314"/>
          </a:xfrm>
          <a:custGeom>
            <a:avLst/>
            <a:gdLst/>
            <a:ahLst/>
            <a:cxnLst/>
            <a:rect l="l" t="t" r="r" b="b"/>
            <a:pathLst>
              <a:path w="161925" h="107314">
                <a:moveTo>
                  <a:pt x="0" y="0"/>
                </a:moveTo>
                <a:lnTo>
                  <a:pt x="0" y="107113"/>
                </a:lnTo>
                <a:lnTo>
                  <a:pt x="161820" y="53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27202" y="3500084"/>
            <a:ext cx="4230370" cy="713105"/>
          </a:xfrm>
          <a:custGeom>
            <a:avLst/>
            <a:gdLst/>
            <a:ahLst/>
            <a:cxnLst/>
            <a:rect l="l" t="t" r="r" b="b"/>
            <a:pathLst>
              <a:path w="4230370" h="713104">
                <a:moveTo>
                  <a:pt x="4230338" y="506042"/>
                </a:moveTo>
                <a:lnTo>
                  <a:pt x="4230338" y="0"/>
                </a:lnTo>
                <a:lnTo>
                  <a:pt x="0" y="0"/>
                </a:lnTo>
                <a:lnTo>
                  <a:pt x="0" y="713004"/>
                </a:lnTo>
              </a:path>
            </a:pathLst>
          </a:custGeom>
          <a:ln w="21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73261" y="419969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880" y="0"/>
                </a:moveTo>
                <a:lnTo>
                  <a:pt x="0" y="0"/>
                </a:lnTo>
                <a:lnTo>
                  <a:pt x="53940" y="160670"/>
                </a:lnTo>
                <a:lnTo>
                  <a:pt x="107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469479" y="3080657"/>
            <a:ext cx="117665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5">
                <a:latin typeface="宋体"/>
                <a:cs typeface="宋体"/>
              </a:rPr>
              <a:t>执行周期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00321" y="3080657"/>
            <a:ext cx="88900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5">
                <a:latin typeface="宋体"/>
                <a:cs typeface="宋体"/>
              </a:rPr>
              <a:t>取周期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871474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取指</a:t>
            </a:r>
            <a:r>
              <a:rPr dirty="0" sz="4400"/>
              <a:t>令和执行指令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7217" y="2567177"/>
            <a:ext cx="8113395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939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在每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个指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周期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始时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从存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器中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取一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条指令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计数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-195" b="1">
                <a:solidFill>
                  <a:srgbClr val="073D86"/>
                </a:solidFill>
                <a:latin typeface="Microsoft JhengHei"/>
                <a:cs typeface="Microsoft JhengHei"/>
              </a:rPr>
              <a:t>(Program</a:t>
            </a:r>
            <a:r>
              <a:rPr dirty="0" sz="3200" spc="-6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Counter,</a:t>
            </a:r>
            <a:r>
              <a:rPr dirty="0" sz="3200" spc="-6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-95" b="1">
                <a:solidFill>
                  <a:srgbClr val="073D86"/>
                </a:solidFill>
                <a:latin typeface="Microsoft JhengHei"/>
                <a:cs typeface="Microsoft JhengHei"/>
              </a:rPr>
              <a:t>PC)</a:t>
            </a:r>
            <a:r>
              <a:rPr dirty="0" sz="3200" spc="-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有下 一次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要取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10160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除非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有其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情况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否则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每次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指令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总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是递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增</a:t>
            </a:r>
            <a:r>
              <a:rPr dirty="0" sz="3200" spc="-140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3200" spc="-160" b="1">
                <a:solidFill>
                  <a:srgbClr val="073D86"/>
                </a:solidFill>
                <a:latin typeface="Microsoft JhengHei"/>
                <a:cs typeface="Microsoft JhengHei"/>
              </a:rPr>
              <a:t>C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，使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得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它能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按顺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取得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条指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令(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即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位于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储器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址的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4852" y="859536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59" y="0"/>
                </a:moveTo>
                <a:lnTo>
                  <a:pt x="2874009" y="0"/>
                </a:lnTo>
                <a:lnTo>
                  <a:pt x="2752598" y="20065"/>
                </a:lnTo>
                <a:lnTo>
                  <a:pt x="2629154" y="42417"/>
                </a:lnTo>
                <a:lnTo>
                  <a:pt x="2373629" y="91566"/>
                </a:lnTo>
                <a:lnTo>
                  <a:pt x="2105405" y="149605"/>
                </a:lnTo>
                <a:lnTo>
                  <a:pt x="1824481" y="216662"/>
                </a:lnTo>
                <a:lnTo>
                  <a:pt x="1566799" y="281431"/>
                </a:lnTo>
                <a:lnTo>
                  <a:pt x="843026" y="444500"/>
                </a:lnTo>
                <a:lnTo>
                  <a:pt x="621665" y="489203"/>
                </a:lnTo>
                <a:lnTo>
                  <a:pt x="200151" y="567309"/>
                </a:lnTo>
                <a:lnTo>
                  <a:pt x="0" y="600837"/>
                </a:lnTo>
                <a:lnTo>
                  <a:pt x="270383" y="638810"/>
                </a:lnTo>
                <a:lnTo>
                  <a:pt x="398145" y="654430"/>
                </a:lnTo>
                <a:lnTo>
                  <a:pt x="645032" y="681227"/>
                </a:lnTo>
                <a:lnTo>
                  <a:pt x="874902" y="699135"/>
                </a:lnTo>
                <a:lnTo>
                  <a:pt x="985647" y="705865"/>
                </a:lnTo>
                <a:lnTo>
                  <a:pt x="1094231" y="710311"/>
                </a:lnTo>
                <a:lnTo>
                  <a:pt x="1298575" y="714755"/>
                </a:lnTo>
                <a:lnTo>
                  <a:pt x="1396492" y="714755"/>
                </a:lnTo>
                <a:lnTo>
                  <a:pt x="1585976" y="710311"/>
                </a:lnTo>
                <a:lnTo>
                  <a:pt x="1675383" y="705865"/>
                </a:lnTo>
                <a:lnTo>
                  <a:pt x="1845691" y="692403"/>
                </a:lnTo>
                <a:lnTo>
                  <a:pt x="1928749" y="683513"/>
                </a:lnTo>
                <a:lnTo>
                  <a:pt x="2086228" y="661162"/>
                </a:lnTo>
                <a:lnTo>
                  <a:pt x="2235327" y="634364"/>
                </a:lnTo>
                <a:lnTo>
                  <a:pt x="2375789" y="603123"/>
                </a:lnTo>
                <a:lnTo>
                  <a:pt x="2509901" y="567309"/>
                </a:lnTo>
                <a:lnTo>
                  <a:pt x="2637663" y="527176"/>
                </a:lnTo>
                <a:lnTo>
                  <a:pt x="2759075" y="482473"/>
                </a:lnTo>
                <a:lnTo>
                  <a:pt x="2876042" y="435610"/>
                </a:lnTo>
                <a:lnTo>
                  <a:pt x="2880359" y="433324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1279" y="73151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1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14"/>
                </a:lnTo>
                <a:lnTo>
                  <a:pt x="1283716" y="279018"/>
                </a:lnTo>
                <a:lnTo>
                  <a:pt x="1869058" y="421893"/>
                </a:lnTo>
                <a:lnTo>
                  <a:pt x="2563114" y="575817"/>
                </a:lnTo>
                <a:lnTo>
                  <a:pt x="2726944" y="607059"/>
                </a:lnTo>
                <a:lnTo>
                  <a:pt x="2882392" y="638301"/>
                </a:lnTo>
                <a:lnTo>
                  <a:pt x="3035681" y="667384"/>
                </a:lnTo>
                <a:lnTo>
                  <a:pt x="3329431" y="716533"/>
                </a:lnTo>
                <a:lnTo>
                  <a:pt x="3469894" y="738758"/>
                </a:lnTo>
                <a:lnTo>
                  <a:pt x="3738245" y="774445"/>
                </a:lnTo>
                <a:lnTo>
                  <a:pt x="3991483" y="805814"/>
                </a:lnTo>
                <a:lnTo>
                  <a:pt x="4112895" y="816863"/>
                </a:lnTo>
                <a:lnTo>
                  <a:pt x="4342765" y="834770"/>
                </a:lnTo>
                <a:lnTo>
                  <a:pt x="4453509" y="841501"/>
                </a:lnTo>
                <a:lnTo>
                  <a:pt x="4666361" y="850391"/>
                </a:lnTo>
                <a:lnTo>
                  <a:pt x="4864354" y="850391"/>
                </a:lnTo>
                <a:lnTo>
                  <a:pt x="5051679" y="845946"/>
                </a:lnTo>
                <a:lnTo>
                  <a:pt x="5141087" y="841501"/>
                </a:lnTo>
                <a:lnTo>
                  <a:pt x="5228336" y="834770"/>
                </a:lnTo>
                <a:lnTo>
                  <a:pt x="5475351" y="807974"/>
                </a:lnTo>
                <a:lnTo>
                  <a:pt x="5551932" y="796797"/>
                </a:lnTo>
                <a:lnTo>
                  <a:pt x="5305044" y="765555"/>
                </a:lnTo>
                <a:lnTo>
                  <a:pt x="5043170" y="727582"/>
                </a:lnTo>
                <a:lnTo>
                  <a:pt x="4474718" y="629412"/>
                </a:lnTo>
                <a:lnTo>
                  <a:pt x="4166108" y="566927"/>
                </a:lnTo>
                <a:lnTo>
                  <a:pt x="3840353" y="497713"/>
                </a:lnTo>
                <a:lnTo>
                  <a:pt x="2854706" y="263397"/>
                </a:lnTo>
                <a:lnTo>
                  <a:pt x="2586482" y="205358"/>
                </a:lnTo>
                <a:lnTo>
                  <a:pt x="2331085" y="156209"/>
                </a:lnTo>
                <a:lnTo>
                  <a:pt x="2207514" y="133857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7"/>
                </a:lnTo>
                <a:lnTo>
                  <a:pt x="1419859" y="31241"/>
                </a:lnTo>
                <a:lnTo>
                  <a:pt x="1221994" y="15620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2354" y="744473"/>
            <a:ext cx="5474335" cy="775970"/>
          </a:xfrm>
          <a:custGeom>
            <a:avLst/>
            <a:gdLst/>
            <a:ahLst/>
            <a:cxnLst/>
            <a:rect l="l" t="t" r="r" b="b"/>
            <a:pathLst>
              <a:path w="5474334" h="775969">
                <a:moveTo>
                  <a:pt x="0" y="78231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497" y="46989"/>
                </a:lnTo>
                <a:lnTo>
                  <a:pt x="238378" y="37973"/>
                </a:lnTo>
                <a:lnTo>
                  <a:pt x="312927" y="29083"/>
                </a:lnTo>
                <a:lnTo>
                  <a:pt x="395858" y="22351"/>
                </a:lnTo>
                <a:lnTo>
                  <a:pt x="491617" y="15621"/>
                </a:lnTo>
                <a:lnTo>
                  <a:pt x="596010" y="8889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0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703"/>
                </a:lnTo>
                <a:lnTo>
                  <a:pt x="2043303" y="64770"/>
                </a:lnTo>
                <a:lnTo>
                  <a:pt x="2262505" y="89408"/>
                </a:lnTo>
                <a:lnTo>
                  <a:pt x="2492374" y="118490"/>
                </a:lnTo>
                <a:lnTo>
                  <a:pt x="2734945" y="154304"/>
                </a:lnTo>
                <a:lnTo>
                  <a:pt x="2988310" y="194437"/>
                </a:lnTo>
                <a:lnTo>
                  <a:pt x="3254248" y="241426"/>
                </a:lnTo>
                <a:lnTo>
                  <a:pt x="3533140" y="297306"/>
                </a:lnTo>
                <a:lnTo>
                  <a:pt x="3824731" y="357631"/>
                </a:lnTo>
                <a:lnTo>
                  <a:pt x="4129024" y="424688"/>
                </a:lnTo>
                <a:lnTo>
                  <a:pt x="4446143" y="500761"/>
                </a:lnTo>
                <a:lnTo>
                  <a:pt x="4776089" y="583438"/>
                </a:lnTo>
                <a:lnTo>
                  <a:pt x="5118735" y="675131"/>
                </a:lnTo>
                <a:lnTo>
                  <a:pt x="5474208" y="77571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6702" y="730758"/>
            <a:ext cx="3312160" cy="652780"/>
          </a:xfrm>
          <a:custGeom>
            <a:avLst/>
            <a:gdLst/>
            <a:ahLst/>
            <a:cxnLst/>
            <a:rect l="l" t="t" r="r" b="b"/>
            <a:pathLst>
              <a:path w="3312159" h="652780">
                <a:moveTo>
                  <a:pt x="0" y="652271"/>
                </a:moveTo>
                <a:lnTo>
                  <a:pt x="95758" y="625475"/>
                </a:lnTo>
                <a:lnTo>
                  <a:pt x="357505" y="556259"/>
                </a:lnTo>
                <a:lnTo>
                  <a:pt x="538480" y="509269"/>
                </a:lnTo>
                <a:lnTo>
                  <a:pt x="747013" y="457962"/>
                </a:lnTo>
                <a:lnTo>
                  <a:pt x="979043" y="402081"/>
                </a:lnTo>
                <a:lnTo>
                  <a:pt x="1228090" y="341756"/>
                </a:lnTo>
                <a:lnTo>
                  <a:pt x="1491996" y="283717"/>
                </a:lnTo>
                <a:lnTo>
                  <a:pt x="1762252" y="225551"/>
                </a:lnTo>
                <a:lnTo>
                  <a:pt x="2038857" y="171957"/>
                </a:lnTo>
                <a:lnTo>
                  <a:pt x="2313431" y="120650"/>
                </a:lnTo>
                <a:lnTo>
                  <a:pt x="2449703" y="98297"/>
                </a:lnTo>
                <a:lnTo>
                  <a:pt x="2581655" y="75945"/>
                </a:lnTo>
                <a:lnTo>
                  <a:pt x="2713608" y="58038"/>
                </a:lnTo>
                <a:lnTo>
                  <a:pt x="2841244" y="40258"/>
                </a:lnTo>
                <a:lnTo>
                  <a:pt x="2966847" y="26796"/>
                </a:lnTo>
                <a:lnTo>
                  <a:pt x="3086100" y="15620"/>
                </a:lnTo>
                <a:lnTo>
                  <a:pt x="3201034" y="6730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3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677"/>
                </a:lnTo>
                <a:lnTo>
                  <a:pt x="478955" y="102743"/>
                </a:lnTo>
                <a:lnTo>
                  <a:pt x="398068" y="120650"/>
                </a:lnTo>
                <a:lnTo>
                  <a:pt x="327812" y="140843"/>
                </a:lnTo>
                <a:lnTo>
                  <a:pt x="206489" y="178816"/>
                </a:lnTo>
                <a:lnTo>
                  <a:pt x="157518" y="196723"/>
                </a:lnTo>
                <a:lnTo>
                  <a:pt x="51092" y="241427"/>
                </a:lnTo>
                <a:lnTo>
                  <a:pt x="0" y="268224"/>
                </a:lnTo>
                <a:lnTo>
                  <a:pt x="0" y="1331976"/>
                </a:lnTo>
                <a:lnTo>
                  <a:pt x="8719058" y="1331976"/>
                </a:lnTo>
                <a:lnTo>
                  <a:pt x="8723376" y="1325245"/>
                </a:lnTo>
                <a:lnTo>
                  <a:pt x="8723376" y="851535"/>
                </a:lnTo>
                <a:lnTo>
                  <a:pt x="7182231" y="851535"/>
                </a:lnTo>
                <a:lnTo>
                  <a:pt x="7043801" y="849249"/>
                </a:lnTo>
                <a:lnTo>
                  <a:pt x="6899148" y="844804"/>
                </a:lnTo>
                <a:lnTo>
                  <a:pt x="6750050" y="838073"/>
                </a:lnTo>
                <a:lnTo>
                  <a:pt x="6594729" y="826897"/>
                </a:lnTo>
                <a:lnTo>
                  <a:pt x="6260465" y="793369"/>
                </a:lnTo>
                <a:lnTo>
                  <a:pt x="5900674" y="746506"/>
                </a:lnTo>
                <a:lnTo>
                  <a:pt x="5709158" y="717423"/>
                </a:lnTo>
                <a:lnTo>
                  <a:pt x="5509006" y="683895"/>
                </a:lnTo>
                <a:lnTo>
                  <a:pt x="5302631" y="645922"/>
                </a:lnTo>
                <a:lnTo>
                  <a:pt x="4861941" y="558673"/>
                </a:lnTo>
                <a:lnTo>
                  <a:pt x="4136009" y="395605"/>
                </a:lnTo>
                <a:lnTo>
                  <a:pt x="3614547" y="268224"/>
                </a:lnTo>
                <a:lnTo>
                  <a:pt x="3122803" y="165354"/>
                </a:lnTo>
                <a:lnTo>
                  <a:pt x="2892933" y="125095"/>
                </a:lnTo>
                <a:lnTo>
                  <a:pt x="2673604" y="91567"/>
                </a:lnTo>
                <a:lnTo>
                  <a:pt x="2462911" y="62611"/>
                </a:lnTo>
                <a:lnTo>
                  <a:pt x="2262759" y="40259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2230">
                <a:moveTo>
                  <a:pt x="8723376" y="569849"/>
                </a:moveTo>
                <a:lnTo>
                  <a:pt x="8638286" y="605663"/>
                </a:lnTo>
                <a:lnTo>
                  <a:pt x="8557387" y="636905"/>
                </a:lnTo>
                <a:lnTo>
                  <a:pt x="8472170" y="665988"/>
                </a:lnTo>
                <a:lnTo>
                  <a:pt x="8295513" y="719582"/>
                </a:lnTo>
                <a:lnTo>
                  <a:pt x="8201787" y="744220"/>
                </a:lnTo>
                <a:lnTo>
                  <a:pt x="8005953" y="784479"/>
                </a:lnTo>
                <a:lnTo>
                  <a:pt x="7901686" y="802259"/>
                </a:lnTo>
                <a:lnTo>
                  <a:pt x="7680325" y="829183"/>
                </a:lnTo>
                <a:lnTo>
                  <a:pt x="7441946" y="846963"/>
                </a:lnTo>
                <a:lnTo>
                  <a:pt x="7314184" y="851535"/>
                </a:lnTo>
                <a:lnTo>
                  <a:pt x="8723376" y="851535"/>
                </a:lnTo>
                <a:lnTo>
                  <a:pt x="8723376" y="569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21300" y="391413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指</a:t>
            </a:r>
            <a:r>
              <a:rPr dirty="0" sz="4400" spc="15"/>
              <a:t>令</a:t>
            </a:r>
            <a:r>
              <a:rPr dirty="0" sz="4400"/>
              <a:t>执行例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7615" y="1409335"/>
            <a:ext cx="1101090" cy="22987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1	9	4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8404" y="1562614"/>
            <a:ext cx="363855" cy="354330"/>
          </a:xfrm>
          <a:custGeom>
            <a:avLst/>
            <a:gdLst/>
            <a:ahLst/>
            <a:cxnLst/>
            <a:rect l="l" t="t" r="r" b="b"/>
            <a:pathLst>
              <a:path w="363855" h="354330">
                <a:moveTo>
                  <a:pt x="363391" y="353905"/>
                </a:moveTo>
                <a:lnTo>
                  <a:pt x="0" y="0"/>
                </a:lnTo>
              </a:path>
            </a:pathLst>
          </a:custGeom>
          <a:ln w="16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1227" y="1892198"/>
            <a:ext cx="127635" cy="99695"/>
          </a:xfrm>
          <a:custGeom>
            <a:avLst/>
            <a:gdLst/>
            <a:ahLst/>
            <a:cxnLst/>
            <a:rect l="l" t="t" r="r" b="b"/>
            <a:pathLst>
              <a:path w="127635" h="99694">
                <a:moveTo>
                  <a:pt x="86986" y="0"/>
                </a:moveTo>
                <a:lnTo>
                  <a:pt x="0" y="35022"/>
                </a:lnTo>
                <a:lnTo>
                  <a:pt x="127545" y="99339"/>
                </a:lnTo>
                <a:lnTo>
                  <a:pt x="86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87615" y="1639146"/>
            <a:ext cx="1101090" cy="22987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5	9	4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87615" y="1868957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87615" y="1868957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2	9	4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9132" y="1357395"/>
            <a:ext cx="387985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3684" y="1203255"/>
            <a:ext cx="7505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存储器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25773" y="216005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73" y="0"/>
                </a:moveTo>
                <a:lnTo>
                  <a:pt x="14948" y="1195"/>
                </a:lnTo>
                <a:lnTo>
                  <a:pt x="7169" y="4458"/>
                </a:lnTo>
                <a:lnTo>
                  <a:pt x="1923" y="9302"/>
                </a:lnTo>
                <a:lnTo>
                  <a:pt x="0" y="15241"/>
                </a:lnTo>
                <a:lnTo>
                  <a:pt x="1923" y="21242"/>
                </a:lnTo>
                <a:lnTo>
                  <a:pt x="7169" y="26118"/>
                </a:lnTo>
                <a:lnTo>
                  <a:pt x="14948" y="29393"/>
                </a:lnTo>
                <a:lnTo>
                  <a:pt x="24473" y="30591"/>
                </a:lnTo>
                <a:lnTo>
                  <a:pt x="33988" y="29393"/>
                </a:lnTo>
                <a:lnTo>
                  <a:pt x="41762" y="26118"/>
                </a:lnTo>
                <a:lnTo>
                  <a:pt x="47006" y="21242"/>
                </a:lnTo>
                <a:lnTo>
                  <a:pt x="48929" y="15241"/>
                </a:lnTo>
                <a:lnTo>
                  <a:pt x="47006" y="9302"/>
                </a:lnTo>
                <a:lnTo>
                  <a:pt x="41762" y="4458"/>
                </a:lnTo>
                <a:lnTo>
                  <a:pt x="33988" y="1195"/>
                </a:lnTo>
                <a:lnTo>
                  <a:pt x="2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5773" y="216005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73" y="30591"/>
                </a:moveTo>
                <a:lnTo>
                  <a:pt x="33988" y="29393"/>
                </a:lnTo>
                <a:lnTo>
                  <a:pt x="41762" y="26118"/>
                </a:lnTo>
                <a:lnTo>
                  <a:pt x="47006" y="21242"/>
                </a:lnTo>
                <a:lnTo>
                  <a:pt x="48929" y="15241"/>
                </a:lnTo>
                <a:lnTo>
                  <a:pt x="47006" y="9302"/>
                </a:lnTo>
                <a:lnTo>
                  <a:pt x="41762" y="4458"/>
                </a:lnTo>
                <a:lnTo>
                  <a:pt x="33988" y="1195"/>
                </a:lnTo>
                <a:lnTo>
                  <a:pt x="24473" y="0"/>
                </a:lnTo>
                <a:lnTo>
                  <a:pt x="14948" y="1195"/>
                </a:lnTo>
                <a:lnTo>
                  <a:pt x="7169" y="4458"/>
                </a:lnTo>
                <a:lnTo>
                  <a:pt x="1923" y="9302"/>
                </a:lnTo>
                <a:lnTo>
                  <a:pt x="0" y="15241"/>
                </a:lnTo>
                <a:lnTo>
                  <a:pt x="1923" y="21242"/>
                </a:lnTo>
                <a:lnTo>
                  <a:pt x="7169" y="26118"/>
                </a:lnTo>
                <a:lnTo>
                  <a:pt x="14948" y="29393"/>
                </a:lnTo>
                <a:lnTo>
                  <a:pt x="24473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25773" y="223669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73" y="0"/>
                </a:moveTo>
                <a:lnTo>
                  <a:pt x="14948" y="1197"/>
                </a:lnTo>
                <a:lnTo>
                  <a:pt x="7169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288"/>
                </a:lnTo>
                <a:lnTo>
                  <a:pt x="7169" y="26132"/>
                </a:lnTo>
                <a:lnTo>
                  <a:pt x="14948" y="29395"/>
                </a:lnTo>
                <a:lnTo>
                  <a:pt x="24473" y="30591"/>
                </a:lnTo>
                <a:lnTo>
                  <a:pt x="33988" y="29395"/>
                </a:lnTo>
                <a:lnTo>
                  <a:pt x="41762" y="26132"/>
                </a:lnTo>
                <a:lnTo>
                  <a:pt x="47006" y="21288"/>
                </a:lnTo>
                <a:lnTo>
                  <a:pt x="48929" y="15349"/>
                </a:lnTo>
                <a:lnTo>
                  <a:pt x="47006" y="9348"/>
                </a:lnTo>
                <a:lnTo>
                  <a:pt x="41762" y="4472"/>
                </a:lnTo>
                <a:lnTo>
                  <a:pt x="33988" y="1197"/>
                </a:lnTo>
                <a:lnTo>
                  <a:pt x="2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5773" y="223669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73" y="30591"/>
                </a:moveTo>
                <a:lnTo>
                  <a:pt x="33988" y="29395"/>
                </a:lnTo>
                <a:lnTo>
                  <a:pt x="41762" y="26132"/>
                </a:lnTo>
                <a:lnTo>
                  <a:pt x="47006" y="21288"/>
                </a:lnTo>
                <a:lnTo>
                  <a:pt x="48929" y="15349"/>
                </a:lnTo>
                <a:lnTo>
                  <a:pt x="47006" y="9348"/>
                </a:lnTo>
                <a:lnTo>
                  <a:pt x="41762" y="4472"/>
                </a:lnTo>
                <a:lnTo>
                  <a:pt x="33988" y="1197"/>
                </a:lnTo>
                <a:lnTo>
                  <a:pt x="24473" y="0"/>
                </a:lnTo>
                <a:lnTo>
                  <a:pt x="14948" y="1197"/>
                </a:lnTo>
                <a:lnTo>
                  <a:pt x="7169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288"/>
                </a:lnTo>
                <a:lnTo>
                  <a:pt x="7169" y="26132"/>
                </a:lnTo>
                <a:lnTo>
                  <a:pt x="14948" y="29395"/>
                </a:lnTo>
                <a:lnTo>
                  <a:pt x="24473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486241" y="2327206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049132" y="2276641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28772" y="1409335"/>
            <a:ext cx="782955" cy="229870"/>
          </a:xfrm>
          <a:custGeom>
            <a:avLst/>
            <a:gdLst/>
            <a:ahLst/>
            <a:cxnLst/>
            <a:rect l="l" t="t" r="r" b="b"/>
            <a:pathLst>
              <a:path w="782954" h="229869">
                <a:moveTo>
                  <a:pt x="0" y="229811"/>
                </a:moveTo>
                <a:lnTo>
                  <a:pt x="782771" y="229811"/>
                </a:lnTo>
                <a:lnTo>
                  <a:pt x="78277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28772" y="1409335"/>
            <a:ext cx="782955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585"/>
              </a:lnSpc>
              <a:tabLst>
                <a:tab pos="321945" algn="l"/>
                <a:tab pos="598170" algn="l"/>
              </a:tabLst>
            </a:pPr>
            <a:r>
              <a:rPr dirty="0" sz="1350" spc="409">
                <a:latin typeface="Times New Roman"/>
                <a:cs typeface="Times New Roman"/>
              </a:rPr>
              <a:t>3	0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28772" y="1639146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28772" y="1639146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8772" y="1868957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28772" y="1868957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1	9	4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6755" y="1405610"/>
            <a:ext cx="32131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390">
                <a:latin typeface="Times New Roman"/>
                <a:cs typeface="Times New Roman"/>
              </a:rPr>
              <a:t>P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83522" y="1203255"/>
            <a:ext cx="12204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390">
                <a:latin typeface="Times New Roman"/>
                <a:cs typeface="Times New Roman"/>
              </a:rPr>
              <a:t>P</a:t>
            </a:r>
            <a:r>
              <a:rPr dirty="0" sz="1200" spc="500">
                <a:latin typeface="Times New Roman"/>
                <a:cs typeface="Times New Roman"/>
              </a:rPr>
              <a:t>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43001" y="2941482"/>
            <a:ext cx="6849745" cy="0"/>
          </a:xfrm>
          <a:custGeom>
            <a:avLst/>
            <a:gdLst/>
            <a:ahLst/>
            <a:cxnLst/>
            <a:rect l="l" t="t" r="r" b="b"/>
            <a:pathLst>
              <a:path w="6849745" h="0">
                <a:moveTo>
                  <a:pt x="68492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56826" y="1409335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156826" y="1409335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1	9	4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57615" y="1830691"/>
            <a:ext cx="394335" cy="712470"/>
          </a:xfrm>
          <a:custGeom>
            <a:avLst/>
            <a:gdLst/>
            <a:ahLst/>
            <a:cxnLst/>
            <a:rect l="l" t="t" r="r" b="b"/>
            <a:pathLst>
              <a:path w="394334" h="712469">
                <a:moveTo>
                  <a:pt x="393853" y="0"/>
                </a:moveTo>
                <a:lnTo>
                  <a:pt x="0" y="712458"/>
                </a:lnTo>
              </a:path>
            </a:pathLst>
          </a:custGeom>
          <a:ln w="18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98311" y="1746485"/>
            <a:ext cx="100330" cy="102870"/>
          </a:xfrm>
          <a:custGeom>
            <a:avLst/>
            <a:gdLst/>
            <a:ahLst/>
            <a:cxnLst/>
            <a:rect l="l" t="t" r="r" b="b"/>
            <a:pathLst>
              <a:path w="100329" h="102869">
                <a:moveTo>
                  <a:pt x="99757" y="0"/>
                </a:moveTo>
                <a:lnTo>
                  <a:pt x="0" y="81287"/>
                </a:lnTo>
                <a:lnTo>
                  <a:pt x="97859" y="102474"/>
                </a:lnTo>
                <a:lnTo>
                  <a:pt x="99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156826" y="1639146"/>
            <a:ext cx="1101090" cy="22987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5	9	4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56826" y="1868957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89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56826" y="1868957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2	9	4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44648" y="1357395"/>
            <a:ext cx="962025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86105" algn="l"/>
              </a:tabLst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65">
                <a:latin typeface="Times New Roman"/>
                <a:cs typeface="Times New Roman"/>
              </a:rPr>
              <a:t>	</a:t>
            </a: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370"/>
              </a:spcBef>
              <a:tabLst>
                <a:tab pos="586105" algn="l"/>
              </a:tabLst>
            </a:pPr>
            <a:r>
              <a:rPr dirty="0" sz="1200" spc="350">
                <a:latin typeface="Times New Roman"/>
                <a:cs typeface="Times New Roman"/>
              </a:rPr>
              <a:t>IR</a:t>
            </a:r>
            <a:r>
              <a:rPr dirty="0" sz="1200" spc="350">
                <a:latin typeface="Times New Roman"/>
                <a:cs typeface="Times New Roman"/>
              </a:rPr>
              <a:t>	</a:t>
            </a: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94967" y="216005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195"/>
                </a:lnTo>
                <a:lnTo>
                  <a:pt x="7205" y="4458"/>
                </a:lnTo>
                <a:lnTo>
                  <a:pt x="1936" y="9302"/>
                </a:lnTo>
                <a:lnTo>
                  <a:pt x="0" y="15241"/>
                </a:lnTo>
                <a:lnTo>
                  <a:pt x="1936" y="21242"/>
                </a:lnTo>
                <a:lnTo>
                  <a:pt x="7205" y="26118"/>
                </a:lnTo>
                <a:lnTo>
                  <a:pt x="14999" y="29393"/>
                </a:lnTo>
                <a:lnTo>
                  <a:pt x="24508" y="30591"/>
                </a:lnTo>
                <a:lnTo>
                  <a:pt x="34016" y="29393"/>
                </a:lnTo>
                <a:lnTo>
                  <a:pt x="41810" y="26118"/>
                </a:lnTo>
                <a:lnTo>
                  <a:pt x="47079" y="21242"/>
                </a:lnTo>
                <a:lnTo>
                  <a:pt x="49016" y="15241"/>
                </a:lnTo>
                <a:lnTo>
                  <a:pt x="47079" y="9302"/>
                </a:lnTo>
                <a:lnTo>
                  <a:pt x="41810" y="4458"/>
                </a:lnTo>
                <a:lnTo>
                  <a:pt x="34016" y="1195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94967" y="216005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591"/>
                </a:moveTo>
                <a:lnTo>
                  <a:pt x="34016" y="29393"/>
                </a:lnTo>
                <a:lnTo>
                  <a:pt x="41810" y="26118"/>
                </a:lnTo>
                <a:lnTo>
                  <a:pt x="47079" y="21242"/>
                </a:lnTo>
                <a:lnTo>
                  <a:pt x="49016" y="15241"/>
                </a:lnTo>
                <a:lnTo>
                  <a:pt x="47079" y="9302"/>
                </a:lnTo>
                <a:lnTo>
                  <a:pt x="41810" y="4458"/>
                </a:lnTo>
                <a:lnTo>
                  <a:pt x="34016" y="1195"/>
                </a:lnTo>
                <a:lnTo>
                  <a:pt x="24508" y="0"/>
                </a:lnTo>
                <a:lnTo>
                  <a:pt x="14999" y="1195"/>
                </a:lnTo>
                <a:lnTo>
                  <a:pt x="7205" y="4458"/>
                </a:lnTo>
                <a:lnTo>
                  <a:pt x="1936" y="9302"/>
                </a:lnTo>
                <a:lnTo>
                  <a:pt x="0" y="15241"/>
                </a:lnTo>
                <a:lnTo>
                  <a:pt x="1936" y="21242"/>
                </a:lnTo>
                <a:lnTo>
                  <a:pt x="7205" y="26118"/>
                </a:lnTo>
                <a:lnTo>
                  <a:pt x="14999" y="29393"/>
                </a:lnTo>
                <a:lnTo>
                  <a:pt x="24508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4967" y="223669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288"/>
                </a:lnTo>
                <a:lnTo>
                  <a:pt x="7205" y="26132"/>
                </a:lnTo>
                <a:lnTo>
                  <a:pt x="14999" y="29395"/>
                </a:lnTo>
                <a:lnTo>
                  <a:pt x="24508" y="30591"/>
                </a:lnTo>
                <a:lnTo>
                  <a:pt x="34016" y="29395"/>
                </a:lnTo>
                <a:lnTo>
                  <a:pt x="41810" y="26132"/>
                </a:lnTo>
                <a:lnTo>
                  <a:pt x="47079" y="21288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4967" y="223669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591"/>
                </a:moveTo>
                <a:lnTo>
                  <a:pt x="34016" y="29395"/>
                </a:lnTo>
                <a:lnTo>
                  <a:pt x="41810" y="26132"/>
                </a:lnTo>
                <a:lnTo>
                  <a:pt x="47079" y="21288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288"/>
                </a:lnTo>
                <a:lnTo>
                  <a:pt x="7205" y="26132"/>
                </a:lnTo>
                <a:lnTo>
                  <a:pt x="14999" y="29395"/>
                </a:lnTo>
                <a:lnTo>
                  <a:pt x="24508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155451" y="2327206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4718343" y="2276641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98069" y="1409335"/>
            <a:ext cx="782955" cy="229870"/>
          </a:xfrm>
          <a:custGeom>
            <a:avLst/>
            <a:gdLst/>
            <a:ahLst/>
            <a:cxnLst/>
            <a:rect l="l" t="t" r="r" b="b"/>
            <a:pathLst>
              <a:path w="782954" h="229869">
                <a:moveTo>
                  <a:pt x="0" y="229811"/>
                </a:moveTo>
                <a:lnTo>
                  <a:pt x="782771" y="229811"/>
                </a:lnTo>
                <a:lnTo>
                  <a:pt x="78277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698069" y="1409335"/>
            <a:ext cx="782955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585"/>
              </a:lnSpc>
              <a:tabLst>
                <a:tab pos="321945" algn="l"/>
                <a:tab pos="598170" algn="l"/>
              </a:tabLst>
            </a:pPr>
            <a:r>
              <a:rPr dirty="0" sz="1350" spc="409">
                <a:latin typeface="Times New Roman"/>
                <a:cs typeface="Times New Roman"/>
              </a:rPr>
              <a:t>3	0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98069" y="1639146"/>
            <a:ext cx="1101090" cy="22987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0	0	0	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98069" y="1868957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90" h="229869">
                <a:moveTo>
                  <a:pt x="0" y="229811"/>
                </a:moveTo>
                <a:lnTo>
                  <a:pt x="1100789" y="229811"/>
                </a:lnTo>
                <a:lnTo>
                  <a:pt x="1100789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698069" y="1868957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1	9	4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15879" y="1405610"/>
            <a:ext cx="32131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390">
                <a:latin typeface="Times New Roman"/>
                <a:cs typeface="Times New Roman"/>
              </a:rPr>
              <a:t>P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52894" y="1203255"/>
            <a:ext cx="28206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12265" algn="l"/>
              </a:tabLst>
            </a:pPr>
            <a:r>
              <a:rPr dirty="0" sz="1200" spc="700">
                <a:latin typeface="宋体"/>
                <a:cs typeface="宋体"/>
              </a:rPr>
              <a:t>存储器</a:t>
            </a:r>
            <a:r>
              <a:rPr dirty="0" sz="1200" spc="700">
                <a:latin typeface="宋体"/>
                <a:cs typeface="宋体"/>
              </a:rPr>
              <a:t>	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45">
                <a:latin typeface="Times New Roman"/>
                <a:cs typeface="Times New Roman"/>
              </a:rPr>
              <a:t>PU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13945" y="1587207"/>
            <a:ext cx="361315" cy="48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20" marR="5080" indent="-59055">
              <a:lnSpc>
                <a:spcPct val="125699"/>
              </a:lnSpc>
              <a:spcBef>
                <a:spcPts val="100"/>
              </a:spcBef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270">
                <a:latin typeface="Times New Roman"/>
                <a:cs typeface="Times New Roman"/>
              </a:rPr>
              <a:t>C  </a:t>
            </a:r>
            <a:r>
              <a:rPr dirty="0" sz="1200" spc="350">
                <a:latin typeface="Times New Roman"/>
                <a:cs typeface="Times New Roman"/>
              </a:rPr>
              <a:t>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45334" y="1225572"/>
            <a:ext cx="0" cy="4841875"/>
          </a:xfrm>
          <a:custGeom>
            <a:avLst/>
            <a:gdLst/>
            <a:ahLst/>
            <a:cxnLst/>
            <a:rect l="l" t="t" r="r" b="b"/>
            <a:pathLst>
              <a:path w="0" h="4841875">
                <a:moveTo>
                  <a:pt x="0" y="0"/>
                </a:moveTo>
                <a:lnTo>
                  <a:pt x="0" y="4841279"/>
                </a:lnTo>
              </a:path>
            </a:pathLst>
          </a:custGeom>
          <a:ln w="41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331854" y="2750644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3020" y="2750644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00624" y="3554276"/>
            <a:ext cx="327025" cy="153670"/>
          </a:xfrm>
          <a:custGeom>
            <a:avLst/>
            <a:gdLst/>
            <a:ahLst/>
            <a:cxnLst/>
            <a:rect l="l" t="t" r="r" b="b"/>
            <a:pathLst>
              <a:path w="327025" h="153670">
                <a:moveTo>
                  <a:pt x="326491" y="153279"/>
                </a:moveTo>
                <a:lnTo>
                  <a:pt x="0" y="0"/>
                </a:lnTo>
              </a:path>
            </a:pathLst>
          </a:custGeom>
          <a:ln w="143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85694" y="3676749"/>
            <a:ext cx="155575" cy="84455"/>
          </a:xfrm>
          <a:custGeom>
            <a:avLst/>
            <a:gdLst/>
            <a:ahLst/>
            <a:cxnLst/>
            <a:rect l="l" t="t" r="r" b="b"/>
            <a:pathLst>
              <a:path w="155575" h="84454">
                <a:moveTo>
                  <a:pt x="62132" y="0"/>
                </a:moveTo>
                <a:lnTo>
                  <a:pt x="0" y="51885"/>
                </a:lnTo>
                <a:lnTo>
                  <a:pt x="155332" y="84314"/>
                </a:lnTo>
                <a:lnTo>
                  <a:pt x="62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1498478" y="3177486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1	9	4	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5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1061364" y="3126921"/>
            <a:ext cx="387985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95903" y="2972781"/>
            <a:ext cx="7505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存储器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38010" y="392958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0"/>
                </a:moveTo>
                <a:lnTo>
                  <a:pt x="14941" y="1197"/>
                </a:lnTo>
                <a:lnTo>
                  <a:pt x="7166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288"/>
                </a:lnTo>
                <a:lnTo>
                  <a:pt x="7166" y="26132"/>
                </a:lnTo>
                <a:lnTo>
                  <a:pt x="14941" y="29395"/>
                </a:lnTo>
                <a:lnTo>
                  <a:pt x="24456" y="30591"/>
                </a:lnTo>
                <a:lnTo>
                  <a:pt x="33981" y="29395"/>
                </a:lnTo>
                <a:lnTo>
                  <a:pt x="41760" y="26132"/>
                </a:lnTo>
                <a:lnTo>
                  <a:pt x="47006" y="21288"/>
                </a:lnTo>
                <a:lnTo>
                  <a:pt x="48929" y="15349"/>
                </a:lnTo>
                <a:lnTo>
                  <a:pt x="47006" y="9348"/>
                </a:lnTo>
                <a:lnTo>
                  <a:pt x="41760" y="4472"/>
                </a:lnTo>
                <a:lnTo>
                  <a:pt x="33981" y="1197"/>
                </a:lnTo>
                <a:lnTo>
                  <a:pt x="2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38010" y="392958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30591"/>
                </a:moveTo>
                <a:lnTo>
                  <a:pt x="33981" y="29395"/>
                </a:lnTo>
                <a:lnTo>
                  <a:pt x="41760" y="26132"/>
                </a:lnTo>
                <a:lnTo>
                  <a:pt x="47006" y="21288"/>
                </a:lnTo>
                <a:lnTo>
                  <a:pt x="48929" y="15349"/>
                </a:lnTo>
                <a:lnTo>
                  <a:pt x="47006" y="9348"/>
                </a:lnTo>
                <a:lnTo>
                  <a:pt x="41760" y="4472"/>
                </a:lnTo>
                <a:lnTo>
                  <a:pt x="33981" y="1197"/>
                </a:lnTo>
                <a:lnTo>
                  <a:pt x="24456" y="0"/>
                </a:lnTo>
                <a:lnTo>
                  <a:pt x="14941" y="1197"/>
                </a:lnTo>
                <a:lnTo>
                  <a:pt x="7166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288"/>
                </a:lnTo>
                <a:lnTo>
                  <a:pt x="7166" y="26132"/>
                </a:lnTo>
                <a:lnTo>
                  <a:pt x="14941" y="29395"/>
                </a:lnTo>
                <a:lnTo>
                  <a:pt x="24456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38010" y="400622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0"/>
                </a:moveTo>
                <a:lnTo>
                  <a:pt x="14941" y="1197"/>
                </a:lnTo>
                <a:lnTo>
                  <a:pt x="7166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304"/>
                </a:lnTo>
                <a:lnTo>
                  <a:pt x="7166" y="26186"/>
                </a:lnTo>
                <a:lnTo>
                  <a:pt x="14941" y="29486"/>
                </a:lnTo>
                <a:lnTo>
                  <a:pt x="24456" y="30699"/>
                </a:lnTo>
                <a:lnTo>
                  <a:pt x="33981" y="29486"/>
                </a:lnTo>
                <a:lnTo>
                  <a:pt x="41760" y="26186"/>
                </a:lnTo>
                <a:lnTo>
                  <a:pt x="47006" y="21304"/>
                </a:lnTo>
                <a:lnTo>
                  <a:pt x="48929" y="15349"/>
                </a:lnTo>
                <a:lnTo>
                  <a:pt x="47006" y="9348"/>
                </a:lnTo>
                <a:lnTo>
                  <a:pt x="41760" y="4472"/>
                </a:lnTo>
                <a:lnTo>
                  <a:pt x="33981" y="1197"/>
                </a:lnTo>
                <a:lnTo>
                  <a:pt x="2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38010" y="400622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30699"/>
                </a:moveTo>
                <a:lnTo>
                  <a:pt x="33981" y="29486"/>
                </a:lnTo>
                <a:lnTo>
                  <a:pt x="41760" y="26186"/>
                </a:lnTo>
                <a:lnTo>
                  <a:pt x="47006" y="21304"/>
                </a:lnTo>
                <a:lnTo>
                  <a:pt x="48929" y="15349"/>
                </a:lnTo>
                <a:lnTo>
                  <a:pt x="47006" y="9348"/>
                </a:lnTo>
                <a:lnTo>
                  <a:pt x="41760" y="4472"/>
                </a:lnTo>
                <a:lnTo>
                  <a:pt x="33981" y="1197"/>
                </a:lnTo>
                <a:lnTo>
                  <a:pt x="24456" y="0"/>
                </a:lnTo>
                <a:lnTo>
                  <a:pt x="14941" y="1197"/>
                </a:lnTo>
                <a:lnTo>
                  <a:pt x="7166" y="4472"/>
                </a:lnTo>
                <a:lnTo>
                  <a:pt x="1923" y="9348"/>
                </a:lnTo>
                <a:lnTo>
                  <a:pt x="0" y="15349"/>
                </a:lnTo>
                <a:lnTo>
                  <a:pt x="1923" y="21304"/>
                </a:lnTo>
                <a:lnTo>
                  <a:pt x="7166" y="26186"/>
                </a:lnTo>
                <a:lnTo>
                  <a:pt x="14941" y="29486"/>
                </a:lnTo>
                <a:lnTo>
                  <a:pt x="24456" y="306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1498478" y="4096731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1061364" y="4046166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039589" y="3177424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/>
                <a:gridCol w="318135"/>
              </a:tblGrid>
              <a:tr h="229811">
                <a:tc>
                  <a:txBody>
                    <a:bodyPr/>
                    <a:lstStyle/>
                    <a:p>
                      <a:pPr marL="45720">
                        <a:lnSpc>
                          <a:spcPts val="1585"/>
                        </a:lnSpc>
                        <a:tabLst>
                          <a:tab pos="321945" algn="l"/>
                          <a:tab pos="59817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3	0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811">
                <a:tc gridSpan="2"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0	0	0	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811">
                <a:tc gridSpan="2"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5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3993218" y="3175136"/>
            <a:ext cx="1866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95603" y="2972781"/>
            <a:ext cx="12204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45">
                <a:latin typeface="Times New Roman"/>
                <a:cs typeface="Times New Roman"/>
              </a:rPr>
              <a:t>PU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44091" y="4535411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5167705" y="3177486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1	9	4	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5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4965149" y="2972781"/>
            <a:ext cx="7505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存储器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707221" y="392958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288"/>
                </a:lnTo>
                <a:lnTo>
                  <a:pt x="7205" y="26132"/>
                </a:lnTo>
                <a:lnTo>
                  <a:pt x="14999" y="29395"/>
                </a:lnTo>
                <a:lnTo>
                  <a:pt x="24508" y="30591"/>
                </a:lnTo>
                <a:lnTo>
                  <a:pt x="34016" y="29395"/>
                </a:lnTo>
                <a:lnTo>
                  <a:pt x="41810" y="26132"/>
                </a:lnTo>
                <a:lnTo>
                  <a:pt x="47079" y="21288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07221" y="392958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591"/>
                </a:moveTo>
                <a:lnTo>
                  <a:pt x="34016" y="29395"/>
                </a:lnTo>
                <a:lnTo>
                  <a:pt x="41810" y="26132"/>
                </a:lnTo>
                <a:lnTo>
                  <a:pt x="47079" y="21288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288"/>
                </a:lnTo>
                <a:lnTo>
                  <a:pt x="7205" y="26132"/>
                </a:lnTo>
                <a:lnTo>
                  <a:pt x="14999" y="29395"/>
                </a:lnTo>
                <a:lnTo>
                  <a:pt x="24508" y="30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07221" y="400622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304"/>
                </a:lnTo>
                <a:lnTo>
                  <a:pt x="7205" y="26186"/>
                </a:lnTo>
                <a:lnTo>
                  <a:pt x="14999" y="29486"/>
                </a:lnTo>
                <a:lnTo>
                  <a:pt x="24508" y="30699"/>
                </a:lnTo>
                <a:lnTo>
                  <a:pt x="34016" y="29486"/>
                </a:lnTo>
                <a:lnTo>
                  <a:pt x="41810" y="26186"/>
                </a:lnTo>
                <a:lnTo>
                  <a:pt x="47079" y="21304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07221" y="4006224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699"/>
                </a:moveTo>
                <a:lnTo>
                  <a:pt x="34016" y="29486"/>
                </a:lnTo>
                <a:lnTo>
                  <a:pt x="41810" y="26186"/>
                </a:lnTo>
                <a:lnTo>
                  <a:pt x="47079" y="21304"/>
                </a:lnTo>
                <a:lnTo>
                  <a:pt x="49016" y="15349"/>
                </a:lnTo>
                <a:lnTo>
                  <a:pt x="47079" y="9348"/>
                </a:lnTo>
                <a:lnTo>
                  <a:pt x="41810" y="4472"/>
                </a:lnTo>
                <a:lnTo>
                  <a:pt x="34016" y="1197"/>
                </a:lnTo>
                <a:lnTo>
                  <a:pt x="24508" y="0"/>
                </a:lnTo>
                <a:lnTo>
                  <a:pt x="14999" y="1197"/>
                </a:lnTo>
                <a:lnTo>
                  <a:pt x="7205" y="4472"/>
                </a:lnTo>
                <a:lnTo>
                  <a:pt x="1936" y="9348"/>
                </a:lnTo>
                <a:lnTo>
                  <a:pt x="0" y="15349"/>
                </a:lnTo>
                <a:lnTo>
                  <a:pt x="1936" y="21304"/>
                </a:lnTo>
                <a:lnTo>
                  <a:pt x="7205" y="26186"/>
                </a:lnTo>
                <a:lnTo>
                  <a:pt x="14999" y="29486"/>
                </a:lnTo>
                <a:lnTo>
                  <a:pt x="24508" y="306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5167705" y="4096731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4730597" y="4046166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10150" y="3178860"/>
            <a:ext cx="782955" cy="229870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585"/>
              </a:lnSpc>
              <a:tabLst>
                <a:tab pos="321945" algn="l"/>
                <a:tab pos="598170" algn="l"/>
              </a:tabLst>
            </a:pPr>
            <a:r>
              <a:rPr dirty="0" sz="1350" spc="409">
                <a:latin typeface="Times New Roman"/>
                <a:cs typeface="Times New Roman"/>
              </a:rPr>
              <a:t>3	0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710150" y="3408672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90" h="229870">
                <a:moveTo>
                  <a:pt x="0" y="229811"/>
                </a:moveTo>
                <a:lnTo>
                  <a:pt x="1100771" y="229811"/>
                </a:lnTo>
                <a:lnTo>
                  <a:pt x="110077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710150" y="3408672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0	0	0	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710150" y="3638483"/>
            <a:ext cx="1101090" cy="229870"/>
          </a:xfrm>
          <a:custGeom>
            <a:avLst/>
            <a:gdLst/>
            <a:ahLst/>
            <a:cxnLst/>
            <a:rect l="l" t="t" r="r" b="b"/>
            <a:pathLst>
              <a:path w="1101090" h="229870">
                <a:moveTo>
                  <a:pt x="0" y="229811"/>
                </a:moveTo>
                <a:lnTo>
                  <a:pt x="1100771" y="229811"/>
                </a:lnTo>
                <a:lnTo>
                  <a:pt x="1100771" y="0"/>
                </a:lnTo>
                <a:lnTo>
                  <a:pt x="0" y="0"/>
                </a:lnTo>
                <a:lnTo>
                  <a:pt x="0" y="22981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710150" y="3638483"/>
            <a:ext cx="1101090" cy="2298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310">
              <a:lnSpc>
                <a:spcPts val="1585"/>
              </a:lnSpc>
              <a:tabLst>
                <a:tab pos="342900" algn="l"/>
                <a:tab pos="619125" algn="l"/>
                <a:tab pos="895350" algn="l"/>
              </a:tabLst>
            </a:pPr>
            <a:r>
              <a:rPr dirty="0" sz="1350" spc="409">
                <a:latin typeface="Times New Roman"/>
                <a:cs typeface="Times New Roman"/>
              </a:rPr>
              <a:t>5	9	4	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28134" y="3175136"/>
            <a:ext cx="32131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390">
                <a:latin typeface="Times New Roman"/>
                <a:cs typeface="Times New Roman"/>
              </a:rPr>
              <a:t>P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564900" y="2972781"/>
            <a:ext cx="12204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45">
                <a:latin typeface="Times New Roman"/>
                <a:cs typeface="Times New Roman"/>
              </a:rPr>
              <a:t>PU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13302" y="4535411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191593" y="3126921"/>
            <a:ext cx="927100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5118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70"/>
              </a:spcBef>
              <a:tabLst>
                <a:tab pos="551180" algn="l"/>
              </a:tabLst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65">
                <a:latin typeface="Times New Roman"/>
                <a:cs typeface="Times New Roman"/>
              </a:rPr>
              <a:t>	</a:t>
            </a: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51180" algn="l"/>
              </a:tabLst>
            </a:pPr>
            <a:r>
              <a:rPr dirty="0" sz="1200" spc="350">
                <a:latin typeface="Times New Roman"/>
                <a:cs typeface="Times New Roman"/>
              </a:rPr>
              <a:t>IR</a:t>
            </a:r>
            <a:r>
              <a:rPr dirty="0" sz="1200" spc="350">
                <a:latin typeface="Times New Roman"/>
                <a:cs typeface="Times New Roman"/>
              </a:rPr>
              <a:t>	</a:t>
            </a: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62789" y="3349166"/>
            <a:ext cx="361315" cy="48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5080" indent="-78105">
              <a:lnSpc>
                <a:spcPct val="125699"/>
              </a:lnSpc>
              <a:spcBef>
                <a:spcPts val="100"/>
              </a:spcBef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300">
                <a:latin typeface="Times New Roman"/>
                <a:cs typeface="Times New Roman"/>
              </a:rPr>
              <a:t>C  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01833" y="4094381"/>
            <a:ext cx="6604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350">
                <a:latin typeface="Times New Roman"/>
                <a:cs typeface="Times New Roman"/>
              </a:rPr>
              <a:t>3</a:t>
            </a:r>
            <a:r>
              <a:rPr dirty="0" sz="1200" spc="390">
                <a:latin typeface="Times New Roman"/>
                <a:cs typeface="Times New Roman"/>
              </a:rPr>
              <a:t>+</a:t>
            </a:r>
            <a:r>
              <a:rPr dirty="0" sz="1200" spc="365">
                <a:latin typeface="Times New Roman"/>
                <a:cs typeface="Times New Roman"/>
              </a:rPr>
              <a:t>2=5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77842" y="3554276"/>
            <a:ext cx="494030" cy="607695"/>
          </a:xfrm>
          <a:custGeom>
            <a:avLst/>
            <a:gdLst/>
            <a:ahLst/>
            <a:cxnLst/>
            <a:rect l="l" t="t" r="r" b="b"/>
            <a:pathLst>
              <a:path w="494029" h="607695">
                <a:moveTo>
                  <a:pt x="232308" y="0"/>
                </a:moveTo>
                <a:lnTo>
                  <a:pt x="165238" y="16866"/>
                </a:lnTo>
                <a:lnTo>
                  <a:pt x="105842" y="64178"/>
                </a:lnTo>
                <a:lnTo>
                  <a:pt x="79923" y="97710"/>
                </a:lnTo>
                <a:lnTo>
                  <a:pt x="57003" y="137004"/>
                </a:lnTo>
                <a:lnTo>
                  <a:pt x="37442" y="181444"/>
                </a:lnTo>
                <a:lnTo>
                  <a:pt x="21601" y="230413"/>
                </a:lnTo>
                <a:lnTo>
                  <a:pt x="9840" y="283295"/>
                </a:lnTo>
                <a:lnTo>
                  <a:pt x="2520" y="339473"/>
                </a:lnTo>
                <a:lnTo>
                  <a:pt x="0" y="398332"/>
                </a:lnTo>
                <a:lnTo>
                  <a:pt x="4198" y="423023"/>
                </a:lnTo>
                <a:lnTo>
                  <a:pt x="36524" y="470033"/>
                </a:lnTo>
                <a:lnTo>
                  <a:pt x="97961" y="512702"/>
                </a:lnTo>
                <a:lnTo>
                  <a:pt x="138547" y="531965"/>
                </a:lnTo>
                <a:lnTo>
                  <a:pt x="185153" y="549612"/>
                </a:lnTo>
                <a:lnTo>
                  <a:pt x="237358" y="565464"/>
                </a:lnTo>
                <a:lnTo>
                  <a:pt x="294743" y="579345"/>
                </a:lnTo>
                <a:lnTo>
                  <a:pt x="356889" y="591077"/>
                </a:lnTo>
                <a:lnTo>
                  <a:pt x="423375" y="600485"/>
                </a:lnTo>
                <a:lnTo>
                  <a:pt x="493784" y="607389"/>
                </a:lnTo>
              </a:path>
            </a:pathLst>
          </a:custGeom>
          <a:ln w="176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55576" y="4128805"/>
            <a:ext cx="158750" cy="64769"/>
          </a:xfrm>
          <a:custGeom>
            <a:avLst/>
            <a:gdLst/>
            <a:ahLst/>
            <a:cxnLst/>
            <a:rect l="l" t="t" r="r" b="b"/>
            <a:pathLst>
              <a:path w="158750" h="64770">
                <a:moveTo>
                  <a:pt x="6385" y="0"/>
                </a:moveTo>
                <a:lnTo>
                  <a:pt x="0" y="64749"/>
                </a:lnTo>
                <a:lnTo>
                  <a:pt x="158266" y="38265"/>
                </a:lnTo>
                <a:lnTo>
                  <a:pt x="6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700998" y="3614594"/>
            <a:ext cx="245110" cy="553085"/>
          </a:xfrm>
          <a:custGeom>
            <a:avLst/>
            <a:gdLst/>
            <a:ahLst/>
            <a:cxnLst/>
            <a:rect l="l" t="t" r="r" b="b"/>
            <a:pathLst>
              <a:path w="245109" h="553085">
                <a:moveTo>
                  <a:pt x="0" y="552476"/>
                </a:moveTo>
                <a:lnTo>
                  <a:pt x="43933" y="547540"/>
                </a:lnTo>
                <a:lnTo>
                  <a:pt x="85294" y="533309"/>
                </a:lnTo>
                <a:lnTo>
                  <a:pt x="123390" y="510647"/>
                </a:lnTo>
                <a:lnTo>
                  <a:pt x="157526" y="480422"/>
                </a:lnTo>
                <a:lnTo>
                  <a:pt x="187010" y="443498"/>
                </a:lnTo>
                <a:lnTo>
                  <a:pt x="211149" y="400742"/>
                </a:lnTo>
                <a:lnTo>
                  <a:pt x="229250" y="353019"/>
                </a:lnTo>
                <a:lnTo>
                  <a:pt x="240618" y="301194"/>
                </a:lnTo>
                <a:lnTo>
                  <a:pt x="244562" y="246133"/>
                </a:lnTo>
                <a:lnTo>
                  <a:pt x="241458" y="188812"/>
                </a:lnTo>
                <a:lnTo>
                  <a:pt x="232406" y="134215"/>
                </a:lnTo>
                <a:lnTo>
                  <a:pt x="217795" y="83666"/>
                </a:lnTo>
                <a:lnTo>
                  <a:pt x="198015" y="38486"/>
                </a:lnTo>
                <a:lnTo>
                  <a:pt x="173454" y="0"/>
                </a:lnTo>
              </a:path>
            </a:pathLst>
          </a:custGeom>
          <a:ln w="19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69690" y="3554276"/>
            <a:ext cx="149860" cy="90170"/>
          </a:xfrm>
          <a:custGeom>
            <a:avLst/>
            <a:gdLst/>
            <a:ahLst/>
            <a:cxnLst/>
            <a:rect l="l" t="t" r="r" b="b"/>
            <a:pathLst>
              <a:path w="149859" h="90170">
                <a:moveTo>
                  <a:pt x="0" y="0"/>
                </a:moveTo>
                <a:lnTo>
                  <a:pt x="79219" y="89719"/>
                </a:lnTo>
                <a:lnTo>
                  <a:pt x="149464" y="41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69869" y="4414285"/>
            <a:ext cx="955040" cy="120650"/>
          </a:xfrm>
          <a:custGeom>
            <a:avLst/>
            <a:gdLst/>
            <a:ahLst/>
            <a:cxnLst/>
            <a:rect l="l" t="t" r="r" b="b"/>
            <a:pathLst>
              <a:path w="955040" h="120650">
                <a:moveTo>
                  <a:pt x="0" y="59236"/>
                </a:moveTo>
                <a:lnTo>
                  <a:pt x="47106" y="83086"/>
                </a:lnTo>
                <a:lnTo>
                  <a:pt x="124899" y="96682"/>
                </a:lnTo>
                <a:lnTo>
                  <a:pt x="175568" y="102569"/>
                </a:lnTo>
                <a:lnTo>
                  <a:pt x="233134" y="107751"/>
                </a:lnTo>
                <a:lnTo>
                  <a:pt x="296883" y="112155"/>
                </a:lnTo>
                <a:lnTo>
                  <a:pt x="366099" y="115707"/>
                </a:lnTo>
                <a:lnTo>
                  <a:pt x="440068" y="118336"/>
                </a:lnTo>
                <a:lnTo>
                  <a:pt x="518077" y="119966"/>
                </a:lnTo>
                <a:lnTo>
                  <a:pt x="599410" y="120526"/>
                </a:lnTo>
                <a:lnTo>
                  <a:pt x="655979" y="118358"/>
                </a:lnTo>
                <a:lnTo>
                  <a:pt x="710519" y="112015"/>
                </a:lnTo>
                <a:lnTo>
                  <a:pt x="762312" y="101743"/>
                </a:lnTo>
                <a:lnTo>
                  <a:pt x="810641" y="87787"/>
                </a:lnTo>
                <a:lnTo>
                  <a:pt x="854787" y="70389"/>
                </a:lnTo>
                <a:lnTo>
                  <a:pt x="894032" y="49796"/>
                </a:lnTo>
                <a:lnTo>
                  <a:pt x="927659" y="26251"/>
                </a:lnTo>
                <a:lnTo>
                  <a:pt x="954949" y="0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71487" y="4327917"/>
            <a:ext cx="100330" cy="102870"/>
          </a:xfrm>
          <a:custGeom>
            <a:avLst/>
            <a:gdLst/>
            <a:ahLst/>
            <a:cxnLst/>
            <a:rect l="l" t="t" r="r" b="b"/>
            <a:pathLst>
              <a:path w="100329" h="102870">
                <a:moveTo>
                  <a:pt x="89057" y="0"/>
                </a:moveTo>
                <a:lnTo>
                  <a:pt x="0" y="86044"/>
                </a:lnTo>
                <a:lnTo>
                  <a:pt x="100275" y="102366"/>
                </a:lnTo>
                <a:lnTo>
                  <a:pt x="89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243001" y="4779973"/>
            <a:ext cx="6849745" cy="0"/>
          </a:xfrm>
          <a:custGeom>
            <a:avLst/>
            <a:gdLst/>
            <a:ahLst/>
            <a:cxnLst/>
            <a:rect l="l" t="t" r="r" b="b"/>
            <a:pathLst>
              <a:path w="6849745" h="0">
                <a:moveTo>
                  <a:pt x="68492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00624" y="5576594"/>
            <a:ext cx="298450" cy="5715"/>
          </a:xfrm>
          <a:custGeom>
            <a:avLst/>
            <a:gdLst/>
            <a:ahLst/>
            <a:cxnLst/>
            <a:rect l="l" t="t" r="r" b="b"/>
            <a:pathLst>
              <a:path w="298450" h="5714">
                <a:moveTo>
                  <a:pt x="298013" y="5188"/>
                </a:moveTo>
                <a:lnTo>
                  <a:pt x="0" y="0"/>
                </a:lnTo>
              </a:path>
            </a:pathLst>
          </a:custGeom>
          <a:ln w="12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84313" y="5549138"/>
            <a:ext cx="156845" cy="65405"/>
          </a:xfrm>
          <a:custGeom>
            <a:avLst/>
            <a:gdLst/>
            <a:ahLst/>
            <a:cxnLst/>
            <a:rect l="l" t="t" r="r" b="b"/>
            <a:pathLst>
              <a:path w="156844" h="65404">
                <a:moveTo>
                  <a:pt x="2761" y="0"/>
                </a:moveTo>
                <a:lnTo>
                  <a:pt x="0" y="64835"/>
                </a:lnTo>
                <a:lnTo>
                  <a:pt x="156713" y="35120"/>
                </a:lnTo>
                <a:lnTo>
                  <a:pt x="2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1498478" y="5000735"/>
          <a:ext cx="1105535" cy="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1	9	4	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789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5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789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103" name="object 103"/>
          <p:cNvSpPr txBox="1"/>
          <p:nvPr/>
        </p:nvSpPr>
        <p:spPr>
          <a:xfrm>
            <a:off x="1061364" y="4950170"/>
            <a:ext cx="387985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95903" y="4795922"/>
            <a:ext cx="7505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存储器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038010" y="5752725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0"/>
                </a:moveTo>
                <a:lnTo>
                  <a:pt x="14941" y="1203"/>
                </a:lnTo>
                <a:lnTo>
                  <a:pt x="7166" y="4484"/>
                </a:lnTo>
                <a:lnTo>
                  <a:pt x="1923" y="9353"/>
                </a:lnTo>
                <a:lnTo>
                  <a:pt x="0" y="15317"/>
                </a:lnTo>
                <a:lnTo>
                  <a:pt x="1923" y="21281"/>
                </a:lnTo>
                <a:lnTo>
                  <a:pt x="7166" y="26149"/>
                </a:lnTo>
                <a:lnTo>
                  <a:pt x="14941" y="29431"/>
                </a:lnTo>
                <a:lnTo>
                  <a:pt x="24456" y="30634"/>
                </a:lnTo>
                <a:lnTo>
                  <a:pt x="33981" y="29431"/>
                </a:lnTo>
                <a:lnTo>
                  <a:pt x="41760" y="26149"/>
                </a:lnTo>
                <a:lnTo>
                  <a:pt x="47006" y="21281"/>
                </a:lnTo>
                <a:lnTo>
                  <a:pt x="48929" y="15317"/>
                </a:lnTo>
                <a:lnTo>
                  <a:pt x="47006" y="9353"/>
                </a:lnTo>
                <a:lnTo>
                  <a:pt x="41760" y="4484"/>
                </a:lnTo>
                <a:lnTo>
                  <a:pt x="33981" y="1203"/>
                </a:lnTo>
                <a:lnTo>
                  <a:pt x="2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038010" y="5752725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30634"/>
                </a:moveTo>
                <a:lnTo>
                  <a:pt x="33981" y="29431"/>
                </a:lnTo>
                <a:lnTo>
                  <a:pt x="41760" y="26149"/>
                </a:lnTo>
                <a:lnTo>
                  <a:pt x="47006" y="21281"/>
                </a:lnTo>
                <a:lnTo>
                  <a:pt x="48929" y="15317"/>
                </a:lnTo>
                <a:lnTo>
                  <a:pt x="47006" y="9353"/>
                </a:lnTo>
                <a:lnTo>
                  <a:pt x="41760" y="4484"/>
                </a:lnTo>
                <a:lnTo>
                  <a:pt x="33981" y="1203"/>
                </a:lnTo>
                <a:lnTo>
                  <a:pt x="24456" y="0"/>
                </a:lnTo>
                <a:lnTo>
                  <a:pt x="14941" y="1203"/>
                </a:lnTo>
                <a:lnTo>
                  <a:pt x="7166" y="4484"/>
                </a:lnTo>
                <a:lnTo>
                  <a:pt x="1923" y="9353"/>
                </a:lnTo>
                <a:lnTo>
                  <a:pt x="0" y="15317"/>
                </a:lnTo>
                <a:lnTo>
                  <a:pt x="1923" y="21281"/>
                </a:lnTo>
                <a:lnTo>
                  <a:pt x="7166" y="26149"/>
                </a:lnTo>
                <a:lnTo>
                  <a:pt x="14941" y="29431"/>
                </a:lnTo>
                <a:lnTo>
                  <a:pt x="24456" y="306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038010" y="5829387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0"/>
                </a:moveTo>
                <a:lnTo>
                  <a:pt x="14941" y="1203"/>
                </a:lnTo>
                <a:lnTo>
                  <a:pt x="7166" y="4484"/>
                </a:lnTo>
                <a:lnTo>
                  <a:pt x="1923" y="9353"/>
                </a:lnTo>
                <a:lnTo>
                  <a:pt x="0" y="15317"/>
                </a:lnTo>
                <a:lnTo>
                  <a:pt x="1923" y="21281"/>
                </a:lnTo>
                <a:lnTo>
                  <a:pt x="7166" y="26149"/>
                </a:lnTo>
                <a:lnTo>
                  <a:pt x="14941" y="29431"/>
                </a:lnTo>
                <a:lnTo>
                  <a:pt x="24456" y="30634"/>
                </a:lnTo>
                <a:lnTo>
                  <a:pt x="33981" y="29431"/>
                </a:lnTo>
                <a:lnTo>
                  <a:pt x="41760" y="26149"/>
                </a:lnTo>
                <a:lnTo>
                  <a:pt x="47006" y="21281"/>
                </a:lnTo>
                <a:lnTo>
                  <a:pt x="48929" y="15317"/>
                </a:lnTo>
                <a:lnTo>
                  <a:pt x="47006" y="9353"/>
                </a:lnTo>
                <a:lnTo>
                  <a:pt x="41760" y="4484"/>
                </a:lnTo>
                <a:lnTo>
                  <a:pt x="33981" y="1203"/>
                </a:lnTo>
                <a:lnTo>
                  <a:pt x="2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038010" y="5829387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30" h="31114">
                <a:moveTo>
                  <a:pt x="24456" y="30634"/>
                </a:moveTo>
                <a:lnTo>
                  <a:pt x="33981" y="29431"/>
                </a:lnTo>
                <a:lnTo>
                  <a:pt x="41760" y="26149"/>
                </a:lnTo>
                <a:lnTo>
                  <a:pt x="47006" y="21281"/>
                </a:lnTo>
                <a:lnTo>
                  <a:pt x="48929" y="15317"/>
                </a:lnTo>
                <a:lnTo>
                  <a:pt x="47006" y="9353"/>
                </a:lnTo>
                <a:lnTo>
                  <a:pt x="41760" y="4484"/>
                </a:lnTo>
                <a:lnTo>
                  <a:pt x="33981" y="1203"/>
                </a:lnTo>
                <a:lnTo>
                  <a:pt x="24456" y="0"/>
                </a:lnTo>
                <a:lnTo>
                  <a:pt x="14941" y="1203"/>
                </a:lnTo>
                <a:lnTo>
                  <a:pt x="7166" y="4484"/>
                </a:lnTo>
                <a:lnTo>
                  <a:pt x="1923" y="9353"/>
                </a:lnTo>
                <a:lnTo>
                  <a:pt x="0" y="15317"/>
                </a:lnTo>
                <a:lnTo>
                  <a:pt x="1923" y="21281"/>
                </a:lnTo>
                <a:lnTo>
                  <a:pt x="7166" y="26149"/>
                </a:lnTo>
                <a:lnTo>
                  <a:pt x="14941" y="29431"/>
                </a:lnTo>
                <a:lnTo>
                  <a:pt x="24456" y="306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1498478" y="5919937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0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05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110" name="object 110"/>
          <p:cNvSpPr txBox="1"/>
          <p:nvPr/>
        </p:nvSpPr>
        <p:spPr>
          <a:xfrm>
            <a:off x="1061364" y="5869383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3039589" y="5000673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/>
                <a:gridCol w="318135"/>
              </a:tblGrid>
              <a:tr h="229811">
                <a:tc>
                  <a:txBody>
                    <a:bodyPr/>
                    <a:lstStyle/>
                    <a:p>
                      <a:pPr marL="45720">
                        <a:lnSpc>
                          <a:spcPts val="1585"/>
                        </a:lnSpc>
                        <a:tabLst>
                          <a:tab pos="321945" algn="l"/>
                          <a:tab pos="59817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3	0	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789">
                <a:tc gridSpan="2"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0	0	0	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789">
                <a:tc gridSpan="2">
                  <a:txBody>
                    <a:bodyPr/>
                    <a:lstStyle/>
                    <a:p>
                      <a:pPr marL="66675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2" name="object 112"/>
          <p:cNvSpPr txBox="1"/>
          <p:nvPr/>
        </p:nvSpPr>
        <p:spPr>
          <a:xfrm>
            <a:off x="3993218" y="4998385"/>
            <a:ext cx="1866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895603" y="4795922"/>
            <a:ext cx="12204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45">
                <a:latin typeface="Times New Roman"/>
                <a:cs typeface="Times New Roman"/>
              </a:rPr>
              <a:t>PU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344091" y="6358615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191593" y="5180024"/>
            <a:ext cx="363220" cy="48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25600"/>
              </a:lnSpc>
              <a:spcBef>
                <a:spcPts val="100"/>
              </a:spcBef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270">
                <a:latin typeface="Times New Roman"/>
                <a:cs typeface="Times New Roman"/>
              </a:rPr>
              <a:t>C  </a:t>
            </a:r>
            <a:r>
              <a:rPr dirty="0" sz="1200" spc="350">
                <a:latin typeface="Times New Roman"/>
                <a:cs typeface="Times New Roman"/>
              </a:rPr>
              <a:t>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172010" y="5584259"/>
            <a:ext cx="298450" cy="5715"/>
          </a:xfrm>
          <a:custGeom>
            <a:avLst/>
            <a:gdLst/>
            <a:ahLst/>
            <a:cxnLst/>
            <a:rect l="l" t="t" r="r" b="b"/>
            <a:pathLst>
              <a:path w="298450" h="5714">
                <a:moveTo>
                  <a:pt x="298065" y="5177"/>
                </a:moveTo>
                <a:lnTo>
                  <a:pt x="0" y="0"/>
                </a:lnTo>
              </a:path>
            </a:pathLst>
          </a:custGeom>
          <a:ln w="12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55578" y="5556802"/>
            <a:ext cx="156845" cy="65405"/>
          </a:xfrm>
          <a:custGeom>
            <a:avLst/>
            <a:gdLst/>
            <a:ahLst/>
            <a:cxnLst/>
            <a:rect l="l" t="t" r="r" b="b"/>
            <a:pathLst>
              <a:path w="156845" h="65404">
                <a:moveTo>
                  <a:pt x="2934" y="0"/>
                </a:moveTo>
                <a:lnTo>
                  <a:pt x="0" y="64824"/>
                </a:lnTo>
                <a:lnTo>
                  <a:pt x="156713" y="35109"/>
                </a:lnTo>
                <a:lnTo>
                  <a:pt x="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5069846" y="5008302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1	9	4	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38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5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38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  <a:tabLst>
                          <a:tab pos="276225" algn="l"/>
                          <a:tab pos="552450" algn="l"/>
                          <a:tab pos="828675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4632737" y="4957737"/>
            <a:ext cx="387985" cy="7150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300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302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867289" y="4803597"/>
            <a:ext cx="7505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存储器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09361" y="576037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204"/>
                </a:lnTo>
                <a:lnTo>
                  <a:pt x="7205" y="4488"/>
                </a:lnTo>
                <a:lnTo>
                  <a:pt x="1936" y="9357"/>
                </a:lnTo>
                <a:lnTo>
                  <a:pt x="0" y="15317"/>
                </a:lnTo>
                <a:lnTo>
                  <a:pt x="1936" y="21282"/>
                </a:lnTo>
                <a:lnTo>
                  <a:pt x="7205" y="26155"/>
                </a:lnTo>
                <a:lnTo>
                  <a:pt x="14999" y="29440"/>
                </a:lnTo>
                <a:lnTo>
                  <a:pt x="24508" y="30645"/>
                </a:lnTo>
                <a:lnTo>
                  <a:pt x="34016" y="29440"/>
                </a:lnTo>
                <a:lnTo>
                  <a:pt x="41810" y="26155"/>
                </a:lnTo>
                <a:lnTo>
                  <a:pt x="47079" y="21282"/>
                </a:lnTo>
                <a:lnTo>
                  <a:pt x="49016" y="15317"/>
                </a:lnTo>
                <a:lnTo>
                  <a:pt x="47079" y="9357"/>
                </a:lnTo>
                <a:lnTo>
                  <a:pt x="41810" y="4488"/>
                </a:lnTo>
                <a:lnTo>
                  <a:pt x="34016" y="1204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09361" y="5760379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645"/>
                </a:moveTo>
                <a:lnTo>
                  <a:pt x="34016" y="29440"/>
                </a:lnTo>
                <a:lnTo>
                  <a:pt x="41810" y="26155"/>
                </a:lnTo>
                <a:lnTo>
                  <a:pt x="47079" y="21282"/>
                </a:lnTo>
                <a:lnTo>
                  <a:pt x="49016" y="15317"/>
                </a:lnTo>
                <a:lnTo>
                  <a:pt x="47079" y="9357"/>
                </a:lnTo>
                <a:lnTo>
                  <a:pt x="41810" y="4488"/>
                </a:lnTo>
                <a:lnTo>
                  <a:pt x="34016" y="1204"/>
                </a:lnTo>
                <a:lnTo>
                  <a:pt x="24508" y="0"/>
                </a:lnTo>
                <a:lnTo>
                  <a:pt x="14999" y="1204"/>
                </a:lnTo>
                <a:lnTo>
                  <a:pt x="7205" y="4488"/>
                </a:lnTo>
                <a:lnTo>
                  <a:pt x="1936" y="9357"/>
                </a:lnTo>
                <a:lnTo>
                  <a:pt x="0" y="15317"/>
                </a:lnTo>
                <a:lnTo>
                  <a:pt x="1936" y="21282"/>
                </a:lnTo>
                <a:lnTo>
                  <a:pt x="7205" y="26155"/>
                </a:lnTo>
                <a:lnTo>
                  <a:pt x="14999" y="29440"/>
                </a:lnTo>
                <a:lnTo>
                  <a:pt x="24508" y="30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09361" y="5837040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0"/>
                </a:moveTo>
                <a:lnTo>
                  <a:pt x="14999" y="1204"/>
                </a:lnTo>
                <a:lnTo>
                  <a:pt x="7205" y="4490"/>
                </a:lnTo>
                <a:lnTo>
                  <a:pt x="1936" y="9362"/>
                </a:lnTo>
                <a:lnTo>
                  <a:pt x="0" y="15327"/>
                </a:lnTo>
                <a:lnTo>
                  <a:pt x="1936" y="21291"/>
                </a:lnTo>
                <a:lnTo>
                  <a:pt x="7205" y="26160"/>
                </a:lnTo>
                <a:lnTo>
                  <a:pt x="14999" y="29442"/>
                </a:lnTo>
                <a:lnTo>
                  <a:pt x="24508" y="30645"/>
                </a:lnTo>
                <a:lnTo>
                  <a:pt x="34016" y="29442"/>
                </a:lnTo>
                <a:lnTo>
                  <a:pt x="41810" y="26160"/>
                </a:lnTo>
                <a:lnTo>
                  <a:pt x="47079" y="21291"/>
                </a:lnTo>
                <a:lnTo>
                  <a:pt x="49016" y="15327"/>
                </a:lnTo>
                <a:lnTo>
                  <a:pt x="47079" y="9362"/>
                </a:lnTo>
                <a:lnTo>
                  <a:pt x="41810" y="4490"/>
                </a:lnTo>
                <a:lnTo>
                  <a:pt x="34016" y="1204"/>
                </a:lnTo>
                <a:lnTo>
                  <a:pt x="2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09361" y="5837040"/>
            <a:ext cx="49530" cy="31115"/>
          </a:xfrm>
          <a:custGeom>
            <a:avLst/>
            <a:gdLst/>
            <a:ahLst/>
            <a:cxnLst/>
            <a:rect l="l" t="t" r="r" b="b"/>
            <a:pathLst>
              <a:path w="49529" h="31114">
                <a:moveTo>
                  <a:pt x="24508" y="30645"/>
                </a:moveTo>
                <a:lnTo>
                  <a:pt x="34016" y="29442"/>
                </a:lnTo>
                <a:lnTo>
                  <a:pt x="41810" y="26160"/>
                </a:lnTo>
                <a:lnTo>
                  <a:pt x="47079" y="21291"/>
                </a:lnTo>
                <a:lnTo>
                  <a:pt x="49016" y="15327"/>
                </a:lnTo>
                <a:lnTo>
                  <a:pt x="47079" y="9362"/>
                </a:lnTo>
                <a:lnTo>
                  <a:pt x="41810" y="4490"/>
                </a:lnTo>
                <a:lnTo>
                  <a:pt x="34016" y="1204"/>
                </a:lnTo>
                <a:lnTo>
                  <a:pt x="24508" y="0"/>
                </a:lnTo>
                <a:lnTo>
                  <a:pt x="14999" y="1204"/>
                </a:lnTo>
                <a:lnTo>
                  <a:pt x="7205" y="4490"/>
                </a:lnTo>
                <a:lnTo>
                  <a:pt x="1936" y="9362"/>
                </a:lnTo>
                <a:lnTo>
                  <a:pt x="0" y="15327"/>
                </a:lnTo>
                <a:lnTo>
                  <a:pt x="1936" y="21291"/>
                </a:lnTo>
                <a:lnTo>
                  <a:pt x="7205" y="26160"/>
                </a:lnTo>
                <a:lnTo>
                  <a:pt x="14999" y="29442"/>
                </a:lnTo>
                <a:lnTo>
                  <a:pt x="24508" y="306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5" name="object 125"/>
          <p:cNvGraphicFramePr>
            <a:graphicFrameLocks noGrp="1"/>
          </p:cNvGraphicFramePr>
          <p:nvPr/>
        </p:nvGraphicFramePr>
        <p:xfrm>
          <a:off x="5069846" y="5927590"/>
          <a:ext cx="1105535" cy="46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76225"/>
                <a:gridCol w="276224"/>
                <a:gridCol w="274319"/>
              </a:tblGrid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  <a:tr h="229811"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5"/>
                        </a:lnSpc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126" name="object 126"/>
          <p:cNvSpPr txBox="1"/>
          <p:nvPr/>
        </p:nvSpPr>
        <p:spPr>
          <a:xfrm>
            <a:off x="4632737" y="5877025"/>
            <a:ext cx="387985" cy="4851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 spc="350">
                <a:latin typeface="Times New Roman"/>
                <a:cs typeface="Times New Roman"/>
              </a:rPr>
              <a:t>940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350">
                <a:latin typeface="Times New Roman"/>
                <a:cs typeface="Times New Roman"/>
              </a:rPr>
              <a:t>941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6610854" y="5008240"/>
          <a:ext cx="1105535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/>
                <a:gridCol w="318135"/>
              </a:tblGrid>
              <a:tr h="229811">
                <a:tc>
                  <a:txBody>
                    <a:bodyPr/>
                    <a:lstStyle/>
                    <a:p>
                      <a:pPr marL="45720">
                        <a:lnSpc>
                          <a:spcPts val="1585"/>
                        </a:lnSpc>
                        <a:tabLst>
                          <a:tab pos="321945" algn="l"/>
                          <a:tab pos="59817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3	0	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838">
                <a:tc gridSpan="2">
                  <a:txBody>
                    <a:bodyPr/>
                    <a:lstStyle/>
                    <a:p>
                      <a:pPr marL="67310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0	0	0	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838">
                <a:tc gridSpan="2">
                  <a:txBody>
                    <a:bodyPr/>
                    <a:lstStyle/>
                    <a:p>
                      <a:pPr marL="67310">
                        <a:lnSpc>
                          <a:spcPts val="1585"/>
                        </a:lnSpc>
                        <a:tabLst>
                          <a:tab pos="342900" algn="l"/>
                          <a:tab pos="619125" algn="l"/>
                          <a:tab pos="895350" algn="l"/>
                        </a:tabLst>
                      </a:pPr>
                      <a:r>
                        <a:rPr dirty="0" sz="1350" spc="409">
                          <a:latin typeface="Times New Roman"/>
                          <a:cs typeface="Times New Roman"/>
                        </a:rPr>
                        <a:t>2	9	4	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8" name="object 128"/>
          <p:cNvSpPr txBox="1"/>
          <p:nvPr/>
        </p:nvSpPr>
        <p:spPr>
          <a:xfrm>
            <a:off x="7564656" y="5005952"/>
            <a:ext cx="1866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67040" y="4803597"/>
            <a:ext cx="12204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65">
                <a:latin typeface="Times New Roman"/>
                <a:cs typeface="Times New Roman"/>
              </a:rPr>
              <a:t>C</a:t>
            </a:r>
            <a:r>
              <a:rPr dirty="0" sz="1200" spc="445">
                <a:latin typeface="Times New Roman"/>
                <a:cs typeface="Times New Roman"/>
              </a:rPr>
              <a:t>PU</a:t>
            </a:r>
            <a:r>
              <a:rPr dirty="0" sz="1200" spc="700">
                <a:latin typeface="宋体"/>
                <a:cs typeface="宋体"/>
              </a:rPr>
              <a:t>寄存器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915442" y="6366274"/>
            <a:ext cx="6299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700">
                <a:latin typeface="宋体"/>
                <a:cs typeface="宋体"/>
              </a:rPr>
              <a:t>步骤</a:t>
            </a:r>
            <a:r>
              <a:rPr dirty="0" sz="1200" spc="3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763030" y="5187494"/>
            <a:ext cx="363220" cy="48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25699"/>
              </a:lnSpc>
              <a:spcBef>
                <a:spcPts val="100"/>
              </a:spcBef>
            </a:pPr>
            <a:r>
              <a:rPr dirty="0" sz="1200" spc="505">
                <a:latin typeface="Times New Roman"/>
                <a:cs typeface="Times New Roman"/>
              </a:rPr>
              <a:t>A</a:t>
            </a:r>
            <a:r>
              <a:rPr dirty="0" sz="1200" spc="270">
                <a:latin typeface="Times New Roman"/>
                <a:cs typeface="Times New Roman"/>
              </a:rPr>
              <a:t>C  </a:t>
            </a:r>
            <a:r>
              <a:rPr dirty="0" sz="1200" spc="350">
                <a:latin typeface="Times New Roman"/>
                <a:cs typeface="Times New Roman"/>
              </a:rPr>
              <a:t>IR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42566" y="211328"/>
            <a:ext cx="6545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3.1.5</a:t>
            </a:r>
            <a:r>
              <a:rPr dirty="0" sz="3600" spc="-90">
                <a:latin typeface="Times New Roman"/>
                <a:cs typeface="Times New Roman"/>
              </a:rPr>
              <a:t> </a:t>
            </a:r>
            <a:r>
              <a:rPr dirty="0" sz="3600" spc="5"/>
              <a:t>指令流</a:t>
            </a:r>
            <a:r>
              <a:rPr dirty="0" sz="3600"/>
              <a:t>水</a:t>
            </a:r>
            <a:r>
              <a:rPr dirty="0" sz="3600" spc="15"/>
              <a:t>线</a:t>
            </a:r>
            <a:r>
              <a:rPr dirty="0" sz="3600">
                <a:latin typeface="Times New Roman"/>
                <a:cs typeface="Times New Roman"/>
              </a:rPr>
              <a:t>—</a:t>
            </a:r>
            <a:r>
              <a:rPr dirty="0" sz="3600"/>
              <a:t>空间换取时间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119" y="1481607"/>
            <a:ext cx="6332220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是实现多条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叠执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的重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技术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设计高速</a:t>
            </a:r>
            <a:r>
              <a:rPr dirty="0" sz="2800" spc="-90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最主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的实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技术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60604"/>
            <a:ext cx="2314956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7532" y="2958083"/>
            <a:ext cx="8229600" cy="1376680"/>
          </a:xfrm>
          <a:custGeom>
            <a:avLst/>
            <a:gdLst/>
            <a:ahLst/>
            <a:cxnLst/>
            <a:rect l="l" t="t" r="r" b="b"/>
            <a:pathLst>
              <a:path w="8229600" h="1376679">
                <a:moveTo>
                  <a:pt x="0" y="1376171"/>
                </a:moveTo>
                <a:lnTo>
                  <a:pt x="8229600" y="1376171"/>
                </a:lnTo>
                <a:lnTo>
                  <a:pt x="8229600" y="0"/>
                </a:lnTo>
                <a:lnTo>
                  <a:pt x="0" y="0"/>
                </a:lnTo>
                <a:lnTo>
                  <a:pt x="0" y="137617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519" y="3311138"/>
            <a:ext cx="2614295" cy="368935"/>
          </a:xfrm>
          <a:custGeom>
            <a:avLst/>
            <a:gdLst/>
            <a:ahLst/>
            <a:cxnLst/>
            <a:rect l="l" t="t" r="r" b="b"/>
            <a:pathLst>
              <a:path w="2614295" h="368935">
                <a:moveTo>
                  <a:pt x="0" y="368375"/>
                </a:moveTo>
                <a:lnTo>
                  <a:pt x="2614047" y="368375"/>
                </a:lnTo>
                <a:lnTo>
                  <a:pt x="2614047" y="0"/>
                </a:lnTo>
                <a:lnTo>
                  <a:pt x="0" y="0"/>
                </a:lnTo>
                <a:lnTo>
                  <a:pt x="0" y="368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6519" y="3311138"/>
            <a:ext cx="2614295" cy="368935"/>
          </a:xfrm>
          <a:custGeom>
            <a:avLst/>
            <a:gdLst/>
            <a:ahLst/>
            <a:cxnLst/>
            <a:rect l="l" t="t" r="r" b="b"/>
            <a:pathLst>
              <a:path w="2614295" h="368935">
                <a:moveTo>
                  <a:pt x="0" y="368375"/>
                </a:moveTo>
                <a:lnTo>
                  <a:pt x="2614047" y="368375"/>
                </a:lnTo>
                <a:lnTo>
                  <a:pt x="2614047" y="0"/>
                </a:lnTo>
                <a:lnTo>
                  <a:pt x="0" y="0"/>
                </a:lnTo>
                <a:lnTo>
                  <a:pt x="0" y="368375"/>
                </a:lnTo>
                <a:close/>
              </a:path>
            </a:pathLst>
          </a:custGeom>
          <a:ln w="34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3424" y="3320073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0"/>
                </a:moveTo>
                <a:lnTo>
                  <a:pt x="0" y="364126"/>
                </a:lnTo>
              </a:path>
            </a:pathLst>
          </a:custGeom>
          <a:ln w="17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86545" y="3320073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4126"/>
                </a:moveTo>
                <a:lnTo>
                  <a:pt x="0" y="0"/>
                </a:lnTo>
              </a:path>
            </a:pathLst>
          </a:custGeom>
          <a:ln w="17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53940" y="3328560"/>
            <a:ext cx="850900" cy="3340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450"/>
              </a:spcBef>
            </a:pPr>
            <a:r>
              <a:rPr dirty="0" sz="1550" spc="70">
                <a:latin typeface="Arial"/>
                <a:cs typeface="Arial"/>
              </a:rPr>
              <a:t>fe</a:t>
            </a:r>
            <a:r>
              <a:rPr dirty="0" sz="1550" spc="-225">
                <a:latin typeface="Arial"/>
                <a:cs typeface="Arial"/>
              </a:rPr>
              <a:t> </a:t>
            </a:r>
            <a:r>
              <a:rPr dirty="0" sz="1550" spc="110">
                <a:latin typeface="Arial"/>
                <a:cs typeface="Arial"/>
              </a:rPr>
              <a:t>tch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519" y="2958083"/>
            <a:ext cx="8195945" cy="33591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478280">
              <a:lnSpc>
                <a:spcPts val="1664"/>
              </a:lnSpc>
            </a:pPr>
            <a:r>
              <a:rPr dirty="0" sz="1550" spc="110">
                <a:latin typeface="Arial"/>
                <a:cs typeface="Arial"/>
              </a:rPr>
              <a:t>Se</a:t>
            </a:r>
            <a:r>
              <a:rPr dirty="0" sz="1550" spc="-21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q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u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n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65">
                <a:latin typeface="Arial"/>
                <a:cs typeface="Arial"/>
              </a:rPr>
              <a:t>ti</a:t>
            </a:r>
            <a:r>
              <a:rPr dirty="0" sz="1550" spc="-229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a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744" y="3700391"/>
            <a:ext cx="547370" cy="266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550" spc="70">
                <a:latin typeface="Arial"/>
                <a:cs typeface="Arial"/>
              </a:rPr>
              <a:t>In</a:t>
            </a:r>
            <a:r>
              <a:rPr dirty="0" sz="1550" spc="-24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s</a:t>
            </a:r>
            <a:r>
              <a:rPr dirty="0" sz="1550" spc="-165">
                <a:latin typeface="Arial"/>
                <a:cs typeface="Arial"/>
              </a:rPr>
              <a:t> </a:t>
            </a:r>
            <a:r>
              <a:rPr dirty="0" sz="1550" spc="70">
                <a:latin typeface="Arial"/>
                <a:cs typeface="Arial"/>
              </a:rPr>
              <a:t>t2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18410" y="3311138"/>
            <a:ext cx="2614295" cy="368935"/>
          </a:xfrm>
          <a:custGeom>
            <a:avLst/>
            <a:gdLst/>
            <a:ahLst/>
            <a:cxnLst/>
            <a:rect l="l" t="t" r="r" b="b"/>
            <a:pathLst>
              <a:path w="2614295" h="368935">
                <a:moveTo>
                  <a:pt x="0" y="368375"/>
                </a:moveTo>
                <a:lnTo>
                  <a:pt x="2614047" y="368375"/>
                </a:lnTo>
                <a:lnTo>
                  <a:pt x="2614047" y="0"/>
                </a:lnTo>
                <a:lnTo>
                  <a:pt x="0" y="0"/>
                </a:lnTo>
                <a:lnTo>
                  <a:pt x="0" y="368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410" y="3311138"/>
            <a:ext cx="2614295" cy="368935"/>
          </a:xfrm>
          <a:custGeom>
            <a:avLst/>
            <a:gdLst/>
            <a:ahLst/>
            <a:cxnLst/>
            <a:rect l="l" t="t" r="r" b="b"/>
            <a:pathLst>
              <a:path w="2614295" h="368935">
                <a:moveTo>
                  <a:pt x="0" y="368375"/>
                </a:moveTo>
                <a:lnTo>
                  <a:pt x="2614047" y="368375"/>
                </a:lnTo>
                <a:lnTo>
                  <a:pt x="2614047" y="0"/>
                </a:lnTo>
                <a:lnTo>
                  <a:pt x="0" y="0"/>
                </a:lnTo>
                <a:lnTo>
                  <a:pt x="0" y="368375"/>
                </a:lnTo>
                <a:close/>
              </a:path>
            </a:pathLst>
          </a:custGeom>
          <a:ln w="34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95373" y="3320073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0"/>
                </a:moveTo>
                <a:lnTo>
                  <a:pt x="0" y="364126"/>
                </a:lnTo>
              </a:path>
            </a:pathLst>
          </a:custGeom>
          <a:ln w="17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68477" y="3320073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4126"/>
                </a:moveTo>
                <a:lnTo>
                  <a:pt x="0" y="0"/>
                </a:lnTo>
              </a:path>
            </a:pathLst>
          </a:custGeom>
          <a:ln w="17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22947" y="3559508"/>
            <a:ext cx="1626235" cy="78867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235"/>
              </a:spcBef>
            </a:pPr>
            <a:r>
              <a:rPr dirty="0" sz="1550" spc="70">
                <a:latin typeface="Arial"/>
                <a:cs typeface="Arial"/>
              </a:rPr>
              <a:t>In</a:t>
            </a:r>
            <a:r>
              <a:rPr dirty="0" sz="1550" spc="-36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s </a:t>
            </a:r>
            <a:r>
              <a:rPr dirty="0" sz="1550" spc="70">
                <a:latin typeface="Arial"/>
                <a:cs typeface="Arial"/>
              </a:rPr>
              <a:t>t3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r>
              <a:rPr dirty="0" sz="1550" spc="90">
                <a:latin typeface="Arial"/>
                <a:cs typeface="Arial"/>
              </a:rPr>
              <a:t>To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70">
                <a:latin typeface="Arial"/>
                <a:cs typeface="Arial"/>
              </a:rPr>
              <a:t>ta</a:t>
            </a:r>
            <a:r>
              <a:rPr dirty="0" sz="1550" spc="-21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l</a:t>
            </a:r>
            <a:r>
              <a:rPr dirty="0" sz="1550" spc="-23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=</a:t>
            </a:r>
            <a:r>
              <a:rPr dirty="0" sz="1550" spc="-26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9</a:t>
            </a:r>
            <a:r>
              <a:rPr dirty="0" sz="1550" spc="320">
                <a:latin typeface="Arial"/>
                <a:cs typeface="Arial"/>
              </a:rPr>
              <a:t> </a:t>
            </a:r>
            <a:r>
              <a:rPr dirty="0" sz="1550" spc="105">
                <a:latin typeface="Arial"/>
                <a:cs typeface="Arial"/>
              </a:rPr>
              <a:t>cy</a:t>
            </a:r>
            <a:r>
              <a:rPr dirty="0" sz="1550" spc="-125">
                <a:latin typeface="Arial"/>
                <a:cs typeface="Arial"/>
              </a:rPr>
              <a:t> </a:t>
            </a:r>
            <a:r>
              <a:rPr dirty="0" sz="1550" spc="95">
                <a:latin typeface="Arial"/>
                <a:cs typeface="Arial"/>
              </a:rPr>
              <a:t>cl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21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2197" y="3328560"/>
            <a:ext cx="1811655" cy="6381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826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380"/>
              </a:spcBef>
            </a:pPr>
            <a:r>
              <a:rPr dirty="0" sz="1550" spc="20">
                <a:latin typeface="Arial"/>
                <a:cs typeface="Arial"/>
              </a:rPr>
              <a:t>d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215">
                <a:latin typeface="Arial"/>
                <a:cs typeface="Arial"/>
              </a:rPr>
              <a:t> </a:t>
            </a:r>
            <a:r>
              <a:rPr dirty="0" sz="1550" spc="105">
                <a:latin typeface="Arial"/>
                <a:cs typeface="Arial"/>
              </a:rPr>
              <a:t>co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d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17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x</a:t>
            </a:r>
            <a:r>
              <a:rPr dirty="0" sz="1550" spc="-13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e</a:t>
            </a:r>
            <a:r>
              <a:rPr dirty="0" sz="1550" spc="-215">
                <a:latin typeface="Arial"/>
                <a:cs typeface="Arial"/>
              </a:rPr>
              <a:t> </a:t>
            </a:r>
            <a:r>
              <a:rPr dirty="0" sz="1550" spc="105">
                <a:latin typeface="Arial"/>
                <a:cs typeface="Arial"/>
              </a:rPr>
              <a:t>cu</a:t>
            </a:r>
            <a:r>
              <a:rPr dirty="0" sz="1550" spc="-220">
                <a:latin typeface="Arial"/>
                <a:cs typeface="Arial"/>
              </a:rPr>
              <a:t> </a:t>
            </a:r>
            <a:r>
              <a:rPr dirty="0" sz="1550" spc="70">
                <a:latin typeface="Arial"/>
                <a:cs typeface="Arial"/>
              </a:rPr>
              <a:t>te</a:t>
            </a:r>
            <a:endParaRPr sz="155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815"/>
              </a:spcBef>
            </a:pPr>
            <a:r>
              <a:rPr dirty="0" sz="1550" spc="70">
                <a:latin typeface="Arial"/>
                <a:cs typeface="Arial"/>
              </a:rPr>
              <a:t>In</a:t>
            </a:r>
            <a:r>
              <a:rPr dirty="0" sz="1550" spc="-36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s </a:t>
            </a:r>
            <a:r>
              <a:rPr dirty="0" sz="1550" spc="70">
                <a:latin typeface="Arial"/>
                <a:cs typeface="Arial"/>
              </a:rPr>
              <a:t>t1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608532" y="3293717"/>
          <a:ext cx="266636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475"/>
                <a:gridCol w="873125"/>
                <a:gridCol w="861694"/>
              </a:tblGrid>
              <a:tr h="36837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550" spc="70">
                          <a:latin typeface="Arial"/>
                          <a:cs typeface="Arial"/>
                        </a:rPr>
                        <a:t>fe</a:t>
                      </a:r>
                      <a:r>
                        <a:rPr dirty="0" sz="1550" spc="-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110">
                          <a:latin typeface="Arial"/>
                          <a:cs typeface="Arial"/>
                        </a:rPr>
                        <a:t>tch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742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55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10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55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20">
                          <a:latin typeface="Arial"/>
                          <a:cs typeface="Arial"/>
                        </a:rPr>
                        <a:t>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550" spc="-185">
                          <a:latin typeface="Arial"/>
                          <a:cs typeface="Arial"/>
                        </a:rPr>
                        <a:t>ee</a:t>
                      </a:r>
                      <a:r>
                        <a:rPr dirty="0" sz="1550" spc="-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2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5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2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50" spc="-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105">
                          <a:latin typeface="Arial"/>
                          <a:cs typeface="Arial"/>
                        </a:rPr>
                        <a:t>cu</a:t>
                      </a:r>
                      <a:r>
                        <a:rPr dirty="0" sz="1550" spc="-2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50" spc="10">
                          <a:latin typeface="Arial"/>
                          <a:cs typeface="Arial"/>
                        </a:rPr>
                        <a:t>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185533" y="3369407"/>
            <a:ext cx="2929890" cy="266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4175" algn="l"/>
                <a:tab pos="1228090" algn="l"/>
              </a:tabLst>
            </a:pPr>
            <a:r>
              <a:rPr dirty="0" baseline="1792" sz="2325" spc="30">
                <a:latin typeface="Arial"/>
                <a:cs typeface="Arial"/>
              </a:rPr>
              <a:t>e	</a:t>
            </a:r>
            <a:r>
              <a:rPr dirty="0" sz="1550" spc="70">
                <a:latin typeface="Arial"/>
                <a:cs typeface="Arial"/>
              </a:rPr>
              <a:t>fe</a:t>
            </a:r>
            <a:r>
              <a:rPr dirty="0" sz="1550" spc="-210">
                <a:latin typeface="Arial"/>
                <a:cs typeface="Arial"/>
              </a:rPr>
              <a:t> </a:t>
            </a:r>
            <a:r>
              <a:rPr dirty="0" sz="1550" spc="110">
                <a:latin typeface="Arial"/>
                <a:cs typeface="Arial"/>
              </a:rPr>
              <a:t>tch	</a:t>
            </a:r>
            <a:r>
              <a:rPr dirty="0" baseline="1792" sz="2325" spc="30">
                <a:latin typeface="Arial"/>
                <a:cs typeface="Arial"/>
              </a:rPr>
              <a:t>d</a:t>
            </a:r>
            <a:r>
              <a:rPr dirty="0" baseline="1792" sz="2325" spc="-330">
                <a:latin typeface="Arial"/>
                <a:cs typeface="Arial"/>
              </a:rPr>
              <a:t> </a:t>
            </a:r>
            <a:r>
              <a:rPr dirty="0" baseline="1792" sz="2325" spc="30">
                <a:latin typeface="Arial"/>
                <a:cs typeface="Arial"/>
              </a:rPr>
              <a:t>e</a:t>
            </a:r>
            <a:r>
              <a:rPr dirty="0" baseline="1792" sz="2325" spc="-322">
                <a:latin typeface="Arial"/>
                <a:cs typeface="Arial"/>
              </a:rPr>
              <a:t> </a:t>
            </a:r>
            <a:r>
              <a:rPr dirty="0" baseline="1792" sz="2325" spc="157">
                <a:latin typeface="Arial"/>
                <a:cs typeface="Arial"/>
              </a:rPr>
              <a:t>co</a:t>
            </a:r>
            <a:r>
              <a:rPr dirty="0" baseline="1792" sz="2325" spc="-330">
                <a:latin typeface="Arial"/>
                <a:cs typeface="Arial"/>
              </a:rPr>
              <a:t> </a:t>
            </a:r>
            <a:r>
              <a:rPr dirty="0" baseline="1792" sz="2325" spc="30">
                <a:latin typeface="Arial"/>
                <a:cs typeface="Arial"/>
              </a:rPr>
              <a:t>d</a:t>
            </a:r>
            <a:r>
              <a:rPr dirty="0" baseline="1792" sz="2325" spc="-330">
                <a:latin typeface="Arial"/>
                <a:cs typeface="Arial"/>
              </a:rPr>
              <a:t> </a:t>
            </a:r>
            <a:r>
              <a:rPr dirty="0" baseline="1792" sz="2325" spc="157">
                <a:latin typeface="Arial"/>
                <a:cs typeface="Arial"/>
              </a:rPr>
              <a:t>ee</a:t>
            </a:r>
            <a:r>
              <a:rPr dirty="0" baseline="1792" sz="2325" spc="-322">
                <a:latin typeface="Arial"/>
                <a:cs typeface="Arial"/>
              </a:rPr>
              <a:t> </a:t>
            </a:r>
            <a:r>
              <a:rPr dirty="0" baseline="1792" sz="2325" spc="30">
                <a:latin typeface="Arial"/>
                <a:cs typeface="Arial"/>
              </a:rPr>
              <a:t>x</a:t>
            </a:r>
            <a:r>
              <a:rPr dirty="0" baseline="1792" sz="2325" spc="-195">
                <a:latin typeface="Arial"/>
                <a:cs typeface="Arial"/>
              </a:rPr>
              <a:t> </a:t>
            </a:r>
            <a:r>
              <a:rPr dirty="0" baseline="1792" sz="2325" spc="30">
                <a:latin typeface="Arial"/>
                <a:cs typeface="Arial"/>
              </a:rPr>
              <a:t>e</a:t>
            </a:r>
            <a:r>
              <a:rPr dirty="0" baseline="1792" sz="2325" spc="-330">
                <a:latin typeface="Arial"/>
                <a:cs typeface="Arial"/>
              </a:rPr>
              <a:t> </a:t>
            </a:r>
            <a:r>
              <a:rPr dirty="0" baseline="1792" sz="2325" spc="157">
                <a:latin typeface="Arial"/>
                <a:cs typeface="Arial"/>
              </a:rPr>
              <a:t>cu</a:t>
            </a:r>
            <a:r>
              <a:rPr dirty="0" baseline="1792" sz="2325" spc="-330">
                <a:latin typeface="Arial"/>
                <a:cs typeface="Arial"/>
              </a:rPr>
              <a:t> </a:t>
            </a:r>
            <a:r>
              <a:rPr dirty="0" baseline="1792" sz="2325" spc="104">
                <a:latin typeface="Arial"/>
                <a:cs typeface="Arial"/>
              </a:rPr>
              <a:t>te</a:t>
            </a:r>
            <a:endParaRPr baseline="1792" sz="2325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52016" y="4581144"/>
            <a:ext cx="5943600" cy="1836420"/>
          </a:xfrm>
          <a:custGeom>
            <a:avLst/>
            <a:gdLst/>
            <a:ahLst/>
            <a:cxnLst/>
            <a:rect l="l" t="t" r="r" b="b"/>
            <a:pathLst>
              <a:path w="5943600" h="1836420">
                <a:moveTo>
                  <a:pt x="0" y="1836419"/>
                </a:moveTo>
                <a:lnTo>
                  <a:pt x="5943600" y="1836419"/>
                </a:lnTo>
                <a:lnTo>
                  <a:pt x="5943600" y="0"/>
                </a:lnTo>
                <a:lnTo>
                  <a:pt x="0" y="0"/>
                </a:lnTo>
                <a:lnTo>
                  <a:pt x="0" y="18364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249305" y="4867756"/>
          <a:ext cx="248539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812800"/>
                <a:gridCol w="800735"/>
              </a:tblGrid>
              <a:tr h="329379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50" spc="55">
                          <a:latin typeface="Arial"/>
                          <a:cs typeface="Arial"/>
                        </a:rPr>
                        <a:t>fe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90">
                          <a:latin typeface="Arial"/>
                          <a:cs typeface="Arial"/>
                        </a:rPr>
                        <a:t>tch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8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45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baseline="3831" sz="2175" spc="15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3831" sz="2175" spc="-232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4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85">
                          <a:latin typeface="Arial"/>
                          <a:cs typeface="Arial"/>
                        </a:rPr>
                        <a:t>cu</a:t>
                      </a:r>
                      <a:r>
                        <a:rPr dirty="0" sz="145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4652858" y="4939480"/>
            <a:ext cx="129539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9316" y="4939480"/>
            <a:ext cx="51879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55">
                <a:latin typeface="Arial"/>
                <a:cs typeface="Arial"/>
              </a:rPr>
              <a:t>In</a:t>
            </a:r>
            <a:r>
              <a:rPr dirty="0" sz="1450" spc="-229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s</a:t>
            </a:r>
            <a:r>
              <a:rPr dirty="0" sz="1450" spc="-160">
                <a:latin typeface="Arial"/>
                <a:cs typeface="Arial"/>
              </a:rPr>
              <a:t> </a:t>
            </a:r>
            <a:r>
              <a:rPr dirty="0" sz="1450" spc="55">
                <a:latin typeface="Arial"/>
                <a:cs typeface="Arial"/>
              </a:rPr>
              <a:t>t1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39316" y="5476954"/>
            <a:ext cx="51879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55">
                <a:latin typeface="Arial"/>
                <a:cs typeface="Arial"/>
              </a:rPr>
              <a:t>In</a:t>
            </a:r>
            <a:r>
              <a:rPr dirty="0" sz="1450" spc="-229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s</a:t>
            </a:r>
            <a:r>
              <a:rPr dirty="0" sz="1450" spc="-160">
                <a:latin typeface="Arial"/>
                <a:cs typeface="Arial"/>
              </a:rPr>
              <a:t> </a:t>
            </a:r>
            <a:r>
              <a:rPr dirty="0" sz="1450" spc="55">
                <a:latin typeface="Arial"/>
                <a:cs typeface="Arial"/>
              </a:rPr>
              <a:t>t2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51594" y="5973224"/>
            <a:ext cx="51879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55">
                <a:latin typeface="Arial"/>
                <a:cs typeface="Arial"/>
              </a:rPr>
              <a:t>In</a:t>
            </a:r>
            <a:r>
              <a:rPr dirty="0" sz="1450" spc="-229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s</a:t>
            </a:r>
            <a:r>
              <a:rPr dirty="0" sz="1450" spc="-160">
                <a:latin typeface="Arial"/>
                <a:cs typeface="Arial"/>
              </a:rPr>
              <a:t> </a:t>
            </a:r>
            <a:r>
              <a:rPr dirty="0" sz="1450" spc="55">
                <a:latin typeface="Arial"/>
                <a:cs typeface="Arial"/>
              </a:rPr>
              <a:t>t3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47249" y="6185274"/>
            <a:ext cx="126873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70">
                <a:latin typeface="Arial"/>
                <a:cs typeface="Arial"/>
              </a:rPr>
              <a:t>To</a:t>
            </a:r>
            <a:r>
              <a:rPr dirty="0" sz="1450" spc="-210">
                <a:latin typeface="Arial"/>
                <a:cs typeface="Arial"/>
              </a:rPr>
              <a:t> </a:t>
            </a:r>
            <a:r>
              <a:rPr dirty="0" sz="1450" spc="55">
                <a:latin typeface="Arial"/>
                <a:cs typeface="Arial"/>
              </a:rPr>
              <a:t>ta</a:t>
            </a:r>
            <a:r>
              <a:rPr dirty="0" sz="1450" spc="-210">
                <a:latin typeface="Arial"/>
                <a:cs typeface="Arial"/>
              </a:rPr>
              <a:t> </a:t>
            </a:r>
            <a:r>
              <a:rPr dirty="0" sz="1450" spc="95">
                <a:latin typeface="Arial"/>
                <a:cs typeface="Arial"/>
              </a:rPr>
              <a:t>l=</a:t>
            </a:r>
            <a:r>
              <a:rPr dirty="0" sz="1450" spc="-25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5</a:t>
            </a:r>
            <a:r>
              <a:rPr dirty="0" sz="1450" spc="280">
                <a:latin typeface="Arial"/>
                <a:cs typeface="Arial"/>
              </a:rPr>
              <a:t> </a:t>
            </a:r>
            <a:r>
              <a:rPr dirty="0" sz="1450" spc="85">
                <a:latin typeface="Arial"/>
                <a:cs typeface="Arial"/>
              </a:rPr>
              <a:t>cy</a:t>
            </a:r>
            <a:r>
              <a:rPr dirty="0" sz="1450" spc="-120">
                <a:latin typeface="Arial"/>
                <a:cs typeface="Arial"/>
              </a:rPr>
              <a:t> </a:t>
            </a:r>
            <a:r>
              <a:rPr dirty="0" sz="1450" spc="85">
                <a:latin typeface="Arial"/>
                <a:cs typeface="Arial"/>
              </a:rPr>
              <a:t>cl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45610" y="4541878"/>
            <a:ext cx="85915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25">
                <a:latin typeface="Arial"/>
                <a:cs typeface="Arial"/>
              </a:rPr>
              <a:t>Pip</a:t>
            </a:r>
            <a:r>
              <a:rPr dirty="0" sz="1450" spc="-22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e</a:t>
            </a:r>
            <a:r>
              <a:rPr dirty="0" sz="1450" spc="-215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l</a:t>
            </a:r>
            <a:r>
              <a:rPr dirty="0" sz="1450" spc="-235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i</a:t>
            </a:r>
            <a:r>
              <a:rPr dirty="0" sz="1450" spc="-24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n</a:t>
            </a:r>
            <a:r>
              <a:rPr dirty="0" sz="1450" spc="-21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87709" y="5380250"/>
            <a:ext cx="129539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7107" y="5845586"/>
            <a:ext cx="129539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088605" y="5320810"/>
          <a:ext cx="248285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/>
                <a:gridCol w="812800"/>
                <a:gridCol w="800734"/>
              </a:tblGrid>
              <a:tr h="331361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50" spc="55">
                          <a:latin typeface="Arial"/>
                          <a:cs typeface="Arial"/>
                        </a:rPr>
                        <a:t>fe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90">
                          <a:latin typeface="Arial"/>
                          <a:cs typeface="Arial"/>
                        </a:rPr>
                        <a:t>tch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8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50" spc="70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915" sz="2175" spc="104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915" sz="2175" spc="-32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15" sz="2175" spc="15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1915" sz="2175" spc="-209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15" sz="2175" spc="15"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1915" sz="2175" spc="-31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15" sz="2175" spc="127">
                          <a:latin typeface="Arial"/>
                          <a:cs typeface="Arial"/>
                        </a:rPr>
                        <a:t>cu</a:t>
                      </a:r>
                      <a:r>
                        <a:rPr dirty="0" baseline="1915" sz="2175" spc="-32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15" sz="2175" spc="7">
                          <a:latin typeface="Arial"/>
                          <a:cs typeface="Arial"/>
                        </a:rPr>
                        <a:t>t</a:t>
                      </a:r>
                      <a:endParaRPr baseline="1915" sz="2175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925519" y="5773863"/>
          <a:ext cx="2494915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/>
                <a:gridCol w="822325"/>
                <a:gridCol w="802640"/>
              </a:tblGrid>
              <a:tr h="331361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450" spc="55">
                          <a:latin typeface="Arial"/>
                          <a:cs typeface="Arial"/>
                        </a:rPr>
                        <a:t>fe</a:t>
                      </a:r>
                      <a:r>
                        <a:rPr dirty="0" sz="145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90">
                          <a:latin typeface="Arial"/>
                          <a:cs typeface="Arial"/>
                        </a:rPr>
                        <a:t>tch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5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85"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45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50" spc="-2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4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5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85">
                          <a:latin typeface="Arial"/>
                          <a:cs typeface="Arial"/>
                        </a:rPr>
                        <a:t>cu</a:t>
                      </a:r>
                      <a:r>
                        <a:rPr dirty="0" sz="145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43915" y="4595317"/>
            <a:ext cx="33083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icrosoft JhengHei"/>
                <a:cs typeface="Microsoft JhengHei"/>
              </a:rPr>
              <a:t>流 </a:t>
            </a:r>
            <a:r>
              <a:rPr dirty="0" sz="2400" b="1">
                <a:latin typeface="Microsoft JhengHei"/>
                <a:cs typeface="Microsoft JhengHei"/>
              </a:rPr>
              <a:t>水 线 方 </a:t>
            </a:r>
            <a:r>
              <a:rPr dirty="0" sz="2400" b="1">
                <a:latin typeface="Microsoft JhengHei"/>
                <a:cs typeface="Microsoft JhengHei"/>
              </a:rPr>
              <a:t>式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7136" y="4716779"/>
            <a:ext cx="876300" cy="803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5236" y="4754879"/>
            <a:ext cx="876300" cy="803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5164" y="4870703"/>
            <a:ext cx="796925" cy="724535"/>
          </a:xfrm>
          <a:custGeom>
            <a:avLst/>
            <a:gdLst/>
            <a:ahLst/>
            <a:cxnLst/>
            <a:rect l="l" t="t" r="r" b="b"/>
            <a:pathLst>
              <a:path w="796925" h="724535">
                <a:moveTo>
                  <a:pt x="736046" y="46499"/>
                </a:moveTo>
                <a:lnTo>
                  <a:pt x="0" y="714629"/>
                </a:lnTo>
                <a:lnTo>
                  <a:pt x="8534" y="724027"/>
                </a:lnTo>
                <a:lnTo>
                  <a:pt x="744567" y="55886"/>
                </a:lnTo>
                <a:lnTo>
                  <a:pt x="736046" y="46499"/>
                </a:lnTo>
                <a:close/>
              </a:path>
              <a:path w="796925" h="724535">
                <a:moveTo>
                  <a:pt x="781983" y="37973"/>
                </a:moveTo>
                <a:lnTo>
                  <a:pt x="745439" y="37973"/>
                </a:lnTo>
                <a:lnTo>
                  <a:pt x="753948" y="47371"/>
                </a:lnTo>
                <a:lnTo>
                  <a:pt x="744567" y="55886"/>
                </a:lnTo>
                <a:lnTo>
                  <a:pt x="765886" y="79375"/>
                </a:lnTo>
                <a:lnTo>
                  <a:pt x="781983" y="37973"/>
                </a:lnTo>
                <a:close/>
              </a:path>
              <a:path w="796925" h="724535">
                <a:moveTo>
                  <a:pt x="745439" y="37973"/>
                </a:moveTo>
                <a:lnTo>
                  <a:pt x="736046" y="46499"/>
                </a:lnTo>
                <a:lnTo>
                  <a:pt x="744567" y="55886"/>
                </a:lnTo>
                <a:lnTo>
                  <a:pt x="753948" y="47371"/>
                </a:lnTo>
                <a:lnTo>
                  <a:pt x="745439" y="37973"/>
                </a:lnTo>
                <a:close/>
              </a:path>
              <a:path w="796925" h="724535">
                <a:moveTo>
                  <a:pt x="796747" y="0"/>
                </a:moveTo>
                <a:lnTo>
                  <a:pt x="714705" y="22987"/>
                </a:lnTo>
                <a:lnTo>
                  <a:pt x="736046" y="46499"/>
                </a:lnTo>
                <a:lnTo>
                  <a:pt x="745439" y="37973"/>
                </a:lnTo>
                <a:lnTo>
                  <a:pt x="781983" y="37973"/>
                </a:lnTo>
                <a:lnTo>
                  <a:pt x="796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29590" y="2866085"/>
            <a:ext cx="33083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Microsoft JhengHei"/>
                <a:cs typeface="Microsoft JhengHei"/>
              </a:rPr>
              <a:t>顺 </a:t>
            </a:r>
            <a:r>
              <a:rPr dirty="0" sz="2400" b="1">
                <a:latin typeface="Microsoft JhengHei"/>
                <a:cs typeface="Microsoft JhengHei"/>
              </a:rPr>
              <a:t>序 方 式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25" y="667588"/>
            <a:ext cx="44786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本</a:t>
            </a:r>
            <a:r>
              <a:rPr dirty="0" spc="25"/>
              <a:t>主</a:t>
            </a:r>
            <a:r>
              <a:rPr dirty="0" spc="5"/>
              <a:t>题教学目标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101418"/>
            <a:ext cx="7954009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了</a:t>
            </a:r>
            <a:r>
              <a:rPr dirty="0" sz="3200" spc="20" b="1">
                <a:solidFill>
                  <a:srgbClr val="4584D2"/>
                </a:solidFill>
                <a:latin typeface="Microsoft JhengHei"/>
                <a:cs typeface="Microsoft JhengHei"/>
              </a:rPr>
              <a:t>解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状态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特权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指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令、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序状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态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字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执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行周期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流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水线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和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中断源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响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应和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理的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过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endParaRPr sz="3200">
              <a:latin typeface="Microsoft JhengHei"/>
              <a:cs typeface="Microsoft JhengHei"/>
            </a:endParaRPr>
          </a:p>
          <a:p>
            <a:pPr marL="621665" indent="-608965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优先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级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和多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重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787095"/>
            <a:ext cx="33813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三阶段流水线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3480942"/>
            <a:ext cx="8227059" cy="291528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4584D2"/>
                </a:solidFill>
                <a:latin typeface="Microsoft JhengHei UI"/>
                <a:cs typeface="Microsoft JhengHei UI"/>
              </a:rPr>
              <a:t>取指级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5" b="1">
                <a:solidFill>
                  <a:srgbClr val="4584D2"/>
                </a:solidFill>
                <a:latin typeface="Candara"/>
                <a:cs typeface="Candara"/>
              </a:rPr>
              <a:t>FI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从存储器取指令，每个周期取出一条指令。</a:t>
            </a:r>
            <a:endParaRPr sz="2400">
              <a:latin typeface="Microsoft JhengHei UI"/>
              <a:cs typeface="Microsoft JhengHei UI"/>
            </a:endParaRPr>
          </a:p>
          <a:p>
            <a:pPr marL="285115">
              <a:lnSpc>
                <a:spcPct val="100000"/>
              </a:lnSpc>
              <a:spcBef>
                <a:spcPts val="720"/>
              </a:spcBef>
            </a:pPr>
            <a:r>
              <a:rPr dirty="0" sz="2400" spc="-395" b="0">
                <a:solidFill>
                  <a:srgbClr val="073D86"/>
                </a:solidFill>
                <a:latin typeface="思源宋体 Medium"/>
                <a:cs typeface="思源宋体 Medium"/>
              </a:rPr>
              <a:t>PC</a:t>
            </a:r>
            <a:r>
              <a:rPr dirty="0" sz="24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加</a:t>
            </a:r>
            <a:r>
              <a:rPr dirty="0" sz="2400" spc="-120" b="0">
                <a:solidFill>
                  <a:srgbClr val="073D86"/>
                </a:solidFill>
                <a:latin typeface="思源宋体 Medium"/>
                <a:cs typeface="思源宋体 Medium"/>
              </a:rPr>
              <a:t>4</a:t>
            </a:r>
            <a:endParaRPr sz="2400">
              <a:latin typeface="思源宋体 Medium"/>
              <a:cs typeface="思源宋体 Medium"/>
            </a:endParaRPr>
          </a:p>
          <a:p>
            <a:pPr algn="just" marL="285115" marR="5080" indent="-272415">
              <a:lnSpc>
                <a:spcPct val="125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4584D2"/>
                </a:solidFill>
                <a:latin typeface="Microsoft JhengHei UI"/>
                <a:cs typeface="Microsoft JhengHei UI"/>
              </a:rPr>
              <a:t>译码级</a:t>
            </a:r>
            <a:r>
              <a:rPr dirty="0" sz="2400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b="1">
                <a:solidFill>
                  <a:srgbClr val="4584D2"/>
                </a:solidFill>
                <a:latin typeface="Candara"/>
                <a:cs typeface="Candara"/>
              </a:rPr>
              <a:t>DI</a:t>
            </a:r>
            <a:r>
              <a:rPr dirty="0" sz="2400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：译出所要执行的指令的功能并识别出所需的 </a:t>
            </a:r>
            <a:r>
              <a:rPr dirty="0" sz="24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资源，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这些资源包括通用寄存器、总线和功能部件，提供流 </a:t>
            </a:r>
            <a:r>
              <a:rPr dirty="0" sz="24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水线控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制互锁，并从寄存器读出操作数。</a:t>
            </a:r>
            <a:endParaRPr sz="2400">
              <a:latin typeface="Microsoft JhengHei UI"/>
              <a:cs typeface="Microsoft JhengHei UI"/>
            </a:endParaRPr>
          </a:p>
          <a:p>
            <a:pPr marL="285115" indent="-272415">
              <a:lnSpc>
                <a:spcPct val="100000"/>
              </a:lnSpc>
              <a:spcBef>
                <a:spcPts val="13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2823210" algn="l"/>
              </a:tabLst>
            </a:pPr>
            <a:r>
              <a:rPr dirty="0" sz="24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执行和</a:t>
            </a:r>
            <a:r>
              <a:rPr dirty="0" sz="2400" b="1">
                <a:solidFill>
                  <a:srgbClr val="4584D2"/>
                </a:solidFill>
                <a:latin typeface="Microsoft JhengHei UI"/>
                <a:cs typeface="Microsoft JhengHei UI"/>
              </a:rPr>
              <a:t>写回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5" b="1">
                <a:solidFill>
                  <a:srgbClr val="4584D2"/>
                </a:solidFill>
                <a:latin typeface="Candara"/>
                <a:cs typeface="Candara"/>
              </a:rPr>
              <a:t>EI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）	</a:t>
            </a:r>
            <a:r>
              <a:rPr dirty="0" sz="24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：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完成指令功能，将结果写入寄存器。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0604"/>
            <a:ext cx="2314956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0011" y="2493264"/>
            <a:ext cx="791210" cy="361315"/>
          </a:xfrm>
          <a:custGeom>
            <a:avLst/>
            <a:gdLst/>
            <a:ahLst/>
            <a:cxnLst/>
            <a:rect l="l" t="t" r="r" b="b"/>
            <a:pathLst>
              <a:path w="791210" h="361314">
                <a:moveTo>
                  <a:pt x="0" y="361188"/>
                </a:moveTo>
                <a:lnTo>
                  <a:pt x="790956" y="361188"/>
                </a:lnTo>
                <a:lnTo>
                  <a:pt x="79095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0011" y="2493264"/>
            <a:ext cx="791210" cy="3613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9079">
              <a:lnSpc>
                <a:spcPts val="2785"/>
              </a:lnSpc>
            </a:pPr>
            <a:r>
              <a:rPr dirty="0" sz="2400" spc="-10">
                <a:latin typeface="Times New Roman"/>
                <a:cs typeface="Times New Roman"/>
              </a:rPr>
              <a:t>FI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0967" y="2493264"/>
            <a:ext cx="792480" cy="361315"/>
          </a:xfrm>
          <a:custGeom>
            <a:avLst/>
            <a:gdLst/>
            <a:ahLst/>
            <a:cxnLst/>
            <a:rect l="l" t="t" r="r" b="b"/>
            <a:pathLst>
              <a:path w="792480" h="361314">
                <a:moveTo>
                  <a:pt x="0" y="361188"/>
                </a:moveTo>
                <a:lnTo>
                  <a:pt x="792480" y="361188"/>
                </a:lnTo>
                <a:lnTo>
                  <a:pt x="79248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10967" y="2493264"/>
            <a:ext cx="792480" cy="3613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5585">
              <a:lnSpc>
                <a:spcPts val="2785"/>
              </a:lnSpc>
            </a:pPr>
            <a:r>
              <a:rPr dirty="0" sz="2400" spc="-1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3448" y="2493264"/>
            <a:ext cx="792480" cy="361315"/>
          </a:xfrm>
          <a:custGeom>
            <a:avLst/>
            <a:gdLst/>
            <a:ahLst/>
            <a:cxnLst/>
            <a:rect l="l" t="t" r="r" b="b"/>
            <a:pathLst>
              <a:path w="792479" h="361314">
                <a:moveTo>
                  <a:pt x="0" y="361188"/>
                </a:moveTo>
                <a:lnTo>
                  <a:pt x="792479" y="361188"/>
                </a:lnTo>
                <a:lnTo>
                  <a:pt x="792479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03448" y="2493264"/>
            <a:ext cx="792480" cy="3613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095">
              <a:lnSpc>
                <a:spcPts val="2785"/>
              </a:lnSpc>
            </a:pPr>
            <a:r>
              <a:rPr dirty="0" sz="2400" spc="-5">
                <a:latin typeface="Times New Roman"/>
                <a:cs typeface="Times New Roman"/>
              </a:rPr>
              <a:t>EI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532" y="2133600"/>
            <a:ext cx="792480" cy="360045"/>
          </a:xfrm>
          <a:prstGeom prst="rect">
            <a:avLst/>
          </a:prstGeom>
          <a:solidFill>
            <a:srgbClr val="CCFFFF"/>
          </a:solidFill>
          <a:ln w="914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9079">
              <a:lnSpc>
                <a:spcPts val="2780"/>
              </a:lnSpc>
            </a:pPr>
            <a:r>
              <a:rPr dirty="0" sz="2400" spc="-10">
                <a:latin typeface="Times New Roman"/>
                <a:cs typeface="Times New Roman"/>
              </a:rPr>
              <a:t>FI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0011" y="2133600"/>
            <a:ext cx="791210" cy="36004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0">
              <a:lnSpc>
                <a:spcPts val="2780"/>
              </a:lnSpc>
            </a:pPr>
            <a:r>
              <a:rPr dirty="0" sz="2400" spc="-1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0967" y="2133600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80" h="360044">
                <a:moveTo>
                  <a:pt x="0" y="359663"/>
                </a:moveTo>
                <a:lnTo>
                  <a:pt x="792480" y="359663"/>
                </a:lnTo>
                <a:lnTo>
                  <a:pt x="79248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10967" y="2133600"/>
            <a:ext cx="792480" cy="360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2780"/>
              </a:lnSpc>
            </a:pPr>
            <a:r>
              <a:rPr dirty="0" sz="2400" spc="-5">
                <a:latin typeface="Times New Roman"/>
                <a:cs typeface="Times New Roman"/>
              </a:rPr>
              <a:t>EI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0967" y="2854451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80" h="360044">
                <a:moveTo>
                  <a:pt x="0" y="359663"/>
                </a:moveTo>
                <a:lnTo>
                  <a:pt x="792480" y="359663"/>
                </a:lnTo>
                <a:lnTo>
                  <a:pt x="79248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10967" y="2854451"/>
            <a:ext cx="792480" cy="360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0350">
              <a:lnSpc>
                <a:spcPts val="2780"/>
              </a:lnSpc>
            </a:pPr>
            <a:r>
              <a:rPr dirty="0" sz="2400" spc="-10">
                <a:latin typeface="Times New Roman"/>
                <a:cs typeface="Times New Roman"/>
              </a:rPr>
              <a:t>FI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3448" y="2854451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4">
                <a:moveTo>
                  <a:pt x="0" y="359663"/>
                </a:moveTo>
                <a:lnTo>
                  <a:pt x="792479" y="359663"/>
                </a:lnTo>
                <a:lnTo>
                  <a:pt x="792479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03448" y="2854451"/>
            <a:ext cx="792480" cy="360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5585">
              <a:lnSpc>
                <a:spcPts val="2780"/>
              </a:lnSpc>
            </a:pPr>
            <a:r>
              <a:rPr dirty="0" sz="2400" spc="-1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95928" y="2854451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4">
                <a:moveTo>
                  <a:pt x="0" y="359663"/>
                </a:moveTo>
                <a:lnTo>
                  <a:pt x="792479" y="359663"/>
                </a:lnTo>
                <a:lnTo>
                  <a:pt x="792479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95928" y="2854451"/>
            <a:ext cx="792480" cy="360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2780"/>
              </a:lnSpc>
            </a:pPr>
            <a:r>
              <a:rPr dirty="0" sz="2400" spc="-5">
                <a:latin typeface="Times New Roman"/>
                <a:cs typeface="Times New Roman"/>
              </a:rPr>
              <a:t>EI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24373" y="210769"/>
            <a:ext cx="33813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四阶段流水线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42" y="4642256"/>
            <a:ext cx="8659495" cy="17983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2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2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取指级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200" b="1">
                <a:solidFill>
                  <a:srgbClr val="4584D2"/>
                </a:solidFill>
                <a:latin typeface="Candara"/>
                <a:cs typeface="Candara"/>
              </a:rPr>
              <a:t>FI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从存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储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器取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指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令，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每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个周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期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取出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条指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令</a:t>
            </a:r>
            <a:r>
              <a:rPr dirty="0" sz="2200" spc="20" b="1">
                <a:solidFill>
                  <a:srgbClr val="073D86"/>
                </a:solidFill>
                <a:latin typeface="Microsoft JhengHei UI"/>
                <a:cs typeface="Microsoft JhengHei UI"/>
              </a:rPr>
              <a:t>。</a:t>
            </a:r>
            <a:r>
              <a:rPr dirty="0" sz="2200" spc="-365" b="0">
                <a:solidFill>
                  <a:srgbClr val="073D86"/>
                </a:solidFill>
                <a:latin typeface="思源宋体 Medium"/>
                <a:cs typeface="思源宋体 Medium"/>
              </a:rPr>
              <a:t>PC</a:t>
            </a:r>
            <a:r>
              <a:rPr dirty="0" sz="22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加</a:t>
            </a:r>
            <a:r>
              <a:rPr dirty="0" sz="2200" spc="-110" b="0">
                <a:solidFill>
                  <a:srgbClr val="073D86"/>
                </a:solidFill>
                <a:latin typeface="思源宋体 Medium"/>
                <a:cs typeface="思源宋体 Medium"/>
              </a:rPr>
              <a:t>4</a:t>
            </a:r>
            <a:endParaRPr sz="2200">
              <a:latin typeface="思源宋体 Medium"/>
              <a:cs typeface="思源宋体 Medium"/>
            </a:endParaRPr>
          </a:p>
          <a:p>
            <a:pPr marL="285115" marR="5080" indent="-272415">
              <a:lnSpc>
                <a:spcPct val="100699"/>
              </a:lnSpc>
              <a:spcBef>
                <a:spcPts val="21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2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译码级（</a:t>
            </a:r>
            <a:r>
              <a:rPr dirty="0" sz="2200" spc="-5" b="1">
                <a:solidFill>
                  <a:srgbClr val="4584D2"/>
                </a:solidFill>
                <a:latin typeface="Candara"/>
                <a:cs typeface="Candara"/>
              </a:rPr>
              <a:t>DI</a:t>
            </a:r>
            <a:r>
              <a:rPr dirty="0" sz="22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译出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所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要执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行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的指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令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的功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能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并识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别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出所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需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的资源，这 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些资源包括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通用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寄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存器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、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总线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和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功能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部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件，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提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供流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水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线控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制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互锁，  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并从寄存器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读出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操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作数</a:t>
            </a:r>
            <a:endParaRPr sz="2200">
              <a:latin typeface="Microsoft JhengHei UI"/>
              <a:cs typeface="Microsoft JhengHei UI"/>
            </a:endParaRPr>
          </a:p>
          <a:p>
            <a:pPr marL="285115" indent="-272415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2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执行级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200" b="1">
                <a:solidFill>
                  <a:srgbClr val="4584D2"/>
                </a:solidFill>
                <a:latin typeface="Candara"/>
                <a:cs typeface="Candara"/>
              </a:rPr>
              <a:t>EI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完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成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指令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功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能</a:t>
            </a:r>
            <a:endParaRPr sz="2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7548" y="2649275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 h="0">
                <a:moveTo>
                  <a:pt x="0" y="0"/>
                </a:moveTo>
                <a:lnTo>
                  <a:pt x="2668884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70179" y="2595109"/>
            <a:ext cx="157480" cy="108585"/>
          </a:xfrm>
          <a:custGeom>
            <a:avLst/>
            <a:gdLst/>
            <a:ahLst/>
            <a:cxnLst/>
            <a:rect l="l" t="t" r="r" b="b"/>
            <a:pathLst>
              <a:path w="157480" h="108585">
                <a:moveTo>
                  <a:pt x="156993" y="0"/>
                </a:moveTo>
                <a:lnTo>
                  <a:pt x="0" y="54166"/>
                </a:lnTo>
                <a:lnTo>
                  <a:pt x="156993" y="108332"/>
                </a:lnTo>
                <a:lnTo>
                  <a:pt x="156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6432" y="2595109"/>
            <a:ext cx="157480" cy="108585"/>
          </a:xfrm>
          <a:custGeom>
            <a:avLst/>
            <a:gdLst/>
            <a:ahLst/>
            <a:cxnLst/>
            <a:rect l="l" t="t" r="r" b="b"/>
            <a:pathLst>
              <a:path w="157479" h="108585">
                <a:moveTo>
                  <a:pt x="0" y="0"/>
                </a:moveTo>
                <a:lnTo>
                  <a:pt x="0" y="108332"/>
                </a:lnTo>
                <a:lnTo>
                  <a:pt x="156993" y="54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3266" y="3154826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 h="0">
                <a:moveTo>
                  <a:pt x="0" y="0"/>
                </a:moveTo>
                <a:lnTo>
                  <a:pt x="2668884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96273" y="3100659"/>
            <a:ext cx="177165" cy="108585"/>
          </a:xfrm>
          <a:custGeom>
            <a:avLst/>
            <a:gdLst/>
            <a:ahLst/>
            <a:cxnLst/>
            <a:rect l="l" t="t" r="r" b="b"/>
            <a:pathLst>
              <a:path w="177164" h="108585">
                <a:moveTo>
                  <a:pt x="176617" y="0"/>
                </a:moveTo>
                <a:lnTo>
                  <a:pt x="0" y="54166"/>
                </a:lnTo>
                <a:lnTo>
                  <a:pt x="176617" y="108332"/>
                </a:lnTo>
                <a:lnTo>
                  <a:pt x="176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02526" y="3100659"/>
            <a:ext cx="177165" cy="108585"/>
          </a:xfrm>
          <a:custGeom>
            <a:avLst/>
            <a:gdLst/>
            <a:ahLst/>
            <a:cxnLst/>
            <a:rect l="l" t="t" r="r" b="b"/>
            <a:pathLst>
              <a:path w="177164" h="108585">
                <a:moveTo>
                  <a:pt x="0" y="0"/>
                </a:moveTo>
                <a:lnTo>
                  <a:pt x="0" y="108332"/>
                </a:lnTo>
                <a:lnTo>
                  <a:pt x="176617" y="54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31413" y="2513101"/>
            <a:ext cx="3376295" cy="1117600"/>
          </a:xfrm>
          <a:prstGeom prst="rect">
            <a:avLst/>
          </a:prstGeom>
        </p:spPr>
        <p:txBody>
          <a:bodyPr wrap="square" lIns="0" tIns="2146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  <a:tabLst>
                <a:tab pos="727710" algn="l"/>
                <a:tab pos="1487170" algn="l"/>
                <a:tab pos="2115185" algn="l"/>
              </a:tabLst>
            </a:pPr>
            <a:r>
              <a:rPr dirty="0" sz="2250" spc="95">
                <a:latin typeface="Times New Roman"/>
                <a:cs typeface="Times New Roman"/>
              </a:rPr>
              <a:t>FI	</a:t>
            </a:r>
            <a:r>
              <a:rPr dirty="0" sz="2250" spc="114">
                <a:latin typeface="Times New Roman"/>
                <a:cs typeface="Times New Roman"/>
              </a:rPr>
              <a:t>DI	</a:t>
            </a:r>
            <a:r>
              <a:rPr dirty="0" sz="2250" spc="105">
                <a:latin typeface="Times New Roman"/>
                <a:cs typeface="Times New Roman"/>
              </a:rPr>
              <a:t>EI	</a:t>
            </a:r>
            <a:r>
              <a:rPr dirty="0" sz="2250" spc="185">
                <a:latin typeface="Times New Roman"/>
                <a:cs typeface="Times New Roman"/>
              </a:rPr>
              <a:t>WO</a:t>
            </a:r>
            <a:endParaRPr sz="225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1600"/>
              </a:spcBef>
              <a:tabLst>
                <a:tab pos="1452245" algn="l"/>
                <a:tab pos="2211705" algn="l"/>
                <a:tab pos="2839720" algn="l"/>
              </a:tabLst>
            </a:pPr>
            <a:r>
              <a:rPr dirty="0" sz="2250" spc="120">
                <a:latin typeface="Times New Roman"/>
                <a:cs typeface="Times New Roman"/>
              </a:rPr>
              <a:t>F</a:t>
            </a:r>
            <a:r>
              <a:rPr dirty="0" sz="2250" spc="70">
                <a:latin typeface="Times New Roman"/>
                <a:cs typeface="Times New Roman"/>
              </a:rPr>
              <a:t>I</a:t>
            </a:r>
            <a:r>
              <a:rPr dirty="0" sz="2250" spc="70">
                <a:latin typeface="Times New Roman"/>
                <a:cs typeface="Times New Roman"/>
              </a:rPr>
              <a:t>	</a:t>
            </a:r>
            <a:r>
              <a:rPr dirty="0" sz="2250" spc="160">
                <a:latin typeface="Times New Roman"/>
                <a:cs typeface="Times New Roman"/>
              </a:rPr>
              <a:t>D</a:t>
            </a:r>
            <a:r>
              <a:rPr dirty="0" sz="2250" spc="70">
                <a:latin typeface="Times New Roman"/>
                <a:cs typeface="Times New Roman"/>
              </a:rPr>
              <a:t>I</a:t>
            </a:r>
            <a:r>
              <a:rPr dirty="0" sz="2250" spc="70">
                <a:latin typeface="Times New Roman"/>
                <a:cs typeface="Times New Roman"/>
              </a:rPr>
              <a:t>	</a:t>
            </a:r>
            <a:r>
              <a:rPr dirty="0" sz="2250" spc="105">
                <a:latin typeface="Times New Roman"/>
                <a:cs typeface="Times New Roman"/>
              </a:rPr>
              <a:t>EI</a:t>
            </a:r>
            <a:r>
              <a:rPr dirty="0" sz="2250" spc="105">
                <a:latin typeface="Times New Roman"/>
                <a:cs typeface="Times New Roman"/>
              </a:rPr>
              <a:t>	</a:t>
            </a:r>
            <a:r>
              <a:rPr dirty="0" sz="2250" spc="204">
                <a:latin typeface="Times New Roman"/>
                <a:cs typeface="Times New Roman"/>
              </a:rPr>
              <a:t>W</a:t>
            </a:r>
            <a:r>
              <a:rPr dirty="0" sz="2250" spc="160"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98983" y="3714542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 h="0">
                <a:moveTo>
                  <a:pt x="0" y="0"/>
                </a:moveTo>
                <a:lnTo>
                  <a:pt x="2668884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41990" y="3660376"/>
            <a:ext cx="157480" cy="108585"/>
          </a:xfrm>
          <a:custGeom>
            <a:avLst/>
            <a:gdLst/>
            <a:ahLst/>
            <a:cxnLst/>
            <a:rect l="l" t="t" r="r" b="b"/>
            <a:pathLst>
              <a:path w="157479" h="108585">
                <a:moveTo>
                  <a:pt x="156993" y="0"/>
                </a:moveTo>
                <a:lnTo>
                  <a:pt x="0" y="54166"/>
                </a:lnTo>
                <a:lnTo>
                  <a:pt x="156993" y="108332"/>
                </a:lnTo>
                <a:lnTo>
                  <a:pt x="156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8244" y="3660376"/>
            <a:ext cx="157480" cy="108585"/>
          </a:xfrm>
          <a:custGeom>
            <a:avLst/>
            <a:gdLst/>
            <a:ahLst/>
            <a:cxnLst/>
            <a:rect l="l" t="t" r="r" b="b"/>
            <a:pathLst>
              <a:path w="157479" h="108585">
                <a:moveTo>
                  <a:pt x="0" y="0"/>
                </a:moveTo>
                <a:lnTo>
                  <a:pt x="0" y="108332"/>
                </a:lnTo>
                <a:lnTo>
                  <a:pt x="156993" y="54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89635" y="3752103"/>
            <a:ext cx="117729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0715" algn="l"/>
              </a:tabLst>
            </a:pPr>
            <a:r>
              <a:rPr dirty="0" sz="2250" spc="105">
                <a:latin typeface="Times New Roman"/>
                <a:cs typeface="Times New Roman"/>
              </a:rPr>
              <a:t>EI</a:t>
            </a:r>
            <a:r>
              <a:rPr dirty="0" sz="2250" spc="105">
                <a:latin typeface="Times New Roman"/>
                <a:cs typeface="Times New Roman"/>
              </a:rPr>
              <a:t>	</a:t>
            </a:r>
            <a:r>
              <a:rPr dirty="0" sz="2250" spc="204">
                <a:latin typeface="Times New Roman"/>
                <a:cs typeface="Times New Roman"/>
              </a:rPr>
              <a:t>W</a:t>
            </a:r>
            <a:r>
              <a:rPr dirty="0" sz="2250" spc="160"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5077" y="4220093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 h="0">
                <a:moveTo>
                  <a:pt x="0" y="0"/>
                </a:moveTo>
                <a:lnTo>
                  <a:pt x="2688508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87708" y="4165927"/>
            <a:ext cx="157480" cy="90805"/>
          </a:xfrm>
          <a:custGeom>
            <a:avLst/>
            <a:gdLst/>
            <a:ahLst/>
            <a:cxnLst/>
            <a:rect l="l" t="t" r="r" b="b"/>
            <a:pathLst>
              <a:path w="157479" h="90804">
                <a:moveTo>
                  <a:pt x="156993" y="0"/>
                </a:moveTo>
                <a:lnTo>
                  <a:pt x="0" y="54166"/>
                </a:lnTo>
                <a:lnTo>
                  <a:pt x="156993" y="90276"/>
                </a:lnTo>
                <a:lnTo>
                  <a:pt x="156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93962" y="4165927"/>
            <a:ext cx="157480" cy="90805"/>
          </a:xfrm>
          <a:custGeom>
            <a:avLst/>
            <a:gdLst/>
            <a:ahLst/>
            <a:cxnLst/>
            <a:rect l="l" t="t" r="r" b="b"/>
            <a:pathLst>
              <a:path w="157479" h="90804">
                <a:moveTo>
                  <a:pt x="0" y="0"/>
                </a:moveTo>
                <a:lnTo>
                  <a:pt x="0" y="90276"/>
                </a:lnTo>
                <a:lnTo>
                  <a:pt x="156993" y="54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14946" y="3752103"/>
            <a:ext cx="126111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7710" algn="l"/>
              </a:tabLst>
            </a:pPr>
            <a:r>
              <a:rPr dirty="0" sz="2250" spc="95">
                <a:latin typeface="Times New Roman"/>
                <a:cs typeface="Times New Roman"/>
              </a:rPr>
              <a:t>FI	</a:t>
            </a:r>
            <a:r>
              <a:rPr dirty="0" sz="2250" spc="114">
                <a:latin typeface="Times New Roman"/>
                <a:cs typeface="Times New Roman"/>
              </a:rPr>
              <a:t>DI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726" y="1817650"/>
            <a:ext cx="1281430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220">
                <a:latin typeface="宋体"/>
                <a:cs typeface="宋体"/>
              </a:rPr>
              <a:t>时间单元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3617" y="1287785"/>
            <a:ext cx="6812915" cy="372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99580" algn="l"/>
              </a:tabLst>
            </a:pPr>
            <a:r>
              <a:rPr dirty="0" sz="2250" spc="220">
                <a:latin typeface="宋体"/>
                <a:cs typeface="宋体"/>
              </a:rPr>
              <a:t>时</a:t>
            </a:r>
            <a:r>
              <a:rPr dirty="0" sz="2250" spc="660">
                <a:latin typeface="宋体"/>
                <a:cs typeface="宋体"/>
              </a:rPr>
              <a:t>间</a:t>
            </a:r>
            <a:r>
              <a:rPr dirty="0" u="sng" sz="225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46148" y="1566025"/>
            <a:ext cx="177165" cy="90805"/>
          </a:xfrm>
          <a:custGeom>
            <a:avLst/>
            <a:gdLst/>
            <a:ahLst/>
            <a:cxnLst/>
            <a:rect l="l" t="t" r="r" b="b"/>
            <a:pathLst>
              <a:path w="177165" h="90805">
                <a:moveTo>
                  <a:pt x="0" y="0"/>
                </a:moveTo>
                <a:lnTo>
                  <a:pt x="0" y="90276"/>
                </a:lnTo>
                <a:lnTo>
                  <a:pt x="176617" y="54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16781" y="2144290"/>
            <a:ext cx="828040" cy="210883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 indent="3810">
              <a:lnSpc>
                <a:spcPct val="151000"/>
              </a:lnSpc>
              <a:spcBef>
                <a:spcPts val="190"/>
              </a:spcBef>
            </a:pPr>
            <a:r>
              <a:rPr dirty="0" sz="2250" spc="220">
                <a:latin typeface="宋体"/>
                <a:cs typeface="宋体"/>
              </a:rPr>
              <a:t>指</a:t>
            </a:r>
            <a:r>
              <a:rPr dirty="0" sz="2250" spc="215">
                <a:latin typeface="宋体"/>
                <a:cs typeface="宋体"/>
              </a:rPr>
              <a:t>令</a:t>
            </a:r>
            <a:r>
              <a:rPr dirty="0" sz="2250" spc="80">
                <a:latin typeface="Times New Roman"/>
                <a:cs typeface="Times New Roman"/>
              </a:rPr>
              <a:t>1 </a:t>
            </a:r>
            <a:r>
              <a:rPr dirty="0" sz="2250" spc="220">
                <a:latin typeface="宋体"/>
                <a:cs typeface="宋体"/>
              </a:rPr>
              <a:t>指</a:t>
            </a:r>
            <a:r>
              <a:rPr dirty="0" sz="2250" spc="215">
                <a:latin typeface="宋体"/>
                <a:cs typeface="宋体"/>
              </a:rPr>
              <a:t>令</a:t>
            </a:r>
            <a:r>
              <a:rPr dirty="0" sz="2250" spc="110">
                <a:latin typeface="Times New Roman"/>
                <a:cs typeface="Times New Roman"/>
              </a:rPr>
              <a:t>2  </a:t>
            </a:r>
            <a:r>
              <a:rPr dirty="0" sz="2250" spc="220">
                <a:latin typeface="宋体"/>
                <a:cs typeface="宋体"/>
              </a:rPr>
              <a:t>指</a:t>
            </a:r>
            <a:r>
              <a:rPr dirty="0" sz="2250" spc="215">
                <a:latin typeface="宋体"/>
                <a:cs typeface="宋体"/>
              </a:rPr>
              <a:t>令</a:t>
            </a:r>
            <a:r>
              <a:rPr dirty="0" sz="2250" spc="110">
                <a:latin typeface="Times New Roman"/>
                <a:cs typeface="Times New Roman"/>
              </a:rPr>
              <a:t>3  </a:t>
            </a:r>
            <a:r>
              <a:rPr dirty="0" sz="2250" spc="220">
                <a:latin typeface="宋体"/>
                <a:cs typeface="宋体"/>
              </a:rPr>
              <a:t>指</a:t>
            </a:r>
            <a:r>
              <a:rPr dirty="0" sz="2250" spc="215">
                <a:latin typeface="宋体"/>
                <a:cs typeface="宋体"/>
              </a:rPr>
              <a:t>令</a:t>
            </a:r>
            <a:r>
              <a:rPr dirty="0" sz="2250" spc="11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9724" y="1609779"/>
            <a:ext cx="6080760" cy="98107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55"/>
              </a:spcBef>
              <a:tabLst>
                <a:tab pos="718820" algn="l"/>
                <a:tab pos="1433830" algn="l"/>
                <a:tab pos="2149475" algn="l"/>
                <a:tab pos="2864485" algn="l"/>
                <a:tab pos="3685540" algn="l"/>
                <a:tab pos="4453890" algn="l"/>
                <a:tab pos="5168900" algn="l"/>
                <a:tab pos="5910580" algn="l"/>
              </a:tabLst>
            </a:pPr>
            <a:r>
              <a:rPr dirty="0" sz="2250" spc="110">
                <a:latin typeface="Times New Roman"/>
                <a:cs typeface="Times New Roman"/>
              </a:rPr>
              <a:t>1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2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3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4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5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6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7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8</a:t>
            </a:r>
            <a:r>
              <a:rPr dirty="0" sz="2250" spc="110">
                <a:latin typeface="Times New Roman"/>
                <a:cs typeface="Times New Roman"/>
              </a:rPr>
              <a:t>	</a:t>
            </a:r>
            <a:r>
              <a:rPr dirty="0" sz="2250" spc="110">
                <a:latin typeface="Times New Roman"/>
                <a:cs typeface="Times New Roman"/>
              </a:rPr>
              <a:t>9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727710" algn="l"/>
                <a:tab pos="1487170" algn="l"/>
                <a:tab pos="2115185" algn="l"/>
              </a:tabLst>
            </a:pPr>
            <a:r>
              <a:rPr dirty="0" sz="2250" spc="95">
                <a:latin typeface="Times New Roman"/>
                <a:cs typeface="Times New Roman"/>
              </a:rPr>
              <a:t>FI	</a:t>
            </a:r>
            <a:r>
              <a:rPr dirty="0" sz="2250" spc="114">
                <a:latin typeface="Times New Roman"/>
                <a:cs typeface="Times New Roman"/>
              </a:rPr>
              <a:t>DI	</a:t>
            </a:r>
            <a:r>
              <a:rPr dirty="0" sz="2250" spc="105">
                <a:latin typeface="Times New Roman"/>
                <a:cs typeface="Times New Roman"/>
              </a:rPr>
              <a:t>EI	</a:t>
            </a:r>
            <a:r>
              <a:rPr dirty="0" sz="2250" spc="185">
                <a:latin typeface="Times New Roman"/>
                <a:cs typeface="Times New Roman"/>
              </a:rPr>
              <a:t>WO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5737" y="2161852"/>
            <a:ext cx="8006715" cy="0"/>
          </a:xfrm>
          <a:custGeom>
            <a:avLst/>
            <a:gdLst/>
            <a:ahLst/>
            <a:cxnLst/>
            <a:rect l="l" t="t" r="r" b="b"/>
            <a:pathLst>
              <a:path w="8006715" h="0">
                <a:moveTo>
                  <a:pt x="0" y="0"/>
                </a:moveTo>
                <a:lnTo>
                  <a:pt x="8006653" y="0"/>
                </a:lnTo>
              </a:path>
            </a:pathLst>
          </a:custGeom>
          <a:ln w="57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70179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6273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41990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87708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33426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79144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05237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50955" y="187296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96673" y="183685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42390" y="1836856"/>
            <a:ext cx="0" cy="2726690"/>
          </a:xfrm>
          <a:custGeom>
            <a:avLst/>
            <a:gdLst/>
            <a:ahLst/>
            <a:cxnLst/>
            <a:rect l="l" t="t" r="r" b="b"/>
            <a:pathLst>
              <a:path w="0" h="2726690">
                <a:moveTo>
                  <a:pt x="0" y="0"/>
                </a:moveTo>
                <a:lnTo>
                  <a:pt x="0" y="2726296"/>
                </a:lnTo>
              </a:path>
            </a:pathLst>
          </a:custGeom>
          <a:ln w="627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260604"/>
            <a:ext cx="2314956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02742" y="6442990"/>
            <a:ext cx="7736840" cy="39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22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200" spc="-5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2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写回级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200" b="1">
                <a:solidFill>
                  <a:srgbClr val="4584D2"/>
                </a:solidFill>
                <a:latin typeface="Candara"/>
                <a:cs typeface="Candara"/>
              </a:rPr>
              <a:t>WO</a:t>
            </a:r>
            <a:r>
              <a:rPr dirty="0" sz="2200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用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来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将结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果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或存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储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器读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出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的数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据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写入</a:t>
            </a:r>
            <a:r>
              <a:rPr dirty="0" sz="2200" b="1">
                <a:solidFill>
                  <a:srgbClr val="073D86"/>
                </a:solidFill>
                <a:latin typeface="Microsoft JhengHei UI"/>
                <a:cs typeface="Microsoft JhengHei UI"/>
              </a:rPr>
              <a:t>寄</a:t>
            </a:r>
            <a:r>
              <a:rPr dirty="0" sz="22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存器</a:t>
            </a:r>
            <a:endParaRPr sz="22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859027"/>
            <a:ext cx="3381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五阶段流水线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592" y="3079496"/>
            <a:ext cx="8227059" cy="324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4584D2"/>
                </a:solidFill>
                <a:latin typeface="Microsoft JhengHei UI"/>
                <a:cs typeface="Microsoft JhengHei UI"/>
              </a:rPr>
              <a:t>取指级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5" b="1">
                <a:solidFill>
                  <a:srgbClr val="4584D2"/>
                </a:solidFill>
                <a:latin typeface="Candara"/>
                <a:cs typeface="Candara"/>
              </a:rPr>
              <a:t>FI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从存储器取指令，每个周期取出一条指令。</a:t>
            </a:r>
            <a:endParaRPr sz="2400">
              <a:latin typeface="Microsoft JhengHei UI"/>
              <a:cs typeface="Microsoft JhengHei UI"/>
            </a:endParaRPr>
          </a:p>
          <a:p>
            <a:pPr marL="285115">
              <a:lnSpc>
                <a:spcPct val="100000"/>
              </a:lnSpc>
              <a:spcBef>
                <a:spcPts val="45"/>
              </a:spcBef>
            </a:pPr>
            <a:r>
              <a:rPr dirty="0" sz="2400" spc="-395" b="0">
                <a:solidFill>
                  <a:srgbClr val="073D86"/>
                </a:solidFill>
                <a:latin typeface="思源宋体 Medium"/>
                <a:cs typeface="思源宋体 Medium"/>
              </a:rPr>
              <a:t>PC</a:t>
            </a:r>
            <a:r>
              <a:rPr dirty="0" sz="24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加</a:t>
            </a:r>
            <a:r>
              <a:rPr dirty="0" sz="2400" spc="-120" b="0">
                <a:solidFill>
                  <a:srgbClr val="073D86"/>
                </a:solidFill>
                <a:latin typeface="思源宋体 Medium"/>
                <a:cs typeface="思源宋体 Medium"/>
              </a:rPr>
              <a:t>4</a:t>
            </a:r>
            <a:endParaRPr sz="2400">
              <a:latin typeface="思源宋体 Medium"/>
              <a:cs typeface="思源宋体 Medium"/>
            </a:endParaRPr>
          </a:p>
          <a:p>
            <a:pPr algn="just" marL="285115" marR="5080" indent="-272415">
              <a:lnSpc>
                <a:spcPct val="100899"/>
              </a:lnSpc>
              <a:spcBef>
                <a:spcPts val="5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4584D2"/>
                </a:solidFill>
                <a:latin typeface="Microsoft JhengHei UI"/>
                <a:cs typeface="Microsoft JhengHei UI"/>
              </a:rPr>
              <a:t>译码级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5" b="1">
                <a:solidFill>
                  <a:srgbClr val="4584D2"/>
                </a:solidFill>
                <a:latin typeface="Candara"/>
                <a:cs typeface="Candara"/>
              </a:rPr>
              <a:t>DI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：译出所要执行的指令的功能并识别出所需的 </a:t>
            </a:r>
            <a:r>
              <a:rPr dirty="0" sz="24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资源，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这些资源包括通用寄存器、总线和功能部件，提供流 </a:t>
            </a:r>
            <a:r>
              <a:rPr dirty="0" sz="24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水线控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制互锁，并从寄存器读出操作数</a:t>
            </a:r>
            <a:endParaRPr sz="2400">
              <a:latin typeface="Microsoft JhengHei UI"/>
              <a:cs typeface="Microsoft JhengHei U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4584D2"/>
                </a:solidFill>
                <a:latin typeface="Microsoft JhengHei UI"/>
                <a:cs typeface="Microsoft JhengHei UI"/>
              </a:rPr>
              <a:t>执行级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5" b="1">
                <a:solidFill>
                  <a:srgbClr val="4584D2"/>
                </a:solidFill>
                <a:latin typeface="Candara"/>
                <a:cs typeface="Candara"/>
              </a:rPr>
              <a:t>EI</a:t>
            </a:r>
            <a:r>
              <a:rPr dirty="0" sz="2400" spc="-5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完成指令功能</a:t>
            </a:r>
            <a:endParaRPr sz="2400">
              <a:latin typeface="Microsoft JhengHei UI"/>
              <a:cs typeface="Microsoft JhengHei U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3333FF"/>
                </a:solidFill>
                <a:latin typeface="Microsoft JhengHei UI"/>
                <a:cs typeface="Microsoft JhengHei UI"/>
              </a:rPr>
              <a:t>存储器</a:t>
            </a:r>
            <a:r>
              <a:rPr dirty="0" sz="2400" b="1">
                <a:solidFill>
                  <a:srgbClr val="3333FF"/>
                </a:solidFill>
                <a:latin typeface="Microsoft JhengHei UI"/>
                <a:cs typeface="Microsoft JhengHei UI"/>
              </a:rPr>
              <a:t>访问</a:t>
            </a:r>
            <a:r>
              <a:rPr dirty="0" sz="2400" spc="-450" b="1">
                <a:solidFill>
                  <a:srgbClr val="3333FF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spc="-450" b="0">
                <a:solidFill>
                  <a:srgbClr val="3333FF"/>
                </a:solidFill>
                <a:latin typeface="思源宋体 Medium"/>
                <a:cs typeface="思源宋体 Medium"/>
              </a:rPr>
              <a:t>MEM</a:t>
            </a:r>
            <a:r>
              <a:rPr dirty="0" sz="2400" spc="-450" b="1">
                <a:solidFill>
                  <a:srgbClr val="3333FF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spc="-45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4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完成</a:t>
            </a:r>
            <a:r>
              <a:rPr dirty="0" sz="2400" spc="-390" b="0">
                <a:solidFill>
                  <a:srgbClr val="073D86"/>
                </a:solidFill>
                <a:latin typeface="思源宋体 Medium"/>
                <a:cs typeface="思源宋体 Medium"/>
              </a:rPr>
              <a:t>LOAD/STORE</a:t>
            </a:r>
            <a:r>
              <a:rPr dirty="0" sz="24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访问</a:t>
            </a:r>
            <a:endParaRPr sz="2400">
              <a:latin typeface="Microsoft JhengHei UI"/>
              <a:cs typeface="Microsoft JhengHei UI"/>
            </a:endParaRPr>
          </a:p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4584D2"/>
                </a:solidFill>
                <a:latin typeface="Microsoft JhengHei UI"/>
                <a:cs typeface="Microsoft JhengHei UI"/>
              </a:rPr>
              <a:t>写回级</a:t>
            </a:r>
            <a:r>
              <a:rPr dirty="0" sz="2400" b="1">
                <a:solidFill>
                  <a:srgbClr val="4584D2"/>
                </a:solidFill>
                <a:latin typeface="Microsoft JhengHei UI"/>
                <a:cs typeface="Microsoft JhengHei UI"/>
              </a:rPr>
              <a:t>（</a:t>
            </a:r>
            <a:r>
              <a:rPr dirty="0" sz="2400" b="1">
                <a:solidFill>
                  <a:srgbClr val="4584D2"/>
                </a:solidFill>
                <a:latin typeface="Candara"/>
                <a:cs typeface="Candara"/>
              </a:rPr>
              <a:t>WO</a:t>
            </a:r>
            <a:r>
              <a:rPr dirty="0" sz="2400" b="1">
                <a:solidFill>
                  <a:srgbClr val="4584D2"/>
                </a:solidFill>
                <a:latin typeface="Microsoft JhengHei UI"/>
                <a:cs typeface="Microsoft JhengHei UI"/>
              </a:rPr>
              <a:t>）</a:t>
            </a:r>
            <a:r>
              <a:rPr dirty="0" sz="2400" b="1">
                <a:solidFill>
                  <a:srgbClr val="073D86"/>
                </a:solidFill>
                <a:latin typeface="Microsoft JhengHei UI"/>
                <a:cs typeface="Microsoft JhengHei UI"/>
              </a:rPr>
              <a:t>：用来将结果或存储器读出的数据写回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260604"/>
            <a:ext cx="2314956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6551" y="2272283"/>
          <a:ext cx="3975100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792480"/>
                <a:gridCol w="791210"/>
                <a:gridCol w="792480"/>
                <a:gridCol w="792479"/>
              </a:tblGrid>
              <a:tr h="359663">
                <a:tc>
                  <a:txBody>
                    <a:bodyPr/>
                    <a:lstStyle/>
                    <a:p>
                      <a:pPr marL="259715">
                        <a:lnSpc>
                          <a:spcPts val="273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730"/>
                        </a:lnSpc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DI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73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73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MEM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730"/>
                        </a:lnSpc>
                      </a:pP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751077"/>
            <a:ext cx="33813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六阶段流水线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744" y="2911929"/>
            <a:ext cx="6148070" cy="0"/>
          </a:xfrm>
          <a:custGeom>
            <a:avLst/>
            <a:gdLst/>
            <a:ahLst/>
            <a:cxnLst/>
            <a:rect l="l" t="t" r="r" b="b"/>
            <a:pathLst>
              <a:path w="6148070" h="0">
                <a:moveTo>
                  <a:pt x="0" y="0"/>
                </a:moveTo>
                <a:lnTo>
                  <a:pt x="6147773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0651" y="3277075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40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744" y="3242037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3691" y="3242037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58447" y="3290477"/>
            <a:ext cx="75755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4175" algn="l"/>
              </a:tabLst>
            </a:pPr>
            <a:r>
              <a:rPr dirty="0" sz="1600" spc="-65">
                <a:latin typeface="Times New Roman"/>
                <a:cs typeface="Times New Roman"/>
              </a:rPr>
              <a:t>EI	</a:t>
            </a:r>
            <a:r>
              <a:rPr dirty="0" sz="1600" spc="-114">
                <a:latin typeface="Times New Roman"/>
                <a:cs typeface="Times New Roman"/>
              </a:rPr>
              <a:t>WO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9790" y="3643423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2883" y="360838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22876" y="360838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7004" y="3148443"/>
            <a:ext cx="1630680" cy="804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1325" marR="90805" indent="-429259">
              <a:lnSpc>
                <a:spcPct val="159700"/>
              </a:lnSpc>
              <a:spcBef>
                <a:spcPts val="95"/>
              </a:spcBef>
              <a:tabLst>
                <a:tab pos="436245" algn="l"/>
                <a:tab pos="843915" algn="l"/>
                <a:tab pos="864869" algn="l"/>
                <a:tab pos="1273175" algn="l"/>
                <a:tab pos="1293495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	</a:t>
            </a:r>
            <a:r>
              <a:rPr dirty="0" sz="1600" spc="-65">
                <a:latin typeface="Times New Roman"/>
                <a:cs typeface="Times New Roman"/>
              </a:rPr>
              <a:t>FO  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328" y="3679841"/>
            <a:ext cx="131381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20"/>
              </a:spcBef>
              <a:tabLst>
                <a:tab pos="558165" algn="l"/>
                <a:tab pos="930275" algn="l"/>
              </a:tabLst>
            </a:pPr>
            <a:r>
              <a:rPr dirty="0" sz="1600" spc="-90">
                <a:latin typeface="Times New Roman"/>
                <a:cs typeface="Times New Roman"/>
              </a:rPr>
              <a:t>FO	</a:t>
            </a:r>
            <a:r>
              <a:rPr dirty="0" sz="1600" spc="-65">
                <a:latin typeface="Times New Roman"/>
                <a:cs typeface="Times New Roman"/>
              </a:rPr>
              <a:t>EI	</a:t>
            </a:r>
            <a:r>
              <a:rPr dirty="0" sz="1600" spc="-114">
                <a:latin typeface="Times New Roman"/>
                <a:cs typeface="Times New Roman"/>
              </a:rPr>
              <a:t>WO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8596" y="4008569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1689" y="3973532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1682" y="3973532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41328" y="4032277"/>
            <a:ext cx="175323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20"/>
              </a:spcBef>
              <a:tabLst>
                <a:tab pos="537210" algn="l"/>
                <a:tab pos="1007744" algn="l"/>
                <a:tab pos="1379855" algn="l"/>
              </a:tabLst>
            </a:pPr>
            <a:r>
              <a:rPr dirty="0" sz="1600" spc="-95">
                <a:latin typeface="Times New Roman"/>
                <a:cs typeface="Times New Roman"/>
              </a:rPr>
              <a:t>CO	</a:t>
            </a:r>
            <a:r>
              <a:rPr dirty="0" sz="1600" spc="-90">
                <a:latin typeface="Times New Roman"/>
                <a:cs typeface="Times New Roman"/>
              </a:rPr>
              <a:t>FO	</a:t>
            </a:r>
            <a:r>
              <a:rPr dirty="0" sz="1600" spc="-65">
                <a:latin typeface="Times New Roman"/>
                <a:cs typeface="Times New Roman"/>
              </a:rPr>
              <a:t>EI	</a:t>
            </a:r>
            <a:r>
              <a:rPr dirty="0" sz="1600" spc="-114">
                <a:latin typeface="Times New Roman"/>
                <a:cs typeface="Times New Roman"/>
              </a:rPr>
              <a:t>WO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48006" y="4367704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61098" y="433266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01092" y="433266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85344" y="4032277"/>
            <a:ext cx="75247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</a:tabLst>
            </a:pPr>
            <a:r>
              <a:rPr dirty="0" sz="1600" spc="-65">
                <a:latin typeface="Times New Roman"/>
                <a:cs typeface="Times New Roman"/>
              </a:rPr>
              <a:t>FI	</a:t>
            </a:r>
            <a:r>
              <a:rPr dirty="0" sz="1600" spc="-75">
                <a:latin typeface="Times New Roman"/>
                <a:cs typeface="Times New Roman"/>
              </a:rPr>
              <a:t>DI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490" y="2274046"/>
            <a:ext cx="274701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33040" algn="l"/>
              </a:tabLst>
            </a:pPr>
            <a:r>
              <a:rPr dirty="0" sz="1600" spc="-140">
                <a:latin typeface="宋体"/>
                <a:cs typeface="宋体"/>
              </a:rPr>
              <a:t>时</a:t>
            </a:r>
            <a:r>
              <a:rPr dirty="0" sz="1600" spc="125">
                <a:latin typeface="宋体"/>
                <a:cs typeface="宋体"/>
              </a:rPr>
              <a:t>间</a:t>
            </a:r>
            <a:r>
              <a:rPr dirty="0" u="sng" sz="16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3691" y="2475849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02838" y="4740235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15930" y="4705198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55924" y="4705198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40020" y="4404808"/>
            <a:ext cx="2458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  <a:tab pos="843915" algn="l"/>
                <a:tab pos="1293495" algn="l"/>
                <a:tab pos="1764030" algn="l"/>
                <a:tab pos="2135505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65">
                <a:latin typeface="Times New Roman"/>
                <a:cs typeface="Times New Roman"/>
              </a:rPr>
              <a:t>	</a:t>
            </a:r>
            <a:r>
              <a:rPr dirty="0" sz="1600" spc="-130">
                <a:latin typeface="Times New Roman"/>
                <a:cs typeface="Times New Roman"/>
              </a:rPr>
              <a:t>W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43744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6187" y="2535630"/>
            <a:ext cx="777240" cy="333375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600" spc="-140">
                <a:latin typeface="宋体"/>
                <a:cs typeface="宋体"/>
              </a:rPr>
              <a:t>时间单元</a:t>
            </a:r>
            <a:endParaRPr sz="1600">
              <a:latin typeface="宋体"/>
              <a:cs typeface="宋体"/>
            </a:endParaRPr>
          </a:p>
          <a:p>
            <a:pPr marL="299085" indent="-8255">
              <a:lnSpc>
                <a:spcPct val="100000"/>
              </a:lnSpc>
              <a:spcBef>
                <a:spcPts val="945"/>
              </a:spcBef>
            </a:pP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7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just" marL="288925" marR="5080" indent="10160">
              <a:lnSpc>
                <a:spcPct val="146400"/>
              </a:lnSpc>
              <a:spcBef>
                <a:spcPts val="160"/>
              </a:spcBef>
            </a:pP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5">
                <a:latin typeface="Times New Roman"/>
                <a:cs typeface="Times New Roman"/>
              </a:rPr>
              <a:t>2 </a:t>
            </a: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5">
                <a:latin typeface="Times New Roman"/>
                <a:cs typeface="Times New Roman"/>
              </a:rPr>
              <a:t>3 </a:t>
            </a: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5">
                <a:latin typeface="Times New Roman"/>
                <a:cs typeface="Times New Roman"/>
              </a:rPr>
              <a:t>4 </a:t>
            </a: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7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algn="just" marL="299085" marR="5080">
              <a:lnSpc>
                <a:spcPct val="152100"/>
              </a:lnSpc>
              <a:spcBef>
                <a:spcPts val="150"/>
              </a:spcBef>
            </a:pP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5">
                <a:latin typeface="Times New Roman"/>
                <a:cs typeface="Times New Roman"/>
              </a:rPr>
              <a:t>6 </a:t>
            </a: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5">
                <a:latin typeface="Times New Roman"/>
                <a:cs typeface="Times New Roman"/>
              </a:rPr>
              <a:t>7 </a:t>
            </a: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7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029" y="6060004"/>
            <a:ext cx="4902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-140">
                <a:latin typeface="宋体"/>
                <a:cs typeface="宋体"/>
              </a:rPr>
              <a:t>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7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48220" y="5102719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61312" y="5067681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01306" y="5067681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385557" y="4767223"/>
            <a:ext cx="2458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  <a:tab pos="843915" algn="l"/>
                <a:tab pos="1293495" algn="l"/>
                <a:tab pos="1763395" algn="l"/>
                <a:tab pos="2135505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65">
                <a:latin typeface="Times New Roman"/>
                <a:cs typeface="Times New Roman"/>
              </a:rPr>
              <a:t>	</a:t>
            </a:r>
            <a:r>
              <a:rPr dirty="0" sz="1600" spc="-130">
                <a:latin typeface="Times New Roman"/>
                <a:cs typeface="Times New Roman"/>
              </a:rPr>
              <a:t>W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67421" y="5467865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60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80513" y="5432827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20507" y="5432827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04604" y="5132369"/>
            <a:ext cx="2458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  <a:tab pos="843915" algn="l"/>
                <a:tab pos="1293495" algn="l"/>
                <a:tab pos="1764030" algn="l"/>
                <a:tab pos="2136140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65">
                <a:latin typeface="Times New Roman"/>
                <a:cs typeface="Times New Roman"/>
              </a:rPr>
              <a:t>	</a:t>
            </a:r>
            <a:r>
              <a:rPr dirty="0" sz="1600" spc="-130">
                <a:latin typeface="Times New Roman"/>
                <a:cs typeface="Times New Roman"/>
              </a:rPr>
              <a:t>W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13887" y="5832993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59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26980" y="579795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66974" y="5797956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251225" y="5497515"/>
            <a:ext cx="2458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  <a:tab pos="843915" algn="l"/>
                <a:tab pos="1293495" algn="l"/>
                <a:tab pos="1763395" algn="l"/>
                <a:tab pos="2135505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65">
                <a:latin typeface="Times New Roman"/>
                <a:cs typeface="Times New Roman"/>
              </a:rPr>
              <a:t>	</a:t>
            </a:r>
            <a:r>
              <a:rPr dirty="0" sz="1600" spc="-130">
                <a:latin typeface="Times New Roman"/>
                <a:cs typeface="Times New Roman"/>
              </a:rPr>
              <a:t>W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59424" y="6194756"/>
            <a:ext cx="2461260" cy="0"/>
          </a:xfrm>
          <a:custGeom>
            <a:avLst/>
            <a:gdLst/>
            <a:ahLst/>
            <a:cxnLst/>
            <a:rect l="l" t="t" r="r" b="b"/>
            <a:pathLst>
              <a:path w="2461259" h="0">
                <a:moveTo>
                  <a:pt x="0" y="0"/>
                </a:moveTo>
                <a:lnTo>
                  <a:pt x="2460987" y="0"/>
                </a:lnTo>
              </a:path>
            </a:pathLst>
          </a:custGeom>
          <a:ln w="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72517" y="6159718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94808" y="0"/>
                </a:moveTo>
                <a:lnTo>
                  <a:pt x="0" y="35037"/>
                </a:lnTo>
                <a:lnTo>
                  <a:pt x="94808" y="70075"/>
                </a:lnTo>
                <a:lnTo>
                  <a:pt x="94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12510" y="6159718"/>
            <a:ext cx="95250" cy="70485"/>
          </a:xfrm>
          <a:custGeom>
            <a:avLst/>
            <a:gdLst/>
            <a:ahLst/>
            <a:cxnLst/>
            <a:rect l="l" t="t" r="r" b="b"/>
            <a:pathLst>
              <a:path w="95250" h="70485">
                <a:moveTo>
                  <a:pt x="0" y="0"/>
                </a:moveTo>
                <a:lnTo>
                  <a:pt x="0" y="70075"/>
                </a:lnTo>
                <a:lnTo>
                  <a:pt x="94808" y="35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696607" y="5859278"/>
            <a:ext cx="245872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  <a:tab pos="843915" algn="l"/>
                <a:tab pos="1293495" algn="l"/>
                <a:tab pos="1764030" algn="l"/>
                <a:tab pos="2135505" algn="l"/>
              </a:tabLst>
            </a:pPr>
            <a:r>
              <a:rPr dirty="0" sz="1600" spc="-8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100">
                <a:latin typeface="Times New Roman"/>
                <a:cs typeface="Times New Roman"/>
              </a:rPr>
              <a:t>D</a:t>
            </a:r>
            <a:r>
              <a:rPr dirty="0" sz="1600" spc="-50">
                <a:latin typeface="Times New Roman"/>
                <a:cs typeface="Times New Roman"/>
              </a:rPr>
              <a:t>I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 spc="-95">
                <a:latin typeface="Times New Roman"/>
                <a:cs typeface="Times New Roman"/>
              </a:rPr>
              <a:t>C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r>
              <a:rPr dirty="0" sz="1600" spc="-100">
                <a:latin typeface="Times New Roman"/>
                <a:cs typeface="Times New Roman"/>
              </a:rPr>
              <a:t>	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90">
                <a:latin typeface="Times New Roman"/>
                <a:cs typeface="Times New Roman"/>
              </a:rPr>
              <a:t>	</a:t>
            </a: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65">
                <a:latin typeface="Times New Roman"/>
                <a:cs typeface="Times New Roman"/>
              </a:rPr>
              <a:t>	</a:t>
            </a:r>
            <a:r>
              <a:rPr dirty="0" sz="1600" spc="-130">
                <a:latin typeface="Times New Roman"/>
                <a:cs typeface="Times New Roman"/>
              </a:rPr>
              <a:t>W</a:t>
            </a:r>
            <a:r>
              <a:rPr dirty="0" sz="1600" spc="-10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82883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22068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61098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00284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39469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78499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17685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56715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95900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35086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74116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13301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52487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91517" y="2668384"/>
            <a:ext cx="0" cy="3895090"/>
          </a:xfrm>
          <a:custGeom>
            <a:avLst/>
            <a:gdLst/>
            <a:ahLst/>
            <a:cxnLst/>
            <a:rect l="l" t="t" r="r" b="b"/>
            <a:pathLst>
              <a:path w="0" h="3895090">
                <a:moveTo>
                  <a:pt x="0" y="0"/>
                </a:moveTo>
                <a:lnTo>
                  <a:pt x="0" y="3894903"/>
                </a:lnTo>
              </a:path>
            </a:pathLst>
          </a:custGeom>
          <a:ln w="37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045603" y="2503684"/>
            <a:ext cx="6032500" cy="70739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860"/>
              </a:spcBef>
              <a:tabLst>
                <a:tab pos="609600" algn="l"/>
                <a:tab pos="1033144" algn="l"/>
                <a:tab pos="1456690" algn="l"/>
                <a:tab pos="1880235" algn="l"/>
                <a:tab pos="2366645" algn="l"/>
                <a:tab pos="2821305" algn="l"/>
                <a:tab pos="3244850" algn="l"/>
                <a:tab pos="3683635" algn="l"/>
                <a:tab pos="4076700" algn="l"/>
                <a:tab pos="4515485" algn="l"/>
                <a:tab pos="4954905" algn="l"/>
                <a:tab pos="5393690" algn="l"/>
                <a:tab pos="5833110" algn="l"/>
              </a:tabLst>
            </a:pPr>
            <a:r>
              <a:rPr dirty="0" sz="1600" spc="-70">
                <a:latin typeface="Times New Roman"/>
                <a:cs typeface="Times New Roman"/>
              </a:rPr>
              <a:t>1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2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3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4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5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6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7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8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9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10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11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12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13</a:t>
            </a:r>
            <a:r>
              <a:rPr dirty="0" sz="1600" spc="-70">
                <a:latin typeface="Times New Roman"/>
                <a:cs typeface="Times New Roman"/>
              </a:rPr>
              <a:t>	</a:t>
            </a:r>
            <a:r>
              <a:rPr dirty="0" sz="1600" spc="-7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765"/>
              </a:spcBef>
              <a:tabLst>
                <a:tab pos="558165" algn="l"/>
                <a:tab pos="966469" algn="l"/>
                <a:tab pos="1416050" algn="l"/>
                <a:tab pos="1885950" algn="l"/>
                <a:tab pos="2258060" algn="l"/>
              </a:tabLst>
            </a:pPr>
            <a:r>
              <a:rPr dirty="0" sz="1600" spc="-65">
                <a:latin typeface="Times New Roman"/>
                <a:cs typeface="Times New Roman"/>
              </a:rPr>
              <a:t>FI	</a:t>
            </a:r>
            <a:r>
              <a:rPr dirty="0" sz="1600" spc="-75">
                <a:latin typeface="Times New Roman"/>
                <a:cs typeface="Times New Roman"/>
              </a:rPr>
              <a:t>DI	</a:t>
            </a:r>
            <a:r>
              <a:rPr dirty="0" sz="1600" spc="-95">
                <a:latin typeface="Times New Roman"/>
                <a:cs typeface="Times New Roman"/>
              </a:rPr>
              <a:t>CO	</a:t>
            </a:r>
            <a:r>
              <a:rPr dirty="0" sz="1600" spc="-90">
                <a:latin typeface="Times New Roman"/>
                <a:cs typeface="Times New Roman"/>
              </a:rPr>
              <a:t>FO	</a:t>
            </a:r>
            <a:r>
              <a:rPr dirty="0" sz="1600" spc="-65">
                <a:latin typeface="Times New Roman"/>
                <a:cs typeface="Times New Roman"/>
              </a:rPr>
              <a:t>EI	</a:t>
            </a:r>
            <a:r>
              <a:rPr dirty="0" sz="1600" spc="-114">
                <a:latin typeface="Times New Roman"/>
                <a:cs typeface="Times New Roman"/>
              </a:rPr>
              <a:t>WO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26141" y="4420030"/>
            <a:ext cx="1755139" cy="16535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00" spc="-65">
                <a:latin typeface="Times New Roman"/>
                <a:cs typeface="Times New Roman"/>
              </a:rPr>
              <a:t>FI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取</a:t>
            </a:r>
            <a:r>
              <a:rPr dirty="0" sz="1600" spc="-145">
                <a:latin typeface="宋体"/>
                <a:cs typeface="宋体"/>
              </a:rPr>
              <a:t>指</a:t>
            </a:r>
            <a:r>
              <a:rPr dirty="0" sz="1600" spc="-5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600" spc="-75">
                <a:latin typeface="Times New Roman"/>
                <a:cs typeface="Times New Roman"/>
              </a:rPr>
              <a:t>DI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指令译</a:t>
            </a:r>
            <a:r>
              <a:rPr dirty="0" sz="1600" spc="-145">
                <a:latin typeface="宋体"/>
                <a:cs typeface="宋体"/>
              </a:rPr>
              <a:t>码</a:t>
            </a:r>
            <a:r>
              <a:rPr dirty="0" sz="1600" spc="-5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1200"/>
              </a:lnSpc>
            </a:pPr>
            <a:r>
              <a:rPr dirty="0" sz="1600" spc="-95">
                <a:latin typeface="Times New Roman"/>
                <a:cs typeface="Times New Roman"/>
              </a:rPr>
              <a:t>CO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计算操作数地</a:t>
            </a:r>
            <a:r>
              <a:rPr dirty="0" sz="1600" spc="-145">
                <a:latin typeface="宋体"/>
                <a:cs typeface="宋体"/>
              </a:rPr>
              <a:t>址</a:t>
            </a:r>
            <a:r>
              <a:rPr dirty="0" sz="1600" spc="-50">
                <a:latin typeface="Times New Roman"/>
                <a:cs typeface="Times New Roman"/>
              </a:rPr>
              <a:t>)  </a:t>
            </a:r>
            <a:r>
              <a:rPr dirty="0" sz="1600" spc="-90">
                <a:latin typeface="Times New Roman"/>
                <a:cs typeface="Times New Roman"/>
              </a:rPr>
              <a:t>FO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取操作</a:t>
            </a:r>
            <a:r>
              <a:rPr dirty="0" sz="1600" spc="-145">
                <a:latin typeface="宋体"/>
                <a:cs typeface="宋体"/>
              </a:rPr>
              <a:t>数</a:t>
            </a:r>
            <a:r>
              <a:rPr dirty="0" sz="1600" spc="-5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511175">
              <a:lnSpc>
                <a:spcPct val="111200"/>
              </a:lnSpc>
              <a:spcBef>
                <a:spcPts val="5"/>
              </a:spcBef>
            </a:pPr>
            <a:r>
              <a:rPr dirty="0" sz="1600" spc="-65">
                <a:latin typeface="Times New Roman"/>
                <a:cs typeface="Times New Roman"/>
              </a:rPr>
              <a:t>EI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执行指</a:t>
            </a:r>
            <a:r>
              <a:rPr dirty="0" sz="1600" spc="-145">
                <a:latin typeface="宋体"/>
                <a:cs typeface="宋体"/>
              </a:rPr>
              <a:t>令</a:t>
            </a:r>
            <a:r>
              <a:rPr dirty="0" sz="1600" spc="-50">
                <a:latin typeface="Times New Roman"/>
                <a:cs typeface="Times New Roman"/>
              </a:rPr>
              <a:t>)  </a:t>
            </a:r>
            <a:r>
              <a:rPr dirty="0" sz="1600" spc="-114">
                <a:latin typeface="Times New Roman"/>
                <a:cs typeface="Times New Roman"/>
              </a:rPr>
              <a:t>WO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(</a:t>
            </a:r>
            <a:r>
              <a:rPr dirty="0" sz="1600" spc="-140">
                <a:latin typeface="宋体"/>
                <a:cs typeface="宋体"/>
              </a:rPr>
              <a:t>写操作</a:t>
            </a:r>
            <a:r>
              <a:rPr dirty="0" sz="1600" spc="-145">
                <a:latin typeface="宋体"/>
                <a:cs typeface="宋体"/>
              </a:rPr>
              <a:t>数</a:t>
            </a:r>
            <a:r>
              <a:rPr dirty="0" sz="1600" spc="-5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260604"/>
            <a:ext cx="2314956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020950"/>
            <a:ext cx="4384040" cy="20008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lvl="2" marL="1088390" indent="-107569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08902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概念</a:t>
            </a:r>
            <a:endParaRPr sz="3600">
              <a:latin typeface="Microsoft JhengHei"/>
              <a:cs typeface="Microsoft JhengHei"/>
            </a:endParaRPr>
          </a:p>
          <a:p>
            <a:pPr lvl="2" marL="1165860" indent="-115316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16649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中断和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指令周期</a:t>
            </a:r>
            <a:endParaRPr sz="3600">
              <a:latin typeface="Microsoft JhengHei"/>
              <a:cs typeface="Microsoft JhengHei"/>
            </a:endParaRPr>
          </a:p>
          <a:p>
            <a:pPr lvl="2" marL="1165860" indent="-1153160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116649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中断源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254" y="844372"/>
            <a:ext cx="4319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3.2</a:t>
            </a:r>
            <a:r>
              <a:rPr dirty="0" sz="4400" spc="-105"/>
              <a:t> </a:t>
            </a:r>
            <a:r>
              <a:rPr dirty="0" sz="4400" spc="10"/>
              <a:t>中断</a:t>
            </a:r>
            <a:r>
              <a:rPr dirty="0" sz="4400"/>
              <a:t>与</a:t>
            </a:r>
            <a:r>
              <a:rPr dirty="0" sz="4400" spc="-10"/>
              <a:t>中</a:t>
            </a:r>
            <a:r>
              <a:rPr dirty="0" sz="4400" spc="5"/>
              <a:t>断源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844118"/>
            <a:ext cx="4083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3.2.1</a:t>
            </a:r>
            <a:r>
              <a:rPr dirty="0" sz="4400" spc="-90">
                <a:latin typeface="Times New Roman"/>
                <a:cs typeface="Times New Roman"/>
              </a:rPr>
              <a:t> </a:t>
            </a:r>
            <a:r>
              <a:rPr dirty="0" sz="4400" spc="5"/>
              <a:t>中</a:t>
            </a:r>
            <a:r>
              <a:rPr dirty="0" sz="4400" spc="15"/>
              <a:t>断</a:t>
            </a:r>
            <a:r>
              <a:rPr dirty="0" sz="4400" spc="5"/>
              <a:t>的概念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528773"/>
            <a:ext cx="762127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61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中断是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指程序执行过程中，遇到急需 </a:t>
            </a:r>
            <a:r>
              <a:rPr dirty="0" sz="36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处理的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事件时，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暂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时中止</a:t>
            </a:r>
            <a:r>
              <a:rPr dirty="0" sz="3600" spc="-110" b="1">
                <a:solidFill>
                  <a:srgbClr val="073D86"/>
                </a:solidFill>
                <a:latin typeface="Microsoft JhengHei"/>
                <a:cs typeface="Microsoft JhengHei"/>
              </a:rPr>
              <a:t>CPU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上现行 </a:t>
            </a:r>
            <a:r>
              <a:rPr dirty="0" sz="3600" spc="10" b="1">
                <a:solidFill>
                  <a:srgbClr val="073D86"/>
                </a:solidFill>
                <a:latin typeface="Microsoft JhengHei"/>
                <a:cs typeface="Microsoft JhengHei"/>
              </a:rPr>
              <a:t>程序的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运行，转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去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执行相应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事件处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理程序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，待处理完成后再返回原程序 </a:t>
            </a:r>
            <a:r>
              <a:rPr dirty="0" sz="3600" spc="10" b="1">
                <a:solidFill>
                  <a:srgbClr val="073D86"/>
                </a:solidFill>
                <a:latin typeface="Microsoft JhengHei"/>
                <a:cs typeface="Microsoft JhengHei"/>
              </a:rPr>
              <a:t>被中断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处或调度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他程序执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的过程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791667"/>
            <a:ext cx="52000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3.2.2</a:t>
            </a:r>
            <a:r>
              <a:rPr dirty="0" sz="4400" spc="-90">
                <a:latin typeface="Times New Roman"/>
                <a:cs typeface="Times New Roman"/>
              </a:rPr>
              <a:t> </a:t>
            </a:r>
            <a:r>
              <a:rPr dirty="0" sz="4400" spc="5"/>
              <a:t>中</a:t>
            </a:r>
            <a:r>
              <a:rPr dirty="0" sz="4400" spc="15"/>
              <a:t>断</a:t>
            </a:r>
            <a:r>
              <a:rPr dirty="0" sz="4400" spc="5"/>
              <a:t>与指</a:t>
            </a:r>
            <a:r>
              <a:rPr dirty="0" sz="4400" spc="-15"/>
              <a:t>令</a:t>
            </a:r>
            <a:r>
              <a:rPr dirty="0" sz="4400" spc="5"/>
              <a:t>周期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373" y="4284357"/>
            <a:ext cx="1013460" cy="505459"/>
          </a:xfrm>
          <a:custGeom>
            <a:avLst/>
            <a:gdLst/>
            <a:ahLst/>
            <a:cxnLst/>
            <a:rect l="l" t="t" r="r" b="b"/>
            <a:pathLst>
              <a:path w="1013460" h="505460">
                <a:moveTo>
                  <a:pt x="759879" y="0"/>
                </a:moveTo>
                <a:lnTo>
                  <a:pt x="253287" y="0"/>
                </a:lnTo>
                <a:lnTo>
                  <a:pt x="207758" y="4071"/>
                </a:lnTo>
                <a:lnTo>
                  <a:pt x="164907" y="15808"/>
                </a:lnTo>
                <a:lnTo>
                  <a:pt x="125449" y="34498"/>
                </a:lnTo>
                <a:lnTo>
                  <a:pt x="90098" y="59427"/>
                </a:lnTo>
                <a:lnTo>
                  <a:pt x="59570" y="89881"/>
                </a:lnTo>
                <a:lnTo>
                  <a:pt x="34581" y="125146"/>
                </a:lnTo>
                <a:lnTo>
                  <a:pt x="15846" y="164508"/>
                </a:lnTo>
                <a:lnTo>
                  <a:pt x="4080" y="207254"/>
                </a:lnTo>
                <a:lnTo>
                  <a:pt x="0" y="252669"/>
                </a:lnTo>
                <a:lnTo>
                  <a:pt x="4080" y="298089"/>
                </a:lnTo>
                <a:lnTo>
                  <a:pt x="15846" y="340837"/>
                </a:lnTo>
                <a:lnTo>
                  <a:pt x="34581" y="380199"/>
                </a:lnTo>
                <a:lnTo>
                  <a:pt x="59570" y="415464"/>
                </a:lnTo>
                <a:lnTo>
                  <a:pt x="90098" y="445916"/>
                </a:lnTo>
                <a:lnTo>
                  <a:pt x="125449" y="470843"/>
                </a:lnTo>
                <a:lnTo>
                  <a:pt x="164907" y="489531"/>
                </a:lnTo>
                <a:lnTo>
                  <a:pt x="207758" y="501267"/>
                </a:lnTo>
                <a:lnTo>
                  <a:pt x="253287" y="505338"/>
                </a:lnTo>
                <a:lnTo>
                  <a:pt x="759879" y="505338"/>
                </a:lnTo>
                <a:lnTo>
                  <a:pt x="805405" y="501267"/>
                </a:lnTo>
                <a:lnTo>
                  <a:pt x="848255" y="489531"/>
                </a:lnTo>
                <a:lnTo>
                  <a:pt x="887713" y="470843"/>
                </a:lnTo>
                <a:lnTo>
                  <a:pt x="923064" y="445916"/>
                </a:lnTo>
                <a:lnTo>
                  <a:pt x="953592" y="415464"/>
                </a:lnTo>
                <a:lnTo>
                  <a:pt x="978582" y="380199"/>
                </a:lnTo>
                <a:lnTo>
                  <a:pt x="997318" y="340837"/>
                </a:lnTo>
                <a:lnTo>
                  <a:pt x="1009084" y="298089"/>
                </a:lnTo>
                <a:lnTo>
                  <a:pt x="1013166" y="252669"/>
                </a:lnTo>
                <a:lnTo>
                  <a:pt x="1009084" y="207254"/>
                </a:lnTo>
                <a:lnTo>
                  <a:pt x="997318" y="164508"/>
                </a:lnTo>
                <a:lnTo>
                  <a:pt x="978582" y="125146"/>
                </a:lnTo>
                <a:lnTo>
                  <a:pt x="953592" y="89881"/>
                </a:lnTo>
                <a:lnTo>
                  <a:pt x="923064" y="59427"/>
                </a:lnTo>
                <a:lnTo>
                  <a:pt x="887713" y="34498"/>
                </a:lnTo>
                <a:lnTo>
                  <a:pt x="848255" y="15808"/>
                </a:lnTo>
                <a:lnTo>
                  <a:pt x="805405" y="4071"/>
                </a:lnTo>
                <a:lnTo>
                  <a:pt x="75987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373" y="4284357"/>
            <a:ext cx="1013460" cy="505459"/>
          </a:xfrm>
          <a:custGeom>
            <a:avLst/>
            <a:gdLst/>
            <a:ahLst/>
            <a:cxnLst/>
            <a:rect l="l" t="t" r="r" b="b"/>
            <a:pathLst>
              <a:path w="1013460" h="505460">
                <a:moveTo>
                  <a:pt x="253287" y="505338"/>
                </a:moveTo>
                <a:lnTo>
                  <a:pt x="759879" y="505338"/>
                </a:lnTo>
                <a:lnTo>
                  <a:pt x="805405" y="501267"/>
                </a:lnTo>
                <a:lnTo>
                  <a:pt x="848255" y="489531"/>
                </a:lnTo>
                <a:lnTo>
                  <a:pt x="887713" y="470843"/>
                </a:lnTo>
                <a:lnTo>
                  <a:pt x="923064" y="445916"/>
                </a:lnTo>
                <a:lnTo>
                  <a:pt x="953592" y="415464"/>
                </a:lnTo>
                <a:lnTo>
                  <a:pt x="978582" y="380199"/>
                </a:lnTo>
                <a:lnTo>
                  <a:pt x="997318" y="340837"/>
                </a:lnTo>
                <a:lnTo>
                  <a:pt x="1009084" y="298089"/>
                </a:lnTo>
                <a:lnTo>
                  <a:pt x="1013166" y="252669"/>
                </a:lnTo>
                <a:lnTo>
                  <a:pt x="1009084" y="207254"/>
                </a:lnTo>
                <a:lnTo>
                  <a:pt x="997318" y="164508"/>
                </a:lnTo>
                <a:lnTo>
                  <a:pt x="978582" y="125146"/>
                </a:lnTo>
                <a:lnTo>
                  <a:pt x="953592" y="89881"/>
                </a:lnTo>
                <a:lnTo>
                  <a:pt x="923064" y="59427"/>
                </a:lnTo>
                <a:lnTo>
                  <a:pt x="887713" y="34498"/>
                </a:lnTo>
                <a:lnTo>
                  <a:pt x="848255" y="15808"/>
                </a:lnTo>
                <a:lnTo>
                  <a:pt x="805405" y="4071"/>
                </a:lnTo>
                <a:lnTo>
                  <a:pt x="759879" y="0"/>
                </a:lnTo>
                <a:lnTo>
                  <a:pt x="253287" y="0"/>
                </a:lnTo>
                <a:lnTo>
                  <a:pt x="207758" y="4071"/>
                </a:lnTo>
                <a:lnTo>
                  <a:pt x="164907" y="15808"/>
                </a:lnTo>
                <a:lnTo>
                  <a:pt x="125449" y="34498"/>
                </a:lnTo>
                <a:lnTo>
                  <a:pt x="90098" y="59427"/>
                </a:lnTo>
                <a:lnTo>
                  <a:pt x="59570" y="89881"/>
                </a:lnTo>
                <a:lnTo>
                  <a:pt x="34581" y="125146"/>
                </a:lnTo>
                <a:lnTo>
                  <a:pt x="15846" y="164508"/>
                </a:lnTo>
                <a:lnTo>
                  <a:pt x="4080" y="207254"/>
                </a:lnTo>
                <a:lnTo>
                  <a:pt x="0" y="252669"/>
                </a:lnTo>
                <a:lnTo>
                  <a:pt x="4080" y="298089"/>
                </a:lnTo>
                <a:lnTo>
                  <a:pt x="15846" y="340837"/>
                </a:lnTo>
                <a:lnTo>
                  <a:pt x="34581" y="380199"/>
                </a:lnTo>
                <a:lnTo>
                  <a:pt x="59570" y="415464"/>
                </a:lnTo>
                <a:lnTo>
                  <a:pt x="90098" y="445916"/>
                </a:lnTo>
                <a:lnTo>
                  <a:pt x="125449" y="470843"/>
                </a:lnTo>
                <a:lnTo>
                  <a:pt x="164907" y="489531"/>
                </a:lnTo>
                <a:lnTo>
                  <a:pt x="207758" y="501267"/>
                </a:lnTo>
                <a:lnTo>
                  <a:pt x="253287" y="505338"/>
                </a:lnTo>
                <a:close/>
              </a:path>
            </a:pathLst>
          </a:custGeom>
          <a:ln w="4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1381" y="4332951"/>
            <a:ext cx="59753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>
                <a:latin typeface="宋体"/>
                <a:cs typeface="宋体"/>
              </a:rPr>
              <a:t>开始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6454" y="4158013"/>
            <a:ext cx="1520190" cy="758190"/>
          </a:xfrm>
          <a:custGeom>
            <a:avLst/>
            <a:gdLst/>
            <a:ahLst/>
            <a:cxnLst/>
            <a:rect l="l" t="t" r="r" b="b"/>
            <a:pathLst>
              <a:path w="1520189" h="758189">
                <a:moveTo>
                  <a:pt x="0" y="758025"/>
                </a:moveTo>
                <a:lnTo>
                  <a:pt x="1519740" y="758025"/>
                </a:lnTo>
                <a:lnTo>
                  <a:pt x="1519740" y="0"/>
                </a:lnTo>
                <a:lnTo>
                  <a:pt x="0" y="0"/>
                </a:lnTo>
                <a:lnTo>
                  <a:pt x="0" y="758025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6454" y="4158013"/>
            <a:ext cx="1520190" cy="758190"/>
          </a:xfrm>
          <a:custGeom>
            <a:avLst/>
            <a:gdLst/>
            <a:ahLst/>
            <a:cxnLst/>
            <a:rect l="l" t="t" r="r" b="b"/>
            <a:pathLst>
              <a:path w="1520189" h="758189">
                <a:moveTo>
                  <a:pt x="0" y="758025"/>
                </a:moveTo>
                <a:lnTo>
                  <a:pt x="1519740" y="758025"/>
                </a:lnTo>
                <a:lnTo>
                  <a:pt x="1519740" y="0"/>
                </a:lnTo>
                <a:lnTo>
                  <a:pt x="0" y="0"/>
                </a:lnTo>
                <a:lnTo>
                  <a:pt x="0" y="758025"/>
                </a:lnTo>
                <a:close/>
              </a:path>
            </a:pathLst>
          </a:custGeom>
          <a:ln w="4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06454" y="4112136"/>
            <a:ext cx="1520190" cy="77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709" marR="180340" indent="-286385">
              <a:lnSpc>
                <a:spcPct val="109500"/>
              </a:lnSpc>
              <a:spcBef>
                <a:spcPts val="100"/>
              </a:spcBef>
            </a:pPr>
            <a:r>
              <a:rPr dirty="0" sz="2250">
                <a:latin typeface="宋体"/>
                <a:cs typeface="宋体"/>
              </a:rPr>
              <a:t>取下一条 </a:t>
            </a:r>
            <a:r>
              <a:rPr dirty="0" sz="2250">
                <a:latin typeface="宋体"/>
                <a:cs typeface="宋体"/>
              </a:rPr>
              <a:t>指令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6091" y="4158013"/>
            <a:ext cx="1520190" cy="758190"/>
          </a:xfrm>
          <a:custGeom>
            <a:avLst/>
            <a:gdLst/>
            <a:ahLst/>
            <a:cxnLst/>
            <a:rect l="l" t="t" r="r" b="b"/>
            <a:pathLst>
              <a:path w="1520189" h="758189">
                <a:moveTo>
                  <a:pt x="0" y="758025"/>
                </a:moveTo>
                <a:lnTo>
                  <a:pt x="1519740" y="758025"/>
                </a:lnTo>
                <a:lnTo>
                  <a:pt x="1519740" y="0"/>
                </a:lnTo>
                <a:lnTo>
                  <a:pt x="0" y="0"/>
                </a:lnTo>
                <a:lnTo>
                  <a:pt x="0" y="758025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6091" y="4158013"/>
            <a:ext cx="1520190" cy="758190"/>
          </a:xfrm>
          <a:custGeom>
            <a:avLst/>
            <a:gdLst/>
            <a:ahLst/>
            <a:cxnLst/>
            <a:rect l="l" t="t" r="r" b="b"/>
            <a:pathLst>
              <a:path w="1520189" h="758189">
                <a:moveTo>
                  <a:pt x="0" y="758025"/>
                </a:moveTo>
                <a:lnTo>
                  <a:pt x="1519740" y="758025"/>
                </a:lnTo>
                <a:lnTo>
                  <a:pt x="1519740" y="0"/>
                </a:lnTo>
                <a:lnTo>
                  <a:pt x="0" y="0"/>
                </a:lnTo>
                <a:lnTo>
                  <a:pt x="0" y="758025"/>
                </a:lnTo>
                <a:close/>
              </a:path>
            </a:pathLst>
          </a:custGeom>
          <a:ln w="4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86091" y="4332951"/>
            <a:ext cx="152019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95"/>
              </a:spcBef>
            </a:pPr>
            <a:r>
              <a:rPr dirty="0" sz="2250">
                <a:latin typeface="宋体"/>
                <a:cs typeface="宋体"/>
              </a:rPr>
              <a:t>执行指令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0291" y="3981146"/>
            <a:ext cx="1520190" cy="1137285"/>
          </a:xfrm>
          <a:custGeom>
            <a:avLst/>
            <a:gdLst/>
            <a:ahLst/>
            <a:cxnLst/>
            <a:rect l="l" t="t" r="r" b="b"/>
            <a:pathLst>
              <a:path w="1520190" h="1137285">
                <a:moveTo>
                  <a:pt x="0" y="1137038"/>
                </a:moveTo>
                <a:lnTo>
                  <a:pt x="1519740" y="1137038"/>
                </a:lnTo>
                <a:lnTo>
                  <a:pt x="1519740" y="0"/>
                </a:lnTo>
                <a:lnTo>
                  <a:pt x="0" y="0"/>
                </a:lnTo>
                <a:lnTo>
                  <a:pt x="0" y="1137038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20291" y="3981147"/>
            <a:ext cx="1520190" cy="1137285"/>
          </a:xfrm>
          <a:prstGeom prst="rect">
            <a:avLst/>
          </a:prstGeom>
          <a:ln w="4282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 marL="44450" marR="36830">
              <a:lnSpc>
                <a:spcPct val="104600"/>
              </a:lnSpc>
              <a:spcBef>
                <a:spcPts val="15"/>
              </a:spcBef>
            </a:pPr>
            <a:r>
              <a:rPr dirty="0" sz="2250">
                <a:latin typeface="宋体"/>
                <a:cs typeface="宋体"/>
              </a:rPr>
              <a:t>检查中断</a:t>
            </a:r>
            <a:r>
              <a:rPr dirty="0" sz="2250">
                <a:latin typeface="Times New Roman"/>
                <a:cs typeface="Times New Roman"/>
              </a:rPr>
              <a:t>:  </a:t>
            </a:r>
            <a:r>
              <a:rPr dirty="0" sz="2250">
                <a:latin typeface="宋体"/>
                <a:cs typeface="宋体"/>
              </a:rPr>
              <a:t>初始化中断 </a:t>
            </a:r>
            <a:r>
              <a:rPr dirty="0" sz="2250">
                <a:latin typeface="宋体"/>
                <a:cs typeface="宋体"/>
              </a:rPr>
              <a:t>处理程序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6539" y="4537026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612442" y="0"/>
                </a:moveTo>
                <a:lnTo>
                  <a:pt x="0" y="0"/>
                </a:lnTo>
              </a:path>
            </a:pathLst>
          </a:custGeom>
          <a:ln w="21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45578" y="4483544"/>
            <a:ext cx="161290" cy="107314"/>
          </a:xfrm>
          <a:custGeom>
            <a:avLst/>
            <a:gdLst/>
            <a:ahLst/>
            <a:cxnLst/>
            <a:rect l="l" t="t" r="r" b="b"/>
            <a:pathLst>
              <a:path w="161289" h="107314">
                <a:moveTo>
                  <a:pt x="0" y="0"/>
                </a:moveTo>
                <a:lnTo>
                  <a:pt x="0" y="106965"/>
                </a:lnTo>
                <a:lnTo>
                  <a:pt x="160875" y="534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26212" y="4537026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612442" y="0"/>
                </a:moveTo>
                <a:lnTo>
                  <a:pt x="0" y="0"/>
                </a:lnTo>
              </a:path>
            </a:pathLst>
          </a:custGeom>
          <a:ln w="21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5251" y="4483544"/>
            <a:ext cx="161290" cy="107314"/>
          </a:xfrm>
          <a:custGeom>
            <a:avLst/>
            <a:gdLst/>
            <a:ahLst/>
            <a:cxnLst/>
            <a:rect l="l" t="t" r="r" b="b"/>
            <a:pathLst>
              <a:path w="161289" h="107314">
                <a:moveTo>
                  <a:pt x="0" y="0"/>
                </a:moveTo>
                <a:lnTo>
                  <a:pt x="0" y="106965"/>
                </a:lnTo>
                <a:lnTo>
                  <a:pt x="160839" y="534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05849" y="4537026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4" h="0">
                <a:moveTo>
                  <a:pt x="967005" y="0"/>
                </a:moveTo>
                <a:lnTo>
                  <a:pt x="0" y="0"/>
                </a:lnTo>
              </a:path>
            </a:pathLst>
          </a:custGeom>
          <a:ln w="21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59451" y="4483544"/>
            <a:ext cx="161290" cy="107314"/>
          </a:xfrm>
          <a:custGeom>
            <a:avLst/>
            <a:gdLst/>
            <a:ahLst/>
            <a:cxnLst/>
            <a:rect l="l" t="t" r="r" b="b"/>
            <a:pathLst>
              <a:path w="161290" h="107314">
                <a:moveTo>
                  <a:pt x="0" y="0"/>
                </a:moveTo>
                <a:lnTo>
                  <a:pt x="0" y="106965"/>
                </a:lnTo>
                <a:lnTo>
                  <a:pt x="160839" y="534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9979" y="4559006"/>
            <a:ext cx="102616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20">
                <a:latin typeface="宋体"/>
                <a:cs typeface="宋体"/>
              </a:rPr>
              <a:t>允许中断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7384" y="3538882"/>
            <a:ext cx="4158615" cy="619760"/>
          </a:xfrm>
          <a:custGeom>
            <a:avLst/>
            <a:gdLst/>
            <a:ahLst/>
            <a:cxnLst/>
            <a:rect l="l" t="t" r="r" b="b"/>
            <a:pathLst>
              <a:path w="4158615" h="619760">
                <a:moveTo>
                  <a:pt x="0" y="0"/>
                </a:moveTo>
                <a:lnTo>
                  <a:pt x="4158586" y="0"/>
                </a:lnTo>
                <a:lnTo>
                  <a:pt x="4158586" y="619149"/>
                </a:lnTo>
              </a:path>
            </a:pathLst>
          </a:custGeom>
          <a:ln w="21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39947" y="3485399"/>
            <a:ext cx="161290" cy="107314"/>
          </a:xfrm>
          <a:custGeom>
            <a:avLst/>
            <a:gdLst/>
            <a:ahLst/>
            <a:cxnLst/>
            <a:rect l="l" t="t" r="r" b="b"/>
            <a:pathLst>
              <a:path w="161290" h="107314">
                <a:moveTo>
                  <a:pt x="160839" y="0"/>
                </a:moveTo>
                <a:lnTo>
                  <a:pt x="0" y="53482"/>
                </a:lnTo>
                <a:lnTo>
                  <a:pt x="160839" y="106965"/>
                </a:lnTo>
                <a:lnTo>
                  <a:pt x="16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39947" y="3033650"/>
            <a:ext cx="6965950" cy="1104265"/>
          </a:xfrm>
          <a:custGeom>
            <a:avLst/>
            <a:gdLst/>
            <a:ahLst/>
            <a:cxnLst/>
            <a:rect l="l" t="t" r="r" b="b"/>
            <a:pathLst>
              <a:path w="6965950" h="1104264">
                <a:moveTo>
                  <a:pt x="0" y="1103700"/>
                </a:moveTo>
                <a:lnTo>
                  <a:pt x="0" y="0"/>
                </a:lnTo>
                <a:lnTo>
                  <a:pt x="6965599" y="0"/>
                </a:lnTo>
                <a:lnTo>
                  <a:pt x="6965599" y="949136"/>
                </a:lnTo>
              </a:path>
            </a:pathLst>
          </a:custGeom>
          <a:ln w="21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86334" y="4123981"/>
            <a:ext cx="107314" cy="160655"/>
          </a:xfrm>
          <a:custGeom>
            <a:avLst/>
            <a:gdLst/>
            <a:ahLst/>
            <a:cxnLst/>
            <a:rect l="l" t="t" r="r" b="b"/>
            <a:pathLst>
              <a:path w="107315" h="160654">
                <a:moveTo>
                  <a:pt x="107226" y="0"/>
                </a:moveTo>
                <a:lnTo>
                  <a:pt x="0" y="0"/>
                </a:lnTo>
                <a:lnTo>
                  <a:pt x="53613" y="160376"/>
                </a:lnTo>
                <a:lnTo>
                  <a:pt x="10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79210" y="3478766"/>
            <a:ext cx="126365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950" spc="20">
                <a:latin typeface="宋体"/>
                <a:cs typeface="宋体"/>
              </a:rPr>
              <a:t>不允许中断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495" y="2664050"/>
            <a:ext cx="102616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20">
                <a:latin typeface="宋体"/>
                <a:cs typeface="宋体"/>
              </a:rPr>
              <a:t>执行阶段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743" y="2664050"/>
            <a:ext cx="77597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20">
                <a:latin typeface="宋体"/>
                <a:cs typeface="宋体"/>
              </a:rPr>
              <a:t>取阶段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65928" y="2664050"/>
            <a:ext cx="102616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20">
                <a:latin typeface="宋体"/>
                <a:cs typeface="宋体"/>
              </a:rPr>
              <a:t>中断阶段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39324" y="5408755"/>
            <a:ext cx="1013460" cy="505459"/>
          </a:xfrm>
          <a:custGeom>
            <a:avLst/>
            <a:gdLst/>
            <a:ahLst/>
            <a:cxnLst/>
            <a:rect l="l" t="t" r="r" b="b"/>
            <a:pathLst>
              <a:path w="1013460" h="505460">
                <a:moveTo>
                  <a:pt x="759879" y="0"/>
                </a:moveTo>
                <a:lnTo>
                  <a:pt x="253233" y="0"/>
                </a:lnTo>
                <a:lnTo>
                  <a:pt x="207742" y="4070"/>
                </a:lnTo>
                <a:lnTo>
                  <a:pt x="164914" y="15806"/>
                </a:lnTo>
                <a:lnTo>
                  <a:pt x="125468" y="34494"/>
                </a:lnTo>
                <a:lnTo>
                  <a:pt x="90121" y="59421"/>
                </a:lnTo>
                <a:lnTo>
                  <a:pt x="59591" y="89874"/>
                </a:lnTo>
                <a:lnTo>
                  <a:pt x="34597" y="125138"/>
                </a:lnTo>
                <a:lnTo>
                  <a:pt x="15855" y="164501"/>
                </a:lnTo>
                <a:lnTo>
                  <a:pt x="4083" y="207249"/>
                </a:lnTo>
                <a:lnTo>
                  <a:pt x="0" y="252669"/>
                </a:lnTo>
                <a:lnTo>
                  <a:pt x="4083" y="298088"/>
                </a:lnTo>
                <a:lnTo>
                  <a:pt x="15855" y="340836"/>
                </a:lnTo>
                <a:lnTo>
                  <a:pt x="34597" y="380199"/>
                </a:lnTo>
                <a:lnTo>
                  <a:pt x="59591" y="415465"/>
                </a:lnTo>
                <a:lnTo>
                  <a:pt x="90121" y="445918"/>
                </a:lnTo>
                <a:lnTo>
                  <a:pt x="125468" y="470846"/>
                </a:lnTo>
                <a:lnTo>
                  <a:pt x="164914" y="489536"/>
                </a:lnTo>
                <a:lnTo>
                  <a:pt x="207742" y="501272"/>
                </a:lnTo>
                <a:lnTo>
                  <a:pt x="253233" y="505343"/>
                </a:lnTo>
                <a:lnTo>
                  <a:pt x="759879" y="505343"/>
                </a:lnTo>
                <a:lnTo>
                  <a:pt x="805417" y="501272"/>
                </a:lnTo>
                <a:lnTo>
                  <a:pt x="848270" y="489536"/>
                </a:lnTo>
                <a:lnTo>
                  <a:pt x="887723" y="470846"/>
                </a:lnTo>
                <a:lnTo>
                  <a:pt x="923064" y="445918"/>
                </a:lnTo>
                <a:lnTo>
                  <a:pt x="953579" y="415465"/>
                </a:lnTo>
                <a:lnTo>
                  <a:pt x="978555" y="380199"/>
                </a:lnTo>
                <a:lnTo>
                  <a:pt x="997278" y="340836"/>
                </a:lnTo>
                <a:lnTo>
                  <a:pt x="1009034" y="298088"/>
                </a:lnTo>
                <a:lnTo>
                  <a:pt x="1013112" y="252669"/>
                </a:lnTo>
                <a:lnTo>
                  <a:pt x="1009034" y="207249"/>
                </a:lnTo>
                <a:lnTo>
                  <a:pt x="997278" y="164501"/>
                </a:lnTo>
                <a:lnTo>
                  <a:pt x="978555" y="125138"/>
                </a:lnTo>
                <a:lnTo>
                  <a:pt x="953579" y="89874"/>
                </a:lnTo>
                <a:lnTo>
                  <a:pt x="923064" y="59421"/>
                </a:lnTo>
                <a:lnTo>
                  <a:pt x="887723" y="34494"/>
                </a:lnTo>
                <a:lnTo>
                  <a:pt x="848270" y="15806"/>
                </a:lnTo>
                <a:lnTo>
                  <a:pt x="805417" y="4070"/>
                </a:lnTo>
                <a:lnTo>
                  <a:pt x="759879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39324" y="5408755"/>
            <a:ext cx="1013460" cy="505459"/>
          </a:xfrm>
          <a:custGeom>
            <a:avLst/>
            <a:gdLst/>
            <a:ahLst/>
            <a:cxnLst/>
            <a:rect l="l" t="t" r="r" b="b"/>
            <a:pathLst>
              <a:path w="1013460" h="505460">
                <a:moveTo>
                  <a:pt x="253233" y="505343"/>
                </a:moveTo>
                <a:lnTo>
                  <a:pt x="759879" y="505343"/>
                </a:lnTo>
                <a:lnTo>
                  <a:pt x="805417" y="501272"/>
                </a:lnTo>
                <a:lnTo>
                  <a:pt x="848270" y="489536"/>
                </a:lnTo>
                <a:lnTo>
                  <a:pt x="887723" y="470846"/>
                </a:lnTo>
                <a:lnTo>
                  <a:pt x="923064" y="445918"/>
                </a:lnTo>
                <a:lnTo>
                  <a:pt x="953579" y="415465"/>
                </a:lnTo>
                <a:lnTo>
                  <a:pt x="978555" y="380199"/>
                </a:lnTo>
                <a:lnTo>
                  <a:pt x="997278" y="340836"/>
                </a:lnTo>
                <a:lnTo>
                  <a:pt x="1009034" y="298088"/>
                </a:lnTo>
                <a:lnTo>
                  <a:pt x="1013112" y="252669"/>
                </a:lnTo>
                <a:lnTo>
                  <a:pt x="1009034" y="207249"/>
                </a:lnTo>
                <a:lnTo>
                  <a:pt x="997278" y="164501"/>
                </a:lnTo>
                <a:lnTo>
                  <a:pt x="978555" y="125138"/>
                </a:lnTo>
                <a:lnTo>
                  <a:pt x="953579" y="89874"/>
                </a:lnTo>
                <a:lnTo>
                  <a:pt x="923064" y="59421"/>
                </a:lnTo>
                <a:lnTo>
                  <a:pt x="887723" y="34494"/>
                </a:lnTo>
                <a:lnTo>
                  <a:pt x="848270" y="15806"/>
                </a:lnTo>
                <a:lnTo>
                  <a:pt x="805417" y="4070"/>
                </a:lnTo>
                <a:lnTo>
                  <a:pt x="759879" y="0"/>
                </a:lnTo>
                <a:lnTo>
                  <a:pt x="253233" y="0"/>
                </a:lnTo>
                <a:lnTo>
                  <a:pt x="207742" y="4070"/>
                </a:lnTo>
                <a:lnTo>
                  <a:pt x="164914" y="15806"/>
                </a:lnTo>
                <a:lnTo>
                  <a:pt x="125468" y="34494"/>
                </a:lnTo>
                <a:lnTo>
                  <a:pt x="90121" y="59421"/>
                </a:lnTo>
                <a:lnTo>
                  <a:pt x="59591" y="89874"/>
                </a:lnTo>
                <a:lnTo>
                  <a:pt x="34597" y="125138"/>
                </a:lnTo>
                <a:lnTo>
                  <a:pt x="15855" y="164501"/>
                </a:lnTo>
                <a:lnTo>
                  <a:pt x="4083" y="207249"/>
                </a:lnTo>
                <a:lnTo>
                  <a:pt x="0" y="252669"/>
                </a:lnTo>
                <a:lnTo>
                  <a:pt x="4083" y="298088"/>
                </a:lnTo>
                <a:lnTo>
                  <a:pt x="15855" y="340836"/>
                </a:lnTo>
                <a:lnTo>
                  <a:pt x="34597" y="380199"/>
                </a:lnTo>
                <a:lnTo>
                  <a:pt x="59591" y="415465"/>
                </a:lnTo>
                <a:lnTo>
                  <a:pt x="90121" y="445918"/>
                </a:lnTo>
                <a:lnTo>
                  <a:pt x="125468" y="470846"/>
                </a:lnTo>
                <a:lnTo>
                  <a:pt x="164914" y="489536"/>
                </a:lnTo>
                <a:lnTo>
                  <a:pt x="207742" y="501272"/>
                </a:lnTo>
                <a:lnTo>
                  <a:pt x="253233" y="505343"/>
                </a:lnTo>
                <a:close/>
              </a:path>
            </a:pathLst>
          </a:custGeom>
          <a:ln w="4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147332" y="5457332"/>
            <a:ext cx="59753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>
                <a:latin typeface="宋体"/>
                <a:cs typeface="宋体"/>
              </a:rPr>
              <a:t>停止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45970" y="4916039"/>
            <a:ext cx="0" cy="346075"/>
          </a:xfrm>
          <a:custGeom>
            <a:avLst/>
            <a:gdLst/>
            <a:ahLst/>
            <a:cxnLst/>
            <a:rect l="l" t="t" r="r" b="b"/>
            <a:pathLst>
              <a:path w="0" h="346075">
                <a:moveTo>
                  <a:pt x="0" y="345639"/>
                </a:moveTo>
                <a:lnTo>
                  <a:pt x="0" y="0"/>
                </a:lnTo>
              </a:path>
            </a:pathLst>
          </a:custGeom>
          <a:ln w="21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92356" y="5248308"/>
            <a:ext cx="107314" cy="160655"/>
          </a:xfrm>
          <a:custGeom>
            <a:avLst/>
            <a:gdLst/>
            <a:ahLst/>
            <a:cxnLst/>
            <a:rect l="l" t="t" r="r" b="b"/>
            <a:pathLst>
              <a:path w="107314" h="160654">
                <a:moveTo>
                  <a:pt x="107226" y="0"/>
                </a:moveTo>
                <a:lnTo>
                  <a:pt x="0" y="0"/>
                </a:lnTo>
                <a:lnTo>
                  <a:pt x="53613" y="160447"/>
                </a:lnTo>
                <a:lnTo>
                  <a:pt x="10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910" y="858138"/>
            <a:ext cx="29667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3.2.3</a:t>
            </a:r>
            <a:r>
              <a:rPr dirty="0" sz="4400" spc="-90">
                <a:latin typeface="Times New Roman"/>
                <a:cs typeface="Times New Roman"/>
              </a:rPr>
              <a:t> </a:t>
            </a:r>
            <a:r>
              <a:rPr dirty="0" sz="4400" spc="10"/>
              <a:t>中断源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998344"/>
            <a:ext cx="8112759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强迫性中断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endParaRPr sz="2800">
              <a:latin typeface="Microsoft JhengHei"/>
              <a:cs typeface="Microsoft JhengHei"/>
            </a:endParaRPr>
          </a:p>
          <a:p>
            <a:pPr lvl="1" marL="582295" marR="2294255" indent="-26670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硬件故障中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障引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电源故障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主存储器故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障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  <a:p>
            <a:pPr lvl="1" marL="582295" marR="1939289" indent="-26670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程序性中断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行机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dirty="0" sz="2800" spc="-10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除数为零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操作数溢出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非法指令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目态下使用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特权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地址越界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  <a:p>
            <a:pPr lvl="1" marL="582295" marR="3006090" indent="-26670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外部中断事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引起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时钟中断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重启动中断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5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中断事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制系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发现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设完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endParaRPr sz="28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出错引起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打印完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打印缺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纸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3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838327"/>
            <a:ext cx="178117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5"/>
              <a:t>中断源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474065" y="2462250"/>
            <a:ext cx="8413750" cy="353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1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自愿</a:t>
            </a:r>
            <a:r>
              <a:rPr dirty="0" sz="3200" spc="35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3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3200" spc="5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进程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访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管指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3200" spc="80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3200" spc="10" b="1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服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务引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请求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分配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请求</a:t>
            </a:r>
            <a:r>
              <a:rPr dirty="0" sz="3200" spc="2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5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3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关于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中断的分类</a:t>
            </a:r>
            <a:endParaRPr sz="3200">
              <a:latin typeface="Microsoft JhengHei"/>
              <a:cs typeface="Microsoft JhengHei"/>
            </a:endParaRPr>
          </a:p>
          <a:p>
            <a:pPr lvl="1" marL="588645" marR="6350" indent="-273050">
              <a:lnSpc>
                <a:spcPct val="11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断、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异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常与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统服</a:t>
            </a:r>
            <a:r>
              <a:rPr dirty="0" sz="3200" spc="175" b="1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俘获</a:t>
            </a:r>
            <a:r>
              <a:rPr dirty="0" sz="3200" spc="140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陷阱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阱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341" y="6119876"/>
            <a:ext cx="68065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内中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、外中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软中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、自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880058"/>
            <a:ext cx="84124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按</a:t>
            </a:r>
            <a:r>
              <a:rPr dirty="0" sz="4400" spc="15"/>
              <a:t>中</a:t>
            </a:r>
            <a:r>
              <a:rPr dirty="0" sz="4400" spc="5"/>
              <a:t>断事</a:t>
            </a:r>
            <a:r>
              <a:rPr dirty="0" sz="4400" spc="-15"/>
              <a:t>件</a:t>
            </a:r>
            <a:r>
              <a:rPr dirty="0" sz="4400" spc="5"/>
              <a:t>的性</a:t>
            </a:r>
            <a:r>
              <a:rPr dirty="0" sz="4400" spc="-15"/>
              <a:t>质</a:t>
            </a:r>
            <a:r>
              <a:rPr dirty="0" sz="4400" spc="5"/>
              <a:t>和激</a:t>
            </a:r>
            <a:r>
              <a:rPr dirty="0" sz="4400" spc="-15"/>
              <a:t>活</a:t>
            </a:r>
            <a:r>
              <a:rPr dirty="0" sz="4400" spc="5"/>
              <a:t>方式</a:t>
            </a:r>
            <a:r>
              <a:rPr dirty="0" sz="4400" spc="-15"/>
              <a:t>分</a:t>
            </a:r>
            <a:r>
              <a:rPr dirty="0" sz="4400" spc="5"/>
              <a:t>类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6161" y="4345685"/>
            <a:ext cx="1012190" cy="4381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3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运行程序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994" y="5659373"/>
            <a:ext cx="1480185" cy="4375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30"/>
              </a:spcBef>
            </a:pPr>
            <a:r>
              <a:rPr dirty="0" sz="1800" spc="5" b="1">
                <a:latin typeface="Microsoft JhengHei"/>
                <a:cs typeface="Microsoft JhengHei"/>
              </a:rPr>
              <a:t>中断处理程序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994" y="4783835"/>
            <a:ext cx="1480185" cy="4381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3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中断装置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6420" y="2509926"/>
            <a:ext cx="2489200" cy="14287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处理器中断事件</a:t>
            </a:r>
            <a:endParaRPr sz="1800">
              <a:latin typeface="Microsoft JhengHei"/>
              <a:cs typeface="Microsoft JhengHei"/>
            </a:endParaRPr>
          </a:p>
          <a:p>
            <a:pPr marL="323850">
              <a:lnSpc>
                <a:spcPct val="100000"/>
              </a:lnSpc>
              <a:spcBef>
                <a:spcPts val="605"/>
              </a:spcBef>
            </a:pPr>
            <a:r>
              <a:rPr dirty="0" u="sng" sz="1800" spc="5" b="1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程序性中断事件</a:t>
            </a:r>
            <a:endParaRPr sz="1800">
              <a:latin typeface="Microsoft JhengHei"/>
              <a:cs typeface="Microsoft JhengHei"/>
            </a:endParaRPr>
          </a:p>
          <a:p>
            <a:pPr marL="946785" marR="5080" indent="-311785">
              <a:lnSpc>
                <a:spcPts val="2770"/>
              </a:lnSpc>
              <a:spcBef>
                <a:spcPts val="180"/>
              </a:spcBef>
            </a:pPr>
            <a:r>
              <a:rPr dirty="0" u="sng" sz="1800" spc="10" b="1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输入输出中断事件 外部中断事件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255" y="2853689"/>
            <a:ext cx="86995" cy="1929764"/>
          </a:xfrm>
          <a:custGeom>
            <a:avLst/>
            <a:gdLst/>
            <a:ahLst/>
            <a:cxnLst/>
            <a:rect l="l" t="t" r="r" b="b"/>
            <a:pathLst>
              <a:path w="86994" h="1929764">
                <a:moveTo>
                  <a:pt x="28956" y="1842516"/>
                </a:moveTo>
                <a:lnTo>
                  <a:pt x="0" y="1842516"/>
                </a:lnTo>
                <a:lnTo>
                  <a:pt x="43433" y="1929384"/>
                </a:lnTo>
                <a:lnTo>
                  <a:pt x="79629" y="1856994"/>
                </a:lnTo>
                <a:lnTo>
                  <a:pt x="28956" y="1856994"/>
                </a:lnTo>
                <a:lnTo>
                  <a:pt x="28956" y="1842516"/>
                </a:lnTo>
                <a:close/>
              </a:path>
              <a:path w="86994" h="1929764">
                <a:moveTo>
                  <a:pt x="57912" y="0"/>
                </a:moveTo>
                <a:lnTo>
                  <a:pt x="28956" y="0"/>
                </a:lnTo>
                <a:lnTo>
                  <a:pt x="28956" y="1856994"/>
                </a:lnTo>
                <a:lnTo>
                  <a:pt x="57912" y="1856994"/>
                </a:lnTo>
                <a:lnTo>
                  <a:pt x="57912" y="0"/>
                </a:lnTo>
                <a:close/>
              </a:path>
              <a:path w="86994" h="1929764">
                <a:moveTo>
                  <a:pt x="86868" y="1842516"/>
                </a:moveTo>
                <a:lnTo>
                  <a:pt x="57912" y="1842516"/>
                </a:lnTo>
                <a:lnTo>
                  <a:pt x="57912" y="1856994"/>
                </a:lnTo>
                <a:lnTo>
                  <a:pt x="79629" y="1856994"/>
                </a:lnTo>
                <a:lnTo>
                  <a:pt x="86868" y="184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1151" y="3205733"/>
            <a:ext cx="86995" cy="1577340"/>
          </a:xfrm>
          <a:custGeom>
            <a:avLst/>
            <a:gdLst/>
            <a:ahLst/>
            <a:cxnLst/>
            <a:rect l="l" t="t" r="r" b="b"/>
            <a:pathLst>
              <a:path w="86994" h="1577339">
                <a:moveTo>
                  <a:pt x="28956" y="1490471"/>
                </a:moveTo>
                <a:lnTo>
                  <a:pt x="0" y="1490471"/>
                </a:lnTo>
                <a:lnTo>
                  <a:pt x="43434" y="1577339"/>
                </a:lnTo>
                <a:lnTo>
                  <a:pt x="79629" y="1504949"/>
                </a:lnTo>
                <a:lnTo>
                  <a:pt x="28956" y="1504949"/>
                </a:lnTo>
                <a:lnTo>
                  <a:pt x="28956" y="1490471"/>
                </a:lnTo>
                <a:close/>
              </a:path>
              <a:path w="86994" h="1577339">
                <a:moveTo>
                  <a:pt x="57912" y="0"/>
                </a:moveTo>
                <a:lnTo>
                  <a:pt x="28956" y="0"/>
                </a:lnTo>
                <a:lnTo>
                  <a:pt x="28956" y="1504949"/>
                </a:lnTo>
                <a:lnTo>
                  <a:pt x="57912" y="1504949"/>
                </a:lnTo>
                <a:lnTo>
                  <a:pt x="57912" y="0"/>
                </a:lnTo>
                <a:close/>
              </a:path>
              <a:path w="86994" h="1577339">
                <a:moveTo>
                  <a:pt x="86868" y="1490471"/>
                </a:moveTo>
                <a:lnTo>
                  <a:pt x="57912" y="1490471"/>
                </a:lnTo>
                <a:lnTo>
                  <a:pt x="57912" y="1504949"/>
                </a:lnTo>
                <a:lnTo>
                  <a:pt x="79629" y="1504949"/>
                </a:lnTo>
                <a:lnTo>
                  <a:pt x="86868" y="149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2047" y="3554729"/>
            <a:ext cx="86995" cy="1228725"/>
          </a:xfrm>
          <a:custGeom>
            <a:avLst/>
            <a:gdLst/>
            <a:ahLst/>
            <a:cxnLst/>
            <a:rect l="l" t="t" r="r" b="b"/>
            <a:pathLst>
              <a:path w="86995" h="1228725">
                <a:moveTo>
                  <a:pt x="28955" y="1141476"/>
                </a:moveTo>
                <a:lnTo>
                  <a:pt x="0" y="1141476"/>
                </a:lnTo>
                <a:lnTo>
                  <a:pt x="43434" y="1228344"/>
                </a:lnTo>
                <a:lnTo>
                  <a:pt x="79628" y="1155954"/>
                </a:lnTo>
                <a:lnTo>
                  <a:pt x="28955" y="1155954"/>
                </a:lnTo>
                <a:lnTo>
                  <a:pt x="28955" y="1141476"/>
                </a:lnTo>
                <a:close/>
              </a:path>
              <a:path w="86995" h="1228725">
                <a:moveTo>
                  <a:pt x="57912" y="0"/>
                </a:moveTo>
                <a:lnTo>
                  <a:pt x="28955" y="0"/>
                </a:lnTo>
                <a:lnTo>
                  <a:pt x="28955" y="1155954"/>
                </a:lnTo>
                <a:lnTo>
                  <a:pt x="57912" y="1155954"/>
                </a:lnTo>
                <a:lnTo>
                  <a:pt x="57912" y="0"/>
                </a:lnTo>
                <a:close/>
              </a:path>
              <a:path w="86995" h="1228725">
                <a:moveTo>
                  <a:pt x="86867" y="1141476"/>
                </a:moveTo>
                <a:lnTo>
                  <a:pt x="57912" y="1141476"/>
                </a:lnTo>
                <a:lnTo>
                  <a:pt x="57912" y="1155954"/>
                </a:lnTo>
                <a:lnTo>
                  <a:pt x="79628" y="1155954"/>
                </a:lnTo>
                <a:lnTo>
                  <a:pt x="86867" y="1141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2944" y="3906773"/>
            <a:ext cx="86995" cy="876300"/>
          </a:xfrm>
          <a:custGeom>
            <a:avLst/>
            <a:gdLst/>
            <a:ahLst/>
            <a:cxnLst/>
            <a:rect l="l" t="t" r="r" b="b"/>
            <a:pathLst>
              <a:path w="86995" h="876300">
                <a:moveTo>
                  <a:pt x="28955" y="789432"/>
                </a:moveTo>
                <a:lnTo>
                  <a:pt x="0" y="789432"/>
                </a:lnTo>
                <a:lnTo>
                  <a:pt x="43433" y="876300"/>
                </a:lnTo>
                <a:lnTo>
                  <a:pt x="79628" y="803909"/>
                </a:lnTo>
                <a:lnTo>
                  <a:pt x="28955" y="803909"/>
                </a:lnTo>
                <a:lnTo>
                  <a:pt x="28955" y="789432"/>
                </a:lnTo>
                <a:close/>
              </a:path>
              <a:path w="86995" h="876300">
                <a:moveTo>
                  <a:pt x="57911" y="0"/>
                </a:moveTo>
                <a:lnTo>
                  <a:pt x="28955" y="0"/>
                </a:lnTo>
                <a:lnTo>
                  <a:pt x="28955" y="803909"/>
                </a:lnTo>
                <a:lnTo>
                  <a:pt x="57911" y="803909"/>
                </a:lnTo>
                <a:lnTo>
                  <a:pt x="57911" y="0"/>
                </a:lnTo>
                <a:close/>
              </a:path>
              <a:path w="86995" h="876300">
                <a:moveTo>
                  <a:pt x="86867" y="789432"/>
                </a:moveTo>
                <a:lnTo>
                  <a:pt x="57911" y="789432"/>
                </a:lnTo>
                <a:lnTo>
                  <a:pt x="57911" y="803909"/>
                </a:lnTo>
                <a:lnTo>
                  <a:pt x="79628" y="803909"/>
                </a:lnTo>
                <a:lnTo>
                  <a:pt x="86867" y="7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21629" y="3467861"/>
            <a:ext cx="1478280" cy="4381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运行程序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6881" y="5659373"/>
            <a:ext cx="1478280" cy="4375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30"/>
              </a:spcBef>
            </a:pPr>
            <a:r>
              <a:rPr dirty="0" sz="1800" spc="5" b="1">
                <a:latin typeface="Microsoft JhengHei"/>
                <a:cs typeface="Microsoft JhengHei"/>
              </a:rPr>
              <a:t>中断处理程序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6881" y="4783073"/>
            <a:ext cx="1478280" cy="4375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3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中断装置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1629" y="3906011"/>
            <a:ext cx="1478280" cy="3517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9400">
              <a:lnSpc>
                <a:spcPts val="2130"/>
              </a:lnSpc>
            </a:pPr>
            <a:r>
              <a:rPr dirty="0" sz="1800" spc="10" b="1">
                <a:latin typeface="Microsoft JhengHei"/>
                <a:cs typeface="Microsoft JhengHei"/>
              </a:rPr>
              <a:t>访管指令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8098" y="4783073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46634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6600" y="5221985"/>
            <a:ext cx="86995" cy="437515"/>
          </a:xfrm>
          <a:custGeom>
            <a:avLst/>
            <a:gdLst/>
            <a:ahLst/>
            <a:cxnLst/>
            <a:rect l="l" t="t" r="r" b="b"/>
            <a:pathLst>
              <a:path w="86995" h="437514">
                <a:moveTo>
                  <a:pt x="28955" y="350519"/>
                </a:moveTo>
                <a:lnTo>
                  <a:pt x="0" y="350519"/>
                </a:lnTo>
                <a:lnTo>
                  <a:pt x="43434" y="437388"/>
                </a:lnTo>
                <a:lnTo>
                  <a:pt x="79628" y="364997"/>
                </a:lnTo>
                <a:lnTo>
                  <a:pt x="28955" y="364997"/>
                </a:lnTo>
                <a:lnTo>
                  <a:pt x="28955" y="350519"/>
                </a:lnTo>
                <a:close/>
              </a:path>
              <a:path w="86995" h="437514">
                <a:moveTo>
                  <a:pt x="57912" y="0"/>
                </a:moveTo>
                <a:lnTo>
                  <a:pt x="28955" y="0"/>
                </a:lnTo>
                <a:lnTo>
                  <a:pt x="28955" y="364997"/>
                </a:lnTo>
                <a:lnTo>
                  <a:pt x="57912" y="364997"/>
                </a:lnTo>
                <a:lnTo>
                  <a:pt x="57912" y="0"/>
                </a:lnTo>
                <a:close/>
              </a:path>
              <a:path w="86995" h="437514">
                <a:moveTo>
                  <a:pt x="86867" y="350519"/>
                </a:moveTo>
                <a:lnTo>
                  <a:pt x="57912" y="350519"/>
                </a:lnTo>
                <a:lnTo>
                  <a:pt x="57912" y="364997"/>
                </a:lnTo>
                <a:lnTo>
                  <a:pt x="79628" y="364997"/>
                </a:lnTo>
                <a:lnTo>
                  <a:pt x="86867" y="350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90688" y="5221985"/>
            <a:ext cx="86995" cy="437515"/>
          </a:xfrm>
          <a:custGeom>
            <a:avLst/>
            <a:gdLst/>
            <a:ahLst/>
            <a:cxnLst/>
            <a:rect l="l" t="t" r="r" b="b"/>
            <a:pathLst>
              <a:path w="86995" h="437514">
                <a:moveTo>
                  <a:pt x="28955" y="350519"/>
                </a:moveTo>
                <a:lnTo>
                  <a:pt x="0" y="350519"/>
                </a:lnTo>
                <a:lnTo>
                  <a:pt x="43433" y="437388"/>
                </a:lnTo>
                <a:lnTo>
                  <a:pt x="79628" y="364997"/>
                </a:lnTo>
                <a:lnTo>
                  <a:pt x="28955" y="364997"/>
                </a:lnTo>
                <a:lnTo>
                  <a:pt x="28955" y="350519"/>
                </a:lnTo>
                <a:close/>
              </a:path>
              <a:path w="86995" h="437514">
                <a:moveTo>
                  <a:pt x="57911" y="0"/>
                </a:moveTo>
                <a:lnTo>
                  <a:pt x="28955" y="0"/>
                </a:lnTo>
                <a:lnTo>
                  <a:pt x="28955" y="364997"/>
                </a:lnTo>
                <a:lnTo>
                  <a:pt x="57911" y="364997"/>
                </a:lnTo>
                <a:lnTo>
                  <a:pt x="57911" y="0"/>
                </a:lnTo>
                <a:close/>
              </a:path>
              <a:path w="86995" h="437514">
                <a:moveTo>
                  <a:pt x="86867" y="350519"/>
                </a:moveTo>
                <a:lnTo>
                  <a:pt x="57911" y="350519"/>
                </a:lnTo>
                <a:lnTo>
                  <a:pt x="57911" y="364997"/>
                </a:lnTo>
                <a:lnTo>
                  <a:pt x="79628" y="364997"/>
                </a:lnTo>
                <a:lnTo>
                  <a:pt x="86867" y="350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90688" y="4082034"/>
            <a:ext cx="86995" cy="701040"/>
          </a:xfrm>
          <a:custGeom>
            <a:avLst/>
            <a:gdLst/>
            <a:ahLst/>
            <a:cxnLst/>
            <a:rect l="l" t="t" r="r" b="b"/>
            <a:pathLst>
              <a:path w="86995" h="701039">
                <a:moveTo>
                  <a:pt x="28955" y="614172"/>
                </a:moveTo>
                <a:lnTo>
                  <a:pt x="0" y="614172"/>
                </a:lnTo>
                <a:lnTo>
                  <a:pt x="43433" y="701040"/>
                </a:lnTo>
                <a:lnTo>
                  <a:pt x="79628" y="628650"/>
                </a:lnTo>
                <a:lnTo>
                  <a:pt x="28955" y="628650"/>
                </a:lnTo>
                <a:lnTo>
                  <a:pt x="28955" y="614172"/>
                </a:lnTo>
                <a:close/>
              </a:path>
              <a:path w="86995" h="701039">
                <a:moveTo>
                  <a:pt x="57911" y="0"/>
                </a:moveTo>
                <a:lnTo>
                  <a:pt x="28955" y="0"/>
                </a:lnTo>
                <a:lnTo>
                  <a:pt x="28955" y="628650"/>
                </a:lnTo>
                <a:lnTo>
                  <a:pt x="57911" y="628650"/>
                </a:lnTo>
                <a:lnTo>
                  <a:pt x="57911" y="0"/>
                </a:lnTo>
                <a:close/>
              </a:path>
              <a:path w="86995" h="701039">
                <a:moveTo>
                  <a:pt x="86867" y="614172"/>
                </a:moveTo>
                <a:lnTo>
                  <a:pt x="57911" y="614172"/>
                </a:lnTo>
                <a:lnTo>
                  <a:pt x="57911" y="628650"/>
                </a:lnTo>
                <a:lnTo>
                  <a:pt x="79628" y="628650"/>
                </a:lnTo>
                <a:lnTo>
                  <a:pt x="86867" y="614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99909" y="4082034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 h="0">
                <a:moveTo>
                  <a:pt x="934212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513203"/>
            <a:ext cx="582104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697865" indent="-6851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98500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寄存器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与指令</a:t>
            </a:r>
            <a:endParaRPr sz="3600">
              <a:latin typeface="Microsoft JhengHei"/>
              <a:cs typeface="Microsoft JhengHei"/>
            </a:endParaRPr>
          </a:p>
          <a:p>
            <a:pPr lvl="1" marL="775970" indent="-763270">
              <a:lnSpc>
                <a:spcPct val="100000"/>
              </a:lnSpc>
              <a:buAutoNum type="arabicPeriod"/>
              <a:tabLst>
                <a:tab pos="77660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中断与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中断源</a:t>
            </a:r>
            <a:endParaRPr sz="3600">
              <a:latin typeface="Microsoft JhengHei"/>
              <a:cs typeface="Microsoft JhengHei"/>
            </a:endParaRPr>
          </a:p>
          <a:p>
            <a:pPr lvl="1" marL="775970" indent="-763270">
              <a:lnSpc>
                <a:spcPct val="100000"/>
              </a:lnSpc>
              <a:buAutoNum type="arabicPeriod"/>
              <a:tabLst>
                <a:tab pos="77660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中断处理</a:t>
            </a:r>
            <a:endParaRPr sz="3600">
              <a:latin typeface="Microsoft JhengHei"/>
              <a:cs typeface="Microsoft JhengHei"/>
            </a:endParaRPr>
          </a:p>
          <a:p>
            <a:pPr lvl="1" marL="775970" indent="-763270">
              <a:lnSpc>
                <a:spcPct val="100000"/>
              </a:lnSpc>
              <a:buAutoNum type="arabicPeriod"/>
              <a:tabLst>
                <a:tab pos="77660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中断的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优先级和多重中断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045" y="794080"/>
            <a:ext cx="4615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第三</a:t>
            </a:r>
            <a:r>
              <a:rPr dirty="0" spc="5"/>
              <a:t>讲</a:t>
            </a:r>
            <a:r>
              <a:rPr dirty="0" spc="-260"/>
              <a:t> </a:t>
            </a:r>
            <a:r>
              <a:rPr dirty="0" b="0">
                <a:latin typeface="华文新魏"/>
                <a:cs typeface="华文新魏"/>
              </a:rPr>
              <a:t>中断管理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020950"/>
            <a:ext cx="3469640" cy="13423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lvl="2" marL="1088390" indent="-107569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08902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响应</a:t>
            </a:r>
            <a:endParaRPr sz="3600">
              <a:latin typeface="Microsoft JhengHei"/>
              <a:cs typeface="Microsoft JhengHei"/>
            </a:endParaRPr>
          </a:p>
          <a:p>
            <a:pPr lvl="2" marL="1165860" indent="-115316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166495" algn="l"/>
              </a:tabLst>
            </a:pP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中断的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561" y="844372"/>
            <a:ext cx="32023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3.3</a:t>
            </a:r>
            <a:r>
              <a:rPr dirty="0" sz="4400" spc="-110"/>
              <a:t> </a:t>
            </a:r>
            <a:r>
              <a:rPr dirty="0" sz="4400" spc="5"/>
              <a:t>中</a:t>
            </a:r>
            <a:r>
              <a:rPr dirty="0" sz="4400" spc="20"/>
              <a:t>断</a:t>
            </a:r>
            <a:r>
              <a:rPr dirty="0" sz="4400" spc="5"/>
              <a:t>处理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84540" y="6289954"/>
            <a:ext cx="488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5952" sz="2100" spc="-7">
                <a:latin typeface="Arial"/>
                <a:cs typeface="Arial"/>
              </a:rPr>
              <a:t>3</a:t>
            </a:r>
            <a:r>
              <a:rPr dirty="0" baseline="5952" sz="2100" spc="-607">
                <a:latin typeface="Arial"/>
                <a:cs typeface="Arial"/>
              </a:rPr>
              <a:t>0</a:t>
            </a: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816940"/>
            <a:ext cx="4634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3.3.1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5"/>
              <a:t>中</a:t>
            </a:r>
            <a:r>
              <a:rPr dirty="0" spc="20"/>
              <a:t>断</a:t>
            </a:r>
            <a:r>
              <a:rPr dirty="0" spc="5"/>
              <a:t>的响应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258923"/>
            <a:ext cx="8195945" cy="39763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3200" spc="-6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记录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强迫性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32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385"/>
              </a:spcBef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一种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置一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11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中断字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3200" spc="48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容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484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记录了</a:t>
            </a:r>
            <a:r>
              <a:rPr dirty="0" sz="3200" spc="-20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发生中 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断的类型和原</a:t>
            </a:r>
            <a:r>
              <a:rPr dirty="0" sz="3200" spc="110" b="1">
                <a:solidFill>
                  <a:srgbClr val="073D86"/>
                </a:solidFill>
                <a:latin typeface="Microsoft JhengHei"/>
                <a:cs typeface="Microsoft JhengHei"/>
              </a:rPr>
              <a:t>因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120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3200" spc="30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中断的中断字</a:t>
            </a:r>
            <a:r>
              <a:rPr dirty="0" sz="32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”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通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道号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设备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”)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6985" indent="-272415">
              <a:lnSpc>
                <a:spcPct val="11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置是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种硬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54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当中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54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它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能改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变处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作的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顺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中</a:t>
            </a:r>
            <a:r>
              <a:rPr dirty="0" spc="20"/>
              <a:t>断</a:t>
            </a:r>
            <a:r>
              <a:rPr dirty="0" spc="5"/>
              <a:t>装置</a:t>
            </a:r>
            <a:r>
              <a:rPr dirty="0" spc="-15"/>
              <a:t>与</a:t>
            </a:r>
            <a:r>
              <a:rPr dirty="0" spc="5"/>
              <a:t>中断</a:t>
            </a:r>
            <a:r>
              <a:rPr dirty="0" spc="-15"/>
              <a:t>响</a:t>
            </a:r>
            <a:r>
              <a:rPr dirty="0" spc="5"/>
              <a:t>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171445"/>
            <a:ext cx="8069580" cy="4250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发现中断源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，提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请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发现内容非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零的中断寄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决定这些中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否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应该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屏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蔽</a:t>
            </a:r>
            <a:endParaRPr sz="28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ts val="302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当有多个要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响应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时，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据规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的优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先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级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选取一个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332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把中断字送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到当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中断当前程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保存当前程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到内存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约定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单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元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启动操作系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从内存约定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单元取出中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处理程序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PSW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中</a:t>
            </a:r>
            <a:r>
              <a:rPr dirty="0" spc="20"/>
              <a:t>断</a:t>
            </a:r>
            <a:r>
              <a:rPr dirty="0" spc="5"/>
              <a:t>装置</a:t>
            </a:r>
            <a:r>
              <a:rPr dirty="0" spc="-15"/>
              <a:t>与</a:t>
            </a:r>
            <a:r>
              <a:rPr dirty="0" spc="5"/>
              <a:t>中断</a:t>
            </a:r>
            <a:r>
              <a:rPr dirty="0" spc="-15"/>
              <a:t>响</a:t>
            </a:r>
            <a:r>
              <a:rPr dirty="0" spc="5"/>
              <a:t>应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2208" y="2950464"/>
          <a:ext cx="2558415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54863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25" b="1">
                          <a:latin typeface="Microsoft JhengHei"/>
                          <a:cs typeface="Microsoft JhengHei"/>
                        </a:rPr>
                        <a:t>处理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器中断</a:t>
                      </a:r>
                      <a:r>
                        <a:rPr dirty="0" sz="2000" spc="5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程序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性中断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外部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中断事件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中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断事</a:t>
                      </a:r>
                      <a:r>
                        <a:rPr dirty="0" sz="2000" spc="5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自愿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性中断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8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31408" y="2950464"/>
          <a:ext cx="2558415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</a:tblGrid>
              <a:tr h="548639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25" b="1">
                          <a:latin typeface="Microsoft JhengHei"/>
                          <a:cs typeface="Microsoft JhengHei"/>
                        </a:rPr>
                        <a:t>处理</a:t>
                      </a:r>
                      <a:r>
                        <a:rPr dirty="0" sz="2000" spc="15" b="1">
                          <a:latin typeface="Microsoft JhengHei"/>
                          <a:cs typeface="Microsoft JhengHei"/>
                        </a:rPr>
                        <a:t>器中断</a:t>
                      </a:r>
                      <a:r>
                        <a:rPr dirty="0" sz="2000" spc="5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程序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性中断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外部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中断事</a:t>
                      </a:r>
                      <a:r>
                        <a:rPr dirty="0" sz="2000" spc="5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中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断事</a:t>
                      </a:r>
                      <a:r>
                        <a:rPr dirty="0" sz="2000" spc="5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59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000" spc="20" b="1">
                          <a:latin typeface="Microsoft JhengHei"/>
                          <a:cs typeface="Microsoft JhengHei"/>
                        </a:rPr>
                        <a:t>自愿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性中断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事</a:t>
                      </a: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件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PSW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8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99738" y="3513582"/>
            <a:ext cx="1377950" cy="54737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800"/>
              </a:spcBef>
            </a:pPr>
            <a:r>
              <a:rPr dirty="0" sz="2000" spc="20" b="1">
                <a:latin typeface="Microsoft JhengHei"/>
                <a:cs typeface="Microsoft JhengHei"/>
              </a:rPr>
              <a:t>当前</a:t>
            </a:r>
            <a:r>
              <a:rPr dirty="0" sz="2000" b="1">
                <a:latin typeface="Times New Roman"/>
                <a:cs typeface="Times New Roman"/>
              </a:rPr>
              <a:t>PSW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285" y="374294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60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568960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568960" h="86995">
                <a:moveTo>
                  <a:pt x="568451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568451" y="57911"/>
                </a:lnTo>
                <a:lnTo>
                  <a:pt x="56845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7434" y="3742944"/>
            <a:ext cx="568960" cy="86995"/>
          </a:xfrm>
          <a:custGeom>
            <a:avLst/>
            <a:gdLst/>
            <a:ahLst/>
            <a:cxnLst/>
            <a:rect l="l" t="t" r="r" b="b"/>
            <a:pathLst>
              <a:path w="568960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568960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568960" h="86995">
                <a:moveTo>
                  <a:pt x="568451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568451" y="57911"/>
                </a:lnTo>
                <a:lnTo>
                  <a:pt x="56845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3380" y="2509266"/>
            <a:ext cx="1859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0" b="1">
                <a:latin typeface="Microsoft JhengHei"/>
                <a:cs typeface="Microsoft JhengHei"/>
              </a:rPr>
              <a:t>内存</a:t>
            </a:r>
            <a:r>
              <a:rPr dirty="0" sz="2000" spc="10" b="1">
                <a:latin typeface="Microsoft JhengHei"/>
                <a:cs typeface="Microsoft JhengHei"/>
              </a:rPr>
              <a:t>旧</a:t>
            </a:r>
            <a:r>
              <a:rPr dirty="0" sz="2000" spc="-5" b="1">
                <a:latin typeface="Times New Roman"/>
                <a:cs typeface="Times New Roman"/>
              </a:rPr>
              <a:t>PSW</a:t>
            </a:r>
            <a:r>
              <a:rPr dirty="0" sz="2000" spc="10" b="1">
                <a:latin typeface="Microsoft JhengHei"/>
                <a:cs typeface="Microsoft JhengHei"/>
              </a:rPr>
              <a:t>单元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546" y="2509266"/>
            <a:ext cx="1859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0" b="1">
                <a:latin typeface="Microsoft JhengHei"/>
                <a:cs typeface="Microsoft JhengHei"/>
              </a:rPr>
              <a:t>内存</a:t>
            </a:r>
            <a:r>
              <a:rPr dirty="0" sz="2000" spc="10" b="1">
                <a:latin typeface="Microsoft JhengHei"/>
                <a:cs typeface="Microsoft JhengHei"/>
              </a:rPr>
              <a:t>新</a:t>
            </a:r>
            <a:r>
              <a:rPr dirty="0" sz="2000" spc="-5" b="1">
                <a:latin typeface="Times New Roman"/>
                <a:cs typeface="Times New Roman"/>
              </a:rPr>
              <a:t>PSW</a:t>
            </a:r>
            <a:r>
              <a:rPr dirty="0" sz="2000" spc="10" b="1">
                <a:latin typeface="Microsoft JhengHei"/>
                <a:cs typeface="Microsoft JhengHei"/>
              </a:rPr>
              <a:t>单元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342" y="3054172"/>
            <a:ext cx="1350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PS</a:t>
            </a:r>
            <a:r>
              <a:rPr dirty="0" sz="2000" b="1">
                <a:latin typeface="Times New Roman"/>
                <a:cs typeface="Times New Roman"/>
              </a:rPr>
              <a:t>W</a:t>
            </a:r>
            <a:r>
              <a:rPr dirty="0" sz="2000" spc="25" b="1">
                <a:latin typeface="Microsoft JhengHei"/>
                <a:cs typeface="Microsoft JhengHei"/>
              </a:rPr>
              <a:t>寄存器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300" y="4060697"/>
            <a:ext cx="86995" cy="1092835"/>
          </a:xfrm>
          <a:custGeom>
            <a:avLst/>
            <a:gdLst/>
            <a:ahLst/>
            <a:cxnLst/>
            <a:rect l="l" t="t" r="r" b="b"/>
            <a:pathLst>
              <a:path w="86995" h="1092835">
                <a:moveTo>
                  <a:pt x="57912" y="72389"/>
                </a:moveTo>
                <a:lnTo>
                  <a:pt x="28955" y="72389"/>
                </a:lnTo>
                <a:lnTo>
                  <a:pt x="28955" y="1092708"/>
                </a:lnTo>
                <a:lnTo>
                  <a:pt x="57912" y="1092708"/>
                </a:lnTo>
                <a:lnTo>
                  <a:pt x="57912" y="72389"/>
                </a:lnTo>
                <a:close/>
              </a:path>
              <a:path w="86995" h="1092835">
                <a:moveTo>
                  <a:pt x="43434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4" y="0"/>
                </a:lnTo>
                <a:close/>
              </a:path>
              <a:path w="86995" h="1092835">
                <a:moveTo>
                  <a:pt x="79628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42308" y="4556505"/>
            <a:ext cx="323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5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3084" y="4008577"/>
            <a:ext cx="3244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(2)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9095" y="4008577"/>
            <a:ext cx="3244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(3)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0509" y="5153405"/>
            <a:ext cx="1379220" cy="5461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81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中断字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6704" y="5926327"/>
            <a:ext cx="1305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中断寄存器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778840"/>
            <a:ext cx="463486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3.3.2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5"/>
              <a:t>中</a:t>
            </a:r>
            <a:r>
              <a:rPr dirty="0" spc="20"/>
              <a:t>断</a:t>
            </a:r>
            <a:r>
              <a:rPr dirty="0" spc="5"/>
              <a:t>的处理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85750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dirty="0" spc="5"/>
              <a:t>中断处理程序</a:t>
            </a:r>
          </a:p>
          <a:p>
            <a:pPr marL="285750" marR="115570" indent="-6350">
              <a:lnSpc>
                <a:spcPct val="100000"/>
              </a:lnSpc>
              <a:spcBef>
                <a:spcPts val="335"/>
              </a:spcBef>
            </a:pPr>
            <a:r>
              <a:rPr dirty="0"/>
              <a:t>处理中断事</a:t>
            </a:r>
            <a:r>
              <a:rPr dirty="0" spc="-5"/>
              <a:t>件的</a:t>
            </a:r>
            <a:r>
              <a:rPr dirty="0"/>
              <a:t>控</a:t>
            </a:r>
            <a:r>
              <a:rPr dirty="0" spc="-5"/>
              <a:t>制程</a:t>
            </a:r>
            <a:r>
              <a:rPr dirty="0" spc="30"/>
              <a:t>序</a:t>
            </a:r>
            <a:r>
              <a:rPr dirty="0" spc="-5">
                <a:latin typeface="Times New Roman"/>
                <a:cs typeface="Times New Roman"/>
              </a:rPr>
              <a:t>,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/>
              <a:t>主要任务是</a:t>
            </a:r>
            <a:r>
              <a:rPr dirty="0" spc="-5"/>
              <a:t>处</a:t>
            </a:r>
            <a:r>
              <a:rPr dirty="0"/>
              <a:t>理</a:t>
            </a:r>
            <a:r>
              <a:rPr dirty="0" spc="-5"/>
              <a:t>中断事 </a:t>
            </a:r>
            <a:r>
              <a:rPr dirty="0"/>
              <a:t>件和恢复正</a:t>
            </a:r>
            <a:r>
              <a:rPr dirty="0" spc="-5"/>
              <a:t>常操作</a:t>
            </a:r>
          </a:p>
          <a:p>
            <a:pPr marL="285750" indent="-272415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dirty="0" spc="5"/>
              <a:t>中断处理过程</a:t>
            </a:r>
          </a:p>
          <a:p>
            <a:pPr lvl="1" marL="589280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905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保护未被硬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件保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护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的一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必需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状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endParaRPr sz="2800">
              <a:latin typeface="Microsoft JhengHei"/>
              <a:cs typeface="Microsoft JhengHei"/>
            </a:endParaRPr>
          </a:p>
          <a:p>
            <a:pPr lvl="1" marL="589280" marR="5080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90550" algn="l"/>
              </a:tabLst>
            </a:pP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通过分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析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被中断</a:t>
            </a:r>
            <a:r>
              <a:rPr dirty="0" sz="2800" spc="60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28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PS</a:t>
            </a:r>
            <a:r>
              <a:rPr dirty="0" sz="2800" spc="80" b="1">
                <a:solidFill>
                  <a:srgbClr val="073D86"/>
                </a:solidFill>
                <a:latin typeface="Times New Roman"/>
                <a:cs typeface="Times New Roman"/>
              </a:rPr>
              <a:t>W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中断码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2800" spc="80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r>
              <a:rPr dirty="0" sz="2800" spc="6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75" b="1">
                <a:solidFill>
                  <a:srgbClr val="073D86"/>
                </a:solidFill>
                <a:latin typeface="Microsoft JhengHei"/>
                <a:cs typeface="Microsoft JhengHei"/>
              </a:rPr>
              <a:t>识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别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中 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断源</a:t>
            </a:r>
            <a:endParaRPr sz="2800">
              <a:latin typeface="Microsoft JhengHei"/>
              <a:cs typeface="Microsoft JhengHei"/>
            </a:endParaRPr>
          </a:p>
          <a:p>
            <a:pPr lvl="1" marL="589280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590550" algn="l"/>
              </a:tabLst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分别处理发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生的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断事件</a:t>
            </a:r>
            <a:endParaRPr sz="2800">
              <a:latin typeface="Microsoft JhengHei"/>
              <a:cs typeface="Microsoft JhengHei"/>
            </a:endParaRPr>
          </a:p>
          <a:p>
            <a:pPr lvl="1" marL="589280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90550" algn="l"/>
              </a:tabLst>
            </a:pP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恢复正常操作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125" y="774268"/>
            <a:ext cx="63804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处</a:t>
            </a:r>
            <a:r>
              <a:rPr dirty="0" spc="20"/>
              <a:t>理</a:t>
            </a:r>
            <a:r>
              <a:rPr dirty="0" spc="5"/>
              <a:t>器中</a:t>
            </a:r>
            <a:r>
              <a:rPr dirty="0" spc="-15"/>
              <a:t>断</a:t>
            </a:r>
            <a:r>
              <a:rPr dirty="0" spc="5"/>
              <a:t>事件</a:t>
            </a:r>
            <a:r>
              <a:rPr dirty="0" spc="-15"/>
              <a:t>的</a:t>
            </a:r>
            <a:r>
              <a:rPr dirty="0" spc="5"/>
              <a:t>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960197"/>
            <a:ext cx="6523990" cy="427736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电源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故障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endParaRPr sz="3200">
              <a:latin typeface="Microsoft JhengHei"/>
              <a:cs typeface="Microsoft JhengHei"/>
            </a:endParaRPr>
          </a:p>
          <a:p>
            <a:pPr marL="274320" marR="2683510">
              <a:lnSpc>
                <a:spcPct val="120100"/>
              </a:lnSpc>
              <a:spcBef>
                <a:spcPts val="25"/>
              </a:spcBef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处理器现场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信息送主存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停止外围设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备工作</a:t>
            </a:r>
            <a:endParaRPr sz="2800">
              <a:latin typeface="Microsoft JhengHei"/>
              <a:cs typeface="Microsoft JhengHei"/>
            </a:endParaRPr>
          </a:p>
          <a:p>
            <a:pPr marL="27432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停止处理器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工作</a:t>
            </a:r>
            <a:endParaRPr sz="2800">
              <a:latin typeface="Microsoft JhengHei"/>
              <a:cs typeface="Microsoft JhengHei"/>
            </a:endParaRPr>
          </a:p>
          <a:p>
            <a:pPr marL="274320" marR="5080">
              <a:lnSpc>
                <a:spcPts val="4040"/>
              </a:lnSpc>
              <a:spcBef>
                <a:spcPts val="240"/>
              </a:spcBef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故障排除</a:t>
            </a:r>
            <a:r>
              <a:rPr dirty="0" sz="2800" spc="5" b="1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9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从约定点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重新启动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作系统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必要时操作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员干预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489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主存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储器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障的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endParaRPr sz="3200">
              <a:latin typeface="Microsoft JhengHei"/>
              <a:cs typeface="Microsoft JhengHei"/>
            </a:endParaRPr>
          </a:p>
          <a:p>
            <a:pPr marL="274320">
              <a:lnSpc>
                <a:spcPct val="100000"/>
              </a:lnSpc>
              <a:spcBef>
                <a:spcPts val="700"/>
              </a:spcBef>
            </a:pP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中止有关程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序的运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2800" spc="-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向操作员报告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125" y="774268"/>
            <a:ext cx="63804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程</a:t>
            </a:r>
            <a:r>
              <a:rPr dirty="0" spc="20"/>
              <a:t>序</a:t>
            </a:r>
            <a:r>
              <a:rPr dirty="0" spc="5"/>
              <a:t>性中</a:t>
            </a:r>
            <a:r>
              <a:rPr dirty="0" spc="-15"/>
              <a:t>断</a:t>
            </a:r>
            <a:r>
              <a:rPr dirty="0" spc="5"/>
              <a:t>事件</a:t>
            </a:r>
            <a:r>
              <a:rPr dirty="0" spc="-15"/>
              <a:t>的</a:t>
            </a:r>
            <a:r>
              <a:rPr dirty="0" spc="5"/>
              <a:t>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94026"/>
            <a:ext cx="8270875" cy="319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无法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克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服的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序性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3200" spc="10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35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如非</a:t>
            </a:r>
            <a:r>
              <a:rPr dirty="0" sz="3200" spc="40" b="1">
                <a:solidFill>
                  <a:srgbClr val="073D86"/>
                </a:solidFill>
                <a:latin typeface="Microsoft JhengHei"/>
                <a:cs typeface="Microsoft JhengHei"/>
              </a:rPr>
              <a:t>法</a:t>
            </a:r>
            <a:r>
              <a:rPr dirty="0" sz="3200" spc="30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endParaRPr sz="3200">
              <a:latin typeface="Microsoft JhengHei"/>
              <a:cs typeface="Microsoft JhengHei"/>
            </a:endParaRPr>
          </a:p>
          <a:p>
            <a:pPr marL="285115" marR="5080">
              <a:lnSpc>
                <a:spcPct val="100000"/>
              </a:lnSpc>
              <a:spcBef>
                <a:spcPts val="10"/>
              </a:spcBef>
            </a:pP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5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目态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权指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越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界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3200" spc="6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向操作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员报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告请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干预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9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对于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除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数为零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18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操作数溢出等程序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中断事件</a:t>
            </a:r>
            <a:endParaRPr sz="3200">
              <a:latin typeface="Microsoft JhengHei"/>
              <a:cs typeface="Microsoft JhengHei"/>
            </a:endParaRPr>
          </a:p>
          <a:p>
            <a:pPr marL="285115" marR="9525">
              <a:lnSpc>
                <a:spcPct val="100000"/>
              </a:lnSpc>
              <a:tabLst>
                <a:tab pos="614045" algn="l"/>
                <a:tab pos="5405120" algn="l"/>
              </a:tabLst>
            </a:pP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序自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或由操</a:t>
            </a:r>
            <a:r>
              <a:rPr dirty="0" sz="3200" spc="-20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系统进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准处理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外</a:t>
            </a:r>
            <a:r>
              <a:rPr dirty="0" spc="20"/>
              <a:t>部</a:t>
            </a:r>
            <a:r>
              <a:rPr dirty="0" spc="5"/>
              <a:t>中断</a:t>
            </a:r>
            <a:r>
              <a:rPr dirty="0" spc="-15"/>
              <a:t>事</a:t>
            </a:r>
            <a:r>
              <a:rPr dirty="0" spc="5"/>
              <a:t>件的</a:t>
            </a:r>
            <a:r>
              <a:rPr dirty="0" spc="-15"/>
              <a:t>处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316958"/>
            <a:ext cx="7979409" cy="3634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2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时钟中断事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:</a:t>
            </a:r>
            <a:r>
              <a:rPr dirty="0" sz="3200" spc="12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每隔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个时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间隔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生一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次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  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统自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更改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统时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钟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和间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隔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时钟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计时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且当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间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隔时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钟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的值</a:t>
            </a:r>
            <a:r>
              <a:rPr dirty="0" sz="3200" spc="150" b="1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dirty="0" sz="3200" spc="165" b="1">
                <a:solidFill>
                  <a:srgbClr val="073D86"/>
                </a:solidFill>
                <a:latin typeface="Microsoft JhengHei"/>
                <a:cs typeface="Microsoft JhengHei"/>
              </a:rPr>
              <a:t>临界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值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4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系统进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专门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6087745" algn="l"/>
              </a:tabLst>
            </a:pPr>
            <a:r>
              <a:rPr dirty="0" sz="3200" spc="260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制台</a:t>
            </a:r>
            <a:r>
              <a:rPr dirty="0" sz="3200" spc="26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3200" spc="27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260" b="1">
                <a:solidFill>
                  <a:srgbClr val="073D86"/>
                </a:solidFill>
                <a:latin typeface="Microsoft JhengHei"/>
                <a:cs typeface="Microsoft JhengHei"/>
              </a:rPr>
              <a:t>(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重启</a:t>
            </a:r>
            <a:r>
              <a:rPr dirty="0" sz="3200" spc="254" b="1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27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	</a:t>
            </a:r>
            <a:r>
              <a:rPr dirty="0" sz="3200" spc="260" b="1">
                <a:solidFill>
                  <a:srgbClr val="073D86"/>
                </a:solidFill>
                <a:latin typeface="Microsoft JhengHei"/>
                <a:cs typeface="Microsoft JhengHei"/>
              </a:rPr>
              <a:t>关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机中</a:t>
            </a:r>
            <a:r>
              <a:rPr dirty="0" sz="3200" spc="28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endParaRPr sz="32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765"/>
              </a:spcBef>
            </a:pPr>
            <a:r>
              <a:rPr dirty="0" sz="3200" spc="55" b="1" i="1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):</a:t>
            </a:r>
            <a:r>
              <a:rPr dirty="0" sz="3200" spc="23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操作员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利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用控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台发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24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请求服务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336" y="6022644"/>
            <a:ext cx="36899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响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应并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125" y="774268"/>
            <a:ext cx="63804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自</a:t>
            </a:r>
            <a:r>
              <a:rPr dirty="0" spc="20"/>
              <a:t>愿</a:t>
            </a:r>
            <a:r>
              <a:rPr dirty="0" spc="5"/>
              <a:t>性中</a:t>
            </a:r>
            <a:r>
              <a:rPr dirty="0" spc="-15"/>
              <a:t>断</a:t>
            </a:r>
            <a:r>
              <a:rPr dirty="0" spc="5"/>
              <a:t>事件</a:t>
            </a:r>
            <a:r>
              <a:rPr dirty="0" spc="-15"/>
              <a:t>的</a:t>
            </a:r>
            <a:r>
              <a:rPr dirty="0" spc="5"/>
              <a:t>处理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494026"/>
            <a:ext cx="812292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户程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统调</a:t>
            </a:r>
            <a:r>
              <a:rPr dirty="0" sz="3200" spc="13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(访管指</a:t>
            </a:r>
            <a:r>
              <a:rPr dirty="0" sz="3200" spc="11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spc="18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90" b="1">
                <a:solidFill>
                  <a:srgbClr val="073D86"/>
                </a:solidFill>
                <a:latin typeface="Microsoft JhengHei"/>
                <a:cs typeface="Microsoft JhengHei"/>
              </a:rPr>
              <a:t>广义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endParaRPr sz="3200">
              <a:latin typeface="Microsoft JhengHei"/>
              <a:cs typeface="Microsoft JhengHei"/>
            </a:endParaRPr>
          </a:p>
          <a:p>
            <a:pPr marL="285115" marR="5080">
              <a:lnSpc>
                <a:spcPct val="100000"/>
              </a:lnSpc>
              <a:tabLst>
                <a:tab pos="763905" algn="l"/>
                <a:tab pos="7701915" algn="l"/>
              </a:tabLst>
            </a:pP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)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;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dirty="0" sz="3200" spc="5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3200" spc="45" b="1">
                <a:solidFill>
                  <a:srgbClr val="073D86"/>
                </a:solidFill>
                <a:latin typeface="Microsoft JhengHei"/>
                <a:cs typeface="Microsoft JhengHei"/>
              </a:rPr>
              <a:t>把系统调用参数作为中断</a:t>
            </a:r>
            <a:r>
              <a:rPr dirty="0" sz="32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字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	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分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析检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查后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行相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446" y="4650485"/>
            <a:ext cx="1203960" cy="17970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1530"/>
              </a:spcBef>
            </a:pPr>
            <a:r>
              <a:rPr dirty="0" sz="1800" spc="-260" b="1">
                <a:latin typeface="Microsoft JhengHei"/>
                <a:cs typeface="Microsoft JhengHei"/>
              </a:rPr>
              <a:t>SVC</a:t>
            </a:r>
            <a:r>
              <a:rPr dirty="0" sz="1800" spc="-130" b="1">
                <a:latin typeface="Microsoft JhengHei"/>
                <a:cs typeface="Microsoft JhengHei"/>
              </a:rPr>
              <a:t> </a:t>
            </a:r>
            <a:r>
              <a:rPr dirty="0" sz="1800" spc="-229" b="1">
                <a:latin typeface="Microsoft JhengHei"/>
                <a:cs typeface="Microsoft JhengHei"/>
              </a:rPr>
              <a:t>n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3214" y="4641341"/>
            <a:ext cx="614680" cy="931544"/>
          </a:xfrm>
          <a:custGeom>
            <a:avLst/>
            <a:gdLst/>
            <a:ahLst/>
            <a:cxnLst/>
            <a:rect l="l" t="t" r="r" b="b"/>
            <a:pathLst>
              <a:path w="614680" h="931545">
                <a:moveTo>
                  <a:pt x="554524" y="64915"/>
                </a:moveTo>
                <a:lnTo>
                  <a:pt x="0" y="915669"/>
                </a:lnTo>
                <a:lnTo>
                  <a:pt x="24256" y="931417"/>
                </a:lnTo>
                <a:lnTo>
                  <a:pt x="578809" y="80744"/>
                </a:lnTo>
                <a:lnTo>
                  <a:pt x="554524" y="64915"/>
                </a:lnTo>
                <a:close/>
              </a:path>
              <a:path w="614680" h="931545">
                <a:moveTo>
                  <a:pt x="600353" y="52704"/>
                </a:moveTo>
                <a:lnTo>
                  <a:pt x="562483" y="52704"/>
                </a:lnTo>
                <a:lnTo>
                  <a:pt x="586740" y="68579"/>
                </a:lnTo>
                <a:lnTo>
                  <a:pt x="578809" y="80744"/>
                </a:lnTo>
                <a:lnTo>
                  <a:pt x="590931" y="88645"/>
                </a:lnTo>
                <a:lnTo>
                  <a:pt x="600353" y="52704"/>
                </a:lnTo>
                <a:close/>
              </a:path>
              <a:path w="614680" h="931545">
                <a:moveTo>
                  <a:pt x="562483" y="52704"/>
                </a:moveTo>
                <a:lnTo>
                  <a:pt x="554524" y="64915"/>
                </a:lnTo>
                <a:lnTo>
                  <a:pt x="578809" y="80744"/>
                </a:lnTo>
                <a:lnTo>
                  <a:pt x="586740" y="68579"/>
                </a:lnTo>
                <a:lnTo>
                  <a:pt x="562483" y="52704"/>
                </a:lnTo>
                <a:close/>
              </a:path>
              <a:path w="614680" h="931545">
                <a:moveTo>
                  <a:pt x="614172" y="0"/>
                </a:moveTo>
                <a:lnTo>
                  <a:pt x="542417" y="57022"/>
                </a:lnTo>
                <a:lnTo>
                  <a:pt x="554524" y="64915"/>
                </a:lnTo>
                <a:lnTo>
                  <a:pt x="562483" y="52704"/>
                </a:lnTo>
                <a:lnTo>
                  <a:pt x="600353" y="52704"/>
                </a:lnTo>
                <a:lnTo>
                  <a:pt x="61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07385" y="4650485"/>
            <a:ext cx="1149350" cy="179705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15684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235"/>
              </a:spcBef>
            </a:pPr>
            <a:r>
              <a:rPr dirty="0" sz="1800" spc="5" b="1">
                <a:latin typeface="Microsoft JhengHei"/>
                <a:cs typeface="Microsoft JhengHei"/>
              </a:rPr>
              <a:t>保护现场</a:t>
            </a:r>
            <a:endParaRPr sz="1800">
              <a:latin typeface="Microsoft JhengHei"/>
              <a:cs typeface="Microsoft JhengHei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按</a:t>
            </a:r>
            <a:r>
              <a:rPr dirty="0" sz="1800" spc="-220" b="1">
                <a:latin typeface="Microsoft JhengHei"/>
                <a:cs typeface="Microsoft JhengHei"/>
              </a:rPr>
              <a:t>n</a:t>
            </a:r>
            <a:r>
              <a:rPr dirty="0" sz="1800" spc="10" b="1">
                <a:latin typeface="Microsoft JhengHei"/>
                <a:cs typeface="Microsoft JhengHei"/>
              </a:rPr>
              <a:t>跳转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13097" y="5360670"/>
            <a:ext cx="257810" cy="271780"/>
          </a:xfrm>
          <a:custGeom>
            <a:avLst/>
            <a:gdLst/>
            <a:ahLst/>
            <a:cxnLst/>
            <a:rect l="l" t="t" r="r" b="b"/>
            <a:pathLst>
              <a:path w="257810" h="271779">
                <a:moveTo>
                  <a:pt x="0" y="135635"/>
                </a:moveTo>
                <a:lnTo>
                  <a:pt x="6565" y="92756"/>
                </a:lnTo>
                <a:lnTo>
                  <a:pt x="24847" y="55522"/>
                </a:lnTo>
                <a:lnTo>
                  <a:pt x="52724" y="26164"/>
                </a:lnTo>
                <a:lnTo>
                  <a:pt x="88075" y="6912"/>
                </a:lnTo>
                <a:lnTo>
                  <a:pt x="128777" y="0"/>
                </a:lnTo>
                <a:lnTo>
                  <a:pt x="169480" y="6912"/>
                </a:lnTo>
                <a:lnTo>
                  <a:pt x="204831" y="26164"/>
                </a:lnTo>
                <a:lnTo>
                  <a:pt x="232708" y="55522"/>
                </a:lnTo>
                <a:lnTo>
                  <a:pt x="250990" y="92756"/>
                </a:lnTo>
                <a:lnTo>
                  <a:pt x="257555" y="135635"/>
                </a:lnTo>
                <a:lnTo>
                  <a:pt x="250990" y="178515"/>
                </a:lnTo>
                <a:lnTo>
                  <a:pt x="232708" y="215749"/>
                </a:lnTo>
                <a:lnTo>
                  <a:pt x="204831" y="245107"/>
                </a:lnTo>
                <a:lnTo>
                  <a:pt x="169480" y="264359"/>
                </a:lnTo>
                <a:lnTo>
                  <a:pt x="128777" y="271271"/>
                </a:lnTo>
                <a:lnTo>
                  <a:pt x="88075" y="264359"/>
                </a:lnTo>
                <a:lnTo>
                  <a:pt x="52724" y="245107"/>
                </a:lnTo>
                <a:lnTo>
                  <a:pt x="24847" y="215749"/>
                </a:lnTo>
                <a:lnTo>
                  <a:pt x="6565" y="178515"/>
                </a:lnTo>
                <a:lnTo>
                  <a:pt x="0" y="13563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56482" y="5443728"/>
            <a:ext cx="358140" cy="86995"/>
          </a:xfrm>
          <a:custGeom>
            <a:avLst/>
            <a:gdLst/>
            <a:ahLst/>
            <a:cxnLst/>
            <a:rect l="l" t="t" r="r" b="b"/>
            <a:pathLst>
              <a:path w="358139" h="86995">
                <a:moveTo>
                  <a:pt x="271271" y="0"/>
                </a:moveTo>
                <a:lnTo>
                  <a:pt x="271271" y="86868"/>
                </a:lnTo>
                <a:lnTo>
                  <a:pt x="329183" y="57912"/>
                </a:lnTo>
                <a:lnTo>
                  <a:pt x="285750" y="57912"/>
                </a:lnTo>
                <a:lnTo>
                  <a:pt x="285750" y="28956"/>
                </a:lnTo>
                <a:lnTo>
                  <a:pt x="329183" y="28956"/>
                </a:lnTo>
                <a:lnTo>
                  <a:pt x="271271" y="0"/>
                </a:lnTo>
                <a:close/>
              </a:path>
              <a:path w="358139" h="86995">
                <a:moveTo>
                  <a:pt x="27127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271271" y="57912"/>
                </a:lnTo>
                <a:lnTo>
                  <a:pt x="271271" y="28956"/>
                </a:lnTo>
                <a:close/>
              </a:path>
              <a:path w="358139" h="86995">
                <a:moveTo>
                  <a:pt x="329183" y="28956"/>
                </a:moveTo>
                <a:lnTo>
                  <a:pt x="285750" y="28956"/>
                </a:lnTo>
                <a:lnTo>
                  <a:pt x="285750" y="57912"/>
                </a:lnTo>
                <a:lnTo>
                  <a:pt x="329183" y="57912"/>
                </a:lnTo>
                <a:lnTo>
                  <a:pt x="358139" y="43434"/>
                </a:lnTo>
                <a:lnTo>
                  <a:pt x="32918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50258" y="5645658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79">
                <a:moveTo>
                  <a:pt x="0" y="0"/>
                </a:moveTo>
                <a:lnTo>
                  <a:pt x="0" y="15697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5685" y="5759196"/>
            <a:ext cx="497205" cy="86995"/>
          </a:xfrm>
          <a:custGeom>
            <a:avLst/>
            <a:gdLst/>
            <a:ahLst/>
            <a:cxnLst/>
            <a:rect l="l" t="t" r="r" b="b"/>
            <a:pathLst>
              <a:path w="497204" h="86995">
                <a:moveTo>
                  <a:pt x="409955" y="0"/>
                </a:moveTo>
                <a:lnTo>
                  <a:pt x="409955" y="86867"/>
                </a:lnTo>
                <a:lnTo>
                  <a:pt x="467867" y="57911"/>
                </a:lnTo>
                <a:lnTo>
                  <a:pt x="424434" y="57911"/>
                </a:lnTo>
                <a:lnTo>
                  <a:pt x="424434" y="28955"/>
                </a:lnTo>
                <a:lnTo>
                  <a:pt x="467867" y="28955"/>
                </a:lnTo>
                <a:lnTo>
                  <a:pt x="409955" y="0"/>
                </a:lnTo>
                <a:close/>
              </a:path>
              <a:path w="497204" h="86995">
                <a:moveTo>
                  <a:pt x="409955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409955" y="57911"/>
                </a:lnTo>
                <a:lnTo>
                  <a:pt x="409955" y="28955"/>
                </a:lnTo>
                <a:close/>
              </a:path>
              <a:path w="497204" h="86995">
                <a:moveTo>
                  <a:pt x="467867" y="28955"/>
                </a:moveTo>
                <a:lnTo>
                  <a:pt x="424434" y="28955"/>
                </a:lnTo>
                <a:lnTo>
                  <a:pt x="424434" y="57911"/>
                </a:lnTo>
                <a:lnTo>
                  <a:pt x="467867" y="57911"/>
                </a:lnTo>
                <a:lnTo>
                  <a:pt x="496824" y="43433"/>
                </a:lnTo>
                <a:lnTo>
                  <a:pt x="46786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06823" y="4499609"/>
            <a:ext cx="86995" cy="878205"/>
          </a:xfrm>
          <a:custGeom>
            <a:avLst/>
            <a:gdLst/>
            <a:ahLst/>
            <a:cxnLst/>
            <a:rect l="l" t="t" r="r" b="b"/>
            <a:pathLst>
              <a:path w="86995" h="878204">
                <a:moveTo>
                  <a:pt x="28955" y="790955"/>
                </a:moveTo>
                <a:lnTo>
                  <a:pt x="0" y="790955"/>
                </a:lnTo>
                <a:lnTo>
                  <a:pt x="43434" y="877823"/>
                </a:lnTo>
                <a:lnTo>
                  <a:pt x="79628" y="805433"/>
                </a:lnTo>
                <a:lnTo>
                  <a:pt x="28955" y="805433"/>
                </a:lnTo>
                <a:lnTo>
                  <a:pt x="28955" y="790955"/>
                </a:lnTo>
                <a:close/>
              </a:path>
              <a:path w="86995" h="878204">
                <a:moveTo>
                  <a:pt x="57912" y="0"/>
                </a:moveTo>
                <a:lnTo>
                  <a:pt x="28955" y="0"/>
                </a:lnTo>
                <a:lnTo>
                  <a:pt x="28955" y="805433"/>
                </a:lnTo>
                <a:lnTo>
                  <a:pt x="57912" y="805433"/>
                </a:lnTo>
                <a:lnTo>
                  <a:pt x="57912" y="0"/>
                </a:lnTo>
                <a:close/>
              </a:path>
              <a:path w="86995" h="878204">
                <a:moveTo>
                  <a:pt x="86867" y="790955"/>
                </a:moveTo>
                <a:lnTo>
                  <a:pt x="57912" y="790955"/>
                </a:lnTo>
                <a:lnTo>
                  <a:pt x="57912" y="805433"/>
                </a:lnTo>
                <a:lnTo>
                  <a:pt x="79628" y="805433"/>
                </a:lnTo>
                <a:lnTo>
                  <a:pt x="86867" y="79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828032" y="4636008"/>
          <a:ext cx="1249045" cy="182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</a:tblGrid>
              <a:tr h="995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291196" y="4529454"/>
            <a:ext cx="7162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220" b="1">
                <a:latin typeface="Microsoft JhengHei"/>
                <a:cs typeface="Microsoft JhengHei"/>
              </a:rPr>
              <a:t>n</a:t>
            </a:r>
            <a:r>
              <a:rPr dirty="0" sz="1800" spc="10" b="1">
                <a:latin typeface="Microsoft JhengHei"/>
                <a:cs typeface="Microsoft JhengHei"/>
              </a:rPr>
              <a:t>号处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5" b="1">
                <a:latin typeface="Microsoft JhengHei"/>
                <a:cs typeface="Microsoft JhengHei"/>
              </a:rPr>
              <a:t>理程序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2226" y="5174741"/>
            <a:ext cx="875030" cy="471170"/>
          </a:xfrm>
          <a:custGeom>
            <a:avLst/>
            <a:gdLst/>
            <a:ahLst/>
            <a:cxnLst/>
            <a:rect l="l" t="t" r="r" b="b"/>
            <a:pathLst>
              <a:path w="875029" h="471170">
                <a:moveTo>
                  <a:pt x="0" y="470915"/>
                </a:moveTo>
                <a:lnTo>
                  <a:pt x="874776" y="470915"/>
                </a:lnTo>
                <a:lnTo>
                  <a:pt x="874776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42278" y="5169153"/>
            <a:ext cx="1100455" cy="490220"/>
          </a:xfrm>
          <a:custGeom>
            <a:avLst/>
            <a:gdLst/>
            <a:ahLst/>
            <a:cxnLst/>
            <a:rect l="l" t="t" r="r" b="b"/>
            <a:pathLst>
              <a:path w="1100454" h="490220">
                <a:moveTo>
                  <a:pt x="1014408" y="26667"/>
                </a:moveTo>
                <a:lnTo>
                  <a:pt x="0" y="463207"/>
                </a:lnTo>
                <a:lnTo>
                  <a:pt x="11430" y="489800"/>
                </a:lnTo>
                <a:lnTo>
                  <a:pt x="1025843" y="53209"/>
                </a:lnTo>
                <a:lnTo>
                  <a:pt x="1014408" y="26667"/>
                </a:lnTo>
                <a:close/>
              </a:path>
              <a:path w="1100454" h="490220">
                <a:moveTo>
                  <a:pt x="1086996" y="20955"/>
                </a:moveTo>
                <a:lnTo>
                  <a:pt x="1027684" y="20955"/>
                </a:lnTo>
                <a:lnTo>
                  <a:pt x="1039114" y="47498"/>
                </a:lnTo>
                <a:lnTo>
                  <a:pt x="1025843" y="53209"/>
                </a:lnTo>
                <a:lnTo>
                  <a:pt x="1037336" y="79883"/>
                </a:lnTo>
                <a:lnTo>
                  <a:pt x="1086996" y="20955"/>
                </a:lnTo>
                <a:close/>
              </a:path>
              <a:path w="1100454" h="490220">
                <a:moveTo>
                  <a:pt x="1027684" y="20955"/>
                </a:moveTo>
                <a:lnTo>
                  <a:pt x="1014408" y="26667"/>
                </a:lnTo>
                <a:lnTo>
                  <a:pt x="1025843" y="53209"/>
                </a:lnTo>
                <a:lnTo>
                  <a:pt x="1039114" y="47498"/>
                </a:lnTo>
                <a:lnTo>
                  <a:pt x="1027684" y="20955"/>
                </a:lnTo>
                <a:close/>
              </a:path>
              <a:path w="1100454" h="490220">
                <a:moveTo>
                  <a:pt x="1002919" y="0"/>
                </a:moveTo>
                <a:lnTo>
                  <a:pt x="1014408" y="26667"/>
                </a:lnTo>
                <a:lnTo>
                  <a:pt x="1027684" y="20955"/>
                </a:lnTo>
                <a:lnTo>
                  <a:pt x="1086996" y="20955"/>
                </a:lnTo>
                <a:lnTo>
                  <a:pt x="1099947" y="5588"/>
                </a:lnTo>
                <a:lnTo>
                  <a:pt x="1002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98929" y="5549646"/>
            <a:ext cx="459105" cy="1054100"/>
          </a:xfrm>
          <a:custGeom>
            <a:avLst/>
            <a:gdLst/>
            <a:ahLst/>
            <a:cxnLst/>
            <a:rect l="l" t="t" r="r" b="b"/>
            <a:pathLst>
              <a:path w="459105" h="1054100">
                <a:moveTo>
                  <a:pt x="53353" y="74570"/>
                </a:moveTo>
                <a:lnTo>
                  <a:pt x="26678" y="85734"/>
                </a:lnTo>
                <a:lnTo>
                  <a:pt x="432053" y="1054099"/>
                </a:lnTo>
                <a:lnTo>
                  <a:pt x="458723" y="1042923"/>
                </a:lnTo>
                <a:lnTo>
                  <a:pt x="53353" y="74570"/>
                </a:lnTo>
                <a:close/>
              </a:path>
              <a:path w="459105" h="1054100">
                <a:moveTo>
                  <a:pt x="6476" y="0"/>
                </a:moveTo>
                <a:lnTo>
                  <a:pt x="0" y="96900"/>
                </a:lnTo>
                <a:lnTo>
                  <a:pt x="26678" y="85734"/>
                </a:lnTo>
                <a:lnTo>
                  <a:pt x="21081" y="72364"/>
                </a:lnTo>
                <a:lnTo>
                  <a:pt x="47751" y="61188"/>
                </a:lnTo>
                <a:lnTo>
                  <a:pt x="77612" y="61188"/>
                </a:lnTo>
                <a:lnTo>
                  <a:pt x="6476" y="0"/>
                </a:lnTo>
                <a:close/>
              </a:path>
              <a:path w="459105" h="1054100">
                <a:moveTo>
                  <a:pt x="47751" y="61188"/>
                </a:moveTo>
                <a:lnTo>
                  <a:pt x="21081" y="72364"/>
                </a:lnTo>
                <a:lnTo>
                  <a:pt x="26678" y="85734"/>
                </a:lnTo>
                <a:lnTo>
                  <a:pt x="53353" y="74570"/>
                </a:lnTo>
                <a:lnTo>
                  <a:pt x="47751" y="61188"/>
                </a:lnTo>
                <a:close/>
              </a:path>
              <a:path w="459105" h="1054100">
                <a:moveTo>
                  <a:pt x="77612" y="61188"/>
                </a:moveTo>
                <a:lnTo>
                  <a:pt x="47751" y="61188"/>
                </a:lnTo>
                <a:lnTo>
                  <a:pt x="53353" y="74570"/>
                </a:lnTo>
                <a:lnTo>
                  <a:pt x="80137" y="63360"/>
                </a:lnTo>
                <a:lnTo>
                  <a:pt x="77612" y="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44317" y="6598157"/>
            <a:ext cx="3942715" cy="0"/>
          </a:xfrm>
          <a:custGeom>
            <a:avLst/>
            <a:gdLst/>
            <a:ahLst/>
            <a:cxnLst/>
            <a:rect l="l" t="t" r="r" b="b"/>
            <a:pathLst>
              <a:path w="3942715" h="0">
                <a:moveTo>
                  <a:pt x="0" y="0"/>
                </a:moveTo>
                <a:lnTo>
                  <a:pt x="394258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86905" y="5645658"/>
            <a:ext cx="763905" cy="952500"/>
          </a:xfrm>
          <a:custGeom>
            <a:avLst/>
            <a:gdLst/>
            <a:ahLst/>
            <a:cxnLst/>
            <a:rect l="l" t="t" r="r" b="b"/>
            <a:pathLst>
              <a:path w="763904" h="952500">
                <a:moveTo>
                  <a:pt x="763524" y="0"/>
                </a:moveTo>
                <a:lnTo>
                  <a:pt x="0" y="9524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32103" y="4078985"/>
            <a:ext cx="485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用户 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10382" y="4078985"/>
            <a:ext cx="9461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访管中断 处理程序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5403" y="4078985"/>
            <a:ext cx="1176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系统调用 处理入口表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7941" y="4207891"/>
            <a:ext cx="48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入口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" y="969009"/>
            <a:ext cx="711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icrosoft JhengHei"/>
                <a:cs typeface="Microsoft JhengHei"/>
              </a:rPr>
              <a:t>中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" y="1791665"/>
            <a:ext cx="71183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Microsoft JhengHei"/>
                <a:cs typeface="Microsoft JhengHei"/>
              </a:rPr>
              <a:t>断 </a:t>
            </a:r>
            <a:r>
              <a:rPr dirty="0" sz="5400" b="1">
                <a:latin typeface="Microsoft JhengHei"/>
                <a:cs typeface="Microsoft JhengHei"/>
              </a:rPr>
              <a:t>控 </a:t>
            </a:r>
            <a:r>
              <a:rPr dirty="0" sz="5400" b="1">
                <a:latin typeface="Microsoft JhengHei"/>
                <a:cs typeface="Microsoft JhengHei"/>
              </a:rPr>
              <a:t>制 </a:t>
            </a:r>
            <a:r>
              <a:rPr dirty="0" sz="5400" b="1">
                <a:latin typeface="Microsoft JhengHei"/>
                <a:cs typeface="Microsoft JhengHei"/>
              </a:rPr>
              <a:t>流 程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7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37800" y="2517"/>
            <a:ext cx="13620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运行进程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0528" y="655544"/>
            <a:ext cx="169672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发现中断源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7800" y="1308572"/>
            <a:ext cx="13620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置中断码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4544" y="1961808"/>
            <a:ext cx="215392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800" spc="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825" b="1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交</a:t>
            </a:r>
            <a:r>
              <a:rPr dirty="0" sz="1800" spc="825" b="1">
                <a:latin typeface="Microsoft JhengHei"/>
                <a:cs typeface="Microsoft JhengHei"/>
              </a:rPr>
              <a:t>换新</a:t>
            </a:r>
            <a:r>
              <a:rPr dirty="0" sz="1800" spc="805" b="1">
                <a:latin typeface="Microsoft JhengHei"/>
                <a:cs typeface="Microsoft JhengHei"/>
              </a:rPr>
              <a:t>旧</a:t>
            </a:r>
            <a:r>
              <a:rPr dirty="0" sz="1800" spc="165" b="1">
                <a:latin typeface="Microsoft JhengHei"/>
                <a:cs typeface="Microsoft JhengHei"/>
              </a:rPr>
              <a:t> </a:t>
            </a:r>
            <a:r>
              <a:rPr dirty="0" sz="1450" spc="-5" b="1">
                <a:latin typeface="Microsoft JhengHei"/>
                <a:cs typeface="Microsoft JhengHei"/>
              </a:rPr>
              <a:t>PSW</a:t>
            </a:r>
            <a:endParaRPr sz="145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7800" y="2614835"/>
            <a:ext cx="13620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保护现场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0528" y="3267863"/>
            <a:ext cx="169672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分析中断源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4924" y="3921099"/>
            <a:ext cx="3367404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分别处理各类中断事件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9727" y="4574127"/>
            <a:ext cx="503809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根据需要创建处理中断事件的进程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3709" y="5227154"/>
            <a:ext cx="203073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调整进程队列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7800" y="5880453"/>
            <a:ext cx="13620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进程调度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2538" y="326576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160038" y="244780"/>
                </a:moveTo>
                <a:lnTo>
                  <a:pt x="0" y="244780"/>
                </a:lnTo>
                <a:lnTo>
                  <a:pt x="79868" y="326409"/>
                </a:lnTo>
                <a:lnTo>
                  <a:pt x="160038" y="244780"/>
                </a:lnTo>
                <a:close/>
              </a:path>
              <a:path w="160654" h="327025">
                <a:moveTo>
                  <a:pt x="119953" y="0"/>
                </a:moveTo>
                <a:lnTo>
                  <a:pt x="40084" y="0"/>
                </a:lnTo>
                <a:lnTo>
                  <a:pt x="40084" y="244780"/>
                </a:lnTo>
                <a:lnTo>
                  <a:pt x="119953" y="244780"/>
                </a:lnTo>
                <a:lnTo>
                  <a:pt x="11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2538" y="326575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780"/>
                </a:moveTo>
                <a:lnTo>
                  <a:pt x="40084" y="244780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780"/>
                </a:lnTo>
                <a:lnTo>
                  <a:pt x="160038" y="244780"/>
                </a:lnTo>
                <a:lnTo>
                  <a:pt x="79868" y="326409"/>
                </a:lnTo>
                <a:lnTo>
                  <a:pt x="0" y="244780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2538" y="1632630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160038" y="244989"/>
                </a:moveTo>
                <a:lnTo>
                  <a:pt x="0" y="244989"/>
                </a:lnTo>
                <a:lnTo>
                  <a:pt x="79868" y="326618"/>
                </a:lnTo>
                <a:lnTo>
                  <a:pt x="160038" y="244989"/>
                </a:lnTo>
                <a:close/>
              </a:path>
              <a:path w="160654" h="327025">
                <a:moveTo>
                  <a:pt x="119953" y="0"/>
                </a:moveTo>
                <a:lnTo>
                  <a:pt x="40084" y="0"/>
                </a:lnTo>
                <a:lnTo>
                  <a:pt x="40084" y="244989"/>
                </a:lnTo>
                <a:lnTo>
                  <a:pt x="119953" y="244989"/>
                </a:lnTo>
                <a:lnTo>
                  <a:pt x="11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2538" y="1632630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989"/>
                </a:moveTo>
                <a:lnTo>
                  <a:pt x="40084" y="244989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989"/>
                </a:lnTo>
                <a:lnTo>
                  <a:pt x="160038" y="244989"/>
                </a:lnTo>
                <a:lnTo>
                  <a:pt x="79868" y="326618"/>
                </a:lnTo>
                <a:lnTo>
                  <a:pt x="0" y="244989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22538" y="2285867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780"/>
                </a:moveTo>
                <a:lnTo>
                  <a:pt x="40084" y="244780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780"/>
                </a:lnTo>
                <a:lnTo>
                  <a:pt x="160038" y="244780"/>
                </a:lnTo>
                <a:lnTo>
                  <a:pt x="79868" y="326409"/>
                </a:lnTo>
                <a:lnTo>
                  <a:pt x="0" y="244780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22538" y="2938894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989"/>
                </a:moveTo>
                <a:lnTo>
                  <a:pt x="40084" y="244989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989"/>
                </a:lnTo>
                <a:lnTo>
                  <a:pt x="160038" y="244989"/>
                </a:lnTo>
                <a:lnTo>
                  <a:pt x="79868" y="326618"/>
                </a:lnTo>
                <a:lnTo>
                  <a:pt x="0" y="244989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22538" y="3592130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780"/>
                </a:moveTo>
                <a:lnTo>
                  <a:pt x="40084" y="244780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780"/>
                </a:lnTo>
                <a:lnTo>
                  <a:pt x="160038" y="244780"/>
                </a:lnTo>
                <a:lnTo>
                  <a:pt x="79868" y="326409"/>
                </a:lnTo>
                <a:lnTo>
                  <a:pt x="0" y="244780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22538" y="4245158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780"/>
                </a:moveTo>
                <a:lnTo>
                  <a:pt x="40084" y="244780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780"/>
                </a:lnTo>
                <a:lnTo>
                  <a:pt x="160038" y="244780"/>
                </a:lnTo>
                <a:lnTo>
                  <a:pt x="79868" y="326618"/>
                </a:lnTo>
                <a:lnTo>
                  <a:pt x="0" y="244780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22538" y="4898185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5094"/>
                </a:moveTo>
                <a:lnTo>
                  <a:pt x="40084" y="245094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5094"/>
                </a:lnTo>
                <a:lnTo>
                  <a:pt x="160038" y="245094"/>
                </a:lnTo>
                <a:lnTo>
                  <a:pt x="79868" y="326618"/>
                </a:lnTo>
                <a:lnTo>
                  <a:pt x="0" y="245094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22538" y="5551422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780"/>
                </a:moveTo>
                <a:lnTo>
                  <a:pt x="40084" y="244780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780"/>
                </a:lnTo>
                <a:lnTo>
                  <a:pt x="160038" y="244780"/>
                </a:lnTo>
                <a:lnTo>
                  <a:pt x="79868" y="326419"/>
                </a:lnTo>
                <a:lnTo>
                  <a:pt x="0" y="244780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22538" y="979603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160038" y="244989"/>
                </a:moveTo>
                <a:lnTo>
                  <a:pt x="0" y="244989"/>
                </a:lnTo>
                <a:lnTo>
                  <a:pt x="79868" y="326618"/>
                </a:lnTo>
                <a:lnTo>
                  <a:pt x="160038" y="244989"/>
                </a:lnTo>
                <a:close/>
              </a:path>
              <a:path w="160654" h="327025">
                <a:moveTo>
                  <a:pt x="119953" y="0"/>
                </a:moveTo>
                <a:lnTo>
                  <a:pt x="40084" y="0"/>
                </a:lnTo>
                <a:lnTo>
                  <a:pt x="40084" y="244989"/>
                </a:lnTo>
                <a:lnTo>
                  <a:pt x="119953" y="244989"/>
                </a:lnTo>
                <a:lnTo>
                  <a:pt x="119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22538" y="979603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4989"/>
                </a:moveTo>
                <a:lnTo>
                  <a:pt x="40084" y="244989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4989"/>
                </a:lnTo>
                <a:lnTo>
                  <a:pt x="160038" y="244989"/>
                </a:lnTo>
                <a:lnTo>
                  <a:pt x="79868" y="326618"/>
                </a:lnTo>
                <a:lnTo>
                  <a:pt x="0" y="244989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22538" y="6204470"/>
            <a:ext cx="160655" cy="327025"/>
          </a:xfrm>
          <a:custGeom>
            <a:avLst/>
            <a:gdLst/>
            <a:ahLst/>
            <a:cxnLst/>
            <a:rect l="l" t="t" r="r" b="b"/>
            <a:pathLst>
              <a:path w="160654" h="327025">
                <a:moveTo>
                  <a:pt x="0" y="245042"/>
                </a:moveTo>
                <a:lnTo>
                  <a:pt x="40084" y="245042"/>
                </a:lnTo>
                <a:lnTo>
                  <a:pt x="40084" y="0"/>
                </a:lnTo>
                <a:lnTo>
                  <a:pt x="119953" y="0"/>
                </a:lnTo>
                <a:lnTo>
                  <a:pt x="119953" y="245042"/>
                </a:lnTo>
                <a:lnTo>
                  <a:pt x="160038" y="245042"/>
                </a:lnTo>
                <a:lnTo>
                  <a:pt x="79868" y="326639"/>
                </a:lnTo>
                <a:lnTo>
                  <a:pt x="0" y="245042"/>
                </a:lnTo>
                <a:close/>
              </a:path>
            </a:pathLst>
          </a:custGeom>
          <a:ln w="10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23856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7642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28984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8154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34126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669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39254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9181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44381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96929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9583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02086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5459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07244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5974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12401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4905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7408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70062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22565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522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27723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037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3288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85836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38339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90993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43496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96151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48654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01158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53811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06315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58968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11472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63975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1663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69133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2178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74290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26944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79447" y="636779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523856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7642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28984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98154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34126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8669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39254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9181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44381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96929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49583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02086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5459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507244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5974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12401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64905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17408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70062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22565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7522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27723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8037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3288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85836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38339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490993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643496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796151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48654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101158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253811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406315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58968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711472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63975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01663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69133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32178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474290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626944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779447" y="48981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23856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7642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28984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981547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34126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8669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39254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591817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44381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96929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049583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202086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35459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964905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5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17408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70062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422565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7522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27723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880377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3288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496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185836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338339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490993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643496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796151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48654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01158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253811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406315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558968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711472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863975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1663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169133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21787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474290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626944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8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779447" y="244923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127" y="0"/>
                </a:lnTo>
              </a:path>
            </a:pathLst>
          </a:custGeom>
          <a:ln w="150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2700113" y="574020"/>
            <a:ext cx="69405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硬件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037800" y="6565769"/>
            <a:ext cx="136207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10"/>
              </a:lnSpc>
            </a:pPr>
            <a:r>
              <a:rPr dirty="0" sz="1800" spc="825" b="1">
                <a:latin typeface="Microsoft JhengHei"/>
                <a:cs typeface="Microsoft JhengHei"/>
              </a:rPr>
              <a:t>运行进程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00113" y="2531953"/>
            <a:ext cx="13620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25" b="1">
                <a:latin typeface="Microsoft JhengHei"/>
                <a:cs typeface="Microsoft JhengHei"/>
              </a:rPr>
              <a:t>操作系统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904873"/>
            <a:ext cx="5676265" cy="35318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lvl="2" marL="1010285" indent="-99758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1010919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处理器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寄存器</a:t>
            </a:r>
            <a:endParaRPr sz="3600">
              <a:latin typeface="Microsoft JhengHei"/>
              <a:cs typeface="Microsoft JhengHei"/>
            </a:endParaRPr>
          </a:p>
          <a:p>
            <a:pPr lvl="2" marL="1088390" indent="-107569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108902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特权指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令和处理器状态</a:t>
            </a:r>
            <a:endParaRPr sz="3600">
              <a:latin typeface="Microsoft JhengHei"/>
              <a:cs typeface="Microsoft JhengHei"/>
            </a:endParaRPr>
          </a:p>
          <a:p>
            <a:pPr lvl="2" marL="1088390" indent="-107569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108902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程序状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态字寄存器</a:t>
            </a:r>
            <a:endParaRPr sz="3600">
              <a:latin typeface="Microsoft JhengHei"/>
              <a:cs typeface="Microsoft JhengHei"/>
            </a:endParaRPr>
          </a:p>
          <a:p>
            <a:pPr lvl="2" marL="1088390" indent="-107569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089025" algn="l"/>
              </a:tabLst>
            </a:pP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指</a:t>
            </a:r>
            <a:r>
              <a:rPr dirty="0" sz="3600" spc="10" b="1">
                <a:solidFill>
                  <a:srgbClr val="4584D2"/>
                </a:solidFill>
                <a:latin typeface="Microsoft JhengHei"/>
                <a:cs typeface="Microsoft JhengHei"/>
              </a:rPr>
              <a:t>令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和执行指令</a:t>
            </a:r>
            <a:endParaRPr sz="3600">
              <a:latin typeface="Microsoft JhengHei"/>
              <a:cs typeface="Microsoft JhengHei"/>
            </a:endParaRPr>
          </a:p>
          <a:p>
            <a:pPr lvl="2" marL="1088390" indent="-107569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1089025" algn="l"/>
              </a:tabLst>
            </a:pPr>
            <a:r>
              <a:rPr dirty="0" sz="3600" spc="5" b="1">
                <a:solidFill>
                  <a:srgbClr val="4584D2"/>
                </a:solidFill>
                <a:latin typeface="Microsoft JhengHei"/>
                <a:cs typeface="Microsoft JhengHei"/>
              </a:rPr>
              <a:t>指令流</a:t>
            </a:r>
            <a:r>
              <a:rPr dirty="0" sz="3600" b="1">
                <a:solidFill>
                  <a:srgbClr val="4584D2"/>
                </a:solidFill>
                <a:latin typeface="Microsoft JhengHei"/>
                <a:cs typeface="Microsoft JhengHei"/>
              </a:rPr>
              <a:t>水线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641" y="844372"/>
            <a:ext cx="42214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80"/>
              <a:t>3.1</a:t>
            </a:r>
            <a:r>
              <a:rPr dirty="0" sz="4400" spc="-114"/>
              <a:t> </a:t>
            </a:r>
            <a:r>
              <a:rPr dirty="0" sz="4400" spc="5"/>
              <a:t>处</a:t>
            </a:r>
            <a:r>
              <a:rPr dirty="0" sz="4400" spc="15"/>
              <a:t>理</a:t>
            </a:r>
            <a:r>
              <a:rPr dirty="0" sz="4400" spc="5"/>
              <a:t>器寄</a:t>
            </a:r>
            <a:r>
              <a:rPr dirty="0" sz="4400" spc="-15"/>
              <a:t>存</a:t>
            </a:r>
            <a:r>
              <a:rPr dirty="0" sz="4400" spc="5"/>
              <a:t>器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78148" y="261365"/>
            <a:ext cx="5052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>
                <a:latin typeface="Times New Roman"/>
                <a:cs typeface="Times New Roman"/>
              </a:rPr>
              <a:t>W</a:t>
            </a:r>
            <a:r>
              <a:rPr dirty="0" sz="3600" spc="-5">
                <a:latin typeface="Times New Roman"/>
                <a:cs typeface="Times New Roman"/>
              </a:rPr>
              <a:t>indow</a:t>
            </a:r>
            <a:r>
              <a:rPr dirty="0" sz="3600">
                <a:latin typeface="Times New Roman"/>
                <a:cs typeface="Times New Roman"/>
              </a:rPr>
              <a:t>s</a:t>
            </a:r>
            <a:r>
              <a:rPr dirty="0" sz="3600" spc="10"/>
              <a:t>的中</a:t>
            </a:r>
            <a:r>
              <a:rPr dirty="0" sz="3600"/>
              <a:t>断处理实例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23509" y="1981961"/>
            <a:ext cx="1407160" cy="848994"/>
          </a:xfrm>
          <a:custGeom>
            <a:avLst/>
            <a:gdLst/>
            <a:ahLst/>
            <a:cxnLst/>
            <a:rect l="l" t="t" r="r" b="b"/>
            <a:pathLst>
              <a:path w="1407159" h="848994">
                <a:moveTo>
                  <a:pt x="0" y="848868"/>
                </a:moveTo>
                <a:lnTo>
                  <a:pt x="1406652" y="848868"/>
                </a:lnTo>
                <a:lnTo>
                  <a:pt x="1406652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40858" y="2055114"/>
            <a:ext cx="1407160" cy="850900"/>
          </a:xfrm>
          <a:custGeom>
            <a:avLst/>
            <a:gdLst/>
            <a:ahLst/>
            <a:cxnLst/>
            <a:rect l="l" t="t" r="r" b="b"/>
            <a:pathLst>
              <a:path w="1407159" h="850900">
                <a:moveTo>
                  <a:pt x="0" y="850391"/>
                </a:moveTo>
                <a:lnTo>
                  <a:pt x="1406652" y="850391"/>
                </a:lnTo>
                <a:lnTo>
                  <a:pt x="1406652" y="0"/>
                </a:lnTo>
                <a:lnTo>
                  <a:pt x="0" y="0"/>
                </a:lnTo>
                <a:lnTo>
                  <a:pt x="0" y="8503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8205" y="2128266"/>
            <a:ext cx="1407160" cy="850900"/>
          </a:xfrm>
          <a:custGeom>
            <a:avLst/>
            <a:gdLst/>
            <a:ahLst/>
            <a:cxnLst/>
            <a:rect l="l" t="t" r="r" b="b"/>
            <a:pathLst>
              <a:path w="1407159" h="850900">
                <a:moveTo>
                  <a:pt x="0" y="850391"/>
                </a:moveTo>
                <a:lnTo>
                  <a:pt x="1406652" y="850391"/>
                </a:lnTo>
                <a:lnTo>
                  <a:pt x="1406652" y="0"/>
                </a:lnTo>
                <a:lnTo>
                  <a:pt x="0" y="0"/>
                </a:lnTo>
                <a:lnTo>
                  <a:pt x="0" y="85039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58205" y="2128266"/>
            <a:ext cx="1172210" cy="70294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63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中断服</a:t>
            </a:r>
            <a:endParaRPr sz="1800">
              <a:latin typeface="Microsoft JhengHei"/>
              <a:cs typeface="Microsoft JhengHei"/>
            </a:endParaRPr>
          </a:p>
          <a:p>
            <a:pPr marL="358140">
              <a:lnSpc>
                <a:spcPct val="100000"/>
              </a:lnSpc>
            </a:pPr>
            <a:r>
              <a:rPr dirty="0" sz="1800" spc="5" b="1">
                <a:latin typeface="Microsoft JhengHei"/>
                <a:cs typeface="Microsoft JhengHei"/>
              </a:rPr>
              <a:t>务例程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3509" y="3096005"/>
            <a:ext cx="1407160" cy="847725"/>
          </a:xfrm>
          <a:custGeom>
            <a:avLst/>
            <a:gdLst/>
            <a:ahLst/>
            <a:cxnLst/>
            <a:rect l="l" t="t" r="r" b="b"/>
            <a:pathLst>
              <a:path w="1407159" h="847725">
                <a:moveTo>
                  <a:pt x="0" y="847344"/>
                </a:moveTo>
                <a:lnTo>
                  <a:pt x="1406652" y="847344"/>
                </a:lnTo>
                <a:lnTo>
                  <a:pt x="140665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0858" y="3169157"/>
            <a:ext cx="1407160" cy="847725"/>
          </a:xfrm>
          <a:custGeom>
            <a:avLst/>
            <a:gdLst/>
            <a:ahLst/>
            <a:cxnLst/>
            <a:rect l="l" t="t" r="r" b="b"/>
            <a:pathLst>
              <a:path w="1407159" h="847725">
                <a:moveTo>
                  <a:pt x="0" y="847344"/>
                </a:moveTo>
                <a:lnTo>
                  <a:pt x="1406652" y="847344"/>
                </a:lnTo>
                <a:lnTo>
                  <a:pt x="140665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8205" y="3242310"/>
            <a:ext cx="1407160" cy="847725"/>
          </a:xfrm>
          <a:custGeom>
            <a:avLst/>
            <a:gdLst/>
            <a:ahLst/>
            <a:cxnLst/>
            <a:rect l="l" t="t" r="r" b="b"/>
            <a:pathLst>
              <a:path w="1407159" h="847725">
                <a:moveTo>
                  <a:pt x="0" y="847344"/>
                </a:moveTo>
                <a:lnTo>
                  <a:pt x="1406652" y="847344"/>
                </a:lnTo>
                <a:lnTo>
                  <a:pt x="140665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58205" y="3242310"/>
            <a:ext cx="1172210" cy="7010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58140" marR="115570">
              <a:lnSpc>
                <a:spcPct val="100000"/>
              </a:lnSpc>
              <a:spcBef>
                <a:spcPts val="63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中断服 务例程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10806" y="4275582"/>
            <a:ext cx="1266825" cy="894715"/>
          </a:xfrm>
          <a:custGeom>
            <a:avLst/>
            <a:gdLst/>
            <a:ahLst/>
            <a:cxnLst/>
            <a:rect l="l" t="t" r="r" b="b"/>
            <a:pathLst>
              <a:path w="1266825" h="894714">
                <a:moveTo>
                  <a:pt x="0" y="894588"/>
                </a:moveTo>
                <a:lnTo>
                  <a:pt x="1266444" y="894588"/>
                </a:lnTo>
                <a:lnTo>
                  <a:pt x="1266444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15961" y="4353305"/>
            <a:ext cx="1266825" cy="893444"/>
          </a:xfrm>
          <a:custGeom>
            <a:avLst/>
            <a:gdLst/>
            <a:ahLst/>
            <a:cxnLst/>
            <a:rect l="l" t="t" r="r" b="b"/>
            <a:pathLst>
              <a:path w="1266825" h="893445">
                <a:moveTo>
                  <a:pt x="0" y="893064"/>
                </a:moveTo>
                <a:lnTo>
                  <a:pt x="1266444" y="893064"/>
                </a:lnTo>
                <a:lnTo>
                  <a:pt x="1266444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21118" y="4429505"/>
            <a:ext cx="1266825" cy="894715"/>
          </a:xfrm>
          <a:custGeom>
            <a:avLst/>
            <a:gdLst/>
            <a:ahLst/>
            <a:cxnLst/>
            <a:rect l="l" t="t" r="r" b="b"/>
            <a:pathLst>
              <a:path w="1266825" h="894714">
                <a:moveTo>
                  <a:pt x="0" y="894588"/>
                </a:moveTo>
                <a:lnTo>
                  <a:pt x="1266444" y="894588"/>
                </a:lnTo>
                <a:lnTo>
                  <a:pt x="1266444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21118" y="4429505"/>
            <a:ext cx="1056640" cy="74104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630"/>
              </a:spcBef>
            </a:pPr>
            <a:r>
              <a:rPr dirty="0" sz="1800" spc="5" b="1">
                <a:latin typeface="Microsoft JhengHei"/>
                <a:cs typeface="Microsoft JhengHei"/>
              </a:rPr>
              <a:t>中断服</a:t>
            </a:r>
            <a:endParaRPr sz="1800">
              <a:latin typeface="Microsoft JhengHei"/>
              <a:cs typeface="Microsoft JhengHei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务例程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2090" y="4280153"/>
            <a:ext cx="1541145" cy="76517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424180" marR="417830" indent="115570">
              <a:lnSpc>
                <a:spcPct val="100000"/>
              </a:lnSpc>
              <a:spcBef>
                <a:spcPts val="62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异常 调度器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090" y="5185409"/>
            <a:ext cx="1541145" cy="76517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800" spc="5" b="1">
                <a:latin typeface="Microsoft JhengHei"/>
                <a:cs typeface="Microsoft JhengHei"/>
              </a:rPr>
              <a:t>虚存管理器的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dirty="0" sz="1800" spc="10" b="1">
                <a:latin typeface="Microsoft JhengHei"/>
                <a:cs typeface="Microsoft JhengHei"/>
              </a:rPr>
              <a:t>页面管理器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78023" y="2406395"/>
          <a:ext cx="1852930" cy="355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/>
                <a:gridCol w="1447799"/>
              </a:tblGrid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中断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0"/>
                        </a:lnSpc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调度器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59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系统服务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787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调度器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25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570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98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693670" y="2046223"/>
            <a:ext cx="1406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陷阱处理程序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32345" y="4601464"/>
            <a:ext cx="584200" cy="59055"/>
          </a:xfrm>
          <a:custGeom>
            <a:avLst/>
            <a:gdLst/>
            <a:ahLst/>
            <a:cxnLst/>
            <a:rect l="l" t="t" r="r" b="b"/>
            <a:pathLst>
              <a:path w="584200" h="59054">
                <a:moveTo>
                  <a:pt x="496886" y="14425"/>
                </a:moveTo>
                <a:lnTo>
                  <a:pt x="0" y="29972"/>
                </a:lnTo>
                <a:lnTo>
                  <a:pt x="1015" y="58928"/>
                </a:lnTo>
                <a:lnTo>
                  <a:pt x="497777" y="43381"/>
                </a:lnTo>
                <a:lnTo>
                  <a:pt x="496886" y="14425"/>
                </a:lnTo>
                <a:close/>
              </a:path>
              <a:path w="584200" h="59054">
                <a:moveTo>
                  <a:pt x="543303" y="13969"/>
                </a:moveTo>
                <a:lnTo>
                  <a:pt x="511428" y="13969"/>
                </a:lnTo>
                <a:lnTo>
                  <a:pt x="512318" y="42925"/>
                </a:lnTo>
                <a:lnTo>
                  <a:pt x="497777" y="43381"/>
                </a:lnTo>
                <a:lnTo>
                  <a:pt x="498221" y="57785"/>
                </a:lnTo>
                <a:lnTo>
                  <a:pt x="584200" y="26162"/>
                </a:lnTo>
                <a:lnTo>
                  <a:pt x="543303" y="13969"/>
                </a:lnTo>
                <a:close/>
              </a:path>
              <a:path w="584200" h="59054">
                <a:moveTo>
                  <a:pt x="511428" y="13969"/>
                </a:moveTo>
                <a:lnTo>
                  <a:pt x="496886" y="14425"/>
                </a:lnTo>
                <a:lnTo>
                  <a:pt x="497777" y="43381"/>
                </a:lnTo>
                <a:lnTo>
                  <a:pt x="512318" y="42925"/>
                </a:lnTo>
                <a:lnTo>
                  <a:pt x="511428" y="13969"/>
                </a:lnTo>
                <a:close/>
              </a:path>
              <a:path w="584200" h="59054">
                <a:moveTo>
                  <a:pt x="496443" y="0"/>
                </a:moveTo>
                <a:lnTo>
                  <a:pt x="496886" y="14425"/>
                </a:lnTo>
                <a:lnTo>
                  <a:pt x="511428" y="13969"/>
                </a:lnTo>
                <a:lnTo>
                  <a:pt x="543303" y="13969"/>
                </a:lnTo>
                <a:lnTo>
                  <a:pt x="496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95775" y="2399538"/>
            <a:ext cx="927735" cy="407034"/>
          </a:xfrm>
          <a:custGeom>
            <a:avLst/>
            <a:gdLst/>
            <a:ahLst/>
            <a:cxnLst/>
            <a:rect l="l" t="t" r="r" b="b"/>
            <a:pathLst>
              <a:path w="927735" h="407035">
                <a:moveTo>
                  <a:pt x="842110" y="20809"/>
                </a:moveTo>
                <a:lnTo>
                  <a:pt x="0" y="379857"/>
                </a:lnTo>
                <a:lnTo>
                  <a:pt x="11429" y="406526"/>
                </a:lnTo>
                <a:lnTo>
                  <a:pt x="853445" y="47341"/>
                </a:lnTo>
                <a:lnTo>
                  <a:pt x="842110" y="20809"/>
                </a:lnTo>
                <a:close/>
              </a:path>
              <a:path w="927735" h="407035">
                <a:moveTo>
                  <a:pt x="910661" y="15112"/>
                </a:moveTo>
                <a:lnTo>
                  <a:pt x="855472" y="15112"/>
                </a:lnTo>
                <a:lnTo>
                  <a:pt x="866775" y="41656"/>
                </a:lnTo>
                <a:lnTo>
                  <a:pt x="853445" y="47341"/>
                </a:lnTo>
                <a:lnTo>
                  <a:pt x="859154" y="60706"/>
                </a:lnTo>
                <a:lnTo>
                  <a:pt x="910661" y="15112"/>
                </a:lnTo>
                <a:close/>
              </a:path>
              <a:path w="927735" h="407035">
                <a:moveTo>
                  <a:pt x="855472" y="15112"/>
                </a:moveTo>
                <a:lnTo>
                  <a:pt x="842110" y="20809"/>
                </a:lnTo>
                <a:lnTo>
                  <a:pt x="853445" y="47341"/>
                </a:lnTo>
                <a:lnTo>
                  <a:pt x="866775" y="41656"/>
                </a:lnTo>
                <a:lnTo>
                  <a:pt x="855472" y="15112"/>
                </a:lnTo>
                <a:close/>
              </a:path>
              <a:path w="927735" h="407035">
                <a:moveTo>
                  <a:pt x="927735" y="0"/>
                </a:moveTo>
                <a:lnTo>
                  <a:pt x="836422" y="7492"/>
                </a:lnTo>
                <a:lnTo>
                  <a:pt x="842110" y="20809"/>
                </a:lnTo>
                <a:lnTo>
                  <a:pt x="855472" y="15112"/>
                </a:lnTo>
                <a:lnTo>
                  <a:pt x="910661" y="15112"/>
                </a:lnTo>
                <a:lnTo>
                  <a:pt x="927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98950" y="3500628"/>
            <a:ext cx="1130300" cy="231775"/>
          </a:xfrm>
          <a:custGeom>
            <a:avLst/>
            <a:gdLst/>
            <a:ahLst/>
            <a:cxnLst/>
            <a:rect l="l" t="t" r="r" b="b"/>
            <a:pathLst>
              <a:path w="1130300" h="231775">
                <a:moveTo>
                  <a:pt x="1042211" y="14147"/>
                </a:moveTo>
                <a:lnTo>
                  <a:pt x="0" y="202946"/>
                </a:lnTo>
                <a:lnTo>
                  <a:pt x="5079" y="231394"/>
                </a:lnTo>
                <a:lnTo>
                  <a:pt x="1047436" y="42694"/>
                </a:lnTo>
                <a:lnTo>
                  <a:pt x="1042211" y="14147"/>
                </a:lnTo>
                <a:close/>
              </a:path>
              <a:path w="1130300" h="231775">
                <a:moveTo>
                  <a:pt x="1120520" y="11557"/>
                </a:moveTo>
                <a:lnTo>
                  <a:pt x="1056513" y="11557"/>
                </a:lnTo>
                <a:lnTo>
                  <a:pt x="1061592" y="40132"/>
                </a:lnTo>
                <a:lnTo>
                  <a:pt x="1047436" y="42694"/>
                </a:lnTo>
                <a:lnTo>
                  <a:pt x="1050036" y="56896"/>
                </a:lnTo>
                <a:lnTo>
                  <a:pt x="1130300" y="12954"/>
                </a:lnTo>
                <a:lnTo>
                  <a:pt x="1120520" y="11557"/>
                </a:lnTo>
                <a:close/>
              </a:path>
              <a:path w="1130300" h="231775">
                <a:moveTo>
                  <a:pt x="1056513" y="11557"/>
                </a:moveTo>
                <a:lnTo>
                  <a:pt x="1042211" y="14147"/>
                </a:lnTo>
                <a:lnTo>
                  <a:pt x="1047436" y="42694"/>
                </a:lnTo>
                <a:lnTo>
                  <a:pt x="1061592" y="40132"/>
                </a:lnTo>
                <a:lnTo>
                  <a:pt x="1056513" y="11557"/>
                </a:lnTo>
                <a:close/>
              </a:path>
              <a:path w="1130300" h="231775">
                <a:moveTo>
                  <a:pt x="1039622" y="0"/>
                </a:moveTo>
                <a:lnTo>
                  <a:pt x="1042211" y="14147"/>
                </a:lnTo>
                <a:lnTo>
                  <a:pt x="1056513" y="11557"/>
                </a:lnTo>
                <a:lnTo>
                  <a:pt x="1120520" y="11557"/>
                </a:lnTo>
                <a:lnTo>
                  <a:pt x="1039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01235" y="4600321"/>
            <a:ext cx="991235" cy="60325"/>
          </a:xfrm>
          <a:custGeom>
            <a:avLst/>
            <a:gdLst/>
            <a:ahLst/>
            <a:cxnLst/>
            <a:rect l="l" t="t" r="r" b="b"/>
            <a:pathLst>
              <a:path w="991235" h="60325">
                <a:moveTo>
                  <a:pt x="903732" y="14490"/>
                </a:moveTo>
                <a:lnTo>
                  <a:pt x="0" y="31114"/>
                </a:lnTo>
                <a:lnTo>
                  <a:pt x="508" y="60070"/>
                </a:lnTo>
                <a:lnTo>
                  <a:pt x="904238" y="43321"/>
                </a:lnTo>
                <a:lnTo>
                  <a:pt x="903732" y="14490"/>
                </a:lnTo>
                <a:close/>
              </a:path>
              <a:path w="991235" h="60325">
                <a:moveTo>
                  <a:pt x="948994" y="14223"/>
                </a:moveTo>
                <a:lnTo>
                  <a:pt x="918210" y="14223"/>
                </a:lnTo>
                <a:lnTo>
                  <a:pt x="918717" y="43052"/>
                </a:lnTo>
                <a:lnTo>
                  <a:pt x="904238" y="43321"/>
                </a:lnTo>
                <a:lnTo>
                  <a:pt x="904493" y="57911"/>
                </a:lnTo>
                <a:lnTo>
                  <a:pt x="990853" y="27304"/>
                </a:lnTo>
                <a:lnTo>
                  <a:pt x="948994" y="14223"/>
                </a:lnTo>
                <a:close/>
              </a:path>
              <a:path w="991235" h="60325">
                <a:moveTo>
                  <a:pt x="918210" y="14223"/>
                </a:moveTo>
                <a:lnTo>
                  <a:pt x="903732" y="14490"/>
                </a:lnTo>
                <a:lnTo>
                  <a:pt x="904238" y="43321"/>
                </a:lnTo>
                <a:lnTo>
                  <a:pt x="918717" y="43052"/>
                </a:lnTo>
                <a:lnTo>
                  <a:pt x="918210" y="14223"/>
                </a:lnTo>
                <a:close/>
              </a:path>
              <a:path w="991235" h="60325">
                <a:moveTo>
                  <a:pt x="903477" y="0"/>
                </a:moveTo>
                <a:lnTo>
                  <a:pt x="903732" y="14490"/>
                </a:lnTo>
                <a:lnTo>
                  <a:pt x="918210" y="14223"/>
                </a:lnTo>
                <a:lnTo>
                  <a:pt x="948994" y="14223"/>
                </a:lnTo>
                <a:lnTo>
                  <a:pt x="903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47159" y="4274946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异常帧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01490" y="5574029"/>
            <a:ext cx="990600" cy="58419"/>
          </a:xfrm>
          <a:custGeom>
            <a:avLst/>
            <a:gdLst/>
            <a:ahLst/>
            <a:cxnLst/>
            <a:rect l="l" t="t" r="r" b="b"/>
            <a:pathLst>
              <a:path w="990600" h="58420">
                <a:moveTo>
                  <a:pt x="903732" y="0"/>
                </a:moveTo>
                <a:lnTo>
                  <a:pt x="903732" y="57912"/>
                </a:lnTo>
                <a:lnTo>
                  <a:pt x="947166" y="43434"/>
                </a:lnTo>
                <a:lnTo>
                  <a:pt x="918210" y="43434"/>
                </a:lnTo>
                <a:lnTo>
                  <a:pt x="918210" y="14478"/>
                </a:lnTo>
                <a:lnTo>
                  <a:pt x="947165" y="14478"/>
                </a:lnTo>
                <a:lnTo>
                  <a:pt x="903732" y="0"/>
                </a:lnTo>
                <a:close/>
              </a:path>
              <a:path w="990600" h="58420">
                <a:moveTo>
                  <a:pt x="903732" y="14478"/>
                </a:moveTo>
                <a:lnTo>
                  <a:pt x="0" y="14478"/>
                </a:lnTo>
                <a:lnTo>
                  <a:pt x="0" y="43434"/>
                </a:lnTo>
                <a:lnTo>
                  <a:pt x="903732" y="43434"/>
                </a:lnTo>
                <a:lnTo>
                  <a:pt x="903732" y="14478"/>
                </a:lnTo>
                <a:close/>
              </a:path>
              <a:path w="990600" h="58420">
                <a:moveTo>
                  <a:pt x="947165" y="14478"/>
                </a:moveTo>
                <a:lnTo>
                  <a:pt x="918210" y="14478"/>
                </a:lnTo>
                <a:lnTo>
                  <a:pt x="918210" y="43434"/>
                </a:lnTo>
                <a:lnTo>
                  <a:pt x="947166" y="43434"/>
                </a:lnTo>
                <a:lnTo>
                  <a:pt x="990600" y="28956"/>
                </a:lnTo>
                <a:lnTo>
                  <a:pt x="947165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49957" y="5574029"/>
            <a:ext cx="542925" cy="58419"/>
          </a:xfrm>
          <a:custGeom>
            <a:avLst/>
            <a:gdLst/>
            <a:ahLst/>
            <a:cxnLst/>
            <a:rect l="l" t="t" r="r" b="b"/>
            <a:pathLst>
              <a:path w="542925" h="58420">
                <a:moveTo>
                  <a:pt x="455675" y="0"/>
                </a:moveTo>
                <a:lnTo>
                  <a:pt x="455675" y="57912"/>
                </a:lnTo>
                <a:lnTo>
                  <a:pt x="499110" y="43434"/>
                </a:lnTo>
                <a:lnTo>
                  <a:pt x="470154" y="43434"/>
                </a:lnTo>
                <a:lnTo>
                  <a:pt x="470154" y="14478"/>
                </a:lnTo>
                <a:lnTo>
                  <a:pt x="499109" y="14478"/>
                </a:lnTo>
                <a:lnTo>
                  <a:pt x="455675" y="0"/>
                </a:lnTo>
                <a:close/>
              </a:path>
              <a:path w="542925" h="58420">
                <a:moveTo>
                  <a:pt x="455675" y="14478"/>
                </a:moveTo>
                <a:lnTo>
                  <a:pt x="0" y="14478"/>
                </a:lnTo>
                <a:lnTo>
                  <a:pt x="0" y="43434"/>
                </a:lnTo>
                <a:lnTo>
                  <a:pt x="455675" y="43434"/>
                </a:lnTo>
                <a:lnTo>
                  <a:pt x="455675" y="14478"/>
                </a:lnTo>
                <a:close/>
              </a:path>
              <a:path w="542925" h="58420">
                <a:moveTo>
                  <a:pt x="499109" y="14478"/>
                </a:moveTo>
                <a:lnTo>
                  <a:pt x="470154" y="14478"/>
                </a:lnTo>
                <a:lnTo>
                  <a:pt x="470154" y="43434"/>
                </a:lnTo>
                <a:lnTo>
                  <a:pt x="499110" y="43434"/>
                </a:lnTo>
                <a:lnTo>
                  <a:pt x="542544" y="28956"/>
                </a:lnTo>
                <a:lnTo>
                  <a:pt x="499109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45539" y="5274691"/>
            <a:ext cx="716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虚拟地 址异常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49957" y="4616958"/>
            <a:ext cx="542925" cy="58419"/>
          </a:xfrm>
          <a:custGeom>
            <a:avLst/>
            <a:gdLst/>
            <a:ahLst/>
            <a:cxnLst/>
            <a:rect l="l" t="t" r="r" b="b"/>
            <a:pathLst>
              <a:path w="542925" h="58420">
                <a:moveTo>
                  <a:pt x="455675" y="0"/>
                </a:moveTo>
                <a:lnTo>
                  <a:pt x="455675" y="57912"/>
                </a:lnTo>
                <a:lnTo>
                  <a:pt x="499109" y="43434"/>
                </a:lnTo>
                <a:lnTo>
                  <a:pt x="470154" y="43434"/>
                </a:lnTo>
                <a:lnTo>
                  <a:pt x="470154" y="14478"/>
                </a:lnTo>
                <a:lnTo>
                  <a:pt x="499110" y="14478"/>
                </a:lnTo>
                <a:lnTo>
                  <a:pt x="455675" y="0"/>
                </a:lnTo>
                <a:close/>
              </a:path>
              <a:path w="542925" h="58420">
                <a:moveTo>
                  <a:pt x="455675" y="14478"/>
                </a:moveTo>
                <a:lnTo>
                  <a:pt x="0" y="14478"/>
                </a:lnTo>
                <a:lnTo>
                  <a:pt x="0" y="43434"/>
                </a:lnTo>
                <a:lnTo>
                  <a:pt x="455675" y="43434"/>
                </a:lnTo>
                <a:lnTo>
                  <a:pt x="455675" y="14478"/>
                </a:lnTo>
                <a:close/>
              </a:path>
              <a:path w="542925" h="58420">
                <a:moveTo>
                  <a:pt x="499110" y="14478"/>
                </a:moveTo>
                <a:lnTo>
                  <a:pt x="470154" y="14478"/>
                </a:lnTo>
                <a:lnTo>
                  <a:pt x="470154" y="43434"/>
                </a:lnTo>
                <a:lnTo>
                  <a:pt x="499109" y="43434"/>
                </a:lnTo>
                <a:lnTo>
                  <a:pt x="542544" y="28956"/>
                </a:lnTo>
                <a:lnTo>
                  <a:pt x="499110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20597" y="4305427"/>
            <a:ext cx="9461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硬件异常 软件异常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49957" y="3688841"/>
            <a:ext cx="542925" cy="58419"/>
          </a:xfrm>
          <a:custGeom>
            <a:avLst/>
            <a:gdLst/>
            <a:ahLst/>
            <a:cxnLst/>
            <a:rect l="l" t="t" r="r" b="b"/>
            <a:pathLst>
              <a:path w="542925" h="58420">
                <a:moveTo>
                  <a:pt x="455675" y="0"/>
                </a:moveTo>
                <a:lnTo>
                  <a:pt x="455675" y="57911"/>
                </a:lnTo>
                <a:lnTo>
                  <a:pt x="499110" y="43433"/>
                </a:lnTo>
                <a:lnTo>
                  <a:pt x="470154" y="43433"/>
                </a:lnTo>
                <a:lnTo>
                  <a:pt x="470154" y="14477"/>
                </a:lnTo>
                <a:lnTo>
                  <a:pt x="499109" y="14477"/>
                </a:lnTo>
                <a:lnTo>
                  <a:pt x="455675" y="0"/>
                </a:lnTo>
                <a:close/>
              </a:path>
              <a:path w="542925" h="58420">
                <a:moveTo>
                  <a:pt x="455675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455675" y="43433"/>
                </a:lnTo>
                <a:lnTo>
                  <a:pt x="455675" y="14477"/>
                </a:lnTo>
                <a:close/>
              </a:path>
              <a:path w="542925" h="58420">
                <a:moveTo>
                  <a:pt x="499109" y="14477"/>
                </a:moveTo>
                <a:lnTo>
                  <a:pt x="470154" y="14477"/>
                </a:lnTo>
                <a:lnTo>
                  <a:pt x="470154" y="43433"/>
                </a:lnTo>
                <a:lnTo>
                  <a:pt x="499110" y="43433"/>
                </a:lnTo>
                <a:lnTo>
                  <a:pt x="542544" y="28955"/>
                </a:lnTo>
                <a:lnTo>
                  <a:pt x="49910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37919" y="3379723"/>
            <a:ext cx="716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系统服 务调用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9957" y="2763773"/>
            <a:ext cx="542925" cy="58419"/>
          </a:xfrm>
          <a:custGeom>
            <a:avLst/>
            <a:gdLst/>
            <a:ahLst/>
            <a:cxnLst/>
            <a:rect l="l" t="t" r="r" b="b"/>
            <a:pathLst>
              <a:path w="542925" h="58419">
                <a:moveTo>
                  <a:pt x="455675" y="0"/>
                </a:moveTo>
                <a:lnTo>
                  <a:pt x="455675" y="57912"/>
                </a:lnTo>
                <a:lnTo>
                  <a:pt x="499109" y="43434"/>
                </a:lnTo>
                <a:lnTo>
                  <a:pt x="470154" y="43434"/>
                </a:lnTo>
                <a:lnTo>
                  <a:pt x="470154" y="14477"/>
                </a:lnTo>
                <a:lnTo>
                  <a:pt x="499109" y="14477"/>
                </a:lnTo>
                <a:lnTo>
                  <a:pt x="455675" y="0"/>
                </a:lnTo>
                <a:close/>
              </a:path>
              <a:path w="542925" h="58419">
                <a:moveTo>
                  <a:pt x="455675" y="14477"/>
                </a:moveTo>
                <a:lnTo>
                  <a:pt x="0" y="14477"/>
                </a:lnTo>
                <a:lnTo>
                  <a:pt x="0" y="43434"/>
                </a:lnTo>
                <a:lnTo>
                  <a:pt x="455675" y="43434"/>
                </a:lnTo>
                <a:lnTo>
                  <a:pt x="455675" y="14477"/>
                </a:lnTo>
                <a:close/>
              </a:path>
              <a:path w="542925" h="58419">
                <a:moveTo>
                  <a:pt x="499109" y="14477"/>
                </a:moveTo>
                <a:lnTo>
                  <a:pt x="470154" y="14477"/>
                </a:lnTo>
                <a:lnTo>
                  <a:pt x="470154" y="43434"/>
                </a:lnTo>
                <a:lnTo>
                  <a:pt x="499109" y="43434"/>
                </a:lnTo>
                <a:lnTo>
                  <a:pt x="542544" y="28955"/>
                </a:lnTo>
                <a:lnTo>
                  <a:pt x="49910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33322" y="2655570"/>
            <a:ext cx="48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中断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357" y="901395"/>
            <a:ext cx="495554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>
                <a:latin typeface="Times New Roman"/>
                <a:cs typeface="Times New Roman"/>
              </a:rPr>
              <a:t>Windows</a:t>
            </a:r>
            <a:r>
              <a:rPr dirty="0" sz="4200" spc="-90">
                <a:latin typeface="Times New Roman"/>
                <a:cs typeface="Times New Roman"/>
              </a:rPr>
              <a:t> </a:t>
            </a:r>
            <a:r>
              <a:rPr dirty="0" sz="4200"/>
              <a:t>的</a:t>
            </a:r>
            <a:r>
              <a:rPr dirty="0" sz="4200" spc="15"/>
              <a:t>中</a:t>
            </a:r>
            <a:r>
              <a:rPr dirty="0" sz="4200"/>
              <a:t>断处理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2469642"/>
            <a:ext cx="8218805" cy="395287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algn="just" marL="285115" marR="19050" indent="-272415">
              <a:lnSpc>
                <a:spcPts val="3650"/>
              </a:lnSpc>
              <a:spcBef>
                <a:spcPts val="38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陷阱处理程序将保存计算机的状</a:t>
            </a:r>
            <a:r>
              <a:rPr dirty="0" sz="3200" spc="7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，然后禁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断并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5080" indent="-272415">
              <a:lnSpc>
                <a:spcPct val="9480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6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17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160" b="1">
                <a:solidFill>
                  <a:srgbClr val="073D86"/>
                </a:solidFill>
                <a:latin typeface="Microsoft JhengHei"/>
                <a:cs typeface="Microsoft JhengHei"/>
              </a:rPr>
              <a:t>调度</a:t>
            </a:r>
            <a:r>
              <a:rPr dirty="0" sz="3200" spc="17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160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spc="175" b="1">
                <a:solidFill>
                  <a:srgbClr val="073D86"/>
                </a:solidFill>
                <a:latin typeface="Microsoft JhengHei"/>
                <a:cs typeface="Microsoft JhengHei"/>
              </a:rPr>
              <a:t>立</a:t>
            </a:r>
            <a:r>
              <a:rPr dirty="0" sz="3200" spc="160" b="1">
                <a:solidFill>
                  <a:srgbClr val="073D86"/>
                </a:solidFill>
                <a:latin typeface="Microsoft JhengHei"/>
                <a:cs typeface="Microsoft JhengHei"/>
              </a:rPr>
              <a:t>刻提高处理器</a:t>
            </a:r>
            <a:r>
              <a:rPr dirty="0" sz="3200" spc="240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40" b="1">
                <a:solidFill>
                  <a:srgbClr val="073D86"/>
                </a:solidFill>
                <a:latin typeface="Times New Roman"/>
                <a:cs typeface="Times New Roman"/>
              </a:rPr>
              <a:t>IRQL</a:t>
            </a:r>
            <a:r>
              <a:rPr dirty="0" sz="3200" spc="170" b="1">
                <a:solidFill>
                  <a:srgbClr val="073D86"/>
                </a:solidFill>
                <a:latin typeface="Microsoft JhengHei"/>
                <a:cs typeface="Microsoft JhengHei"/>
              </a:rPr>
              <a:t>到中 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断源的级别，以屏蔽低优先级中</a:t>
            </a:r>
            <a:r>
              <a:rPr dirty="0" sz="3200" spc="7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。然后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  </a:t>
            </a:r>
            <a:r>
              <a:rPr dirty="0" sz="3200" spc="70" b="1">
                <a:solidFill>
                  <a:srgbClr val="073D86"/>
                </a:solidFill>
                <a:latin typeface="Microsoft JhengHei"/>
                <a:cs typeface="Microsoft JhengHei"/>
              </a:rPr>
              <a:t>重新启用中断，以使高优先级的中断仍然能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够得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到服务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34290" indent="-272415">
              <a:lnSpc>
                <a:spcPts val="3620"/>
              </a:lnSpc>
              <a:spcBef>
                <a:spcPts val="9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14" b="1">
                <a:solidFill>
                  <a:srgbClr val="073D86"/>
                </a:solidFill>
                <a:latin typeface="Microsoft JhengHei"/>
                <a:cs typeface="Microsoft JhengHei"/>
              </a:rPr>
              <a:t>使用中断分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配</a:t>
            </a:r>
            <a:r>
              <a:rPr dirty="0" sz="3200" spc="155" b="1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dirty="0" sz="3200" spc="35" b="1">
                <a:solidFill>
                  <a:srgbClr val="073D86"/>
                </a:solidFill>
                <a:latin typeface="Times New Roman"/>
                <a:cs typeface="Times New Roman"/>
              </a:rPr>
              <a:t>IDT</a:t>
            </a:r>
            <a:r>
              <a:rPr dirty="0" sz="3200" spc="114" b="1">
                <a:solidFill>
                  <a:srgbClr val="073D86"/>
                </a:solidFill>
                <a:latin typeface="Microsoft JhengHei"/>
                <a:cs typeface="Microsoft JhengHei"/>
              </a:rPr>
              <a:t>来查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找</a:t>
            </a:r>
            <a:r>
              <a:rPr dirty="0" sz="32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dirty="0" sz="3200" spc="114" b="1">
                <a:solidFill>
                  <a:srgbClr val="073D86"/>
                </a:solidFill>
                <a:latin typeface="Microsoft JhengHei"/>
                <a:cs typeface="Microsoft JhengHei"/>
              </a:rPr>
              <a:t>定中</a:t>
            </a:r>
            <a:r>
              <a:rPr dirty="0" sz="3200" spc="10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例程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，并启动它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理中断事件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2446731"/>
            <a:ext cx="7239634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3.4</a:t>
            </a:r>
            <a:r>
              <a:rPr dirty="0" spc="-114"/>
              <a:t> </a:t>
            </a:r>
            <a:r>
              <a:rPr dirty="0" sz="4400" spc="5"/>
              <a:t>中</a:t>
            </a:r>
            <a:r>
              <a:rPr dirty="0" sz="4400" spc="15"/>
              <a:t>断</a:t>
            </a:r>
            <a:r>
              <a:rPr dirty="0" sz="4400" spc="5"/>
              <a:t>的优</a:t>
            </a:r>
            <a:r>
              <a:rPr dirty="0" sz="4400" spc="-15"/>
              <a:t>先</a:t>
            </a:r>
            <a:r>
              <a:rPr dirty="0" sz="4400" spc="5"/>
              <a:t>级和</a:t>
            </a:r>
            <a:r>
              <a:rPr dirty="0" sz="4400" spc="-15"/>
              <a:t>多</a:t>
            </a:r>
            <a:r>
              <a:rPr dirty="0" sz="4400" spc="5"/>
              <a:t>重中断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1459" y="339852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772744"/>
            <a:ext cx="56972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中</a:t>
            </a:r>
            <a:r>
              <a:rPr dirty="0" sz="4400" spc="15"/>
              <a:t>断</a:t>
            </a:r>
            <a:r>
              <a:rPr dirty="0" sz="4400"/>
              <a:t>优先</a:t>
            </a:r>
            <a:r>
              <a:rPr dirty="0" sz="4400" spc="-5"/>
              <a:t>级</a:t>
            </a:r>
            <a:r>
              <a:rPr dirty="0"/>
              <a:t>与</a:t>
            </a:r>
            <a:r>
              <a:rPr dirty="0" sz="4400"/>
              <a:t>中断屏蔽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742" y="2540584"/>
            <a:ext cx="8469630" cy="39789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285115" marR="448945" indent="-272415">
              <a:lnSpc>
                <a:spcPts val="365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优先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：当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算机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时检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到多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4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装置响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顺序</a:t>
            </a:r>
            <a:endParaRPr sz="3200">
              <a:latin typeface="Microsoft JhengHei"/>
              <a:cs typeface="Microsoft JhengHei"/>
            </a:endParaRPr>
          </a:p>
          <a:p>
            <a:pPr algn="just" marL="285115" marR="448945" indent="-272415">
              <a:lnSpc>
                <a:spcPct val="95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常见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次序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能是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、自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愿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件、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断事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、时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钟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等外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部中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输入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出中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事件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重启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动和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关机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断事件</a:t>
            </a:r>
            <a:endParaRPr sz="3200">
              <a:latin typeface="Microsoft JhengHei"/>
              <a:cs typeface="Microsoft JhengHei"/>
            </a:endParaRPr>
          </a:p>
          <a:p>
            <a:pPr marL="285115" marR="232410" indent="-272415">
              <a:lnSpc>
                <a:spcPts val="3650"/>
              </a:lnSpc>
              <a:spcBef>
                <a:spcPts val="4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屏蔽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当计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机检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到中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7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装置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蔽位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定是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否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响应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已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发生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endParaRPr sz="3200">
              <a:latin typeface="Microsoft JhengHei"/>
              <a:cs typeface="Microsoft JhengHei"/>
            </a:endParaRPr>
          </a:p>
          <a:p>
            <a:pPr algn="r" marR="5080">
              <a:lnSpc>
                <a:spcPts val="880"/>
              </a:lnSpc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772744"/>
            <a:ext cx="56972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中</a:t>
            </a:r>
            <a:r>
              <a:rPr dirty="0" sz="4400" spc="15"/>
              <a:t>断</a:t>
            </a:r>
            <a:r>
              <a:rPr dirty="0" sz="4400"/>
              <a:t>优先</a:t>
            </a:r>
            <a:r>
              <a:rPr dirty="0" sz="4400" spc="-5"/>
              <a:t>级</a:t>
            </a:r>
            <a:r>
              <a:rPr dirty="0"/>
              <a:t>与</a:t>
            </a:r>
            <a:r>
              <a:rPr dirty="0" sz="4400"/>
              <a:t>中断屏蔽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9590" y="2141321"/>
            <a:ext cx="8333740" cy="343979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6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决定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理次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的因素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屏蔽可以使中断装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不响应某些中断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5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优先级决定了中断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置响应中断的次序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可以嵌套处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spc="95" b="1">
                <a:solidFill>
                  <a:srgbClr val="073D86"/>
                </a:solidFill>
                <a:latin typeface="Microsoft JhengHei"/>
                <a:cs typeface="Microsoft JhengHei"/>
              </a:rPr>
              <a:t>,</a:t>
            </a:r>
            <a:r>
              <a:rPr dirty="0" sz="3200" spc="-60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但嵌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套的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数应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限制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15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的嵌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套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变了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断处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的次序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0982" y="275666"/>
            <a:ext cx="2265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多</a:t>
            </a:r>
            <a:r>
              <a:rPr dirty="0" sz="4400" spc="15"/>
              <a:t>重</a:t>
            </a:r>
            <a:r>
              <a:rPr dirty="0" sz="4400" spc="5"/>
              <a:t>中断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453831" y="2436900"/>
            <a:ext cx="1109980" cy="3108960"/>
          </a:xfrm>
          <a:custGeom>
            <a:avLst/>
            <a:gdLst/>
            <a:ahLst/>
            <a:cxnLst/>
            <a:rect l="l" t="t" r="r" b="b"/>
            <a:pathLst>
              <a:path w="1109980" h="3108960">
                <a:moveTo>
                  <a:pt x="0" y="3108394"/>
                </a:moveTo>
                <a:lnTo>
                  <a:pt x="1109478" y="3108394"/>
                </a:lnTo>
                <a:lnTo>
                  <a:pt x="1109478" y="0"/>
                </a:lnTo>
                <a:lnTo>
                  <a:pt x="0" y="0"/>
                </a:lnTo>
                <a:lnTo>
                  <a:pt x="0" y="3108394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831" y="2436900"/>
            <a:ext cx="1109980" cy="3108960"/>
          </a:xfrm>
          <a:custGeom>
            <a:avLst/>
            <a:gdLst/>
            <a:ahLst/>
            <a:cxnLst/>
            <a:rect l="l" t="t" r="r" b="b"/>
            <a:pathLst>
              <a:path w="1109980" h="3108960">
                <a:moveTo>
                  <a:pt x="0" y="3108394"/>
                </a:moveTo>
                <a:lnTo>
                  <a:pt x="1109478" y="3108394"/>
                </a:lnTo>
                <a:lnTo>
                  <a:pt x="1109478" y="0"/>
                </a:lnTo>
                <a:lnTo>
                  <a:pt x="0" y="0"/>
                </a:lnTo>
                <a:lnTo>
                  <a:pt x="0" y="3108394"/>
                </a:lnTo>
                <a:close/>
              </a:path>
            </a:pathLst>
          </a:custGeom>
          <a:ln w="3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2836" y="2034036"/>
            <a:ext cx="102743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20">
                <a:latin typeface="宋体"/>
                <a:cs typeface="宋体"/>
              </a:rPr>
              <a:t>用户程序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8862" y="265891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8862" y="2792228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8862" y="29253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8862" y="305868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8862" y="319184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8862" y="332499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8862" y="345830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8862" y="359145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8862" y="3724762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8862" y="3857914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8862" y="399106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8862" y="4124374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8862" y="427977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8862" y="441292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8862" y="454623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8862" y="467938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8862" y="4812692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8862" y="4945844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8862" y="507904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8862" y="5212258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8862" y="5345472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800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0832" y="1992956"/>
            <a:ext cx="887730" cy="1554480"/>
          </a:xfrm>
          <a:custGeom>
            <a:avLst/>
            <a:gdLst/>
            <a:ahLst/>
            <a:cxnLst/>
            <a:rect l="l" t="t" r="r" b="b"/>
            <a:pathLst>
              <a:path w="887729" h="1554479">
                <a:moveTo>
                  <a:pt x="0" y="1554165"/>
                </a:moveTo>
                <a:lnTo>
                  <a:pt x="887585" y="1554165"/>
                </a:lnTo>
                <a:lnTo>
                  <a:pt x="887585" y="0"/>
                </a:lnTo>
                <a:lnTo>
                  <a:pt x="0" y="0"/>
                </a:lnTo>
                <a:lnTo>
                  <a:pt x="0" y="1554165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0832" y="1992956"/>
            <a:ext cx="887730" cy="1554480"/>
          </a:xfrm>
          <a:custGeom>
            <a:avLst/>
            <a:gdLst/>
            <a:ahLst/>
            <a:cxnLst/>
            <a:rect l="l" t="t" r="r" b="b"/>
            <a:pathLst>
              <a:path w="887729" h="1554479">
                <a:moveTo>
                  <a:pt x="0" y="1554165"/>
                </a:moveTo>
                <a:lnTo>
                  <a:pt x="887585" y="1554165"/>
                </a:lnTo>
                <a:lnTo>
                  <a:pt x="887585" y="0"/>
                </a:lnTo>
                <a:lnTo>
                  <a:pt x="0" y="0"/>
                </a:lnTo>
                <a:lnTo>
                  <a:pt x="0" y="1554165"/>
                </a:lnTo>
                <a:close/>
              </a:path>
            </a:pathLst>
          </a:custGeom>
          <a:ln w="3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40042" y="1686274"/>
            <a:ext cx="170942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20">
                <a:latin typeface="宋体"/>
                <a:cs typeface="宋体"/>
              </a:rPr>
              <a:t>中断处理程序</a:t>
            </a:r>
            <a:r>
              <a:rPr dirty="0" sz="1950" spc="15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72834" y="2126155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72834" y="225930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72834" y="2392615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72834" y="252576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72834" y="265891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72834" y="2814472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72834" y="2947624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72834" y="308077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72834" y="3214085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72834" y="334723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691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94680" y="4435167"/>
            <a:ext cx="887730" cy="1554480"/>
          </a:xfrm>
          <a:custGeom>
            <a:avLst/>
            <a:gdLst/>
            <a:ahLst/>
            <a:cxnLst/>
            <a:rect l="l" t="t" r="r" b="b"/>
            <a:pathLst>
              <a:path w="887729" h="1554479">
                <a:moveTo>
                  <a:pt x="0" y="1554165"/>
                </a:moveTo>
                <a:lnTo>
                  <a:pt x="887585" y="1554165"/>
                </a:lnTo>
                <a:lnTo>
                  <a:pt x="887585" y="0"/>
                </a:lnTo>
                <a:lnTo>
                  <a:pt x="0" y="0"/>
                </a:lnTo>
                <a:lnTo>
                  <a:pt x="0" y="1554165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94680" y="4435167"/>
            <a:ext cx="887730" cy="1554480"/>
          </a:xfrm>
          <a:custGeom>
            <a:avLst/>
            <a:gdLst/>
            <a:ahLst/>
            <a:cxnLst/>
            <a:rect l="l" t="t" r="r" b="b"/>
            <a:pathLst>
              <a:path w="887729" h="1554479">
                <a:moveTo>
                  <a:pt x="0" y="1554165"/>
                </a:moveTo>
                <a:lnTo>
                  <a:pt x="887585" y="1554165"/>
                </a:lnTo>
                <a:lnTo>
                  <a:pt x="887585" y="0"/>
                </a:lnTo>
                <a:lnTo>
                  <a:pt x="0" y="0"/>
                </a:lnTo>
                <a:lnTo>
                  <a:pt x="0" y="1554165"/>
                </a:lnTo>
                <a:close/>
              </a:path>
            </a:pathLst>
          </a:custGeom>
          <a:ln w="3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80414" y="3756863"/>
            <a:ext cx="102743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2085" marR="5080" indent="-160020">
              <a:lnSpc>
                <a:spcPct val="111000"/>
              </a:lnSpc>
              <a:spcBef>
                <a:spcPts val="95"/>
              </a:spcBef>
            </a:pPr>
            <a:r>
              <a:rPr dirty="0" sz="1950" spc="20">
                <a:latin typeface="宋体"/>
                <a:cs typeface="宋体"/>
              </a:rPr>
              <a:t>中断处理 </a:t>
            </a:r>
            <a:r>
              <a:rPr dirty="0" sz="1950" spc="20">
                <a:latin typeface="宋体"/>
                <a:cs typeface="宋体"/>
              </a:rPr>
              <a:t>程序</a:t>
            </a:r>
            <a:r>
              <a:rPr dirty="0" sz="1950" spc="15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16525" y="4568319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870472" y="4115907"/>
            <a:ext cx="26035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7015" algn="l"/>
              </a:tabLst>
            </a:pPr>
            <a:r>
              <a:rPr dirty="0" u="sng" sz="19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16525" y="4701628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16525" y="48347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16525" y="496802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16525" y="510124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16525" y="5256652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16525" y="538986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16525" y="552308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16525" y="5656296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16525" y="5789511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847" y="0"/>
                </a:lnTo>
              </a:path>
            </a:pathLst>
          </a:custGeom>
          <a:ln w="3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197178" y="2167353"/>
            <a:ext cx="1157605" cy="1024890"/>
          </a:xfrm>
          <a:custGeom>
            <a:avLst/>
            <a:gdLst/>
            <a:ahLst/>
            <a:cxnLst/>
            <a:rect l="l" t="t" r="r" b="b"/>
            <a:pathLst>
              <a:path w="1157605" h="1024889">
                <a:moveTo>
                  <a:pt x="0" y="1024487"/>
                </a:moveTo>
                <a:lnTo>
                  <a:pt x="1157056" y="0"/>
                </a:lnTo>
              </a:path>
            </a:pathLst>
          </a:custGeom>
          <a:ln w="187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14312" y="2081666"/>
            <a:ext cx="136525" cy="128905"/>
          </a:xfrm>
          <a:custGeom>
            <a:avLst/>
            <a:gdLst/>
            <a:ahLst/>
            <a:cxnLst/>
            <a:rect l="l" t="t" r="r" b="b"/>
            <a:pathLst>
              <a:path w="136525" h="128905">
                <a:moveTo>
                  <a:pt x="136520" y="0"/>
                </a:moveTo>
                <a:lnTo>
                  <a:pt x="0" y="58273"/>
                </a:lnTo>
                <a:lnTo>
                  <a:pt x="62154" y="128765"/>
                </a:lnTo>
                <a:lnTo>
                  <a:pt x="13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78490" y="3220977"/>
            <a:ext cx="1072515" cy="248920"/>
          </a:xfrm>
          <a:custGeom>
            <a:avLst/>
            <a:gdLst/>
            <a:ahLst/>
            <a:cxnLst/>
            <a:rect l="l" t="t" r="r" b="b"/>
            <a:pathLst>
              <a:path w="1072514" h="248920">
                <a:moveTo>
                  <a:pt x="1072342" y="248445"/>
                </a:moveTo>
                <a:lnTo>
                  <a:pt x="0" y="0"/>
                </a:lnTo>
              </a:path>
            </a:pathLst>
          </a:custGeom>
          <a:ln w="187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52663" y="3177899"/>
            <a:ext cx="147955" cy="92075"/>
          </a:xfrm>
          <a:custGeom>
            <a:avLst/>
            <a:gdLst/>
            <a:ahLst/>
            <a:cxnLst/>
            <a:rect l="l" t="t" r="r" b="b"/>
            <a:pathLst>
              <a:path w="147955" h="92075">
                <a:moveTo>
                  <a:pt x="147855" y="0"/>
                </a:moveTo>
                <a:lnTo>
                  <a:pt x="0" y="13941"/>
                </a:lnTo>
                <a:lnTo>
                  <a:pt x="126672" y="91483"/>
                </a:lnTo>
                <a:lnTo>
                  <a:pt x="147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92335" y="3201083"/>
            <a:ext cx="1503045" cy="1240790"/>
          </a:xfrm>
          <a:custGeom>
            <a:avLst/>
            <a:gdLst/>
            <a:ahLst/>
            <a:cxnLst/>
            <a:rect l="l" t="t" r="r" b="b"/>
            <a:pathLst>
              <a:path w="1503045" h="1240789">
                <a:moveTo>
                  <a:pt x="0" y="0"/>
                </a:moveTo>
                <a:lnTo>
                  <a:pt x="1502772" y="1240663"/>
                </a:lnTo>
              </a:path>
            </a:pathLst>
          </a:custGeom>
          <a:ln w="187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56124" y="4398041"/>
            <a:ext cx="139065" cy="126364"/>
          </a:xfrm>
          <a:custGeom>
            <a:avLst/>
            <a:gdLst/>
            <a:ahLst/>
            <a:cxnLst/>
            <a:rect l="l" t="t" r="r" b="b"/>
            <a:pathLst>
              <a:path w="139064" h="126364">
                <a:moveTo>
                  <a:pt x="59805" y="0"/>
                </a:moveTo>
                <a:lnTo>
                  <a:pt x="0" y="72528"/>
                </a:lnTo>
                <a:lnTo>
                  <a:pt x="138555" y="125946"/>
                </a:lnTo>
                <a:lnTo>
                  <a:pt x="59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98926" y="3301495"/>
            <a:ext cx="1595755" cy="2555240"/>
          </a:xfrm>
          <a:custGeom>
            <a:avLst/>
            <a:gdLst/>
            <a:ahLst/>
            <a:cxnLst/>
            <a:rect l="l" t="t" r="r" b="b"/>
            <a:pathLst>
              <a:path w="1595755" h="2555240">
                <a:moveTo>
                  <a:pt x="1595753" y="2554622"/>
                </a:moveTo>
                <a:lnTo>
                  <a:pt x="0" y="0"/>
                </a:lnTo>
              </a:path>
            </a:pathLst>
          </a:custGeom>
          <a:ln w="1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30463" y="3191841"/>
            <a:ext cx="114935" cy="144780"/>
          </a:xfrm>
          <a:custGeom>
            <a:avLst/>
            <a:gdLst/>
            <a:ahLst/>
            <a:cxnLst/>
            <a:rect l="l" t="t" r="r" b="b"/>
            <a:pathLst>
              <a:path w="114934" h="144779">
                <a:moveTo>
                  <a:pt x="0" y="0"/>
                </a:moveTo>
                <a:lnTo>
                  <a:pt x="34850" y="144430"/>
                </a:lnTo>
                <a:lnTo>
                  <a:pt x="114507" y="946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372100" y="6156271"/>
            <a:ext cx="1869439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5">
                <a:latin typeface="Times New Roman"/>
                <a:cs typeface="Times New Roman"/>
              </a:rPr>
              <a:t>(a)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宋体"/>
                <a:cs typeface="宋体"/>
              </a:rPr>
              <a:t>顺序中断处理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20294" y="2414455"/>
            <a:ext cx="1134110" cy="3178810"/>
          </a:xfrm>
          <a:custGeom>
            <a:avLst/>
            <a:gdLst/>
            <a:ahLst/>
            <a:cxnLst/>
            <a:rect l="l" t="t" r="r" b="b"/>
            <a:pathLst>
              <a:path w="1134110" h="3178810">
                <a:moveTo>
                  <a:pt x="0" y="3178244"/>
                </a:moveTo>
                <a:lnTo>
                  <a:pt x="1133999" y="3178244"/>
                </a:lnTo>
                <a:lnTo>
                  <a:pt x="1133999" y="0"/>
                </a:lnTo>
                <a:lnTo>
                  <a:pt x="0" y="0"/>
                </a:lnTo>
                <a:lnTo>
                  <a:pt x="0" y="3178244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20294" y="2414455"/>
            <a:ext cx="1134110" cy="3178810"/>
          </a:xfrm>
          <a:custGeom>
            <a:avLst/>
            <a:gdLst/>
            <a:ahLst/>
            <a:cxnLst/>
            <a:rect l="l" t="t" r="r" b="b"/>
            <a:pathLst>
              <a:path w="1134110" h="3178810">
                <a:moveTo>
                  <a:pt x="0" y="3178244"/>
                </a:moveTo>
                <a:lnTo>
                  <a:pt x="1133999" y="3178244"/>
                </a:lnTo>
                <a:lnTo>
                  <a:pt x="1133999" y="0"/>
                </a:lnTo>
                <a:lnTo>
                  <a:pt x="0" y="0"/>
                </a:lnTo>
                <a:lnTo>
                  <a:pt x="0" y="3178244"/>
                </a:lnTo>
                <a:close/>
              </a:path>
            </a:pathLst>
          </a:custGeom>
          <a:ln w="3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540000" y="2002888"/>
            <a:ext cx="104965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15">
                <a:latin typeface="宋体"/>
                <a:cs typeface="宋体"/>
              </a:rPr>
              <a:t>用户程序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883172" y="2641528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83172" y="277783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83172" y="291397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83172" y="305012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83172" y="318642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83172" y="332256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83172" y="3458713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83172" y="3595017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83172" y="3731161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83172" y="386746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83172" y="400361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83172" y="4139754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83172" y="429880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83172" y="457109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83172" y="470739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83172" y="484353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83172" y="4979843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883172" y="5115971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83172" y="525217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83172" y="5388388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09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34684" y="1960439"/>
            <a:ext cx="907415" cy="1589405"/>
          </a:xfrm>
          <a:custGeom>
            <a:avLst/>
            <a:gdLst/>
            <a:ahLst/>
            <a:cxnLst/>
            <a:rect l="l" t="t" r="r" b="b"/>
            <a:pathLst>
              <a:path w="907415" h="1589404">
                <a:moveTo>
                  <a:pt x="0" y="1589090"/>
                </a:moveTo>
                <a:lnTo>
                  <a:pt x="907202" y="1589090"/>
                </a:lnTo>
                <a:lnTo>
                  <a:pt x="907202" y="0"/>
                </a:lnTo>
                <a:lnTo>
                  <a:pt x="0" y="0"/>
                </a:lnTo>
                <a:lnTo>
                  <a:pt x="0" y="158909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34684" y="1960439"/>
            <a:ext cx="907415" cy="1589405"/>
          </a:xfrm>
          <a:custGeom>
            <a:avLst/>
            <a:gdLst/>
            <a:ahLst/>
            <a:cxnLst/>
            <a:rect l="l" t="t" r="r" b="b"/>
            <a:pathLst>
              <a:path w="907415" h="1589404">
                <a:moveTo>
                  <a:pt x="0" y="1589090"/>
                </a:moveTo>
                <a:lnTo>
                  <a:pt x="907202" y="1589090"/>
                </a:lnTo>
                <a:lnTo>
                  <a:pt x="907202" y="0"/>
                </a:lnTo>
                <a:lnTo>
                  <a:pt x="0" y="0"/>
                </a:lnTo>
                <a:lnTo>
                  <a:pt x="0" y="1589090"/>
                </a:lnTo>
                <a:close/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926494" y="1647311"/>
            <a:ext cx="174688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15">
                <a:latin typeface="宋体"/>
                <a:cs typeface="宋体"/>
              </a:rPr>
              <a:t>中断处理程</a:t>
            </a:r>
            <a:r>
              <a:rPr dirty="0" sz="2000" spc="10">
                <a:latin typeface="宋体"/>
                <a:cs typeface="宋体"/>
              </a:rPr>
              <a:t>序</a:t>
            </a:r>
            <a:r>
              <a:rPr dirty="0" sz="2000" spc="1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561432" y="2096791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61432" y="223293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61432" y="236907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61432" y="2505384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61432" y="2641528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61432" y="280041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61432" y="293672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61432" y="3072864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61432" y="3209008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61432" y="3345313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54236" y="4359234"/>
            <a:ext cx="907415" cy="1589405"/>
          </a:xfrm>
          <a:custGeom>
            <a:avLst/>
            <a:gdLst/>
            <a:ahLst/>
            <a:cxnLst/>
            <a:rect l="l" t="t" r="r" b="b"/>
            <a:pathLst>
              <a:path w="907415" h="1589404">
                <a:moveTo>
                  <a:pt x="0" y="1589090"/>
                </a:moveTo>
                <a:lnTo>
                  <a:pt x="907202" y="1589090"/>
                </a:lnTo>
                <a:lnTo>
                  <a:pt x="907202" y="0"/>
                </a:lnTo>
                <a:lnTo>
                  <a:pt x="0" y="0"/>
                </a:lnTo>
                <a:lnTo>
                  <a:pt x="0" y="158909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54236" y="4359234"/>
            <a:ext cx="907415" cy="1589405"/>
          </a:xfrm>
          <a:custGeom>
            <a:avLst/>
            <a:gdLst/>
            <a:ahLst/>
            <a:cxnLst/>
            <a:rect l="l" t="t" r="r" b="b"/>
            <a:pathLst>
              <a:path w="907415" h="1589404">
                <a:moveTo>
                  <a:pt x="0" y="1589090"/>
                </a:moveTo>
                <a:lnTo>
                  <a:pt x="907202" y="1589090"/>
                </a:lnTo>
                <a:lnTo>
                  <a:pt x="907202" y="0"/>
                </a:lnTo>
                <a:lnTo>
                  <a:pt x="0" y="0"/>
                </a:lnTo>
                <a:lnTo>
                  <a:pt x="0" y="1589090"/>
                </a:lnTo>
                <a:close/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7782969" y="3662081"/>
            <a:ext cx="1049655" cy="70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marR="5080" indent="-163830">
              <a:lnSpc>
                <a:spcPct val="110700"/>
              </a:lnSpc>
              <a:spcBef>
                <a:spcPts val="95"/>
              </a:spcBef>
            </a:pPr>
            <a:r>
              <a:rPr dirty="0" sz="2000" spc="10">
                <a:latin typeface="宋体"/>
                <a:cs typeface="宋体"/>
              </a:rPr>
              <a:t>中断处理 </a:t>
            </a:r>
            <a:r>
              <a:rPr dirty="0" sz="2000" spc="15">
                <a:latin typeface="宋体"/>
                <a:cs typeface="宋体"/>
              </a:rPr>
              <a:t>程序</a:t>
            </a:r>
            <a:r>
              <a:rPr dirty="0" sz="2000" spc="1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080985" y="449549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80985" y="463163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80985" y="476793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80985" y="4904083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80985" y="5040275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80985" y="5199179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080985" y="5335387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80985" y="5471596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80985" y="5607804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080985" y="574401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57" y="0"/>
                </a:lnTo>
              </a:path>
            </a:pathLst>
          </a:custGeom>
          <a:ln w="3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280070" y="2060593"/>
            <a:ext cx="969010" cy="1125855"/>
          </a:xfrm>
          <a:custGeom>
            <a:avLst/>
            <a:gdLst/>
            <a:ahLst/>
            <a:cxnLst/>
            <a:rect l="l" t="t" r="r" b="b"/>
            <a:pathLst>
              <a:path w="969010" h="1125855">
                <a:moveTo>
                  <a:pt x="0" y="1125831"/>
                </a:moveTo>
                <a:lnTo>
                  <a:pt x="968522" y="0"/>
                </a:lnTo>
              </a:path>
            </a:pathLst>
          </a:custGeom>
          <a:ln w="192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04267" y="1960487"/>
            <a:ext cx="130810" cy="140970"/>
          </a:xfrm>
          <a:custGeom>
            <a:avLst/>
            <a:gdLst/>
            <a:ahLst/>
            <a:cxnLst/>
            <a:rect l="l" t="t" r="r" b="b"/>
            <a:pathLst>
              <a:path w="130810" h="140969">
                <a:moveTo>
                  <a:pt x="130416" y="0"/>
                </a:moveTo>
                <a:lnTo>
                  <a:pt x="0" y="77842"/>
                </a:lnTo>
                <a:lnTo>
                  <a:pt x="72809" y="140628"/>
                </a:lnTo>
                <a:lnTo>
                  <a:pt x="130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64014" y="3221662"/>
            <a:ext cx="871219" cy="241300"/>
          </a:xfrm>
          <a:custGeom>
            <a:avLst/>
            <a:gdLst/>
            <a:ahLst/>
            <a:cxnLst/>
            <a:rect l="l" t="t" r="r" b="b"/>
            <a:pathLst>
              <a:path w="871220" h="241300">
                <a:moveTo>
                  <a:pt x="870670" y="240895"/>
                </a:moveTo>
                <a:lnTo>
                  <a:pt x="0" y="0"/>
                </a:lnTo>
              </a:path>
            </a:pathLst>
          </a:custGeom>
          <a:ln w="192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336782" y="3178416"/>
            <a:ext cx="151765" cy="93345"/>
          </a:xfrm>
          <a:custGeom>
            <a:avLst/>
            <a:gdLst/>
            <a:ahLst/>
            <a:cxnLst/>
            <a:rect l="l" t="t" r="r" b="b"/>
            <a:pathLst>
              <a:path w="151764" h="93345">
                <a:moveTo>
                  <a:pt x="151603" y="0"/>
                </a:moveTo>
                <a:lnTo>
                  <a:pt x="0" y="8008"/>
                </a:lnTo>
                <a:lnTo>
                  <a:pt x="125999" y="92738"/>
                </a:lnTo>
                <a:lnTo>
                  <a:pt x="151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15090" y="2505384"/>
            <a:ext cx="791845" cy="2059939"/>
          </a:xfrm>
          <a:custGeom>
            <a:avLst/>
            <a:gdLst/>
            <a:ahLst/>
            <a:cxnLst/>
            <a:rect l="l" t="t" r="r" b="b"/>
            <a:pathLst>
              <a:path w="791845" h="2059939">
                <a:moveTo>
                  <a:pt x="0" y="0"/>
                </a:moveTo>
                <a:lnTo>
                  <a:pt x="791780" y="2059780"/>
                </a:lnTo>
              </a:path>
            </a:pathLst>
          </a:custGeom>
          <a:ln w="192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757744" y="4536654"/>
            <a:ext cx="96520" cy="152400"/>
          </a:xfrm>
          <a:custGeom>
            <a:avLst/>
            <a:gdLst/>
            <a:ahLst/>
            <a:cxnLst/>
            <a:rect l="l" t="t" r="r" b="b"/>
            <a:pathLst>
              <a:path w="96520" h="152400">
                <a:moveTo>
                  <a:pt x="89611" y="0"/>
                </a:moveTo>
                <a:lnTo>
                  <a:pt x="0" y="34436"/>
                </a:lnTo>
                <a:lnTo>
                  <a:pt x="96492" y="151840"/>
                </a:lnTo>
                <a:lnTo>
                  <a:pt x="89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04689" y="2632718"/>
            <a:ext cx="849630" cy="3100070"/>
          </a:xfrm>
          <a:custGeom>
            <a:avLst/>
            <a:gdLst/>
            <a:ahLst/>
            <a:cxnLst/>
            <a:rect l="l" t="t" r="r" b="b"/>
            <a:pathLst>
              <a:path w="849629" h="3100070">
                <a:moveTo>
                  <a:pt x="849547" y="3099985"/>
                </a:moveTo>
                <a:lnTo>
                  <a:pt x="0" y="0"/>
                </a:lnTo>
              </a:path>
            </a:pathLst>
          </a:custGeom>
          <a:ln w="192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961483" y="2505384"/>
            <a:ext cx="92710" cy="151765"/>
          </a:xfrm>
          <a:custGeom>
            <a:avLst/>
            <a:gdLst/>
            <a:ahLst/>
            <a:cxnLst/>
            <a:rect l="l" t="t" r="r" b="b"/>
            <a:pathLst>
              <a:path w="92709" h="151764">
                <a:moveTo>
                  <a:pt x="8321" y="0"/>
                </a:moveTo>
                <a:lnTo>
                  <a:pt x="0" y="151680"/>
                </a:lnTo>
                <a:lnTo>
                  <a:pt x="92651" y="126213"/>
                </a:lnTo>
                <a:lnTo>
                  <a:pt x="8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5826177" y="6221498"/>
            <a:ext cx="192468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5">
                <a:latin typeface="Times New Roman"/>
                <a:cs typeface="Times New Roman"/>
              </a:rPr>
              <a:t>(b)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宋体"/>
                <a:cs typeface="宋体"/>
              </a:rPr>
              <a:t>嵌套中断处理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87751" y="261365"/>
            <a:ext cx="5507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>
                <a:latin typeface="Times New Roman"/>
                <a:cs typeface="Times New Roman"/>
              </a:rPr>
              <a:t>W</a:t>
            </a:r>
            <a:r>
              <a:rPr dirty="0" sz="3600" spc="-5">
                <a:latin typeface="Times New Roman"/>
                <a:cs typeface="Times New Roman"/>
              </a:rPr>
              <a:t>indow</a:t>
            </a:r>
            <a:r>
              <a:rPr dirty="0" sz="3600" spc="5">
                <a:latin typeface="Times New Roman"/>
                <a:cs typeface="Times New Roman"/>
              </a:rPr>
              <a:t>s</a:t>
            </a:r>
            <a:r>
              <a:rPr dirty="0" sz="3600" spc="5"/>
              <a:t>的中</a:t>
            </a:r>
            <a:r>
              <a:rPr dirty="0" sz="3600"/>
              <a:t>断优先级实例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5088382"/>
            <a:ext cx="826579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85115" marR="5080" indent="-272415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中断调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度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器将中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级映射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内核维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护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的一组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植 </a:t>
            </a:r>
            <a:r>
              <a:rPr dirty="0" sz="2800" spc="55" b="1">
                <a:solidFill>
                  <a:srgbClr val="073D86"/>
                </a:solidFill>
                <a:latin typeface="Microsoft JhengHei"/>
                <a:cs typeface="Microsoft JhengHei"/>
              </a:rPr>
              <a:t>的中断请求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I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R</a:t>
            </a:r>
            <a:r>
              <a:rPr dirty="0" sz="2800" spc="-585" b="1">
                <a:solidFill>
                  <a:srgbClr val="073D86"/>
                </a:solidFill>
                <a:latin typeface="Microsoft JhengHei"/>
                <a:cs typeface="Microsoft JhengHei"/>
              </a:rPr>
              <a:t>Q</a:t>
            </a:r>
            <a:r>
              <a:rPr dirty="0" sz="2800" spc="-31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800" spc="7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I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R</a:t>
            </a:r>
            <a:r>
              <a:rPr dirty="0" sz="2800" spc="-585" b="1">
                <a:solidFill>
                  <a:srgbClr val="073D86"/>
                </a:solidFill>
                <a:latin typeface="Microsoft JhengHei"/>
                <a:cs typeface="Microsoft JhengHei"/>
              </a:rPr>
              <a:t>Q</a:t>
            </a:r>
            <a:r>
              <a:rPr dirty="0" sz="2800" spc="-315" b="1">
                <a:solidFill>
                  <a:srgbClr val="073D86"/>
                </a:solidFill>
                <a:latin typeface="Microsoft JhengHei"/>
                <a:cs typeface="Microsoft JhengHei"/>
              </a:rPr>
              <a:t>L</a:t>
            </a:r>
            <a:r>
              <a:rPr dirty="0" sz="2800" spc="55" b="1">
                <a:solidFill>
                  <a:srgbClr val="073D86"/>
                </a:solidFill>
                <a:latin typeface="Microsoft JhengHei"/>
                <a:cs typeface="Microsoft JhengHei"/>
              </a:rPr>
              <a:t>将按照优先级排列中断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并按照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先级顺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服务中</a:t>
            </a:r>
            <a:r>
              <a:rPr dirty="0" sz="2800" spc="6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，较高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先级中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50" b="1">
                <a:solidFill>
                  <a:srgbClr val="073D86"/>
                </a:solidFill>
                <a:latin typeface="Microsoft JhengHei"/>
                <a:cs typeface="Microsoft JhengHei"/>
              </a:rPr>
              <a:t>抢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占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013" y="6240881"/>
            <a:ext cx="3591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较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低优先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级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中断的</a:t>
            </a:r>
            <a:r>
              <a:rPr dirty="0" sz="2800" spc="15" b="1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78422" y="1695145"/>
            <a:ext cx="9461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Microsoft JhengHei"/>
                <a:cs typeface="Microsoft JhengHei"/>
              </a:rPr>
              <a:t>系统关闭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5215" y="1678419"/>
            <a:ext cx="257175" cy="11893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800" spc="-165" b="1">
                <a:latin typeface="Microsoft JhengHei"/>
                <a:cs typeface="Microsoft JhengHei"/>
              </a:rPr>
              <a:t>31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165" b="1">
                <a:latin typeface="Microsoft JhengHei"/>
                <a:cs typeface="Microsoft JhengHei"/>
              </a:rPr>
              <a:t>30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165" b="1">
                <a:latin typeface="Microsoft JhengHei"/>
                <a:cs typeface="Microsoft JhengHei"/>
              </a:rPr>
              <a:t>29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65" b="1">
                <a:latin typeface="Microsoft JhengHei"/>
                <a:cs typeface="Microsoft JhengHei"/>
              </a:rPr>
              <a:t>28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127" y="4007357"/>
            <a:ext cx="139700" cy="89661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-175" b="1">
                <a:latin typeface="Microsoft JhengHei"/>
                <a:cs typeface="Microsoft JhengHei"/>
              </a:rPr>
              <a:t>2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175" b="1">
                <a:latin typeface="Microsoft JhengHei"/>
                <a:cs typeface="Microsoft JhengHei"/>
              </a:rPr>
              <a:t>1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175" b="1">
                <a:latin typeface="Microsoft JhengHei"/>
                <a:cs typeface="Microsoft JhengHei"/>
              </a:rPr>
              <a:t>0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6641" y="1802892"/>
            <a:ext cx="861060" cy="86995"/>
          </a:xfrm>
          <a:custGeom>
            <a:avLst/>
            <a:gdLst/>
            <a:ahLst/>
            <a:cxnLst/>
            <a:rect l="l" t="t" r="r" b="b"/>
            <a:pathLst>
              <a:path w="861060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861060" h="86994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861060" h="86994">
                <a:moveTo>
                  <a:pt x="86106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861060" y="57912"/>
                </a:lnTo>
                <a:lnTo>
                  <a:pt x="86106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78422" y="2857627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硬件中断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8422" y="4154551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软件中断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88363" y="1687067"/>
          <a:ext cx="4638675" cy="3228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286385"/>
                <a:gridCol w="574675"/>
              </a:tblGrid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50"/>
                        </a:spcBef>
                      </a:pPr>
                      <a:r>
                        <a:rPr dirty="0" sz="1800" b="1">
                          <a:latin typeface="Microsoft JhengHei"/>
                          <a:cs typeface="Microsoft JhengHei"/>
                        </a:rPr>
                        <a:t>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780">
                <a:tc rowSpan="2"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5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掉电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63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  <a:spcBef>
                          <a:spcPts val="5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处理器间的中断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55"/>
                        </a:spcBef>
                      </a:pPr>
                      <a:r>
                        <a:rPr dirty="0" sz="1800" spc="5" b="1">
                          <a:latin typeface="Microsoft JhengHei"/>
                          <a:cs typeface="Microsoft JhengHei"/>
                        </a:rPr>
                        <a:t>时钟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780">
                <a:tc rowSpan="2"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50"/>
                        </a:spcBef>
                      </a:pPr>
                      <a:r>
                        <a:rPr dirty="0" sz="1800" spc="5" b="1">
                          <a:latin typeface="Microsoft JhengHei"/>
                          <a:cs typeface="Microsoft JhengHei"/>
                        </a:rPr>
                        <a:t>配置文件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3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55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设备</a:t>
                      </a:r>
                      <a:r>
                        <a:rPr dirty="0" sz="1800" spc="-229" b="1">
                          <a:latin typeface="Microsoft JhengHei"/>
                          <a:cs typeface="Microsoft JhengHei"/>
                        </a:rPr>
                        <a:t>n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4779">
                <a:tc rowSpan="2"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50"/>
                        </a:spcBef>
                      </a:pPr>
                      <a:r>
                        <a:rPr dirty="0" sz="1800" spc="10" b="1">
                          <a:latin typeface="Microsoft JhengHei"/>
                          <a:cs typeface="Microsoft JhengHei"/>
                        </a:rPr>
                        <a:t>设备</a:t>
                      </a:r>
                      <a:r>
                        <a:rPr dirty="0" sz="1800" spc="-175" b="1">
                          <a:latin typeface="Microsoft JhengHei"/>
                          <a:cs typeface="Microsoft JhengHei"/>
                        </a:rPr>
                        <a:t>1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47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779">
                <a:tc rowSpan="2">
                  <a:txBody>
                    <a:bodyPr/>
                    <a:lstStyle/>
                    <a:p>
                      <a:pPr marL="1170305">
                        <a:lnSpc>
                          <a:spcPts val="2125"/>
                        </a:lnSpc>
                        <a:spcBef>
                          <a:spcPts val="65"/>
                        </a:spcBef>
                      </a:pPr>
                      <a:r>
                        <a:rPr dirty="0" sz="1800" spc="-105" b="1">
                          <a:latin typeface="Microsoft JhengHei"/>
                          <a:cs typeface="Microsoft JhengHei"/>
                        </a:rPr>
                        <a:t>Dispatch/DPC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>
                        <a:alpha val="50195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63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780">
                <a:tc rowSpan="2"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55"/>
                        </a:spcBef>
                      </a:pPr>
                      <a:r>
                        <a:rPr dirty="0" sz="1800" spc="-300" b="1">
                          <a:latin typeface="Microsoft JhengHei"/>
                          <a:cs typeface="Microsoft JhengHei"/>
                        </a:rPr>
                        <a:t>APC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63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>
                        <a:alpha val="50195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55"/>
                        </a:spcBef>
                      </a:pPr>
                      <a:r>
                        <a:rPr dirty="0" sz="1800" b="1">
                          <a:latin typeface="Microsoft JhengHei"/>
                          <a:cs typeface="Microsoft JhengHei"/>
                        </a:rPr>
                        <a:t>低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6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>
                        <a:alpha val="50195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136641" y="4710684"/>
            <a:ext cx="861060" cy="86995"/>
          </a:xfrm>
          <a:custGeom>
            <a:avLst/>
            <a:gdLst/>
            <a:ahLst/>
            <a:cxnLst/>
            <a:rect l="l" t="t" r="r" b="b"/>
            <a:pathLst>
              <a:path w="86106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86106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861060" h="86995">
                <a:moveTo>
                  <a:pt x="86106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861060" y="57912"/>
                </a:lnTo>
                <a:lnTo>
                  <a:pt x="86106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63132" y="4601717"/>
            <a:ext cx="1636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正常的线程执行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9302" y="342391"/>
            <a:ext cx="5051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>
                <a:latin typeface="Times New Roman"/>
                <a:cs typeface="Times New Roman"/>
              </a:rPr>
              <a:t>W</a:t>
            </a:r>
            <a:r>
              <a:rPr dirty="0" sz="3600" spc="-5">
                <a:latin typeface="Times New Roman"/>
                <a:cs typeface="Times New Roman"/>
              </a:rPr>
              <a:t>indow</a:t>
            </a:r>
            <a:r>
              <a:rPr dirty="0" sz="3600">
                <a:latin typeface="Times New Roman"/>
                <a:cs typeface="Times New Roman"/>
              </a:rPr>
              <a:t>s</a:t>
            </a:r>
            <a:r>
              <a:rPr dirty="0" sz="3600" spc="10"/>
              <a:t>的中</a:t>
            </a:r>
            <a:r>
              <a:rPr dirty="0" sz="3600"/>
              <a:t>断屏蔽实例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4945507"/>
            <a:ext cx="822769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85115" marR="5080" indent="-272415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每一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个处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都可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独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立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9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即</a:t>
            </a:r>
            <a:r>
              <a:rPr dirty="0" sz="2800" spc="2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2800" spc="-210" b="1">
                <a:solidFill>
                  <a:srgbClr val="073D86"/>
                </a:solidFill>
                <a:latin typeface="Microsoft JhengHei"/>
                <a:cs typeface="Microsoft JhengHei"/>
              </a:rPr>
              <a:t>IRQL  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设置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，决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响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哪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2800" spc="35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30" b="1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40" b="1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dirty="0" sz="2800" spc="-5" b="1">
                <a:solidFill>
                  <a:srgbClr val="073D86"/>
                </a:solidFill>
                <a:latin typeface="Microsoft JhengHei"/>
                <a:cs typeface="Microsoft JhengHei"/>
              </a:rPr>
              <a:t>心 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线程运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2800" spc="20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，它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以提高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降低处</a:t>
            </a:r>
            <a:r>
              <a:rPr dirty="0" sz="2800" spc="10" b="1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dirty="0" sz="28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2800" spc="5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800" spc="-215" b="1">
                <a:solidFill>
                  <a:srgbClr val="073D86"/>
                </a:solidFill>
                <a:latin typeface="Microsoft JhengHei"/>
                <a:cs typeface="Microsoft JhengHei"/>
              </a:rPr>
              <a:t>IRQL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1226" y="1485138"/>
            <a:ext cx="2501265" cy="288290"/>
          </a:xfrm>
          <a:custGeom>
            <a:avLst/>
            <a:gdLst/>
            <a:ahLst/>
            <a:cxnLst/>
            <a:rect l="l" t="t" r="r" b="b"/>
            <a:pathLst>
              <a:path w="2501265" h="288289">
                <a:moveTo>
                  <a:pt x="0" y="288036"/>
                </a:moveTo>
                <a:lnTo>
                  <a:pt x="2500883" y="288036"/>
                </a:lnTo>
                <a:lnTo>
                  <a:pt x="250088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51226" y="1485138"/>
            <a:ext cx="2501265" cy="2882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800" b="1">
                <a:latin typeface="Microsoft JhengHei"/>
                <a:cs typeface="Microsoft JhengHei"/>
              </a:rPr>
              <a:t>高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226" y="1773173"/>
            <a:ext cx="2501265" cy="28702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800" spc="5" b="1">
                <a:latin typeface="Microsoft JhengHei"/>
                <a:cs typeface="Microsoft JhengHei"/>
              </a:rPr>
              <a:t>掉电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1226" y="2059685"/>
            <a:ext cx="2501265" cy="28829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6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处理器间的中断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226" y="2347722"/>
            <a:ext cx="2501265" cy="28702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时钟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226" y="2634233"/>
            <a:ext cx="2501265" cy="28956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789305">
              <a:lnSpc>
                <a:spcPct val="100000"/>
              </a:lnSpc>
              <a:spcBef>
                <a:spcPts val="6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配置文件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1226" y="2923794"/>
            <a:ext cx="2501265" cy="28702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设备</a:t>
            </a:r>
            <a:r>
              <a:rPr dirty="0" sz="1800" spc="-229" b="1">
                <a:latin typeface="Microsoft JhengHei"/>
                <a:cs typeface="Microsoft JhengHei"/>
              </a:rPr>
              <a:t>n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1226" y="3210305"/>
            <a:ext cx="2501265" cy="28829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20"/>
              </a:lnSpc>
            </a:pPr>
            <a:r>
              <a:rPr dirty="0" sz="1800" b="1">
                <a:latin typeface="Times New Roman"/>
                <a:cs typeface="Times New Roman"/>
              </a:rPr>
              <a:t>………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1226" y="3498341"/>
            <a:ext cx="2501265" cy="287020"/>
          </a:xfrm>
          <a:prstGeom prst="rect">
            <a:avLst/>
          </a:prstGeom>
          <a:solidFill>
            <a:srgbClr val="C0C0C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设备</a:t>
            </a:r>
            <a:r>
              <a:rPr dirty="0" sz="1800" spc="-175" b="1">
                <a:latin typeface="Microsoft JhengHei"/>
                <a:cs typeface="Microsoft JhengHei"/>
              </a:rPr>
              <a:t>1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652" y="3224021"/>
            <a:ext cx="1406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在处理器</a:t>
            </a:r>
            <a:r>
              <a:rPr dirty="0" sz="1800" spc="-385" b="1">
                <a:latin typeface="Microsoft JhengHei"/>
                <a:cs typeface="Microsoft JhengHei"/>
              </a:rPr>
              <a:t>A</a:t>
            </a:r>
            <a:r>
              <a:rPr dirty="0" sz="1800" b="1">
                <a:latin typeface="Microsoft JhengHei"/>
                <a:cs typeface="Microsoft JhengHei"/>
              </a:rPr>
              <a:t>上 </a:t>
            </a:r>
            <a:r>
              <a:rPr dirty="0" sz="1800" spc="10" b="1">
                <a:latin typeface="Microsoft JhengHei"/>
                <a:cs typeface="Microsoft JhengHei"/>
              </a:rPr>
              <a:t>被屏蔽的中断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1226" y="3784853"/>
            <a:ext cx="2501265" cy="288290"/>
          </a:xfrm>
          <a:prstGeom prst="rect">
            <a:avLst/>
          </a:prstGeom>
          <a:solidFill>
            <a:srgbClr val="80808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60"/>
              </a:spcBef>
            </a:pPr>
            <a:r>
              <a:rPr dirty="0" sz="1800" spc="-105" b="1">
                <a:latin typeface="Microsoft JhengHei"/>
                <a:cs typeface="Microsoft JhengHei"/>
              </a:rPr>
              <a:t>Dispatch/DPC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1226" y="4072890"/>
            <a:ext cx="2501265" cy="287020"/>
          </a:xfrm>
          <a:prstGeom prst="rect">
            <a:avLst/>
          </a:prstGeom>
          <a:solidFill>
            <a:srgbClr val="80808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800" spc="-300" b="1">
                <a:latin typeface="Microsoft JhengHei"/>
                <a:cs typeface="Microsoft JhengHei"/>
              </a:rPr>
              <a:t>APC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1226" y="4359402"/>
            <a:ext cx="2501265" cy="288290"/>
          </a:xfrm>
          <a:prstGeom prst="rect">
            <a:avLst/>
          </a:prstGeom>
          <a:solidFill>
            <a:srgbClr val="80808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800" b="1">
                <a:latin typeface="Microsoft JhengHei"/>
                <a:cs typeface="Microsoft JhengHei"/>
              </a:rPr>
              <a:t>低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52109" y="3906773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52109" y="448132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45658" y="3906773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1237" y="2276094"/>
            <a:ext cx="1226820" cy="337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60"/>
              </a:spcBef>
            </a:pPr>
            <a:r>
              <a:rPr dirty="0" sz="1800" spc="-195" b="1">
                <a:latin typeface="Microsoft JhengHei"/>
                <a:cs typeface="Microsoft JhengHei"/>
              </a:rPr>
              <a:t>IRQL=</a:t>
            </a:r>
            <a:r>
              <a:rPr dirty="0" sz="1800" spc="10" b="1">
                <a:latin typeface="Microsoft JhengHei"/>
                <a:cs typeface="Microsoft JhengHei"/>
              </a:rPr>
              <a:t>时钟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45658" y="4194809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8204" y="1941957"/>
            <a:ext cx="830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处理器</a:t>
            </a:r>
            <a:r>
              <a:rPr dirty="0" sz="1800" spc="-395" b="1">
                <a:latin typeface="Microsoft JhengHei"/>
                <a:cs typeface="Microsoft JhengHei"/>
              </a:rPr>
              <a:t>A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45658" y="3880611"/>
            <a:ext cx="535940" cy="57785"/>
          </a:xfrm>
          <a:custGeom>
            <a:avLst/>
            <a:gdLst/>
            <a:ahLst/>
            <a:cxnLst/>
            <a:rect l="l" t="t" r="r" b="b"/>
            <a:pathLst>
              <a:path w="535939" h="57785">
                <a:moveTo>
                  <a:pt x="87756" y="0"/>
                </a:moveTo>
                <a:lnTo>
                  <a:pt x="0" y="26162"/>
                </a:lnTo>
                <a:lnTo>
                  <a:pt x="85978" y="57785"/>
                </a:lnTo>
                <a:lnTo>
                  <a:pt x="86422" y="43381"/>
                </a:lnTo>
                <a:lnTo>
                  <a:pt x="71881" y="42925"/>
                </a:lnTo>
                <a:lnTo>
                  <a:pt x="72770" y="13969"/>
                </a:lnTo>
                <a:lnTo>
                  <a:pt x="87327" y="13969"/>
                </a:lnTo>
                <a:lnTo>
                  <a:pt x="87756" y="0"/>
                </a:lnTo>
                <a:close/>
              </a:path>
              <a:path w="535939" h="57785">
                <a:moveTo>
                  <a:pt x="87313" y="14425"/>
                </a:moveTo>
                <a:lnTo>
                  <a:pt x="86422" y="43381"/>
                </a:lnTo>
                <a:lnTo>
                  <a:pt x="534415" y="57404"/>
                </a:lnTo>
                <a:lnTo>
                  <a:pt x="535431" y="28448"/>
                </a:lnTo>
                <a:lnTo>
                  <a:pt x="87313" y="14425"/>
                </a:lnTo>
                <a:close/>
              </a:path>
              <a:path w="535939" h="57785">
                <a:moveTo>
                  <a:pt x="72770" y="13969"/>
                </a:moveTo>
                <a:lnTo>
                  <a:pt x="71881" y="42925"/>
                </a:lnTo>
                <a:lnTo>
                  <a:pt x="86422" y="43381"/>
                </a:lnTo>
                <a:lnTo>
                  <a:pt x="87313" y="14425"/>
                </a:lnTo>
                <a:lnTo>
                  <a:pt x="72770" y="13969"/>
                </a:lnTo>
                <a:close/>
              </a:path>
              <a:path w="535939" h="57785">
                <a:moveTo>
                  <a:pt x="87327" y="13969"/>
                </a:moveTo>
                <a:lnTo>
                  <a:pt x="72770" y="13969"/>
                </a:lnTo>
                <a:lnTo>
                  <a:pt x="87313" y="14425"/>
                </a:lnTo>
                <a:lnTo>
                  <a:pt x="87327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57677" y="2468117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57677" y="4481321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57677" y="2468117"/>
            <a:ext cx="0" cy="2013585"/>
          </a:xfrm>
          <a:custGeom>
            <a:avLst/>
            <a:gdLst/>
            <a:ahLst/>
            <a:cxnLst/>
            <a:rect l="l" t="t" r="r" b="b"/>
            <a:pathLst>
              <a:path w="0" h="2013585">
                <a:moveTo>
                  <a:pt x="0" y="0"/>
                </a:moveTo>
                <a:lnTo>
                  <a:pt x="0" y="20132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73629" y="3475482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097651" y="4181297"/>
            <a:ext cx="140652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Microsoft JhengHei"/>
                <a:cs typeface="Microsoft JhengHei"/>
              </a:rPr>
              <a:t>在处理器</a:t>
            </a:r>
            <a:r>
              <a:rPr dirty="0" sz="1800" spc="-250" b="1">
                <a:latin typeface="Microsoft JhengHei"/>
                <a:cs typeface="Microsoft JhengHei"/>
              </a:rPr>
              <a:t>B</a:t>
            </a:r>
            <a:r>
              <a:rPr dirty="0" sz="1800" b="1">
                <a:latin typeface="Microsoft JhengHei"/>
                <a:cs typeface="Microsoft JhengHei"/>
              </a:rPr>
              <a:t>上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被屏蔽的中断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80582" y="3790950"/>
            <a:ext cx="2353310" cy="33083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65"/>
              </a:spcBef>
            </a:pPr>
            <a:r>
              <a:rPr dirty="0" sz="1800" spc="-195" b="1">
                <a:latin typeface="Microsoft JhengHei"/>
                <a:cs typeface="Microsoft JhengHei"/>
              </a:rPr>
              <a:t>IRQL=</a:t>
            </a:r>
            <a:r>
              <a:rPr dirty="0" sz="1800" spc="-65" b="1">
                <a:latin typeface="Microsoft JhengHei"/>
                <a:cs typeface="Microsoft JhengHei"/>
              </a:rPr>
              <a:t> </a:t>
            </a:r>
            <a:r>
              <a:rPr dirty="0" sz="1800" spc="-105" b="1">
                <a:latin typeface="Microsoft JhengHei"/>
                <a:cs typeface="Microsoft JhengHei"/>
              </a:rPr>
              <a:t>Dispatch/DPC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58659" y="3457194"/>
            <a:ext cx="830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处理器</a:t>
            </a:r>
            <a:r>
              <a:rPr dirty="0" sz="1800" spc="-265" b="1">
                <a:latin typeface="Microsoft JhengHei"/>
                <a:cs typeface="Microsoft JhengHei"/>
              </a:rPr>
              <a:t>B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88057" y="2439161"/>
            <a:ext cx="769620" cy="58419"/>
          </a:xfrm>
          <a:custGeom>
            <a:avLst/>
            <a:gdLst/>
            <a:ahLst/>
            <a:cxnLst/>
            <a:rect l="l" t="t" r="r" b="b"/>
            <a:pathLst>
              <a:path w="769619" h="58419">
                <a:moveTo>
                  <a:pt x="682752" y="0"/>
                </a:moveTo>
                <a:lnTo>
                  <a:pt x="682752" y="57912"/>
                </a:lnTo>
                <a:lnTo>
                  <a:pt x="726185" y="43434"/>
                </a:lnTo>
                <a:lnTo>
                  <a:pt x="697230" y="43434"/>
                </a:lnTo>
                <a:lnTo>
                  <a:pt x="697230" y="14477"/>
                </a:lnTo>
                <a:lnTo>
                  <a:pt x="726186" y="14477"/>
                </a:lnTo>
                <a:lnTo>
                  <a:pt x="682752" y="0"/>
                </a:lnTo>
                <a:close/>
              </a:path>
              <a:path w="769619" h="58419">
                <a:moveTo>
                  <a:pt x="682752" y="14477"/>
                </a:moveTo>
                <a:lnTo>
                  <a:pt x="0" y="14477"/>
                </a:lnTo>
                <a:lnTo>
                  <a:pt x="0" y="43434"/>
                </a:lnTo>
                <a:lnTo>
                  <a:pt x="682752" y="43434"/>
                </a:lnTo>
                <a:lnTo>
                  <a:pt x="682752" y="14477"/>
                </a:lnTo>
                <a:close/>
              </a:path>
              <a:path w="769619" h="58419">
                <a:moveTo>
                  <a:pt x="726186" y="14477"/>
                </a:moveTo>
                <a:lnTo>
                  <a:pt x="697230" y="14477"/>
                </a:lnTo>
                <a:lnTo>
                  <a:pt x="697230" y="43434"/>
                </a:lnTo>
                <a:lnTo>
                  <a:pt x="726185" y="43434"/>
                </a:lnTo>
                <a:lnTo>
                  <a:pt x="769619" y="28955"/>
                </a:lnTo>
                <a:lnTo>
                  <a:pt x="726186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798652"/>
            <a:ext cx="320675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本</a:t>
            </a:r>
            <a:r>
              <a:rPr dirty="0" spc="20"/>
              <a:t>主</a:t>
            </a:r>
            <a:r>
              <a:rPr dirty="0" spc="5"/>
              <a:t>题小结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206498"/>
            <a:ext cx="780732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处理器寄存器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10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状态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、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特权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指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令、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序状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字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指令执行周期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指令流水线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10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r>
              <a:rPr dirty="0" sz="3200" spc="-10" b="1">
                <a:solidFill>
                  <a:srgbClr val="4584D2"/>
                </a:solidFill>
                <a:latin typeface="Microsoft JhengHei"/>
                <a:cs typeface="Microsoft JhengHei"/>
              </a:rPr>
              <a:t>和</a:t>
            </a: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中断源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中断响应和处理的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过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程</a:t>
            </a:r>
            <a:endParaRPr sz="3200">
              <a:latin typeface="Microsoft JhengHei"/>
              <a:cs typeface="Microsoft JhengHei"/>
            </a:endParaRPr>
          </a:p>
          <a:p>
            <a:pPr marL="469900" indent="-457200">
              <a:lnSpc>
                <a:spcPct val="100000"/>
              </a:lnSpc>
              <a:buClr>
                <a:srgbClr val="30B6FC"/>
              </a:buClr>
              <a:buAutoNum type="arabicPeriod"/>
              <a:tabLst>
                <a:tab pos="469900" algn="l"/>
              </a:tabLst>
            </a:pPr>
            <a:r>
              <a:rPr dirty="0" sz="3200" spc="5" b="1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中断的优先级和多</a:t>
            </a:r>
            <a:r>
              <a:rPr dirty="0" sz="3200" spc="-15" b="1">
                <a:solidFill>
                  <a:srgbClr val="4584D2"/>
                </a:solidFill>
                <a:latin typeface="Microsoft JhengHei"/>
                <a:cs typeface="Microsoft JhengHei"/>
              </a:rPr>
              <a:t>重</a:t>
            </a:r>
            <a:r>
              <a:rPr dirty="0" sz="3200" b="1">
                <a:solidFill>
                  <a:srgbClr val="4584D2"/>
                </a:solidFill>
                <a:latin typeface="Microsoft JhengHei"/>
                <a:cs typeface="Microsoft JhengHei"/>
              </a:rPr>
              <a:t>中断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" y="260604"/>
            <a:ext cx="2314956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804799"/>
            <a:ext cx="4641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3.1.1</a:t>
            </a:r>
            <a:r>
              <a:rPr dirty="0" sz="4400" spc="-75">
                <a:latin typeface="Times New Roman"/>
                <a:cs typeface="Times New Roman"/>
              </a:rPr>
              <a:t> </a:t>
            </a:r>
            <a:r>
              <a:rPr dirty="0" sz="4400"/>
              <a:t>处</a:t>
            </a:r>
            <a:r>
              <a:rPr dirty="0" sz="4400" spc="15"/>
              <a:t>理</a:t>
            </a:r>
            <a:r>
              <a:rPr dirty="0" sz="4400"/>
              <a:t>器寄存器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903771"/>
            <a:ext cx="8327390" cy="39255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4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可见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寄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存器</a:t>
            </a:r>
            <a:endParaRPr sz="3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60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使程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员减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少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访问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主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存储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的次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，提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高指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令执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的效率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和状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态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控制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；</a:t>
            </a:r>
            <a:endParaRPr sz="32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6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主要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被具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特权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统例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以控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序的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执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05" y="844118"/>
            <a:ext cx="3942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用</a:t>
            </a:r>
            <a:r>
              <a:rPr dirty="0" sz="4400" spc="15"/>
              <a:t>户</a:t>
            </a:r>
            <a:r>
              <a:rPr dirty="0" sz="4400" spc="5"/>
              <a:t>可见</a:t>
            </a:r>
            <a:r>
              <a:rPr dirty="0" sz="4400" spc="-15"/>
              <a:t>寄</a:t>
            </a:r>
            <a:r>
              <a:rPr dirty="0" sz="4400" spc="5"/>
              <a:t>存器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7217" y="2114519"/>
            <a:ext cx="8026400" cy="353441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的机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访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问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包括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应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用程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和系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类型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条件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码寄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05" y="844118"/>
            <a:ext cx="3942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用</a:t>
            </a:r>
            <a:r>
              <a:rPr dirty="0" sz="4400" spc="15"/>
              <a:t>户</a:t>
            </a:r>
            <a:r>
              <a:rPr dirty="0" sz="4400" spc="5"/>
              <a:t>可见</a:t>
            </a:r>
            <a:r>
              <a:rPr dirty="0" sz="4400" spc="-15"/>
              <a:t>寄</a:t>
            </a:r>
            <a:r>
              <a:rPr dirty="0" sz="4400" spc="5"/>
              <a:t>存器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065" y="1915134"/>
            <a:ext cx="7926070" cy="47205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 b="1">
                <a:solidFill>
                  <a:srgbClr val="FF5050"/>
                </a:solidFill>
                <a:latin typeface="Microsoft JhengHei"/>
                <a:cs typeface="Microsoft JhengHei"/>
              </a:rPr>
              <a:t>地址</a:t>
            </a:r>
            <a:r>
              <a:rPr dirty="0" sz="3200" b="1">
                <a:solidFill>
                  <a:srgbClr val="FF5050"/>
                </a:solidFill>
                <a:latin typeface="Microsoft JhengHei"/>
                <a:cs typeface="Microsoft JhengHei"/>
              </a:rPr>
              <a:t>寄存器</a:t>
            </a:r>
            <a:endParaRPr sz="32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FF5050"/>
                </a:solidFill>
                <a:latin typeface="Microsoft JhengHei"/>
                <a:cs typeface="Microsoft JhengHei"/>
              </a:rPr>
              <a:t>索引</a:t>
            </a:r>
            <a:r>
              <a:rPr dirty="0" sz="3200" b="1">
                <a:solidFill>
                  <a:srgbClr val="FF5050"/>
                </a:solidFill>
                <a:latin typeface="Microsoft JhengHei"/>
                <a:cs typeface="Microsoft JhengHei"/>
              </a:rPr>
              <a:t>寄存</a:t>
            </a:r>
            <a:r>
              <a:rPr dirty="0" sz="3200" spc="-5" b="1">
                <a:solidFill>
                  <a:srgbClr val="FF5050"/>
                </a:solidFill>
                <a:latin typeface="Microsoft JhengHei"/>
                <a:cs typeface="Microsoft JhengHei"/>
              </a:rPr>
              <a:t>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：索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寻址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一种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常用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寻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址方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式，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通过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值加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个索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来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获得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有效地址</a:t>
            </a:r>
            <a:endParaRPr sz="3200">
              <a:latin typeface="Microsoft JhengHei"/>
              <a:cs typeface="Microsoft JhengHei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段指</a:t>
            </a:r>
            <a:r>
              <a:rPr dirty="0" sz="3200" spc="-5" b="1">
                <a:solidFill>
                  <a:srgbClr val="FF5050"/>
                </a:solidFill>
                <a:latin typeface="Microsoft JhengHei"/>
                <a:cs typeface="Microsoft JhengHei"/>
              </a:rPr>
              <a:t>针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于分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寻址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式，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储器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被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划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分成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长度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等的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段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，一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存储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引用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个特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定段号和段内的偏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量组成</a:t>
            </a:r>
            <a:endParaRPr sz="3200">
              <a:latin typeface="Microsoft JhengHei"/>
              <a:cs typeface="Microsoft JhengHei"/>
            </a:endParaRPr>
          </a:p>
          <a:p>
            <a:pPr algn="just" lvl="1" marL="588645" marR="952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10" b="1">
                <a:solidFill>
                  <a:srgbClr val="FF5050"/>
                </a:solidFill>
                <a:latin typeface="Microsoft JhengHei"/>
                <a:cs typeface="Microsoft JhengHei"/>
              </a:rPr>
              <a:t>栈指</a:t>
            </a:r>
            <a:r>
              <a:rPr dirty="0" sz="3200" spc="-5" b="1">
                <a:solidFill>
                  <a:srgbClr val="FF5050"/>
                </a:solidFill>
                <a:latin typeface="Microsoft JhengHei"/>
                <a:cs typeface="Microsoft JhengHei"/>
              </a:rPr>
              <a:t>针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如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果对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户可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的栈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行寻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址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则应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该有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个专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门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的寄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器指</a:t>
            </a:r>
            <a:r>
              <a:rPr dirty="0" sz="3200" spc="-10" b="1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栈顶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909574"/>
            <a:ext cx="170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"/>
              <a:t>条件码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7217" y="2494026"/>
            <a:ext cx="8019415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-140" b="1">
                <a:solidFill>
                  <a:srgbClr val="073D86"/>
                </a:solidFill>
                <a:latin typeface="Microsoft JhengHei"/>
                <a:cs typeface="Microsoft JhengHei"/>
              </a:rPr>
              <a:t>Condition</a:t>
            </a:r>
            <a:r>
              <a:rPr dirty="0" sz="3200" spc="-65" b="1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dirty="0" sz="3200" spc="-125" b="1">
                <a:solidFill>
                  <a:srgbClr val="073D86"/>
                </a:solidFill>
                <a:latin typeface="Microsoft JhengHei"/>
                <a:cs typeface="Microsoft JhengHei"/>
              </a:rPr>
              <a:t>Code，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处理器硬件为操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结果设 </a:t>
            </a: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置的位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10" b="1">
                <a:solidFill>
                  <a:srgbClr val="073D86"/>
                </a:solidFill>
                <a:latin typeface="Microsoft JhengHei"/>
                <a:cs typeface="Microsoft JhengHei"/>
              </a:rPr>
              <a:t>例如：</a:t>
            </a:r>
            <a:endParaRPr sz="3200">
              <a:latin typeface="Microsoft JhengHei"/>
              <a:cs typeface="Microsoft JhengHei"/>
            </a:endParaRPr>
          </a:p>
          <a:p>
            <a:pPr algn="just" lvl="1" marL="588645" marR="102870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算术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运算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能产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生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正数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负数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零或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溢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出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20" b="1">
                <a:solidFill>
                  <a:srgbClr val="073D86"/>
                </a:solidFill>
                <a:latin typeface="Microsoft JhengHei"/>
                <a:cs typeface="Microsoft JhengHei"/>
              </a:rPr>
              <a:t>结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果，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除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了结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果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自身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储在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个寄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器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或存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储器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，在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术指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之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后，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也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随 </a:t>
            </a:r>
            <a:r>
              <a:rPr dirty="0" sz="3200" spc="5" b="1">
                <a:solidFill>
                  <a:srgbClr val="073D86"/>
                </a:solidFill>
                <a:latin typeface="Microsoft JhengHei"/>
                <a:cs typeface="Microsoft JhengHei"/>
              </a:rPr>
              <a:t>之设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置一</a:t>
            </a:r>
            <a:r>
              <a:rPr dirty="0" sz="3200" spc="-15" b="1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dirty="0" sz="3200" b="1">
                <a:solidFill>
                  <a:srgbClr val="073D86"/>
                </a:solidFill>
                <a:latin typeface="Microsoft JhengHei"/>
                <a:cs typeface="Microsoft JhengHei"/>
              </a:rPr>
              <a:t>条件码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871474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控制</a:t>
            </a:r>
            <a:r>
              <a:rPr dirty="0" sz="4400"/>
              <a:t>与状态寄存器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443" y="2308351"/>
            <a:ext cx="7158990" cy="200088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56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程序计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数器：将取指令的地址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63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spc="5" b="1">
                <a:solidFill>
                  <a:srgbClr val="073D86"/>
                </a:solidFill>
                <a:latin typeface="Microsoft JhengHei"/>
                <a:cs typeface="Microsoft JhengHei"/>
              </a:rPr>
              <a:t>指令寄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存器：最近使用的指令内容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6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3600" spc="-56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dirty="0" sz="3600" spc="10" b="1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dirty="0" sz="3600" b="1">
                <a:solidFill>
                  <a:srgbClr val="073D86"/>
                </a:solidFill>
                <a:latin typeface="Microsoft JhengHei"/>
                <a:cs typeface="Microsoft JhengHei"/>
              </a:rPr>
              <a:t>寄存器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15:58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骆斌</dc:creator>
  <dc:title>计算机与操作系统 第三讲  中断 </dc:title>
  <dcterms:created xsi:type="dcterms:W3CDTF">2019-09-12T16:07:18Z</dcterms:created>
  <dcterms:modified xsi:type="dcterms:W3CDTF">2019-09-12T16:07:18Z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