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Default Extension="jpg" ContentType="image/jpg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28600" y="228600"/>
            <a:ext cx="8695944" cy="60350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6054852" y="5500115"/>
            <a:ext cx="2880360" cy="713740"/>
          </a:xfrm>
          <a:custGeom>
            <a:avLst/>
            <a:gdLst/>
            <a:ahLst/>
            <a:cxnLst/>
            <a:rect l="l" t="t" r="r" b="b"/>
            <a:pathLst>
              <a:path w="2880359" h="713739">
                <a:moveTo>
                  <a:pt x="2880359" y="0"/>
                </a:moveTo>
                <a:lnTo>
                  <a:pt x="2874009" y="0"/>
                </a:lnTo>
                <a:lnTo>
                  <a:pt x="2752598" y="20066"/>
                </a:lnTo>
                <a:lnTo>
                  <a:pt x="2629154" y="42291"/>
                </a:lnTo>
                <a:lnTo>
                  <a:pt x="2373629" y="91376"/>
                </a:lnTo>
                <a:lnTo>
                  <a:pt x="2105405" y="149326"/>
                </a:lnTo>
                <a:lnTo>
                  <a:pt x="1824481" y="216192"/>
                </a:lnTo>
                <a:lnTo>
                  <a:pt x="1566799" y="280835"/>
                </a:lnTo>
                <a:lnTo>
                  <a:pt x="843026" y="443534"/>
                </a:lnTo>
                <a:lnTo>
                  <a:pt x="621665" y="488111"/>
                </a:lnTo>
                <a:lnTo>
                  <a:pt x="200151" y="566127"/>
                </a:lnTo>
                <a:lnTo>
                  <a:pt x="0" y="599554"/>
                </a:lnTo>
                <a:lnTo>
                  <a:pt x="270383" y="637451"/>
                </a:lnTo>
                <a:lnTo>
                  <a:pt x="398145" y="653046"/>
                </a:lnTo>
                <a:lnTo>
                  <a:pt x="645032" y="679792"/>
                </a:lnTo>
                <a:lnTo>
                  <a:pt x="874902" y="697623"/>
                </a:lnTo>
                <a:lnTo>
                  <a:pt x="985647" y="704316"/>
                </a:lnTo>
                <a:lnTo>
                  <a:pt x="1094231" y="708774"/>
                </a:lnTo>
                <a:lnTo>
                  <a:pt x="1298575" y="713232"/>
                </a:lnTo>
                <a:lnTo>
                  <a:pt x="1396492" y="713232"/>
                </a:lnTo>
                <a:lnTo>
                  <a:pt x="1585976" y="708774"/>
                </a:lnTo>
                <a:lnTo>
                  <a:pt x="1675383" y="704316"/>
                </a:lnTo>
                <a:lnTo>
                  <a:pt x="1845691" y="690943"/>
                </a:lnTo>
                <a:lnTo>
                  <a:pt x="1928749" y="682028"/>
                </a:lnTo>
                <a:lnTo>
                  <a:pt x="2086228" y="659739"/>
                </a:lnTo>
                <a:lnTo>
                  <a:pt x="2235327" y="632993"/>
                </a:lnTo>
                <a:lnTo>
                  <a:pt x="2375789" y="601789"/>
                </a:lnTo>
                <a:lnTo>
                  <a:pt x="2509901" y="566127"/>
                </a:lnTo>
                <a:lnTo>
                  <a:pt x="2637663" y="526008"/>
                </a:lnTo>
                <a:lnTo>
                  <a:pt x="2759075" y="481431"/>
                </a:lnTo>
                <a:lnTo>
                  <a:pt x="2876042" y="434619"/>
                </a:lnTo>
                <a:lnTo>
                  <a:pt x="2880359" y="432396"/>
                </a:lnTo>
                <a:lnTo>
                  <a:pt x="2880359" y="0"/>
                </a:lnTo>
                <a:close/>
              </a:path>
            </a:pathLst>
          </a:custGeom>
          <a:solidFill>
            <a:srgbClr val="C5E7FB">
              <a:alpha val="2901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2621279" y="5372100"/>
            <a:ext cx="5552440" cy="850900"/>
          </a:xfrm>
          <a:custGeom>
            <a:avLst/>
            <a:gdLst/>
            <a:ahLst/>
            <a:cxnLst/>
            <a:rect l="l" t="t" r="r" b="b"/>
            <a:pathLst>
              <a:path w="5552440" h="850900">
                <a:moveTo>
                  <a:pt x="853694" y="0"/>
                </a:moveTo>
                <a:lnTo>
                  <a:pt x="685419" y="0"/>
                </a:lnTo>
                <a:lnTo>
                  <a:pt x="527938" y="4444"/>
                </a:lnTo>
                <a:lnTo>
                  <a:pt x="381000" y="11175"/>
                </a:lnTo>
                <a:lnTo>
                  <a:pt x="244856" y="22352"/>
                </a:lnTo>
                <a:lnTo>
                  <a:pt x="117093" y="35687"/>
                </a:lnTo>
                <a:lnTo>
                  <a:pt x="0" y="53593"/>
                </a:lnTo>
                <a:lnTo>
                  <a:pt x="334263" y="96012"/>
                </a:lnTo>
                <a:lnTo>
                  <a:pt x="693928" y="156209"/>
                </a:lnTo>
                <a:lnTo>
                  <a:pt x="1079245" y="234365"/>
                </a:lnTo>
                <a:lnTo>
                  <a:pt x="1283716" y="278993"/>
                </a:lnTo>
                <a:lnTo>
                  <a:pt x="1869058" y="421843"/>
                </a:lnTo>
                <a:lnTo>
                  <a:pt x="2563114" y="575856"/>
                </a:lnTo>
                <a:lnTo>
                  <a:pt x="2726944" y="607098"/>
                </a:lnTo>
                <a:lnTo>
                  <a:pt x="2882392" y="638352"/>
                </a:lnTo>
                <a:lnTo>
                  <a:pt x="3035681" y="667372"/>
                </a:lnTo>
                <a:lnTo>
                  <a:pt x="3329431" y="716470"/>
                </a:lnTo>
                <a:lnTo>
                  <a:pt x="3469894" y="738797"/>
                </a:lnTo>
                <a:lnTo>
                  <a:pt x="3738245" y="774509"/>
                </a:lnTo>
                <a:lnTo>
                  <a:pt x="3991483" y="805751"/>
                </a:lnTo>
                <a:lnTo>
                  <a:pt x="4112895" y="816914"/>
                </a:lnTo>
                <a:lnTo>
                  <a:pt x="4342765" y="834770"/>
                </a:lnTo>
                <a:lnTo>
                  <a:pt x="4453509" y="841463"/>
                </a:lnTo>
                <a:lnTo>
                  <a:pt x="4666361" y="850392"/>
                </a:lnTo>
                <a:lnTo>
                  <a:pt x="4864354" y="850392"/>
                </a:lnTo>
                <a:lnTo>
                  <a:pt x="5051679" y="845921"/>
                </a:lnTo>
                <a:lnTo>
                  <a:pt x="5141087" y="841463"/>
                </a:lnTo>
                <a:lnTo>
                  <a:pt x="5228336" y="834770"/>
                </a:lnTo>
                <a:lnTo>
                  <a:pt x="5475351" y="807986"/>
                </a:lnTo>
                <a:lnTo>
                  <a:pt x="5551932" y="796823"/>
                </a:lnTo>
                <a:lnTo>
                  <a:pt x="5305044" y="765581"/>
                </a:lnTo>
                <a:lnTo>
                  <a:pt x="5043170" y="727633"/>
                </a:lnTo>
                <a:lnTo>
                  <a:pt x="4474718" y="629424"/>
                </a:lnTo>
                <a:lnTo>
                  <a:pt x="3840353" y="497738"/>
                </a:lnTo>
                <a:lnTo>
                  <a:pt x="2854706" y="263372"/>
                </a:lnTo>
                <a:lnTo>
                  <a:pt x="2586482" y="205359"/>
                </a:lnTo>
                <a:lnTo>
                  <a:pt x="2331085" y="156209"/>
                </a:lnTo>
                <a:lnTo>
                  <a:pt x="2207514" y="133858"/>
                </a:lnTo>
                <a:lnTo>
                  <a:pt x="2086229" y="113791"/>
                </a:lnTo>
                <a:lnTo>
                  <a:pt x="1969134" y="96012"/>
                </a:lnTo>
                <a:lnTo>
                  <a:pt x="1630680" y="51308"/>
                </a:lnTo>
                <a:lnTo>
                  <a:pt x="1419859" y="31241"/>
                </a:lnTo>
                <a:lnTo>
                  <a:pt x="1221994" y="15621"/>
                </a:lnTo>
                <a:lnTo>
                  <a:pt x="1032509" y="4444"/>
                </a:lnTo>
                <a:lnTo>
                  <a:pt x="853694" y="0"/>
                </a:lnTo>
                <a:close/>
              </a:path>
            </a:pathLst>
          </a:custGeom>
          <a:solidFill>
            <a:srgbClr val="C5E7FB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2832354" y="5385053"/>
            <a:ext cx="5474335" cy="774700"/>
          </a:xfrm>
          <a:custGeom>
            <a:avLst/>
            <a:gdLst/>
            <a:ahLst/>
            <a:cxnLst/>
            <a:rect l="l" t="t" r="r" b="b"/>
            <a:pathLst>
              <a:path w="5474334" h="774700">
                <a:moveTo>
                  <a:pt x="0" y="78105"/>
                </a:moveTo>
                <a:lnTo>
                  <a:pt x="19176" y="73660"/>
                </a:lnTo>
                <a:lnTo>
                  <a:pt x="76581" y="62484"/>
                </a:lnTo>
                <a:lnTo>
                  <a:pt x="174497" y="46863"/>
                </a:lnTo>
                <a:lnTo>
                  <a:pt x="238378" y="37973"/>
                </a:lnTo>
                <a:lnTo>
                  <a:pt x="312927" y="28956"/>
                </a:lnTo>
                <a:lnTo>
                  <a:pt x="395858" y="22352"/>
                </a:lnTo>
                <a:lnTo>
                  <a:pt x="491617" y="15621"/>
                </a:lnTo>
                <a:lnTo>
                  <a:pt x="596010" y="8890"/>
                </a:lnTo>
                <a:lnTo>
                  <a:pt x="712978" y="4445"/>
                </a:lnTo>
                <a:lnTo>
                  <a:pt x="840740" y="2286"/>
                </a:lnTo>
                <a:lnTo>
                  <a:pt x="979043" y="0"/>
                </a:lnTo>
                <a:lnTo>
                  <a:pt x="1128013" y="2286"/>
                </a:lnTo>
                <a:lnTo>
                  <a:pt x="1287653" y="6731"/>
                </a:lnTo>
                <a:lnTo>
                  <a:pt x="1460119" y="15621"/>
                </a:lnTo>
                <a:lnTo>
                  <a:pt x="1643125" y="26797"/>
                </a:lnTo>
                <a:lnTo>
                  <a:pt x="1836800" y="44577"/>
                </a:lnTo>
                <a:lnTo>
                  <a:pt x="2043303" y="64643"/>
                </a:lnTo>
                <a:lnTo>
                  <a:pt x="2262505" y="89281"/>
                </a:lnTo>
                <a:lnTo>
                  <a:pt x="2492374" y="118237"/>
                </a:lnTo>
                <a:lnTo>
                  <a:pt x="2734945" y="153924"/>
                </a:lnTo>
                <a:lnTo>
                  <a:pt x="2988310" y="194056"/>
                </a:lnTo>
                <a:lnTo>
                  <a:pt x="3254248" y="240957"/>
                </a:lnTo>
                <a:lnTo>
                  <a:pt x="3533140" y="296735"/>
                </a:lnTo>
                <a:lnTo>
                  <a:pt x="3824731" y="356971"/>
                </a:lnTo>
                <a:lnTo>
                  <a:pt x="4129024" y="423913"/>
                </a:lnTo>
                <a:lnTo>
                  <a:pt x="4446143" y="499770"/>
                </a:lnTo>
                <a:lnTo>
                  <a:pt x="4776089" y="582320"/>
                </a:lnTo>
                <a:lnTo>
                  <a:pt x="5118735" y="673785"/>
                </a:lnTo>
                <a:lnTo>
                  <a:pt x="5474208" y="774192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5616702" y="5371338"/>
            <a:ext cx="3312160" cy="650875"/>
          </a:xfrm>
          <a:custGeom>
            <a:avLst/>
            <a:gdLst/>
            <a:ahLst/>
            <a:cxnLst/>
            <a:rect l="l" t="t" r="r" b="b"/>
            <a:pathLst>
              <a:path w="3312159" h="650875">
                <a:moveTo>
                  <a:pt x="0" y="650748"/>
                </a:moveTo>
                <a:lnTo>
                  <a:pt x="95758" y="624001"/>
                </a:lnTo>
                <a:lnTo>
                  <a:pt x="357505" y="554913"/>
                </a:lnTo>
                <a:lnTo>
                  <a:pt x="538480" y="508114"/>
                </a:lnTo>
                <a:lnTo>
                  <a:pt x="747013" y="456857"/>
                </a:lnTo>
                <a:lnTo>
                  <a:pt x="979043" y="401142"/>
                </a:lnTo>
                <a:lnTo>
                  <a:pt x="1228090" y="340969"/>
                </a:lnTo>
                <a:lnTo>
                  <a:pt x="1491996" y="283032"/>
                </a:lnTo>
                <a:lnTo>
                  <a:pt x="1762252" y="225082"/>
                </a:lnTo>
                <a:lnTo>
                  <a:pt x="2038857" y="171577"/>
                </a:lnTo>
                <a:lnTo>
                  <a:pt x="2313431" y="120396"/>
                </a:lnTo>
                <a:lnTo>
                  <a:pt x="2449703" y="98043"/>
                </a:lnTo>
                <a:lnTo>
                  <a:pt x="2581655" y="75818"/>
                </a:lnTo>
                <a:lnTo>
                  <a:pt x="2713608" y="57912"/>
                </a:lnTo>
                <a:lnTo>
                  <a:pt x="2841244" y="40131"/>
                </a:lnTo>
                <a:lnTo>
                  <a:pt x="2966847" y="26796"/>
                </a:lnTo>
                <a:lnTo>
                  <a:pt x="3086100" y="15621"/>
                </a:lnTo>
                <a:lnTo>
                  <a:pt x="3201034" y="6731"/>
                </a:lnTo>
                <a:lnTo>
                  <a:pt x="3311652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bk object 21"/>
          <p:cNvSpPr/>
          <p:nvPr/>
        </p:nvSpPr>
        <p:spPr>
          <a:xfrm>
            <a:off x="211836" y="5355335"/>
            <a:ext cx="8723630" cy="1329055"/>
          </a:xfrm>
          <a:custGeom>
            <a:avLst/>
            <a:gdLst/>
            <a:ahLst/>
            <a:cxnLst/>
            <a:rect l="l" t="t" r="r" b="b"/>
            <a:pathLst>
              <a:path w="8723630" h="1329054">
                <a:moveTo>
                  <a:pt x="1556131" y="0"/>
                </a:moveTo>
                <a:lnTo>
                  <a:pt x="1402842" y="0"/>
                </a:lnTo>
                <a:lnTo>
                  <a:pt x="1258062" y="4444"/>
                </a:lnTo>
                <a:lnTo>
                  <a:pt x="1121791" y="11175"/>
                </a:lnTo>
                <a:lnTo>
                  <a:pt x="874890" y="33400"/>
                </a:lnTo>
                <a:lnTo>
                  <a:pt x="762076" y="49021"/>
                </a:lnTo>
                <a:lnTo>
                  <a:pt x="659892" y="64642"/>
                </a:lnTo>
                <a:lnTo>
                  <a:pt x="564108" y="82550"/>
                </a:lnTo>
                <a:lnTo>
                  <a:pt x="478955" y="102615"/>
                </a:lnTo>
                <a:lnTo>
                  <a:pt x="398068" y="120395"/>
                </a:lnTo>
                <a:lnTo>
                  <a:pt x="327812" y="140461"/>
                </a:lnTo>
                <a:lnTo>
                  <a:pt x="206489" y="178434"/>
                </a:lnTo>
                <a:lnTo>
                  <a:pt x="157518" y="196214"/>
                </a:lnTo>
                <a:lnTo>
                  <a:pt x="51092" y="240817"/>
                </a:lnTo>
                <a:lnTo>
                  <a:pt x="0" y="267563"/>
                </a:lnTo>
                <a:lnTo>
                  <a:pt x="0" y="1328928"/>
                </a:lnTo>
                <a:lnTo>
                  <a:pt x="8719058" y="1328927"/>
                </a:lnTo>
                <a:lnTo>
                  <a:pt x="8723376" y="1322235"/>
                </a:lnTo>
                <a:lnTo>
                  <a:pt x="8723376" y="849528"/>
                </a:lnTo>
                <a:lnTo>
                  <a:pt x="7182231" y="849528"/>
                </a:lnTo>
                <a:lnTo>
                  <a:pt x="7043801" y="847305"/>
                </a:lnTo>
                <a:lnTo>
                  <a:pt x="6899148" y="842848"/>
                </a:lnTo>
                <a:lnTo>
                  <a:pt x="6750050" y="836155"/>
                </a:lnTo>
                <a:lnTo>
                  <a:pt x="6594729" y="825004"/>
                </a:lnTo>
                <a:lnTo>
                  <a:pt x="6260465" y="791552"/>
                </a:lnTo>
                <a:lnTo>
                  <a:pt x="5900674" y="744727"/>
                </a:lnTo>
                <a:lnTo>
                  <a:pt x="5709158" y="715746"/>
                </a:lnTo>
                <a:lnTo>
                  <a:pt x="5509006" y="682307"/>
                </a:lnTo>
                <a:lnTo>
                  <a:pt x="5302631" y="644397"/>
                </a:lnTo>
                <a:lnTo>
                  <a:pt x="4861941" y="557441"/>
                </a:lnTo>
                <a:lnTo>
                  <a:pt x="4387215" y="452640"/>
                </a:lnTo>
                <a:lnTo>
                  <a:pt x="4136009" y="394665"/>
                </a:lnTo>
                <a:lnTo>
                  <a:pt x="3614547" y="267563"/>
                </a:lnTo>
                <a:lnTo>
                  <a:pt x="3122803" y="164972"/>
                </a:lnTo>
                <a:lnTo>
                  <a:pt x="2892933" y="124840"/>
                </a:lnTo>
                <a:lnTo>
                  <a:pt x="2673604" y="91439"/>
                </a:lnTo>
                <a:lnTo>
                  <a:pt x="2462911" y="62483"/>
                </a:lnTo>
                <a:lnTo>
                  <a:pt x="2262759" y="40131"/>
                </a:lnTo>
                <a:lnTo>
                  <a:pt x="2073402" y="22351"/>
                </a:lnTo>
                <a:lnTo>
                  <a:pt x="1719961" y="2285"/>
                </a:lnTo>
                <a:lnTo>
                  <a:pt x="1556131" y="0"/>
                </a:lnTo>
                <a:close/>
              </a:path>
              <a:path w="8723630" h="1329054">
                <a:moveTo>
                  <a:pt x="8723376" y="568579"/>
                </a:moveTo>
                <a:lnTo>
                  <a:pt x="8638286" y="604266"/>
                </a:lnTo>
                <a:lnTo>
                  <a:pt x="8557387" y="635482"/>
                </a:lnTo>
                <a:lnTo>
                  <a:pt x="8472170" y="664463"/>
                </a:lnTo>
                <a:lnTo>
                  <a:pt x="8295513" y="717981"/>
                </a:lnTo>
                <a:lnTo>
                  <a:pt x="8201787" y="742505"/>
                </a:lnTo>
                <a:lnTo>
                  <a:pt x="8005953" y="782637"/>
                </a:lnTo>
                <a:lnTo>
                  <a:pt x="7901686" y="800480"/>
                </a:lnTo>
                <a:lnTo>
                  <a:pt x="7680325" y="827239"/>
                </a:lnTo>
                <a:lnTo>
                  <a:pt x="7441946" y="845070"/>
                </a:lnTo>
                <a:lnTo>
                  <a:pt x="7314184" y="849528"/>
                </a:lnTo>
                <a:lnTo>
                  <a:pt x="8723376" y="849528"/>
                </a:lnTo>
                <a:lnTo>
                  <a:pt x="8723376" y="56857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8759" y="1585671"/>
            <a:ext cx="6126480" cy="17138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1" i="0">
                <a:solidFill>
                  <a:schemeClr val="bg1"/>
                </a:solidFill>
                <a:latin typeface="Microsoft JhengHei"/>
                <a:cs typeface="Microsoft JhengHe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073D86"/>
                </a:solidFill>
                <a:latin typeface="Microsoft JhengHei"/>
                <a:cs typeface="Microsoft JhengHe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1" i="0">
                <a:solidFill>
                  <a:schemeClr val="bg1"/>
                </a:solidFill>
                <a:latin typeface="Microsoft JhengHei"/>
                <a:cs typeface="Microsoft JhengHe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28600" y="228600"/>
            <a:ext cx="8695944" cy="47365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6047232" y="4203191"/>
            <a:ext cx="2875915" cy="715010"/>
          </a:xfrm>
          <a:custGeom>
            <a:avLst/>
            <a:gdLst/>
            <a:ahLst/>
            <a:cxnLst/>
            <a:rect l="l" t="t" r="r" b="b"/>
            <a:pathLst>
              <a:path w="2875915" h="715010">
                <a:moveTo>
                  <a:pt x="2875788" y="0"/>
                </a:moveTo>
                <a:lnTo>
                  <a:pt x="2869438" y="0"/>
                </a:lnTo>
                <a:lnTo>
                  <a:pt x="2748279" y="20065"/>
                </a:lnTo>
                <a:lnTo>
                  <a:pt x="2624963" y="42417"/>
                </a:lnTo>
                <a:lnTo>
                  <a:pt x="2369946" y="91566"/>
                </a:lnTo>
                <a:lnTo>
                  <a:pt x="2102103" y="149605"/>
                </a:lnTo>
                <a:lnTo>
                  <a:pt x="1821561" y="216661"/>
                </a:lnTo>
                <a:lnTo>
                  <a:pt x="1564386" y="281431"/>
                </a:lnTo>
                <a:lnTo>
                  <a:pt x="841756" y="444499"/>
                </a:lnTo>
                <a:lnTo>
                  <a:pt x="620648" y="489203"/>
                </a:lnTo>
                <a:lnTo>
                  <a:pt x="199770" y="567308"/>
                </a:lnTo>
                <a:lnTo>
                  <a:pt x="0" y="600836"/>
                </a:lnTo>
                <a:lnTo>
                  <a:pt x="269875" y="638809"/>
                </a:lnTo>
                <a:lnTo>
                  <a:pt x="397509" y="654430"/>
                </a:lnTo>
                <a:lnTo>
                  <a:pt x="644016" y="681227"/>
                </a:lnTo>
                <a:lnTo>
                  <a:pt x="873633" y="699134"/>
                </a:lnTo>
                <a:lnTo>
                  <a:pt x="984122" y="705865"/>
                </a:lnTo>
                <a:lnTo>
                  <a:pt x="1092453" y="710310"/>
                </a:lnTo>
                <a:lnTo>
                  <a:pt x="1296542" y="714755"/>
                </a:lnTo>
                <a:lnTo>
                  <a:pt x="1394333" y="714755"/>
                </a:lnTo>
                <a:lnTo>
                  <a:pt x="1583436" y="710310"/>
                </a:lnTo>
                <a:lnTo>
                  <a:pt x="1672716" y="705865"/>
                </a:lnTo>
                <a:lnTo>
                  <a:pt x="1842769" y="692403"/>
                </a:lnTo>
                <a:lnTo>
                  <a:pt x="1925700" y="683513"/>
                </a:lnTo>
                <a:lnTo>
                  <a:pt x="2082926" y="661161"/>
                </a:lnTo>
                <a:lnTo>
                  <a:pt x="2231770" y="634364"/>
                </a:lnTo>
                <a:lnTo>
                  <a:pt x="2372106" y="603122"/>
                </a:lnTo>
                <a:lnTo>
                  <a:pt x="2505964" y="567308"/>
                </a:lnTo>
                <a:lnTo>
                  <a:pt x="2633471" y="527176"/>
                </a:lnTo>
                <a:lnTo>
                  <a:pt x="2754629" y="482472"/>
                </a:lnTo>
                <a:lnTo>
                  <a:pt x="2871596" y="435609"/>
                </a:lnTo>
                <a:lnTo>
                  <a:pt x="2875788" y="433323"/>
                </a:lnTo>
                <a:lnTo>
                  <a:pt x="2875788" y="0"/>
                </a:lnTo>
                <a:close/>
              </a:path>
            </a:pathLst>
          </a:custGeom>
          <a:solidFill>
            <a:srgbClr val="C5E7FB">
              <a:alpha val="2901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2619755" y="4075176"/>
            <a:ext cx="5544820" cy="850900"/>
          </a:xfrm>
          <a:custGeom>
            <a:avLst/>
            <a:gdLst/>
            <a:ahLst/>
            <a:cxnLst/>
            <a:rect l="l" t="t" r="r" b="b"/>
            <a:pathLst>
              <a:path w="5544820" h="850900">
                <a:moveTo>
                  <a:pt x="852423" y="0"/>
                </a:moveTo>
                <a:lnTo>
                  <a:pt x="684530" y="0"/>
                </a:lnTo>
                <a:lnTo>
                  <a:pt x="527176" y="4444"/>
                </a:lnTo>
                <a:lnTo>
                  <a:pt x="380492" y="11175"/>
                </a:lnTo>
                <a:lnTo>
                  <a:pt x="244475" y="22351"/>
                </a:lnTo>
                <a:lnTo>
                  <a:pt x="116967" y="35687"/>
                </a:lnTo>
                <a:lnTo>
                  <a:pt x="0" y="53593"/>
                </a:lnTo>
                <a:lnTo>
                  <a:pt x="333756" y="96012"/>
                </a:lnTo>
                <a:lnTo>
                  <a:pt x="693039" y="156210"/>
                </a:lnTo>
                <a:lnTo>
                  <a:pt x="1077848" y="234315"/>
                </a:lnTo>
                <a:lnTo>
                  <a:pt x="1281938" y="279019"/>
                </a:lnTo>
                <a:lnTo>
                  <a:pt x="1866519" y="421894"/>
                </a:lnTo>
                <a:lnTo>
                  <a:pt x="2559558" y="575818"/>
                </a:lnTo>
                <a:lnTo>
                  <a:pt x="2723260" y="607060"/>
                </a:lnTo>
                <a:lnTo>
                  <a:pt x="2878455" y="638301"/>
                </a:lnTo>
                <a:lnTo>
                  <a:pt x="3031490" y="667385"/>
                </a:lnTo>
                <a:lnTo>
                  <a:pt x="3324859" y="716534"/>
                </a:lnTo>
                <a:lnTo>
                  <a:pt x="3465195" y="738759"/>
                </a:lnTo>
                <a:lnTo>
                  <a:pt x="3733038" y="774446"/>
                </a:lnTo>
                <a:lnTo>
                  <a:pt x="3986022" y="805815"/>
                </a:lnTo>
                <a:lnTo>
                  <a:pt x="4107179" y="816863"/>
                </a:lnTo>
                <a:lnTo>
                  <a:pt x="4336796" y="834771"/>
                </a:lnTo>
                <a:lnTo>
                  <a:pt x="4447413" y="841501"/>
                </a:lnTo>
                <a:lnTo>
                  <a:pt x="4659884" y="850392"/>
                </a:lnTo>
                <a:lnTo>
                  <a:pt x="4857623" y="850392"/>
                </a:lnTo>
                <a:lnTo>
                  <a:pt x="5044694" y="845947"/>
                </a:lnTo>
                <a:lnTo>
                  <a:pt x="5133975" y="841501"/>
                </a:lnTo>
                <a:lnTo>
                  <a:pt x="5221224" y="834771"/>
                </a:lnTo>
                <a:lnTo>
                  <a:pt x="5467731" y="807974"/>
                </a:lnTo>
                <a:lnTo>
                  <a:pt x="5544312" y="796798"/>
                </a:lnTo>
                <a:lnTo>
                  <a:pt x="5297678" y="765556"/>
                </a:lnTo>
                <a:lnTo>
                  <a:pt x="5036185" y="727582"/>
                </a:lnTo>
                <a:lnTo>
                  <a:pt x="4468622" y="629412"/>
                </a:lnTo>
                <a:lnTo>
                  <a:pt x="4160393" y="566928"/>
                </a:lnTo>
                <a:lnTo>
                  <a:pt x="3835146" y="497713"/>
                </a:lnTo>
                <a:lnTo>
                  <a:pt x="2850769" y="263398"/>
                </a:lnTo>
                <a:lnTo>
                  <a:pt x="2582926" y="205359"/>
                </a:lnTo>
                <a:lnTo>
                  <a:pt x="2327783" y="156210"/>
                </a:lnTo>
                <a:lnTo>
                  <a:pt x="2204593" y="133857"/>
                </a:lnTo>
                <a:lnTo>
                  <a:pt x="2083308" y="113792"/>
                </a:lnTo>
                <a:lnTo>
                  <a:pt x="1966468" y="96012"/>
                </a:lnTo>
                <a:lnTo>
                  <a:pt x="1628394" y="51307"/>
                </a:lnTo>
                <a:lnTo>
                  <a:pt x="1417955" y="31242"/>
                </a:lnTo>
                <a:lnTo>
                  <a:pt x="1220216" y="15621"/>
                </a:lnTo>
                <a:lnTo>
                  <a:pt x="1031113" y="4444"/>
                </a:lnTo>
                <a:lnTo>
                  <a:pt x="852423" y="0"/>
                </a:lnTo>
                <a:close/>
              </a:path>
            </a:pathLst>
          </a:custGeom>
          <a:solidFill>
            <a:srgbClr val="C5E7FB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2829305" y="4088129"/>
            <a:ext cx="5468620" cy="775970"/>
          </a:xfrm>
          <a:custGeom>
            <a:avLst/>
            <a:gdLst/>
            <a:ahLst/>
            <a:cxnLst/>
            <a:rect l="l" t="t" r="r" b="b"/>
            <a:pathLst>
              <a:path w="5468620" h="775970">
                <a:moveTo>
                  <a:pt x="0" y="78232"/>
                </a:moveTo>
                <a:lnTo>
                  <a:pt x="19176" y="73787"/>
                </a:lnTo>
                <a:lnTo>
                  <a:pt x="76581" y="62611"/>
                </a:lnTo>
                <a:lnTo>
                  <a:pt x="174370" y="46990"/>
                </a:lnTo>
                <a:lnTo>
                  <a:pt x="238125" y="37973"/>
                </a:lnTo>
                <a:lnTo>
                  <a:pt x="312546" y="29083"/>
                </a:lnTo>
                <a:lnTo>
                  <a:pt x="395477" y="22352"/>
                </a:lnTo>
                <a:lnTo>
                  <a:pt x="491108" y="15621"/>
                </a:lnTo>
                <a:lnTo>
                  <a:pt x="595248" y="8890"/>
                </a:lnTo>
                <a:lnTo>
                  <a:pt x="712216" y="4445"/>
                </a:lnTo>
                <a:lnTo>
                  <a:pt x="839723" y="2286"/>
                </a:lnTo>
                <a:lnTo>
                  <a:pt x="978027" y="0"/>
                </a:lnTo>
                <a:lnTo>
                  <a:pt x="1126744" y="2286"/>
                </a:lnTo>
                <a:lnTo>
                  <a:pt x="1286256" y="6731"/>
                </a:lnTo>
                <a:lnTo>
                  <a:pt x="1458468" y="15621"/>
                </a:lnTo>
                <a:lnTo>
                  <a:pt x="1641220" y="26797"/>
                </a:lnTo>
                <a:lnTo>
                  <a:pt x="1834769" y="44704"/>
                </a:lnTo>
                <a:lnTo>
                  <a:pt x="2041017" y="64770"/>
                </a:lnTo>
                <a:lnTo>
                  <a:pt x="2259965" y="89408"/>
                </a:lnTo>
                <a:lnTo>
                  <a:pt x="2489581" y="118491"/>
                </a:lnTo>
                <a:lnTo>
                  <a:pt x="2731897" y="154305"/>
                </a:lnTo>
                <a:lnTo>
                  <a:pt x="2984881" y="194437"/>
                </a:lnTo>
                <a:lnTo>
                  <a:pt x="3250692" y="241427"/>
                </a:lnTo>
                <a:lnTo>
                  <a:pt x="3529203" y="297307"/>
                </a:lnTo>
                <a:lnTo>
                  <a:pt x="3820414" y="357632"/>
                </a:lnTo>
                <a:lnTo>
                  <a:pt x="4124452" y="424688"/>
                </a:lnTo>
                <a:lnTo>
                  <a:pt x="4441190" y="500761"/>
                </a:lnTo>
                <a:lnTo>
                  <a:pt x="4770755" y="583438"/>
                </a:lnTo>
                <a:lnTo>
                  <a:pt x="5113020" y="675132"/>
                </a:lnTo>
                <a:lnTo>
                  <a:pt x="5468112" y="775716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5610605" y="4074414"/>
            <a:ext cx="3307079" cy="652780"/>
          </a:xfrm>
          <a:custGeom>
            <a:avLst/>
            <a:gdLst/>
            <a:ahLst/>
            <a:cxnLst/>
            <a:rect l="l" t="t" r="r" b="b"/>
            <a:pathLst>
              <a:path w="3307079" h="652779">
                <a:moveTo>
                  <a:pt x="0" y="652272"/>
                </a:moveTo>
                <a:lnTo>
                  <a:pt x="95631" y="625475"/>
                </a:lnTo>
                <a:lnTo>
                  <a:pt x="357124" y="556260"/>
                </a:lnTo>
                <a:lnTo>
                  <a:pt x="537718" y="509269"/>
                </a:lnTo>
                <a:lnTo>
                  <a:pt x="745998" y="457962"/>
                </a:lnTo>
                <a:lnTo>
                  <a:pt x="977646" y="402081"/>
                </a:lnTo>
                <a:lnTo>
                  <a:pt x="1226312" y="341756"/>
                </a:lnTo>
                <a:lnTo>
                  <a:pt x="1489837" y="283718"/>
                </a:lnTo>
                <a:lnTo>
                  <a:pt x="1759839" y="225552"/>
                </a:lnTo>
                <a:lnTo>
                  <a:pt x="2036064" y="171958"/>
                </a:lnTo>
                <a:lnTo>
                  <a:pt x="2310257" y="120650"/>
                </a:lnTo>
                <a:lnTo>
                  <a:pt x="2446274" y="98298"/>
                </a:lnTo>
                <a:lnTo>
                  <a:pt x="2578100" y="75946"/>
                </a:lnTo>
                <a:lnTo>
                  <a:pt x="2709799" y="58038"/>
                </a:lnTo>
                <a:lnTo>
                  <a:pt x="2837434" y="40259"/>
                </a:lnTo>
                <a:lnTo>
                  <a:pt x="2962783" y="26797"/>
                </a:lnTo>
                <a:lnTo>
                  <a:pt x="3081782" y="15621"/>
                </a:lnTo>
                <a:lnTo>
                  <a:pt x="3196590" y="6731"/>
                </a:lnTo>
                <a:lnTo>
                  <a:pt x="3307079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bk object 21"/>
          <p:cNvSpPr/>
          <p:nvPr/>
        </p:nvSpPr>
        <p:spPr>
          <a:xfrm>
            <a:off x="211836" y="4059935"/>
            <a:ext cx="8723630" cy="1327785"/>
          </a:xfrm>
          <a:custGeom>
            <a:avLst/>
            <a:gdLst/>
            <a:ahLst/>
            <a:cxnLst/>
            <a:rect l="l" t="t" r="r" b="b"/>
            <a:pathLst>
              <a:path w="8723630" h="1327785">
                <a:moveTo>
                  <a:pt x="1556131" y="0"/>
                </a:moveTo>
                <a:lnTo>
                  <a:pt x="1402842" y="0"/>
                </a:lnTo>
                <a:lnTo>
                  <a:pt x="1258062" y="4444"/>
                </a:lnTo>
                <a:lnTo>
                  <a:pt x="1121791" y="11175"/>
                </a:lnTo>
                <a:lnTo>
                  <a:pt x="874890" y="33400"/>
                </a:lnTo>
                <a:lnTo>
                  <a:pt x="762076" y="49021"/>
                </a:lnTo>
                <a:lnTo>
                  <a:pt x="659892" y="64643"/>
                </a:lnTo>
                <a:lnTo>
                  <a:pt x="564108" y="82422"/>
                </a:lnTo>
                <a:lnTo>
                  <a:pt x="478955" y="102488"/>
                </a:lnTo>
                <a:lnTo>
                  <a:pt x="398068" y="120268"/>
                </a:lnTo>
                <a:lnTo>
                  <a:pt x="327812" y="140334"/>
                </a:lnTo>
                <a:lnTo>
                  <a:pt x="206489" y="178181"/>
                </a:lnTo>
                <a:lnTo>
                  <a:pt x="157518" y="195961"/>
                </a:lnTo>
                <a:lnTo>
                  <a:pt x="51092" y="240537"/>
                </a:lnTo>
                <a:lnTo>
                  <a:pt x="0" y="267207"/>
                </a:lnTo>
                <a:lnTo>
                  <a:pt x="0" y="1327404"/>
                </a:lnTo>
                <a:lnTo>
                  <a:pt x="8719058" y="1327404"/>
                </a:lnTo>
                <a:lnTo>
                  <a:pt x="8723376" y="1320673"/>
                </a:lnTo>
                <a:lnTo>
                  <a:pt x="8723376" y="848613"/>
                </a:lnTo>
                <a:lnTo>
                  <a:pt x="7182231" y="848613"/>
                </a:lnTo>
                <a:lnTo>
                  <a:pt x="7043801" y="846327"/>
                </a:lnTo>
                <a:lnTo>
                  <a:pt x="6899148" y="841882"/>
                </a:lnTo>
                <a:lnTo>
                  <a:pt x="6750050" y="835151"/>
                </a:lnTo>
                <a:lnTo>
                  <a:pt x="6594729" y="824102"/>
                </a:lnTo>
                <a:lnTo>
                  <a:pt x="6260465" y="790701"/>
                </a:lnTo>
                <a:lnTo>
                  <a:pt x="5900674" y="743838"/>
                </a:lnTo>
                <a:lnTo>
                  <a:pt x="5709158" y="714882"/>
                </a:lnTo>
                <a:lnTo>
                  <a:pt x="5509006" y="681482"/>
                </a:lnTo>
                <a:lnTo>
                  <a:pt x="5302631" y="643636"/>
                </a:lnTo>
                <a:lnTo>
                  <a:pt x="4861941" y="556768"/>
                </a:lnTo>
                <a:lnTo>
                  <a:pt x="4387215" y="452119"/>
                </a:lnTo>
                <a:lnTo>
                  <a:pt x="4136009" y="394207"/>
                </a:lnTo>
                <a:lnTo>
                  <a:pt x="3614547" y="267207"/>
                </a:lnTo>
                <a:lnTo>
                  <a:pt x="3122803" y="164845"/>
                </a:lnTo>
                <a:lnTo>
                  <a:pt x="2892933" y="124713"/>
                </a:lnTo>
                <a:lnTo>
                  <a:pt x="2673604" y="91312"/>
                </a:lnTo>
                <a:lnTo>
                  <a:pt x="2462911" y="62356"/>
                </a:lnTo>
                <a:lnTo>
                  <a:pt x="2262759" y="40131"/>
                </a:lnTo>
                <a:lnTo>
                  <a:pt x="2073402" y="22225"/>
                </a:lnTo>
                <a:lnTo>
                  <a:pt x="1719961" y="2286"/>
                </a:lnTo>
                <a:lnTo>
                  <a:pt x="1556131" y="0"/>
                </a:lnTo>
                <a:close/>
              </a:path>
              <a:path w="8723630" h="1327785">
                <a:moveTo>
                  <a:pt x="8723376" y="567944"/>
                </a:moveTo>
                <a:lnTo>
                  <a:pt x="8638286" y="603631"/>
                </a:lnTo>
                <a:lnTo>
                  <a:pt x="8557387" y="634745"/>
                </a:lnTo>
                <a:lnTo>
                  <a:pt x="8472170" y="663701"/>
                </a:lnTo>
                <a:lnTo>
                  <a:pt x="8295513" y="717169"/>
                </a:lnTo>
                <a:lnTo>
                  <a:pt x="8201787" y="741680"/>
                </a:lnTo>
                <a:lnTo>
                  <a:pt x="8106029" y="761745"/>
                </a:lnTo>
                <a:lnTo>
                  <a:pt x="8005953" y="781684"/>
                </a:lnTo>
                <a:lnTo>
                  <a:pt x="7901686" y="799591"/>
                </a:lnTo>
                <a:lnTo>
                  <a:pt x="7680325" y="826262"/>
                </a:lnTo>
                <a:lnTo>
                  <a:pt x="7441946" y="844041"/>
                </a:lnTo>
                <a:lnTo>
                  <a:pt x="7314184" y="848613"/>
                </a:lnTo>
                <a:lnTo>
                  <a:pt x="8723376" y="848613"/>
                </a:lnTo>
                <a:lnTo>
                  <a:pt x="8723376" y="56794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1" i="0">
                <a:solidFill>
                  <a:schemeClr val="bg1"/>
                </a:solidFill>
                <a:latin typeface="Microsoft JhengHei"/>
                <a:cs typeface="Microsoft JhengHe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28600" y="228600"/>
            <a:ext cx="8695944" cy="24688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6047232" y="1824227"/>
            <a:ext cx="2875915" cy="715010"/>
          </a:xfrm>
          <a:custGeom>
            <a:avLst/>
            <a:gdLst/>
            <a:ahLst/>
            <a:cxnLst/>
            <a:rect l="l" t="t" r="r" b="b"/>
            <a:pathLst>
              <a:path w="2875915" h="715010">
                <a:moveTo>
                  <a:pt x="2875788" y="0"/>
                </a:moveTo>
                <a:lnTo>
                  <a:pt x="2869438" y="0"/>
                </a:lnTo>
                <a:lnTo>
                  <a:pt x="2748279" y="20066"/>
                </a:lnTo>
                <a:lnTo>
                  <a:pt x="2624963" y="42418"/>
                </a:lnTo>
                <a:lnTo>
                  <a:pt x="2369946" y="91567"/>
                </a:lnTo>
                <a:lnTo>
                  <a:pt x="2102103" y="149606"/>
                </a:lnTo>
                <a:lnTo>
                  <a:pt x="1821561" y="216662"/>
                </a:lnTo>
                <a:lnTo>
                  <a:pt x="1564386" y="281432"/>
                </a:lnTo>
                <a:lnTo>
                  <a:pt x="841756" y="444500"/>
                </a:lnTo>
                <a:lnTo>
                  <a:pt x="620648" y="489204"/>
                </a:lnTo>
                <a:lnTo>
                  <a:pt x="199770" y="567309"/>
                </a:lnTo>
                <a:lnTo>
                  <a:pt x="0" y="600837"/>
                </a:lnTo>
                <a:lnTo>
                  <a:pt x="269875" y="638810"/>
                </a:lnTo>
                <a:lnTo>
                  <a:pt x="397509" y="654431"/>
                </a:lnTo>
                <a:lnTo>
                  <a:pt x="644016" y="681227"/>
                </a:lnTo>
                <a:lnTo>
                  <a:pt x="873633" y="699135"/>
                </a:lnTo>
                <a:lnTo>
                  <a:pt x="984122" y="705866"/>
                </a:lnTo>
                <a:lnTo>
                  <a:pt x="1092453" y="710311"/>
                </a:lnTo>
                <a:lnTo>
                  <a:pt x="1296542" y="714756"/>
                </a:lnTo>
                <a:lnTo>
                  <a:pt x="1394333" y="714756"/>
                </a:lnTo>
                <a:lnTo>
                  <a:pt x="1583436" y="710311"/>
                </a:lnTo>
                <a:lnTo>
                  <a:pt x="1672716" y="705866"/>
                </a:lnTo>
                <a:lnTo>
                  <a:pt x="1842769" y="692404"/>
                </a:lnTo>
                <a:lnTo>
                  <a:pt x="1925700" y="683513"/>
                </a:lnTo>
                <a:lnTo>
                  <a:pt x="2082926" y="661162"/>
                </a:lnTo>
                <a:lnTo>
                  <a:pt x="2231770" y="634364"/>
                </a:lnTo>
                <a:lnTo>
                  <a:pt x="2372106" y="603123"/>
                </a:lnTo>
                <a:lnTo>
                  <a:pt x="2505964" y="567309"/>
                </a:lnTo>
                <a:lnTo>
                  <a:pt x="2633471" y="527176"/>
                </a:lnTo>
                <a:lnTo>
                  <a:pt x="2754629" y="482473"/>
                </a:lnTo>
                <a:lnTo>
                  <a:pt x="2871596" y="435610"/>
                </a:lnTo>
                <a:lnTo>
                  <a:pt x="2875788" y="433324"/>
                </a:lnTo>
                <a:lnTo>
                  <a:pt x="2875788" y="0"/>
                </a:lnTo>
                <a:close/>
              </a:path>
            </a:pathLst>
          </a:custGeom>
          <a:solidFill>
            <a:srgbClr val="C5E7FB">
              <a:alpha val="2901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2618232" y="1696211"/>
            <a:ext cx="5544820" cy="850900"/>
          </a:xfrm>
          <a:custGeom>
            <a:avLst/>
            <a:gdLst/>
            <a:ahLst/>
            <a:cxnLst/>
            <a:rect l="l" t="t" r="r" b="b"/>
            <a:pathLst>
              <a:path w="5544820" h="850900">
                <a:moveTo>
                  <a:pt x="852423" y="0"/>
                </a:moveTo>
                <a:lnTo>
                  <a:pt x="684530" y="0"/>
                </a:lnTo>
                <a:lnTo>
                  <a:pt x="527176" y="4445"/>
                </a:lnTo>
                <a:lnTo>
                  <a:pt x="380492" y="11175"/>
                </a:lnTo>
                <a:lnTo>
                  <a:pt x="244475" y="22351"/>
                </a:lnTo>
                <a:lnTo>
                  <a:pt x="116967" y="35687"/>
                </a:lnTo>
                <a:lnTo>
                  <a:pt x="0" y="53593"/>
                </a:lnTo>
                <a:lnTo>
                  <a:pt x="333756" y="96012"/>
                </a:lnTo>
                <a:lnTo>
                  <a:pt x="693039" y="156210"/>
                </a:lnTo>
                <a:lnTo>
                  <a:pt x="1077848" y="234314"/>
                </a:lnTo>
                <a:lnTo>
                  <a:pt x="1281938" y="279018"/>
                </a:lnTo>
                <a:lnTo>
                  <a:pt x="1866519" y="421893"/>
                </a:lnTo>
                <a:lnTo>
                  <a:pt x="2559558" y="575817"/>
                </a:lnTo>
                <a:lnTo>
                  <a:pt x="2723260" y="607060"/>
                </a:lnTo>
                <a:lnTo>
                  <a:pt x="2878455" y="638301"/>
                </a:lnTo>
                <a:lnTo>
                  <a:pt x="3031490" y="667385"/>
                </a:lnTo>
                <a:lnTo>
                  <a:pt x="3324859" y="716534"/>
                </a:lnTo>
                <a:lnTo>
                  <a:pt x="3465195" y="738759"/>
                </a:lnTo>
                <a:lnTo>
                  <a:pt x="3733038" y="774446"/>
                </a:lnTo>
                <a:lnTo>
                  <a:pt x="3986022" y="805688"/>
                </a:lnTo>
                <a:lnTo>
                  <a:pt x="4107179" y="816863"/>
                </a:lnTo>
                <a:lnTo>
                  <a:pt x="4336796" y="834771"/>
                </a:lnTo>
                <a:lnTo>
                  <a:pt x="4447413" y="841501"/>
                </a:lnTo>
                <a:lnTo>
                  <a:pt x="4659884" y="850391"/>
                </a:lnTo>
                <a:lnTo>
                  <a:pt x="4857623" y="850391"/>
                </a:lnTo>
                <a:lnTo>
                  <a:pt x="5044694" y="845947"/>
                </a:lnTo>
                <a:lnTo>
                  <a:pt x="5133975" y="841501"/>
                </a:lnTo>
                <a:lnTo>
                  <a:pt x="5221224" y="834771"/>
                </a:lnTo>
                <a:lnTo>
                  <a:pt x="5467731" y="807974"/>
                </a:lnTo>
                <a:lnTo>
                  <a:pt x="5544312" y="796798"/>
                </a:lnTo>
                <a:lnTo>
                  <a:pt x="5297678" y="765555"/>
                </a:lnTo>
                <a:lnTo>
                  <a:pt x="5036185" y="727583"/>
                </a:lnTo>
                <a:lnTo>
                  <a:pt x="4468622" y="629412"/>
                </a:lnTo>
                <a:lnTo>
                  <a:pt x="4160393" y="566927"/>
                </a:lnTo>
                <a:lnTo>
                  <a:pt x="3835146" y="497713"/>
                </a:lnTo>
                <a:lnTo>
                  <a:pt x="2850769" y="263398"/>
                </a:lnTo>
                <a:lnTo>
                  <a:pt x="2582926" y="205359"/>
                </a:lnTo>
                <a:lnTo>
                  <a:pt x="2327783" y="156210"/>
                </a:lnTo>
                <a:lnTo>
                  <a:pt x="2204593" y="133858"/>
                </a:lnTo>
                <a:lnTo>
                  <a:pt x="2083308" y="113791"/>
                </a:lnTo>
                <a:lnTo>
                  <a:pt x="1966468" y="96012"/>
                </a:lnTo>
                <a:lnTo>
                  <a:pt x="1628394" y="51308"/>
                </a:lnTo>
                <a:lnTo>
                  <a:pt x="1417955" y="31241"/>
                </a:lnTo>
                <a:lnTo>
                  <a:pt x="1220216" y="15621"/>
                </a:lnTo>
                <a:lnTo>
                  <a:pt x="1031113" y="4445"/>
                </a:lnTo>
                <a:lnTo>
                  <a:pt x="852423" y="0"/>
                </a:lnTo>
                <a:close/>
              </a:path>
            </a:pathLst>
          </a:custGeom>
          <a:solidFill>
            <a:srgbClr val="C5E7FB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2829305" y="1709166"/>
            <a:ext cx="5468620" cy="774700"/>
          </a:xfrm>
          <a:custGeom>
            <a:avLst/>
            <a:gdLst/>
            <a:ahLst/>
            <a:cxnLst/>
            <a:rect l="l" t="t" r="r" b="b"/>
            <a:pathLst>
              <a:path w="5468620" h="774700">
                <a:moveTo>
                  <a:pt x="0" y="78105"/>
                </a:moveTo>
                <a:lnTo>
                  <a:pt x="19176" y="73660"/>
                </a:lnTo>
                <a:lnTo>
                  <a:pt x="76581" y="62484"/>
                </a:lnTo>
                <a:lnTo>
                  <a:pt x="174370" y="46862"/>
                </a:lnTo>
                <a:lnTo>
                  <a:pt x="238125" y="37973"/>
                </a:lnTo>
                <a:lnTo>
                  <a:pt x="312546" y="28956"/>
                </a:lnTo>
                <a:lnTo>
                  <a:pt x="395477" y="22351"/>
                </a:lnTo>
                <a:lnTo>
                  <a:pt x="491108" y="15621"/>
                </a:lnTo>
                <a:lnTo>
                  <a:pt x="595248" y="8889"/>
                </a:lnTo>
                <a:lnTo>
                  <a:pt x="712216" y="4445"/>
                </a:lnTo>
                <a:lnTo>
                  <a:pt x="839723" y="2286"/>
                </a:lnTo>
                <a:lnTo>
                  <a:pt x="978027" y="0"/>
                </a:lnTo>
                <a:lnTo>
                  <a:pt x="1126744" y="2286"/>
                </a:lnTo>
                <a:lnTo>
                  <a:pt x="1286256" y="6731"/>
                </a:lnTo>
                <a:lnTo>
                  <a:pt x="1458468" y="15621"/>
                </a:lnTo>
                <a:lnTo>
                  <a:pt x="1641220" y="26797"/>
                </a:lnTo>
                <a:lnTo>
                  <a:pt x="1834769" y="44576"/>
                </a:lnTo>
                <a:lnTo>
                  <a:pt x="2041017" y="64643"/>
                </a:lnTo>
                <a:lnTo>
                  <a:pt x="2259965" y="89281"/>
                </a:lnTo>
                <a:lnTo>
                  <a:pt x="2489581" y="118237"/>
                </a:lnTo>
                <a:lnTo>
                  <a:pt x="2731897" y="153924"/>
                </a:lnTo>
                <a:lnTo>
                  <a:pt x="2984881" y="194056"/>
                </a:lnTo>
                <a:lnTo>
                  <a:pt x="3250692" y="240919"/>
                </a:lnTo>
                <a:lnTo>
                  <a:pt x="3529203" y="296799"/>
                </a:lnTo>
                <a:lnTo>
                  <a:pt x="3820414" y="356997"/>
                </a:lnTo>
                <a:lnTo>
                  <a:pt x="4124452" y="423925"/>
                </a:lnTo>
                <a:lnTo>
                  <a:pt x="4441190" y="499745"/>
                </a:lnTo>
                <a:lnTo>
                  <a:pt x="4770755" y="582295"/>
                </a:lnTo>
                <a:lnTo>
                  <a:pt x="5113020" y="673735"/>
                </a:lnTo>
                <a:lnTo>
                  <a:pt x="5468112" y="774192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5609082" y="1695450"/>
            <a:ext cx="3308985" cy="652780"/>
          </a:xfrm>
          <a:custGeom>
            <a:avLst/>
            <a:gdLst/>
            <a:ahLst/>
            <a:cxnLst/>
            <a:rect l="l" t="t" r="r" b="b"/>
            <a:pathLst>
              <a:path w="3308984" h="652780">
                <a:moveTo>
                  <a:pt x="0" y="652272"/>
                </a:moveTo>
                <a:lnTo>
                  <a:pt x="95630" y="625475"/>
                </a:lnTo>
                <a:lnTo>
                  <a:pt x="357250" y="556260"/>
                </a:lnTo>
                <a:lnTo>
                  <a:pt x="537971" y="509270"/>
                </a:lnTo>
                <a:lnTo>
                  <a:pt x="746378" y="457962"/>
                </a:lnTo>
                <a:lnTo>
                  <a:pt x="978153" y="402082"/>
                </a:lnTo>
                <a:lnTo>
                  <a:pt x="1226946" y="341757"/>
                </a:lnTo>
                <a:lnTo>
                  <a:pt x="1490598" y="283717"/>
                </a:lnTo>
                <a:lnTo>
                  <a:pt x="1760600" y="225551"/>
                </a:lnTo>
                <a:lnTo>
                  <a:pt x="2037079" y="171958"/>
                </a:lnTo>
                <a:lnTo>
                  <a:pt x="2311399" y="120650"/>
                </a:lnTo>
                <a:lnTo>
                  <a:pt x="2447416" y="98298"/>
                </a:lnTo>
                <a:lnTo>
                  <a:pt x="2579242" y="75946"/>
                </a:lnTo>
                <a:lnTo>
                  <a:pt x="2711068" y="58038"/>
                </a:lnTo>
                <a:lnTo>
                  <a:pt x="2838703" y="40259"/>
                </a:lnTo>
                <a:lnTo>
                  <a:pt x="2964179" y="26797"/>
                </a:lnTo>
                <a:lnTo>
                  <a:pt x="3083178" y="15621"/>
                </a:lnTo>
                <a:lnTo>
                  <a:pt x="3197987" y="6730"/>
                </a:lnTo>
                <a:lnTo>
                  <a:pt x="330860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bk object 21"/>
          <p:cNvSpPr/>
          <p:nvPr/>
        </p:nvSpPr>
        <p:spPr>
          <a:xfrm>
            <a:off x="211836" y="1679448"/>
            <a:ext cx="8723630" cy="1330960"/>
          </a:xfrm>
          <a:custGeom>
            <a:avLst/>
            <a:gdLst/>
            <a:ahLst/>
            <a:cxnLst/>
            <a:rect l="l" t="t" r="r" b="b"/>
            <a:pathLst>
              <a:path w="8723630" h="1330960">
                <a:moveTo>
                  <a:pt x="1556131" y="0"/>
                </a:moveTo>
                <a:lnTo>
                  <a:pt x="1402842" y="0"/>
                </a:lnTo>
                <a:lnTo>
                  <a:pt x="1258062" y="4444"/>
                </a:lnTo>
                <a:lnTo>
                  <a:pt x="1121791" y="11175"/>
                </a:lnTo>
                <a:lnTo>
                  <a:pt x="874890" y="33527"/>
                </a:lnTo>
                <a:lnTo>
                  <a:pt x="762076" y="49149"/>
                </a:lnTo>
                <a:lnTo>
                  <a:pt x="659892" y="64769"/>
                </a:lnTo>
                <a:lnTo>
                  <a:pt x="564108" y="82550"/>
                </a:lnTo>
                <a:lnTo>
                  <a:pt x="478955" y="102742"/>
                </a:lnTo>
                <a:lnTo>
                  <a:pt x="398068" y="120523"/>
                </a:lnTo>
                <a:lnTo>
                  <a:pt x="327812" y="140588"/>
                </a:lnTo>
                <a:lnTo>
                  <a:pt x="206489" y="178562"/>
                </a:lnTo>
                <a:lnTo>
                  <a:pt x="157518" y="196468"/>
                </a:lnTo>
                <a:lnTo>
                  <a:pt x="51092" y="241046"/>
                </a:lnTo>
                <a:lnTo>
                  <a:pt x="12776" y="261238"/>
                </a:lnTo>
                <a:lnTo>
                  <a:pt x="0" y="267842"/>
                </a:lnTo>
                <a:lnTo>
                  <a:pt x="0" y="1330452"/>
                </a:lnTo>
                <a:lnTo>
                  <a:pt x="8719058" y="1330452"/>
                </a:lnTo>
                <a:lnTo>
                  <a:pt x="8723376" y="1323721"/>
                </a:lnTo>
                <a:lnTo>
                  <a:pt x="8723376" y="850518"/>
                </a:lnTo>
                <a:lnTo>
                  <a:pt x="7182231" y="850518"/>
                </a:lnTo>
                <a:lnTo>
                  <a:pt x="7043801" y="848232"/>
                </a:lnTo>
                <a:lnTo>
                  <a:pt x="6899148" y="843788"/>
                </a:lnTo>
                <a:lnTo>
                  <a:pt x="6750050" y="837056"/>
                </a:lnTo>
                <a:lnTo>
                  <a:pt x="6594729" y="826007"/>
                </a:lnTo>
                <a:lnTo>
                  <a:pt x="6260465" y="792479"/>
                </a:lnTo>
                <a:lnTo>
                  <a:pt x="5900674" y="745616"/>
                </a:lnTo>
                <a:lnTo>
                  <a:pt x="5709158" y="716534"/>
                </a:lnTo>
                <a:lnTo>
                  <a:pt x="5509006" y="683132"/>
                </a:lnTo>
                <a:lnTo>
                  <a:pt x="5302631" y="645160"/>
                </a:lnTo>
                <a:lnTo>
                  <a:pt x="4861941" y="558038"/>
                </a:lnTo>
                <a:lnTo>
                  <a:pt x="4387215" y="453136"/>
                </a:lnTo>
                <a:lnTo>
                  <a:pt x="4136009" y="395097"/>
                </a:lnTo>
                <a:lnTo>
                  <a:pt x="3614547" y="267842"/>
                </a:lnTo>
                <a:lnTo>
                  <a:pt x="3122803" y="165226"/>
                </a:lnTo>
                <a:lnTo>
                  <a:pt x="2892933" y="124967"/>
                </a:lnTo>
                <a:lnTo>
                  <a:pt x="2673604" y="91566"/>
                </a:lnTo>
                <a:lnTo>
                  <a:pt x="2462911" y="62484"/>
                </a:lnTo>
                <a:lnTo>
                  <a:pt x="2262759" y="40131"/>
                </a:lnTo>
                <a:lnTo>
                  <a:pt x="2073402" y="22351"/>
                </a:lnTo>
                <a:lnTo>
                  <a:pt x="1719961" y="2286"/>
                </a:lnTo>
                <a:lnTo>
                  <a:pt x="1556131" y="0"/>
                </a:lnTo>
                <a:close/>
              </a:path>
              <a:path w="8723630" h="1330960">
                <a:moveTo>
                  <a:pt x="8723376" y="569213"/>
                </a:moveTo>
                <a:lnTo>
                  <a:pt x="8638286" y="604901"/>
                </a:lnTo>
                <a:lnTo>
                  <a:pt x="8557387" y="636142"/>
                </a:lnTo>
                <a:lnTo>
                  <a:pt x="8472170" y="665226"/>
                </a:lnTo>
                <a:lnTo>
                  <a:pt x="8295513" y="718819"/>
                </a:lnTo>
                <a:lnTo>
                  <a:pt x="8201787" y="743330"/>
                </a:lnTo>
                <a:lnTo>
                  <a:pt x="8005953" y="783589"/>
                </a:lnTo>
                <a:lnTo>
                  <a:pt x="7901686" y="801369"/>
                </a:lnTo>
                <a:lnTo>
                  <a:pt x="7680325" y="828166"/>
                </a:lnTo>
                <a:lnTo>
                  <a:pt x="7441946" y="846074"/>
                </a:lnTo>
                <a:lnTo>
                  <a:pt x="7314184" y="850518"/>
                </a:lnTo>
                <a:lnTo>
                  <a:pt x="8723376" y="850518"/>
                </a:lnTo>
                <a:lnTo>
                  <a:pt x="8723376" y="56921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k object 22"/>
          <p:cNvSpPr/>
          <p:nvPr/>
        </p:nvSpPr>
        <p:spPr>
          <a:xfrm>
            <a:off x="251459" y="260604"/>
            <a:ext cx="2438400" cy="6416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28600" y="228600"/>
            <a:ext cx="8695944" cy="246887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6047232" y="1824227"/>
            <a:ext cx="2875915" cy="715010"/>
          </a:xfrm>
          <a:custGeom>
            <a:avLst/>
            <a:gdLst/>
            <a:ahLst/>
            <a:cxnLst/>
            <a:rect l="l" t="t" r="r" b="b"/>
            <a:pathLst>
              <a:path w="2875915" h="715010">
                <a:moveTo>
                  <a:pt x="2875788" y="0"/>
                </a:moveTo>
                <a:lnTo>
                  <a:pt x="2869438" y="0"/>
                </a:lnTo>
                <a:lnTo>
                  <a:pt x="2748279" y="20066"/>
                </a:lnTo>
                <a:lnTo>
                  <a:pt x="2624963" y="42418"/>
                </a:lnTo>
                <a:lnTo>
                  <a:pt x="2369946" y="91567"/>
                </a:lnTo>
                <a:lnTo>
                  <a:pt x="2102103" y="149606"/>
                </a:lnTo>
                <a:lnTo>
                  <a:pt x="1821561" y="216662"/>
                </a:lnTo>
                <a:lnTo>
                  <a:pt x="1564386" y="281432"/>
                </a:lnTo>
                <a:lnTo>
                  <a:pt x="841756" y="444500"/>
                </a:lnTo>
                <a:lnTo>
                  <a:pt x="620648" y="489204"/>
                </a:lnTo>
                <a:lnTo>
                  <a:pt x="199770" y="567309"/>
                </a:lnTo>
                <a:lnTo>
                  <a:pt x="0" y="600837"/>
                </a:lnTo>
                <a:lnTo>
                  <a:pt x="269875" y="638810"/>
                </a:lnTo>
                <a:lnTo>
                  <a:pt x="397509" y="654431"/>
                </a:lnTo>
                <a:lnTo>
                  <a:pt x="644016" y="681227"/>
                </a:lnTo>
                <a:lnTo>
                  <a:pt x="873633" y="699135"/>
                </a:lnTo>
                <a:lnTo>
                  <a:pt x="984122" y="705866"/>
                </a:lnTo>
                <a:lnTo>
                  <a:pt x="1092453" y="710311"/>
                </a:lnTo>
                <a:lnTo>
                  <a:pt x="1296542" y="714756"/>
                </a:lnTo>
                <a:lnTo>
                  <a:pt x="1394333" y="714756"/>
                </a:lnTo>
                <a:lnTo>
                  <a:pt x="1583436" y="710311"/>
                </a:lnTo>
                <a:lnTo>
                  <a:pt x="1672716" y="705866"/>
                </a:lnTo>
                <a:lnTo>
                  <a:pt x="1842769" y="692404"/>
                </a:lnTo>
                <a:lnTo>
                  <a:pt x="1925700" y="683513"/>
                </a:lnTo>
                <a:lnTo>
                  <a:pt x="2082926" y="661162"/>
                </a:lnTo>
                <a:lnTo>
                  <a:pt x="2231770" y="634364"/>
                </a:lnTo>
                <a:lnTo>
                  <a:pt x="2372106" y="603123"/>
                </a:lnTo>
                <a:lnTo>
                  <a:pt x="2505964" y="567309"/>
                </a:lnTo>
                <a:lnTo>
                  <a:pt x="2633471" y="527176"/>
                </a:lnTo>
                <a:lnTo>
                  <a:pt x="2754629" y="482473"/>
                </a:lnTo>
                <a:lnTo>
                  <a:pt x="2871596" y="435610"/>
                </a:lnTo>
                <a:lnTo>
                  <a:pt x="2875788" y="433324"/>
                </a:lnTo>
                <a:lnTo>
                  <a:pt x="2875788" y="0"/>
                </a:lnTo>
                <a:close/>
              </a:path>
            </a:pathLst>
          </a:custGeom>
          <a:solidFill>
            <a:srgbClr val="C5E7FB">
              <a:alpha val="2901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2618232" y="1696211"/>
            <a:ext cx="5544820" cy="850900"/>
          </a:xfrm>
          <a:custGeom>
            <a:avLst/>
            <a:gdLst/>
            <a:ahLst/>
            <a:cxnLst/>
            <a:rect l="l" t="t" r="r" b="b"/>
            <a:pathLst>
              <a:path w="5544820" h="850900">
                <a:moveTo>
                  <a:pt x="852423" y="0"/>
                </a:moveTo>
                <a:lnTo>
                  <a:pt x="684530" y="0"/>
                </a:lnTo>
                <a:lnTo>
                  <a:pt x="527176" y="4445"/>
                </a:lnTo>
                <a:lnTo>
                  <a:pt x="380492" y="11175"/>
                </a:lnTo>
                <a:lnTo>
                  <a:pt x="244475" y="22351"/>
                </a:lnTo>
                <a:lnTo>
                  <a:pt x="116967" y="35687"/>
                </a:lnTo>
                <a:lnTo>
                  <a:pt x="0" y="53593"/>
                </a:lnTo>
                <a:lnTo>
                  <a:pt x="333756" y="96012"/>
                </a:lnTo>
                <a:lnTo>
                  <a:pt x="693039" y="156210"/>
                </a:lnTo>
                <a:lnTo>
                  <a:pt x="1077848" y="234314"/>
                </a:lnTo>
                <a:lnTo>
                  <a:pt x="1281938" y="279018"/>
                </a:lnTo>
                <a:lnTo>
                  <a:pt x="1866519" y="421893"/>
                </a:lnTo>
                <a:lnTo>
                  <a:pt x="2559558" y="575817"/>
                </a:lnTo>
                <a:lnTo>
                  <a:pt x="2723260" y="607060"/>
                </a:lnTo>
                <a:lnTo>
                  <a:pt x="2878455" y="638301"/>
                </a:lnTo>
                <a:lnTo>
                  <a:pt x="3031490" y="667385"/>
                </a:lnTo>
                <a:lnTo>
                  <a:pt x="3324859" y="716534"/>
                </a:lnTo>
                <a:lnTo>
                  <a:pt x="3465195" y="738759"/>
                </a:lnTo>
                <a:lnTo>
                  <a:pt x="3733038" y="774446"/>
                </a:lnTo>
                <a:lnTo>
                  <a:pt x="3986022" y="805688"/>
                </a:lnTo>
                <a:lnTo>
                  <a:pt x="4107179" y="816863"/>
                </a:lnTo>
                <a:lnTo>
                  <a:pt x="4336796" y="834771"/>
                </a:lnTo>
                <a:lnTo>
                  <a:pt x="4447413" y="841501"/>
                </a:lnTo>
                <a:lnTo>
                  <a:pt x="4659884" y="850391"/>
                </a:lnTo>
                <a:lnTo>
                  <a:pt x="4857623" y="850391"/>
                </a:lnTo>
                <a:lnTo>
                  <a:pt x="5044694" y="845947"/>
                </a:lnTo>
                <a:lnTo>
                  <a:pt x="5133975" y="841501"/>
                </a:lnTo>
                <a:lnTo>
                  <a:pt x="5221224" y="834771"/>
                </a:lnTo>
                <a:lnTo>
                  <a:pt x="5467731" y="807974"/>
                </a:lnTo>
                <a:lnTo>
                  <a:pt x="5544312" y="796798"/>
                </a:lnTo>
                <a:lnTo>
                  <a:pt x="5297678" y="765555"/>
                </a:lnTo>
                <a:lnTo>
                  <a:pt x="5036185" y="727583"/>
                </a:lnTo>
                <a:lnTo>
                  <a:pt x="4468622" y="629412"/>
                </a:lnTo>
                <a:lnTo>
                  <a:pt x="4160393" y="566927"/>
                </a:lnTo>
                <a:lnTo>
                  <a:pt x="3835146" y="497713"/>
                </a:lnTo>
                <a:lnTo>
                  <a:pt x="2850769" y="263398"/>
                </a:lnTo>
                <a:lnTo>
                  <a:pt x="2582926" y="205359"/>
                </a:lnTo>
                <a:lnTo>
                  <a:pt x="2327783" y="156210"/>
                </a:lnTo>
                <a:lnTo>
                  <a:pt x="2204593" y="133858"/>
                </a:lnTo>
                <a:lnTo>
                  <a:pt x="2083308" y="113791"/>
                </a:lnTo>
                <a:lnTo>
                  <a:pt x="1966468" y="96012"/>
                </a:lnTo>
                <a:lnTo>
                  <a:pt x="1628394" y="51308"/>
                </a:lnTo>
                <a:lnTo>
                  <a:pt x="1417955" y="31241"/>
                </a:lnTo>
                <a:lnTo>
                  <a:pt x="1220216" y="15621"/>
                </a:lnTo>
                <a:lnTo>
                  <a:pt x="1031113" y="4445"/>
                </a:lnTo>
                <a:lnTo>
                  <a:pt x="852423" y="0"/>
                </a:lnTo>
                <a:close/>
              </a:path>
            </a:pathLst>
          </a:custGeom>
          <a:solidFill>
            <a:srgbClr val="C5E7FB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2829305" y="1709166"/>
            <a:ext cx="5468620" cy="774700"/>
          </a:xfrm>
          <a:custGeom>
            <a:avLst/>
            <a:gdLst/>
            <a:ahLst/>
            <a:cxnLst/>
            <a:rect l="l" t="t" r="r" b="b"/>
            <a:pathLst>
              <a:path w="5468620" h="774700">
                <a:moveTo>
                  <a:pt x="0" y="78105"/>
                </a:moveTo>
                <a:lnTo>
                  <a:pt x="19176" y="73660"/>
                </a:lnTo>
                <a:lnTo>
                  <a:pt x="76581" y="62484"/>
                </a:lnTo>
                <a:lnTo>
                  <a:pt x="174370" y="46862"/>
                </a:lnTo>
                <a:lnTo>
                  <a:pt x="238125" y="37973"/>
                </a:lnTo>
                <a:lnTo>
                  <a:pt x="312546" y="28956"/>
                </a:lnTo>
                <a:lnTo>
                  <a:pt x="395477" y="22351"/>
                </a:lnTo>
                <a:lnTo>
                  <a:pt x="491108" y="15621"/>
                </a:lnTo>
                <a:lnTo>
                  <a:pt x="595248" y="8889"/>
                </a:lnTo>
                <a:lnTo>
                  <a:pt x="712216" y="4445"/>
                </a:lnTo>
                <a:lnTo>
                  <a:pt x="839723" y="2286"/>
                </a:lnTo>
                <a:lnTo>
                  <a:pt x="978027" y="0"/>
                </a:lnTo>
                <a:lnTo>
                  <a:pt x="1126744" y="2286"/>
                </a:lnTo>
                <a:lnTo>
                  <a:pt x="1286256" y="6731"/>
                </a:lnTo>
                <a:lnTo>
                  <a:pt x="1458468" y="15621"/>
                </a:lnTo>
                <a:lnTo>
                  <a:pt x="1641220" y="26797"/>
                </a:lnTo>
                <a:lnTo>
                  <a:pt x="1834769" y="44576"/>
                </a:lnTo>
                <a:lnTo>
                  <a:pt x="2041017" y="64643"/>
                </a:lnTo>
                <a:lnTo>
                  <a:pt x="2259965" y="89281"/>
                </a:lnTo>
                <a:lnTo>
                  <a:pt x="2489581" y="118237"/>
                </a:lnTo>
                <a:lnTo>
                  <a:pt x="2731897" y="153924"/>
                </a:lnTo>
                <a:lnTo>
                  <a:pt x="2984881" y="194056"/>
                </a:lnTo>
                <a:lnTo>
                  <a:pt x="3250692" y="240919"/>
                </a:lnTo>
                <a:lnTo>
                  <a:pt x="3529203" y="296799"/>
                </a:lnTo>
                <a:lnTo>
                  <a:pt x="3820414" y="356997"/>
                </a:lnTo>
                <a:lnTo>
                  <a:pt x="4124452" y="423925"/>
                </a:lnTo>
                <a:lnTo>
                  <a:pt x="4441190" y="499745"/>
                </a:lnTo>
                <a:lnTo>
                  <a:pt x="4770755" y="582295"/>
                </a:lnTo>
                <a:lnTo>
                  <a:pt x="5113020" y="673735"/>
                </a:lnTo>
                <a:lnTo>
                  <a:pt x="5468112" y="774192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5609082" y="1695450"/>
            <a:ext cx="3308985" cy="652780"/>
          </a:xfrm>
          <a:custGeom>
            <a:avLst/>
            <a:gdLst/>
            <a:ahLst/>
            <a:cxnLst/>
            <a:rect l="l" t="t" r="r" b="b"/>
            <a:pathLst>
              <a:path w="3308984" h="652780">
                <a:moveTo>
                  <a:pt x="0" y="652272"/>
                </a:moveTo>
                <a:lnTo>
                  <a:pt x="95630" y="625475"/>
                </a:lnTo>
                <a:lnTo>
                  <a:pt x="357250" y="556260"/>
                </a:lnTo>
                <a:lnTo>
                  <a:pt x="537971" y="509270"/>
                </a:lnTo>
                <a:lnTo>
                  <a:pt x="746378" y="457962"/>
                </a:lnTo>
                <a:lnTo>
                  <a:pt x="978153" y="402082"/>
                </a:lnTo>
                <a:lnTo>
                  <a:pt x="1226946" y="341757"/>
                </a:lnTo>
                <a:lnTo>
                  <a:pt x="1490598" y="283717"/>
                </a:lnTo>
                <a:lnTo>
                  <a:pt x="1760600" y="225551"/>
                </a:lnTo>
                <a:lnTo>
                  <a:pt x="2037079" y="171958"/>
                </a:lnTo>
                <a:lnTo>
                  <a:pt x="2311399" y="120650"/>
                </a:lnTo>
                <a:lnTo>
                  <a:pt x="2447416" y="98298"/>
                </a:lnTo>
                <a:lnTo>
                  <a:pt x="2579242" y="75946"/>
                </a:lnTo>
                <a:lnTo>
                  <a:pt x="2711068" y="58038"/>
                </a:lnTo>
                <a:lnTo>
                  <a:pt x="2838703" y="40259"/>
                </a:lnTo>
                <a:lnTo>
                  <a:pt x="2964179" y="26797"/>
                </a:lnTo>
                <a:lnTo>
                  <a:pt x="3083178" y="15621"/>
                </a:lnTo>
                <a:lnTo>
                  <a:pt x="3197987" y="6730"/>
                </a:lnTo>
                <a:lnTo>
                  <a:pt x="330860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bk object 21"/>
          <p:cNvSpPr/>
          <p:nvPr/>
        </p:nvSpPr>
        <p:spPr>
          <a:xfrm>
            <a:off x="211836" y="1679448"/>
            <a:ext cx="8723630" cy="1330960"/>
          </a:xfrm>
          <a:custGeom>
            <a:avLst/>
            <a:gdLst/>
            <a:ahLst/>
            <a:cxnLst/>
            <a:rect l="l" t="t" r="r" b="b"/>
            <a:pathLst>
              <a:path w="8723630" h="1330960">
                <a:moveTo>
                  <a:pt x="1556131" y="0"/>
                </a:moveTo>
                <a:lnTo>
                  <a:pt x="1402842" y="0"/>
                </a:lnTo>
                <a:lnTo>
                  <a:pt x="1258062" y="4444"/>
                </a:lnTo>
                <a:lnTo>
                  <a:pt x="1121791" y="11175"/>
                </a:lnTo>
                <a:lnTo>
                  <a:pt x="874890" y="33527"/>
                </a:lnTo>
                <a:lnTo>
                  <a:pt x="762076" y="49149"/>
                </a:lnTo>
                <a:lnTo>
                  <a:pt x="659892" y="64769"/>
                </a:lnTo>
                <a:lnTo>
                  <a:pt x="564108" y="82550"/>
                </a:lnTo>
                <a:lnTo>
                  <a:pt x="478955" y="102742"/>
                </a:lnTo>
                <a:lnTo>
                  <a:pt x="398068" y="120523"/>
                </a:lnTo>
                <a:lnTo>
                  <a:pt x="327812" y="140588"/>
                </a:lnTo>
                <a:lnTo>
                  <a:pt x="206489" y="178562"/>
                </a:lnTo>
                <a:lnTo>
                  <a:pt x="157518" y="196468"/>
                </a:lnTo>
                <a:lnTo>
                  <a:pt x="51092" y="241046"/>
                </a:lnTo>
                <a:lnTo>
                  <a:pt x="12776" y="261238"/>
                </a:lnTo>
                <a:lnTo>
                  <a:pt x="0" y="267842"/>
                </a:lnTo>
                <a:lnTo>
                  <a:pt x="0" y="1330452"/>
                </a:lnTo>
                <a:lnTo>
                  <a:pt x="8719058" y="1330452"/>
                </a:lnTo>
                <a:lnTo>
                  <a:pt x="8723376" y="1323721"/>
                </a:lnTo>
                <a:lnTo>
                  <a:pt x="8723376" y="850518"/>
                </a:lnTo>
                <a:lnTo>
                  <a:pt x="7182231" y="850518"/>
                </a:lnTo>
                <a:lnTo>
                  <a:pt x="7043801" y="848232"/>
                </a:lnTo>
                <a:lnTo>
                  <a:pt x="6899148" y="843788"/>
                </a:lnTo>
                <a:lnTo>
                  <a:pt x="6750050" y="837056"/>
                </a:lnTo>
                <a:lnTo>
                  <a:pt x="6594729" y="826007"/>
                </a:lnTo>
                <a:lnTo>
                  <a:pt x="6260465" y="792479"/>
                </a:lnTo>
                <a:lnTo>
                  <a:pt x="5900674" y="745616"/>
                </a:lnTo>
                <a:lnTo>
                  <a:pt x="5709158" y="716534"/>
                </a:lnTo>
                <a:lnTo>
                  <a:pt x="5509006" y="683132"/>
                </a:lnTo>
                <a:lnTo>
                  <a:pt x="5302631" y="645160"/>
                </a:lnTo>
                <a:lnTo>
                  <a:pt x="4861941" y="558038"/>
                </a:lnTo>
                <a:lnTo>
                  <a:pt x="4387215" y="453136"/>
                </a:lnTo>
                <a:lnTo>
                  <a:pt x="4136009" y="395097"/>
                </a:lnTo>
                <a:lnTo>
                  <a:pt x="3614547" y="267842"/>
                </a:lnTo>
                <a:lnTo>
                  <a:pt x="3122803" y="165226"/>
                </a:lnTo>
                <a:lnTo>
                  <a:pt x="2892933" y="124967"/>
                </a:lnTo>
                <a:lnTo>
                  <a:pt x="2673604" y="91566"/>
                </a:lnTo>
                <a:lnTo>
                  <a:pt x="2462911" y="62484"/>
                </a:lnTo>
                <a:lnTo>
                  <a:pt x="2262759" y="40131"/>
                </a:lnTo>
                <a:lnTo>
                  <a:pt x="2073402" y="22351"/>
                </a:lnTo>
                <a:lnTo>
                  <a:pt x="1719961" y="2286"/>
                </a:lnTo>
                <a:lnTo>
                  <a:pt x="1556131" y="0"/>
                </a:lnTo>
                <a:close/>
              </a:path>
              <a:path w="8723630" h="1330960">
                <a:moveTo>
                  <a:pt x="8723376" y="569213"/>
                </a:moveTo>
                <a:lnTo>
                  <a:pt x="8638286" y="604901"/>
                </a:lnTo>
                <a:lnTo>
                  <a:pt x="8557387" y="636142"/>
                </a:lnTo>
                <a:lnTo>
                  <a:pt x="8472170" y="665226"/>
                </a:lnTo>
                <a:lnTo>
                  <a:pt x="8295513" y="718819"/>
                </a:lnTo>
                <a:lnTo>
                  <a:pt x="8201787" y="743330"/>
                </a:lnTo>
                <a:lnTo>
                  <a:pt x="8005953" y="783589"/>
                </a:lnTo>
                <a:lnTo>
                  <a:pt x="7901686" y="801369"/>
                </a:lnTo>
                <a:lnTo>
                  <a:pt x="7680325" y="828166"/>
                </a:lnTo>
                <a:lnTo>
                  <a:pt x="7441946" y="846074"/>
                </a:lnTo>
                <a:lnTo>
                  <a:pt x="7314184" y="850518"/>
                </a:lnTo>
                <a:lnTo>
                  <a:pt x="8723376" y="850518"/>
                </a:lnTo>
                <a:lnTo>
                  <a:pt x="8723376" y="56921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969005" y="145795"/>
            <a:ext cx="3205988" cy="15500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1" i="0">
                <a:solidFill>
                  <a:schemeClr val="bg1"/>
                </a:solidFill>
                <a:latin typeface="Microsoft JhengHei"/>
                <a:cs typeface="Microsoft JhengHe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91642" y="2253843"/>
            <a:ext cx="8360714" cy="36512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073D86"/>
                </a:solidFill>
                <a:latin typeface="Microsoft JhengHei"/>
                <a:cs typeface="Microsoft JhengHe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8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19.jpg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20.png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/Relationships>
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
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4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11300" y="1585671"/>
            <a:ext cx="6123940" cy="171386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6000">
                <a:solidFill>
                  <a:srgbClr val="FFFFFF"/>
                </a:solidFill>
                <a:latin typeface="华文新魏"/>
                <a:cs typeface="华文新魏"/>
              </a:rPr>
              <a:t>计算机与操作系统</a:t>
            </a:r>
            <a:endParaRPr sz="6000">
              <a:latin typeface="华文新魏"/>
              <a:cs typeface="华文新魏"/>
            </a:endParaRPr>
          </a:p>
          <a:p>
            <a:pPr algn="ctr">
              <a:lnSpc>
                <a:spcPct val="100000"/>
              </a:lnSpc>
              <a:spcBef>
                <a:spcPts val="90"/>
              </a:spcBef>
              <a:tabLst>
                <a:tab pos="2216150" algn="l"/>
              </a:tabLst>
            </a:pPr>
            <a:r>
              <a:rPr dirty="0" sz="5000">
                <a:solidFill>
                  <a:srgbClr val="FFFFFF"/>
                </a:solidFill>
                <a:latin typeface="华文新魏"/>
                <a:cs typeface="华文新魏"/>
              </a:rPr>
              <a:t>第四讲	进程管理</a:t>
            </a:r>
            <a:endParaRPr sz="5000">
              <a:latin typeface="华文新魏"/>
              <a:cs typeface="华文新魏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31414" y="4440123"/>
            <a:ext cx="3282950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5" b="1">
                <a:solidFill>
                  <a:srgbClr val="FFFFFF"/>
                </a:solidFill>
                <a:latin typeface="Microsoft JhengHei UI"/>
                <a:cs typeface="Microsoft JhengHei UI"/>
              </a:rPr>
              <a:t>南</a:t>
            </a:r>
            <a:r>
              <a:rPr dirty="0" sz="3200" spc="20" b="1">
                <a:solidFill>
                  <a:srgbClr val="FFFFFF"/>
                </a:solidFill>
                <a:latin typeface="Microsoft JhengHei UI"/>
                <a:cs typeface="Microsoft JhengHei UI"/>
              </a:rPr>
              <a:t>京</a:t>
            </a:r>
            <a:r>
              <a:rPr dirty="0" sz="3200" spc="5" b="1">
                <a:solidFill>
                  <a:srgbClr val="FFFFFF"/>
                </a:solidFill>
                <a:latin typeface="Microsoft JhengHei UI"/>
                <a:cs typeface="Microsoft JhengHei UI"/>
              </a:rPr>
              <a:t>大学</a:t>
            </a:r>
            <a:r>
              <a:rPr dirty="0" sz="3200" spc="-15" b="1">
                <a:solidFill>
                  <a:srgbClr val="FFFFFF"/>
                </a:solidFill>
                <a:latin typeface="Microsoft JhengHei UI"/>
                <a:cs typeface="Microsoft JhengHei UI"/>
              </a:rPr>
              <a:t>软</a:t>
            </a:r>
            <a:r>
              <a:rPr dirty="0" sz="3200" spc="5" b="1">
                <a:solidFill>
                  <a:srgbClr val="FFFFFF"/>
                </a:solidFill>
                <a:latin typeface="Microsoft JhengHei UI"/>
                <a:cs typeface="Microsoft JhengHei UI"/>
              </a:rPr>
              <a:t>件学院</a:t>
            </a:r>
            <a:endParaRPr sz="3200">
              <a:latin typeface="Microsoft JhengHei UI"/>
              <a:cs typeface="Microsoft JhengHei U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9831" y="260604"/>
            <a:ext cx="2321052" cy="608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8531479" y="6341770"/>
            <a:ext cx="34099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solidFill>
                  <a:srgbClr val="073D86"/>
                </a:solidFill>
                <a:latin typeface="Arial"/>
                <a:cs typeface="Arial"/>
              </a:rPr>
              <a:t>15:58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1459" y="260604"/>
            <a:ext cx="2438400" cy="6416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310216" y="1312672"/>
            <a:ext cx="165735" cy="3619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200">
                <a:latin typeface="Times New Roman"/>
                <a:cs typeface="Times New Roman"/>
              </a:rPr>
              <a:t>0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66067" y="1150444"/>
            <a:ext cx="586740" cy="3619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200" spc="5">
                <a:latin typeface="宋体"/>
                <a:cs typeface="宋体"/>
              </a:rPr>
              <a:t>地址</a:t>
            </a:r>
            <a:endParaRPr sz="22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34826" y="1010043"/>
            <a:ext cx="666750" cy="410209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500" spc="20">
                <a:latin typeface="宋体"/>
                <a:cs typeface="宋体"/>
              </a:rPr>
              <a:t>主存</a:t>
            </a:r>
            <a:endParaRPr sz="2500">
              <a:latin typeface="宋体"/>
              <a:cs typeface="宋体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504240" y="1519178"/>
          <a:ext cx="1995170" cy="46602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87550"/>
              </a:tblGrid>
              <a:tr h="39735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8EDF7"/>
                    </a:solidFill>
                  </a:tcPr>
                </a:tc>
              </a:tr>
              <a:tr h="56769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dirty="0" sz="2500" spc="25">
                          <a:latin typeface="宋体"/>
                          <a:cs typeface="宋体"/>
                        </a:rPr>
                        <a:t>调度</a:t>
                      </a:r>
                      <a:r>
                        <a:rPr dirty="0" sz="2500" spc="20">
                          <a:latin typeface="宋体"/>
                          <a:cs typeface="宋体"/>
                        </a:rPr>
                        <a:t>器</a:t>
                      </a:r>
                      <a:endParaRPr sz="2500">
                        <a:latin typeface="宋体"/>
                        <a:cs typeface="宋体"/>
                      </a:endParaRPr>
                    </a:p>
                  </a:txBody>
                  <a:tcPr marL="0" marR="0" marB="0" marT="7239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6779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8EDF7"/>
                    </a:solidFill>
                  </a:tcPr>
                </a:tc>
              </a:tr>
              <a:tr h="56772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dirty="0" sz="2500" spc="25">
                          <a:latin typeface="宋体"/>
                          <a:cs typeface="宋体"/>
                        </a:rPr>
                        <a:t>进程</a:t>
                      </a:r>
                      <a:r>
                        <a:rPr dirty="0" sz="2500" spc="15" b="1">
                          <a:latin typeface="Times New Roman"/>
                          <a:cs typeface="Times New Roman"/>
                        </a:rPr>
                        <a:t>A</a:t>
                      </a: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17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</a:tr>
              <a:tr h="28382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8EDF7"/>
                    </a:solidFill>
                  </a:tcPr>
                </a:tc>
              </a:tr>
              <a:tr h="85159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85"/>
                        </a:spcBef>
                      </a:pPr>
                      <a:r>
                        <a:rPr dirty="0" sz="2500" spc="25">
                          <a:latin typeface="宋体"/>
                          <a:cs typeface="宋体"/>
                        </a:rPr>
                        <a:t>进程</a:t>
                      </a:r>
                      <a:r>
                        <a:rPr dirty="0" sz="2500" spc="15" b="1">
                          <a:latin typeface="Times New Roman"/>
                          <a:cs typeface="Times New Roman"/>
                        </a:rPr>
                        <a:t>B</a:t>
                      </a: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1399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</a:tr>
              <a:tr h="85160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85"/>
                        </a:spcBef>
                      </a:pPr>
                      <a:r>
                        <a:rPr dirty="0" sz="2500" spc="25">
                          <a:latin typeface="宋体"/>
                          <a:cs typeface="宋体"/>
                        </a:rPr>
                        <a:t>进程</a:t>
                      </a:r>
                      <a:r>
                        <a:rPr dirty="0" sz="2500" spc="15" b="1">
                          <a:latin typeface="Times New Roman"/>
                          <a:cs typeface="Times New Roman"/>
                        </a:rPr>
                        <a:t>C</a:t>
                      </a: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1399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</a:tr>
              <a:tr h="56772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8EDF7"/>
                    </a:solidFill>
                  </a:tcPr>
                </a:tc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2854483" y="1710030"/>
            <a:ext cx="612140" cy="32010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78435">
              <a:lnSpc>
                <a:spcPct val="100000"/>
              </a:lnSpc>
              <a:spcBef>
                <a:spcPts val="105"/>
              </a:spcBef>
            </a:pPr>
            <a:r>
              <a:rPr dirty="0" sz="2200">
                <a:latin typeface="Times New Roman"/>
                <a:cs typeface="Times New Roman"/>
              </a:rPr>
              <a:t>100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050">
              <a:latin typeface="Times New Roman"/>
              <a:cs typeface="Times New Roman"/>
            </a:endParaRPr>
          </a:p>
          <a:p>
            <a:pPr algn="ctr" marL="82550">
              <a:lnSpc>
                <a:spcPct val="100000"/>
              </a:lnSpc>
            </a:pPr>
            <a:r>
              <a:rPr dirty="0" sz="2200">
                <a:latin typeface="Times New Roman"/>
                <a:cs typeface="Times New Roman"/>
              </a:rPr>
              <a:t>500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500">
              <a:latin typeface="Times New Roman"/>
              <a:cs typeface="Times New Roman"/>
            </a:endParaRPr>
          </a:p>
          <a:p>
            <a:pPr algn="ctr" marL="82550">
              <a:lnSpc>
                <a:spcPct val="100000"/>
              </a:lnSpc>
            </a:pPr>
            <a:r>
              <a:rPr dirty="0" sz="2200">
                <a:latin typeface="Times New Roman"/>
                <a:cs typeface="Times New Roman"/>
              </a:rPr>
              <a:t>800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500">
              <a:latin typeface="Times New Roman"/>
              <a:cs typeface="Times New Roman"/>
            </a:endParaRPr>
          </a:p>
          <a:p>
            <a:pPr algn="ctr" marR="17780">
              <a:lnSpc>
                <a:spcPct val="100000"/>
              </a:lnSpc>
            </a:pPr>
            <a:r>
              <a:rPr dirty="0" sz="2200">
                <a:latin typeface="Times New Roman"/>
                <a:cs typeface="Times New Roman"/>
              </a:rPr>
              <a:t>1200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6343525" y="1010043"/>
            <a:ext cx="1628775" cy="410209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500" spc="20" b="0">
                <a:solidFill>
                  <a:srgbClr val="000000"/>
                </a:solidFill>
                <a:latin typeface="宋体"/>
                <a:cs typeface="宋体"/>
              </a:rPr>
              <a:t>程序计数器</a:t>
            </a:r>
            <a:endParaRPr sz="2500">
              <a:latin typeface="宋体"/>
              <a:cs typeface="宋体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374658" y="1478961"/>
            <a:ext cx="1988185" cy="312420"/>
          </a:xfrm>
          <a:custGeom>
            <a:avLst/>
            <a:gdLst/>
            <a:ahLst/>
            <a:cxnLst/>
            <a:rect l="l" t="t" r="r" b="b"/>
            <a:pathLst>
              <a:path w="1988184" h="312419">
                <a:moveTo>
                  <a:pt x="0" y="312258"/>
                </a:moveTo>
                <a:lnTo>
                  <a:pt x="1987804" y="312258"/>
                </a:lnTo>
                <a:lnTo>
                  <a:pt x="1987804" y="0"/>
                </a:lnTo>
                <a:lnTo>
                  <a:pt x="0" y="0"/>
                </a:lnTo>
                <a:lnTo>
                  <a:pt x="0" y="312258"/>
                </a:lnTo>
                <a:close/>
              </a:path>
            </a:pathLst>
          </a:custGeom>
          <a:ln w="480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6374658" y="1478961"/>
            <a:ext cx="1988185" cy="312420"/>
          </a:xfrm>
          <a:prstGeom prst="rect">
            <a:avLst/>
          </a:prstGeom>
          <a:ln w="4806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2460"/>
              </a:lnSpc>
            </a:pPr>
            <a:r>
              <a:rPr dirty="0" sz="2500" spc="10">
                <a:latin typeface="Times New Roman"/>
                <a:cs typeface="Times New Roman"/>
              </a:rPr>
              <a:t>8000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976715" y="1561697"/>
            <a:ext cx="146860" cy="146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624921" y="1706101"/>
            <a:ext cx="2425700" cy="1518920"/>
          </a:xfrm>
          <a:custGeom>
            <a:avLst/>
            <a:gdLst/>
            <a:ahLst/>
            <a:cxnLst/>
            <a:rect l="l" t="t" r="r" b="b"/>
            <a:pathLst>
              <a:path w="2425700" h="1518920">
                <a:moveTo>
                  <a:pt x="2425324" y="0"/>
                </a:moveTo>
                <a:lnTo>
                  <a:pt x="2425324" y="1518534"/>
                </a:lnTo>
                <a:lnTo>
                  <a:pt x="0" y="1518534"/>
                </a:lnTo>
              </a:path>
            </a:pathLst>
          </a:custGeom>
          <a:ln w="2403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494488" y="3150130"/>
            <a:ext cx="149225" cy="149225"/>
          </a:xfrm>
          <a:custGeom>
            <a:avLst/>
            <a:gdLst/>
            <a:ahLst/>
            <a:cxnLst/>
            <a:rect l="l" t="t" r="r" b="b"/>
            <a:pathLst>
              <a:path w="149225" h="149225">
                <a:moveTo>
                  <a:pt x="149065" y="0"/>
                </a:moveTo>
                <a:lnTo>
                  <a:pt x="0" y="74504"/>
                </a:lnTo>
                <a:lnTo>
                  <a:pt x="149065" y="149009"/>
                </a:lnTo>
                <a:lnTo>
                  <a:pt x="1490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070265" y="966012"/>
          <a:ext cx="6215380" cy="45402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0730"/>
                <a:gridCol w="2150110"/>
                <a:gridCol w="2030729"/>
              </a:tblGrid>
              <a:tr h="521542">
                <a:tc>
                  <a:txBody>
                    <a:bodyPr/>
                    <a:lstStyle/>
                    <a:p>
                      <a:pPr marL="685800">
                        <a:lnSpc>
                          <a:spcPct val="100000"/>
                        </a:lnSpc>
                        <a:spcBef>
                          <a:spcPts val="1450"/>
                        </a:spcBef>
                      </a:pPr>
                      <a:r>
                        <a:rPr dirty="0" sz="2100" spc="10">
                          <a:latin typeface="Times New Roman"/>
                          <a:cs typeface="Times New Roman"/>
                        </a:rPr>
                        <a:t>5000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841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50"/>
                        </a:spcBef>
                      </a:pPr>
                      <a:r>
                        <a:rPr dirty="0" sz="2100" spc="10">
                          <a:latin typeface="Times New Roman"/>
                          <a:cs typeface="Times New Roman"/>
                        </a:rPr>
                        <a:t>8000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841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610235">
                        <a:lnSpc>
                          <a:spcPct val="100000"/>
                        </a:lnSpc>
                        <a:spcBef>
                          <a:spcPts val="1450"/>
                        </a:spcBef>
                      </a:pPr>
                      <a:r>
                        <a:rPr dirty="0" sz="2100">
                          <a:latin typeface="Times New Roman"/>
                          <a:cs typeface="Times New Roman"/>
                        </a:rPr>
                        <a:t>12000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841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323336">
                <a:tc>
                  <a:txBody>
                    <a:bodyPr/>
                    <a:lstStyle/>
                    <a:p>
                      <a:pPr marL="685800">
                        <a:lnSpc>
                          <a:spcPts val="2410"/>
                        </a:lnSpc>
                      </a:pPr>
                      <a:r>
                        <a:rPr dirty="0" sz="2100" spc="10">
                          <a:latin typeface="Times New Roman"/>
                          <a:cs typeface="Times New Roman"/>
                        </a:rPr>
                        <a:t>5001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10"/>
                        </a:lnSpc>
                      </a:pPr>
                      <a:r>
                        <a:rPr dirty="0" sz="2100" spc="10">
                          <a:latin typeface="Times New Roman"/>
                          <a:cs typeface="Times New Roman"/>
                        </a:rPr>
                        <a:t>8001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r" marR="610235">
                        <a:lnSpc>
                          <a:spcPts val="2410"/>
                        </a:lnSpc>
                      </a:pPr>
                      <a:r>
                        <a:rPr dirty="0" sz="2100">
                          <a:latin typeface="Times New Roman"/>
                          <a:cs typeface="Times New Roman"/>
                        </a:rPr>
                        <a:t>12001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323336">
                <a:tc>
                  <a:txBody>
                    <a:bodyPr/>
                    <a:lstStyle/>
                    <a:p>
                      <a:pPr marL="685800">
                        <a:lnSpc>
                          <a:spcPts val="2410"/>
                        </a:lnSpc>
                      </a:pPr>
                      <a:r>
                        <a:rPr dirty="0" sz="2100" spc="10">
                          <a:latin typeface="Times New Roman"/>
                          <a:cs typeface="Times New Roman"/>
                        </a:rPr>
                        <a:t>5002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10"/>
                        </a:lnSpc>
                      </a:pPr>
                      <a:r>
                        <a:rPr dirty="0" sz="2100" spc="10">
                          <a:latin typeface="Times New Roman"/>
                          <a:cs typeface="Times New Roman"/>
                        </a:rPr>
                        <a:t>8002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r" marR="610235">
                        <a:lnSpc>
                          <a:spcPts val="2410"/>
                        </a:lnSpc>
                      </a:pPr>
                      <a:r>
                        <a:rPr dirty="0" sz="2100">
                          <a:latin typeface="Times New Roman"/>
                          <a:cs typeface="Times New Roman"/>
                        </a:rPr>
                        <a:t>12002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323420">
                <a:tc>
                  <a:txBody>
                    <a:bodyPr/>
                    <a:lstStyle/>
                    <a:p>
                      <a:pPr marL="685800">
                        <a:lnSpc>
                          <a:spcPts val="2410"/>
                        </a:lnSpc>
                      </a:pPr>
                      <a:r>
                        <a:rPr dirty="0" sz="2100" spc="10">
                          <a:latin typeface="Times New Roman"/>
                          <a:cs typeface="Times New Roman"/>
                        </a:rPr>
                        <a:t>5003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10"/>
                        </a:lnSpc>
                      </a:pPr>
                      <a:r>
                        <a:rPr dirty="0" sz="2100" spc="10">
                          <a:latin typeface="Times New Roman"/>
                          <a:cs typeface="Times New Roman"/>
                        </a:rPr>
                        <a:t>8003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r" marR="610235">
                        <a:lnSpc>
                          <a:spcPts val="2410"/>
                        </a:lnSpc>
                      </a:pPr>
                      <a:r>
                        <a:rPr dirty="0" sz="2100">
                          <a:latin typeface="Times New Roman"/>
                          <a:cs typeface="Times New Roman"/>
                        </a:rPr>
                        <a:t>12003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323420">
                <a:tc>
                  <a:txBody>
                    <a:bodyPr/>
                    <a:lstStyle/>
                    <a:p>
                      <a:pPr marL="685800">
                        <a:lnSpc>
                          <a:spcPts val="2410"/>
                        </a:lnSpc>
                      </a:pPr>
                      <a:r>
                        <a:rPr dirty="0" sz="2100" spc="10">
                          <a:latin typeface="Times New Roman"/>
                          <a:cs typeface="Times New Roman"/>
                        </a:rPr>
                        <a:t>5004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r" marR="610235">
                        <a:lnSpc>
                          <a:spcPts val="2410"/>
                        </a:lnSpc>
                      </a:pPr>
                      <a:r>
                        <a:rPr dirty="0" sz="2100">
                          <a:latin typeface="Times New Roman"/>
                          <a:cs typeface="Times New Roman"/>
                        </a:rPr>
                        <a:t>12004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323420">
                <a:tc>
                  <a:txBody>
                    <a:bodyPr/>
                    <a:lstStyle/>
                    <a:p>
                      <a:pPr marL="685800">
                        <a:lnSpc>
                          <a:spcPts val="2410"/>
                        </a:lnSpc>
                      </a:pPr>
                      <a:r>
                        <a:rPr dirty="0" sz="2100" spc="10">
                          <a:latin typeface="Times New Roman"/>
                          <a:cs typeface="Times New Roman"/>
                        </a:rPr>
                        <a:t>5005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r" marR="610235">
                        <a:lnSpc>
                          <a:spcPts val="2410"/>
                        </a:lnSpc>
                      </a:pPr>
                      <a:r>
                        <a:rPr dirty="0" sz="2100">
                          <a:latin typeface="Times New Roman"/>
                          <a:cs typeface="Times New Roman"/>
                        </a:rPr>
                        <a:t>12005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323420">
                <a:tc>
                  <a:txBody>
                    <a:bodyPr/>
                    <a:lstStyle/>
                    <a:p>
                      <a:pPr marL="685800">
                        <a:lnSpc>
                          <a:spcPts val="2410"/>
                        </a:lnSpc>
                      </a:pPr>
                      <a:r>
                        <a:rPr dirty="0" sz="2100" spc="10">
                          <a:latin typeface="Times New Roman"/>
                          <a:cs typeface="Times New Roman"/>
                        </a:rPr>
                        <a:t>5006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r" marR="610235">
                        <a:lnSpc>
                          <a:spcPts val="2410"/>
                        </a:lnSpc>
                      </a:pPr>
                      <a:r>
                        <a:rPr dirty="0" sz="2100">
                          <a:latin typeface="Times New Roman"/>
                          <a:cs typeface="Times New Roman"/>
                        </a:rPr>
                        <a:t>12006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323420">
                <a:tc>
                  <a:txBody>
                    <a:bodyPr/>
                    <a:lstStyle/>
                    <a:p>
                      <a:pPr marL="685800">
                        <a:lnSpc>
                          <a:spcPts val="2410"/>
                        </a:lnSpc>
                      </a:pPr>
                      <a:r>
                        <a:rPr dirty="0" sz="2100" spc="10">
                          <a:latin typeface="Times New Roman"/>
                          <a:cs typeface="Times New Roman"/>
                        </a:rPr>
                        <a:t>5007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r" marR="610235">
                        <a:lnSpc>
                          <a:spcPts val="2410"/>
                        </a:lnSpc>
                      </a:pPr>
                      <a:r>
                        <a:rPr dirty="0" sz="2100">
                          <a:latin typeface="Times New Roman"/>
                          <a:cs typeface="Times New Roman"/>
                        </a:rPr>
                        <a:t>12007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323420">
                <a:tc>
                  <a:txBody>
                    <a:bodyPr/>
                    <a:lstStyle/>
                    <a:p>
                      <a:pPr marL="685800">
                        <a:lnSpc>
                          <a:spcPts val="2410"/>
                        </a:lnSpc>
                      </a:pPr>
                      <a:r>
                        <a:rPr dirty="0" sz="2100" spc="10">
                          <a:latin typeface="Times New Roman"/>
                          <a:cs typeface="Times New Roman"/>
                        </a:rPr>
                        <a:t>5008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r" marR="610235">
                        <a:lnSpc>
                          <a:spcPts val="2410"/>
                        </a:lnSpc>
                      </a:pPr>
                      <a:r>
                        <a:rPr dirty="0" sz="2100">
                          <a:latin typeface="Times New Roman"/>
                          <a:cs typeface="Times New Roman"/>
                        </a:rPr>
                        <a:t>12008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323420">
                <a:tc>
                  <a:txBody>
                    <a:bodyPr/>
                    <a:lstStyle/>
                    <a:p>
                      <a:pPr marL="685800">
                        <a:lnSpc>
                          <a:spcPts val="2410"/>
                        </a:lnSpc>
                      </a:pPr>
                      <a:r>
                        <a:rPr dirty="0" sz="2100" spc="10">
                          <a:latin typeface="Times New Roman"/>
                          <a:cs typeface="Times New Roman"/>
                        </a:rPr>
                        <a:t>5009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r" marR="610235">
                        <a:lnSpc>
                          <a:spcPts val="2410"/>
                        </a:lnSpc>
                      </a:pPr>
                      <a:r>
                        <a:rPr dirty="0" sz="2100">
                          <a:latin typeface="Times New Roman"/>
                          <a:cs typeface="Times New Roman"/>
                        </a:rPr>
                        <a:t>12009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323454">
                <a:tc>
                  <a:txBody>
                    <a:bodyPr/>
                    <a:lstStyle/>
                    <a:p>
                      <a:pPr marL="685800">
                        <a:lnSpc>
                          <a:spcPts val="2410"/>
                        </a:lnSpc>
                      </a:pPr>
                      <a:r>
                        <a:rPr dirty="0" sz="2100" spc="10">
                          <a:latin typeface="Times New Roman"/>
                          <a:cs typeface="Times New Roman"/>
                        </a:rPr>
                        <a:t>5010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r" marR="610235">
                        <a:lnSpc>
                          <a:spcPts val="2410"/>
                        </a:lnSpc>
                      </a:pPr>
                      <a:r>
                        <a:rPr dirty="0" sz="2100">
                          <a:latin typeface="Times New Roman"/>
                          <a:cs typeface="Times New Roman"/>
                        </a:rPr>
                        <a:t>12010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780477">
                <a:tc>
                  <a:txBody>
                    <a:bodyPr/>
                    <a:lstStyle/>
                    <a:p>
                      <a:pPr algn="ctr" marR="111760">
                        <a:lnSpc>
                          <a:spcPts val="2410"/>
                        </a:lnSpc>
                      </a:pPr>
                      <a:r>
                        <a:rPr dirty="0" sz="2100" spc="10">
                          <a:latin typeface="Times New Roman"/>
                          <a:cs typeface="Times New Roman"/>
                        </a:rPr>
                        <a:t>5011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L="11938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dirty="0" sz="1850">
                          <a:latin typeface="Times New Roman"/>
                          <a:cs typeface="Times New Roman"/>
                        </a:rPr>
                        <a:t>(a)</a:t>
                      </a:r>
                      <a:r>
                        <a:rPr dirty="0" sz="185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50" spc="5">
                          <a:latin typeface="宋体"/>
                          <a:cs typeface="宋体"/>
                        </a:rPr>
                        <a:t>进程</a:t>
                      </a:r>
                      <a:r>
                        <a:rPr dirty="0" sz="1850" spc="5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850" spc="5">
                          <a:latin typeface="宋体"/>
                          <a:cs typeface="宋体"/>
                        </a:rPr>
                        <a:t>的轨迹</a:t>
                      </a:r>
                      <a:endParaRPr sz="185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  <a:p>
                      <a:pPr marL="238760">
                        <a:lnSpc>
                          <a:spcPct val="100000"/>
                        </a:lnSpc>
                      </a:pPr>
                      <a:r>
                        <a:rPr dirty="0" sz="1850">
                          <a:latin typeface="Times New Roman"/>
                          <a:cs typeface="Times New Roman"/>
                        </a:rPr>
                        <a:t>(b)</a:t>
                      </a:r>
                      <a:r>
                        <a:rPr dirty="0" sz="185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50" spc="5">
                          <a:latin typeface="宋体"/>
                          <a:cs typeface="宋体"/>
                        </a:rPr>
                        <a:t>进程</a:t>
                      </a:r>
                      <a:r>
                        <a:rPr dirty="0" sz="1850" spc="5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dirty="0" sz="1850" spc="5">
                          <a:latin typeface="宋体"/>
                          <a:cs typeface="宋体"/>
                        </a:rPr>
                        <a:t>的轨迹</a:t>
                      </a:r>
                      <a:endParaRPr sz="1850">
                        <a:latin typeface="宋体"/>
                        <a:cs typeface="宋体"/>
                      </a:endParaRPr>
                    </a:p>
                  </a:txBody>
                  <a:tcPr marL="0" marR="0" marB="0" marT="44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7870">
                        <a:lnSpc>
                          <a:spcPts val="2410"/>
                        </a:lnSpc>
                      </a:pPr>
                      <a:r>
                        <a:rPr dirty="0" sz="2100" spc="10">
                          <a:latin typeface="Times New Roman"/>
                          <a:cs typeface="Times New Roman"/>
                        </a:rPr>
                        <a:t>12011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L="24511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dirty="0" sz="1850">
                          <a:latin typeface="Times New Roman"/>
                          <a:cs typeface="Times New Roman"/>
                        </a:rPr>
                        <a:t>(c)</a:t>
                      </a:r>
                      <a:r>
                        <a:rPr dirty="0" sz="185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50" spc="5">
                          <a:latin typeface="宋体"/>
                          <a:cs typeface="宋体"/>
                        </a:rPr>
                        <a:t>进程</a:t>
                      </a:r>
                      <a:r>
                        <a:rPr dirty="0" sz="1850" spc="5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dirty="0" sz="1850" spc="5">
                          <a:latin typeface="宋体"/>
                          <a:cs typeface="宋体"/>
                        </a:rPr>
                        <a:t>的轨迹</a:t>
                      </a:r>
                      <a:endParaRPr sz="185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2530309" y="5495567"/>
            <a:ext cx="3846195" cy="1089660"/>
          </a:xfrm>
          <a:prstGeom prst="rect">
            <a:avLst/>
          </a:prstGeom>
        </p:spPr>
        <p:txBody>
          <a:bodyPr wrap="square" lIns="0" tIns="463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dirty="0" sz="2100" spc="10">
                <a:latin typeface="Times New Roman"/>
                <a:cs typeface="Times New Roman"/>
              </a:rPr>
              <a:t>5000</a:t>
            </a:r>
            <a:r>
              <a:rPr dirty="0" sz="2100" spc="20">
                <a:latin typeface="宋体"/>
                <a:cs typeface="宋体"/>
              </a:rPr>
              <a:t>表示进</a:t>
            </a:r>
            <a:r>
              <a:rPr dirty="0" sz="2100" spc="15">
                <a:latin typeface="宋体"/>
                <a:cs typeface="宋体"/>
              </a:rPr>
              <a:t>程</a:t>
            </a:r>
            <a:r>
              <a:rPr dirty="0" sz="2100" spc="15">
                <a:latin typeface="Times New Roman"/>
                <a:cs typeface="Times New Roman"/>
              </a:rPr>
              <a:t>A</a:t>
            </a:r>
            <a:r>
              <a:rPr dirty="0" sz="2100" spc="20">
                <a:latin typeface="宋体"/>
                <a:cs typeface="宋体"/>
              </a:rPr>
              <a:t>的程序起始地址</a:t>
            </a:r>
            <a:endParaRPr sz="21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dirty="0" sz="2100" spc="10">
                <a:latin typeface="Times New Roman"/>
                <a:cs typeface="Times New Roman"/>
              </a:rPr>
              <a:t>8000</a:t>
            </a:r>
            <a:r>
              <a:rPr dirty="0" sz="2100" spc="20">
                <a:latin typeface="宋体"/>
                <a:cs typeface="宋体"/>
              </a:rPr>
              <a:t>表示进</a:t>
            </a:r>
            <a:r>
              <a:rPr dirty="0" sz="2100" spc="15">
                <a:latin typeface="宋体"/>
                <a:cs typeface="宋体"/>
              </a:rPr>
              <a:t>程</a:t>
            </a:r>
            <a:r>
              <a:rPr dirty="0" sz="2100" spc="15">
                <a:latin typeface="Times New Roman"/>
                <a:cs typeface="Times New Roman"/>
              </a:rPr>
              <a:t>B</a:t>
            </a:r>
            <a:r>
              <a:rPr dirty="0" sz="2100" spc="20">
                <a:latin typeface="宋体"/>
                <a:cs typeface="宋体"/>
              </a:rPr>
              <a:t>的程序起始地址</a:t>
            </a:r>
            <a:endParaRPr sz="21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dirty="0" sz="2100" spc="10">
                <a:latin typeface="Times New Roman"/>
                <a:cs typeface="Times New Roman"/>
              </a:rPr>
              <a:t>12000</a:t>
            </a:r>
            <a:r>
              <a:rPr dirty="0" sz="2100" spc="20">
                <a:latin typeface="宋体"/>
                <a:cs typeface="宋体"/>
              </a:rPr>
              <a:t>表示进</a:t>
            </a:r>
            <a:r>
              <a:rPr dirty="0" sz="2100" spc="15">
                <a:latin typeface="宋体"/>
                <a:cs typeface="宋体"/>
              </a:rPr>
              <a:t>程</a:t>
            </a:r>
            <a:r>
              <a:rPr dirty="0" sz="2100" spc="15">
                <a:latin typeface="Times New Roman"/>
                <a:cs typeface="Times New Roman"/>
              </a:rPr>
              <a:t>C</a:t>
            </a:r>
            <a:r>
              <a:rPr dirty="0" sz="2100" spc="20">
                <a:latin typeface="宋体"/>
                <a:cs typeface="宋体"/>
              </a:rPr>
              <a:t>的程序起始地址</a:t>
            </a:r>
            <a:endParaRPr sz="21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35779" y="620268"/>
            <a:ext cx="4700270" cy="5977255"/>
          </a:xfrm>
          <a:custGeom>
            <a:avLst/>
            <a:gdLst/>
            <a:ahLst/>
            <a:cxnLst/>
            <a:rect l="l" t="t" r="r" b="b"/>
            <a:pathLst>
              <a:path w="4700270" h="5977255">
                <a:moveTo>
                  <a:pt x="0" y="5977128"/>
                </a:moveTo>
                <a:lnTo>
                  <a:pt x="4700016" y="5977128"/>
                </a:lnTo>
                <a:lnTo>
                  <a:pt x="4700016" y="0"/>
                </a:lnTo>
                <a:lnTo>
                  <a:pt x="0" y="0"/>
                </a:lnTo>
                <a:lnTo>
                  <a:pt x="0" y="59771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816695" y="3806471"/>
            <a:ext cx="1472565" cy="1359535"/>
          </a:xfrm>
          <a:custGeom>
            <a:avLst/>
            <a:gdLst/>
            <a:ahLst/>
            <a:cxnLst/>
            <a:rect l="l" t="t" r="r" b="b"/>
            <a:pathLst>
              <a:path w="1472565" h="1359535">
                <a:moveTo>
                  <a:pt x="0" y="1359053"/>
                </a:moveTo>
                <a:lnTo>
                  <a:pt x="1471949" y="1359053"/>
                </a:lnTo>
                <a:lnTo>
                  <a:pt x="1471949" y="0"/>
                </a:lnTo>
                <a:lnTo>
                  <a:pt x="0" y="0"/>
                </a:lnTo>
                <a:lnTo>
                  <a:pt x="0" y="1359053"/>
                </a:lnTo>
                <a:close/>
              </a:path>
            </a:pathLst>
          </a:custGeom>
          <a:solidFill>
            <a:srgbClr val="E8ED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816695" y="1129496"/>
            <a:ext cx="1472565" cy="1359535"/>
          </a:xfrm>
          <a:custGeom>
            <a:avLst/>
            <a:gdLst/>
            <a:ahLst/>
            <a:cxnLst/>
            <a:rect l="l" t="t" r="r" b="b"/>
            <a:pathLst>
              <a:path w="1472565" h="1359535">
                <a:moveTo>
                  <a:pt x="0" y="1359053"/>
                </a:moveTo>
                <a:lnTo>
                  <a:pt x="1471949" y="1359053"/>
                </a:lnTo>
                <a:lnTo>
                  <a:pt x="1471949" y="0"/>
                </a:lnTo>
                <a:lnTo>
                  <a:pt x="0" y="0"/>
                </a:lnTo>
                <a:lnTo>
                  <a:pt x="0" y="1359053"/>
                </a:lnTo>
                <a:close/>
              </a:path>
            </a:pathLst>
          </a:custGeom>
          <a:solidFill>
            <a:srgbClr val="E8ED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363462" y="4218301"/>
            <a:ext cx="1472565" cy="1359535"/>
          </a:xfrm>
          <a:custGeom>
            <a:avLst/>
            <a:gdLst/>
            <a:ahLst/>
            <a:cxnLst/>
            <a:rect l="l" t="t" r="r" b="b"/>
            <a:pathLst>
              <a:path w="1472564" h="1359535">
                <a:moveTo>
                  <a:pt x="0" y="1359053"/>
                </a:moveTo>
                <a:lnTo>
                  <a:pt x="1471949" y="1359053"/>
                </a:lnTo>
                <a:lnTo>
                  <a:pt x="1471949" y="0"/>
                </a:lnTo>
                <a:lnTo>
                  <a:pt x="0" y="0"/>
                </a:lnTo>
                <a:lnTo>
                  <a:pt x="0" y="1359053"/>
                </a:lnTo>
                <a:close/>
              </a:path>
            </a:pathLst>
          </a:custGeom>
          <a:solidFill>
            <a:srgbClr val="E8ED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363462" y="1973755"/>
            <a:ext cx="1472565" cy="1359535"/>
          </a:xfrm>
          <a:custGeom>
            <a:avLst/>
            <a:gdLst/>
            <a:ahLst/>
            <a:cxnLst/>
            <a:rect l="l" t="t" r="r" b="b"/>
            <a:pathLst>
              <a:path w="1472564" h="1359535">
                <a:moveTo>
                  <a:pt x="0" y="1359053"/>
                </a:moveTo>
                <a:lnTo>
                  <a:pt x="1471949" y="1359053"/>
                </a:lnTo>
                <a:lnTo>
                  <a:pt x="1471949" y="0"/>
                </a:lnTo>
                <a:lnTo>
                  <a:pt x="0" y="0"/>
                </a:lnTo>
                <a:lnTo>
                  <a:pt x="0" y="1359053"/>
                </a:lnTo>
                <a:close/>
              </a:path>
            </a:pathLst>
          </a:custGeom>
          <a:solidFill>
            <a:srgbClr val="E8ED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5859073" y="1804049"/>
            <a:ext cx="510540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305">
                <a:latin typeface="宋体"/>
                <a:cs typeface="宋体"/>
              </a:rPr>
              <a:t>超时</a:t>
            </a:r>
            <a:endParaRPr sz="1600">
              <a:latin typeface="宋体"/>
              <a:cs typeface="宋体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312311" y="3657323"/>
            <a:ext cx="510540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305">
                <a:latin typeface="宋体"/>
                <a:cs typeface="宋体"/>
              </a:rPr>
              <a:t>超时</a:t>
            </a:r>
            <a:endParaRPr sz="1600">
              <a:latin typeface="宋体"/>
              <a:cs typeface="宋体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844083" y="1186291"/>
            <a:ext cx="685165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305">
                <a:latin typeface="宋体"/>
                <a:cs typeface="宋体"/>
              </a:rPr>
              <a:t>进</a:t>
            </a:r>
            <a:r>
              <a:rPr dirty="0" sz="1600" spc="300">
                <a:latin typeface="宋体"/>
                <a:cs typeface="宋体"/>
              </a:rPr>
              <a:t>程</a:t>
            </a:r>
            <a:r>
              <a:rPr dirty="0" sz="1600" spc="220">
                <a:latin typeface="Times New Roman"/>
                <a:cs typeface="Times New Roman"/>
              </a:rPr>
              <a:t>A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884275" y="5922383"/>
            <a:ext cx="671830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305">
                <a:latin typeface="宋体"/>
                <a:cs typeface="宋体"/>
              </a:rPr>
              <a:t>进</a:t>
            </a:r>
            <a:r>
              <a:rPr dirty="0" sz="1600" spc="300">
                <a:latin typeface="宋体"/>
                <a:cs typeface="宋体"/>
              </a:rPr>
              <a:t>程</a:t>
            </a:r>
            <a:r>
              <a:rPr dirty="0" sz="1600" spc="204">
                <a:latin typeface="Times New Roman"/>
                <a:cs typeface="Times New Roman"/>
              </a:rPr>
              <a:t>C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304003" y="647709"/>
            <a:ext cx="671830" cy="6026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0955" marR="5080" indent="-8890">
              <a:lnSpc>
                <a:spcPct val="118300"/>
              </a:lnSpc>
              <a:spcBef>
                <a:spcPts val="100"/>
              </a:spcBef>
            </a:pPr>
            <a:r>
              <a:rPr dirty="0" sz="1600" spc="305">
                <a:latin typeface="宋体"/>
                <a:cs typeface="宋体"/>
              </a:rPr>
              <a:t>进程</a:t>
            </a:r>
            <a:r>
              <a:rPr dirty="0" sz="1600" spc="140">
                <a:latin typeface="Times New Roman"/>
                <a:cs typeface="Times New Roman"/>
              </a:rPr>
              <a:t>C </a:t>
            </a:r>
            <a:r>
              <a:rPr dirty="0" sz="1600" spc="305">
                <a:latin typeface="宋体"/>
                <a:cs typeface="宋体"/>
              </a:rPr>
              <a:t>超时</a:t>
            </a:r>
            <a:endParaRPr sz="1600">
              <a:latin typeface="宋体"/>
              <a:cs typeface="宋体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330832" y="2957188"/>
            <a:ext cx="685165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305">
                <a:latin typeface="宋体"/>
                <a:cs typeface="宋体"/>
              </a:rPr>
              <a:t>进程</a:t>
            </a:r>
            <a:r>
              <a:rPr dirty="0" sz="1600" spc="220">
                <a:latin typeface="Times New Roman"/>
                <a:cs typeface="Times New Roman"/>
              </a:rPr>
              <a:t>A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337582" y="5634106"/>
            <a:ext cx="671830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305">
                <a:latin typeface="宋体"/>
                <a:cs typeface="宋体"/>
              </a:rPr>
              <a:t>进程</a:t>
            </a:r>
            <a:r>
              <a:rPr dirty="0" sz="1600" spc="204">
                <a:latin typeface="Times New Roman"/>
                <a:cs typeface="Times New Roman"/>
              </a:rPr>
              <a:t>C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850764" y="3657323"/>
            <a:ext cx="850900" cy="681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305">
                <a:latin typeface="宋体"/>
                <a:cs typeface="宋体"/>
              </a:rPr>
              <a:t>进程</a:t>
            </a:r>
            <a:r>
              <a:rPr dirty="0" sz="1600" spc="204">
                <a:latin typeface="Times New Roman"/>
                <a:cs typeface="Times New Roman"/>
              </a:rPr>
              <a:t>B</a:t>
            </a:r>
            <a:endParaRPr sz="1600">
              <a:latin typeface="Times New Roman"/>
              <a:cs typeface="Times New Roman"/>
            </a:endParaRPr>
          </a:p>
          <a:p>
            <a:pPr marL="29845">
              <a:lnSpc>
                <a:spcPct val="100000"/>
              </a:lnSpc>
              <a:spcBef>
                <a:spcPts val="1320"/>
              </a:spcBef>
            </a:pPr>
            <a:r>
              <a:rPr dirty="0" sz="1600" spc="90">
                <a:latin typeface="Times New Roman"/>
                <a:cs typeface="Times New Roman"/>
              </a:rPr>
              <a:t>I/</a:t>
            </a:r>
            <a:r>
              <a:rPr dirty="0" sz="1600" spc="215">
                <a:latin typeface="Times New Roman"/>
                <a:cs typeface="Times New Roman"/>
              </a:rPr>
              <a:t>O</a:t>
            </a:r>
            <a:r>
              <a:rPr dirty="0" sz="1600" spc="305">
                <a:latin typeface="宋体"/>
                <a:cs typeface="宋体"/>
              </a:rPr>
              <a:t>请求</a:t>
            </a:r>
            <a:endParaRPr sz="1600">
              <a:latin typeface="宋体"/>
              <a:cs typeface="宋体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526877" y="635653"/>
            <a:ext cx="1108075" cy="135064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ts val="1905"/>
              </a:lnSpc>
              <a:spcBef>
                <a:spcPts val="130"/>
              </a:spcBef>
              <a:tabLst>
                <a:tab pos="540385" algn="l"/>
              </a:tabLst>
            </a:pPr>
            <a:r>
              <a:rPr dirty="0" sz="1800" spc="190">
                <a:latin typeface="Times New Roman"/>
                <a:cs typeface="Times New Roman"/>
              </a:rPr>
              <a:t>1</a:t>
            </a:r>
            <a:r>
              <a:rPr dirty="0" sz="1800" spc="190">
                <a:latin typeface="Times New Roman"/>
                <a:cs typeface="Times New Roman"/>
              </a:rPr>
              <a:t>	</a:t>
            </a:r>
            <a:r>
              <a:rPr dirty="0" sz="1800" spc="190">
                <a:latin typeface="Times New Roman"/>
                <a:cs typeface="Times New Roman"/>
              </a:rPr>
              <a:t>5000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ts val="1645"/>
              </a:lnSpc>
              <a:tabLst>
                <a:tab pos="540385" algn="l"/>
              </a:tabLst>
            </a:pPr>
            <a:r>
              <a:rPr dirty="0" sz="1800" spc="190">
                <a:latin typeface="Times New Roman"/>
                <a:cs typeface="Times New Roman"/>
              </a:rPr>
              <a:t>2</a:t>
            </a:r>
            <a:r>
              <a:rPr dirty="0" sz="1800" spc="190">
                <a:latin typeface="Times New Roman"/>
                <a:cs typeface="Times New Roman"/>
              </a:rPr>
              <a:t>	</a:t>
            </a:r>
            <a:r>
              <a:rPr dirty="0" sz="1800" spc="190">
                <a:latin typeface="Times New Roman"/>
                <a:cs typeface="Times New Roman"/>
              </a:rPr>
              <a:t>5001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ts val="1645"/>
              </a:lnSpc>
              <a:tabLst>
                <a:tab pos="540385" algn="l"/>
              </a:tabLst>
            </a:pPr>
            <a:r>
              <a:rPr dirty="0" sz="1800" spc="190">
                <a:latin typeface="Times New Roman"/>
                <a:cs typeface="Times New Roman"/>
              </a:rPr>
              <a:t>3</a:t>
            </a:r>
            <a:r>
              <a:rPr dirty="0" sz="1800" spc="190">
                <a:latin typeface="Times New Roman"/>
                <a:cs typeface="Times New Roman"/>
              </a:rPr>
              <a:t>	</a:t>
            </a:r>
            <a:r>
              <a:rPr dirty="0" sz="1800" spc="190">
                <a:latin typeface="Times New Roman"/>
                <a:cs typeface="Times New Roman"/>
              </a:rPr>
              <a:t>5002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ts val="1645"/>
              </a:lnSpc>
              <a:tabLst>
                <a:tab pos="540385" algn="l"/>
              </a:tabLst>
            </a:pPr>
            <a:r>
              <a:rPr dirty="0" sz="1800" spc="190">
                <a:latin typeface="Times New Roman"/>
                <a:cs typeface="Times New Roman"/>
              </a:rPr>
              <a:t>4</a:t>
            </a:r>
            <a:r>
              <a:rPr dirty="0" sz="1800" spc="190">
                <a:latin typeface="Times New Roman"/>
                <a:cs typeface="Times New Roman"/>
              </a:rPr>
              <a:t>	</a:t>
            </a:r>
            <a:r>
              <a:rPr dirty="0" sz="1800" spc="190">
                <a:latin typeface="Times New Roman"/>
                <a:cs typeface="Times New Roman"/>
              </a:rPr>
              <a:t>5003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ts val="1645"/>
              </a:lnSpc>
              <a:tabLst>
                <a:tab pos="540385" algn="l"/>
              </a:tabLst>
            </a:pPr>
            <a:r>
              <a:rPr dirty="0" sz="1800" spc="190">
                <a:latin typeface="Times New Roman"/>
                <a:cs typeface="Times New Roman"/>
              </a:rPr>
              <a:t>5</a:t>
            </a:r>
            <a:r>
              <a:rPr dirty="0" sz="1800" spc="190">
                <a:latin typeface="Times New Roman"/>
                <a:cs typeface="Times New Roman"/>
              </a:rPr>
              <a:t>	</a:t>
            </a:r>
            <a:r>
              <a:rPr dirty="0" sz="1800" spc="190">
                <a:latin typeface="Times New Roman"/>
                <a:cs typeface="Times New Roman"/>
              </a:rPr>
              <a:t>5004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ts val="1905"/>
              </a:lnSpc>
              <a:tabLst>
                <a:tab pos="540385" algn="l"/>
              </a:tabLst>
            </a:pPr>
            <a:r>
              <a:rPr dirty="0" sz="1800" spc="190">
                <a:latin typeface="Times New Roman"/>
                <a:cs typeface="Times New Roman"/>
              </a:rPr>
              <a:t>6</a:t>
            </a:r>
            <a:r>
              <a:rPr dirty="0" sz="1800" spc="190">
                <a:latin typeface="Times New Roman"/>
                <a:cs typeface="Times New Roman"/>
              </a:rPr>
              <a:t>	</a:t>
            </a:r>
            <a:r>
              <a:rPr dirty="0" sz="1800" spc="190">
                <a:latin typeface="Times New Roman"/>
                <a:cs typeface="Times New Roman"/>
              </a:rPr>
              <a:t>5005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457644" y="1969383"/>
            <a:ext cx="1108075" cy="135064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algn="ctr" marL="69215">
              <a:lnSpc>
                <a:spcPts val="1905"/>
              </a:lnSpc>
              <a:spcBef>
                <a:spcPts val="130"/>
              </a:spcBef>
              <a:tabLst>
                <a:tab pos="666115" algn="l"/>
              </a:tabLst>
            </a:pPr>
            <a:r>
              <a:rPr dirty="0" sz="1800" spc="190">
                <a:latin typeface="Times New Roman"/>
                <a:cs typeface="Times New Roman"/>
              </a:rPr>
              <a:t>7</a:t>
            </a:r>
            <a:r>
              <a:rPr dirty="0" sz="1800" spc="190">
                <a:latin typeface="Times New Roman"/>
                <a:cs typeface="Times New Roman"/>
              </a:rPr>
              <a:t>	</a:t>
            </a:r>
            <a:r>
              <a:rPr dirty="0" sz="1800" spc="190">
                <a:latin typeface="Times New Roman"/>
                <a:cs typeface="Times New Roman"/>
              </a:rPr>
              <a:t>100</a:t>
            </a:r>
            <a:endParaRPr sz="1800">
              <a:latin typeface="Times New Roman"/>
              <a:cs typeface="Times New Roman"/>
            </a:endParaRPr>
          </a:p>
          <a:p>
            <a:pPr algn="ctr" marL="69215">
              <a:lnSpc>
                <a:spcPts val="1645"/>
              </a:lnSpc>
              <a:tabLst>
                <a:tab pos="666115" algn="l"/>
              </a:tabLst>
            </a:pPr>
            <a:r>
              <a:rPr dirty="0" sz="1800" spc="190">
                <a:latin typeface="Times New Roman"/>
                <a:cs typeface="Times New Roman"/>
              </a:rPr>
              <a:t>8</a:t>
            </a:r>
            <a:r>
              <a:rPr dirty="0" sz="1800" spc="190">
                <a:latin typeface="Times New Roman"/>
                <a:cs typeface="Times New Roman"/>
              </a:rPr>
              <a:t>	</a:t>
            </a:r>
            <a:r>
              <a:rPr dirty="0" sz="1800" spc="190">
                <a:latin typeface="Times New Roman"/>
                <a:cs typeface="Times New Roman"/>
              </a:rPr>
              <a:t>101</a:t>
            </a:r>
            <a:endParaRPr sz="1800">
              <a:latin typeface="Times New Roman"/>
              <a:cs typeface="Times New Roman"/>
            </a:endParaRPr>
          </a:p>
          <a:p>
            <a:pPr algn="ctr" marL="69215">
              <a:lnSpc>
                <a:spcPts val="1645"/>
              </a:lnSpc>
              <a:tabLst>
                <a:tab pos="666115" algn="l"/>
              </a:tabLst>
            </a:pPr>
            <a:r>
              <a:rPr dirty="0" sz="1800" spc="190">
                <a:latin typeface="Times New Roman"/>
                <a:cs typeface="Times New Roman"/>
              </a:rPr>
              <a:t>9</a:t>
            </a:r>
            <a:r>
              <a:rPr dirty="0" sz="1800" spc="190">
                <a:latin typeface="Times New Roman"/>
                <a:cs typeface="Times New Roman"/>
              </a:rPr>
              <a:t>	</a:t>
            </a:r>
            <a:r>
              <a:rPr dirty="0" sz="1800" spc="190">
                <a:latin typeface="Times New Roman"/>
                <a:cs typeface="Times New Roman"/>
              </a:rPr>
              <a:t>102</a:t>
            </a:r>
            <a:endParaRPr sz="1800">
              <a:latin typeface="Times New Roman"/>
              <a:cs typeface="Times New Roman"/>
            </a:endParaRPr>
          </a:p>
          <a:p>
            <a:pPr algn="ctr">
              <a:lnSpc>
                <a:spcPts val="1645"/>
              </a:lnSpc>
              <a:tabLst>
                <a:tab pos="666115" algn="l"/>
              </a:tabLst>
            </a:pPr>
            <a:r>
              <a:rPr dirty="0" sz="1800" spc="190">
                <a:latin typeface="Times New Roman"/>
                <a:cs typeface="Times New Roman"/>
              </a:rPr>
              <a:t>10</a:t>
            </a:r>
            <a:r>
              <a:rPr dirty="0" sz="1800" spc="190">
                <a:latin typeface="Times New Roman"/>
                <a:cs typeface="Times New Roman"/>
              </a:rPr>
              <a:t>	</a:t>
            </a:r>
            <a:r>
              <a:rPr dirty="0" sz="1800" spc="190">
                <a:latin typeface="Times New Roman"/>
                <a:cs typeface="Times New Roman"/>
              </a:rPr>
              <a:t>103</a:t>
            </a:r>
            <a:endParaRPr sz="1800">
              <a:latin typeface="Times New Roman"/>
              <a:cs typeface="Times New Roman"/>
            </a:endParaRPr>
          </a:p>
          <a:p>
            <a:pPr algn="ctr">
              <a:lnSpc>
                <a:spcPts val="1645"/>
              </a:lnSpc>
              <a:tabLst>
                <a:tab pos="666115" algn="l"/>
              </a:tabLst>
            </a:pPr>
            <a:r>
              <a:rPr dirty="0" sz="1800" spc="190">
                <a:latin typeface="Times New Roman"/>
                <a:cs typeface="Times New Roman"/>
              </a:rPr>
              <a:t>11</a:t>
            </a:r>
            <a:r>
              <a:rPr dirty="0" sz="1800" spc="190">
                <a:latin typeface="Times New Roman"/>
                <a:cs typeface="Times New Roman"/>
              </a:rPr>
              <a:t>	</a:t>
            </a:r>
            <a:r>
              <a:rPr dirty="0" sz="1800" spc="190">
                <a:latin typeface="Times New Roman"/>
                <a:cs typeface="Times New Roman"/>
              </a:rPr>
              <a:t>104</a:t>
            </a:r>
            <a:endParaRPr sz="1800">
              <a:latin typeface="Times New Roman"/>
              <a:cs typeface="Times New Roman"/>
            </a:endParaRPr>
          </a:p>
          <a:p>
            <a:pPr algn="ctr">
              <a:lnSpc>
                <a:spcPts val="1905"/>
              </a:lnSpc>
              <a:tabLst>
                <a:tab pos="666115" algn="l"/>
              </a:tabLst>
            </a:pPr>
            <a:r>
              <a:rPr dirty="0" sz="1800" spc="190">
                <a:latin typeface="Times New Roman"/>
                <a:cs typeface="Times New Roman"/>
              </a:rPr>
              <a:t>12</a:t>
            </a:r>
            <a:r>
              <a:rPr dirty="0" sz="1800" spc="190">
                <a:latin typeface="Times New Roman"/>
                <a:cs typeface="Times New Roman"/>
              </a:rPr>
              <a:t>	</a:t>
            </a:r>
            <a:r>
              <a:rPr dirty="0" sz="1800" spc="190">
                <a:latin typeface="Times New Roman"/>
                <a:cs typeface="Times New Roman"/>
              </a:rPr>
              <a:t>105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457644" y="3303113"/>
            <a:ext cx="1177290" cy="9321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ts val="1905"/>
              </a:lnSpc>
              <a:spcBef>
                <a:spcPts val="130"/>
              </a:spcBef>
              <a:tabLst>
                <a:tab pos="609600" algn="l"/>
              </a:tabLst>
            </a:pPr>
            <a:r>
              <a:rPr dirty="0" sz="1800" spc="190">
                <a:latin typeface="Times New Roman"/>
                <a:cs typeface="Times New Roman"/>
              </a:rPr>
              <a:t>13</a:t>
            </a:r>
            <a:r>
              <a:rPr dirty="0" sz="1800" spc="190">
                <a:latin typeface="Times New Roman"/>
                <a:cs typeface="Times New Roman"/>
              </a:rPr>
              <a:t>	</a:t>
            </a:r>
            <a:r>
              <a:rPr dirty="0" sz="1800" spc="190">
                <a:latin typeface="Times New Roman"/>
                <a:cs typeface="Times New Roman"/>
              </a:rPr>
              <a:t>8000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ts val="1645"/>
              </a:lnSpc>
              <a:tabLst>
                <a:tab pos="609600" algn="l"/>
              </a:tabLst>
            </a:pPr>
            <a:r>
              <a:rPr dirty="0" sz="1800" spc="190">
                <a:latin typeface="Times New Roman"/>
                <a:cs typeface="Times New Roman"/>
              </a:rPr>
              <a:t>14</a:t>
            </a:r>
            <a:r>
              <a:rPr dirty="0" sz="1800" spc="190">
                <a:latin typeface="Times New Roman"/>
                <a:cs typeface="Times New Roman"/>
              </a:rPr>
              <a:t>	</a:t>
            </a:r>
            <a:r>
              <a:rPr dirty="0" sz="1800" spc="190">
                <a:latin typeface="Times New Roman"/>
                <a:cs typeface="Times New Roman"/>
              </a:rPr>
              <a:t>8001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ts val="1645"/>
              </a:lnSpc>
              <a:tabLst>
                <a:tab pos="609600" algn="l"/>
              </a:tabLst>
            </a:pPr>
            <a:r>
              <a:rPr dirty="0" sz="1800" spc="190">
                <a:latin typeface="Times New Roman"/>
                <a:cs typeface="Times New Roman"/>
              </a:rPr>
              <a:t>15</a:t>
            </a:r>
            <a:r>
              <a:rPr dirty="0" sz="1800" spc="190">
                <a:latin typeface="Times New Roman"/>
                <a:cs typeface="Times New Roman"/>
              </a:rPr>
              <a:t>	</a:t>
            </a:r>
            <a:r>
              <a:rPr dirty="0" sz="1800" spc="190">
                <a:latin typeface="Times New Roman"/>
                <a:cs typeface="Times New Roman"/>
              </a:rPr>
              <a:t>8002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ts val="1905"/>
              </a:lnSpc>
              <a:tabLst>
                <a:tab pos="609600" algn="l"/>
              </a:tabLst>
            </a:pPr>
            <a:r>
              <a:rPr dirty="0" sz="1800" spc="190">
                <a:latin typeface="Times New Roman"/>
                <a:cs typeface="Times New Roman"/>
              </a:rPr>
              <a:t>16</a:t>
            </a:r>
            <a:r>
              <a:rPr dirty="0" sz="1800" spc="190">
                <a:latin typeface="Times New Roman"/>
                <a:cs typeface="Times New Roman"/>
              </a:rPr>
              <a:t>	</a:t>
            </a:r>
            <a:r>
              <a:rPr dirty="0" sz="1800" spc="190">
                <a:latin typeface="Times New Roman"/>
                <a:cs typeface="Times New Roman"/>
              </a:rPr>
              <a:t>8003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457644" y="4218417"/>
            <a:ext cx="1108075" cy="135064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ts val="1905"/>
              </a:lnSpc>
              <a:spcBef>
                <a:spcPts val="130"/>
              </a:spcBef>
              <a:tabLst>
                <a:tab pos="678815" algn="l"/>
              </a:tabLst>
            </a:pPr>
            <a:r>
              <a:rPr dirty="0" sz="1800" spc="190">
                <a:latin typeface="Times New Roman"/>
                <a:cs typeface="Times New Roman"/>
              </a:rPr>
              <a:t>17</a:t>
            </a:r>
            <a:r>
              <a:rPr dirty="0" sz="1800" spc="190">
                <a:latin typeface="Times New Roman"/>
                <a:cs typeface="Times New Roman"/>
              </a:rPr>
              <a:t>	</a:t>
            </a:r>
            <a:r>
              <a:rPr dirty="0" sz="1800" spc="190">
                <a:latin typeface="Times New Roman"/>
                <a:cs typeface="Times New Roman"/>
              </a:rPr>
              <a:t>100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ts val="1645"/>
              </a:lnSpc>
              <a:tabLst>
                <a:tab pos="678815" algn="l"/>
              </a:tabLst>
            </a:pPr>
            <a:r>
              <a:rPr dirty="0" sz="1800" spc="190">
                <a:latin typeface="Times New Roman"/>
                <a:cs typeface="Times New Roman"/>
              </a:rPr>
              <a:t>18</a:t>
            </a:r>
            <a:r>
              <a:rPr dirty="0" sz="1800" spc="190">
                <a:latin typeface="Times New Roman"/>
                <a:cs typeface="Times New Roman"/>
              </a:rPr>
              <a:t>	</a:t>
            </a:r>
            <a:r>
              <a:rPr dirty="0" sz="1800" spc="190">
                <a:latin typeface="Times New Roman"/>
                <a:cs typeface="Times New Roman"/>
              </a:rPr>
              <a:t>101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ts val="1645"/>
              </a:lnSpc>
              <a:tabLst>
                <a:tab pos="678815" algn="l"/>
              </a:tabLst>
            </a:pPr>
            <a:r>
              <a:rPr dirty="0" sz="1800" spc="190">
                <a:latin typeface="Times New Roman"/>
                <a:cs typeface="Times New Roman"/>
              </a:rPr>
              <a:t>19</a:t>
            </a:r>
            <a:r>
              <a:rPr dirty="0" sz="1800" spc="190">
                <a:latin typeface="Times New Roman"/>
                <a:cs typeface="Times New Roman"/>
              </a:rPr>
              <a:t>	</a:t>
            </a:r>
            <a:r>
              <a:rPr dirty="0" sz="1800" spc="190">
                <a:latin typeface="Times New Roman"/>
                <a:cs typeface="Times New Roman"/>
              </a:rPr>
              <a:t>102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ts val="1645"/>
              </a:lnSpc>
              <a:tabLst>
                <a:tab pos="678815" algn="l"/>
              </a:tabLst>
            </a:pPr>
            <a:r>
              <a:rPr dirty="0" sz="1800" spc="190">
                <a:latin typeface="Times New Roman"/>
                <a:cs typeface="Times New Roman"/>
              </a:rPr>
              <a:t>20</a:t>
            </a:r>
            <a:r>
              <a:rPr dirty="0" sz="1800" spc="190">
                <a:latin typeface="Times New Roman"/>
                <a:cs typeface="Times New Roman"/>
              </a:rPr>
              <a:t>	</a:t>
            </a:r>
            <a:r>
              <a:rPr dirty="0" sz="1800" spc="190">
                <a:latin typeface="Times New Roman"/>
                <a:cs typeface="Times New Roman"/>
              </a:rPr>
              <a:t>103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ts val="1645"/>
              </a:lnSpc>
              <a:tabLst>
                <a:tab pos="678815" algn="l"/>
              </a:tabLst>
            </a:pPr>
            <a:r>
              <a:rPr dirty="0" sz="1800" spc="190">
                <a:latin typeface="Times New Roman"/>
                <a:cs typeface="Times New Roman"/>
              </a:rPr>
              <a:t>21</a:t>
            </a:r>
            <a:r>
              <a:rPr dirty="0" sz="1800" spc="190">
                <a:latin typeface="Times New Roman"/>
                <a:cs typeface="Times New Roman"/>
              </a:rPr>
              <a:t>	</a:t>
            </a:r>
            <a:r>
              <a:rPr dirty="0" sz="1800" spc="190">
                <a:latin typeface="Times New Roman"/>
                <a:cs typeface="Times New Roman"/>
              </a:rPr>
              <a:t>104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ts val="1905"/>
              </a:lnSpc>
              <a:tabLst>
                <a:tab pos="678815" algn="l"/>
              </a:tabLst>
            </a:pPr>
            <a:r>
              <a:rPr dirty="0" sz="1800" spc="190">
                <a:latin typeface="Times New Roman"/>
                <a:cs typeface="Times New Roman"/>
              </a:rPr>
              <a:t>22</a:t>
            </a:r>
            <a:r>
              <a:rPr dirty="0" sz="1800" spc="190">
                <a:latin typeface="Times New Roman"/>
                <a:cs typeface="Times New Roman"/>
              </a:rPr>
              <a:t>	</a:t>
            </a:r>
            <a:r>
              <a:rPr dirty="0" sz="1800" spc="190">
                <a:latin typeface="Times New Roman"/>
                <a:cs typeface="Times New Roman"/>
              </a:rPr>
              <a:t>105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457644" y="5552103"/>
            <a:ext cx="1246505" cy="9321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ts val="1905"/>
              </a:lnSpc>
              <a:spcBef>
                <a:spcPts val="130"/>
              </a:spcBef>
              <a:tabLst>
                <a:tab pos="540385" algn="l"/>
              </a:tabLst>
            </a:pPr>
            <a:r>
              <a:rPr dirty="0" sz="1800" spc="190">
                <a:latin typeface="Times New Roman"/>
                <a:cs typeface="Times New Roman"/>
              </a:rPr>
              <a:t>23</a:t>
            </a:r>
            <a:r>
              <a:rPr dirty="0" sz="1800" spc="190">
                <a:latin typeface="Times New Roman"/>
                <a:cs typeface="Times New Roman"/>
              </a:rPr>
              <a:t>	</a:t>
            </a:r>
            <a:r>
              <a:rPr dirty="0" sz="1800" spc="190">
                <a:latin typeface="Times New Roman"/>
                <a:cs typeface="Times New Roman"/>
              </a:rPr>
              <a:t>12000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ts val="1645"/>
              </a:lnSpc>
              <a:tabLst>
                <a:tab pos="540385" algn="l"/>
              </a:tabLst>
            </a:pPr>
            <a:r>
              <a:rPr dirty="0" sz="1800" spc="190">
                <a:latin typeface="Times New Roman"/>
                <a:cs typeface="Times New Roman"/>
              </a:rPr>
              <a:t>24</a:t>
            </a:r>
            <a:r>
              <a:rPr dirty="0" sz="1800" spc="190">
                <a:latin typeface="Times New Roman"/>
                <a:cs typeface="Times New Roman"/>
              </a:rPr>
              <a:t>	</a:t>
            </a:r>
            <a:r>
              <a:rPr dirty="0" sz="1800" spc="190">
                <a:latin typeface="Times New Roman"/>
                <a:cs typeface="Times New Roman"/>
              </a:rPr>
              <a:t>12001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ts val="1645"/>
              </a:lnSpc>
              <a:tabLst>
                <a:tab pos="540385" algn="l"/>
              </a:tabLst>
            </a:pPr>
            <a:r>
              <a:rPr dirty="0" sz="1800" spc="190">
                <a:latin typeface="Times New Roman"/>
                <a:cs typeface="Times New Roman"/>
              </a:rPr>
              <a:t>25</a:t>
            </a:r>
            <a:r>
              <a:rPr dirty="0" sz="1800" spc="190">
                <a:latin typeface="Times New Roman"/>
                <a:cs typeface="Times New Roman"/>
              </a:rPr>
              <a:t>	</a:t>
            </a:r>
            <a:r>
              <a:rPr dirty="0" sz="1800" spc="190">
                <a:latin typeface="Times New Roman"/>
                <a:cs typeface="Times New Roman"/>
              </a:rPr>
              <a:t>12002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ts val="1905"/>
              </a:lnSpc>
              <a:tabLst>
                <a:tab pos="540385" algn="l"/>
              </a:tabLst>
            </a:pPr>
            <a:r>
              <a:rPr dirty="0" sz="1800" spc="190">
                <a:latin typeface="Times New Roman"/>
                <a:cs typeface="Times New Roman"/>
              </a:rPr>
              <a:t>26</a:t>
            </a:r>
            <a:r>
              <a:rPr dirty="0" sz="1800" spc="190">
                <a:latin typeface="Times New Roman"/>
                <a:cs typeface="Times New Roman"/>
              </a:rPr>
              <a:t>	</a:t>
            </a:r>
            <a:r>
              <a:rPr dirty="0" sz="1800" spc="190">
                <a:latin typeface="Times New Roman"/>
                <a:cs typeface="Times New Roman"/>
              </a:rPr>
              <a:t>12003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910965" y="635653"/>
            <a:ext cx="1246505" cy="7232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ts val="1905"/>
              </a:lnSpc>
              <a:spcBef>
                <a:spcPts val="130"/>
              </a:spcBef>
              <a:tabLst>
                <a:tab pos="540385" algn="l"/>
              </a:tabLst>
            </a:pPr>
            <a:r>
              <a:rPr dirty="0" sz="1800" spc="190">
                <a:latin typeface="Times New Roman"/>
                <a:cs typeface="Times New Roman"/>
              </a:rPr>
              <a:t>27</a:t>
            </a:r>
            <a:r>
              <a:rPr dirty="0" sz="1800" spc="190">
                <a:latin typeface="Times New Roman"/>
                <a:cs typeface="Times New Roman"/>
              </a:rPr>
              <a:t>	</a:t>
            </a:r>
            <a:r>
              <a:rPr dirty="0" sz="1800" spc="190">
                <a:latin typeface="Times New Roman"/>
                <a:cs typeface="Times New Roman"/>
              </a:rPr>
              <a:t>12005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ts val="1645"/>
              </a:lnSpc>
              <a:tabLst>
                <a:tab pos="540385" algn="l"/>
              </a:tabLst>
            </a:pPr>
            <a:r>
              <a:rPr dirty="0" sz="1800" spc="190">
                <a:latin typeface="Times New Roman"/>
                <a:cs typeface="Times New Roman"/>
              </a:rPr>
              <a:t>28</a:t>
            </a:r>
            <a:r>
              <a:rPr dirty="0" sz="1800" spc="190">
                <a:latin typeface="Times New Roman"/>
                <a:cs typeface="Times New Roman"/>
              </a:rPr>
              <a:t>	</a:t>
            </a:r>
            <a:r>
              <a:rPr dirty="0" sz="1800" spc="190">
                <a:latin typeface="Times New Roman"/>
                <a:cs typeface="Times New Roman"/>
              </a:rPr>
              <a:t>12006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ts val="1905"/>
              </a:lnSpc>
            </a:pPr>
            <a:r>
              <a:rPr dirty="0" sz="1800" spc="190">
                <a:latin typeface="Times New Roman"/>
                <a:cs typeface="Times New Roman"/>
              </a:rPr>
              <a:t>29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910965" y="1132533"/>
            <a:ext cx="1108075" cy="156019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ts val="1905"/>
              </a:lnSpc>
              <a:spcBef>
                <a:spcPts val="130"/>
              </a:spcBef>
              <a:tabLst>
                <a:tab pos="678815" algn="l"/>
              </a:tabLst>
            </a:pPr>
            <a:r>
              <a:rPr dirty="0" baseline="-32407" sz="2700" spc="284">
                <a:latin typeface="Times New Roman"/>
                <a:cs typeface="Times New Roman"/>
              </a:rPr>
              <a:t>30</a:t>
            </a:r>
            <a:r>
              <a:rPr dirty="0" baseline="-32407" sz="2700" spc="284">
                <a:latin typeface="Times New Roman"/>
                <a:cs typeface="Times New Roman"/>
              </a:rPr>
              <a:t>	</a:t>
            </a:r>
            <a:r>
              <a:rPr dirty="0" sz="1800" spc="190">
                <a:latin typeface="Times New Roman"/>
                <a:cs typeface="Times New Roman"/>
              </a:rPr>
              <a:t>100</a:t>
            </a:r>
            <a:endParaRPr sz="1800">
              <a:latin typeface="Times New Roman"/>
              <a:cs typeface="Times New Roman"/>
            </a:endParaRPr>
          </a:p>
          <a:p>
            <a:pPr marL="678815">
              <a:lnSpc>
                <a:spcPts val="1645"/>
              </a:lnSpc>
            </a:pPr>
            <a:r>
              <a:rPr dirty="0" sz="1800" spc="190">
                <a:latin typeface="Times New Roman"/>
                <a:cs typeface="Times New Roman"/>
              </a:rPr>
              <a:t>101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ts val="1645"/>
              </a:lnSpc>
              <a:tabLst>
                <a:tab pos="678815" algn="l"/>
              </a:tabLst>
            </a:pPr>
            <a:r>
              <a:rPr dirty="0" sz="1800" spc="190">
                <a:latin typeface="Times New Roman"/>
                <a:cs typeface="Times New Roman"/>
              </a:rPr>
              <a:t>31</a:t>
            </a:r>
            <a:r>
              <a:rPr dirty="0" sz="1800" spc="190">
                <a:latin typeface="Times New Roman"/>
                <a:cs typeface="Times New Roman"/>
              </a:rPr>
              <a:t>	</a:t>
            </a:r>
            <a:r>
              <a:rPr dirty="0" sz="1800" spc="190">
                <a:latin typeface="Times New Roman"/>
                <a:cs typeface="Times New Roman"/>
              </a:rPr>
              <a:t>102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ts val="1645"/>
              </a:lnSpc>
              <a:tabLst>
                <a:tab pos="678815" algn="l"/>
              </a:tabLst>
            </a:pPr>
            <a:r>
              <a:rPr dirty="0" sz="1800" spc="190">
                <a:latin typeface="Times New Roman"/>
                <a:cs typeface="Times New Roman"/>
              </a:rPr>
              <a:t>32</a:t>
            </a:r>
            <a:r>
              <a:rPr dirty="0" sz="1800" spc="190">
                <a:latin typeface="Times New Roman"/>
                <a:cs typeface="Times New Roman"/>
              </a:rPr>
              <a:t>	</a:t>
            </a:r>
            <a:r>
              <a:rPr dirty="0" sz="1800" spc="190">
                <a:latin typeface="Times New Roman"/>
                <a:cs typeface="Times New Roman"/>
              </a:rPr>
              <a:t>103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ts val="1645"/>
              </a:lnSpc>
              <a:tabLst>
                <a:tab pos="678815" algn="l"/>
              </a:tabLst>
            </a:pPr>
            <a:r>
              <a:rPr dirty="0" sz="1800" spc="190">
                <a:latin typeface="Times New Roman"/>
                <a:cs typeface="Times New Roman"/>
              </a:rPr>
              <a:t>33</a:t>
            </a:r>
            <a:r>
              <a:rPr dirty="0" sz="1800" spc="190">
                <a:latin typeface="Times New Roman"/>
                <a:cs typeface="Times New Roman"/>
              </a:rPr>
              <a:t>	</a:t>
            </a:r>
            <a:r>
              <a:rPr dirty="0" sz="1800" spc="190">
                <a:latin typeface="Times New Roman"/>
                <a:cs typeface="Times New Roman"/>
              </a:rPr>
              <a:t>104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ts val="1645"/>
              </a:lnSpc>
              <a:tabLst>
                <a:tab pos="678815" algn="l"/>
              </a:tabLst>
            </a:pPr>
            <a:r>
              <a:rPr dirty="0" sz="1800" spc="190">
                <a:latin typeface="Times New Roman"/>
                <a:cs typeface="Times New Roman"/>
              </a:rPr>
              <a:t>34</a:t>
            </a:r>
            <a:r>
              <a:rPr dirty="0" sz="1800" spc="190">
                <a:latin typeface="Times New Roman"/>
                <a:cs typeface="Times New Roman"/>
              </a:rPr>
              <a:t>	</a:t>
            </a:r>
            <a:r>
              <a:rPr dirty="0" sz="1800" spc="190">
                <a:latin typeface="Times New Roman"/>
                <a:cs typeface="Times New Roman"/>
              </a:rPr>
              <a:t>105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ts val="1905"/>
              </a:lnSpc>
            </a:pPr>
            <a:r>
              <a:rPr dirty="0" sz="1800" spc="190">
                <a:latin typeface="Times New Roman"/>
                <a:cs typeface="Times New Roman"/>
              </a:rPr>
              <a:t>35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910965" y="2466263"/>
            <a:ext cx="1177290" cy="135064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ts val="1905"/>
              </a:lnSpc>
              <a:spcBef>
                <a:spcPts val="130"/>
              </a:spcBef>
              <a:tabLst>
                <a:tab pos="609600" algn="l"/>
              </a:tabLst>
            </a:pPr>
            <a:r>
              <a:rPr dirty="0" baseline="-32407" sz="2700" spc="284">
                <a:latin typeface="Times New Roman"/>
                <a:cs typeface="Times New Roman"/>
              </a:rPr>
              <a:t>36</a:t>
            </a:r>
            <a:r>
              <a:rPr dirty="0" baseline="-32407" sz="2700" spc="284">
                <a:latin typeface="Times New Roman"/>
                <a:cs typeface="Times New Roman"/>
              </a:rPr>
              <a:t>	</a:t>
            </a:r>
            <a:r>
              <a:rPr dirty="0" sz="1800" spc="190">
                <a:latin typeface="Times New Roman"/>
                <a:cs typeface="Times New Roman"/>
              </a:rPr>
              <a:t>5006</a:t>
            </a:r>
            <a:endParaRPr sz="1800">
              <a:latin typeface="Times New Roman"/>
              <a:cs typeface="Times New Roman"/>
            </a:endParaRPr>
          </a:p>
          <a:p>
            <a:pPr marL="609600">
              <a:lnSpc>
                <a:spcPts val="1645"/>
              </a:lnSpc>
            </a:pPr>
            <a:r>
              <a:rPr dirty="0" sz="1800" spc="190">
                <a:latin typeface="Times New Roman"/>
                <a:cs typeface="Times New Roman"/>
              </a:rPr>
              <a:t>5007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ts val="1645"/>
              </a:lnSpc>
              <a:tabLst>
                <a:tab pos="609600" algn="l"/>
              </a:tabLst>
            </a:pPr>
            <a:r>
              <a:rPr dirty="0" sz="1800" spc="190">
                <a:latin typeface="Times New Roman"/>
                <a:cs typeface="Times New Roman"/>
              </a:rPr>
              <a:t>37</a:t>
            </a:r>
            <a:r>
              <a:rPr dirty="0" sz="1800" spc="190">
                <a:latin typeface="Times New Roman"/>
                <a:cs typeface="Times New Roman"/>
              </a:rPr>
              <a:t>	</a:t>
            </a:r>
            <a:r>
              <a:rPr dirty="0" sz="1800" spc="190">
                <a:latin typeface="Times New Roman"/>
                <a:cs typeface="Times New Roman"/>
              </a:rPr>
              <a:t>5008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ts val="1645"/>
              </a:lnSpc>
              <a:tabLst>
                <a:tab pos="609600" algn="l"/>
              </a:tabLst>
            </a:pPr>
            <a:r>
              <a:rPr dirty="0" sz="1800" spc="190">
                <a:latin typeface="Times New Roman"/>
                <a:cs typeface="Times New Roman"/>
              </a:rPr>
              <a:t>38</a:t>
            </a:r>
            <a:r>
              <a:rPr dirty="0" sz="1800" spc="190">
                <a:latin typeface="Times New Roman"/>
                <a:cs typeface="Times New Roman"/>
              </a:rPr>
              <a:t>	</a:t>
            </a:r>
            <a:r>
              <a:rPr dirty="0" sz="1800" spc="190">
                <a:latin typeface="Times New Roman"/>
                <a:cs typeface="Times New Roman"/>
              </a:rPr>
              <a:t>5009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ts val="1645"/>
              </a:lnSpc>
              <a:tabLst>
                <a:tab pos="609600" algn="l"/>
              </a:tabLst>
            </a:pPr>
            <a:r>
              <a:rPr dirty="0" sz="1800" spc="190">
                <a:latin typeface="Times New Roman"/>
                <a:cs typeface="Times New Roman"/>
              </a:rPr>
              <a:t>39</a:t>
            </a:r>
            <a:r>
              <a:rPr dirty="0" sz="1800" spc="190">
                <a:latin typeface="Times New Roman"/>
                <a:cs typeface="Times New Roman"/>
              </a:rPr>
              <a:t>	</a:t>
            </a:r>
            <a:r>
              <a:rPr dirty="0" sz="1800" spc="190">
                <a:latin typeface="Times New Roman"/>
                <a:cs typeface="Times New Roman"/>
              </a:rPr>
              <a:t>5010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ts val="1905"/>
              </a:lnSpc>
              <a:tabLst>
                <a:tab pos="609600" algn="l"/>
              </a:tabLst>
            </a:pPr>
            <a:r>
              <a:rPr dirty="0" sz="1800" spc="190">
                <a:latin typeface="Times New Roman"/>
                <a:cs typeface="Times New Roman"/>
              </a:rPr>
              <a:t>40</a:t>
            </a:r>
            <a:r>
              <a:rPr dirty="0" sz="1800" spc="190">
                <a:latin typeface="Times New Roman"/>
                <a:cs typeface="Times New Roman"/>
              </a:rPr>
              <a:t>	</a:t>
            </a:r>
            <a:r>
              <a:rPr dirty="0" sz="1800" spc="190">
                <a:latin typeface="Times New Roman"/>
                <a:cs typeface="Times New Roman"/>
              </a:rPr>
              <a:t>5011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910965" y="3799992"/>
            <a:ext cx="1108075" cy="135064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ts val="1905"/>
              </a:lnSpc>
              <a:spcBef>
                <a:spcPts val="130"/>
              </a:spcBef>
              <a:tabLst>
                <a:tab pos="678815" algn="l"/>
              </a:tabLst>
            </a:pPr>
            <a:r>
              <a:rPr dirty="0" sz="1800" spc="190">
                <a:latin typeface="Times New Roman"/>
                <a:cs typeface="Times New Roman"/>
              </a:rPr>
              <a:t>41</a:t>
            </a:r>
            <a:r>
              <a:rPr dirty="0" sz="1800" spc="190">
                <a:latin typeface="Times New Roman"/>
                <a:cs typeface="Times New Roman"/>
              </a:rPr>
              <a:t>	</a:t>
            </a:r>
            <a:r>
              <a:rPr dirty="0" sz="1800" spc="190">
                <a:latin typeface="Times New Roman"/>
                <a:cs typeface="Times New Roman"/>
              </a:rPr>
              <a:t>100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ts val="1645"/>
              </a:lnSpc>
              <a:tabLst>
                <a:tab pos="678815" algn="l"/>
              </a:tabLst>
            </a:pPr>
            <a:r>
              <a:rPr dirty="0" sz="1800" spc="190">
                <a:latin typeface="Times New Roman"/>
                <a:cs typeface="Times New Roman"/>
              </a:rPr>
              <a:t>42</a:t>
            </a:r>
            <a:r>
              <a:rPr dirty="0" sz="1800" spc="190">
                <a:latin typeface="Times New Roman"/>
                <a:cs typeface="Times New Roman"/>
              </a:rPr>
              <a:t>	</a:t>
            </a:r>
            <a:r>
              <a:rPr dirty="0" sz="1800" spc="190">
                <a:latin typeface="Times New Roman"/>
                <a:cs typeface="Times New Roman"/>
              </a:rPr>
              <a:t>101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ts val="1645"/>
              </a:lnSpc>
              <a:tabLst>
                <a:tab pos="678815" algn="l"/>
              </a:tabLst>
            </a:pPr>
            <a:r>
              <a:rPr dirty="0" sz="1800" spc="190">
                <a:latin typeface="Times New Roman"/>
                <a:cs typeface="Times New Roman"/>
              </a:rPr>
              <a:t>43</a:t>
            </a:r>
            <a:r>
              <a:rPr dirty="0" sz="1800" spc="190">
                <a:latin typeface="Times New Roman"/>
                <a:cs typeface="Times New Roman"/>
              </a:rPr>
              <a:t>	</a:t>
            </a:r>
            <a:r>
              <a:rPr dirty="0" sz="1800" spc="190">
                <a:latin typeface="Times New Roman"/>
                <a:cs typeface="Times New Roman"/>
              </a:rPr>
              <a:t>102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ts val="1645"/>
              </a:lnSpc>
              <a:tabLst>
                <a:tab pos="678815" algn="l"/>
              </a:tabLst>
            </a:pPr>
            <a:r>
              <a:rPr dirty="0" sz="1800" spc="190">
                <a:latin typeface="Times New Roman"/>
                <a:cs typeface="Times New Roman"/>
              </a:rPr>
              <a:t>44</a:t>
            </a:r>
            <a:r>
              <a:rPr dirty="0" sz="1800" spc="190">
                <a:latin typeface="Times New Roman"/>
                <a:cs typeface="Times New Roman"/>
              </a:rPr>
              <a:t>	</a:t>
            </a:r>
            <a:r>
              <a:rPr dirty="0" sz="1800" spc="190">
                <a:latin typeface="Times New Roman"/>
                <a:cs typeface="Times New Roman"/>
              </a:rPr>
              <a:t>103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ts val="1645"/>
              </a:lnSpc>
              <a:tabLst>
                <a:tab pos="678815" algn="l"/>
              </a:tabLst>
            </a:pPr>
            <a:r>
              <a:rPr dirty="0" sz="1800" spc="190">
                <a:latin typeface="Times New Roman"/>
                <a:cs typeface="Times New Roman"/>
              </a:rPr>
              <a:t>45</a:t>
            </a:r>
            <a:r>
              <a:rPr dirty="0" sz="1800" spc="190">
                <a:latin typeface="Times New Roman"/>
                <a:cs typeface="Times New Roman"/>
              </a:rPr>
              <a:t>	</a:t>
            </a:r>
            <a:r>
              <a:rPr dirty="0" sz="1800" spc="190">
                <a:latin typeface="Times New Roman"/>
                <a:cs typeface="Times New Roman"/>
              </a:rPr>
              <a:t>104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ts val="1905"/>
              </a:lnSpc>
              <a:tabLst>
                <a:tab pos="678815" algn="l"/>
              </a:tabLst>
            </a:pPr>
            <a:r>
              <a:rPr dirty="0" sz="1800" spc="190">
                <a:latin typeface="Times New Roman"/>
                <a:cs typeface="Times New Roman"/>
              </a:rPr>
              <a:t>46</a:t>
            </a:r>
            <a:r>
              <a:rPr dirty="0" sz="1800" spc="190">
                <a:latin typeface="Times New Roman"/>
                <a:cs typeface="Times New Roman"/>
              </a:rPr>
              <a:t>	</a:t>
            </a:r>
            <a:r>
              <a:rPr dirty="0" sz="1800" spc="190">
                <a:latin typeface="Times New Roman"/>
                <a:cs typeface="Times New Roman"/>
              </a:rPr>
              <a:t>105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910965" y="5133678"/>
            <a:ext cx="1246505" cy="9321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ts val="1905"/>
              </a:lnSpc>
              <a:spcBef>
                <a:spcPts val="130"/>
              </a:spcBef>
              <a:tabLst>
                <a:tab pos="540385" algn="l"/>
              </a:tabLst>
            </a:pPr>
            <a:r>
              <a:rPr dirty="0" sz="1800" spc="190">
                <a:latin typeface="Times New Roman"/>
                <a:cs typeface="Times New Roman"/>
              </a:rPr>
              <a:t>47</a:t>
            </a:r>
            <a:r>
              <a:rPr dirty="0" sz="1800" spc="190">
                <a:latin typeface="Times New Roman"/>
                <a:cs typeface="Times New Roman"/>
              </a:rPr>
              <a:t>	</a:t>
            </a:r>
            <a:r>
              <a:rPr dirty="0" sz="1800" spc="190">
                <a:latin typeface="Times New Roman"/>
                <a:cs typeface="Times New Roman"/>
              </a:rPr>
              <a:t>12006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ts val="1645"/>
              </a:lnSpc>
              <a:tabLst>
                <a:tab pos="540385" algn="l"/>
              </a:tabLst>
            </a:pPr>
            <a:r>
              <a:rPr dirty="0" sz="1800" spc="190">
                <a:latin typeface="Times New Roman"/>
                <a:cs typeface="Times New Roman"/>
              </a:rPr>
              <a:t>48</a:t>
            </a:r>
            <a:r>
              <a:rPr dirty="0" sz="1800" spc="190">
                <a:latin typeface="Times New Roman"/>
                <a:cs typeface="Times New Roman"/>
              </a:rPr>
              <a:t>	</a:t>
            </a:r>
            <a:r>
              <a:rPr dirty="0" sz="1800" spc="190">
                <a:latin typeface="Times New Roman"/>
                <a:cs typeface="Times New Roman"/>
              </a:rPr>
              <a:t>12007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ts val="1645"/>
              </a:lnSpc>
              <a:tabLst>
                <a:tab pos="540385" algn="l"/>
              </a:tabLst>
            </a:pPr>
            <a:r>
              <a:rPr dirty="0" sz="1800" spc="190">
                <a:latin typeface="Times New Roman"/>
                <a:cs typeface="Times New Roman"/>
              </a:rPr>
              <a:t>49</a:t>
            </a:r>
            <a:r>
              <a:rPr dirty="0" sz="1800" spc="190">
                <a:latin typeface="Times New Roman"/>
                <a:cs typeface="Times New Roman"/>
              </a:rPr>
              <a:t>	</a:t>
            </a:r>
            <a:r>
              <a:rPr dirty="0" sz="1800" spc="190">
                <a:latin typeface="Times New Roman"/>
                <a:cs typeface="Times New Roman"/>
              </a:rPr>
              <a:t>12008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ts val="1905"/>
              </a:lnSpc>
              <a:tabLst>
                <a:tab pos="540385" algn="l"/>
              </a:tabLst>
            </a:pPr>
            <a:r>
              <a:rPr dirty="0" sz="1800" spc="190">
                <a:latin typeface="Times New Roman"/>
                <a:cs typeface="Times New Roman"/>
              </a:rPr>
              <a:t>50</a:t>
            </a:r>
            <a:r>
              <a:rPr dirty="0" sz="1800" spc="190">
                <a:latin typeface="Times New Roman"/>
                <a:cs typeface="Times New Roman"/>
              </a:rPr>
              <a:t>	</a:t>
            </a:r>
            <a:r>
              <a:rPr dirty="0" sz="1800" spc="190">
                <a:latin typeface="Times New Roman"/>
                <a:cs typeface="Times New Roman"/>
              </a:rPr>
              <a:t>12009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910965" y="5970528"/>
            <a:ext cx="1246505" cy="3048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540385" algn="l"/>
              </a:tabLst>
            </a:pPr>
            <a:r>
              <a:rPr dirty="0" sz="1800" spc="190">
                <a:latin typeface="Times New Roman"/>
                <a:cs typeface="Times New Roman"/>
              </a:rPr>
              <a:t>51</a:t>
            </a:r>
            <a:r>
              <a:rPr dirty="0" sz="1800" spc="190">
                <a:latin typeface="Times New Roman"/>
                <a:cs typeface="Times New Roman"/>
              </a:rPr>
              <a:t>	</a:t>
            </a:r>
            <a:r>
              <a:rPr dirty="0" sz="1800" spc="190">
                <a:latin typeface="Times New Roman"/>
                <a:cs typeface="Times New Roman"/>
              </a:rPr>
              <a:t>12010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668637" y="6179741"/>
            <a:ext cx="2153920" cy="3048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782955" algn="l"/>
                <a:tab pos="1625600" algn="l"/>
              </a:tabLst>
            </a:pPr>
            <a:r>
              <a:rPr dirty="0" u="sng" sz="1800" spc="-67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800" spc="19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52</a:t>
            </a:r>
            <a:r>
              <a:rPr dirty="0" u="sng" sz="18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u="sng" sz="1800" spc="19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12011</a:t>
            </a:r>
            <a:r>
              <a:rPr dirty="0" u="sng" sz="18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1800" spc="-215">
                <a:latin typeface="Times New Roman"/>
                <a:cs typeface="Times New Roman"/>
              </a:rPr>
              <a:t> </a:t>
            </a:r>
            <a:r>
              <a:rPr dirty="0" baseline="-22569" sz="2400" spc="457">
                <a:latin typeface="宋体"/>
                <a:cs typeface="宋体"/>
              </a:rPr>
              <a:t>超时</a:t>
            </a:r>
            <a:endParaRPr baseline="-22569" sz="2400">
              <a:latin typeface="宋体"/>
              <a:cs typeface="宋体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357329" y="1973799"/>
            <a:ext cx="1478280" cy="0"/>
          </a:xfrm>
          <a:custGeom>
            <a:avLst/>
            <a:gdLst/>
            <a:ahLst/>
            <a:cxnLst/>
            <a:rect l="l" t="t" r="r" b="b"/>
            <a:pathLst>
              <a:path w="1478279" h="0">
                <a:moveTo>
                  <a:pt x="0" y="0"/>
                </a:moveTo>
                <a:lnTo>
                  <a:pt x="1478094" y="0"/>
                </a:lnTo>
              </a:path>
            </a:pathLst>
          </a:custGeom>
          <a:ln w="348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4363462" y="4218330"/>
            <a:ext cx="1478280" cy="0"/>
          </a:xfrm>
          <a:custGeom>
            <a:avLst/>
            <a:gdLst/>
            <a:ahLst/>
            <a:cxnLst/>
            <a:rect l="l" t="t" r="r" b="b"/>
            <a:pathLst>
              <a:path w="1478279" h="0">
                <a:moveTo>
                  <a:pt x="0" y="0"/>
                </a:moveTo>
                <a:lnTo>
                  <a:pt x="1478089" y="0"/>
                </a:lnTo>
              </a:path>
            </a:pathLst>
          </a:custGeom>
          <a:ln w="348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6810636" y="3806443"/>
            <a:ext cx="1478280" cy="0"/>
          </a:xfrm>
          <a:custGeom>
            <a:avLst/>
            <a:gdLst/>
            <a:ahLst/>
            <a:cxnLst/>
            <a:rect l="l" t="t" r="r" b="b"/>
            <a:pathLst>
              <a:path w="1478279" h="0">
                <a:moveTo>
                  <a:pt x="0" y="0"/>
                </a:moveTo>
                <a:lnTo>
                  <a:pt x="1478025" y="0"/>
                </a:lnTo>
              </a:path>
            </a:pathLst>
          </a:custGeom>
          <a:ln w="348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6810636" y="1129539"/>
            <a:ext cx="1478280" cy="0"/>
          </a:xfrm>
          <a:custGeom>
            <a:avLst/>
            <a:gdLst/>
            <a:ahLst/>
            <a:cxnLst/>
            <a:rect l="l" t="t" r="r" b="b"/>
            <a:pathLst>
              <a:path w="1478279" h="0">
                <a:moveTo>
                  <a:pt x="0" y="0"/>
                </a:moveTo>
                <a:lnTo>
                  <a:pt x="1478025" y="0"/>
                </a:lnTo>
              </a:path>
            </a:pathLst>
          </a:custGeom>
          <a:ln w="348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258267" y="3674109"/>
            <a:ext cx="3804285" cy="15506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03200" indent="-190500">
              <a:lnSpc>
                <a:spcPct val="100000"/>
              </a:lnSpc>
              <a:spcBef>
                <a:spcPts val="100"/>
              </a:spcBef>
              <a:buSzPct val="95000"/>
              <a:buFont typeface="Wingdings"/>
              <a:buChar char=""/>
              <a:tabLst>
                <a:tab pos="203835" algn="l"/>
              </a:tabLst>
            </a:pPr>
            <a:r>
              <a:rPr dirty="0" sz="2000">
                <a:latin typeface="Arial"/>
                <a:cs typeface="Arial"/>
              </a:rPr>
              <a:t>100</a:t>
            </a:r>
            <a:r>
              <a:rPr dirty="0" sz="2000">
                <a:latin typeface="宋体"/>
                <a:cs typeface="宋体"/>
              </a:rPr>
              <a:t>表示调度器程序</a:t>
            </a:r>
            <a:r>
              <a:rPr dirty="0" sz="2000" spc="-15">
                <a:latin typeface="宋体"/>
                <a:cs typeface="宋体"/>
              </a:rPr>
              <a:t>的</a:t>
            </a:r>
            <a:r>
              <a:rPr dirty="0" sz="2000">
                <a:latin typeface="宋体"/>
                <a:cs typeface="宋体"/>
              </a:rPr>
              <a:t>起始</a:t>
            </a:r>
            <a:r>
              <a:rPr dirty="0" sz="2000" spc="-15">
                <a:latin typeface="宋体"/>
                <a:cs typeface="宋体"/>
              </a:rPr>
              <a:t>地</a:t>
            </a:r>
            <a:r>
              <a:rPr dirty="0" sz="2000">
                <a:latin typeface="宋体"/>
                <a:cs typeface="宋体"/>
              </a:rPr>
              <a:t>址</a:t>
            </a:r>
            <a:endParaRPr sz="2000">
              <a:latin typeface="宋体"/>
              <a:cs typeface="宋体"/>
            </a:endParaRPr>
          </a:p>
          <a:p>
            <a:pPr marL="203200" indent="-190500">
              <a:lnSpc>
                <a:spcPct val="100000"/>
              </a:lnSpc>
              <a:buSzPct val="95000"/>
              <a:buFont typeface="Wingdings"/>
              <a:buChar char=""/>
              <a:tabLst>
                <a:tab pos="203835" algn="l"/>
              </a:tabLst>
            </a:pPr>
            <a:r>
              <a:rPr dirty="0" sz="2000">
                <a:latin typeface="宋体"/>
                <a:cs typeface="宋体"/>
              </a:rPr>
              <a:t>阴影表示调度器程序的</a:t>
            </a:r>
            <a:r>
              <a:rPr dirty="0" sz="2000" spc="-15">
                <a:latin typeface="宋体"/>
                <a:cs typeface="宋体"/>
              </a:rPr>
              <a:t>执</a:t>
            </a:r>
            <a:r>
              <a:rPr dirty="0" sz="2000">
                <a:latin typeface="宋体"/>
                <a:cs typeface="宋体"/>
              </a:rPr>
              <a:t>行</a:t>
            </a:r>
            <a:endParaRPr sz="2000">
              <a:latin typeface="宋体"/>
              <a:cs typeface="宋体"/>
            </a:endParaRPr>
          </a:p>
          <a:p>
            <a:pPr marL="203200" indent="-190500">
              <a:lnSpc>
                <a:spcPct val="100000"/>
              </a:lnSpc>
              <a:buSzPct val="95000"/>
              <a:buFont typeface="Wingdings"/>
              <a:buChar char=""/>
              <a:tabLst>
                <a:tab pos="203835" algn="l"/>
              </a:tabLst>
            </a:pPr>
            <a:r>
              <a:rPr dirty="0" sz="2000">
                <a:latin typeface="宋体"/>
                <a:cs typeface="宋体"/>
              </a:rPr>
              <a:t>第</a:t>
            </a:r>
            <a:r>
              <a:rPr dirty="0" sz="2000">
                <a:latin typeface="Arial"/>
                <a:cs typeface="Arial"/>
              </a:rPr>
              <a:t>1</a:t>
            </a:r>
            <a:r>
              <a:rPr dirty="0" sz="2000">
                <a:latin typeface="宋体"/>
                <a:cs typeface="宋体"/>
              </a:rPr>
              <a:t>列和第</a:t>
            </a:r>
            <a:r>
              <a:rPr dirty="0" sz="2000">
                <a:latin typeface="Arial"/>
                <a:cs typeface="Arial"/>
              </a:rPr>
              <a:t>3</a:t>
            </a:r>
            <a:r>
              <a:rPr dirty="0" sz="2000">
                <a:latin typeface="宋体"/>
                <a:cs typeface="宋体"/>
              </a:rPr>
              <a:t>列是指令</a:t>
            </a:r>
            <a:r>
              <a:rPr dirty="0" sz="2000" spc="-15">
                <a:latin typeface="宋体"/>
                <a:cs typeface="宋体"/>
              </a:rPr>
              <a:t>周</a:t>
            </a:r>
            <a:r>
              <a:rPr dirty="0" sz="2000">
                <a:latin typeface="宋体"/>
                <a:cs typeface="宋体"/>
              </a:rPr>
              <a:t>期计数</a:t>
            </a:r>
            <a:endParaRPr sz="2000">
              <a:latin typeface="宋体"/>
              <a:cs typeface="宋体"/>
            </a:endParaRPr>
          </a:p>
          <a:p>
            <a:pPr marL="203200" indent="-190500">
              <a:lnSpc>
                <a:spcPct val="100000"/>
              </a:lnSpc>
              <a:buSzPct val="95000"/>
              <a:buFont typeface="Wingdings"/>
              <a:buChar char=""/>
              <a:tabLst>
                <a:tab pos="203835" algn="l"/>
              </a:tabLst>
            </a:pPr>
            <a:r>
              <a:rPr dirty="0" sz="2000">
                <a:latin typeface="宋体"/>
                <a:cs typeface="宋体"/>
              </a:rPr>
              <a:t>第</a:t>
            </a:r>
            <a:r>
              <a:rPr dirty="0" sz="2000">
                <a:latin typeface="Arial"/>
                <a:cs typeface="Arial"/>
              </a:rPr>
              <a:t>2</a:t>
            </a:r>
            <a:r>
              <a:rPr dirty="0" sz="2000">
                <a:latin typeface="宋体"/>
                <a:cs typeface="宋体"/>
              </a:rPr>
              <a:t>列和第</a:t>
            </a:r>
            <a:r>
              <a:rPr dirty="0" sz="2000">
                <a:latin typeface="Arial"/>
                <a:cs typeface="Arial"/>
              </a:rPr>
              <a:t>4</a:t>
            </a:r>
            <a:r>
              <a:rPr dirty="0" sz="2000" spc="5">
                <a:latin typeface="宋体"/>
                <a:cs typeface="宋体"/>
              </a:rPr>
              <a:t>列给</a:t>
            </a:r>
            <a:r>
              <a:rPr dirty="0" sz="2000" spc="-5">
                <a:latin typeface="宋体"/>
                <a:cs typeface="宋体"/>
              </a:rPr>
              <a:t>出</a:t>
            </a:r>
            <a:r>
              <a:rPr dirty="0" sz="2000" spc="5">
                <a:latin typeface="宋体"/>
                <a:cs typeface="宋体"/>
              </a:rPr>
              <a:t>了</a:t>
            </a:r>
            <a:r>
              <a:rPr dirty="0" sz="2000" spc="-15">
                <a:latin typeface="宋体"/>
                <a:cs typeface="宋体"/>
              </a:rPr>
              <a:t>被</a:t>
            </a:r>
            <a:r>
              <a:rPr dirty="0" sz="2000" spc="5">
                <a:latin typeface="宋体"/>
                <a:cs typeface="宋体"/>
              </a:rPr>
              <a:t>执行</a:t>
            </a:r>
            <a:r>
              <a:rPr dirty="0" sz="2000" spc="-20">
                <a:latin typeface="宋体"/>
                <a:cs typeface="宋体"/>
              </a:rPr>
              <a:t>的</a:t>
            </a:r>
            <a:r>
              <a:rPr dirty="0" sz="2000" spc="5">
                <a:latin typeface="宋体"/>
                <a:cs typeface="宋体"/>
              </a:rPr>
              <a:t>指</a:t>
            </a:r>
            <a:endParaRPr sz="20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000">
                <a:latin typeface="宋体"/>
                <a:cs typeface="宋体"/>
              </a:rPr>
              <a:t>令地址</a:t>
            </a:r>
            <a:endParaRPr sz="20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8762" y="2058514"/>
            <a:ext cx="8317130" cy="39047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007501" y="5382900"/>
            <a:ext cx="624840" cy="2762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650" spc="-80">
                <a:latin typeface="宋体"/>
                <a:cs typeface="宋体"/>
              </a:rPr>
              <a:t>运行态</a:t>
            </a:r>
            <a:endParaRPr sz="165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12527" y="5392139"/>
            <a:ext cx="624840" cy="2762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650" spc="-80">
                <a:latin typeface="宋体"/>
                <a:cs typeface="宋体"/>
              </a:rPr>
              <a:t>就绪态</a:t>
            </a:r>
            <a:endParaRPr sz="165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52887" y="5382900"/>
            <a:ext cx="624840" cy="2762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650" spc="-80">
                <a:latin typeface="宋体"/>
                <a:cs typeface="宋体"/>
              </a:rPr>
              <a:t>阻塞态</a:t>
            </a:r>
            <a:endParaRPr sz="165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98598" y="2452827"/>
            <a:ext cx="4159250" cy="7886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Times New Roman"/>
                <a:cs typeface="Times New Roman"/>
              </a:rPr>
              <a:t>4.2</a:t>
            </a:r>
            <a:r>
              <a:rPr dirty="0" spc="-90">
                <a:latin typeface="Times New Roman"/>
                <a:cs typeface="Times New Roman"/>
              </a:rPr>
              <a:t> </a:t>
            </a:r>
            <a:r>
              <a:rPr dirty="0" spc="5"/>
              <a:t>进</a:t>
            </a:r>
            <a:r>
              <a:rPr dirty="0" spc="20"/>
              <a:t>程</a:t>
            </a:r>
            <a:r>
              <a:rPr dirty="0" spc="5"/>
              <a:t>的状态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93645" y="845946"/>
            <a:ext cx="4158615" cy="7880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Times New Roman"/>
                <a:cs typeface="Times New Roman"/>
              </a:rPr>
              <a:t>4.2</a:t>
            </a:r>
            <a:r>
              <a:rPr dirty="0" spc="-75">
                <a:latin typeface="Times New Roman"/>
                <a:cs typeface="Times New Roman"/>
              </a:rPr>
              <a:t> </a:t>
            </a:r>
            <a:r>
              <a:rPr dirty="0"/>
              <a:t>进</a:t>
            </a:r>
            <a:r>
              <a:rPr dirty="0" spc="20"/>
              <a:t>程</a:t>
            </a:r>
            <a:r>
              <a:rPr dirty="0"/>
              <a:t>的状态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0467" y="2168398"/>
            <a:ext cx="3616960" cy="1836420"/>
          </a:xfrm>
          <a:prstGeom prst="rect">
            <a:avLst/>
          </a:prstGeom>
        </p:spPr>
        <p:txBody>
          <a:bodyPr wrap="square" lIns="0" tIns="673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dirty="0" sz="3600">
                <a:solidFill>
                  <a:srgbClr val="30B6FC"/>
                </a:solidFill>
                <a:latin typeface="Symbol"/>
                <a:cs typeface="Symbol"/>
              </a:rPr>
              <a:t></a:t>
            </a:r>
            <a:r>
              <a:rPr dirty="0" sz="3600" spc="-585">
                <a:solidFill>
                  <a:srgbClr val="30B6FC"/>
                </a:solidFill>
                <a:latin typeface="Times New Roman"/>
                <a:cs typeface="Times New Roman"/>
              </a:rPr>
              <a:t> </a:t>
            </a:r>
            <a:r>
              <a:rPr dirty="0" sz="3600" b="1">
                <a:solidFill>
                  <a:srgbClr val="073D86"/>
                </a:solidFill>
                <a:latin typeface="Times New Roman"/>
                <a:cs typeface="Times New Roman"/>
              </a:rPr>
              <a:t>4.2.1</a:t>
            </a:r>
            <a:r>
              <a:rPr dirty="0" sz="3600" spc="-70" b="1">
                <a:solidFill>
                  <a:srgbClr val="073D86"/>
                </a:solidFill>
                <a:latin typeface="Times New Roman"/>
                <a:cs typeface="Times New Roman"/>
              </a:rPr>
              <a:t> </a:t>
            </a:r>
            <a:r>
              <a:rPr dirty="0" sz="3600" spc="5" b="1">
                <a:solidFill>
                  <a:srgbClr val="073D86"/>
                </a:solidFill>
                <a:latin typeface="Microsoft JhengHei"/>
                <a:cs typeface="Microsoft JhengHei"/>
              </a:rPr>
              <a:t>两状态</a:t>
            </a:r>
            <a:r>
              <a:rPr dirty="0" sz="3600" b="1">
                <a:solidFill>
                  <a:srgbClr val="073D86"/>
                </a:solidFill>
                <a:latin typeface="Microsoft JhengHei"/>
                <a:cs typeface="Microsoft JhengHei"/>
              </a:rPr>
              <a:t>模型</a:t>
            </a:r>
            <a:endParaRPr sz="3600">
              <a:latin typeface="Microsoft JhengHei"/>
              <a:cs typeface="Microsoft JhengHe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dirty="0" sz="3600">
                <a:solidFill>
                  <a:srgbClr val="30B6FC"/>
                </a:solidFill>
                <a:latin typeface="Symbol"/>
                <a:cs typeface="Symbol"/>
              </a:rPr>
              <a:t></a:t>
            </a:r>
            <a:r>
              <a:rPr dirty="0" sz="3600" spc="-585">
                <a:solidFill>
                  <a:srgbClr val="30B6FC"/>
                </a:solidFill>
                <a:latin typeface="Times New Roman"/>
                <a:cs typeface="Times New Roman"/>
              </a:rPr>
              <a:t> </a:t>
            </a:r>
            <a:r>
              <a:rPr dirty="0" sz="3600" b="1">
                <a:solidFill>
                  <a:srgbClr val="073D86"/>
                </a:solidFill>
                <a:latin typeface="Times New Roman"/>
                <a:cs typeface="Times New Roman"/>
              </a:rPr>
              <a:t>4.2.2</a:t>
            </a:r>
            <a:r>
              <a:rPr dirty="0" sz="3600" spc="-70" b="1">
                <a:solidFill>
                  <a:srgbClr val="073D86"/>
                </a:solidFill>
                <a:latin typeface="Times New Roman"/>
                <a:cs typeface="Times New Roman"/>
              </a:rPr>
              <a:t> </a:t>
            </a:r>
            <a:r>
              <a:rPr dirty="0" sz="3600" spc="5" b="1">
                <a:solidFill>
                  <a:srgbClr val="073D86"/>
                </a:solidFill>
                <a:latin typeface="Microsoft JhengHei"/>
                <a:cs typeface="Microsoft JhengHei"/>
              </a:rPr>
              <a:t>三状态</a:t>
            </a:r>
            <a:r>
              <a:rPr dirty="0" sz="3600" b="1">
                <a:solidFill>
                  <a:srgbClr val="073D86"/>
                </a:solidFill>
                <a:latin typeface="Microsoft JhengHei"/>
                <a:cs typeface="Microsoft JhengHei"/>
              </a:rPr>
              <a:t>模型</a:t>
            </a:r>
            <a:endParaRPr sz="3600">
              <a:latin typeface="Microsoft JhengHei"/>
              <a:cs typeface="Microsoft JhengHei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3600">
                <a:solidFill>
                  <a:srgbClr val="30B6FC"/>
                </a:solidFill>
                <a:latin typeface="Symbol"/>
                <a:cs typeface="Symbol"/>
              </a:rPr>
              <a:t></a:t>
            </a:r>
            <a:r>
              <a:rPr dirty="0" sz="3600" spc="-580">
                <a:solidFill>
                  <a:srgbClr val="30B6FC"/>
                </a:solidFill>
                <a:latin typeface="Times New Roman"/>
                <a:cs typeface="Times New Roman"/>
              </a:rPr>
              <a:t> </a:t>
            </a:r>
            <a:r>
              <a:rPr dirty="0" sz="3600" spc="-5" b="1">
                <a:solidFill>
                  <a:srgbClr val="073D86"/>
                </a:solidFill>
                <a:latin typeface="Times New Roman"/>
                <a:cs typeface="Times New Roman"/>
              </a:rPr>
              <a:t>4.2.3</a:t>
            </a:r>
            <a:r>
              <a:rPr dirty="0" sz="3600" spc="-55" b="1">
                <a:solidFill>
                  <a:srgbClr val="073D86"/>
                </a:solidFill>
                <a:latin typeface="Times New Roman"/>
                <a:cs typeface="Times New Roman"/>
              </a:rPr>
              <a:t> </a:t>
            </a:r>
            <a:r>
              <a:rPr dirty="0" sz="3600" b="1">
                <a:solidFill>
                  <a:srgbClr val="073D86"/>
                </a:solidFill>
                <a:latin typeface="Microsoft JhengHei"/>
                <a:cs typeface="Microsoft JhengHei"/>
              </a:rPr>
              <a:t>五</a:t>
            </a:r>
            <a:r>
              <a:rPr dirty="0" sz="3600" spc="10" b="1">
                <a:solidFill>
                  <a:srgbClr val="073D86"/>
                </a:solidFill>
                <a:latin typeface="Microsoft JhengHei"/>
                <a:cs typeface="Microsoft JhengHei"/>
              </a:rPr>
              <a:t>状</a:t>
            </a:r>
            <a:r>
              <a:rPr dirty="0" sz="3600" b="1">
                <a:solidFill>
                  <a:srgbClr val="073D86"/>
                </a:solidFill>
                <a:latin typeface="Microsoft JhengHei"/>
                <a:cs typeface="Microsoft JhengHei"/>
              </a:rPr>
              <a:t>态模型</a:t>
            </a:r>
            <a:endParaRPr sz="3600">
              <a:latin typeface="Microsoft JhengHei"/>
              <a:cs typeface="Microsoft JhengHe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1459" y="260604"/>
            <a:ext cx="2438400" cy="6416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54376" y="703833"/>
            <a:ext cx="4634230" cy="7880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Times New Roman"/>
                <a:cs typeface="Times New Roman"/>
              </a:rPr>
              <a:t>4.2.1</a:t>
            </a:r>
            <a:r>
              <a:rPr dirty="0" spc="-85">
                <a:latin typeface="Times New Roman"/>
                <a:cs typeface="Times New Roman"/>
              </a:rPr>
              <a:t> </a:t>
            </a:r>
            <a:r>
              <a:rPr dirty="0"/>
              <a:t>两</a:t>
            </a:r>
            <a:r>
              <a:rPr dirty="0" spc="20"/>
              <a:t>状</a:t>
            </a:r>
            <a:r>
              <a:rPr dirty="0"/>
              <a:t>态模型</a:t>
            </a:r>
          </a:p>
        </p:txBody>
      </p:sp>
      <p:sp>
        <p:nvSpPr>
          <p:cNvPr id="3" name="object 3"/>
          <p:cNvSpPr/>
          <p:nvPr/>
        </p:nvSpPr>
        <p:spPr>
          <a:xfrm>
            <a:off x="251459" y="260604"/>
            <a:ext cx="2438400" cy="6416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450549" y="4671023"/>
            <a:ext cx="1970405" cy="887094"/>
          </a:xfrm>
          <a:custGeom>
            <a:avLst/>
            <a:gdLst/>
            <a:ahLst/>
            <a:cxnLst/>
            <a:rect l="l" t="t" r="r" b="b"/>
            <a:pathLst>
              <a:path w="1970404" h="887095">
                <a:moveTo>
                  <a:pt x="985002" y="0"/>
                </a:moveTo>
                <a:lnTo>
                  <a:pt x="920236" y="942"/>
                </a:lnTo>
                <a:lnTo>
                  <a:pt x="856589" y="3730"/>
                </a:lnTo>
                <a:lnTo>
                  <a:pt x="794190" y="8306"/>
                </a:lnTo>
                <a:lnTo>
                  <a:pt x="733170" y="14612"/>
                </a:lnTo>
                <a:lnTo>
                  <a:pt x="673658" y="22588"/>
                </a:lnTo>
                <a:lnTo>
                  <a:pt x="615784" y="32177"/>
                </a:lnTo>
                <a:lnTo>
                  <a:pt x="559678" y="43320"/>
                </a:lnTo>
                <a:lnTo>
                  <a:pt x="505470" y="55960"/>
                </a:lnTo>
                <a:lnTo>
                  <a:pt x="453289" y="70038"/>
                </a:lnTo>
                <a:lnTo>
                  <a:pt x="403265" y="85495"/>
                </a:lnTo>
                <a:lnTo>
                  <a:pt x="355527" y="102273"/>
                </a:lnTo>
                <a:lnTo>
                  <a:pt x="310207" y="120314"/>
                </a:lnTo>
                <a:lnTo>
                  <a:pt x="267433" y="139560"/>
                </a:lnTo>
                <a:lnTo>
                  <a:pt x="227335" y="159952"/>
                </a:lnTo>
                <a:lnTo>
                  <a:pt x="190043" y="181432"/>
                </a:lnTo>
                <a:lnTo>
                  <a:pt x="155686" y="203942"/>
                </a:lnTo>
                <a:lnTo>
                  <a:pt x="124396" y="227423"/>
                </a:lnTo>
                <a:lnTo>
                  <a:pt x="71530" y="277066"/>
                </a:lnTo>
                <a:lnTo>
                  <a:pt x="32483" y="329895"/>
                </a:lnTo>
                <a:lnTo>
                  <a:pt x="8293" y="385444"/>
                </a:lnTo>
                <a:lnTo>
                  <a:pt x="0" y="443247"/>
                </a:lnTo>
                <a:lnTo>
                  <a:pt x="2095" y="472394"/>
                </a:lnTo>
                <a:lnTo>
                  <a:pt x="18466" y="529119"/>
                </a:lnTo>
                <a:lnTo>
                  <a:pt x="50214" y="583364"/>
                </a:lnTo>
                <a:lnTo>
                  <a:pt x="96300" y="634661"/>
                </a:lnTo>
                <a:lnTo>
                  <a:pt x="155686" y="682543"/>
                </a:lnTo>
                <a:lnTo>
                  <a:pt x="190043" y="705057"/>
                </a:lnTo>
                <a:lnTo>
                  <a:pt x="227335" y="726541"/>
                </a:lnTo>
                <a:lnTo>
                  <a:pt x="267433" y="746939"/>
                </a:lnTo>
                <a:lnTo>
                  <a:pt x="310207" y="766190"/>
                </a:lnTo>
                <a:lnTo>
                  <a:pt x="355527" y="784237"/>
                </a:lnTo>
                <a:lnTo>
                  <a:pt x="403265" y="801021"/>
                </a:lnTo>
                <a:lnTo>
                  <a:pt x="453289" y="816484"/>
                </a:lnTo>
                <a:lnTo>
                  <a:pt x="505470" y="830567"/>
                </a:lnTo>
                <a:lnTo>
                  <a:pt x="559678" y="843212"/>
                </a:lnTo>
                <a:lnTo>
                  <a:pt x="615784" y="854361"/>
                </a:lnTo>
                <a:lnTo>
                  <a:pt x="673658" y="863955"/>
                </a:lnTo>
                <a:lnTo>
                  <a:pt x="733170" y="871935"/>
                </a:lnTo>
                <a:lnTo>
                  <a:pt x="794190" y="878244"/>
                </a:lnTo>
                <a:lnTo>
                  <a:pt x="856589" y="882823"/>
                </a:lnTo>
                <a:lnTo>
                  <a:pt x="920236" y="885613"/>
                </a:lnTo>
                <a:lnTo>
                  <a:pt x="985002" y="886555"/>
                </a:lnTo>
                <a:lnTo>
                  <a:pt x="1049756" y="885613"/>
                </a:lnTo>
                <a:lnTo>
                  <a:pt x="1113393" y="882823"/>
                </a:lnTo>
                <a:lnTo>
                  <a:pt x="1175783" y="878244"/>
                </a:lnTo>
                <a:lnTo>
                  <a:pt x="1236796" y="871935"/>
                </a:lnTo>
                <a:lnTo>
                  <a:pt x="1296302" y="863955"/>
                </a:lnTo>
                <a:lnTo>
                  <a:pt x="1354171" y="854361"/>
                </a:lnTo>
                <a:lnTo>
                  <a:pt x="1410273" y="843212"/>
                </a:lnTo>
                <a:lnTo>
                  <a:pt x="1464479" y="830567"/>
                </a:lnTo>
                <a:lnTo>
                  <a:pt x="1516659" y="816484"/>
                </a:lnTo>
                <a:lnTo>
                  <a:pt x="1566682" y="801021"/>
                </a:lnTo>
                <a:lnTo>
                  <a:pt x="1614420" y="784237"/>
                </a:lnTo>
                <a:lnTo>
                  <a:pt x="1659741" y="766190"/>
                </a:lnTo>
                <a:lnTo>
                  <a:pt x="1702517" y="746939"/>
                </a:lnTo>
                <a:lnTo>
                  <a:pt x="1742616" y="726541"/>
                </a:lnTo>
                <a:lnTo>
                  <a:pt x="1779911" y="705057"/>
                </a:lnTo>
                <a:lnTo>
                  <a:pt x="1814269" y="682543"/>
                </a:lnTo>
                <a:lnTo>
                  <a:pt x="1845563" y="659058"/>
                </a:lnTo>
                <a:lnTo>
                  <a:pt x="1898434" y="609411"/>
                </a:lnTo>
                <a:lnTo>
                  <a:pt x="1937486" y="556581"/>
                </a:lnTo>
                <a:lnTo>
                  <a:pt x="1961679" y="501037"/>
                </a:lnTo>
                <a:lnTo>
                  <a:pt x="1969974" y="443247"/>
                </a:lnTo>
                <a:lnTo>
                  <a:pt x="1967879" y="414093"/>
                </a:lnTo>
                <a:lnTo>
                  <a:pt x="1951505" y="357359"/>
                </a:lnTo>
                <a:lnTo>
                  <a:pt x="1919753" y="303112"/>
                </a:lnTo>
                <a:lnTo>
                  <a:pt x="1873661" y="251817"/>
                </a:lnTo>
                <a:lnTo>
                  <a:pt x="1814269" y="203942"/>
                </a:lnTo>
                <a:lnTo>
                  <a:pt x="1779911" y="181432"/>
                </a:lnTo>
                <a:lnTo>
                  <a:pt x="1742616" y="159952"/>
                </a:lnTo>
                <a:lnTo>
                  <a:pt x="1702517" y="139560"/>
                </a:lnTo>
                <a:lnTo>
                  <a:pt x="1659741" y="120314"/>
                </a:lnTo>
                <a:lnTo>
                  <a:pt x="1614420" y="102273"/>
                </a:lnTo>
                <a:lnTo>
                  <a:pt x="1566682" y="85495"/>
                </a:lnTo>
                <a:lnTo>
                  <a:pt x="1516659" y="70038"/>
                </a:lnTo>
                <a:lnTo>
                  <a:pt x="1464479" y="55960"/>
                </a:lnTo>
                <a:lnTo>
                  <a:pt x="1410273" y="43320"/>
                </a:lnTo>
                <a:lnTo>
                  <a:pt x="1354171" y="32177"/>
                </a:lnTo>
                <a:lnTo>
                  <a:pt x="1296302" y="22588"/>
                </a:lnTo>
                <a:lnTo>
                  <a:pt x="1236796" y="14612"/>
                </a:lnTo>
                <a:lnTo>
                  <a:pt x="1175783" y="8306"/>
                </a:lnTo>
                <a:lnTo>
                  <a:pt x="1113393" y="3730"/>
                </a:lnTo>
                <a:lnTo>
                  <a:pt x="1049756" y="942"/>
                </a:lnTo>
                <a:lnTo>
                  <a:pt x="985002" y="0"/>
                </a:lnTo>
                <a:close/>
              </a:path>
            </a:pathLst>
          </a:custGeom>
          <a:solidFill>
            <a:srgbClr val="E8ED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450549" y="4671023"/>
            <a:ext cx="1970405" cy="887094"/>
          </a:xfrm>
          <a:custGeom>
            <a:avLst/>
            <a:gdLst/>
            <a:ahLst/>
            <a:cxnLst/>
            <a:rect l="l" t="t" r="r" b="b"/>
            <a:pathLst>
              <a:path w="1970404" h="887095">
                <a:moveTo>
                  <a:pt x="1969974" y="443247"/>
                </a:moveTo>
                <a:lnTo>
                  <a:pt x="1961679" y="385444"/>
                </a:lnTo>
                <a:lnTo>
                  <a:pt x="1937486" y="329895"/>
                </a:lnTo>
                <a:lnTo>
                  <a:pt x="1898434" y="277066"/>
                </a:lnTo>
                <a:lnTo>
                  <a:pt x="1845563" y="227423"/>
                </a:lnTo>
                <a:lnTo>
                  <a:pt x="1814269" y="203942"/>
                </a:lnTo>
                <a:lnTo>
                  <a:pt x="1779911" y="181432"/>
                </a:lnTo>
                <a:lnTo>
                  <a:pt x="1742616" y="159952"/>
                </a:lnTo>
                <a:lnTo>
                  <a:pt x="1702517" y="139560"/>
                </a:lnTo>
                <a:lnTo>
                  <a:pt x="1659741" y="120314"/>
                </a:lnTo>
                <a:lnTo>
                  <a:pt x="1614420" y="102273"/>
                </a:lnTo>
                <a:lnTo>
                  <a:pt x="1566682" y="85495"/>
                </a:lnTo>
                <a:lnTo>
                  <a:pt x="1516659" y="70038"/>
                </a:lnTo>
                <a:lnTo>
                  <a:pt x="1464479" y="55960"/>
                </a:lnTo>
                <a:lnTo>
                  <a:pt x="1410273" y="43320"/>
                </a:lnTo>
                <a:lnTo>
                  <a:pt x="1354171" y="32177"/>
                </a:lnTo>
                <a:lnTo>
                  <a:pt x="1296301" y="22588"/>
                </a:lnTo>
                <a:lnTo>
                  <a:pt x="1236796" y="14612"/>
                </a:lnTo>
                <a:lnTo>
                  <a:pt x="1175783" y="8306"/>
                </a:lnTo>
                <a:lnTo>
                  <a:pt x="1113393" y="3730"/>
                </a:lnTo>
                <a:lnTo>
                  <a:pt x="1049756" y="942"/>
                </a:lnTo>
                <a:lnTo>
                  <a:pt x="985002" y="0"/>
                </a:lnTo>
                <a:lnTo>
                  <a:pt x="920236" y="942"/>
                </a:lnTo>
                <a:lnTo>
                  <a:pt x="856589" y="3730"/>
                </a:lnTo>
                <a:lnTo>
                  <a:pt x="794190" y="8306"/>
                </a:lnTo>
                <a:lnTo>
                  <a:pt x="733170" y="14612"/>
                </a:lnTo>
                <a:lnTo>
                  <a:pt x="673658" y="22588"/>
                </a:lnTo>
                <a:lnTo>
                  <a:pt x="615784" y="32177"/>
                </a:lnTo>
                <a:lnTo>
                  <a:pt x="559678" y="43320"/>
                </a:lnTo>
                <a:lnTo>
                  <a:pt x="505470" y="55960"/>
                </a:lnTo>
                <a:lnTo>
                  <a:pt x="453289" y="70038"/>
                </a:lnTo>
                <a:lnTo>
                  <a:pt x="403265" y="85495"/>
                </a:lnTo>
                <a:lnTo>
                  <a:pt x="355527" y="102273"/>
                </a:lnTo>
                <a:lnTo>
                  <a:pt x="310207" y="120314"/>
                </a:lnTo>
                <a:lnTo>
                  <a:pt x="267433" y="139560"/>
                </a:lnTo>
                <a:lnTo>
                  <a:pt x="227335" y="159952"/>
                </a:lnTo>
                <a:lnTo>
                  <a:pt x="190043" y="181432"/>
                </a:lnTo>
                <a:lnTo>
                  <a:pt x="155686" y="203942"/>
                </a:lnTo>
                <a:lnTo>
                  <a:pt x="124396" y="227423"/>
                </a:lnTo>
                <a:lnTo>
                  <a:pt x="71530" y="277066"/>
                </a:lnTo>
                <a:lnTo>
                  <a:pt x="32483" y="329895"/>
                </a:lnTo>
                <a:lnTo>
                  <a:pt x="8293" y="385444"/>
                </a:lnTo>
                <a:lnTo>
                  <a:pt x="0" y="443247"/>
                </a:lnTo>
                <a:lnTo>
                  <a:pt x="2095" y="472394"/>
                </a:lnTo>
                <a:lnTo>
                  <a:pt x="18466" y="529119"/>
                </a:lnTo>
                <a:lnTo>
                  <a:pt x="50214" y="583364"/>
                </a:lnTo>
                <a:lnTo>
                  <a:pt x="96300" y="634661"/>
                </a:lnTo>
                <a:lnTo>
                  <a:pt x="155686" y="682543"/>
                </a:lnTo>
                <a:lnTo>
                  <a:pt x="190043" y="705057"/>
                </a:lnTo>
                <a:lnTo>
                  <a:pt x="227335" y="726541"/>
                </a:lnTo>
                <a:lnTo>
                  <a:pt x="267433" y="746939"/>
                </a:lnTo>
                <a:lnTo>
                  <a:pt x="310207" y="766190"/>
                </a:lnTo>
                <a:lnTo>
                  <a:pt x="355527" y="784237"/>
                </a:lnTo>
                <a:lnTo>
                  <a:pt x="403265" y="801021"/>
                </a:lnTo>
                <a:lnTo>
                  <a:pt x="453289" y="816484"/>
                </a:lnTo>
                <a:lnTo>
                  <a:pt x="505470" y="830567"/>
                </a:lnTo>
                <a:lnTo>
                  <a:pt x="559678" y="843212"/>
                </a:lnTo>
                <a:lnTo>
                  <a:pt x="615784" y="854361"/>
                </a:lnTo>
                <a:lnTo>
                  <a:pt x="673658" y="863955"/>
                </a:lnTo>
                <a:lnTo>
                  <a:pt x="733170" y="871935"/>
                </a:lnTo>
                <a:lnTo>
                  <a:pt x="794190" y="878244"/>
                </a:lnTo>
                <a:lnTo>
                  <a:pt x="856589" y="882823"/>
                </a:lnTo>
                <a:lnTo>
                  <a:pt x="920236" y="885612"/>
                </a:lnTo>
                <a:lnTo>
                  <a:pt x="985002" y="886555"/>
                </a:lnTo>
                <a:lnTo>
                  <a:pt x="1049756" y="885612"/>
                </a:lnTo>
                <a:lnTo>
                  <a:pt x="1113393" y="882823"/>
                </a:lnTo>
                <a:lnTo>
                  <a:pt x="1175783" y="878244"/>
                </a:lnTo>
                <a:lnTo>
                  <a:pt x="1236796" y="871935"/>
                </a:lnTo>
                <a:lnTo>
                  <a:pt x="1296301" y="863955"/>
                </a:lnTo>
                <a:lnTo>
                  <a:pt x="1354171" y="854361"/>
                </a:lnTo>
                <a:lnTo>
                  <a:pt x="1410273" y="843212"/>
                </a:lnTo>
                <a:lnTo>
                  <a:pt x="1464479" y="830567"/>
                </a:lnTo>
                <a:lnTo>
                  <a:pt x="1516659" y="816484"/>
                </a:lnTo>
                <a:lnTo>
                  <a:pt x="1566682" y="801021"/>
                </a:lnTo>
                <a:lnTo>
                  <a:pt x="1614420" y="784237"/>
                </a:lnTo>
                <a:lnTo>
                  <a:pt x="1659741" y="766190"/>
                </a:lnTo>
                <a:lnTo>
                  <a:pt x="1702517" y="746939"/>
                </a:lnTo>
                <a:lnTo>
                  <a:pt x="1742616" y="726541"/>
                </a:lnTo>
                <a:lnTo>
                  <a:pt x="1779911" y="705057"/>
                </a:lnTo>
                <a:lnTo>
                  <a:pt x="1814269" y="682543"/>
                </a:lnTo>
                <a:lnTo>
                  <a:pt x="1845563" y="659058"/>
                </a:lnTo>
                <a:lnTo>
                  <a:pt x="1898434" y="609411"/>
                </a:lnTo>
                <a:lnTo>
                  <a:pt x="1937486" y="556581"/>
                </a:lnTo>
                <a:lnTo>
                  <a:pt x="1961679" y="501037"/>
                </a:lnTo>
                <a:lnTo>
                  <a:pt x="1969974" y="443247"/>
                </a:lnTo>
                <a:close/>
              </a:path>
            </a:pathLst>
          </a:custGeom>
          <a:ln w="3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866785" y="4853372"/>
            <a:ext cx="1137920" cy="4699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900" spc="15">
                <a:latin typeface="宋体"/>
                <a:cs typeface="宋体"/>
              </a:rPr>
              <a:t>运行态</a:t>
            </a:r>
            <a:endParaRPr sz="2900">
              <a:latin typeface="宋体"/>
              <a:cs typeface="宋体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405495" y="4671023"/>
            <a:ext cx="1970405" cy="887094"/>
          </a:xfrm>
          <a:custGeom>
            <a:avLst/>
            <a:gdLst/>
            <a:ahLst/>
            <a:cxnLst/>
            <a:rect l="l" t="t" r="r" b="b"/>
            <a:pathLst>
              <a:path w="1970404" h="887095">
                <a:moveTo>
                  <a:pt x="984971" y="0"/>
                </a:moveTo>
                <a:lnTo>
                  <a:pt x="920200" y="942"/>
                </a:lnTo>
                <a:lnTo>
                  <a:pt x="856549" y="3730"/>
                </a:lnTo>
                <a:lnTo>
                  <a:pt x="794148" y="8306"/>
                </a:lnTo>
                <a:lnTo>
                  <a:pt x="733126" y="14612"/>
                </a:lnTo>
                <a:lnTo>
                  <a:pt x="673613" y="22588"/>
                </a:lnTo>
                <a:lnTo>
                  <a:pt x="615739" y="32177"/>
                </a:lnTo>
                <a:lnTo>
                  <a:pt x="559633" y="43320"/>
                </a:lnTo>
                <a:lnTo>
                  <a:pt x="505426" y="55960"/>
                </a:lnTo>
                <a:lnTo>
                  <a:pt x="453246" y="70038"/>
                </a:lnTo>
                <a:lnTo>
                  <a:pt x="403225" y="85495"/>
                </a:lnTo>
                <a:lnTo>
                  <a:pt x="355490" y="102273"/>
                </a:lnTo>
                <a:lnTo>
                  <a:pt x="310172" y="120314"/>
                </a:lnTo>
                <a:lnTo>
                  <a:pt x="267401" y="139560"/>
                </a:lnTo>
                <a:lnTo>
                  <a:pt x="227307" y="159952"/>
                </a:lnTo>
                <a:lnTo>
                  <a:pt x="190018" y="181432"/>
                </a:lnTo>
                <a:lnTo>
                  <a:pt x="155666" y="203942"/>
                </a:lnTo>
                <a:lnTo>
                  <a:pt x="124378" y="227423"/>
                </a:lnTo>
                <a:lnTo>
                  <a:pt x="71519" y="277066"/>
                </a:lnTo>
                <a:lnTo>
                  <a:pt x="32478" y="329895"/>
                </a:lnTo>
                <a:lnTo>
                  <a:pt x="8292" y="385444"/>
                </a:lnTo>
                <a:lnTo>
                  <a:pt x="0" y="443247"/>
                </a:lnTo>
                <a:lnTo>
                  <a:pt x="2094" y="472394"/>
                </a:lnTo>
                <a:lnTo>
                  <a:pt x="18463" y="529119"/>
                </a:lnTo>
                <a:lnTo>
                  <a:pt x="50206" y="583364"/>
                </a:lnTo>
                <a:lnTo>
                  <a:pt x="96286" y="634661"/>
                </a:lnTo>
                <a:lnTo>
                  <a:pt x="155666" y="682543"/>
                </a:lnTo>
                <a:lnTo>
                  <a:pt x="190018" y="705057"/>
                </a:lnTo>
                <a:lnTo>
                  <a:pt x="227307" y="726541"/>
                </a:lnTo>
                <a:lnTo>
                  <a:pt x="267401" y="746939"/>
                </a:lnTo>
                <a:lnTo>
                  <a:pt x="310172" y="766190"/>
                </a:lnTo>
                <a:lnTo>
                  <a:pt x="355490" y="784237"/>
                </a:lnTo>
                <a:lnTo>
                  <a:pt x="403225" y="801021"/>
                </a:lnTo>
                <a:lnTo>
                  <a:pt x="453246" y="816484"/>
                </a:lnTo>
                <a:lnTo>
                  <a:pt x="505426" y="830567"/>
                </a:lnTo>
                <a:lnTo>
                  <a:pt x="559633" y="843212"/>
                </a:lnTo>
                <a:lnTo>
                  <a:pt x="615739" y="854361"/>
                </a:lnTo>
                <a:lnTo>
                  <a:pt x="673613" y="863955"/>
                </a:lnTo>
                <a:lnTo>
                  <a:pt x="733126" y="871935"/>
                </a:lnTo>
                <a:lnTo>
                  <a:pt x="794148" y="878244"/>
                </a:lnTo>
                <a:lnTo>
                  <a:pt x="856549" y="882823"/>
                </a:lnTo>
                <a:lnTo>
                  <a:pt x="920200" y="885613"/>
                </a:lnTo>
                <a:lnTo>
                  <a:pt x="984971" y="886555"/>
                </a:lnTo>
                <a:lnTo>
                  <a:pt x="1049725" y="885613"/>
                </a:lnTo>
                <a:lnTo>
                  <a:pt x="1113362" y="882823"/>
                </a:lnTo>
                <a:lnTo>
                  <a:pt x="1175752" y="878244"/>
                </a:lnTo>
                <a:lnTo>
                  <a:pt x="1236765" y="871935"/>
                </a:lnTo>
                <a:lnTo>
                  <a:pt x="1296271" y="863955"/>
                </a:lnTo>
                <a:lnTo>
                  <a:pt x="1354140" y="854361"/>
                </a:lnTo>
                <a:lnTo>
                  <a:pt x="1410242" y="843212"/>
                </a:lnTo>
                <a:lnTo>
                  <a:pt x="1464448" y="830567"/>
                </a:lnTo>
                <a:lnTo>
                  <a:pt x="1516628" y="816484"/>
                </a:lnTo>
                <a:lnTo>
                  <a:pt x="1566651" y="801021"/>
                </a:lnTo>
                <a:lnTo>
                  <a:pt x="1614389" y="784237"/>
                </a:lnTo>
                <a:lnTo>
                  <a:pt x="1659710" y="766190"/>
                </a:lnTo>
                <a:lnTo>
                  <a:pt x="1702486" y="746939"/>
                </a:lnTo>
                <a:lnTo>
                  <a:pt x="1742586" y="726541"/>
                </a:lnTo>
                <a:lnTo>
                  <a:pt x="1779880" y="705057"/>
                </a:lnTo>
                <a:lnTo>
                  <a:pt x="1814239" y="682543"/>
                </a:lnTo>
                <a:lnTo>
                  <a:pt x="1845532" y="659058"/>
                </a:lnTo>
                <a:lnTo>
                  <a:pt x="1898403" y="609411"/>
                </a:lnTo>
                <a:lnTo>
                  <a:pt x="1937455" y="556581"/>
                </a:lnTo>
                <a:lnTo>
                  <a:pt x="1961648" y="501037"/>
                </a:lnTo>
                <a:lnTo>
                  <a:pt x="1969943" y="443247"/>
                </a:lnTo>
                <a:lnTo>
                  <a:pt x="1967848" y="414093"/>
                </a:lnTo>
                <a:lnTo>
                  <a:pt x="1951474" y="357359"/>
                </a:lnTo>
                <a:lnTo>
                  <a:pt x="1919722" y="303112"/>
                </a:lnTo>
                <a:lnTo>
                  <a:pt x="1873630" y="251817"/>
                </a:lnTo>
                <a:lnTo>
                  <a:pt x="1814239" y="203942"/>
                </a:lnTo>
                <a:lnTo>
                  <a:pt x="1779880" y="181432"/>
                </a:lnTo>
                <a:lnTo>
                  <a:pt x="1742586" y="159952"/>
                </a:lnTo>
                <a:lnTo>
                  <a:pt x="1702486" y="139560"/>
                </a:lnTo>
                <a:lnTo>
                  <a:pt x="1659710" y="120314"/>
                </a:lnTo>
                <a:lnTo>
                  <a:pt x="1614389" y="102273"/>
                </a:lnTo>
                <a:lnTo>
                  <a:pt x="1566651" y="85495"/>
                </a:lnTo>
                <a:lnTo>
                  <a:pt x="1516628" y="70038"/>
                </a:lnTo>
                <a:lnTo>
                  <a:pt x="1464448" y="55960"/>
                </a:lnTo>
                <a:lnTo>
                  <a:pt x="1410242" y="43320"/>
                </a:lnTo>
                <a:lnTo>
                  <a:pt x="1354140" y="32177"/>
                </a:lnTo>
                <a:lnTo>
                  <a:pt x="1296271" y="22588"/>
                </a:lnTo>
                <a:lnTo>
                  <a:pt x="1236765" y="14612"/>
                </a:lnTo>
                <a:lnTo>
                  <a:pt x="1175752" y="8306"/>
                </a:lnTo>
                <a:lnTo>
                  <a:pt x="1113362" y="3730"/>
                </a:lnTo>
                <a:lnTo>
                  <a:pt x="1049725" y="942"/>
                </a:lnTo>
                <a:lnTo>
                  <a:pt x="984971" y="0"/>
                </a:lnTo>
                <a:close/>
              </a:path>
            </a:pathLst>
          </a:custGeom>
          <a:solidFill>
            <a:srgbClr val="E8ED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405495" y="4671023"/>
            <a:ext cx="1970405" cy="887094"/>
          </a:xfrm>
          <a:custGeom>
            <a:avLst/>
            <a:gdLst/>
            <a:ahLst/>
            <a:cxnLst/>
            <a:rect l="l" t="t" r="r" b="b"/>
            <a:pathLst>
              <a:path w="1970404" h="887095">
                <a:moveTo>
                  <a:pt x="1969943" y="443247"/>
                </a:moveTo>
                <a:lnTo>
                  <a:pt x="1961648" y="385444"/>
                </a:lnTo>
                <a:lnTo>
                  <a:pt x="1937455" y="329895"/>
                </a:lnTo>
                <a:lnTo>
                  <a:pt x="1898403" y="277066"/>
                </a:lnTo>
                <a:lnTo>
                  <a:pt x="1845532" y="227423"/>
                </a:lnTo>
                <a:lnTo>
                  <a:pt x="1814238" y="203942"/>
                </a:lnTo>
                <a:lnTo>
                  <a:pt x="1779880" y="181432"/>
                </a:lnTo>
                <a:lnTo>
                  <a:pt x="1742585" y="159952"/>
                </a:lnTo>
                <a:lnTo>
                  <a:pt x="1702486" y="139560"/>
                </a:lnTo>
                <a:lnTo>
                  <a:pt x="1659710" y="120314"/>
                </a:lnTo>
                <a:lnTo>
                  <a:pt x="1614389" y="102273"/>
                </a:lnTo>
                <a:lnTo>
                  <a:pt x="1566651" y="85495"/>
                </a:lnTo>
                <a:lnTo>
                  <a:pt x="1516628" y="70038"/>
                </a:lnTo>
                <a:lnTo>
                  <a:pt x="1464448" y="55960"/>
                </a:lnTo>
                <a:lnTo>
                  <a:pt x="1410242" y="43320"/>
                </a:lnTo>
                <a:lnTo>
                  <a:pt x="1354140" y="32177"/>
                </a:lnTo>
                <a:lnTo>
                  <a:pt x="1296271" y="22588"/>
                </a:lnTo>
                <a:lnTo>
                  <a:pt x="1236765" y="14612"/>
                </a:lnTo>
                <a:lnTo>
                  <a:pt x="1175752" y="8306"/>
                </a:lnTo>
                <a:lnTo>
                  <a:pt x="1113362" y="3730"/>
                </a:lnTo>
                <a:lnTo>
                  <a:pt x="1049725" y="942"/>
                </a:lnTo>
                <a:lnTo>
                  <a:pt x="984971" y="0"/>
                </a:lnTo>
                <a:lnTo>
                  <a:pt x="920200" y="942"/>
                </a:lnTo>
                <a:lnTo>
                  <a:pt x="856549" y="3730"/>
                </a:lnTo>
                <a:lnTo>
                  <a:pt x="794148" y="8306"/>
                </a:lnTo>
                <a:lnTo>
                  <a:pt x="733126" y="14612"/>
                </a:lnTo>
                <a:lnTo>
                  <a:pt x="673613" y="22588"/>
                </a:lnTo>
                <a:lnTo>
                  <a:pt x="615739" y="32177"/>
                </a:lnTo>
                <a:lnTo>
                  <a:pt x="559633" y="43320"/>
                </a:lnTo>
                <a:lnTo>
                  <a:pt x="505426" y="55960"/>
                </a:lnTo>
                <a:lnTo>
                  <a:pt x="453246" y="70038"/>
                </a:lnTo>
                <a:lnTo>
                  <a:pt x="403225" y="85495"/>
                </a:lnTo>
                <a:lnTo>
                  <a:pt x="355490" y="102273"/>
                </a:lnTo>
                <a:lnTo>
                  <a:pt x="310172" y="120314"/>
                </a:lnTo>
                <a:lnTo>
                  <a:pt x="267401" y="139560"/>
                </a:lnTo>
                <a:lnTo>
                  <a:pt x="227307" y="159952"/>
                </a:lnTo>
                <a:lnTo>
                  <a:pt x="190018" y="181432"/>
                </a:lnTo>
                <a:lnTo>
                  <a:pt x="155666" y="203942"/>
                </a:lnTo>
                <a:lnTo>
                  <a:pt x="124378" y="227423"/>
                </a:lnTo>
                <a:lnTo>
                  <a:pt x="71519" y="277066"/>
                </a:lnTo>
                <a:lnTo>
                  <a:pt x="32478" y="329895"/>
                </a:lnTo>
                <a:lnTo>
                  <a:pt x="8292" y="385444"/>
                </a:lnTo>
                <a:lnTo>
                  <a:pt x="0" y="443247"/>
                </a:lnTo>
                <a:lnTo>
                  <a:pt x="2094" y="472394"/>
                </a:lnTo>
                <a:lnTo>
                  <a:pt x="18463" y="529119"/>
                </a:lnTo>
                <a:lnTo>
                  <a:pt x="50206" y="583364"/>
                </a:lnTo>
                <a:lnTo>
                  <a:pt x="96286" y="634661"/>
                </a:lnTo>
                <a:lnTo>
                  <a:pt x="155666" y="682543"/>
                </a:lnTo>
                <a:lnTo>
                  <a:pt x="190018" y="705057"/>
                </a:lnTo>
                <a:lnTo>
                  <a:pt x="227307" y="726541"/>
                </a:lnTo>
                <a:lnTo>
                  <a:pt x="267401" y="746939"/>
                </a:lnTo>
                <a:lnTo>
                  <a:pt x="310172" y="766190"/>
                </a:lnTo>
                <a:lnTo>
                  <a:pt x="355490" y="784237"/>
                </a:lnTo>
                <a:lnTo>
                  <a:pt x="403225" y="801021"/>
                </a:lnTo>
                <a:lnTo>
                  <a:pt x="453246" y="816484"/>
                </a:lnTo>
                <a:lnTo>
                  <a:pt x="505426" y="830567"/>
                </a:lnTo>
                <a:lnTo>
                  <a:pt x="559633" y="843212"/>
                </a:lnTo>
                <a:lnTo>
                  <a:pt x="615739" y="854361"/>
                </a:lnTo>
                <a:lnTo>
                  <a:pt x="673613" y="863955"/>
                </a:lnTo>
                <a:lnTo>
                  <a:pt x="733126" y="871935"/>
                </a:lnTo>
                <a:lnTo>
                  <a:pt x="794148" y="878244"/>
                </a:lnTo>
                <a:lnTo>
                  <a:pt x="856549" y="882823"/>
                </a:lnTo>
                <a:lnTo>
                  <a:pt x="920200" y="885612"/>
                </a:lnTo>
                <a:lnTo>
                  <a:pt x="984971" y="886555"/>
                </a:lnTo>
                <a:lnTo>
                  <a:pt x="1049725" y="885612"/>
                </a:lnTo>
                <a:lnTo>
                  <a:pt x="1113362" y="882823"/>
                </a:lnTo>
                <a:lnTo>
                  <a:pt x="1175752" y="878244"/>
                </a:lnTo>
                <a:lnTo>
                  <a:pt x="1236765" y="871935"/>
                </a:lnTo>
                <a:lnTo>
                  <a:pt x="1296271" y="863955"/>
                </a:lnTo>
                <a:lnTo>
                  <a:pt x="1354140" y="854361"/>
                </a:lnTo>
                <a:lnTo>
                  <a:pt x="1410242" y="843212"/>
                </a:lnTo>
                <a:lnTo>
                  <a:pt x="1464448" y="830567"/>
                </a:lnTo>
                <a:lnTo>
                  <a:pt x="1516628" y="816484"/>
                </a:lnTo>
                <a:lnTo>
                  <a:pt x="1566651" y="801021"/>
                </a:lnTo>
                <a:lnTo>
                  <a:pt x="1614389" y="784237"/>
                </a:lnTo>
                <a:lnTo>
                  <a:pt x="1659710" y="766190"/>
                </a:lnTo>
                <a:lnTo>
                  <a:pt x="1702486" y="746939"/>
                </a:lnTo>
                <a:lnTo>
                  <a:pt x="1742585" y="726541"/>
                </a:lnTo>
                <a:lnTo>
                  <a:pt x="1779880" y="705057"/>
                </a:lnTo>
                <a:lnTo>
                  <a:pt x="1814238" y="682543"/>
                </a:lnTo>
                <a:lnTo>
                  <a:pt x="1845532" y="659058"/>
                </a:lnTo>
                <a:lnTo>
                  <a:pt x="1898403" y="609411"/>
                </a:lnTo>
                <a:lnTo>
                  <a:pt x="1937455" y="556581"/>
                </a:lnTo>
                <a:lnTo>
                  <a:pt x="1961648" y="501037"/>
                </a:lnTo>
                <a:lnTo>
                  <a:pt x="1969943" y="443247"/>
                </a:lnTo>
                <a:close/>
              </a:path>
            </a:pathLst>
          </a:custGeom>
          <a:ln w="3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5636335" y="4853372"/>
            <a:ext cx="1508125" cy="4699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900" spc="15">
                <a:latin typeface="宋体"/>
                <a:cs typeface="宋体"/>
              </a:rPr>
              <a:t>非运行态</a:t>
            </a:r>
            <a:endParaRPr sz="2900">
              <a:latin typeface="宋体"/>
              <a:cs typeface="宋体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338104" y="4015685"/>
            <a:ext cx="3016250" cy="657860"/>
          </a:xfrm>
          <a:custGeom>
            <a:avLst/>
            <a:gdLst/>
            <a:ahLst/>
            <a:cxnLst/>
            <a:rect l="l" t="t" r="r" b="b"/>
            <a:pathLst>
              <a:path w="3016250" h="657860">
                <a:moveTo>
                  <a:pt x="0" y="657495"/>
                </a:moveTo>
                <a:lnTo>
                  <a:pt x="5579" y="600765"/>
                </a:lnTo>
                <a:lnTo>
                  <a:pt x="22014" y="545375"/>
                </a:lnTo>
                <a:lnTo>
                  <a:pt x="48848" y="491522"/>
                </a:lnTo>
                <a:lnTo>
                  <a:pt x="85625" y="439403"/>
                </a:lnTo>
                <a:lnTo>
                  <a:pt x="131888" y="389217"/>
                </a:lnTo>
                <a:lnTo>
                  <a:pt x="187181" y="341160"/>
                </a:lnTo>
                <a:lnTo>
                  <a:pt x="218071" y="317991"/>
                </a:lnTo>
                <a:lnTo>
                  <a:pt x="251048" y="295429"/>
                </a:lnTo>
                <a:lnTo>
                  <a:pt x="286053" y="273498"/>
                </a:lnTo>
                <a:lnTo>
                  <a:pt x="323032" y="252223"/>
                </a:lnTo>
                <a:lnTo>
                  <a:pt x="361925" y="231628"/>
                </a:lnTo>
                <a:lnTo>
                  <a:pt x="402676" y="211738"/>
                </a:lnTo>
                <a:lnTo>
                  <a:pt x="445229" y="192578"/>
                </a:lnTo>
                <a:lnTo>
                  <a:pt x="489526" y="174173"/>
                </a:lnTo>
                <a:lnTo>
                  <a:pt x="535510" y="156546"/>
                </a:lnTo>
                <a:lnTo>
                  <a:pt x="583123" y="139723"/>
                </a:lnTo>
                <a:lnTo>
                  <a:pt x="632310" y="123729"/>
                </a:lnTo>
                <a:lnTo>
                  <a:pt x="683013" y="108587"/>
                </a:lnTo>
                <a:lnTo>
                  <a:pt x="735175" y="94324"/>
                </a:lnTo>
                <a:lnTo>
                  <a:pt x="788738" y="80963"/>
                </a:lnTo>
                <a:lnTo>
                  <a:pt x="843646" y="68529"/>
                </a:lnTo>
                <a:lnTo>
                  <a:pt x="899842" y="57046"/>
                </a:lnTo>
                <a:lnTo>
                  <a:pt x="957269" y="46540"/>
                </a:lnTo>
                <a:lnTo>
                  <a:pt x="1015870" y="37036"/>
                </a:lnTo>
                <a:lnTo>
                  <a:pt x="1075587" y="28557"/>
                </a:lnTo>
                <a:lnTo>
                  <a:pt x="1136363" y="21128"/>
                </a:lnTo>
                <a:lnTo>
                  <a:pt x="1198143" y="14775"/>
                </a:lnTo>
                <a:lnTo>
                  <a:pt x="1260867" y="9522"/>
                </a:lnTo>
                <a:lnTo>
                  <a:pt x="1324481" y="5393"/>
                </a:lnTo>
                <a:lnTo>
                  <a:pt x="1388925" y="2413"/>
                </a:lnTo>
                <a:lnTo>
                  <a:pt x="1454144" y="607"/>
                </a:lnTo>
                <a:lnTo>
                  <a:pt x="1520081" y="0"/>
                </a:lnTo>
                <a:lnTo>
                  <a:pt x="1584257" y="578"/>
                </a:lnTo>
                <a:lnTo>
                  <a:pt x="1647840" y="2298"/>
                </a:lnTo>
                <a:lnTo>
                  <a:pt x="1710771" y="5139"/>
                </a:lnTo>
                <a:lnTo>
                  <a:pt x="1772992" y="9080"/>
                </a:lnTo>
                <a:lnTo>
                  <a:pt x="1834442" y="14100"/>
                </a:lnTo>
                <a:lnTo>
                  <a:pt x="1895063" y="20178"/>
                </a:lnTo>
                <a:lnTo>
                  <a:pt x="1954796" y="27293"/>
                </a:lnTo>
                <a:lnTo>
                  <a:pt x="2013582" y="35423"/>
                </a:lnTo>
                <a:lnTo>
                  <a:pt x="2071362" y="44548"/>
                </a:lnTo>
                <a:lnTo>
                  <a:pt x="2128076" y="54647"/>
                </a:lnTo>
                <a:lnTo>
                  <a:pt x="2183665" y="65698"/>
                </a:lnTo>
                <a:lnTo>
                  <a:pt x="2238072" y="77681"/>
                </a:lnTo>
                <a:lnTo>
                  <a:pt x="2291236" y="90574"/>
                </a:lnTo>
                <a:lnTo>
                  <a:pt x="2343098" y="104356"/>
                </a:lnTo>
                <a:lnTo>
                  <a:pt x="2393600" y="119007"/>
                </a:lnTo>
                <a:lnTo>
                  <a:pt x="2442682" y="134505"/>
                </a:lnTo>
                <a:lnTo>
                  <a:pt x="2490285" y="150830"/>
                </a:lnTo>
                <a:lnTo>
                  <a:pt x="2536350" y="167959"/>
                </a:lnTo>
                <a:lnTo>
                  <a:pt x="2580819" y="185873"/>
                </a:lnTo>
                <a:lnTo>
                  <a:pt x="2623632" y="204550"/>
                </a:lnTo>
                <a:lnTo>
                  <a:pt x="2664729" y="223968"/>
                </a:lnTo>
                <a:lnTo>
                  <a:pt x="2704053" y="244108"/>
                </a:lnTo>
                <a:lnTo>
                  <a:pt x="2741544" y="264947"/>
                </a:lnTo>
                <a:lnTo>
                  <a:pt x="2777143" y="286465"/>
                </a:lnTo>
                <a:lnTo>
                  <a:pt x="2810790" y="308641"/>
                </a:lnTo>
                <a:lnTo>
                  <a:pt x="2842427" y="331454"/>
                </a:lnTo>
                <a:lnTo>
                  <a:pt x="2899435" y="378905"/>
                </a:lnTo>
                <a:lnTo>
                  <a:pt x="2947693" y="428651"/>
                </a:lnTo>
                <a:lnTo>
                  <a:pt x="2986729" y="480522"/>
                </a:lnTo>
                <a:lnTo>
                  <a:pt x="3002641" y="507202"/>
                </a:lnTo>
                <a:lnTo>
                  <a:pt x="3016070" y="534350"/>
                </a:lnTo>
              </a:path>
            </a:pathLst>
          </a:custGeom>
          <a:ln w="184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306301" y="4528766"/>
            <a:ext cx="90805" cy="145415"/>
          </a:xfrm>
          <a:custGeom>
            <a:avLst/>
            <a:gdLst/>
            <a:ahLst/>
            <a:cxnLst/>
            <a:rect l="l" t="t" r="r" b="b"/>
            <a:pathLst>
              <a:path w="90804" h="145414">
                <a:moveTo>
                  <a:pt x="90497" y="0"/>
                </a:moveTo>
                <a:lnTo>
                  <a:pt x="0" y="19882"/>
                </a:lnTo>
                <a:lnTo>
                  <a:pt x="75054" y="145339"/>
                </a:lnTo>
                <a:lnTo>
                  <a:pt x="904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365439" y="5545773"/>
            <a:ext cx="3016250" cy="657860"/>
          </a:xfrm>
          <a:custGeom>
            <a:avLst/>
            <a:gdLst/>
            <a:ahLst/>
            <a:cxnLst/>
            <a:rect l="l" t="t" r="r" b="b"/>
            <a:pathLst>
              <a:path w="3016250" h="657860">
                <a:moveTo>
                  <a:pt x="3015916" y="0"/>
                </a:moveTo>
                <a:lnTo>
                  <a:pt x="3010336" y="56732"/>
                </a:lnTo>
                <a:lnTo>
                  <a:pt x="2993901" y="112124"/>
                </a:lnTo>
                <a:lnTo>
                  <a:pt x="2967067" y="165978"/>
                </a:lnTo>
                <a:lnTo>
                  <a:pt x="2930290" y="218098"/>
                </a:lnTo>
                <a:lnTo>
                  <a:pt x="2884027" y="268285"/>
                </a:lnTo>
                <a:lnTo>
                  <a:pt x="2828734" y="316343"/>
                </a:lnTo>
                <a:lnTo>
                  <a:pt x="2797844" y="339511"/>
                </a:lnTo>
                <a:lnTo>
                  <a:pt x="2764868" y="362073"/>
                </a:lnTo>
                <a:lnTo>
                  <a:pt x="2729862" y="384004"/>
                </a:lnTo>
                <a:lnTo>
                  <a:pt x="2692884" y="405280"/>
                </a:lnTo>
                <a:lnTo>
                  <a:pt x="2653990" y="425874"/>
                </a:lnTo>
                <a:lnTo>
                  <a:pt x="2613239" y="445764"/>
                </a:lnTo>
                <a:lnTo>
                  <a:pt x="2570686" y="464924"/>
                </a:lnTo>
                <a:lnTo>
                  <a:pt x="2526390" y="483330"/>
                </a:lnTo>
                <a:lnTo>
                  <a:pt x="2480406" y="500957"/>
                </a:lnTo>
                <a:lnTo>
                  <a:pt x="2432792" y="517779"/>
                </a:lnTo>
                <a:lnTo>
                  <a:pt x="2383605" y="533774"/>
                </a:lnTo>
                <a:lnTo>
                  <a:pt x="2332902" y="548915"/>
                </a:lnTo>
                <a:lnTo>
                  <a:pt x="2280741" y="563179"/>
                </a:lnTo>
                <a:lnTo>
                  <a:pt x="2227177" y="576540"/>
                </a:lnTo>
                <a:lnTo>
                  <a:pt x="2172269" y="588975"/>
                </a:lnTo>
                <a:lnTo>
                  <a:pt x="2116073" y="600457"/>
                </a:lnTo>
                <a:lnTo>
                  <a:pt x="2058646" y="610963"/>
                </a:lnTo>
                <a:lnTo>
                  <a:pt x="2000046" y="620468"/>
                </a:lnTo>
                <a:lnTo>
                  <a:pt x="1940329" y="628948"/>
                </a:lnTo>
                <a:lnTo>
                  <a:pt x="1879552" y="636377"/>
                </a:lnTo>
                <a:lnTo>
                  <a:pt x="1817773" y="642730"/>
                </a:lnTo>
                <a:lnTo>
                  <a:pt x="1755048" y="647985"/>
                </a:lnTo>
                <a:lnTo>
                  <a:pt x="1691435" y="652114"/>
                </a:lnTo>
                <a:lnTo>
                  <a:pt x="1626990" y="655095"/>
                </a:lnTo>
                <a:lnTo>
                  <a:pt x="1561771" y="656902"/>
                </a:lnTo>
                <a:lnTo>
                  <a:pt x="1495835" y="657511"/>
                </a:lnTo>
                <a:lnTo>
                  <a:pt x="1431659" y="656932"/>
                </a:lnTo>
                <a:lnTo>
                  <a:pt x="1368075" y="655212"/>
                </a:lnTo>
                <a:lnTo>
                  <a:pt x="1305144" y="652369"/>
                </a:lnTo>
                <a:lnTo>
                  <a:pt x="1242924" y="648426"/>
                </a:lnTo>
                <a:lnTo>
                  <a:pt x="1181474" y="643404"/>
                </a:lnTo>
                <a:lnTo>
                  <a:pt x="1120853" y="637324"/>
                </a:lnTo>
                <a:lnTo>
                  <a:pt x="1061120" y="630207"/>
                </a:lnTo>
                <a:lnTo>
                  <a:pt x="1002335" y="622073"/>
                </a:lnTo>
                <a:lnTo>
                  <a:pt x="944557" y="612945"/>
                </a:lnTo>
                <a:lnTo>
                  <a:pt x="887844" y="602844"/>
                </a:lnTo>
                <a:lnTo>
                  <a:pt x="832255" y="591789"/>
                </a:lnTo>
                <a:lnTo>
                  <a:pt x="777850" y="579803"/>
                </a:lnTo>
                <a:lnTo>
                  <a:pt x="724688" y="566906"/>
                </a:lnTo>
                <a:lnTo>
                  <a:pt x="672828" y="553121"/>
                </a:lnTo>
                <a:lnTo>
                  <a:pt x="622329" y="538467"/>
                </a:lnTo>
                <a:lnTo>
                  <a:pt x="573250" y="522965"/>
                </a:lnTo>
                <a:lnTo>
                  <a:pt x="525650" y="506638"/>
                </a:lnTo>
                <a:lnTo>
                  <a:pt x="479588" y="489506"/>
                </a:lnTo>
                <a:lnTo>
                  <a:pt x="435123" y="471590"/>
                </a:lnTo>
                <a:lnTo>
                  <a:pt x="392315" y="452911"/>
                </a:lnTo>
                <a:lnTo>
                  <a:pt x="351222" y="433491"/>
                </a:lnTo>
                <a:lnTo>
                  <a:pt x="311904" y="413350"/>
                </a:lnTo>
                <a:lnTo>
                  <a:pt x="274419" y="392510"/>
                </a:lnTo>
                <a:lnTo>
                  <a:pt x="238827" y="370992"/>
                </a:lnTo>
                <a:lnTo>
                  <a:pt x="205187" y="348816"/>
                </a:lnTo>
                <a:lnTo>
                  <a:pt x="173557" y="326005"/>
                </a:lnTo>
                <a:lnTo>
                  <a:pt x="116567" y="278558"/>
                </a:lnTo>
                <a:lnTo>
                  <a:pt x="68329" y="228819"/>
                </a:lnTo>
                <a:lnTo>
                  <a:pt x="29315" y="176959"/>
                </a:lnTo>
                <a:lnTo>
                  <a:pt x="13416" y="150286"/>
                </a:lnTo>
                <a:lnTo>
                  <a:pt x="0" y="123145"/>
                </a:lnTo>
              </a:path>
            </a:pathLst>
          </a:custGeom>
          <a:ln w="184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322661" y="5544725"/>
            <a:ext cx="90805" cy="145415"/>
          </a:xfrm>
          <a:custGeom>
            <a:avLst/>
            <a:gdLst/>
            <a:ahLst/>
            <a:cxnLst/>
            <a:rect l="l" t="t" r="r" b="b"/>
            <a:pathLst>
              <a:path w="90804" h="145414">
                <a:moveTo>
                  <a:pt x="15443" y="0"/>
                </a:moveTo>
                <a:lnTo>
                  <a:pt x="0" y="145401"/>
                </a:lnTo>
                <a:lnTo>
                  <a:pt x="90497" y="125565"/>
                </a:lnTo>
                <a:lnTo>
                  <a:pt x="154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575023" y="5107458"/>
            <a:ext cx="748665" cy="0"/>
          </a:xfrm>
          <a:custGeom>
            <a:avLst/>
            <a:gdLst/>
            <a:ahLst/>
            <a:cxnLst/>
            <a:rect l="l" t="t" r="r" b="b"/>
            <a:pathLst>
              <a:path w="748664" h="0">
                <a:moveTo>
                  <a:pt x="0" y="0"/>
                </a:moveTo>
                <a:lnTo>
                  <a:pt x="748195" y="0"/>
                </a:lnTo>
              </a:path>
            </a:pathLst>
          </a:custGeom>
          <a:ln w="1849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311636" y="5061267"/>
            <a:ext cx="139065" cy="92710"/>
          </a:xfrm>
          <a:custGeom>
            <a:avLst/>
            <a:gdLst/>
            <a:ahLst/>
            <a:cxnLst/>
            <a:rect l="l" t="t" r="r" b="b"/>
            <a:pathLst>
              <a:path w="139064" h="92710">
                <a:moveTo>
                  <a:pt x="0" y="0"/>
                </a:moveTo>
                <a:lnTo>
                  <a:pt x="0" y="92428"/>
                </a:lnTo>
                <a:lnTo>
                  <a:pt x="138989" y="4619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7375284" y="5117646"/>
            <a:ext cx="748665" cy="0"/>
          </a:xfrm>
          <a:custGeom>
            <a:avLst/>
            <a:gdLst/>
            <a:ahLst/>
            <a:cxnLst/>
            <a:rect l="l" t="t" r="r" b="b"/>
            <a:pathLst>
              <a:path w="748665" h="0">
                <a:moveTo>
                  <a:pt x="0" y="0"/>
                </a:moveTo>
                <a:lnTo>
                  <a:pt x="748226" y="0"/>
                </a:lnTo>
              </a:path>
            </a:pathLst>
          </a:custGeom>
          <a:ln w="1849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8111928" y="5071439"/>
            <a:ext cx="139065" cy="92710"/>
          </a:xfrm>
          <a:custGeom>
            <a:avLst/>
            <a:gdLst/>
            <a:ahLst/>
            <a:cxnLst/>
            <a:rect l="l" t="t" r="r" b="b"/>
            <a:pathLst>
              <a:path w="139065" h="92710">
                <a:moveTo>
                  <a:pt x="0" y="0"/>
                </a:moveTo>
                <a:lnTo>
                  <a:pt x="0" y="92443"/>
                </a:lnTo>
                <a:lnTo>
                  <a:pt x="138989" y="4620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1627572" y="4690535"/>
            <a:ext cx="581660" cy="3587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150" spc="35">
                <a:latin typeface="宋体"/>
                <a:cs typeface="宋体"/>
              </a:rPr>
              <a:t>进入</a:t>
            </a:r>
            <a:endParaRPr sz="2150">
              <a:latin typeface="宋体"/>
              <a:cs typeface="宋体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412929" y="4690535"/>
            <a:ext cx="581660" cy="3587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150" spc="35">
                <a:latin typeface="宋体"/>
                <a:cs typeface="宋体"/>
              </a:rPr>
              <a:t>退出</a:t>
            </a:r>
            <a:endParaRPr sz="2150">
              <a:latin typeface="宋体"/>
              <a:cs typeface="宋体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47217" y="2035960"/>
            <a:ext cx="4603750" cy="1920875"/>
          </a:xfrm>
          <a:prstGeom prst="rect">
            <a:avLst/>
          </a:prstGeom>
        </p:spPr>
        <p:txBody>
          <a:bodyPr wrap="square" lIns="0" tIns="115570" rIns="0" bIns="0" rtlCol="0" vert="horz">
            <a:spAutoFit/>
          </a:bodyPr>
          <a:lstStyle/>
          <a:p>
            <a:pPr marL="285115" indent="-272415">
              <a:lnSpc>
                <a:spcPct val="100000"/>
              </a:lnSpc>
              <a:spcBef>
                <a:spcPts val="91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3200" spc="5" b="1">
                <a:solidFill>
                  <a:srgbClr val="073D86"/>
                </a:solidFill>
                <a:latin typeface="Microsoft JhengHei"/>
                <a:cs typeface="Microsoft JhengHei"/>
              </a:rPr>
              <a:t>两个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状态</a:t>
            </a:r>
            <a:endParaRPr sz="3200">
              <a:latin typeface="Microsoft JhengHei"/>
              <a:cs typeface="Microsoft JhengHei"/>
            </a:endParaRPr>
          </a:p>
          <a:p>
            <a:pPr lvl="1" marL="588645" indent="-273050">
              <a:lnSpc>
                <a:spcPct val="100000"/>
              </a:lnSpc>
              <a:spcBef>
                <a:spcPts val="700"/>
              </a:spcBef>
              <a:buClr>
                <a:srgbClr val="30B6FC"/>
              </a:buClr>
              <a:buFont typeface="Symbol"/>
              <a:buChar char=""/>
              <a:tabLst>
                <a:tab pos="589280" algn="l"/>
              </a:tabLst>
            </a:pPr>
            <a:r>
              <a:rPr dirty="0" sz="2800" spc="5" b="1">
                <a:solidFill>
                  <a:srgbClr val="073D86"/>
                </a:solidFill>
                <a:latin typeface="Microsoft JhengHei"/>
                <a:cs typeface="Microsoft JhengHei"/>
              </a:rPr>
              <a:t>运行</a:t>
            </a:r>
            <a:r>
              <a:rPr dirty="0" sz="2800" spc="680" b="1">
                <a:solidFill>
                  <a:srgbClr val="073D86"/>
                </a:solidFill>
                <a:latin typeface="Microsoft JhengHei"/>
                <a:cs typeface="Microsoft JhengHei"/>
              </a:rPr>
              <a:t>态</a:t>
            </a:r>
            <a:r>
              <a:rPr dirty="0" sz="2800" spc="-5" b="1">
                <a:solidFill>
                  <a:srgbClr val="073D86"/>
                </a:solidFill>
                <a:latin typeface="Times New Roman"/>
                <a:cs typeface="Times New Roman"/>
              </a:rPr>
              <a:t>(running)</a:t>
            </a:r>
            <a:endParaRPr sz="2800">
              <a:latin typeface="Times New Roman"/>
              <a:cs typeface="Times New Roman"/>
            </a:endParaRPr>
          </a:p>
          <a:p>
            <a:pPr lvl="1" marL="588645" indent="-273050">
              <a:lnSpc>
                <a:spcPts val="3155"/>
              </a:lnSpc>
              <a:spcBef>
                <a:spcPts val="670"/>
              </a:spcBef>
              <a:buClr>
                <a:srgbClr val="30B6FC"/>
              </a:buClr>
              <a:buFont typeface="Symbol"/>
              <a:buChar char=""/>
              <a:tabLst>
                <a:tab pos="589280" algn="l"/>
              </a:tabLst>
            </a:pP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非运行</a:t>
            </a:r>
            <a:r>
              <a:rPr dirty="0" sz="2800" spc="675" b="1">
                <a:solidFill>
                  <a:srgbClr val="073D86"/>
                </a:solidFill>
                <a:latin typeface="Microsoft JhengHei"/>
                <a:cs typeface="Microsoft JhengHei"/>
              </a:rPr>
              <a:t>态</a:t>
            </a:r>
            <a:r>
              <a:rPr dirty="0" sz="2800" spc="-5" b="1">
                <a:solidFill>
                  <a:srgbClr val="073D86"/>
                </a:solidFill>
                <a:latin typeface="Times New Roman"/>
                <a:cs typeface="Times New Roman"/>
              </a:rPr>
              <a:t>(Not-running)</a:t>
            </a:r>
            <a:endParaRPr sz="2800">
              <a:latin typeface="Times New Roman"/>
              <a:cs typeface="Times New Roman"/>
            </a:endParaRPr>
          </a:p>
          <a:p>
            <a:pPr algn="r" marR="5080">
              <a:lnSpc>
                <a:spcPts val="2375"/>
              </a:lnSpc>
            </a:pPr>
            <a:r>
              <a:rPr dirty="0" sz="2150" spc="35">
                <a:latin typeface="宋体"/>
                <a:cs typeface="宋体"/>
              </a:rPr>
              <a:t>调度</a:t>
            </a:r>
            <a:endParaRPr sz="2150">
              <a:latin typeface="宋体"/>
              <a:cs typeface="宋体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569051" y="6219661"/>
            <a:ext cx="581660" cy="3587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150" spc="35">
                <a:latin typeface="宋体"/>
                <a:cs typeface="宋体"/>
              </a:rPr>
              <a:t>暂停</a:t>
            </a:r>
            <a:endParaRPr sz="215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99641" y="740409"/>
            <a:ext cx="5744845" cy="7880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两</a:t>
            </a:r>
            <a:r>
              <a:rPr dirty="0" spc="20"/>
              <a:t>状</a:t>
            </a:r>
            <a:r>
              <a:rPr dirty="0"/>
              <a:t>态模型的队</a:t>
            </a:r>
            <a:r>
              <a:rPr dirty="0" spc="-25"/>
              <a:t>列</a:t>
            </a:r>
            <a:r>
              <a:rPr dirty="0"/>
              <a:t>图</a:t>
            </a:r>
          </a:p>
        </p:txBody>
      </p:sp>
      <p:sp>
        <p:nvSpPr>
          <p:cNvPr id="3" name="object 3"/>
          <p:cNvSpPr/>
          <p:nvPr/>
        </p:nvSpPr>
        <p:spPr>
          <a:xfrm>
            <a:off x="251459" y="260604"/>
            <a:ext cx="2438400" cy="6416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287043" y="3036612"/>
            <a:ext cx="1000125" cy="995044"/>
          </a:xfrm>
          <a:custGeom>
            <a:avLst/>
            <a:gdLst/>
            <a:ahLst/>
            <a:cxnLst/>
            <a:rect l="l" t="t" r="r" b="b"/>
            <a:pathLst>
              <a:path w="1000125" h="995045">
                <a:moveTo>
                  <a:pt x="0" y="995032"/>
                </a:moveTo>
                <a:lnTo>
                  <a:pt x="999779" y="995032"/>
                </a:lnTo>
                <a:lnTo>
                  <a:pt x="999779" y="0"/>
                </a:lnTo>
                <a:lnTo>
                  <a:pt x="0" y="0"/>
                </a:lnTo>
                <a:lnTo>
                  <a:pt x="0" y="995032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287042" y="3036612"/>
            <a:ext cx="1000125" cy="995044"/>
          </a:xfrm>
          <a:custGeom>
            <a:avLst/>
            <a:gdLst/>
            <a:ahLst/>
            <a:cxnLst/>
            <a:rect l="l" t="t" r="r" b="b"/>
            <a:pathLst>
              <a:path w="1000125" h="995045">
                <a:moveTo>
                  <a:pt x="0" y="995032"/>
                </a:moveTo>
                <a:lnTo>
                  <a:pt x="999779" y="995032"/>
                </a:lnTo>
                <a:lnTo>
                  <a:pt x="999779" y="0"/>
                </a:lnTo>
                <a:lnTo>
                  <a:pt x="0" y="0"/>
                </a:lnTo>
                <a:lnTo>
                  <a:pt x="0" y="995032"/>
                </a:lnTo>
                <a:close/>
              </a:path>
            </a:pathLst>
          </a:custGeom>
          <a:ln w="4222">
            <a:solidFill>
              <a:srgbClr val="C0C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136969" y="3185850"/>
            <a:ext cx="1000125" cy="995044"/>
          </a:xfrm>
          <a:custGeom>
            <a:avLst/>
            <a:gdLst/>
            <a:ahLst/>
            <a:cxnLst/>
            <a:rect l="l" t="t" r="r" b="b"/>
            <a:pathLst>
              <a:path w="1000125" h="995045">
                <a:moveTo>
                  <a:pt x="0" y="995032"/>
                </a:moveTo>
                <a:lnTo>
                  <a:pt x="999779" y="995032"/>
                </a:lnTo>
                <a:lnTo>
                  <a:pt x="999779" y="0"/>
                </a:lnTo>
                <a:lnTo>
                  <a:pt x="0" y="0"/>
                </a:lnTo>
                <a:lnTo>
                  <a:pt x="0" y="995032"/>
                </a:lnTo>
                <a:close/>
              </a:path>
            </a:pathLst>
          </a:custGeom>
          <a:solidFill>
            <a:srgbClr val="E8ED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6136969" y="3185868"/>
            <a:ext cx="1000125" cy="995044"/>
          </a:xfrm>
          <a:prstGeom prst="rect">
            <a:avLst/>
          </a:prstGeom>
          <a:ln w="4222">
            <a:solidFill>
              <a:srgbClr val="000000"/>
            </a:solidFill>
          </a:ln>
        </p:spPr>
        <p:txBody>
          <a:bodyPr wrap="square" lIns="0" tIns="508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1950">
              <a:latin typeface="Times New Roman"/>
              <a:cs typeface="Times New Roman"/>
            </a:endParaRPr>
          </a:p>
          <a:p>
            <a:pPr marL="23495">
              <a:lnSpc>
                <a:spcPct val="100000"/>
              </a:lnSpc>
            </a:pPr>
            <a:r>
              <a:rPr dirty="0" sz="2450" spc="45">
                <a:latin typeface="宋体"/>
                <a:cs typeface="宋体"/>
              </a:rPr>
              <a:t>处理器</a:t>
            </a:r>
            <a:endParaRPr sz="2450">
              <a:latin typeface="宋体"/>
              <a:cs typeface="宋体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137614" y="3400976"/>
            <a:ext cx="0" cy="497840"/>
          </a:xfrm>
          <a:custGeom>
            <a:avLst/>
            <a:gdLst/>
            <a:ahLst/>
            <a:cxnLst/>
            <a:rect l="l" t="t" r="r" b="b"/>
            <a:pathLst>
              <a:path w="0" h="497839">
                <a:moveTo>
                  <a:pt x="0" y="0"/>
                </a:moveTo>
                <a:lnTo>
                  <a:pt x="0" y="497507"/>
                </a:lnTo>
              </a:path>
            </a:pathLst>
          </a:custGeom>
          <a:ln w="2116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637565" y="3400976"/>
            <a:ext cx="0" cy="497840"/>
          </a:xfrm>
          <a:custGeom>
            <a:avLst/>
            <a:gdLst/>
            <a:ahLst/>
            <a:cxnLst/>
            <a:rect l="l" t="t" r="r" b="b"/>
            <a:pathLst>
              <a:path w="0" h="497839">
                <a:moveTo>
                  <a:pt x="0" y="0"/>
                </a:moveTo>
                <a:lnTo>
                  <a:pt x="0" y="497507"/>
                </a:lnTo>
              </a:path>
            </a:pathLst>
          </a:custGeom>
          <a:ln w="2116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137517" y="3400976"/>
            <a:ext cx="0" cy="497840"/>
          </a:xfrm>
          <a:custGeom>
            <a:avLst/>
            <a:gdLst/>
            <a:ahLst/>
            <a:cxnLst/>
            <a:rect l="l" t="t" r="r" b="b"/>
            <a:pathLst>
              <a:path w="0" h="497839">
                <a:moveTo>
                  <a:pt x="0" y="0"/>
                </a:moveTo>
                <a:lnTo>
                  <a:pt x="0" y="497507"/>
                </a:lnTo>
              </a:path>
            </a:pathLst>
          </a:custGeom>
          <a:ln w="2116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637839" y="3400976"/>
            <a:ext cx="0" cy="497840"/>
          </a:xfrm>
          <a:custGeom>
            <a:avLst/>
            <a:gdLst/>
            <a:ahLst/>
            <a:cxnLst/>
            <a:rect l="l" t="t" r="r" b="b"/>
            <a:pathLst>
              <a:path w="0" h="497839">
                <a:moveTo>
                  <a:pt x="0" y="0"/>
                </a:moveTo>
                <a:lnTo>
                  <a:pt x="0" y="497507"/>
                </a:lnTo>
              </a:path>
            </a:pathLst>
          </a:custGeom>
          <a:ln w="2116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137906" y="3400976"/>
            <a:ext cx="0" cy="497840"/>
          </a:xfrm>
          <a:custGeom>
            <a:avLst/>
            <a:gdLst/>
            <a:ahLst/>
            <a:cxnLst/>
            <a:rect l="l" t="t" r="r" b="b"/>
            <a:pathLst>
              <a:path w="0" h="497839">
                <a:moveTo>
                  <a:pt x="0" y="0"/>
                </a:moveTo>
                <a:lnTo>
                  <a:pt x="0" y="497507"/>
                </a:lnTo>
              </a:path>
            </a:pathLst>
          </a:custGeom>
          <a:ln w="2116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638025" y="3400976"/>
            <a:ext cx="2999740" cy="0"/>
          </a:xfrm>
          <a:custGeom>
            <a:avLst/>
            <a:gdLst/>
            <a:ahLst/>
            <a:cxnLst/>
            <a:rect l="l" t="t" r="r" b="b"/>
            <a:pathLst>
              <a:path w="2999740" h="0">
                <a:moveTo>
                  <a:pt x="0" y="0"/>
                </a:moveTo>
                <a:lnTo>
                  <a:pt x="2999266" y="0"/>
                </a:lnTo>
              </a:path>
            </a:pathLst>
          </a:custGeom>
          <a:ln w="2106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638025" y="3425846"/>
            <a:ext cx="2999740" cy="473075"/>
          </a:xfrm>
          <a:custGeom>
            <a:avLst/>
            <a:gdLst/>
            <a:ahLst/>
            <a:cxnLst/>
            <a:rect l="l" t="t" r="r" b="b"/>
            <a:pathLst>
              <a:path w="2999740" h="473075">
                <a:moveTo>
                  <a:pt x="2999266" y="0"/>
                </a:moveTo>
                <a:lnTo>
                  <a:pt x="2999266" y="472637"/>
                </a:lnTo>
                <a:lnTo>
                  <a:pt x="0" y="472637"/>
                </a:lnTo>
              </a:path>
            </a:pathLst>
          </a:custGeom>
          <a:ln w="2106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637292" y="3649729"/>
            <a:ext cx="1354455" cy="0"/>
          </a:xfrm>
          <a:custGeom>
            <a:avLst/>
            <a:gdLst/>
            <a:ahLst/>
            <a:cxnLst/>
            <a:rect l="l" t="t" r="r" b="b"/>
            <a:pathLst>
              <a:path w="1354454" h="0">
                <a:moveTo>
                  <a:pt x="0" y="0"/>
                </a:moveTo>
                <a:lnTo>
                  <a:pt x="1354189" y="0"/>
                </a:lnTo>
              </a:path>
            </a:pathLst>
          </a:custGeom>
          <a:ln w="2106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978254" y="3597076"/>
            <a:ext cx="158750" cy="105410"/>
          </a:xfrm>
          <a:custGeom>
            <a:avLst/>
            <a:gdLst/>
            <a:ahLst/>
            <a:cxnLst/>
            <a:rect l="l" t="t" r="r" b="b"/>
            <a:pathLst>
              <a:path w="158750" h="105410">
                <a:moveTo>
                  <a:pt x="0" y="0"/>
                </a:moveTo>
                <a:lnTo>
                  <a:pt x="0" y="105307"/>
                </a:lnTo>
                <a:lnTo>
                  <a:pt x="158714" y="5265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2807485" y="2927591"/>
            <a:ext cx="660400" cy="40513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450" spc="45">
                <a:latin typeface="宋体"/>
                <a:cs typeface="宋体"/>
              </a:rPr>
              <a:t>队列</a:t>
            </a:r>
            <a:endParaRPr sz="2450">
              <a:latin typeface="宋体"/>
              <a:cs typeface="宋体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38246" y="3662173"/>
            <a:ext cx="854710" cy="0"/>
          </a:xfrm>
          <a:custGeom>
            <a:avLst/>
            <a:gdLst/>
            <a:ahLst/>
            <a:cxnLst/>
            <a:rect l="l" t="t" r="r" b="b"/>
            <a:pathLst>
              <a:path w="854710" h="0">
                <a:moveTo>
                  <a:pt x="0" y="0"/>
                </a:moveTo>
                <a:lnTo>
                  <a:pt x="854361" y="0"/>
                </a:lnTo>
              </a:path>
            </a:pathLst>
          </a:custGeom>
          <a:ln w="2106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479381" y="3609519"/>
            <a:ext cx="158750" cy="105410"/>
          </a:xfrm>
          <a:custGeom>
            <a:avLst/>
            <a:gdLst/>
            <a:ahLst/>
            <a:cxnLst/>
            <a:rect l="l" t="t" r="r" b="b"/>
            <a:pathLst>
              <a:path w="158750" h="105410">
                <a:moveTo>
                  <a:pt x="0" y="0"/>
                </a:moveTo>
                <a:lnTo>
                  <a:pt x="0" y="105307"/>
                </a:lnTo>
                <a:lnTo>
                  <a:pt x="158714" y="5265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700053" y="3189174"/>
            <a:ext cx="660400" cy="40513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450" spc="45">
                <a:latin typeface="宋体"/>
                <a:cs typeface="宋体"/>
              </a:rPr>
              <a:t>进入</a:t>
            </a:r>
            <a:endParaRPr sz="2450">
              <a:latin typeface="宋体"/>
              <a:cs typeface="宋体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145336" y="3660892"/>
            <a:ext cx="854710" cy="0"/>
          </a:xfrm>
          <a:custGeom>
            <a:avLst/>
            <a:gdLst/>
            <a:ahLst/>
            <a:cxnLst/>
            <a:rect l="l" t="t" r="r" b="b"/>
            <a:pathLst>
              <a:path w="854709" h="0">
                <a:moveTo>
                  <a:pt x="0" y="0"/>
                </a:moveTo>
                <a:lnTo>
                  <a:pt x="854237" y="0"/>
                </a:lnTo>
              </a:path>
            </a:pathLst>
          </a:custGeom>
          <a:ln w="2106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7986348" y="3608239"/>
            <a:ext cx="158750" cy="105410"/>
          </a:xfrm>
          <a:custGeom>
            <a:avLst/>
            <a:gdLst/>
            <a:ahLst/>
            <a:cxnLst/>
            <a:rect l="l" t="t" r="r" b="b"/>
            <a:pathLst>
              <a:path w="158750" h="105410">
                <a:moveTo>
                  <a:pt x="0" y="0"/>
                </a:moveTo>
                <a:lnTo>
                  <a:pt x="0" y="105307"/>
                </a:lnTo>
                <a:lnTo>
                  <a:pt x="158714" y="5265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7348489" y="3176292"/>
            <a:ext cx="660400" cy="40513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450" spc="45">
                <a:latin typeface="宋体"/>
                <a:cs typeface="宋体"/>
              </a:rPr>
              <a:t>退出</a:t>
            </a:r>
            <a:endParaRPr sz="2450">
              <a:latin typeface="宋体"/>
              <a:cs typeface="宋体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988159" y="3776432"/>
            <a:ext cx="6649084" cy="1117600"/>
          </a:xfrm>
          <a:custGeom>
            <a:avLst/>
            <a:gdLst/>
            <a:ahLst/>
            <a:cxnLst/>
            <a:rect l="l" t="t" r="r" b="b"/>
            <a:pathLst>
              <a:path w="6649084" h="1117600">
                <a:moveTo>
                  <a:pt x="6148712" y="122051"/>
                </a:moveTo>
                <a:lnTo>
                  <a:pt x="6648487" y="122051"/>
                </a:lnTo>
                <a:lnTo>
                  <a:pt x="6648487" y="1117083"/>
                </a:lnTo>
                <a:lnTo>
                  <a:pt x="0" y="1117083"/>
                </a:lnTo>
                <a:lnTo>
                  <a:pt x="0" y="0"/>
                </a:lnTo>
              </a:path>
            </a:pathLst>
          </a:custGeom>
          <a:ln w="2106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922557" y="3662173"/>
            <a:ext cx="131445" cy="130810"/>
          </a:xfrm>
          <a:custGeom>
            <a:avLst/>
            <a:gdLst/>
            <a:ahLst/>
            <a:cxnLst/>
            <a:rect l="l" t="t" r="r" b="b"/>
            <a:pathLst>
              <a:path w="131444" h="130810">
                <a:moveTo>
                  <a:pt x="65602" y="0"/>
                </a:moveTo>
                <a:lnTo>
                  <a:pt x="0" y="130581"/>
                </a:lnTo>
                <a:lnTo>
                  <a:pt x="131204" y="130581"/>
                </a:lnTo>
                <a:lnTo>
                  <a:pt x="656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3807211" y="4494706"/>
            <a:ext cx="660400" cy="40513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450" spc="45">
                <a:latin typeface="宋体"/>
                <a:cs typeface="宋体"/>
              </a:rPr>
              <a:t>暂停</a:t>
            </a:r>
            <a:endParaRPr sz="2450">
              <a:latin typeface="宋体"/>
              <a:cs typeface="宋体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947664" y="3231245"/>
            <a:ext cx="660400" cy="40513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450" spc="45">
                <a:latin typeface="宋体"/>
                <a:cs typeface="宋体"/>
              </a:rPr>
              <a:t>调度</a:t>
            </a:r>
            <a:endParaRPr sz="245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54376" y="792302"/>
            <a:ext cx="4634865" cy="7886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Times New Roman"/>
                <a:cs typeface="Times New Roman"/>
              </a:rPr>
              <a:t>4.2.2</a:t>
            </a:r>
            <a:r>
              <a:rPr dirty="0" spc="-95">
                <a:latin typeface="Times New Roman"/>
                <a:cs typeface="Times New Roman"/>
              </a:rPr>
              <a:t> </a:t>
            </a:r>
            <a:r>
              <a:rPr dirty="0" spc="5"/>
              <a:t>三</a:t>
            </a:r>
            <a:r>
              <a:rPr dirty="0" spc="20"/>
              <a:t>状</a:t>
            </a:r>
            <a:r>
              <a:rPr dirty="0" spc="5"/>
              <a:t>态模型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016" y="2273068"/>
            <a:ext cx="7416165" cy="3013075"/>
          </a:xfrm>
          <a:prstGeom prst="rect">
            <a:avLst/>
          </a:prstGeom>
        </p:spPr>
        <p:txBody>
          <a:bodyPr wrap="square" lIns="0" tIns="97790" rIns="0" bIns="0" rtlCol="0" vert="horz">
            <a:spAutoFit/>
          </a:bodyPr>
          <a:lstStyle/>
          <a:p>
            <a:pPr marL="285115" indent="-272415">
              <a:lnSpc>
                <a:spcPct val="100000"/>
              </a:lnSpc>
              <a:spcBef>
                <a:spcPts val="77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800" spc="5" b="1">
                <a:solidFill>
                  <a:srgbClr val="073D86"/>
                </a:solidFill>
                <a:latin typeface="Microsoft JhengHei"/>
                <a:cs typeface="Microsoft JhengHei"/>
              </a:rPr>
              <a:t>就绪</a:t>
            </a:r>
            <a:r>
              <a:rPr dirty="0" sz="2800" spc="675" b="1">
                <a:solidFill>
                  <a:srgbClr val="073D86"/>
                </a:solidFill>
                <a:latin typeface="Microsoft JhengHei"/>
                <a:cs typeface="Microsoft JhengHei"/>
              </a:rPr>
              <a:t>态</a:t>
            </a:r>
            <a:r>
              <a:rPr dirty="0" sz="2800" spc="-5" b="1">
                <a:solidFill>
                  <a:srgbClr val="073D86"/>
                </a:solidFill>
                <a:latin typeface="Times New Roman"/>
                <a:cs typeface="Times New Roman"/>
              </a:rPr>
              <a:t>(Ready</a:t>
            </a:r>
            <a:r>
              <a:rPr dirty="0" sz="2800" spc="10" b="1">
                <a:solidFill>
                  <a:srgbClr val="073D86"/>
                </a:solidFill>
                <a:latin typeface="Times New Roman"/>
                <a:cs typeface="Times New Roman"/>
              </a:rPr>
              <a:t> </a:t>
            </a:r>
            <a:r>
              <a:rPr dirty="0" sz="2800" spc="-5" b="1">
                <a:solidFill>
                  <a:srgbClr val="073D86"/>
                </a:solidFill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  <a:p>
            <a:pPr lvl="1" marL="588645" indent="-273050">
              <a:lnSpc>
                <a:spcPct val="100000"/>
              </a:lnSpc>
              <a:spcBef>
                <a:spcPts val="670"/>
              </a:spcBef>
              <a:buClr>
                <a:srgbClr val="30B6FC"/>
              </a:buClr>
              <a:buFont typeface="Symbol"/>
              <a:buChar char=""/>
              <a:tabLst>
                <a:tab pos="589280" algn="l"/>
              </a:tabLst>
            </a:pP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准备执行</a:t>
            </a:r>
            <a:endParaRPr sz="2800">
              <a:latin typeface="Microsoft JhengHei"/>
              <a:cs typeface="Microsoft JhengHei"/>
            </a:endParaRPr>
          </a:p>
          <a:p>
            <a:pPr marL="285115" indent="-272415">
              <a:lnSpc>
                <a:spcPct val="100000"/>
              </a:lnSpc>
              <a:spcBef>
                <a:spcPts val="67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800" spc="5" b="1">
                <a:solidFill>
                  <a:srgbClr val="073D86"/>
                </a:solidFill>
                <a:latin typeface="Microsoft JhengHei"/>
                <a:cs typeface="Microsoft JhengHei"/>
              </a:rPr>
              <a:t>阻塞</a:t>
            </a:r>
            <a:r>
              <a:rPr dirty="0" sz="2800" spc="675" b="1">
                <a:solidFill>
                  <a:srgbClr val="073D86"/>
                </a:solidFill>
                <a:latin typeface="Microsoft JhengHei"/>
                <a:cs typeface="Microsoft JhengHei"/>
              </a:rPr>
              <a:t>态</a:t>
            </a:r>
            <a:r>
              <a:rPr dirty="0" sz="2800" spc="-5" b="1">
                <a:solidFill>
                  <a:srgbClr val="073D86"/>
                </a:solidFill>
                <a:latin typeface="Times New Roman"/>
                <a:cs typeface="Times New Roman"/>
              </a:rPr>
              <a:t>(Blocked)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，</a:t>
            </a:r>
            <a:r>
              <a:rPr dirty="0" sz="2800" spc="5" b="1">
                <a:solidFill>
                  <a:srgbClr val="073D86"/>
                </a:solidFill>
                <a:latin typeface="Microsoft JhengHei"/>
                <a:cs typeface="Microsoft JhengHei"/>
              </a:rPr>
              <a:t>又叫或者等待</a:t>
            </a:r>
            <a:r>
              <a:rPr dirty="0" sz="2800" spc="680" b="1">
                <a:solidFill>
                  <a:srgbClr val="073D86"/>
                </a:solidFill>
                <a:latin typeface="Microsoft JhengHei"/>
                <a:cs typeface="Microsoft JhengHei"/>
              </a:rPr>
              <a:t>态</a:t>
            </a:r>
            <a:r>
              <a:rPr dirty="0" sz="2800" spc="-20" b="1">
                <a:solidFill>
                  <a:srgbClr val="073D86"/>
                </a:solidFill>
                <a:latin typeface="Times New Roman"/>
                <a:cs typeface="Times New Roman"/>
              </a:rPr>
              <a:t>(Waiting</a:t>
            </a:r>
            <a:r>
              <a:rPr dirty="0" sz="2800" spc="-45" b="1">
                <a:solidFill>
                  <a:srgbClr val="073D86"/>
                </a:solidFill>
                <a:latin typeface="Times New Roman"/>
                <a:cs typeface="Times New Roman"/>
              </a:rPr>
              <a:t> </a:t>
            </a:r>
            <a:r>
              <a:rPr dirty="0" sz="2800" spc="-5" b="1">
                <a:solidFill>
                  <a:srgbClr val="073D86"/>
                </a:solidFill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  <a:p>
            <a:pPr lvl="1" marL="588645" indent="-273050">
              <a:lnSpc>
                <a:spcPct val="100000"/>
              </a:lnSpc>
              <a:spcBef>
                <a:spcPts val="670"/>
              </a:spcBef>
              <a:buClr>
                <a:srgbClr val="30B6FC"/>
              </a:buClr>
              <a:buFont typeface="Symbol"/>
              <a:buChar char=""/>
              <a:tabLst>
                <a:tab pos="589280" algn="l"/>
              </a:tabLst>
            </a:pPr>
            <a:r>
              <a:rPr dirty="0" sz="2800" spc="5" b="1">
                <a:solidFill>
                  <a:srgbClr val="073D86"/>
                </a:solidFill>
                <a:latin typeface="Microsoft JhengHei"/>
                <a:cs typeface="Microsoft JhengHei"/>
              </a:rPr>
              <a:t>在等待</a:t>
            </a:r>
            <a:r>
              <a:rPr dirty="0" sz="2800" spc="-5" b="1">
                <a:solidFill>
                  <a:srgbClr val="073D86"/>
                </a:solidFill>
                <a:latin typeface="Times New Roman"/>
                <a:cs typeface="Times New Roman"/>
              </a:rPr>
              <a:t>I/O</a:t>
            </a:r>
            <a:endParaRPr sz="2800">
              <a:latin typeface="Times New Roman"/>
              <a:cs typeface="Times New Roman"/>
            </a:endParaRPr>
          </a:p>
          <a:p>
            <a:pPr marL="285115" marR="5080" indent="-272415">
              <a:lnSpc>
                <a:spcPct val="100800"/>
              </a:lnSpc>
              <a:spcBef>
                <a:spcPts val="62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调度器只能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选择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就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绪态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进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程进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行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调度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，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不能选 </a:t>
            </a:r>
            <a:r>
              <a:rPr dirty="0" sz="2800" spc="5" b="1">
                <a:solidFill>
                  <a:srgbClr val="073D86"/>
                </a:solidFill>
                <a:latin typeface="Microsoft JhengHei"/>
                <a:cs typeface="Microsoft JhengHei"/>
              </a:rPr>
              <a:t>择阻塞态进程</a:t>
            </a:r>
            <a:endParaRPr sz="2800">
              <a:latin typeface="Microsoft JhengHei"/>
              <a:cs typeface="Microsoft JhengHe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1459" y="260604"/>
            <a:ext cx="2438400" cy="6416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52041" y="857757"/>
            <a:ext cx="5744845" cy="7880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三</a:t>
            </a:r>
            <a:r>
              <a:rPr dirty="0" spc="20"/>
              <a:t>状</a:t>
            </a:r>
            <a:r>
              <a:rPr dirty="0"/>
              <a:t>态模型及其</a:t>
            </a:r>
            <a:r>
              <a:rPr dirty="0" spc="-25"/>
              <a:t>转</a:t>
            </a:r>
            <a:r>
              <a:rPr dirty="0"/>
              <a:t>换</a:t>
            </a:r>
          </a:p>
        </p:txBody>
      </p:sp>
      <p:sp>
        <p:nvSpPr>
          <p:cNvPr id="3" name="object 3"/>
          <p:cNvSpPr/>
          <p:nvPr/>
        </p:nvSpPr>
        <p:spPr>
          <a:xfrm>
            <a:off x="251459" y="260604"/>
            <a:ext cx="2438400" cy="6416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176016" y="2193035"/>
            <a:ext cx="1748028" cy="11856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111245" y="2128266"/>
            <a:ext cx="1725295" cy="1163320"/>
          </a:xfrm>
          <a:custGeom>
            <a:avLst/>
            <a:gdLst/>
            <a:ahLst/>
            <a:cxnLst/>
            <a:rect l="l" t="t" r="r" b="b"/>
            <a:pathLst>
              <a:path w="1725295" h="1163320">
                <a:moveTo>
                  <a:pt x="862583" y="0"/>
                </a:moveTo>
                <a:lnTo>
                  <a:pt x="805870" y="1236"/>
                </a:lnTo>
                <a:lnTo>
                  <a:pt x="750136" y="4896"/>
                </a:lnTo>
                <a:lnTo>
                  <a:pt x="695495" y="10902"/>
                </a:lnTo>
                <a:lnTo>
                  <a:pt x="642060" y="19177"/>
                </a:lnTo>
                <a:lnTo>
                  <a:pt x="589946" y="29644"/>
                </a:lnTo>
                <a:lnTo>
                  <a:pt x="539266" y="42228"/>
                </a:lnTo>
                <a:lnTo>
                  <a:pt x="490133" y="56851"/>
                </a:lnTo>
                <a:lnTo>
                  <a:pt x="442662" y="73437"/>
                </a:lnTo>
                <a:lnTo>
                  <a:pt x="396966" y="91909"/>
                </a:lnTo>
                <a:lnTo>
                  <a:pt x="353159" y="112190"/>
                </a:lnTo>
                <a:lnTo>
                  <a:pt x="311354" y="134204"/>
                </a:lnTo>
                <a:lnTo>
                  <a:pt x="271665" y="157874"/>
                </a:lnTo>
                <a:lnTo>
                  <a:pt x="234206" y="183124"/>
                </a:lnTo>
                <a:lnTo>
                  <a:pt x="199091" y="209876"/>
                </a:lnTo>
                <a:lnTo>
                  <a:pt x="166432" y="238054"/>
                </a:lnTo>
                <a:lnTo>
                  <a:pt x="136345" y="267582"/>
                </a:lnTo>
                <a:lnTo>
                  <a:pt x="108942" y="298383"/>
                </a:lnTo>
                <a:lnTo>
                  <a:pt x="84337" y="330379"/>
                </a:lnTo>
                <a:lnTo>
                  <a:pt x="62644" y="363495"/>
                </a:lnTo>
                <a:lnTo>
                  <a:pt x="43976" y="397654"/>
                </a:lnTo>
                <a:lnTo>
                  <a:pt x="28448" y="432779"/>
                </a:lnTo>
                <a:lnTo>
                  <a:pt x="7263" y="505620"/>
                </a:lnTo>
                <a:lnTo>
                  <a:pt x="0" y="581406"/>
                </a:lnTo>
                <a:lnTo>
                  <a:pt x="1834" y="619628"/>
                </a:lnTo>
                <a:lnTo>
                  <a:pt x="16172" y="694018"/>
                </a:lnTo>
                <a:lnTo>
                  <a:pt x="43976" y="765157"/>
                </a:lnTo>
                <a:lnTo>
                  <a:pt x="62644" y="799316"/>
                </a:lnTo>
                <a:lnTo>
                  <a:pt x="84337" y="832432"/>
                </a:lnTo>
                <a:lnTo>
                  <a:pt x="108942" y="864428"/>
                </a:lnTo>
                <a:lnTo>
                  <a:pt x="136345" y="895229"/>
                </a:lnTo>
                <a:lnTo>
                  <a:pt x="166432" y="924757"/>
                </a:lnTo>
                <a:lnTo>
                  <a:pt x="199091" y="952935"/>
                </a:lnTo>
                <a:lnTo>
                  <a:pt x="234206" y="979687"/>
                </a:lnTo>
                <a:lnTo>
                  <a:pt x="271665" y="1004937"/>
                </a:lnTo>
                <a:lnTo>
                  <a:pt x="311354" y="1028607"/>
                </a:lnTo>
                <a:lnTo>
                  <a:pt x="353159" y="1050621"/>
                </a:lnTo>
                <a:lnTo>
                  <a:pt x="396966" y="1070902"/>
                </a:lnTo>
                <a:lnTo>
                  <a:pt x="442662" y="1089374"/>
                </a:lnTo>
                <a:lnTo>
                  <a:pt x="490133" y="1105960"/>
                </a:lnTo>
                <a:lnTo>
                  <a:pt x="539266" y="1120583"/>
                </a:lnTo>
                <a:lnTo>
                  <a:pt x="589946" y="1133167"/>
                </a:lnTo>
                <a:lnTo>
                  <a:pt x="642060" y="1143634"/>
                </a:lnTo>
                <a:lnTo>
                  <a:pt x="695495" y="1151909"/>
                </a:lnTo>
                <a:lnTo>
                  <a:pt x="750136" y="1157915"/>
                </a:lnTo>
                <a:lnTo>
                  <a:pt x="805870" y="1161575"/>
                </a:lnTo>
                <a:lnTo>
                  <a:pt x="862583" y="1162812"/>
                </a:lnTo>
                <a:lnTo>
                  <a:pt x="919297" y="1161575"/>
                </a:lnTo>
                <a:lnTo>
                  <a:pt x="975031" y="1157915"/>
                </a:lnTo>
                <a:lnTo>
                  <a:pt x="1029672" y="1151909"/>
                </a:lnTo>
                <a:lnTo>
                  <a:pt x="1083107" y="1143634"/>
                </a:lnTo>
                <a:lnTo>
                  <a:pt x="1135221" y="1133167"/>
                </a:lnTo>
                <a:lnTo>
                  <a:pt x="1185901" y="1120583"/>
                </a:lnTo>
                <a:lnTo>
                  <a:pt x="1235034" y="1105960"/>
                </a:lnTo>
                <a:lnTo>
                  <a:pt x="1282505" y="1089374"/>
                </a:lnTo>
                <a:lnTo>
                  <a:pt x="1328201" y="1070902"/>
                </a:lnTo>
                <a:lnTo>
                  <a:pt x="1372008" y="1050621"/>
                </a:lnTo>
                <a:lnTo>
                  <a:pt x="1413813" y="1028607"/>
                </a:lnTo>
                <a:lnTo>
                  <a:pt x="1453502" y="1004937"/>
                </a:lnTo>
                <a:lnTo>
                  <a:pt x="1490961" y="979687"/>
                </a:lnTo>
                <a:lnTo>
                  <a:pt x="1526076" y="952935"/>
                </a:lnTo>
                <a:lnTo>
                  <a:pt x="1558735" y="924757"/>
                </a:lnTo>
                <a:lnTo>
                  <a:pt x="1588822" y="895229"/>
                </a:lnTo>
                <a:lnTo>
                  <a:pt x="1616225" y="864428"/>
                </a:lnTo>
                <a:lnTo>
                  <a:pt x="1640830" y="832432"/>
                </a:lnTo>
                <a:lnTo>
                  <a:pt x="1662523" y="799316"/>
                </a:lnTo>
                <a:lnTo>
                  <a:pt x="1681191" y="765157"/>
                </a:lnTo>
                <a:lnTo>
                  <a:pt x="1696719" y="730032"/>
                </a:lnTo>
                <a:lnTo>
                  <a:pt x="1717904" y="657191"/>
                </a:lnTo>
                <a:lnTo>
                  <a:pt x="1725168" y="581406"/>
                </a:lnTo>
                <a:lnTo>
                  <a:pt x="1723333" y="543183"/>
                </a:lnTo>
                <a:lnTo>
                  <a:pt x="1708995" y="468793"/>
                </a:lnTo>
                <a:lnTo>
                  <a:pt x="1681191" y="397654"/>
                </a:lnTo>
                <a:lnTo>
                  <a:pt x="1662523" y="363495"/>
                </a:lnTo>
                <a:lnTo>
                  <a:pt x="1640830" y="330379"/>
                </a:lnTo>
                <a:lnTo>
                  <a:pt x="1616225" y="298383"/>
                </a:lnTo>
                <a:lnTo>
                  <a:pt x="1588822" y="267582"/>
                </a:lnTo>
                <a:lnTo>
                  <a:pt x="1558735" y="238054"/>
                </a:lnTo>
                <a:lnTo>
                  <a:pt x="1526076" y="209876"/>
                </a:lnTo>
                <a:lnTo>
                  <a:pt x="1490961" y="183124"/>
                </a:lnTo>
                <a:lnTo>
                  <a:pt x="1453502" y="157874"/>
                </a:lnTo>
                <a:lnTo>
                  <a:pt x="1413813" y="134204"/>
                </a:lnTo>
                <a:lnTo>
                  <a:pt x="1372008" y="112190"/>
                </a:lnTo>
                <a:lnTo>
                  <a:pt x="1328201" y="91909"/>
                </a:lnTo>
                <a:lnTo>
                  <a:pt x="1282505" y="73437"/>
                </a:lnTo>
                <a:lnTo>
                  <a:pt x="1235034" y="56851"/>
                </a:lnTo>
                <a:lnTo>
                  <a:pt x="1185901" y="42228"/>
                </a:lnTo>
                <a:lnTo>
                  <a:pt x="1135221" y="29644"/>
                </a:lnTo>
                <a:lnTo>
                  <a:pt x="1083107" y="19177"/>
                </a:lnTo>
                <a:lnTo>
                  <a:pt x="1029672" y="10902"/>
                </a:lnTo>
                <a:lnTo>
                  <a:pt x="975031" y="4896"/>
                </a:lnTo>
                <a:lnTo>
                  <a:pt x="919297" y="1236"/>
                </a:lnTo>
                <a:lnTo>
                  <a:pt x="862583" y="0"/>
                </a:lnTo>
                <a:close/>
              </a:path>
            </a:pathLst>
          </a:custGeom>
          <a:solidFill>
            <a:srgbClr val="30B6F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111245" y="2128266"/>
            <a:ext cx="1725295" cy="1163320"/>
          </a:xfrm>
          <a:custGeom>
            <a:avLst/>
            <a:gdLst/>
            <a:ahLst/>
            <a:cxnLst/>
            <a:rect l="l" t="t" r="r" b="b"/>
            <a:pathLst>
              <a:path w="1725295" h="1163320">
                <a:moveTo>
                  <a:pt x="0" y="581406"/>
                </a:moveTo>
                <a:lnTo>
                  <a:pt x="1834" y="543183"/>
                </a:lnTo>
                <a:lnTo>
                  <a:pt x="16172" y="468793"/>
                </a:lnTo>
                <a:lnTo>
                  <a:pt x="43976" y="397654"/>
                </a:lnTo>
                <a:lnTo>
                  <a:pt x="62644" y="363495"/>
                </a:lnTo>
                <a:lnTo>
                  <a:pt x="84337" y="330379"/>
                </a:lnTo>
                <a:lnTo>
                  <a:pt x="108942" y="298383"/>
                </a:lnTo>
                <a:lnTo>
                  <a:pt x="136345" y="267582"/>
                </a:lnTo>
                <a:lnTo>
                  <a:pt x="166432" y="238054"/>
                </a:lnTo>
                <a:lnTo>
                  <a:pt x="199091" y="209876"/>
                </a:lnTo>
                <a:lnTo>
                  <a:pt x="234206" y="183124"/>
                </a:lnTo>
                <a:lnTo>
                  <a:pt x="271665" y="157874"/>
                </a:lnTo>
                <a:lnTo>
                  <a:pt x="311354" y="134204"/>
                </a:lnTo>
                <a:lnTo>
                  <a:pt x="353159" y="112190"/>
                </a:lnTo>
                <a:lnTo>
                  <a:pt x="396966" y="91909"/>
                </a:lnTo>
                <a:lnTo>
                  <a:pt x="442662" y="73437"/>
                </a:lnTo>
                <a:lnTo>
                  <a:pt x="490133" y="56851"/>
                </a:lnTo>
                <a:lnTo>
                  <a:pt x="539266" y="42228"/>
                </a:lnTo>
                <a:lnTo>
                  <a:pt x="589946" y="29644"/>
                </a:lnTo>
                <a:lnTo>
                  <a:pt x="642060" y="19177"/>
                </a:lnTo>
                <a:lnTo>
                  <a:pt x="695495" y="10902"/>
                </a:lnTo>
                <a:lnTo>
                  <a:pt x="750136" y="4896"/>
                </a:lnTo>
                <a:lnTo>
                  <a:pt x="805870" y="1236"/>
                </a:lnTo>
                <a:lnTo>
                  <a:pt x="862583" y="0"/>
                </a:lnTo>
                <a:lnTo>
                  <a:pt x="919297" y="1236"/>
                </a:lnTo>
                <a:lnTo>
                  <a:pt x="975031" y="4896"/>
                </a:lnTo>
                <a:lnTo>
                  <a:pt x="1029672" y="10902"/>
                </a:lnTo>
                <a:lnTo>
                  <a:pt x="1083107" y="19177"/>
                </a:lnTo>
                <a:lnTo>
                  <a:pt x="1135221" y="29644"/>
                </a:lnTo>
                <a:lnTo>
                  <a:pt x="1185901" y="42228"/>
                </a:lnTo>
                <a:lnTo>
                  <a:pt x="1235034" y="56851"/>
                </a:lnTo>
                <a:lnTo>
                  <a:pt x="1282505" y="73437"/>
                </a:lnTo>
                <a:lnTo>
                  <a:pt x="1328201" y="91909"/>
                </a:lnTo>
                <a:lnTo>
                  <a:pt x="1372008" y="112190"/>
                </a:lnTo>
                <a:lnTo>
                  <a:pt x="1413813" y="134204"/>
                </a:lnTo>
                <a:lnTo>
                  <a:pt x="1453502" y="157874"/>
                </a:lnTo>
                <a:lnTo>
                  <a:pt x="1490961" y="183124"/>
                </a:lnTo>
                <a:lnTo>
                  <a:pt x="1526076" y="209876"/>
                </a:lnTo>
                <a:lnTo>
                  <a:pt x="1558735" y="238054"/>
                </a:lnTo>
                <a:lnTo>
                  <a:pt x="1588822" y="267582"/>
                </a:lnTo>
                <a:lnTo>
                  <a:pt x="1616225" y="298383"/>
                </a:lnTo>
                <a:lnTo>
                  <a:pt x="1640830" y="330379"/>
                </a:lnTo>
                <a:lnTo>
                  <a:pt x="1662523" y="363495"/>
                </a:lnTo>
                <a:lnTo>
                  <a:pt x="1681191" y="397654"/>
                </a:lnTo>
                <a:lnTo>
                  <a:pt x="1696719" y="432779"/>
                </a:lnTo>
                <a:lnTo>
                  <a:pt x="1717904" y="505620"/>
                </a:lnTo>
                <a:lnTo>
                  <a:pt x="1725168" y="581406"/>
                </a:lnTo>
                <a:lnTo>
                  <a:pt x="1723333" y="619628"/>
                </a:lnTo>
                <a:lnTo>
                  <a:pt x="1708995" y="694018"/>
                </a:lnTo>
                <a:lnTo>
                  <a:pt x="1681191" y="765157"/>
                </a:lnTo>
                <a:lnTo>
                  <a:pt x="1662523" y="799316"/>
                </a:lnTo>
                <a:lnTo>
                  <a:pt x="1640830" y="832432"/>
                </a:lnTo>
                <a:lnTo>
                  <a:pt x="1616225" y="864428"/>
                </a:lnTo>
                <a:lnTo>
                  <a:pt x="1588822" y="895229"/>
                </a:lnTo>
                <a:lnTo>
                  <a:pt x="1558735" y="924757"/>
                </a:lnTo>
                <a:lnTo>
                  <a:pt x="1526076" y="952935"/>
                </a:lnTo>
                <a:lnTo>
                  <a:pt x="1490961" y="979687"/>
                </a:lnTo>
                <a:lnTo>
                  <a:pt x="1453502" y="1004937"/>
                </a:lnTo>
                <a:lnTo>
                  <a:pt x="1413813" y="1028607"/>
                </a:lnTo>
                <a:lnTo>
                  <a:pt x="1372008" y="1050621"/>
                </a:lnTo>
                <a:lnTo>
                  <a:pt x="1328201" y="1070902"/>
                </a:lnTo>
                <a:lnTo>
                  <a:pt x="1282505" y="1089374"/>
                </a:lnTo>
                <a:lnTo>
                  <a:pt x="1235034" y="1105960"/>
                </a:lnTo>
                <a:lnTo>
                  <a:pt x="1185901" y="1120583"/>
                </a:lnTo>
                <a:lnTo>
                  <a:pt x="1135221" y="1133167"/>
                </a:lnTo>
                <a:lnTo>
                  <a:pt x="1083107" y="1143634"/>
                </a:lnTo>
                <a:lnTo>
                  <a:pt x="1029672" y="1151909"/>
                </a:lnTo>
                <a:lnTo>
                  <a:pt x="975031" y="1157915"/>
                </a:lnTo>
                <a:lnTo>
                  <a:pt x="919297" y="1161575"/>
                </a:lnTo>
                <a:lnTo>
                  <a:pt x="862583" y="1162812"/>
                </a:lnTo>
                <a:lnTo>
                  <a:pt x="805870" y="1161575"/>
                </a:lnTo>
                <a:lnTo>
                  <a:pt x="750136" y="1157915"/>
                </a:lnTo>
                <a:lnTo>
                  <a:pt x="695495" y="1151909"/>
                </a:lnTo>
                <a:lnTo>
                  <a:pt x="642060" y="1143634"/>
                </a:lnTo>
                <a:lnTo>
                  <a:pt x="589946" y="1133167"/>
                </a:lnTo>
                <a:lnTo>
                  <a:pt x="539266" y="1120583"/>
                </a:lnTo>
                <a:lnTo>
                  <a:pt x="490133" y="1105960"/>
                </a:lnTo>
                <a:lnTo>
                  <a:pt x="442662" y="1089374"/>
                </a:lnTo>
                <a:lnTo>
                  <a:pt x="396966" y="1070902"/>
                </a:lnTo>
                <a:lnTo>
                  <a:pt x="353159" y="1050621"/>
                </a:lnTo>
                <a:lnTo>
                  <a:pt x="311354" y="1028607"/>
                </a:lnTo>
                <a:lnTo>
                  <a:pt x="271665" y="1004937"/>
                </a:lnTo>
                <a:lnTo>
                  <a:pt x="234206" y="979687"/>
                </a:lnTo>
                <a:lnTo>
                  <a:pt x="199091" y="952935"/>
                </a:lnTo>
                <a:lnTo>
                  <a:pt x="166432" y="924757"/>
                </a:lnTo>
                <a:lnTo>
                  <a:pt x="136345" y="895229"/>
                </a:lnTo>
                <a:lnTo>
                  <a:pt x="108942" y="864428"/>
                </a:lnTo>
                <a:lnTo>
                  <a:pt x="84337" y="832432"/>
                </a:lnTo>
                <a:lnTo>
                  <a:pt x="62644" y="799316"/>
                </a:lnTo>
                <a:lnTo>
                  <a:pt x="43976" y="765157"/>
                </a:lnTo>
                <a:lnTo>
                  <a:pt x="28448" y="730032"/>
                </a:lnTo>
                <a:lnTo>
                  <a:pt x="7263" y="657191"/>
                </a:lnTo>
                <a:lnTo>
                  <a:pt x="0" y="581406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360932" y="4908803"/>
            <a:ext cx="1749552" cy="11871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296161" y="4844034"/>
            <a:ext cx="1727200" cy="1164590"/>
          </a:xfrm>
          <a:custGeom>
            <a:avLst/>
            <a:gdLst/>
            <a:ahLst/>
            <a:cxnLst/>
            <a:rect l="l" t="t" r="r" b="b"/>
            <a:pathLst>
              <a:path w="1727200" h="1164589">
                <a:moveTo>
                  <a:pt x="863345" y="0"/>
                </a:moveTo>
                <a:lnTo>
                  <a:pt x="806586" y="1238"/>
                </a:lnTo>
                <a:lnTo>
                  <a:pt x="750807" y="4901"/>
                </a:lnTo>
                <a:lnTo>
                  <a:pt x="696120" y="10913"/>
                </a:lnTo>
                <a:lnTo>
                  <a:pt x="642641" y="19196"/>
                </a:lnTo>
                <a:lnTo>
                  <a:pt x="590482" y="29675"/>
                </a:lnTo>
                <a:lnTo>
                  <a:pt x="539759" y="42272"/>
                </a:lnTo>
                <a:lnTo>
                  <a:pt x="490584" y="56911"/>
                </a:lnTo>
                <a:lnTo>
                  <a:pt x="443071" y="73515"/>
                </a:lnTo>
                <a:lnTo>
                  <a:pt x="397335" y="92008"/>
                </a:lnTo>
                <a:lnTo>
                  <a:pt x="353488" y="112312"/>
                </a:lnTo>
                <a:lnTo>
                  <a:pt x="311646" y="134352"/>
                </a:lnTo>
                <a:lnTo>
                  <a:pt x="271921" y="158050"/>
                </a:lnTo>
                <a:lnTo>
                  <a:pt x="234428" y="183330"/>
                </a:lnTo>
                <a:lnTo>
                  <a:pt x="199280" y="210115"/>
                </a:lnTo>
                <a:lnTo>
                  <a:pt x="166591" y="238329"/>
                </a:lnTo>
                <a:lnTo>
                  <a:pt x="136475" y="267894"/>
                </a:lnTo>
                <a:lnTo>
                  <a:pt x="109046" y="298735"/>
                </a:lnTo>
                <a:lnTo>
                  <a:pt x="84418" y="330774"/>
                </a:lnTo>
                <a:lnTo>
                  <a:pt x="62704" y="363935"/>
                </a:lnTo>
                <a:lnTo>
                  <a:pt x="44019" y="398141"/>
                </a:lnTo>
                <a:lnTo>
                  <a:pt x="28475" y="433316"/>
                </a:lnTo>
                <a:lnTo>
                  <a:pt x="16188" y="469383"/>
                </a:lnTo>
                <a:lnTo>
                  <a:pt x="1836" y="543885"/>
                </a:lnTo>
                <a:lnTo>
                  <a:pt x="0" y="582168"/>
                </a:lnTo>
                <a:lnTo>
                  <a:pt x="1836" y="620446"/>
                </a:lnTo>
                <a:lnTo>
                  <a:pt x="16188" y="694941"/>
                </a:lnTo>
                <a:lnTo>
                  <a:pt x="28475" y="731006"/>
                </a:lnTo>
                <a:lnTo>
                  <a:pt x="44019" y="766179"/>
                </a:lnTo>
                <a:lnTo>
                  <a:pt x="62704" y="800384"/>
                </a:lnTo>
                <a:lnTo>
                  <a:pt x="84418" y="833544"/>
                </a:lnTo>
                <a:lnTo>
                  <a:pt x="109046" y="865583"/>
                </a:lnTo>
                <a:lnTo>
                  <a:pt x="136475" y="896424"/>
                </a:lnTo>
                <a:lnTo>
                  <a:pt x="166591" y="925990"/>
                </a:lnTo>
                <a:lnTo>
                  <a:pt x="199280" y="954204"/>
                </a:lnTo>
                <a:lnTo>
                  <a:pt x="234428" y="980990"/>
                </a:lnTo>
                <a:lnTo>
                  <a:pt x="271921" y="1006271"/>
                </a:lnTo>
                <a:lnTo>
                  <a:pt x="311646" y="1029971"/>
                </a:lnTo>
                <a:lnTo>
                  <a:pt x="353488" y="1052012"/>
                </a:lnTo>
                <a:lnTo>
                  <a:pt x="397335" y="1072318"/>
                </a:lnTo>
                <a:lnTo>
                  <a:pt x="443071" y="1090812"/>
                </a:lnTo>
                <a:lnTo>
                  <a:pt x="490584" y="1107418"/>
                </a:lnTo>
                <a:lnTo>
                  <a:pt x="539759" y="1122058"/>
                </a:lnTo>
                <a:lnTo>
                  <a:pt x="590482" y="1134657"/>
                </a:lnTo>
                <a:lnTo>
                  <a:pt x="642641" y="1145136"/>
                </a:lnTo>
                <a:lnTo>
                  <a:pt x="696120" y="1153421"/>
                </a:lnTo>
                <a:lnTo>
                  <a:pt x="750807" y="1159433"/>
                </a:lnTo>
                <a:lnTo>
                  <a:pt x="806586" y="1163097"/>
                </a:lnTo>
                <a:lnTo>
                  <a:pt x="863345" y="1164336"/>
                </a:lnTo>
                <a:lnTo>
                  <a:pt x="920105" y="1163097"/>
                </a:lnTo>
                <a:lnTo>
                  <a:pt x="975884" y="1159433"/>
                </a:lnTo>
                <a:lnTo>
                  <a:pt x="1030571" y="1153421"/>
                </a:lnTo>
                <a:lnTo>
                  <a:pt x="1084050" y="1145136"/>
                </a:lnTo>
                <a:lnTo>
                  <a:pt x="1136209" y="1134657"/>
                </a:lnTo>
                <a:lnTo>
                  <a:pt x="1186932" y="1122058"/>
                </a:lnTo>
                <a:lnTo>
                  <a:pt x="1236107" y="1107418"/>
                </a:lnTo>
                <a:lnTo>
                  <a:pt x="1283620" y="1090812"/>
                </a:lnTo>
                <a:lnTo>
                  <a:pt x="1329356" y="1072318"/>
                </a:lnTo>
                <a:lnTo>
                  <a:pt x="1373203" y="1052012"/>
                </a:lnTo>
                <a:lnTo>
                  <a:pt x="1415045" y="1029971"/>
                </a:lnTo>
                <a:lnTo>
                  <a:pt x="1454770" y="1006271"/>
                </a:lnTo>
                <a:lnTo>
                  <a:pt x="1492263" y="980990"/>
                </a:lnTo>
                <a:lnTo>
                  <a:pt x="1527411" y="954204"/>
                </a:lnTo>
                <a:lnTo>
                  <a:pt x="1560100" y="925990"/>
                </a:lnTo>
                <a:lnTo>
                  <a:pt x="1590216" y="896424"/>
                </a:lnTo>
                <a:lnTo>
                  <a:pt x="1617645" y="865583"/>
                </a:lnTo>
                <a:lnTo>
                  <a:pt x="1642273" y="833544"/>
                </a:lnTo>
                <a:lnTo>
                  <a:pt x="1663987" y="800384"/>
                </a:lnTo>
                <a:lnTo>
                  <a:pt x="1682672" y="766179"/>
                </a:lnTo>
                <a:lnTo>
                  <a:pt x="1698216" y="731006"/>
                </a:lnTo>
                <a:lnTo>
                  <a:pt x="1710503" y="694941"/>
                </a:lnTo>
                <a:lnTo>
                  <a:pt x="1724855" y="620446"/>
                </a:lnTo>
                <a:lnTo>
                  <a:pt x="1726692" y="582168"/>
                </a:lnTo>
                <a:lnTo>
                  <a:pt x="1724855" y="543885"/>
                </a:lnTo>
                <a:lnTo>
                  <a:pt x="1710503" y="469383"/>
                </a:lnTo>
                <a:lnTo>
                  <a:pt x="1698216" y="433316"/>
                </a:lnTo>
                <a:lnTo>
                  <a:pt x="1682672" y="398141"/>
                </a:lnTo>
                <a:lnTo>
                  <a:pt x="1663987" y="363935"/>
                </a:lnTo>
                <a:lnTo>
                  <a:pt x="1642273" y="330774"/>
                </a:lnTo>
                <a:lnTo>
                  <a:pt x="1617645" y="298735"/>
                </a:lnTo>
                <a:lnTo>
                  <a:pt x="1590216" y="267894"/>
                </a:lnTo>
                <a:lnTo>
                  <a:pt x="1560100" y="238329"/>
                </a:lnTo>
                <a:lnTo>
                  <a:pt x="1527411" y="210115"/>
                </a:lnTo>
                <a:lnTo>
                  <a:pt x="1492263" y="183330"/>
                </a:lnTo>
                <a:lnTo>
                  <a:pt x="1454770" y="158050"/>
                </a:lnTo>
                <a:lnTo>
                  <a:pt x="1415045" y="134352"/>
                </a:lnTo>
                <a:lnTo>
                  <a:pt x="1373203" y="112312"/>
                </a:lnTo>
                <a:lnTo>
                  <a:pt x="1329356" y="92008"/>
                </a:lnTo>
                <a:lnTo>
                  <a:pt x="1283620" y="73515"/>
                </a:lnTo>
                <a:lnTo>
                  <a:pt x="1236107" y="56911"/>
                </a:lnTo>
                <a:lnTo>
                  <a:pt x="1186932" y="42272"/>
                </a:lnTo>
                <a:lnTo>
                  <a:pt x="1136209" y="29675"/>
                </a:lnTo>
                <a:lnTo>
                  <a:pt x="1084050" y="19196"/>
                </a:lnTo>
                <a:lnTo>
                  <a:pt x="1030571" y="10913"/>
                </a:lnTo>
                <a:lnTo>
                  <a:pt x="975884" y="4901"/>
                </a:lnTo>
                <a:lnTo>
                  <a:pt x="920105" y="1238"/>
                </a:lnTo>
                <a:lnTo>
                  <a:pt x="863345" y="0"/>
                </a:lnTo>
                <a:close/>
              </a:path>
            </a:pathLst>
          </a:custGeom>
          <a:solidFill>
            <a:srgbClr val="30B6F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296161" y="4844034"/>
            <a:ext cx="1727200" cy="1164590"/>
          </a:xfrm>
          <a:custGeom>
            <a:avLst/>
            <a:gdLst/>
            <a:ahLst/>
            <a:cxnLst/>
            <a:rect l="l" t="t" r="r" b="b"/>
            <a:pathLst>
              <a:path w="1727200" h="1164589">
                <a:moveTo>
                  <a:pt x="0" y="582168"/>
                </a:moveTo>
                <a:lnTo>
                  <a:pt x="1836" y="543885"/>
                </a:lnTo>
                <a:lnTo>
                  <a:pt x="16188" y="469383"/>
                </a:lnTo>
                <a:lnTo>
                  <a:pt x="28475" y="433316"/>
                </a:lnTo>
                <a:lnTo>
                  <a:pt x="44019" y="398141"/>
                </a:lnTo>
                <a:lnTo>
                  <a:pt x="62704" y="363935"/>
                </a:lnTo>
                <a:lnTo>
                  <a:pt x="84418" y="330774"/>
                </a:lnTo>
                <a:lnTo>
                  <a:pt x="109046" y="298735"/>
                </a:lnTo>
                <a:lnTo>
                  <a:pt x="136475" y="267894"/>
                </a:lnTo>
                <a:lnTo>
                  <a:pt x="166591" y="238329"/>
                </a:lnTo>
                <a:lnTo>
                  <a:pt x="199280" y="210115"/>
                </a:lnTo>
                <a:lnTo>
                  <a:pt x="234428" y="183330"/>
                </a:lnTo>
                <a:lnTo>
                  <a:pt x="271921" y="158050"/>
                </a:lnTo>
                <a:lnTo>
                  <a:pt x="311646" y="134352"/>
                </a:lnTo>
                <a:lnTo>
                  <a:pt x="353488" y="112312"/>
                </a:lnTo>
                <a:lnTo>
                  <a:pt x="397335" y="92008"/>
                </a:lnTo>
                <a:lnTo>
                  <a:pt x="443071" y="73515"/>
                </a:lnTo>
                <a:lnTo>
                  <a:pt x="490584" y="56911"/>
                </a:lnTo>
                <a:lnTo>
                  <a:pt x="539759" y="42272"/>
                </a:lnTo>
                <a:lnTo>
                  <a:pt x="590482" y="29675"/>
                </a:lnTo>
                <a:lnTo>
                  <a:pt x="642641" y="19196"/>
                </a:lnTo>
                <a:lnTo>
                  <a:pt x="696120" y="10913"/>
                </a:lnTo>
                <a:lnTo>
                  <a:pt x="750807" y="4901"/>
                </a:lnTo>
                <a:lnTo>
                  <a:pt x="806586" y="1238"/>
                </a:lnTo>
                <a:lnTo>
                  <a:pt x="863345" y="0"/>
                </a:lnTo>
                <a:lnTo>
                  <a:pt x="920105" y="1238"/>
                </a:lnTo>
                <a:lnTo>
                  <a:pt x="975884" y="4901"/>
                </a:lnTo>
                <a:lnTo>
                  <a:pt x="1030571" y="10913"/>
                </a:lnTo>
                <a:lnTo>
                  <a:pt x="1084050" y="19196"/>
                </a:lnTo>
                <a:lnTo>
                  <a:pt x="1136209" y="29675"/>
                </a:lnTo>
                <a:lnTo>
                  <a:pt x="1186932" y="42272"/>
                </a:lnTo>
                <a:lnTo>
                  <a:pt x="1236107" y="56911"/>
                </a:lnTo>
                <a:lnTo>
                  <a:pt x="1283620" y="73515"/>
                </a:lnTo>
                <a:lnTo>
                  <a:pt x="1329356" y="92008"/>
                </a:lnTo>
                <a:lnTo>
                  <a:pt x="1373203" y="112312"/>
                </a:lnTo>
                <a:lnTo>
                  <a:pt x="1415045" y="134352"/>
                </a:lnTo>
                <a:lnTo>
                  <a:pt x="1454770" y="158050"/>
                </a:lnTo>
                <a:lnTo>
                  <a:pt x="1492263" y="183330"/>
                </a:lnTo>
                <a:lnTo>
                  <a:pt x="1527411" y="210115"/>
                </a:lnTo>
                <a:lnTo>
                  <a:pt x="1560100" y="238329"/>
                </a:lnTo>
                <a:lnTo>
                  <a:pt x="1590216" y="267894"/>
                </a:lnTo>
                <a:lnTo>
                  <a:pt x="1617645" y="298735"/>
                </a:lnTo>
                <a:lnTo>
                  <a:pt x="1642273" y="330774"/>
                </a:lnTo>
                <a:lnTo>
                  <a:pt x="1663987" y="363935"/>
                </a:lnTo>
                <a:lnTo>
                  <a:pt x="1682672" y="398141"/>
                </a:lnTo>
                <a:lnTo>
                  <a:pt x="1698216" y="433316"/>
                </a:lnTo>
                <a:lnTo>
                  <a:pt x="1710503" y="469383"/>
                </a:lnTo>
                <a:lnTo>
                  <a:pt x="1724855" y="543885"/>
                </a:lnTo>
                <a:lnTo>
                  <a:pt x="1726692" y="582168"/>
                </a:lnTo>
                <a:lnTo>
                  <a:pt x="1724855" y="620446"/>
                </a:lnTo>
                <a:lnTo>
                  <a:pt x="1710503" y="694941"/>
                </a:lnTo>
                <a:lnTo>
                  <a:pt x="1698216" y="731006"/>
                </a:lnTo>
                <a:lnTo>
                  <a:pt x="1682672" y="766179"/>
                </a:lnTo>
                <a:lnTo>
                  <a:pt x="1663987" y="800384"/>
                </a:lnTo>
                <a:lnTo>
                  <a:pt x="1642273" y="833544"/>
                </a:lnTo>
                <a:lnTo>
                  <a:pt x="1617645" y="865583"/>
                </a:lnTo>
                <a:lnTo>
                  <a:pt x="1590216" y="896424"/>
                </a:lnTo>
                <a:lnTo>
                  <a:pt x="1560100" y="925990"/>
                </a:lnTo>
                <a:lnTo>
                  <a:pt x="1527411" y="954204"/>
                </a:lnTo>
                <a:lnTo>
                  <a:pt x="1492263" y="980990"/>
                </a:lnTo>
                <a:lnTo>
                  <a:pt x="1454770" y="1006271"/>
                </a:lnTo>
                <a:lnTo>
                  <a:pt x="1415045" y="1029971"/>
                </a:lnTo>
                <a:lnTo>
                  <a:pt x="1373203" y="1052012"/>
                </a:lnTo>
                <a:lnTo>
                  <a:pt x="1329356" y="1072318"/>
                </a:lnTo>
                <a:lnTo>
                  <a:pt x="1283620" y="1090812"/>
                </a:lnTo>
                <a:lnTo>
                  <a:pt x="1236107" y="1107418"/>
                </a:lnTo>
                <a:lnTo>
                  <a:pt x="1186932" y="1122058"/>
                </a:lnTo>
                <a:lnTo>
                  <a:pt x="1136209" y="1134657"/>
                </a:lnTo>
                <a:lnTo>
                  <a:pt x="1084050" y="1145136"/>
                </a:lnTo>
                <a:lnTo>
                  <a:pt x="1030571" y="1153421"/>
                </a:lnTo>
                <a:lnTo>
                  <a:pt x="975884" y="1159433"/>
                </a:lnTo>
                <a:lnTo>
                  <a:pt x="920105" y="1163097"/>
                </a:lnTo>
                <a:lnTo>
                  <a:pt x="863345" y="1164336"/>
                </a:lnTo>
                <a:lnTo>
                  <a:pt x="806586" y="1163097"/>
                </a:lnTo>
                <a:lnTo>
                  <a:pt x="750807" y="1159433"/>
                </a:lnTo>
                <a:lnTo>
                  <a:pt x="696120" y="1153421"/>
                </a:lnTo>
                <a:lnTo>
                  <a:pt x="642641" y="1145136"/>
                </a:lnTo>
                <a:lnTo>
                  <a:pt x="590482" y="1134657"/>
                </a:lnTo>
                <a:lnTo>
                  <a:pt x="539759" y="1122058"/>
                </a:lnTo>
                <a:lnTo>
                  <a:pt x="490584" y="1107418"/>
                </a:lnTo>
                <a:lnTo>
                  <a:pt x="443071" y="1090812"/>
                </a:lnTo>
                <a:lnTo>
                  <a:pt x="397335" y="1072318"/>
                </a:lnTo>
                <a:lnTo>
                  <a:pt x="353488" y="1052012"/>
                </a:lnTo>
                <a:lnTo>
                  <a:pt x="311646" y="1029971"/>
                </a:lnTo>
                <a:lnTo>
                  <a:pt x="271921" y="1006271"/>
                </a:lnTo>
                <a:lnTo>
                  <a:pt x="234428" y="980990"/>
                </a:lnTo>
                <a:lnTo>
                  <a:pt x="199280" y="954204"/>
                </a:lnTo>
                <a:lnTo>
                  <a:pt x="166591" y="925990"/>
                </a:lnTo>
                <a:lnTo>
                  <a:pt x="136475" y="896424"/>
                </a:lnTo>
                <a:lnTo>
                  <a:pt x="109046" y="865583"/>
                </a:lnTo>
                <a:lnTo>
                  <a:pt x="84418" y="833544"/>
                </a:lnTo>
                <a:lnTo>
                  <a:pt x="62704" y="800384"/>
                </a:lnTo>
                <a:lnTo>
                  <a:pt x="44019" y="766179"/>
                </a:lnTo>
                <a:lnTo>
                  <a:pt x="28475" y="731006"/>
                </a:lnTo>
                <a:lnTo>
                  <a:pt x="16188" y="694941"/>
                </a:lnTo>
                <a:lnTo>
                  <a:pt x="1836" y="620446"/>
                </a:lnTo>
                <a:lnTo>
                  <a:pt x="0" y="582168"/>
                </a:lnTo>
                <a:close/>
              </a:path>
            </a:pathLst>
          </a:custGeom>
          <a:ln w="1981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420867" y="4908803"/>
            <a:ext cx="1749551" cy="11871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356097" y="4844034"/>
            <a:ext cx="1727200" cy="1164590"/>
          </a:xfrm>
          <a:custGeom>
            <a:avLst/>
            <a:gdLst/>
            <a:ahLst/>
            <a:cxnLst/>
            <a:rect l="l" t="t" r="r" b="b"/>
            <a:pathLst>
              <a:path w="1727200" h="1164589">
                <a:moveTo>
                  <a:pt x="863346" y="0"/>
                </a:moveTo>
                <a:lnTo>
                  <a:pt x="806586" y="1238"/>
                </a:lnTo>
                <a:lnTo>
                  <a:pt x="750807" y="4901"/>
                </a:lnTo>
                <a:lnTo>
                  <a:pt x="696120" y="10913"/>
                </a:lnTo>
                <a:lnTo>
                  <a:pt x="642641" y="19196"/>
                </a:lnTo>
                <a:lnTo>
                  <a:pt x="590482" y="29675"/>
                </a:lnTo>
                <a:lnTo>
                  <a:pt x="539759" y="42272"/>
                </a:lnTo>
                <a:lnTo>
                  <a:pt x="490584" y="56911"/>
                </a:lnTo>
                <a:lnTo>
                  <a:pt x="443071" y="73515"/>
                </a:lnTo>
                <a:lnTo>
                  <a:pt x="397335" y="92008"/>
                </a:lnTo>
                <a:lnTo>
                  <a:pt x="353488" y="112312"/>
                </a:lnTo>
                <a:lnTo>
                  <a:pt x="311646" y="134352"/>
                </a:lnTo>
                <a:lnTo>
                  <a:pt x="271921" y="158050"/>
                </a:lnTo>
                <a:lnTo>
                  <a:pt x="234428" y="183330"/>
                </a:lnTo>
                <a:lnTo>
                  <a:pt x="199280" y="210115"/>
                </a:lnTo>
                <a:lnTo>
                  <a:pt x="166591" y="238329"/>
                </a:lnTo>
                <a:lnTo>
                  <a:pt x="136475" y="267894"/>
                </a:lnTo>
                <a:lnTo>
                  <a:pt x="109046" y="298735"/>
                </a:lnTo>
                <a:lnTo>
                  <a:pt x="84418" y="330774"/>
                </a:lnTo>
                <a:lnTo>
                  <a:pt x="62704" y="363935"/>
                </a:lnTo>
                <a:lnTo>
                  <a:pt x="44019" y="398141"/>
                </a:lnTo>
                <a:lnTo>
                  <a:pt x="28475" y="433316"/>
                </a:lnTo>
                <a:lnTo>
                  <a:pt x="16188" y="469383"/>
                </a:lnTo>
                <a:lnTo>
                  <a:pt x="1836" y="543885"/>
                </a:lnTo>
                <a:lnTo>
                  <a:pt x="0" y="582168"/>
                </a:lnTo>
                <a:lnTo>
                  <a:pt x="1836" y="620446"/>
                </a:lnTo>
                <a:lnTo>
                  <a:pt x="16188" y="694941"/>
                </a:lnTo>
                <a:lnTo>
                  <a:pt x="28475" y="731006"/>
                </a:lnTo>
                <a:lnTo>
                  <a:pt x="44019" y="766179"/>
                </a:lnTo>
                <a:lnTo>
                  <a:pt x="62704" y="800384"/>
                </a:lnTo>
                <a:lnTo>
                  <a:pt x="84418" y="833544"/>
                </a:lnTo>
                <a:lnTo>
                  <a:pt x="109046" y="865583"/>
                </a:lnTo>
                <a:lnTo>
                  <a:pt x="136475" y="896424"/>
                </a:lnTo>
                <a:lnTo>
                  <a:pt x="166591" y="925990"/>
                </a:lnTo>
                <a:lnTo>
                  <a:pt x="199280" y="954204"/>
                </a:lnTo>
                <a:lnTo>
                  <a:pt x="234428" y="980990"/>
                </a:lnTo>
                <a:lnTo>
                  <a:pt x="271921" y="1006271"/>
                </a:lnTo>
                <a:lnTo>
                  <a:pt x="311646" y="1029971"/>
                </a:lnTo>
                <a:lnTo>
                  <a:pt x="353488" y="1052012"/>
                </a:lnTo>
                <a:lnTo>
                  <a:pt x="397335" y="1072318"/>
                </a:lnTo>
                <a:lnTo>
                  <a:pt x="443071" y="1090812"/>
                </a:lnTo>
                <a:lnTo>
                  <a:pt x="490584" y="1107418"/>
                </a:lnTo>
                <a:lnTo>
                  <a:pt x="539759" y="1122058"/>
                </a:lnTo>
                <a:lnTo>
                  <a:pt x="590482" y="1134657"/>
                </a:lnTo>
                <a:lnTo>
                  <a:pt x="642641" y="1145136"/>
                </a:lnTo>
                <a:lnTo>
                  <a:pt x="696120" y="1153421"/>
                </a:lnTo>
                <a:lnTo>
                  <a:pt x="750807" y="1159433"/>
                </a:lnTo>
                <a:lnTo>
                  <a:pt x="806586" y="1163097"/>
                </a:lnTo>
                <a:lnTo>
                  <a:pt x="863346" y="1164336"/>
                </a:lnTo>
                <a:lnTo>
                  <a:pt x="920105" y="1163097"/>
                </a:lnTo>
                <a:lnTo>
                  <a:pt x="975884" y="1159433"/>
                </a:lnTo>
                <a:lnTo>
                  <a:pt x="1030571" y="1153421"/>
                </a:lnTo>
                <a:lnTo>
                  <a:pt x="1084050" y="1145136"/>
                </a:lnTo>
                <a:lnTo>
                  <a:pt x="1136209" y="1134657"/>
                </a:lnTo>
                <a:lnTo>
                  <a:pt x="1186932" y="1122058"/>
                </a:lnTo>
                <a:lnTo>
                  <a:pt x="1236107" y="1107418"/>
                </a:lnTo>
                <a:lnTo>
                  <a:pt x="1283620" y="1090812"/>
                </a:lnTo>
                <a:lnTo>
                  <a:pt x="1329356" y="1072318"/>
                </a:lnTo>
                <a:lnTo>
                  <a:pt x="1373203" y="1052012"/>
                </a:lnTo>
                <a:lnTo>
                  <a:pt x="1415045" y="1029971"/>
                </a:lnTo>
                <a:lnTo>
                  <a:pt x="1454770" y="1006271"/>
                </a:lnTo>
                <a:lnTo>
                  <a:pt x="1492263" y="980990"/>
                </a:lnTo>
                <a:lnTo>
                  <a:pt x="1527411" y="954204"/>
                </a:lnTo>
                <a:lnTo>
                  <a:pt x="1560100" y="925990"/>
                </a:lnTo>
                <a:lnTo>
                  <a:pt x="1590216" y="896424"/>
                </a:lnTo>
                <a:lnTo>
                  <a:pt x="1617645" y="865583"/>
                </a:lnTo>
                <a:lnTo>
                  <a:pt x="1642273" y="833544"/>
                </a:lnTo>
                <a:lnTo>
                  <a:pt x="1663987" y="800384"/>
                </a:lnTo>
                <a:lnTo>
                  <a:pt x="1682672" y="766179"/>
                </a:lnTo>
                <a:lnTo>
                  <a:pt x="1698216" y="731006"/>
                </a:lnTo>
                <a:lnTo>
                  <a:pt x="1710503" y="694941"/>
                </a:lnTo>
                <a:lnTo>
                  <a:pt x="1724855" y="620446"/>
                </a:lnTo>
                <a:lnTo>
                  <a:pt x="1726692" y="582168"/>
                </a:lnTo>
                <a:lnTo>
                  <a:pt x="1724855" y="543885"/>
                </a:lnTo>
                <a:lnTo>
                  <a:pt x="1710503" y="469383"/>
                </a:lnTo>
                <a:lnTo>
                  <a:pt x="1698216" y="433316"/>
                </a:lnTo>
                <a:lnTo>
                  <a:pt x="1682672" y="398141"/>
                </a:lnTo>
                <a:lnTo>
                  <a:pt x="1663987" y="363935"/>
                </a:lnTo>
                <a:lnTo>
                  <a:pt x="1642273" y="330774"/>
                </a:lnTo>
                <a:lnTo>
                  <a:pt x="1617645" y="298735"/>
                </a:lnTo>
                <a:lnTo>
                  <a:pt x="1590216" y="267894"/>
                </a:lnTo>
                <a:lnTo>
                  <a:pt x="1560100" y="238329"/>
                </a:lnTo>
                <a:lnTo>
                  <a:pt x="1527411" y="210115"/>
                </a:lnTo>
                <a:lnTo>
                  <a:pt x="1492263" y="183330"/>
                </a:lnTo>
                <a:lnTo>
                  <a:pt x="1454770" y="158050"/>
                </a:lnTo>
                <a:lnTo>
                  <a:pt x="1415045" y="134352"/>
                </a:lnTo>
                <a:lnTo>
                  <a:pt x="1373203" y="112312"/>
                </a:lnTo>
                <a:lnTo>
                  <a:pt x="1329356" y="92008"/>
                </a:lnTo>
                <a:lnTo>
                  <a:pt x="1283620" y="73515"/>
                </a:lnTo>
                <a:lnTo>
                  <a:pt x="1236107" y="56911"/>
                </a:lnTo>
                <a:lnTo>
                  <a:pt x="1186932" y="42272"/>
                </a:lnTo>
                <a:lnTo>
                  <a:pt x="1136209" y="29675"/>
                </a:lnTo>
                <a:lnTo>
                  <a:pt x="1084050" y="19196"/>
                </a:lnTo>
                <a:lnTo>
                  <a:pt x="1030571" y="10913"/>
                </a:lnTo>
                <a:lnTo>
                  <a:pt x="975884" y="4901"/>
                </a:lnTo>
                <a:lnTo>
                  <a:pt x="920105" y="1238"/>
                </a:lnTo>
                <a:lnTo>
                  <a:pt x="863346" y="0"/>
                </a:lnTo>
                <a:close/>
              </a:path>
            </a:pathLst>
          </a:custGeom>
          <a:solidFill>
            <a:srgbClr val="30B6F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356097" y="4844034"/>
            <a:ext cx="1727200" cy="1164590"/>
          </a:xfrm>
          <a:custGeom>
            <a:avLst/>
            <a:gdLst/>
            <a:ahLst/>
            <a:cxnLst/>
            <a:rect l="l" t="t" r="r" b="b"/>
            <a:pathLst>
              <a:path w="1727200" h="1164589">
                <a:moveTo>
                  <a:pt x="0" y="582168"/>
                </a:moveTo>
                <a:lnTo>
                  <a:pt x="1836" y="543885"/>
                </a:lnTo>
                <a:lnTo>
                  <a:pt x="16188" y="469383"/>
                </a:lnTo>
                <a:lnTo>
                  <a:pt x="28475" y="433316"/>
                </a:lnTo>
                <a:lnTo>
                  <a:pt x="44019" y="398141"/>
                </a:lnTo>
                <a:lnTo>
                  <a:pt x="62704" y="363935"/>
                </a:lnTo>
                <a:lnTo>
                  <a:pt x="84418" y="330774"/>
                </a:lnTo>
                <a:lnTo>
                  <a:pt x="109046" y="298735"/>
                </a:lnTo>
                <a:lnTo>
                  <a:pt x="136475" y="267894"/>
                </a:lnTo>
                <a:lnTo>
                  <a:pt x="166591" y="238329"/>
                </a:lnTo>
                <a:lnTo>
                  <a:pt x="199280" y="210115"/>
                </a:lnTo>
                <a:lnTo>
                  <a:pt x="234428" y="183330"/>
                </a:lnTo>
                <a:lnTo>
                  <a:pt x="271921" y="158050"/>
                </a:lnTo>
                <a:lnTo>
                  <a:pt x="311646" y="134352"/>
                </a:lnTo>
                <a:lnTo>
                  <a:pt x="353488" y="112312"/>
                </a:lnTo>
                <a:lnTo>
                  <a:pt x="397335" y="92008"/>
                </a:lnTo>
                <a:lnTo>
                  <a:pt x="443071" y="73515"/>
                </a:lnTo>
                <a:lnTo>
                  <a:pt x="490584" y="56911"/>
                </a:lnTo>
                <a:lnTo>
                  <a:pt x="539759" y="42272"/>
                </a:lnTo>
                <a:lnTo>
                  <a:pt x="590482" y="29675"/>
                </a:lnTo>
                <a:lnTo>
                  <a:pt x="642641" y="19196"/>
                </a:lnTo>
                <a:lnTo>
                  <a:pt x="696120" y="10913"/>
                </a:lnTo>
                <a:lnTo>
                  <a:pt x="750807" y="4901"/>
                </a:lnTo>
                <a:lnTo>
                  <a:pt x="806586" y="1238"/>
                </a:lnTo>
                <a:lnTo>
                  <a:pt x="863346" y="0"/>
                </a:lnTo>
                <a:lnTo>
                  <a:pt x="920105" y="1238"/>
                </a:lnTo>
                <a:lnTo>
                  <a:pt x="975884" y="4901"/>
                </a:lnTo>
                <a:lnTo>
                  <a:pt x="1030571" y="10913"/>
                </a:lnTo>
                <a:lnTo>
                  <a:pt x="1084050" y="19196"/>
                </a:lnTo>
                <a:lnTo>
                  <a:pt x="1136209" y="29675"/>
                </a:lnTo>
                <a:lnTo>
                  <a:pt x="1186932" y="42272"/>
                </a:lnTo>
                <a:lnTo>
                  <a:pt x="1236107" y="56911"/>
                </a:lnTo>
                <a:lnTo>
                  <a:pt x="1283620" y="73515"/>
                </a:lnTo>
                <a:lnTo>
                  <a:pt x="1329356" y="92008"/>
                </a:lnTo>
                <a:lnTo>
                  <a:pt x="1373203" y="112312"/>
                </a:lnTo>
                <a:lnTo>
                  <a:pt x="1415045" y="134352"/>
                </a:lnTo>
                <a:lnTo>
                  <a:pt x="1454770" y="158050"/>
                </a:lnTo>
                <a:lnTo>
                  <a:pt x="1492263" y="183330"/>
                </a:lnTo>
                <a:lnTo>
                  <a:pt x="1527411" y="210115"/>
                </a:lnTo>
                <a:lnTo>
                  <a:pt x="1560100" y="238329"/>
                </a:lnTo>
                <a:lnTo>
                  <a:pt x="1590216" y="267894"/>
                </a:lnTo>
                <a:lnTo>
                  <a:pt x="1617645" y="298735"/>
                </a:lnTo>
                <a:lnTo>
                  <a:pt x="1642273" y="330774"/>
                </a:lnTo>
                <a:lnTo>
                  <a:pt x="1663987" y="363935"/>
                </a:lnTo>
                <a:lnTo>
                  <a:pt x="1682672" y="398141"/>
                </a:lnTo>
                <a:lnTo>
                  <a:pt x="1698216" y="433316"/>
                </a:lnTo>
                <a:lnTo>
                  <a:pt x="1710503" y="469383"/>
                </a:lnTo>
                <a:lnTo>
                  <a:pt x="1724855" y="543885"/>
                </a:lnTo>
                <a:lnTo>
                  <a:pt x="1726692" y="582168"/>
                </a:lnTo>
                <a:lnTo>
                  <a:pt x="1724855" y="620446"/>
                </a:lnTo>
                <a:lnTo>
                  <a:pt x="1710503" y="694941"/>
                </a:lnTo>
                <a:lnTo>
                  <a:pt x="1698216" y="731006"/>
                </a:lnTo>
                <a:lnTo>
                  <a:pt x="1682672" y="766179"/>
                </a:lnTo>
                <a:lnTo>
                  <a:pt x="1663987" y="800384"/>
                </a:lnTo>
                <a:lnTo>
                  <a:pt x="1642273" y="833544"/>
                </a:lnTo>
                <a:lnTo>
                  <a:pt x="1617645" y="865583"/>
                </a:lnTo>
                <a:lnTo>
                  <a:pt x="1590216" y="896424"/>
                </a:lnTo>
                <a:lnTo>
                  <a:pt x="1560100" y="925990"/>
                </a:lnTo>
                <a:lnTo>
                  <a:pt x="1527411" y="954204"/>
                </a:lnTo>
                <a:lnTo>
                  <a:pt x="1492263" y="980990"/>
                </a:lnTo>
                <a:lnTo>
                  <a:pt x="1454770" y="1006271"/>
                </a:lnTo>
                <a:lnTo>
                  <a:pt x="1415045" y="1029971"/>
                </a:lnTo>
                <a:lnTo>
                  <a:pt x="1373203" y="1052012"/>
                </a:lnTo>
                <a:lnTo>
                  <a:pt x="1329356" y="1072318"/>
                </a:lnTo>
                <a:lnTo>
                  <a:pt x="1283620" y="1090812"/>
                </a:lnTo>
                <a:lnTo>
                  <a:pt x="1236107" y="1107418"/>
                </a:lnTo>
                <a:lnTo>
                  <a:pt x="1186932" y="1122058"/>
                </a:lnTo>
                <a:lnTo>
                  <a:pt x="1136209" y="1134657"/>
                </a:lnTo>
                <a:lnTo>
                  <a:pt x="1084050" y="1145136"/>
                </a:lnTo>
                <a:lnTo>
                  <a:pt x="1030571" y="1153421"/>
                </a:lnTo>
                <a:lnTo>
                  <a:pt x="975884" y="1159433"/>
                </a:lnTo>
                <a:lnTo>
                  <a:pt x="920105" y="1163097"/>
                </a:lnTo>
                <a:lnTo>
                  <a:pt x="863346" y="1164336"/>
                </a:lnTo>
                <a:lnTo>
                  <a:pt x="806586" y="1163097"/>
                </a:lnTo>
                <a:lnTo>
                  <a:pt x="750807" y="1159433"/>
                </a:lnTo>
                <a:lnTo>
                  <a:pt x="696120" y="1153421"/>
                </a:lnTo>
                <a:lnTo>
                  <a:pt x="642641" y="1145136"/>
                </a:lnTo>
                <a:lnTo>
                  <a:pt x="590482" y="1134657"/>
                </a:lnTo>
                <a:lnTo>
                  <a:pt x="539759" y="1122058"/>
                </a:lnTo>
                <a:lnTo>
                  <a:pt x="490584" y="1107418"/>
                </a:lnTo>
                <a:lnTo>
                  <a:pt x="443071" y="1090812"/>
                </a:lnTo>
                <a:lnTo>
                  <a:pt x="397335" y="1072318"/>
                </a:lnTo>
                <a:lnTo>
                  <a:pt x="353488" y="1052012"/>
                </a:lnTo>
                <a:lnTo>
                  <a:pt x="311646" y="1029971"/>
                </a:lnTo>
                <a:lnTo>
                  <a:pt x="271921" y="1006271"/>
                </a:lnTo>
                <a:lnTo>
                  <a:pt x="234428" y="980990"/>
                </a:lnTo>
                <a:lnTo>
                  <a:pt x="199280" y="954204"/>
                </a:lnTo>
                <a:lnTo>
                  <a:pt x="166591" y="925990"/>
                </a:lnTo>
                <a:lnTo>
                  <a:pt x="136475" y="896424"/>
                </a:lnTo>
                <a:lnTo>
                  <a:pt x="109046" y="865583"/>
                </a:lnTo>
                <a:lnTo>
                  <a:pt x="84418" y="833544"/>
                </a:lnTo>
                <a:lnTo>
                  <a:pt x="62704" y="800384"/>
                </a:lnTo>
                <a:lnTo>
                  <a:pt x="44019" y="766179"/>
                </a:lnTo>
                <a:lnTo>
                  <a:pt x="28475" y="731006"/>
                </a:lnTo>
                <a:lnTo>
                  <a:pt x="16188" y="694941"/>
                </a:lnTo>
                <a:lnTo>
                  <a:pt x="1836" y="620446"/>
                </a:lnTo>
                <a:lnTo>
                  <a:pt x="0" y="582168"/>
                </a:lnTo>
                <a:close/>
              </a:path>
            </a:pathLst>
          </a:custGeom>
          <a:ln w="1981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701289" y="3282441"/>
            <a:ext cx="821690" cy="1598295"/>
          </a:xfrm>
          <a:custGeom>
            <a:avLst/>
            <a:gdLst/>
            <a:ahLst/>
            <a:cxnLst/>
            <a:rect l="l" t="t" r="r" b="b"/>
            <a:pathLst>
              <a:path w="821689" h="1598295">
                <a:moveTo>
                  <a:pt x="1016" y="1385189"/>
                </a:moveTo>
                <a:lnTo>
                  <a:pt x="0" y="1598168"/>
                </a:lnTo>
                <a:lnTo>
                  <a:pt x="171069" y="1471168"/>
                </a:lnTo>
                <a:lnTo>
                  <a:pt x="136656" y="1453769"/>
                </a:lnTo>
                <a:lnTo>
                  <a:pt x="94487" y="1453769"/>
                </a:lnTo>
                <a:lnTo>
                  <a:pt x="60452" y="1436624"/>
                </a:lnTo>
                <a:lnTo>
                  <a:pt x="69070" y="1419597"/>
                </a:lnTo>
                <a:lnTo>
                  <a:pt x="1016" y="1385189"/>
                </a:lnTo>
                <a:close/>
              </a:path>
              <a:path w="821689" h="1598295">
                <a:moveTo>
                  <a:pt x="69070" y="1419597"/>
                </a:moveTo>
                <a:lnTo>
                  <a:pt x="60452" y="1436624"/>
                </a:lnTo>
                <a:lnTo>
                  <a:pt x="94487" y="1453769"/>
                </a:lnTo>
                <a:lnTo>
                  <a:pt x="103081" y="1436793"/>
                </a:lnTo>
                <a:lnTo>
                  <a:pt x="69070" y="1419597"/>
                </a:lnTo>
                <a:close/>
              </a:path>
              <a:path w="821689" h="1598295">
                <a:moveTo>
                  <a:pt x="103081" y="1436793"/>
                </a:moveTo>
                <a:lnTo>
                  <a:pt x="94487" y="1453769"/>
                </a:lnTo>
                <a:lnTo>
                  <a:pt x="136656" y="1453769"/>
                </a:lnTo>
                <a:lnTo>
                  <a:pt x="103081" y="1436793"/>
                </a:lnTo>
                <a:close/>
              </a:path>
              <a:path w="821689" h="1598295">
                <a:moveTo>
                  <a:pt x="787654" y="0"/>
                </a:moveTo>
                <a:lnTo>
                  <a:pt x="69070" y="1419597"/>
                </a:lnTo>
                <a:lnTo>
                  <a:pt x="103081" y="1436793"/>
                </a:lnTo>
                <a:lnTo>
                  <a:pt x="821689" y="17272"/>
                </a:lnTo>
                <a:lnTo>
                  <a:pt x="7876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648580" y="3088258"/>
            <a:ext cx="1224280" cy="1755775"/>
          </a:xfrm>
          <a:custGeom>
            <a:avLst/>
            <a:gdLst/>
            <a:ahLst/>
            <a:cxnLst/>
            <a:rect l="l" t="t" r="r" b="b"/>
            <a:pathLst>
              <a:path w="1224279" h="1755775">
                <a:moveTo>
                  <a:pt x="1100006" y="1610041"/>
                </a:moveTo>
                <a:lnTo>
                  <a:pt x="1037336" y="1653413"/>
                </a:lnTo>
                <a:lnTo>
                  <a:pt x="1224153" y="1755774"/>
                </a:lnTo>
                <a:lnTo>
                  <a:pt x="1205585" y="1625727"/>
                </a:lnTo>
                <a:lnTo>
                  <a:pt x="1110869" y="1625727"/>
                </a:lnTo>
                <a:lnTo>
                  <a:pt x="1100006" y="1610041"/>
                </a:lnTo>
                <a:close/>
              </a:path>
              <a:path w="1224279" h="1755775">
                <a:moveTo>
                  <a:pt x="1131377" y="1588330"/>
                </a:moveTo>
                <a:lnTo>
                  <a:pt x="1100006" y="1610041"/>
                </a:lnTo>
                <a:lnTo>
                  <a:pt x="1110869" y="1625727"/>
                </a:lnTo>
                <a:lnTo>
                  <a:pt x="1142238" y="1604009"/>
                </a:lnTo>
                <a:lnTo>
                  <a:pt x="1131377" y="1588330"/>
                </a:lnTo>
                <a:close/>
              </a:path>
              <a:path w="1224279" h="1755775">
                <a:moveTo>
                  <a:pt x="1194054" y="1544954"/>
                </a:moveTo>
                <a:lnTo>
                  <a:pt x="1131377" y="1588330"/>
                </a:lnTo>
                <a:lnTo>
                  <a:pt x="1142238" y="1604009"/>
                </a:lnTo>
                <a:lnTo>
                  <a:pt x="1110869" y="1625727"/>
                </a:lnTo>
                <a:lnTo>
                  <a:pt x="1205585" y="1625727"/>
                </a:lnTo>
                <a:lnTo>
                  <a:pt x="1194054" y="1544954"/>
                </a:lnTo>
                <a:close/>
              </a:path>
              <a:path w="1224279" h="1755775">
                <a:moveTo>
                  <a:pt x="31242" y="0"/>
                </a:moveTo>
                <a:lnTo>
                  <a:pt x="0" y="21589"/>
                </a:lnTo>
                <a:lnTo>
                  <a:pt x="1100006" y="1610041"/>
                </a:lnTo>
                <a:lnTo>
                  <a:pt x="1131377" y="1588330"/>
                </a:lnTo>
                <a:lnTo>
                  <a:pt x="312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022854" y="5327903"/>
            <a:ext cx="2261870" cy="190500"/>
          </a:xfrm>
          <a:custGeom>
            <a:avLst/>
            <a:gdLst/>
            <a:ahLst/>
            <a:cxnLst/>
            <a:rect l="l" t="t" r="r" b="b"/>
            <a:pathLst>
              <a:path w="2261870" h="190500">
                <a:moveTo>
                  <a:pt x="190500" y="0"/>
                </a:moveTo>
                <a:lnTo>
                  <a:pt x="0" y="95250"/>
                </a:lnTo>
                <a:lnTo>
                  <a:pt x="190500" y="190500"/>
                </a:lnTo>
                <a:lnTo>
                  <a:pt x="190500" y="114300"/>
                </a:lnTo>
                <a:lnTo>
                  <a:pt x="171450" y="114300"/>
                </a:lnTo>
                <a:lnTo>
                  <a:pt x="171450" y="76200"/>
                </a:lnTo>
                <a:lnTo>
                  <a:pt x="190500" y="76200"/>
                </a:lnTo>
                <a:lnTo>
                  <a:pt x="190500" y="0"/>
                </a:lnTo>
                <a:close/>
              </a:path>
              <a:path w="2261870" h="190500">
                <a:moveTo>
                  <a:pt x="190500" y="76200"/>
                </a:moveTo>
                <a:lnTo>
                  <a:pt x="171450" y="76200"/>
                </a:lnTo>
                <a:lnTo>
                  <a:pt x="171450" y="114300"/>
                </a:lnTo>
                <a:lnTo>
                  <a:pt x="190500" y="114300"/>
                </a:lnTo>
                <a:lnTo>
                  <a:pt x="190500" y="76200"/>
                </a:lnTo>
                <a:close/>
              </a:path>
              <a:path w="2261870" h="190500">
                <a:moveTo>
                  <a:pt x="2261616" y="76200"/>
                </a:moveTo>
                <a:lnTo>
                  <a:pt x="190500" y="76200"/>
                </a:lnTo>
                <a:lnTo>
                  <a:pt x="190500" y="114300"/>
                </a:lnTo>
                <a:lnTo>
                  <a:pt x="2261616" y="114300"/>
                </a:lnTo>
                <a:lnTo>
                  <a:pt x="2261616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505200" y="2324100"/>
            <a:ext cx="1035050" cy="777240"/>
          </a:xfrm>
          <a:custGeom>
            <a:avLst/>
            <a:gdLst/>
            <a:ahLst/>
            <a:cxnLst/>
            <a:rect l="l" t="t" r="r" b="b"/>
            <a:pathLst>
              <a:path w="1035050" h="777239">
                <a:moveTo>
                  <a:pt x="0" y="777239"/>
                </a:moveTo>
                <a:lnTo>
                  <a:pt x="1034796" y="777239"/>
                </a:lnTo>
                <a:lnTo>
                  <a:pt x="1034796" y="0"/>
                </a:lnTo>
                <a:lnTo>
                  <a:pt x="0" y="0"/>
                </a:lnTo>
                <a:lnTo>
                  <a:pt x="0" y="777239"/>
                </a:lnTo>
                <a:close/>
              </a:path>
            </a:pathLst>
          </a:custGeom>
          <a:solidFill>
            <a:srgbClr val="30B6F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3552571" y="2323591"/>
            <a:ext cx="9398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华文新魏"/>
                <a:cs typeface="华文新魏"/>
              </a:rPr>
              <a:t>运行态</a:t>
            </a:r>
            <a:endParaRPr sz="2400">
              <a:latin typeface="华文新魏"/>
              <a:cs typeface="华文新魏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690116" y="5036820"/>
            <a:ext cx="1038225" cy="777240"/>
          </a:xfrm>
          <a:custGeom>
            <a:avLst/>
            <a:gdLst/>
            <a:ahLst/>
            <a:cxnLst/>
            <a:rect l="l" t="t" r="r" b="b"/>
            <a:pathLst>
              <a:path w="1038225" h="777239">
                <a:moveTo>
                  <a:pt x="0" y="777239"/>
                </a:moveTo>
                <a:lnTo>
                  <a:pt x="1037844" y="777239"/>
                </a:lnTo>
                <a:lnTo>
                  <a:pt x="1037844" y="0"/>
                </a:lnTo>
                <a:lnTo>
                  <a:pt x="0" y="0"/>
                </a:lnTo>
                <a:lnTo>
                  <a:pt x="0" y="777239"/>
                </a:lnTo>
                <a:close/>
              </a:path>
            </a:pathLst>
          </a:custGeom>
          <a:solidFill>
            <a:srgbClr val="30B6F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1738376" y="5037201"/>
            <a:ext cx="941069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华文新魏"/>
                <a:cs typeface="华文新魏"/>
              </a:rPr>
              <a:t>就绪态</a:t>
            </a:r>
            <a:endParaRPr sz="2400">
              <a:latin typeface="华文新魏"/>
              <a:cs typeface="华文新魏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750052" y="5036820"/>
            <a:ext cx="1036319" cy="777240"/>
          </a:xfrm>
          <a:custGeom>
            <a:avLst/>
            <a:gdLst/>
            <a:ahLst/>
            <a:cxnLst/>
            <a:rect l="l" t="t" r="r" b="b"/>
            <a:pathLst>
              <a:path w="1036320" h="777239">
                <a:moveTo>
                  <a:pt x="0" y="777239"/>
                </a:moveTo>
                <a:lnTo>
                  <a:pt x="1036320" y="777239"/>
                </a:lnTo>
                <a:lnTo>
                  <a:pt x="1036320" y="0"/>
                </a:lnTo>
                <a:lnTo>
                  <a:pt x="0" y="0"/>
                </a:lnTo>
                <a:lnTo>
                  <a:pt x="0" y="777239"/>
                </a:lnTo>
                <a:close/>
              </a:path>
            </a:pathLst>
          </a:custGeom>
          <a:solidFill>
            <a:srgbClr val="30B6F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5799201" y="5037201"/>
            <a:ext cx="9398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华文新魏"/>
                <a:cs typeface="华文新魏"/>
              </a:rPr>
              <a:t>等待态</a:t>
            </a:r>
            <a:endParaRPr sz="2400">
              <a:latin typeface="华文新魏"/>
              <a:cs typeface="华文新魏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863851" y="3483864"/>
            <a:ext cx="605155" cy="779145"/>
          </a:xfrm>
          <a:custGeom>
            <a:avLst/>
            <a:gdLst/>
            <a:ahLst/>
            <a:cxnLst/>
            <a:rect l="l" t="t" r="r" b="b"/>
            <a:pathLst>
              <a:path w="605155" h="779145">
                <a:moveTo>
                  <a:pt x="0" y="778763"/>
                </a:moveTo>
                <a:lnTo>
                  <a:pt x="605027" y="778763"/>
                </a:lnTo>
                <a:lnTo>
                  <a:pt x="605027" y="0"/>
                </a:lnTo>
                <a:lnTo>
                  <a:pt x="0" y="0"/>
                </a:lnTo>
                <a:lnTo>
                  <a:pt x="0" y="778763"/>
                </a:lnTo>
                <a:close/>
              </a:path>
            </a:pathLst>
          </a:custGeom>
          <a:solidFill>
            <a:srgbClr val="FFCC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1863851" y="3484245"/>
            <a:ext cx="60515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49225" marR="142875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0000FF"/>
                </a:solidFill>
                <a:latin typeface="华文新魏"/>
                <a:cs typeface="华文新魏"/>
              </a:rPr>
              <a:t>选 中</a:t>
            </a:r>
            <a:endParaRPr sz="2400">
              <a:latin typeface="华文新魏"/>
              <a:cs typeface="华文新魏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331464" y="3872484"/>
            <a:ext cx="605155" cy="777240"/>
          </a:xfrm>
          <a:prstGeom prst="rect">
            <a:avLst/>
          </a:prstGeom>
          <a:solidFill>
            <a:srgbClr val="FFCC66"/>
          </a:solidFill>
        </p:spPr>
        <p:txBody>
          <a:bodyPr wrap="square" lIns="0" tIns="12065" rIns="0" bIns="0" rtlCol="0" vert="horz">
            <a:spAutoFit/>
          </a:bodyPr>
          <a:lstStyle/>
          <a:p>
            <a:pPr marL="151130" marR="140970">
              <a:lnSpc>
                <a:spcPct val="100000"/>
              </a:lnSpc>
              <a:spcBef>
                <a:spcPts val="95"/>
              </a:spcBef>
            </a:pPr>
            <a:r>
              <a:rPr dirty="0" sz="2400">
                <a:solidFill>
                  <a:srgbClr val="0000FF"/>
                </a:solidFill>
                <a:latin typeface="华文新魏"/>
                <a:cs typeface="华文新魏"/>
              </a:rPr>
              <a:t>落 选</a:t>
            </a:r>
            <a:endParaRPr sz="2400">
              <a:latin typeface="华文新魏"/>
              <a:cs typeface="华文新魏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490971" y="3483864"/>
            <a:ext cx="1900555" cy="548640"/>
          </a:xfrm>
          <a:prstGeom prst="rect">
            <a:avLst/>
          </a:prstGeom>
          <a:solidFill>
            <a:srgbClr val="FFCC66"/>
          </a:solidFill>
        </p:spPr>
        <p:txBody>
          <a:bodyPr wrap="square" lIns="0" tIns="12700" rIns="0" bIns="0" rtlCol="0" vert="horz">
            <a:spAutoFit/>
          </a:bodyPr>
          <a:lstStyle/>
          <a:p>
            <a:pPr marL="36195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0000FF"/>
                </a:solidFill>
                <a:latin typeface="华文新魏"/>
                <a:cs typeface="华文新魏"/>
              </a:rPr>
              <a:t>出现等待事件</a:t>
            </a:r>
            <a:endParaRPr sz="2400">
              <a:latin typeface="华文新魏"/>
              <a:cs typeface="华文新魏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331464" y="5615940"/>
            <a:ext cx="1900555" cy="550545"/>
          </a:xfrm>
          <a:prstGeom prst="rect">
            <a:avLst/>
          </a:prstGeom>
          <a:solidFill>
            <a:srgbClr val="FFCC66"/>
          </a:solidFill>
        </p:spPr>
        <p:txBody>
          <a:bodyPr wrap="square" lIns="0" tIns="13335" rIns="0" bIns="0" rtlCol="0" vert="horz">
            <a:spAutoFit/>
          </a:bodyPr>
          <a:lstStyle/>
          <a:p>
            <a:pPr marL="36830">
              <a:lnSpc>
                <a:spcPct val="100000"/>
              </a:lnSpc>
              <a:spcBef>
                <a:spcPts val="105"/>
              </a:spcBef>
            </a:pPr>
            <a:r>
              <a:rPr dirty="0" sz="2400">
                <a:solidFill>
                  <a:srgbClr val="0000FF"/>
                </a:solidFill>
                <a:latin typeface="华文新魏"/>
                <a:cs typeface="华文新魏"/>
              </a:rPr>
              <a:t>等待事件结束</a:t>
            </a:r>
            <a:endParaRPr sz="2400">
              <a:latin typeface="华文新魏"/>
              <a:cs typeface="华文新魏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253233" y="3007614"/>
            <a:ext cx="939165" cy="1737360"/>
          </a:xfrm>
          <a:custGeom>
            <a:avLst/>
            <a:gdLst/>
            <a:ahLst/>
            <a:cxnLst/>
            <a:rect l="l" t="t" r="r" b="b"/>
            <a:pathLst>
              <a:path w="939164" h="1737360">
                <a:moveTo>
                  <a:pt x="832284" y="159042"/>
                </a:moveTo>
                <a:lnTo>
                  <a:pt x="0" y="1719199"/>
                </a:lnTo>
                <a:lnTo>
                  <a:pt x="33528" y="1737233"/>
                </a:lnTo>
                <a:lnTo>
                  <a:pt x="865974" y="177007"/>
                </a:lnTo>
                <a:lnTo>
                  <a:pt x="832284" y="159042"/>
                </a:lnTo>
                <a:close/>
              </a:path>
              <a:path w="939164" h="1737360">
                <a:moveTo>
                  <a:pt x="935049" y="142239"/>
                </a:moveTo>
                <a:lnTo>
                  <a:pt x="841248" y="142239"/>
                </a:lnTo>
                <a:lnTo>
                  <a:pt x="874903" y="160274"/>
                </a:lnTo>
                <a:lnTo>
                  <a:pt x="865974" y="177007"/>
                </a:lnTo>
                <a:lnTo>
                  <a:pt x="933196" y="212851"/>
                </a:lnTo>
                <a:lnTo>
                  <a:pt x="935049" y="142239"/>
                </a:lnTo>
                <a:close/>
              </a:path>
              <a:path w="939164" h="1737360">
                <a:moveTo>
                  <a:pt x="841248" y="142239"/>
                </a:moveTo>
                <a:lnTo>
                  <a:pt x="832284" y="159042"/>
                </a:lnTo>
                <a:lnTo>
                  <a:pt x="865974" y="177007"/>
                </a:lnTo>
                <a:lnTo>
                  <a:pt x="874903" y="160274"/>
                </a:lnTo>
                <a:lnTo>
                  <a:pt x="841248" y="142239"/>
                </a:lnTo>
                <a:close/>
              </a:path>
              <a:path w="939164" h="1737360">
                <a:moveTo>
                  <a:pt x="938784" y="0"/>
                </a:moveTo>
                <a:lnTo>
                  <a:pt x="765048" y="123189"/>
                </a:lnTo>
                <a:lnTo>
                  <a:pt x="832284" y="159042"/>
                </a:lnTo>
                <a:lnTo>
                  <a:pt x="841248" y="142239"/>
                </a:lnTo>
                <a:lnTo>
                  <a:pt x="935049" y="142239"/>
                </a:lnTo>
                <a:lnTo>
                  <a:pt x="9387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2182495"/>
            <a:ext cx="7903845" cy="31965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622300" indent="-609600">
              <a:lnSpc>
                <a:spcPct val="100000"/>
              </a:lnSpc>
              <a:spcBef>
                <a:spcPts val="105"/>
              </a:spcBef>
              <a:buClr>
                <a:srgbClr val="30B6FC"/>
              </a:buClr>
              <a:buFont typeface="Times New Roman"/>
              <a:buAutoNum type="arabicPeriod"/>
              <a:tabLst>
                <a:tab pos="622300" algn="l"/>
                <a:tab pos="622935" algn="l"/>
              </a:tabLst>
            </a:pPr>
            <a:r>
              <a:rPr dirty="0" sz="2600" spc="10" b="1">
                <a:solidFill>
                  <a:srgbClr val="073D86"/>
                </a:solidFill>
                <a:latin typeface="Microsoft JhengHei"/>
                <a:cs typeface="Microsoft JhengHei"/>
              </a:rPr>
              <a:t>掌握</a:t>
            </a:r>
            <a:r>
              <a:rPr dirty="0" sz="2600" b="1">
                <a:solidFill>
                  <a:srgbClr val="073D86"/>
                </a:solidFill>
                <a:latin typeface="Microsoft JhengHei"/>
                <a:cs typeface="Microsoft JhengHei"/>
              </a:rPr>
              <a:t>进程</a:t>
            </a:r>
            <a:r>
              <a:rPr dirty="0" sz="2600" spc="-15" b="1">
                <a:solidFill>
                  <a:srgbClr val="073D86"/>
                </a:solidFill>
                <a:latin typeface="Microsoft JhengHei"/>
                <a:cs typeface="Microsoft JhengHei"/>
              </a:rPr>
              <a:t>的</a:t>
            </a:r>
            <a:r>
              <a:rPr dirty="0" sz="2600" b="1">
                <a:solidFill>
                  <a:srgbClr val="073D86"/>
                </a:solidFill>
                <a:latin typeface="Microsoft JhengHei"/>
                <a:cs typeface="Microsoft JhengHei"/>
              </a:rPr>
              <a:t>概念</a:t>
            </a:r>
            <a:r>
              <a:rPr dirty="0" sz="2600" spc="-15" b="1">
                <a:solidFill>
                  <a:srgbClr val="073D86"/>
                </a:solidFill>
                <a:latin typeface="Microsoft JhengHei"/>
                <a:cs typeface="Microsoft JhengHei"/>
              </a:rPr>
              <a:t>，</a:t>
            </a:r>
            <a:r>
              <a:rPr dirty="0" sz="2600" b="1">
                <a:solidFill>
                  <a:srgbClr val="073D86"/>
                </a:solidFill>
                <a:latin typeface="Microsoft JhengHei"/>
                <a:cs typeface="Microsoft JhengHei"/>
              </a:rPr>
              <a:t>可再</a:t>
            </a:r>
            <a:r>
              <a:rPr dirty="0" sz="2600" spc="-15" b="1">
                <a:solidFill>
                  <a:srgbClr val="073D86"/>
                </a:solidFill>
                <a:latin typeface="Microsoft JhengHei"/>
                <a:cs typeface="Microsoft JhengHei"/>
              </a:rPr>
              <a:t>入</a:t>
            </a:r>
            <a:r>
              <a:rPr dirty="0" sz="2600" b="1">
                <a:solidFill>
                  <a:srgbClr val="073D86"/>
                </a:solidFill>
                <a:latin typeface="Microsoft JhengHei"/>
                <a:cs typeface="Microsoft JhengHei"/>
              </a:rPr>
              <a:t>过程</a:t>
            </a:r>
            <a:endParaRPr sz="2600">
              <a:latin typeface="Microsoft JhengHei"/>
              <a:cs typeface="Microsoft JhengHei"/>
            </a:endParaRPr>
          </a:p>
          <a:p>
            <a:pPr marL="622300" indent="-609600">
              <a:lnSpc>
                <a:spcPct val="100000"/>
              </a:lnSpc>
              <a:buClr>
                <a:srgbClr val="30B6FC"/>
              </a:buClr>
              <a:buFont typeface="Times New Roman"/>
              <a:buAutoNum type="arabicPeriod"/>
              <a:tabLst>
                <a:tab pos="622300" algn="l"/>
                <a:tab pos="622935" algn="l"/>
              </a:tabLst>
            </a:pPr>
            <a:r>
              <a:rPr dirty="0" sz="2600" spc="10" b="1">
                <a:solidFill>
                  <a:srgbClr val="073D86"/>
                </a:solidFill>
                <a:latin typeface="Microsoft JhengHei"/>
                <a:cs typeface="Microsoft JhengHei"/>
              </a:rPr>
              <a:t>掌握</a:t>
            </a:r>
            <a:r>
              <a:rPr dirty="0" sz="2600" b="1">
                <a:solidFill>
                  <a:srgbClr val="073D86"/>
                </a:solidFill>
                <a:latin typeface="Microsoft JhengHei"/>
                <a:cs typeface="Microsoft JhengHei"/>
              </a:rPr>
              <a:t>进程</a:t>
            </a:r>
            <a:r>
              <a:rPr dirty="0" sz="2600" spc="-15" b="1">
                <a:solidFill>
                  <a:srgbClr val="073D86"/>
                </a:solidFill>
                <a:latin typeface="Microsoft JhengHei"/>
                <a:cs typeface="Microsoft JhengHei"/>
              </a:rPr>
              <a:t>的</a:t>
            </a:r>
            <a:r>
              <a:rPr dirty="0" sz="2600" b="1">
                <a:solidFill>
                  <a:srgbClr val="073D86"/>
                </a:solidFill>
                <a:latin typeface="Microsoft JhengHei"/>
                <a:cs typeface="Microsoft JhengHei"/>
              </a:rPr>
              <a:t>状态</a:t>
            </a:r>
            <a:r>
              <a:rPr dirty="0" sz="2600" spc="-15" b="1">
                <a:solidFill>
                  <a:srgbClr val="073D86"/>
                </a:solidFill>
                <a:latin typeface="Microsoft JhengHei"/>
                <a:cs typeface="Microsoft JhengHei"/>
              </a:rPr>
              <a:t>、</a:t>
            </a:r>
            <a:r>
              <a:rPr dirty="0" sz="2600" b="1">
                <a:solidFill>
                  <a:srgbClr val="073D86"/>
                </a:solidFill>
                <a:latin typeface="Microsoft JhengHei"/>
                <a:cs typeface="Microsoft JhengHei"/>
              </a:rPr>
              <a:t>进程</a:t>
            </a:r>
            <a:r>
              <a:rPr dirty="0" sz="2600" spc="-15" b="1">
                <a:solidFill>
                  <a:srgbClr val="073D86"/>
                </a:solidFill>
                <a:latin typeface="Microsoft JhengHei"/>
                <a:cs typeface="Microsoft JhengHei"/>
              </a:rPr>
              <a:t>的</a:t>
            </a:r>
            <a:r>
              <a:rPr dirty="0" sz="2600" b="1">
                <a:solidFill>
                  <a:srgbClr val="073D86"/>
                </a:solidFill>
                <a:latin typeface="Microsoft JhengHei"/>
                <a:cs typeface="Microsoft JhengHei"/>
              </a:rPr>
              <a:t>挂起</a:t>
            </a:r>
            <a:r>
              <a:rPr dirty="0" sz="2600" spc="-15" b="1">
                <a:solidFill>
                  <a:srgbClr val="073D86"/>
                </a:solidFill>
                <a:latin typeface="Microsoft JhengHei"/>
                <a:cs typeface="Microsoft JhengHei"/>
              </a:rPr>
              <a:t>，</a:t>
            </a:r>
            <a:r>
              <a:rPr dirty="0" sz="2600" b="1">
                <a:solidFill>
                  <a:srgbClr val="073D86"/>
                </a:solidFill>
                <a:latin typeface="Microsoft JhengHei"/>
                <a:cs typeface="Microsoft JhengHei"/>
              </a:rPr>
              <a:t>以及</a:t>
            </a:r>
            <a:r>
              <a:rPr dirty="0" sz="2600" spc="-15" b="1">
                <a:solidFill>
                  <a:srgbClr val="073D86"/>
                </a:solidFill>
                <a:latin typeface="Microsoft JhengHei"/>
                <a:cs typeface="Microsoft JhengHei"/>
              </a:rPr>
              <a:t>队</a:t>
            </a:r>
            <a:r>
              <a:rPr dirty="0" sz="2600" b="1">
                <a:solidFill>
                  <a:srgbClr val="073D86"/>
                </a:solidFill>
                <a:latin typeface="Microsoft JhengHei"/>
                <a:cs typeface="Microsoft JhengHei"/>
              </a:rPr>
              <a:t>列实</a:t>
            </a:r>
            <a:r>
              <a:rPr dirty="0" sz="2600" spc="-15" b="1">
                <a:solidFill>
                  <a:srgbClr val="073D86"/>
                </a:solidFill>
                <a:latin typeface="Microsoft JhengHei"/>
                <a:cs typeface="Microsoft JhengHei"/>
              </a:rPr>
              <a:t>现</a:t>
            </a:r>
            <a:r>
              <a:rPr dirty="0" sz="2600" b="1">
                <a:solidFill>
                  <a:srgbClr val="073D86"/>
                </a:solidFill>
                <a:latin typeface="Microsoft JhengHei"/>
                <a:cs typeface="Microsoft JhengHei"/>
              </a:rPr>
              <a:t>模型</a:t>
            </a:r>
            <a:endParaRPr sz="2600">
              <a:latin typeface="Microsoft JhengHei"/>
              <a:cs typeface="Microsoft JhengHei"/>
            </a:endParaRPr>
          </a:p>
          <a:p>
            <a:pPr marL="622300" indent="-609600">
              <a:lnSpc>
                <a:spcPct val="100000"/>
              </a:lnSpc>
              <a:buClr>
                <a:srgbClr val="30B6FC"/>
              </a:buClr>
              <a:buFont typeface="Times New Roman"/>
              <a:buAutoNum type="arabicPeriod"/>
              <a:tabLst>
                <a:tab pos="622300" algn="l"/>
                <a:tab pos="622935" algn="l"/>
              </a:tabLst>
            </a:pPr>
            <a:r>
              <a:rPr dirty="0" sz="2600" spc="10" b="1">
                <a:solidFill>
                  <a:srgbClr val="073D86"/>
                </a:solidFill>
                <a:latin typeface="Microsoft JhengHei"/>
                <a:cs typeface="Microsoft JhengHei"/>
              </a:rPr>
              <a:t>掌握</a:t>
            </a:r>
            <a:r>
              <a:rPr dirty="0" sz="2600" b="1">
                <a:solidFill>
                  <a:srgbClr val="073D86"/>
                </a:solidFill>
                <a:latin typeface="Microsoft JhengHei"/>
                <a:cs typeface="Microsoft JhengHei"/>
              </a:rPr>
              <a:t>操作</a:t>
            </a:r>
            <a:r>
              <a:rPr dirty="0" sz="2600" spc="-15" b="1">
                <a:solidFill>
                  <a:srgbClr val="073D86"/>
                </a:solidFill>
                <a:latin typeface="Microsoft JhengHei"/>
                <a:cs typeface="Microsoft JhengHei"/>
              </a:rPr>
              <a:t>系</a:t>
            </a:r>
            <a:r>
              <a:rPr dirty="0" sz="2600" b="1">
                <a:solidFill>
                  <a:srgbClr val="073D86"/>
                </a:solidFill>
                <a:latin typeface="Microsoft JhengHei"/>
                <a:cs typeface="Microsoft JhengHei"/>
              </a:rPr>
              <a:t>统的</a:t>
            </a:r>
            <a:r>
              <a:rPr dirty="0" sz="2600" spc="-15" b="1">
                <a:solidFill>
                  <a:srgbClr val="073D86"/>
                </a:solidFill>
                <a:latin typeface="Microsoft JhengHei"/>
                <a:cs typeface="Microsoft JhengHei"/>
              </a:rPr>
              <a:t>控</a:t>
            </a:r>
            <a:r>
              <a:rPr dirty="0" sz="2600" b="1">
                <a:solidFill>
                  <a:srgbClr val="073D86"/>
                </a:solidFill>
                <a:latin typeface="Microsoft JhengHei"/>
                <a:cs typeface="Microsoft JhengHei"/>
              </a:rPr>
              <a:t>制结构</a:t>
            </a:r>
            <a:endParaRPr sz="2600">
              <a:latin typeface="Microsoft JhengHei"/>
              <a:cs typeface="Microsoft JhengHei"/>
            </a:endParaRPr>
          </a:p>
          <a:p>
            <a:pPr marL="622300" indent="-609600">
              <a:lnSpc>
                <a:spcPct val="100000"/>
              </a:lnSpc>
              <a:buClr>
                <a:srgbClr val="30B6FC"/>
              </a:buClr>
              <a:buFont typeface="Times New Roman"/>
              <a:buAutoNum type="arabicPeriod"/>
              <a:tabLst>
                <a:tab pos="622300" algn="l"/>
                <a:tab pos="622935" algn="l"/>
              </a:tabLst>
            </a:pPr>
            <a:r>
              <a:rPr dirty="0" sz="2600" spc="10" b="1">
                <a:solidFill>
                  <a:srgbClr val="073D86"/>
                </a:solidFill>
                <a:latin typeface="Microsoft JhengHei"/>
                <a:cs typeface="Microsoft JhengHei"/>
              </a:rPr>
              <a:t>掌握</a:t>
            </a:r>
            <a:r>
              <a:rPr dirty="0" sz="2600" spc="5" b="1">
                <a:solidFill>
                  <a:srgbClr val="073D86"/>
                </a:solidFill>
                <a:latin typeface="Microsoft JhengHei"/>
                <a:cs typeface="Microsoft JhengHei"/>
              </a:rPr>
              <a:t>进程</a:t>
            </a:r>
            <a:r>
              <a:rPr dirty="0" sz="2600" spc="-15" b="1">
                <a:solidFill>
                  <a:srgbClr val="073D86"/>
                </a:solidFill>
                <a:latin typeface="Microsoft JhengHei"/>
                <a:cs typeface="Microsoft JhengHei"/>
              </a:rPr>
              <a:t>描</a:t>
            </a:r>
            <a:r>
              <a:rPr dirty="0" sz="2600" spc="5" b="1">
                <a:solidFill>
                  <a:srgbClr val="073D86"/>
                </a:solidFill>
                <a:latin typeface="Microsoft JhengHei"/>
                <a:cs typeface="Microsoft JhengHei"/>
              </a:rPr>
              <a:t>述与</a:t>
            </a:r>
            <a:r>
              <a:rPr dirty="0" sz="2600" spc="-15" b="1">
                <a:solidFill>
                  <a:srgbClr val="073D86"/>
                </a:solidFill>
                <a:latin typeface="Microsoft JhengHei"/>
                <a:cs typeface="Microsoft JhengHei"/>
              </a:rPr>
              <a:t>控</a:t>
            </a:r>
            <a:r>
              <a:rPr dirty="0" sz="2600" spc="5" b="1">
                <a:solidFill>
                  <a:srgbClr val="073D86"/>
                </a:solidFill>
                <a:latin typeface="Microsoft JhengHei"/>
                <a:cs typeface="Microsoft JhengHei"/>
              </a:rPr>
              <a:t>制的</a:t>
            </a:r>
            <a:r>
              <a:rPr dirty="0" sz="2600" spc="-15" b="1">
                <a:solidFill>
                  <a:srgbClr val="073D86"/>
                </a:solidFill>
                <a:latin typeface="Microsoft JhengHei"/>
                <a:cs typeface="Microsoft JhengHei"/>
              </a:rPr>
              <a:t>数</a:t>
            </a:r>
            <a:r>
              <a:rPr dirty="0" sz="2600" spc="5" b="1">
                <a:solidFill>
                  <a:srgbClr val="073D86"/>
                </a:solidFill>
                <a:latin typeface="Microsoft JhengHei"/>
                <a:cs typeface="Microsoft JhengHei"/>
              </a:rPr>
              <a:t>据结构</a:t>
            </a:r>
            <a:endParaRPr sz="2600">
              <a:latin typeface="Microsoft JhengHei"/>
              <a:cs typeface="Microsoft JhengHei"/>
            </a:endParaRPr>
          </a:p>
          <a:p>
            <a:pPr marL="622300" indent="-609600">
              <a:lnSpc>
                <a:spcPts val="3110"/>
              </a:lnSpc>
              <a:buClr>
                <a:srgbClr val="30B6FC"/>
              </a:buClr>
              <a:buFont typeface="Times New Roman"/>
              <a:buAutoNum type="arabicPeriod"/>
              <a:tabLst>
                <a:tab pos="622300" algn="l"/>
                <a:tab pos="622935" algn="l"/>
              </a:tabLst>
            </a:pPr>
            <a:r>
              <a:rPr dirty="0" sz="2600" spc="10" b="1">
                <a:solidFill>
                  <a:srgbClr val="073D86"/>
                </a:solidFill>
                <a:latin typeface="Microsoft JhengHei"/>
                <a:cs typeface="Microsoft JhengHei"/>
              </a:rPr>
              <a:t>掌握</a:t>
            </a:r>
            <a:r>
              <a:rPr dirty="0" sz="2600" b="1">
                <a:solidFill>
                  <a:srgbClr val="073D86"/>
                </a:solidFill>
                <a:latin typeface="Microsoft JhengHei"/>
                <a:cs typeface="Microsoft JhengHei"/>
              </a:rPr>
              <a:t>处理</a:t>
            </a:r>
            <a:r>
              <a:rPr dirty="0" sz="2600" spc="-15" b="1">
                <a:solidFill>
                  <a:srgbClr val="073D86"/>
                </a:solidFill>
                <a:latin typeface="Microsoft JhengHei"/>
                <a:cs typeface="Microsoft JhengHei"/>
              </a:rPr>
              <a:t>机</a:t>
            </a:r>
            <a:r>
              <a:rPr dirty="0" sz="2600" b="1">
                <a:solidFill>
                  <a:srgbClr val="073D86"/>
                </a:solidFill>
                <a:latin typeface="Microsoft JhengHei"/>
                <a:cs typeface="Microsoft JhengHei"/>
              </a:rPr>
              <a:t>模式</a:t>
            </a:r>
            <a:r>
              <a:rPr dirty="0" sz="2600" spc="-15" b="1">
                <a:solidFill>
                  <a:srgbClr val="073D86"/>
                </a:solidFill>
                <a:latin typeface="Microsoft JhengHei"/>
                <a:cs typeface="Microsoft JhengHei"/>
              </a:rPr>
              <a:t>的</a:t>
            </a:r>
            <a:r>
              <a:rPr dirty="0" sz="2600" b="1">
                <a:solidFill>
                  <a:srgbClr val="073D86"/>
                </a:solidFill>
                <a:latin typeface="Microsoft JhengHei"/>
                <a:cs typeface="Microsoft JhengHei"/>
              </a:rPr>
              <a:t>概念</a:t>
            </a:r>
            <a:endParaRPr sz="2600">
              <a:latin typeface="Microsoft JhengHei"/>
              <a:cs typeface="Microsoft JhengHei"/>
            </a:endParaRPr>
          </a:p>
          <a:p>
            <a:pPr marL="622300" marR="5080" indent="-609600">
              <a:lnSpc>
                <a:spcPts val="3140"/>
              </a:lnSpc>
              <a:spcBef>
                <a:spcPts val="75"/>
              </a:spcBef>
              <a:buClr>
                <a:srgbClr val="30B6FC"/>
              </a:buClr>
              <a:buFont typeface="Times New Roman"/>
              <a:buAutoNum type="arabicPeriod"/>
              <a:tabLst>
                <a:tab pos="622300" algn="l"/>
                <a:tab pos="622935" algn="l"/>
              </a:tabLst>
            </a:pPr>
            <a:r>
              <a:rPr dirty="0" sz="2600" spc="10" b="1">
                <a:solidFill>
                  <a:srgbClr val="073D86"/>
                </a:solidFill>
                <a:latin typeface="Microsoft JhengHei"/>
                <a:cs typeface="Microsoft JhengHei"/>
              </a:rPr>
              <a:t>掌握</a:t>
            </a:r>
            <a:r>
              <a:rPr dirty="0" sz="2600" b="1">
                <a:solidFill>
                  <a:srgbClr val="073D86"/>
                </a:solidFill>
                <a:latin typeface="Microsoft JhengHei"/>
                <a:cs typeface="Microsoft JhengHei"/>
              </a:rPr>
              <a:t>进程</a:t>
            </a:r>
            <a:r>
              <a:rPr dirty="0" sz="2600" spc="-15" b="1">
                <a:solidFill>
                  <a:srgbClr val="073D86"/>
                </a:solidFill>
                <a:latin typeface="Microsoft JhengHei"/>
                <a:cs typeface="Microsoft JhengHei"/>
              </a:rPr>
              <a:t>创</a:t>
            </a:r>
            <a:r>
              <a:rPr dirty="0" sz="2600" b="1">
                <a:solidFill>
                  <a:srgbClr val="073D86"/>
                </a:solidFill>
                <a:latin typeface="Microsoft JhengHei"/>
                <a:cs typeface="Microsoft JhengHei"/>
              </a:rPr>
              <a:t>建、</a:t>
            </a:r>
            <a:r>
              <a:rPr dirty="0" sz="2600" spc="-15" b="1">
                <a:solidFill>
                  <a:srgbClr val="073D86"/>
                </a:solidFill>
                <a:latin typeface="Microsoft JhengHei"/>
                <a:cs typeface="Microsoft JhengHei"/>
              </a:rPr>
              <a:t>模</a:t>
            </a:r>
            <a:r>
              <a:rPr dirty="0" sz="2600" b="1">
                <a:solidFill>
                  <a:srgbClr val="073D86"/>
                </a:solidFill>
                <a:latin typeface="Microsoft JhengHei"/>
                <a:cs typeface="Microsoft JhengHei"/>
              </a:rPr>
              <a:t>式切</a:t>
            </a:r>
            <a:r>
              <a:rPr dirty="0" sz="2600" spc="-15" b="1">
                <a:solidFill>
                  <a:srgbClr val="073D86"/>
                </a:solidFill>
                <a:latin typeface="Microsoft JhengHei"/>
                <a:cs typeface="Microsoft JhengHei"/>
              </a:rPr>
              <a:t>换</a:t>
            </a:r>
            <a:r>
              <a:rPr dirty="0" sz="2600" b="1">
                <a:solidFill>
                  <a:srgbClr val="073D86"/>
                </a:solidFill>
                <a:latin typeface="Microsoft JhengHei"/>
                <a:cs typeface="Microsoft JhengHei"/>
              </a:rPr>
              <a:t>、进</a:t>
            </a:r>
            <a:r>
              <a:rPr dirty="0" sz="2600" spc="-15" b="1">
                <a:solidFill>
                  <a:srgbClr val="073D86"/>
                </a:solidFill>
                <a:latin typeface="Microsoft JhengHei"/>
                <a:cs typeface="Microsoft JhengHei"/>
              </a:rPr>
              <a:t>程</a:t>
            </a:r>
            <a:r>
              <a:rPr dirty="0" sz="2600" b="1">
                <a:solidFill>
                  <a:srgbClr val="073D86"/>
                </a:solidFill>
                <a:latin typeface="Microsoft JhengHei"/>
                <a:cs typeface="Microsoft JhengHei"/>
              </a:rPr>
              <a:t>切换</a:t>
            </a:r>
            <a:r>
              <a:rPr dirty="0" sz="2600" spc="-15" b="1">
                <a:solidFill>
                  <a:srgbClr val="073D86"/>
                </a:solidFill>
                <a:latin typeface="Microsoft JhengHei"/>
                <a:cs typeface="Microsoft JhengHei"/>
              </a:rPr>
              <a:t>、</a:t>
            </a:r>
            <a:r>
              <a:rPr dirty="0" sz="2600" b="1">
                <a:solidFill>
                  <a:srgbClr val="073D86"/>
                </a:solidFill>
                <a:latin typeface="Microsoft JhengHei"/>
                <a:cs typeface="Microsoft JhengHei"/>
              </a:rPr>
              <a:t>进程</a:t>
            </a:r>
            <a:r>
              <a:rPr dirty="0" sz="2600" spc="-15" b="1">
                <a:solidFill>
                  <a:srgbClr val="073D86"/>
                </a:solidFill>
                <a:latin typeface="Microsoft JhengHei"/>
                <a:cs typeface="Microsoft JhengHei"/>
              </a:rPr>
              <a:t>队</a:t>
            </a:r>
            <a:r>
              <a:rPr dirty="0" sz="2600" b="1">
                <a:solidFill>
                  <a:srgbClr val="073D86"/>
                </a:solidFill>
                <a:latin typeface="Microsoft JhengHei"/>
                <a:cs typeface="Microsoft JhengHei"/>
              </a:rPr>
              <a:t>列、 </a:t>
            </a:r>
            <a:r>
              <a:rPr dirty="0" sz="2600" spc="10" b="1">
                <a:solidFill>
                  <a:srgbClr val="073D86"/>
                </a:solidFill>
                <a:latin typeface="Microsoft JhengHei"/>
                <a:cs typeface="Microsoft JhengHei"/>
              </a:rPr>
              <a:t>进程</a:t>
            </a:r>
            <a:r>
              <a:rPr dirty="0" sz="2600" b="1">
                <a:solidFill>
                  <a:srgbClr val="073D86"/>
                </a:solidFill>
                <a:latin typeface="Microsoft JhengHei"/>
                <a:cs typeface="Microsoft JhengHei"/>
              </a:rPr>
              <a:t>原语</a:t>
            </a:r>
            <a:r>
              <a:rPr dirty="0" sz="2600" spc="-15" b="1">
                <a:solidFill>
                  <a:srgbClr val="073D86"/>
                </a:solidFill>
                <a:latin typeface="Microsoft JhengHei"/>
                <a:cs typeface="Microsoft JhengHei"/>
              </a:rPr>
              <a:t>等</a:t>
            </a:r>
            <a:r>
              <a:rPr dirty="0" sz="2600" b="1">
                <a:solidFill>
                  <a:srgbClr val="073D86"/>
                </a:solidFill>
                <a:latin typeface="Microsoft JhengHei"/>
                <a:cs typeface="Microsoft JhengHei"/>
              </a:rPr>
              <a:t>进程</a:t>
            </a:r>
            <a:r>
              <a:rPr dirty="0" sz="2600" spc="-15" b="1">
                <a:solidFill>
                  <a:srgbClr val="073D86"/>
                </a:solidFill>
                <a:latin typeface="Microsoft JhengHei"/>
                <a:cs typeface="Microsoft JhengHei"/>
              </a:rPr>
              <a:t>实</a:t>
            </a:r>
            <a:r>
              <a:rPr dirty="0" sz="2600" b="1">
                <a:solidFill>
                  <a:srgbClr val="073D86"/>
                </a:solidFill>
                <a:latin typeface="Microsoft JhengHei"/>
                <a:cs typeface="Microsoft JhengHei"/>
              </a:rPr>
              <a:t>现的</a:t>
            </a:r>
            <a:r>
              <a:rPr dirty="0" sz="2600" spc="-15" b="1">
                <a:solidFill>
                  <a:srgbClr val="073D86"/>
                </a:solidFill>
                <a:latin typeface="Microsoft JhengHei"/>
                <a:cs typeface="Microsoft JhengHei"/>
              </a:rPr>
              <a:t>原</a:t>
            </a:r>
            <a:r>
              <a:rPr dirty="0" sz="2600" b="1">
                <a:solidFill>
                  <a:srgbClr val="073D86"/>
                </a:solidFill>
                <a:latin typeface="Microsoft JhengHei"/>
                <a:cs typeface="Microsoft JhengHei"/>
              </a:rPr>
              <a:t>理</a:t>
            </a:r>
            <a:endParaRPr sz="2600">
              <a:latin typeface="Microsoft JhengHei"/>
              <a:cs typeface="Microsoft JhengHei"/>
            </a:endParaRPr>
          </a:p>
          <a:p>
            <a:pPr marL="622300" indent="-609600">
              <a:lnSpc>
                <a:spcPts val="3015"/>
              </a:lnSpc>
              <a:buClr>
                <a:srgbClr val="30B6FC"/>
              </a:buClr>
              <a:buFont typeface="Times New Roman"/>
              <a:buAutoNum type="arabicPeriod"/>
              <a:tabLst>
                <a:tab pos="622300" algn="l"/>
                <a:tab pos="622935" algn="l"/>
              </a:tabLst>
            </a:pPr>
            <a:r>
              <a:rPr dirty="0" sz="2600" spc="10" b="1">
                <a:solidFill>
                  <a:srgbClr val="073D86"/>
                </a:solidFill>
                <a:latin typeface="Microsoft JhengHei"/>
                <a:cs typeface="Microsoft JhengHei"/>
              </a:rPr>
              <a:t>了解</a:t>
            </a:r>
            <a:r>
              <a:rPr dirty="0" sz="2600" spc="5" b="1">
                <a:solidFill>
                  <a:srgbClr val="073D86"/>
                </a:solidFill>
                <a:latin typeface="Microsoft JhengHei"/>
                <a:cs typeface="Microsoft JhengHei"/>
              </a:rPr>
              <a:t>操作</a:t>
            </a:r>
            <a:r>
              <a:rPr dirty="0" sz="2600" spc="-15" b="1">
                <a:solidFill>
                  <a:srgbClr val="073D86"/>
                </a:solidFill>
                <a:latin typeface="Microsoft JhengHei"/>
                <a:cs typeface="Microsoft JhengHei"/>
              </a:rPr>
              <a:t>系</a:t>
            </a:r>
            <a:r>
              <a:rPr dirty="0" sz="2600" spc="5" b="1">
                <a:solidFill>
                  <a:srgbClr val="073D86"/>
                </a:solidFill>
                <a:latin typeface="Microsoft JhengHei"/>
                <a:cs typeface="Microsoft JhengHei"/>
              </a:rPr>
              <a:t>统的</a:t>
            </a:r>
            <a:r>
              <a:rPr dirty="0" sz="2600" spc="-15" b="1">
                <a:solidFill>
                  <a:srgbClr val="073D86"/>
                </a:solidFill>
                <a:latin typeface="Microsoft JhengHei"/>
                <a:cs typeface="Microsoft JhengHei"/>
              </a:rPr>
              <a:t>执</a:t>
            </a:r>
            <a:r>
              <a:rPr dirty="0" sz="2600" spc="5" b="1">
                <a:solidFill>
                  <a:srgbClr val="073D86"/>
                </a:solidFill>
                <a:latin typeface="Microsoft JhengHei"/>
                <a:cs typeface="Microsoft JhengHei"/>
              </a:rPr>
              <a:t>行模型</a:t>
            </a:r>
            <a:endParaRPr sz="2600">
              <a:latin typeface="Microsoft JhengHei"/>
              <a:cs typeface="Microsoft JhengHe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33625" y="667588"/>
            <a:ext cx="4478655" cy="7886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5"/>
              <a:t>本</a:t>
            </a:r>
            <a:r>
              <a:rPr dirty="0" spc="25"/>
              <a:t>主</a:t>
            </a:r>
            <a:r>
              <a:rPr dirty="0" spc="5"/>
              <a:t>题教学目标</a:t>
            </a:r>
          </a:p>
        </p:txBody>
      </p:sp>
      <p:sp>
        <p:nvSpPr>
          <p:cNvPr id="4" name="object 4"/>
          <p:cNvSpPr/>
          <p:nvPr/>
        </p:nvSpPr>
        <p:spPr>
          <a:xfrm>
            <a:off x="251459" y="260604"/>
            <a:ext cx="2438400" cy="5760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8531479" y="6341770"/>
            <a:ext cx="34099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solidFill>
                  <a:srgbClr val="073D86"/>
                </a:solidFill>
                <a:latin typeface="Arial"/>
                <a:cs typeface="Arial"/>
              </a:rPr>
              <a:t>15:58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55442" y="857757"/>
            <a:ext cx="3205480" cy="7880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三</a:t>
            </a:r>
            <a:r>
              <a:rPr dirty="0" spc="20"/>
              <a:t>状</a:t>
            </a:r>
            <a:r>
              <a:rPr dirty="0"/>
              <a:t>态模型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7217" y="2552852"/>
            <a:ext cx="8187055" cy="35680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85115" marR="69215" indent="-272415">
              <a:lnSpc>
                <a:spcPct val="110000"/>
              </a:lnSpc>
              <a:spcBef>
                <a:spcPts val="10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800" spc="5" b="1">
                <a:solidFill>
                  <a:srgbClr val="073D86"/>
                </a:solidFill>
                <a:latin typeface="Microsoft JhengHei"/>
                <a:cs typeface="Microsoft JhengHei"/>
              </a:rPr>
              <a:t>运行态</a:t>
            </a:r>
            <a:r>
              <a:rPr dirty="0" sz="2800" spc="-5" b="1">
                <a:solidFill>
                  <a:srgbClr val="073D86"/>
                </a:solidFill>
                <a:latin typeface="Times New Roman"/>
                <a:cs typeface="Times New Roman"/>
              </a:rPr>
              <a:t>→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等待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态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：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等待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使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用资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源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；等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待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外设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传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输； </a:t>
            </a:r>
            <a:r>
              <a:rPr dirty="0" sz="2800" spc="5" b="1">
                <a:solidFill>
                  <a:srgbClr val="073D86"/>
                </a:solidFill>
                <a:latin typeface="Microsoft JhengHei"/>
                <a:cs typeface="Microsoft JhengHei"/>
              </a:rPr>
              <a:t>等待人工干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预</a:t>
            </a:r>
            <a:r>
              <a:rPr dirty="0" sz="2800" spc="-5" b="1">
                <a:solidFill>
                  <a:srgbClr val="073D86"/>
                </a:solidFill>
                <a:latin typeface="Times New Roman"/>
                <a:cs typeface="Times New Roman"/>
              </a:rPr>
              <a:t>/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信号</a:t>
            </a:r>
            <a:endParaRPr sz="2800">
              <a:latin typeface="Microsoft JhengHei"/>
              <a:cs typeface="Microsoft JhengHei"/>
            </a:endParaRPr>
          </a:p>
          <a:p>
            <a:pPr marL="285115" marR="5080" indent="-272415">
              <a:lnSpc>
                <a:spcPct val="110100"/>
              </a:lnSpc>
              <a:spcBef>
                <a:spcPts val="67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800" spc="30" b="1">
                <a:solidFill>
                  <a:srgbClr val="073D86"/>
                </a:solidFill>
                <a:latin typeface="Microsoft JhengHei"/>
                <a:cs typeface="Microsoft JhengHei"/>
              </a:rPr>
              <a:t>等待态</a:t>
            </a:r>
            <a:r>
              <a:rPr dirty="0" sz="2800" spc="5" b="1">
                <a:solidFill>
                  <a:srgbClr val="073D86"/>
                </a:solidFill>
                <a:latin typeface="Times New Roman"/>
                <a:cs typeface="Times New Roman"/>
              </a:rPr>
              <a:t>→</a:t>
            </a:r>
            <a:r>
              <a:rPr dirty="0" sz="2800" spc="25" b="1">
                <a:solidFill>
                  <a:srgbClr val="073D86"/>
                </a:solidFill>
                <a:latin typeface="Microsoft JhengHei"/>
                <a:cs typeface="Microsoft JhengHei"/>
              </a:rPr>
              <a:t>就绪</a:t>
            </a:r>
            <a:r>
              <a:rPr dirty="0" sz="2800" spc="15" b="1">
                <a:solidFill>
                  <a:srgbClr val="073D86"/>
                </a:solidFill>
                <a:latin typeface="Microsoft JhengHei"/>
                <a:cs typeface="Microsoft JhengHei"/>
              </a:rPr>
              <a:t>态：</a:t>
            </a:r>
            <a:r>
              <a:rPr dirty="0" sz="2800" spc="25" b="1">
                <a:solidFill>
                  <a:srgbClr val="073D86"/>
                </a:solidFill>
                <a:latin typeface="Microsoft JhengHei"/>
                <a:cs typeface="Microsoft JhengHei"/>
              </a:rPr>
              <a:t>资源</a:t>
            </a:r>
            <a:r>
              <a:rPr dirty="0" sz="2800" spc="15" b="1">
                <a:solidFill>
                  <a:srgbClr val="073D86"/>
                </a:solidFill>
                <a:latin typeface="Microsoft JhengHei"/>
                <a:cs typeface="Microsoft JhengHei"/>
              </a:rPr>
              <a:t>得到</a:t>
            </a:r>
            <a:r>
              <a:rPr dirty="0" sz="2800" spc="25" b="1">
                <a:solidFill>
                  <a:srgbClr val="073D86"/>
                </a:solidFill>
                <a:latin typeface="Microsoft JhengHei"/>
                <a:cs typeface="Microsoft JhengHei"/>
              </a:rPr>
              <a:t>满足</a:t>
            </a:r>
            <a:r>
              <a:rPr dirty="0" sz="2800" spc="15" b="1">
                <a:solidFill>
                  <a:srgbClr val="073D86"/>
                </a:solidFill>
                <a:latin typeface="Microsoft JhengHei"/>
                <a:cs typeface="Microsoft JhengHei"/>
              </a:rPr>
              <a:t>；外</a:t>
            </a:r>
            <a:r>
              <a:rPr dirty="0" sz="2800" spc="25" b="1">
                <a:solidFill>
                  <a:srgbClr val="073D86"/>
                </a:solidFill>
                <a:latin typeface="Microsoft JhengHei"/>
                <a:cs typeface="Microsoft JhengHei"/>
              </a:rPr>
              <a:t>设传</a:t>
            </a:r>
            <a:r>
              <a:rPr dirty="0" sz="2800" spc="15" b="1">
                <a:solidFill>
                  <a:srgbClr val="073D86"/>
                </a:solidFill>
                <a:latin typeface="Microsoft JhengHei"/>
                <a:cs typeface="Microsoft JhengHei"/>
              </a:rPr>
              <a:t>输结</a:t>
            </a:r>
            <a:r>
              <a:rPr dirty="0" sz="2800" spc="25" b="1">
                <a:solidFill>
                  <a:srgbClr val="073D86"/>
                </a:solidFill>
                <a:latin typeface="Microsoft JhengHei"/>
                <a:cs typeface="Microsoft JhengHei"/>
              </a:rPr>
              <a:t>束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； </a:t>
            </a:r>
            <a:r>
              <a:rPr dirty="0" sz="2800" spc="5" b="1">
                <a:solidFill>
                  <a:srgbClr val="073D86"/>
                </a:solidFill>
                <a:latin typeface="Microsoft JhengHei"/>
                <a:cs typeface="Microsoft JhengHei"/>
              </a:rPr>
              <a:t>人工干预</a:t>
            </a:r>
            <a:r>
              <a:rPr dirty="0" sz="2800" spc="-5" b="1">
                <a:solidFill>
                  <a:srgbClr val="073D86"/>
                </a:solidFill>
                <a:latin typeface="Times New Roman"/>
                <a:cs typeface="Times New Roman"/>
              </a:rPr>
              <a:t>/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信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号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完成</a:t>
            </a:r>
            <a:endParaRPr sz="2800">
              <a:latin typeface="Microsoft JhengHei"/>
              <a:cs typeface="Microsoft JhengHei"/>
            </a:endParaRPr>
          </a:p>
          <a:p>
            <a:pPr marL="285115" marR="5080" indent="-272415">
              <a:lnSpc>
                <a:spcPct val="110000"/>
              </a:lnSpc>
              <a:spcBef>
                <a:spcPts val="67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800" spc="30" b="1">
                <a:solidFill>
                  <a:srgbClr val="073D86"/>
                </a:solidFill>
                <a:latin typeface="Microsoft JhengHei"/>
                <a:cs typeface="Microsoft JhengHei"/>
              </a:rPr>
              <a:t>运行态</a:t>
            </a:r>
            <a:r>
              <a:rPr dirty="0" sz="2800" spc="5" b="1">
                <a:solidFill>
                  <a:srgbClr val="073D86"/>
                </a:solidFill>
                <a:latin typeface="Times New Roman"/>
                <a:cs typeface="Times New Roman"/>
              </a:rPr>
              <a:t>→</a:t>
            </a:r>
            <a:r>
              <a:rPr dirty="0" sz="2800" spc="25" b="1">
                <a:solidFill>
                  <a:srgbClr val="073D86"/>
                </a:solidFill>
                <a:latin typeface="Microsoft JhengHei"/>
                <a:cs typeface="Microsoft JhengHei"/>
              </a:rPr>
              <a:t>就绪</a:t>
            </a:r>
            <a:r>
              <a:rPr dirty="0" sz="2800" spc="15" b="1">
                <a:solidFill>
                  <a:srgbClr val="073D86"/>
                </a:solidFill>
                <a:latin typeface="Microsoft JhengHei"/>
                <a:cs typeface="Microsoft JhengHei"/>
              </a:rPr>
              <a:t>态：</a:t>
            </a:r>
            <a:r>
              <a:rPr dirty="0" sz="2800" spc="25" b="1">
                <a:solidFill>
                  <a:srgbClr val="073D86"/>
                </a:solidFill>
                <a:latin typeface="Microsoft JhengHei"/>
                <a:cs typeface="Microsoft JhengHei"/>
              </a:rPr>
              <a:t>运行</a:t>
            </a:r>
            <a:r>
              <a:rPr dirty="0" sz="2800" spc="15" b="1">
                <a:solidFill>
                  <a:srgbClr val="073D86"/>
                </a:solidFill>
                <a:latin typeface="Microsoft JhengHei"/>
                <a:cs typeface="Microsoft JhengHei"/>
              </a:rPr>
              <a:t>时间</a:t>
            </a:r>
            <a:r>
              <a:rPr dirty="0" sz="2800" spc="25" b="1">
                <a:solidFill>
                  <a:srgbClr val="073D86"/>
                </a:solidFill>
                <a:latin typeface="Microsoft JhengHei"/>
                <a:cs typeface="Microsoft JhengHei"/>
              </a:rPr>
              <a:t>到；</a:t>
            </a:r>
            <a:r>
              <a:rPr dirty="0" sz="2800" spc="15" b="1">
                <a:solidFill>
                  <a:srgbClr val="073D86"/>
                </a:solidFill>
                <a:latin typeface="Microsoft JhengHei"/>
                <a:cs typeface="Microsoft JhengHei"/>
              </a:rPr>
              <a:t>出现</a:t>
            </a:r>
            <a:r>
              <a:rPr dirty="0" sz="2800" spc="25" b="1">
                <a:solidFill>
                  <a:srgbClr val="073D86"/>
                </a:solidFill>
                <a:latin typeface="Microsoft JhengHei"/>
                <a:cs typeface="Microsoft JhengHei"/>
              </a:rPr>
              <a:t>有更</a:t>
            </a:r>
            <a:r>
              <a:rPr dirty="0" sz="2800" spc="15" b="1">
                <a:solidFill>
                  <a:srgbClr val="073D86"/>
                </a:solidFill>
                <a:latin typeface="Microsoft JhengHei"/>
                <a:cs typeface="Microsoft JhengHei"/>
              </a:rPr>
              <a:t>高优</a:t>
            </a:r>
            <a:r>
              <a:rPr dirty="0" sz="2800" spc="25" b="1">
                <a:solidFill>
                  <a:srgbClr val="073D86"/>
                </a:solidFill>
                <a:latin typeface="Microsoft JhengHei"/>
                <a:cs typeface="Microsoft JhengHei"/>
              </a:rPr>
              <a:t>先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权 </a:t>
            </a:r>
            <a:r>
              <a:rPr dirty="0" sz="2800" spc="5" b="1">
                <a:solidFill>
                  <a:srgbClr val="073D86"/>
                </a:solidFill>
                <a:latin typeface="Microsoft JhengHei"/>
                <a:cs typeface="Microsoft JhengHei"/>
              </a:rPr>
              <a:t>进程</a:t>
            </a:r>
            <a:endParaRPr sz="2800">
              <a:latin typeface="Microsoft JhengHei"/>
              <a:cs typeface="Microsoft JhengHei"/>
            </a:endParaRPr>
          </a:p>
          <a:p>
            <a:pPr marL="285115" indent="-272415">
              <a:lnSpc>
                <a:spcPct val="100000"/>
              </a:lnSpc>
              <a:spcBef>
                <a:spcPts val="101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800" spc="5" b="1">
                <a:solidFill>
                  <a:srgbClr val="073D86"/>
                </a:solidFill>
                <a:latin typeface="Microsoft JhengHei"/>
                <a:cs typeface="Microsoft JhengHei"/>
              </a:rPr>
              <a:t>就绪态</a:t>
            </a:r>
            <a:r>
              <a:rPr dirty="0" sz="2800" spc="-5" b="1">
                <a:solidFill>
                  <a:srgbClr val="073D86"/>
                </a:solidFill>
                <a:latin typeface="Times New Roman"/>
                <a:cs typeface="Times New Roman"/>
              </a:rPr>
              <a:t>→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运行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态：</a:t>
            </a:r>
            <a:r>
              <a:rPr dirty="0" sz="2800" spc="-5" b="1">
                <a:solidFill>
                  <a:srgbClr val="073D86"/>
                </a:solidFill>
                <a:latin typeface="Times New Roman"/>
                <a:cs typeface="Times New Roman"/>
              </a:rPr>
              <a:t>CPU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空闲时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选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择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一个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就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绪进程</a:t>
            </a:r>
            <a:endParaRPr sz="2800">
              <a:latin typeface="Microsoft JhengHei"/>
              <a:cs typeface="Microsoft JhengHe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1459" y="260604"/>
            <a:ext cx="2438400" cy="6416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54376" y="792302"/>
            <a:ext cx="4634865" cy="7886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Times New Roman"/>
                <a:cs typeface="Times New Roman"/>
              </a:rPr>
              <a:t>4.2.3</a:t>
            </a:r>
            <a:r>
              <a:rPr dirty="0" spc="-95">
                <a:latin typeface="Times New Roman"/>
                <a:cs typeface="Times New Roman"/>
              </a:rPr>
              <a:t> </a:t>
            </a:r>
            <a:r>
              <a:rPr dirty="0" spc="5"/>
              <a:t>五</a:t>
            </a:r>
            <a:r>
              <a:rPr dirty="0" spc="20"/>
              <a:t>状</a:t>
            </a:r>
            <a:r>
              <a:rPr dirty="0" spc="5"/>
              <a:t>态模型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016" y="2256891"/>
            <a:ext cx="3404870" cy="2952750"/>
          </a:xfrm>
          <a:prstGeom prst="rect">
            <a:avLst/>
          </a:prstGeom>
        </p:spPr>
        <p:txBody>
          <a:bodyPr wrap="square" lIns="0" tIns="110490" rIns="0" bIns="0" rtlCol="0" vert="horz">
            <a:spAutoFit/>
          </a:bodyPr>
          <a:lstStyle/>
          <a:p>
            <a:pPr marL="285115" indent="-272415">
              <a:lnSpc>
                <a:spcPct val="100000"/>
              </a:lnSpc>
              <a:spcBef>
                <a:spcPts val="87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3200" spc="10" b="1">
                <a:solidFill>
                  <a:srgbClr val="073D86"/>
                </a:solidFill>
                <a:latin typeface="Microsoft JhengHei"/>
                <a:cs typeface="Microsoft JhengHei"/>
              </a:rPr>
              <a:t>运行</a:t>
            </a:r>
            <a:r>
              <a:rPr dirty="0" sz="3200" spc="765" b="1">
                <a:solidFill>
                  <a:srgbClr val="073D86"/>
                </a:solidFill>
                <a:latin typeface="Microsoft JhengHei"/>
                <a:cs typeface="Microsoft JhengHei"/>
              </a:rPr>
              <a:t>态</a:t>
            </a:r>
            <a:r>
              <a:rPr dirty="0" sz="3200" b="1">
                <a:solidFill>
                  <a:srgbClr val="073D86"/>
                </a:solidFill>
                <a:latin typeface="Times New Roman"/>
                <a:cs typeface="Times New Roman"/>
              </a:rPr>
              <a:t>(Run</a:t>
            </a:r>
            <a:r>
              <a:rPr dirty="0" sz="3200" spc="-15" b="1">
                <a:solidFill>
                  <a:srgbClr val="073D86"/>
                </a:solidFill>
                <a:latin typeface="Times New Roman"/>
                <a:cs typeface="Times New Roman"/>
              </a:rPr>
              <a:t>n</a:t>
            </a:r>
            <a:r>
              <a:rPr dirty="0" sz="3200" b="1">
                <a:solidFill>
                  <a:srgbClr val="073D86"/>
                </a:solidFill>
                <a:latin typeface="Times New Roman"/>
                <a:cs typeface="Times New Roman"/>
              </a:rPr>
              <a:t>ing)</a:t>
            </a:r>
            <a:endParaRPr sz="3200">
              <a:latin typeface="Times New Roman"/>
              <a:cs typeface="Times New Roman"/>
            </a:endParaRPr>
          </a:p>
          <a:p>
            <a:pPr marL="285115" indent="-272415">
              <a:lnSpc>
                <a:spcPct val="100000"/>
              </a:lnSpc>
              <a:spcBef>
                <a:spcPts val="77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3200" spc="10" b="1">
                <a:solidFill>
                  <a:srgbClr val="073D86"/>
                </a:solidFill>
                <a:latin typeface="Microsoft JhengHei"/>
                <a:cs typeface="Microsoft JhengHei"/>
              </a:rPr>
              <a:t>就绪</a:t>
            </a:r>
            <a:r>
              <a:rPr dirty="0" sz="3200" spc="765" b="1">
                <a:solidFill>
                  <a:srgbClr val="073D86"/>
                </a:solidFill>
                <a:latin typeface="Microsoft JhengHei"/>
                <a:cs typeface="Microsoft JhengHei"/>
              </a:rPr>
              <a:t>态</a:t>
            </a:r>
            <a:r>
              <a:rPr dirty="0" sz="3200" b="1">
                <a:solidFill>
                  <a:srgbClr val="073D86"/>
                </a:solidFill>
                <a:latin typeface="Times New Roman"/>
                <a:cs typeface="Times New Roman"/>
              </a:rPr>
              <a:t>(Ready)</a:t>
            </a:r>
            <a:endParaRPr sz="3200">
              <a:latin typeface="Times New Roman"/>
              <a:cs typeface="Times New Roman"/>
            </a:endParaRPr>
          </a:p>
          <a:p>
            <a:pPr marL="285115" indent="-272415">
              <a:lnSpc>
                <a:spcPct val="100000"/>
              </a:lnSpc>
              <a:spcBef>
                <a:spcPts val="76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3200" spc="10" b="1">
                <a:solidFill>
                  <a:srgbClr val="073D86"/>
                </a:solidFill>
                <a:latin typeface="Microsoft JhengHei"/>
                <a:cs typeface="Microsoft JhengHei"/>
              </a:rPr>
              <a:t>阻塞</a:t>
            </a:r>
            <a:r>
              <a:rPr dirty="0" sz="3200" spc="765" b="1">
                <a:solidFill>
                  <a:srgbClr val="073D86"/>
                </a:solidFill>
                <a:latin typeface="Microsoft JhengHei"/>
                <a:cs typeface="Microsoft JhengHei"/>
              </a:rPr>
              <a:t>态</a:t>
            </a:r>
            <a:r>
              <a:rPr dirty="0" sz="3200" b="1">
                <a:solidFill>
                  <a:srgbClr val="073D86"/>
                </a:solidFill>
                <a:latin typeface="Times New Roman"/>
                <a:cs typeface="Times New Roman"/>
              </a:rPr>
              <a:t>(Blocked)</a:t>
            </a:r>
            <a:endParaRPr sz="3200">
              <a:latin typeface="Times New Roman"/>
              <a:cs typeface="Times New Roman"/>
            </a:endParaRPr>
          </a:p>
          <a:p>
            <a:pPr marL="285115" indent="-272415">
              <a:lnSpc>
                <a:spcPct val="100000"/>
              </a:lnSpc>
              <a:spcBef>
                <a:spcPts val="77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3200" spc="15" b="1">
                <a:solidFill>
                  <a:srgbClr val="073D86"/>
                </a:solidFill>
                <a:latin typeface="Microsoft JhengHei"/>
                <a:cs typeface="Microsoft JhengHei"/>
              </a:rPr>
              <a:t>新</a:t>
            </a:r>
            <a:r>
              <a:rPr dirty="0" sz="3200" spc="780" b="1">
                <a:solidFill>
                  <a:srgbClr val="073D86"/>
                </a:solidFill>
                <a:latin typeface="Microsoft JhengHei"/>
                <a:cs typeface="Microsoft JhengHei"/>
              </a:rPr>
              <a:t>建</a:t>
            </a:r>
            <a:r>
              <a:rPr dirty="0" sz="3200" b="1">
                <a:solidFill>
                  <a:srgbClr val="073D86"/>
                </a:solidFill>
                <a:latin typeface="Times New Roman"/>
                <a:cs typeface="Times New Roman"/>
              </a:rPr>
              <a:t>(New)</a:t>
            </a:r>
            <a:endParaRPr sz="3200">
              <a:latin typeface="Times New Roman"/>
              <a:cs typeface="Times New Roman"/>
            </a:endParaRPr>
          </a:p>
          <a:p>
            <a:pPr marL="285115" indent="-272415">
              <a:lnSpc>
                <a:spcPct val="100000"/>
              </a:lnSpc>
              <a:spcBef>
                <a:spcPts val="77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3200" spc="10" b="1">
                <a:solidFill>
                  <a:srgbClr val="073D86"/>
                </a:solidFill>
                <a:latin typeface="Microsoft JhengHei"/>
                <a:cs typeface="Microsoft JhengHei"/>
              </a:rPr>
              <a:t>退</a:t>
            </a:r>
            <a:r>
              <a:rPr dirty="0" sz="3200" spc="775" b="1">
                <a:solidFill>
                  <a:srgbClr val="073D86"/>
                </a:solidFill>
                <a:latin typeface="Microsoft JhengHei"/>
                <a:cs typeface="Microsoft JhengHei"/>
              </a:rPr>
              <a:t>出</a:t>
            </a:r>
            <a:r>
              <a:rPr dirty="0" sz="3200" b="1">
                <a:solidFill>
                  <a:srgbClr val="073D86"/>
                </a:solidFill>
                <a:latin typeface="Times New Roman"/>
                <a:cs typeface="Times New Roman"/>
              </a:rPr>
              <a:t>(Exit)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1459" y="260604"/>
            <a:ext cx="2438400" cy="6416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1459" y="188976"/>
            <a:ext cx="2438400" cy="6416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99641" y="595325"/>
            <a:ext cx="5744845" cy="7886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5"/>
              <a:t>五</a:t>
            </a:r>
            <a:r>
              <a:rPr dirty="0" spc="20"/>
              <a:t>状</a:t>
            </a:r>
            <a:r>
              <a:rPr dirty="0" spc="5"/>
              <a:t>态模</a:t>
            </a:r>
            <a:r>
              <a:rPr dirty="0" spc="-15"/>
              <a:t>型</a:t>
            </a:r>
            <a:r>
              <a:rPr dirty="0" spc="5"/>
              <a:t>及其</a:t>
            </a:r>
            <a:r>
              <a:rPr dirty="0" spc="-15"/>
              <a:t>转</a:t>
            </a:r>
            <a:r>
              <a:rPr dirty="0" spc="5"/>
              <a:t>换</a:t>
            </a:r>
          </a:p>
        </p:txBody>
      </p:sp>
      <p:sp>
        <p:nvSpPr>
          <p:cNvPr id="4" name="object 4"/>
          <p:cNvSpPr/>
          <p:nvPr/>
        </p:nvSpPr>
        <p:spPr>
          <a:xfrm>
            <a:off x="3427476" y="1766316"/>
            <a:ext cx="1463039" cy="12176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515105" y="1701545"/>
            <a:ext cx="1440180" cy="1195070"/>
          </a:xfrm>
          <a:custGeom>
            <a:avLst/>
            <a:gdLst/>
            <a:ahLst/>
            <a:cxnLst/>
            <a:rect l="l" t="t" r="r" b="b"/>
            <a:pathLst>
              <a:path w="1440179" h="1195070">
                <a:moveTo>
                  <a:pt x="720090" y="0"/>
                </a:moveTo>
                <a:lnTo>
                  <a:pt x="668671" y="1499"/>
                </a:lnTo>
                <a:lnTo>
                  <a:pt x="618226" y="5932"/>
                </a:lnTo>
                <a:lnTo>
                  <a:pt x="568879" y="13196"/>
                </a:lnTo>
                <a:lnTo>
                  <a:pt x="520749" y="23190"/>
                </a:lnTo>
                <a:lnTo>
                  <a:pt x="473961" y="35814"/>
                </a:lnTo>
                <a:lnTo>
                  <a:pt x="428635" y="50965"/>
                </a:lnTo>
                <a:lnTo>
                  <a:pt x="384893" y="68544"/>
                </a:lnTo>
                <a:lnTo>
                  <a:pt x="342857" y="88449"/>
                </a:lnTo>
                <a:lnTo>
                  <a:pt x="302650" y="110579"/>
                </a:lnTo>
                <a:lnTo>
                  <a:pt x="264393" y="134832"/>
                </a:lnTo>
                <a:lnTo>
                  <a:pt x="228208" y="161109"/>
                </a:lnTo>
                <a:lnTo>
                  <a:pt x="194217" y="189307"/>
                </a:lnTo>
                <a:lnTo>
                  <a:pt x="162542" y="219325"/>
                </a:lnTo>
                <a:lnTo>
                  <a:pt x="133305" y="251064"/>
                </a:lnTo>
                <a:lnTo>
                  <a:pt x="106628" y="284420"/>
                </a:lnTo>
                <a:lnTo>
                  <a:pt x="82633" y="319294"/>
                </a:lnTo>
                <a:lnTo>
                  <a:pt x="61441" y="355585"/>
                </a:lnTo>
                <a:lnTo>
                  <a:pt x="43176" y="393190"/>
                </a:lnTo>
                <a:lnTo>
                  <a:pt x="27957" y="432010"/>
                </a:lnTo>
                <a:lnTo>
                  <a:pt x="15909" y="471942"/>
                </a:lnTo>
                <a:lnTo>
                  <a:pt x="7152" y="512887"/>
                </a:lnTo>
                <a:lnTo>
                  <a:pt x="1808" y="554742"/>
                </a:lnTo>
                <a:lnTo>
                  <a:pt x="0" y="597407"/>
                </a:lnTo>
                <a:lnTo>
                  <a:pt x="1808" y="640073"/>
                </a:lnTo>
                <a:lnTo>
                  <a:pt x="7152" y="681928"/>
                </a:lnTo>
                <a:lnTo>
                  <a:pt x="15909" y="722873"/>
                </a:lnTo>
                <a:lnTo>
                  <a:pt x="27957" y="762805"/>
                </a:lnTo>
                <a:lnTo>
                  <a:pt x="43176" y="801625"/>
                </a:lnTo>
                <a:lnTo>
                  <a:pt x="61441" y="839230"/>
                </a:lnTo>
                <a:lnTo>
                  <a:pt x="82633" y="875521"/>
                </a:lnTo>
                <a:lnTo>
                  <a:pt x="106628" y="910395"/>
                </a:lnTo>
                <a:lnTo>
                  <a:pt x="133305" y="943751"/>
                </a:lnTo>
                <a:lnTo>
                  <a:pt x="162542" y="975490"/>
                </a:lnTo>
                <a:lnTo>
                  <a:pt x="194217" y="1005508"/>
                </a:lnTo>
                <a:lnTo>
                  <a:pt x="228208" y="1033706"/>
                </a:lnTo>
                <a:lnTo>
                  <a:pt x="264393" y="1059983"/>
                </a:lnTo>
                <a:lnTo>
                  <a:pt x="302650" y="1084236"/>
                </a:lnTo>
                <a:lnTo>
                  <a:pt x="342857" y="1106366"/>
                </a:lnTo>
                <a:lnTo>
                  <a:pt x="384893" y="1126271"/>
                </a:lnTo>
                <a:lnTo>
                  <a:pt x="428635" y="1143850"/>
                </a:lnTo>
                <a:lnTo>
                  <a:pt x="473961" y="1159001"/>
                </a:lnTo>
                <a:lnTo>
                  <a:pt x="520749" y="1171625"/>
                </a:lnTo>
                <a:lnTo>
                  <a:pt x="568879" y="1181619"/>
                </a:lnTo>
                <a:lnTo>
                  <a:pt x="618226" y="1188883"/>
                </a:lnTo>
                <a:lnTo>
                  <a:pt x="668671" y="1193316"/>
                </a:lnTo>
                <a:lnTo>
                  <a:pt x="720090" y="1194815"/>
                </a:lnTo>
                <a:lnTo>
                  <a:pt x="771508" y="1193316"/>
                </a:lnTo>
                <a:lnTo>
                  <a:pt x="821953" y="1188883"/>
                </a:lnTo>
                <a:lnTo>
                  <a:pt x="871300" y="1181619"/>
                </a:lnTo>
                <a:lnTo>
                  <a:pt x="919430" y="1171625"/>
                </a:lnTo>
                <a:lnTo>
                  <a:pt x="966218" y="1159001"/>
                </a:lnTo>
                <a:lnTo>
                  <a:pt x="1011544" y="1143850"/>
                </a:lnTo>
                <a:lnTo>
                  <a:pt x="1055286" y="1126271"/>
                </a:lnTo>
                <a:lnTo>
                  <a:pt x="1097322" y="1106366"/>
                </a:lnTo>
                <a:lnTo>
                  <a:pt x="1137529" y="1084236"/>
                </a:lnTo>
                <a:lnTo>
                  <a:pt x="1175786" y="1059983"/>
                </a:lnTo>
                <a:lnTo>
                  <a:pt x="1211971" y="1033706"/>
                </a:lnTo>
                <a:lnTo>
                  <a:pt x="1245962" y="1005508"/>
                </a:lnTo>
                <a:lnTo>
                  <a:pt x="1277637" y="975490"/>
                </a:lnTo>
                <a:lnTo>
                  <a:pt x="1306874" y="943751"/>
                </a:lnTo>
                <a:lnTo>
                  <a:pt x="1333551" y="910395"/>
                </a:lnTo>
                <a:lnTo>
                  <a:pt x="1357546" y="875521"/>
                </a:lnTo>
                <a:lnTo>
                  <a:pt x="1378738" y="839230"/>
                </a:lnTo>
                <a:lnTo>
                  <a:pt x="1397003" y="801625"/>
                </a:lnTo>
                <a:lnTo>
                  <a:pt x="1412222" y="762805"/>
                </a:lnTo>
                <a:lnTo>
                  <a:pt x="1424270" y="722873"/>
                </a:lnTo>
                <a:lnTo>
                  <a:pt x="1433027" y="681928"/>
                </a:lnTo>
                <a:lnTo>
                  <a:pt x="1438371" y="640073"/>
                </a:lnTo>
                <a:lnTo>
                  <a:pt x="1440180" y="597407"/>
                </a:lnTo>
                <a:lnTo>
                  <a:pt x="1438371" y="554742"/>
                </a:lnTo>
                <a:lnTo>
                  <a:pt x="1433027" y="512887"/>
                </a:lnTo>
                <a:lnTo>
                  <a:pt x="1424270" y="471942"/>
                </a:lnTo>
                <a:lnTo>
                  <a:pt x="1412222" y="432010"/>
                </a:lnTo>
                <a:lnTo>
                  <a:pt x="1397003" y="393190"/>
                </a:lnTo>
                <a:lnTo>
                  <a:pt x="1378738" y="355585"/>
                </a:lnTo>
                <a:lnTo>
                  <a:pt x="1357546" y="319294"/>
                </a:lnTo>
                <a:lnTo>
                  <a:pt x="1333551" y="284420"/>
                </a:lnTo>
                <a:lnTo>
                  <a:pt x="1306874" y="251064"/>
                </a:lnTo>
                <a:lnTo>
                  <a:pt x="1277637" y="219325"/>
                </a:lnTo>
                <a:lnTo>
                  <a:pt x="1245962" y="189307"/>
                </a:lnTo>
                <a:lnTo>
                  <a:pt x="1211971" y="161109"/>
                </a:lnTo>
                <a:lnTo>
                  <a:pt x="1175786" y="134832"/>
                </a:lnTo>
                <a:lnTo>
                  <a:pt x="1137529" y="110579"/>
                </a:lnTo>
                <a:lnTo>
                  <a:pt x="1097322" y="88449"/>
                </a:lnTo>
                <a:lnTo>
                  <a:pt x="1055286" y="68544"/>
                </a:lnTo>
                <a:lnTo>
                  <a:pt x="1011544" y="50965"/>
                </a:lnTo>
                <a:lnTo>
                  <a:pt x="966218" y="35814"/>
                </a:lnTo>
                <a:lnTo>
                  <a:pt x="919430" y="23190"/>
                </a:lnTo>
                <a:lnTo>
                  <a:pt x="871300" y="13196"/>
                </a:lnTo>
                <a:lnTo>
                  <a:pt x="821953" y="5932"/>
                </a:lnTo>
                <a:lnTo>
                  <a:pt x="771508" y="1499"/>
                </a:lnTo>
                <a:lnTo>
                  <a:pt x="720090" y="0"/>
                </a:lnTo>
                <a:close/>
              </a:path>
            </a:pathLst>
          </a:custGeom>
          <a:solidFill>
            <a:srgbClr val="30B6F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515105" y="1701545"/>
            <a:ext cx="1440180" cy="1195070"/>
          </a:xfrm>
          <a:custGeom>
            <a:avLst/>
            <a:gdLst/>
            <a:ahLst/>
            <a:cxnLst/>
            <a:rect l="l" t="t" r="r" b="b"/>
            <a:pathLst>
              <a:path w="1440179" h="1195070">
                <a:moveTo>
                  <a:pt x="0" y="597407"/>
                </a:moveTo>
                <a:lnTo>
                  <a:pt x="1808" y="554742"/>
                </a:lnTo>
                <a:lnTo>
                  <a:pt x="7152" y="512887"/>
                </a:lnTo>
                <a:lnTo>
                  <a:pt x="15909" y="471942"/>
                </a:lnTo>
                <a:lnTo>
                  <a:pt x="27957" y="432010"/>
                </a:lnTo>
                <a:lnTo>
                  <a:pt x="43176" y="393190"/>
                </a:lnTo>
                <a:lnTo>
                  <a:pt x="61441" y="355585"/>
                </a:lnTo>
                <a:lnTo>
                  <a:pt x="82633" y="319294"/>
                </a:lnTo>
                <a:lnTo>
                  <a:pt x="106628" y="284420"/>
                </a:lnTo>
                <a:lnTo>
                  <a:pt x="133305" y="251064"/>
                </a:lnTo>
                <a:lnTo>
                  <a:pt x="162542" y="219325"/>
                </a:lnTo>
                <a:lnTo>
                  <a:pt x="194217" y="189307"/>
                </a:lnTo>
                <a:lnTo>
                  <a:pt x="228208" y="161109"/>
                </a:lnTo>
                <a:lnTo>
                  <a:pt x="264393" y="134832"/>
                </a:lnTo>
                <a:lnTo>
                  <a:pt x="302650" y="110579"/>
                </a:lnTo>
                <a:lnTo>
                  <a:pt x="342857" y="88449"/>
                </a:lnTo>
                <a:lnTo>
                  <a:pt x="384893" y="68544"/>
                </a:lnTo>
                <a:lnTo>
                  <a:pt x="428635" y="50965"/>
                </a:lnTo>
                <a:lnTo>
                  <a:pt x="473961" y="35814"/>
                </a:lnTo>
                <a:lnTo>
                  <a:pt x="520749" y="23190"/>
                </a:lnTo>
                <a:lnTo>
                  <a:pt x="568879" y="13196"/>
                </a:lnTo>
                <a:lnTo>
                  <a:pt x="618226" y="5932"/>
                </a:lnTo>
                <a:lnTo>
                  <a:pt x="668671" y="1499"/>
                </a:lnTo>
                <a:lnTo>
                  <a:pt x="720090" y="0"/>
                </a:lnTo>
                <a:lnTo>
                  <a:pt x="771508" y="1499"/>
                </a:lnTo>
                <a:lnTo>
                  <a:pt x="821953" y="5932"/>
                </a:lnTo>
                <a:lnTo>
                  <a:pt x="871300" y="13196"/>
                </a:lnTo>
                <a:lnTo>
                  <a:pt x="919430" y="23190"/>
                </a:lnTo>
                <a:lnTo>
                  <a:pt x="966218" y="35814"/>
                </a:lnTo>
                <a:lnTo>
                  <a:pt x="1011544" y="50965"/>
                </a:lnTo>
                <a:lnTo>
                  <a:pt x="1055286" y="68544"/>
                </a:lnTo>
                <a:lnTo>
                  <a:pt x="1097322" y="88449"/>
                </a:lnTo>
                <a:lnTo>
                  <a:pt x="1137529" y="110579"/>
                </a:lnTo>
                <a:lnTo>
                  <a:pt x="1175786" y="134832"/>
                </a:lnTo>
                <a:lnTo>
                  <a:pt x="1211971" y="161109"/>
                </a:lnTo>
                <a:lnTo>
                  <a:pt x="1245962" y="189307"/>
                </a:lnTo>
                <a:lnTo>
                  <a:pt x="1277637" y="219325"/>
                </a:lnTo>
                <a:lnTo>
                  <a:pt x="1306874" y="251064"/>
                </a:lnTo>
                <a:lnTo>
                  <a:pt x="1333551" y="284420"/>
                </a:lnTo>
                <a:lnTo>
                  <a:pt x="1357546" y="319294"/>
                </a:lnTo>
                <a:lnTo>
                  <a:pt x="1378738" y="355585"/>
                </a:lnTo>
                <a:lnTo>
                  <a:pt x="1397003" y="393190"/>
                </a:lnTo>
                <a:lnTo>
                  <a:pt x="1412222" y="432010"/>
                </a:lnTo>
                <a:lnTo>
                  <a:pt x="1424270" y="471942"/>
                </a:lnTo>
                <a:lnTo>
                  <a:pt x="1433027" y="512887"/>
                </a:lnTo>
                <a:lnTo>
                  <a:pt x="1438371" y="554742"/>
                </a:lnTo>
                <a:lnTo>
                  <a:pt x="1440180" y="597407"/>
                </a:lnTo>
                <a:lnTo>
                  <a:pt x="1438371" y="640073"/>
                </a:lnTo>
                <a:lnTo>
                  <a:pt x="1433027" y="681928"/>
                </a:lnTo>
                <a:lnTo>
                  <a:pt x="1424270" y="722873"/>
                </a:lnTo>
                <a:lnTo>
                  <a:pt x="1412222" y="762805"/>
                </a:lnTo>
                <a:lnTo>
                  <a:pt x="1397003" y="801625"/>
                </a:lnTo>
                <a:lnTo>
                  <a:pt x="1378738" y="839230"/>
                </a:lnTo>
                <a:lnTo>
                  <a:pt x="1357546" y="875521"/>
                </a:lnTo>
                <a:lnTo>
                  <a:pt x="1333551" y="910395"/>
                </a:lnTo>
                <a:lnTo>
                  <a:pt x="1306874" y="943751"/>
                </a:lnTo>
                <a:lnTo>
                  <a:pt x="1277637" y="975490"/>
                </a:lnTo>
                <a:lnTo>
                  <a:pt x="1245962" y="1005508"/>
                </a:lnTo>
                <a:lnTo>
                  <a:pt x="1211971" y="1033706"/>
                </a:lnTo>
                <a:lnTo>
                  <a:pt x="1175786" y="1059983"/>
                </a:lnTo>
                <a:lnTo>
                  <a:pt x="1137529" y="1084236"/>
                </a:lnTo>
                <a:lnTo>
                  <a:pt x="1097322" y="1106366"/>
                </a:lnTo>
                <a:lnTo>
                  <a:pt x="1055286" y="1126271"/>
                </a:lnTo>
                <a:lnTo>
                  <a:pt x="1011544" y="1143850"/>
                </a:lnTo>
                <a:lnTo>
                  <a:pt x="966218" y="1159001"/>
                </a:lnTo>
                <a:lnTo>
                  <a:pt x="919430" y="1171625"/>
                </a:lnTo>
                <a:lnTo>
                  <a:pt x="871300" y="1181619"/>
                </a:lnTo>
                <a:lnTo>
                  <a:pt x="821953" y="1188883"/>
                </a:lnTo>
                <a:lnTo>
                  <a:pt x="771508" y="1193316"/>
                </a:lnTo>
                <a:lnTo>
                  <a:pt x="720090" y="1194815"/>
                </a:lnTo>
                <a:lnTo>
                  <a:pt x="668671" y="1193316"/>
                </a:lnTo>
                <a:lnTo>
                  <a:pt x="618226" y="1188883"/>
                </a:lnTo>
                <a:lnTo>
                  <a:pt x="568879" y="1181619"/>
                </a:lnTo>
                <a:lnTo>
                  <a:pt x="520749" y="1171625"/>
                </a:lnTo>
                <a:lnTo>
                  <a:pt x="473961" y="1159001"/>
                </a:lnTo>
                <a:lnTo>
                  <a:pt x="428635" y="1143850"/>
                </a:lnTo>
                <a:lnTo>
                  <a:pt x="384893" y="1126271"/>
                </a:lnTo>
                <a:lnTo>
                  <a:pt x="342857" y="1106366"/>
                </a:lnTo>
                <a:lnTo>
                  <a:pt x="302650" y="1084236"/>
                </a:lnTo>
                <a:lnTo>
                  <a:pt x="264393" y="1059983"/>
                </a:lnTo>
                <a:lnTo>
                  <a:pt x="228208" y="1033706"/>
                </a:lnTo>
                <a:lnTo>
                  <a:pt x="194217" y="1005508"/>
                </a:lnTo>
                <a:lnTo>
                  <a:pt x="162542" y="975490"/>
                </a:lnTo>
                <a:lnTo>
                  <a:pt x="133305" y="943751"/>
                </a:lnTo>
                <a:lnTo>
                  <a:pt x="106628" y="910395"/>
                </a:lnTo>
                <a:lnTo>
                  <a:pt x="82633" y="875521"/>
                </a:lnTo>
                <a:lnTo>
                  <a:pt x="61441" y="839230"/>
                </a:lnTo>
                <a:lnTo>
                  <a:pt x="43176" y="801625"/>
                </a:lnTo>
                <a:lnTo>
                  <a:pt x="27957" y="762805"/>
                </a:lnTo>
                <a:lnTo>
                  <a:pt x="15909" y="722873"/>
                </a:lnTo>
                <a:lnTo>
                  <a:pt x="7152" y="681928"/>
                </a:lnTo>
                <a:lnTo>
                  <a:pt x="1808" y="640073"/>
                </a:lnTo>
                <a:lnTo>
                  <a:pt x="0" y="597407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900427" y="4991100"/>
            <a:ext cx="1463039" cy="11902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988057" y="4926329"/>
            <a:ext cx="1440180" cy="1167765"/>
          </a:xfrm>
          <a:custGeom>
            <a:avLst/>
            <a:gdLst/>
            <a:ahLst/>
            <a:cxnLst/>
            <a:rect l="l" t="t" r="r" b="b"/>
            <a:pathLst>
              <a:path w="1440179" h="1167764">
                <a:moveTo>
                  <a:pt x="720090" y="0"/>
                </a:moveTo>
                <a:lnTo>
                  <a:pt x="666356" y="1601"/>
                </a:lnTo>
                <a:lnTo>
                  <a:pt x="613693" y="6329"/>
                </a:lnTo>
                <a:lnTo>
                  <a:pt x="562241" y="14072"/>
                </a:lnTo>
                <a:lnTo>
                  <a:pt x="512139" y="24716"/>
                </a:lnTo>
                <a:lnTo>
                  <a:pt x="463527" y="38148"/>
                </a:lnTo>
                <a:lnTo>
                  <a:pt x="416543" y="54256"/>
                </a:lnTo>
                <a:lnTo>
                  <a:pt x="371327" y="72926"/>
                </a:lnTo>
                <a:lnTo>
                  <a:pt x="328018" y="94046"/>
                </a:lnTo>
                <a:lnTo>
                  <a:pt x="286757" y="117502"/>
                </a:lnTo>
                <a:lnTo>
                  <a:pt x="247681" y="143182"/>
                </a:lnTo>
                <a:lnTo>
                  <a:pt x="210931" y="170973"/>
                </a:lnTo>
                <a:lnTo>
                  <a:pt x="176645" y="200762"/>
                </a:lnTo>
                <a:lnTo>
                  <a:pt x="144963" y="232436"/>
                </a:lnTo>
                <a:lnTo>
                  <a:pt x="116025" y="265882"/>
                </a:lnTo>
                <a:lnTo>
                  <a:pt x="89969" y="300987"/>
                </a:lnTo>
                <a:lnTo>
                  <a:pt x="66936" y="337638"/>
                </a:lnTo>
                <a:lnTo>
                  <a:pt x="47064" y="375723"/>
                </a:lnTo>
                <a:lnTo>
                  <a:pt x="30492" y="415127"/>
                </a:lnTo>
                <a:lnTo>
                  <a:pt x="17361" y="455740"/>
                </a:lnTo>
                <a:lnTo>
                  <a:pt x="7808" y="497446"/>
                </a:lnTo>
                <a:lnTo>
                  <a:pt x="1975" y="540135"/>
                </a:lnTo>
                <a:lnTo>
                  <a:pt x="0" y="583692"/>
                </a:lnTo>
                <a:lnTo>
                  <a:pt x="1975" y="627253"/>
                </a:lnTo>
                <a:lnTo>
                  <a:pt x="7808" y="669945"/>
                </a:lnTo>
                <a:lnTo>
                  <a:pt x="17361" y="711655"/>
                </a:lnTo>
                <a:lnTo>
                  <a:pt x="30492" y="752269"/>
                </a:lnTo>
                <a:lnTo>
                  <a:pt x="47064" y="791676"/>
                </a:lnTo>
                <a:lnTo>
                  <a:pt x="66936" y="829761"/>
                </a:lnTo>
                <a:lnTo>
                  <a:pt x="89969" y="866413"/>
                </a:lnTo>
                <a:lnTo>
                  <a:pt x="116025" y="901518"/>
                </a:lnTo>
                <a:lnTo>
                  <a:pt x="144963" y="934963"/>
                </a:lnTo>
                <a:lnTo>
                  <a:pt x="176645" y="966636"/>
                </a:lnTo>
                <a:lnTo>
                  <a:pt x="210931" y="996424"/>
                </a:lnTo>
                <a:lnTo>
                  <a:pt x="247681" y="1024214"/>
                </a:lnTo>
                <a:lnTo>
                  <a:pt x="286757" y="1049892"/>
                </a:lnTo>
                <a:lnTo>
                  <a:pt x="328018" y="1073347"/>
                </a:lnTo>
                <a:lnTo>
                  <a:pt x="371327" y="1094465"/>
                </a:lnTo>
                <a:lnTo>
                  <a:pt x="416543" y="1113134"/>
                </a:lnTo>
                <a:lnTo>
                  <a:pt x="463527" y="1129240"/>
                </a:lnTo>
                <a:lnTo>
                  <a:pt x="512139" y="1142671"/>
                </a:lnTo>
                <a:lnTo>
                  <a:pt x="562241" y="1153313"/>
                </a:lnTo>
                <a:lnTo>
                  <a:pt x="613693" y="1161055"/>
                </a:lnTo>
                <a:lnTo>
                  <a:pt x="666356" y="1165783"/>
                </a:lnTo>
                <a:lnTo>
                  <a:pt x="720090" y="1167384"/>
                </a:lnTo>
                <a:lnTo>
                  <a:pt x="773823" y="1165783"/>
                </a:lnTo>
                <a:lnTo>
                  <a:pt x="826486" y="1161055"/>
                </a:lnTo>
                <a:lnTo>
                  <a:pt x="877938" y="1153313"/>
                </a:lnTo>
                <a:lnTo>
                  <a:pt x="928040" y="1142671"/>
                </a:lnTo>
                <a:lnTo>
                  <a:pt x="976652" y="1129240"/>
                </a:lnTo>
                <a:lnTo>
                  <a:pt x="1023636" y="1113134"/>
                </a:lnTo>
                <a:lnTo>
                  <a:pt x="1068852" y="1094465"/>
                </a:lnTo>
                <a:lnTo>
                  <a:pt x="1112161" y="1073347"/>
                </a:lnTo>
                <a:lnTo>
                  <a:pt x="1153422" y="1049892"/>
                </a:lnTo>
                <a:lnTo>
                  <a:pt x="1192498" y="1024214"/>
                </a:lnTo>
                <a:lnTo>
                  <a:pt x="1229248" y="996424"/>
                </a:lnTo>
                <a:lnTo>
                  <a:pt x="1263534" y="966636"/>
                </a:lnTo>
                <a:lnTo>
                  <a:pt x="1295216" y="934963"/>
                </a:lnTo>
                <a:lnTo>
                  <a:pt x="1324154" y="901518"/>
                </a:lnTo>
                <a:lnTo>
                  <a:pt x="1350210" y="866413"/>
                </a:lnTo>
                <a:lnTo>
                  <a:pt x="1373243" y="829761"/>
                </a:lnTo>
                <a:lnTo>
                  <a:pt x="1393115" y="791676"/>
                </a:lnTo>
                <a:lnTo>
                  <a:pt x="1409687" y="752269"/>
                </a:lnTo>
                <a:lnTo>
                  <a:pt x="1422818" y="711655"/>
                </a:lnTo>
                <a:lnTo>
                  <a:pt x="1432371" y="669945"/>
                </a:lnTo>
                <a:lnTo>
                  <a:pt x="1438204" y="627253"/>
                </a:lnTo>
                <a:lnTo>
                  <a:pt x="1440180" y="583692"/>
                </a:lnTo>
                <a:lnTo>
                  <a:pt x="1438204" y="540135"/>
                </a:lnTo>
                <a:lnTo>
                  <a:pt x="1432371" y="497446"/>
                </a:lnTo>
                <a:lnTo>
                  <a:pt x="1422818" y="455740"/>
                </a:lnTo>
                <a:lnTo>
                  <a:pt x="1409687" y="415127"/>
                </a:lnTo>
                <a:lnTo>
                  <a:pt x="1393115" y="375723"/>
                </a:lnTo>
                <a:lnTo>
                  <a:pt x="1373243" y="337638"/>
                </a:lnTo>
                <a:lnTo>
                  <a:pt x="1350210" y="300987"/>
                </a:lnTo>
                <a:lnTo>
                  <a:pt x="1324154" y="265882"/>
                </a:lnTo>
                <a:lnTo>
                  <a:pt x="1295216" y="232436"/>
                </a:lnTo>
                <a:lnTo>
                  <a:pt x="1263534" y="200762"/>
                </a:lnTo>
                <a:lnTo>
                  <a:pt x="1229248" y="170973"/>
                </a:lnTo>
                <a:lnTo>
                  <a:pt x="1192498" y="143182"/>
                </a:lnTo>
                <a:lnTo>
                  <a:pt x="1153422" y="117502"/>
                </a:lnTo>
                <a:lnTo>
                  <a:pt x="1112161" y="94046"/>
                </a:lnTo>
                <a:lnTo>
                  <a:pt x="1068852" y="72926"/>
                </a:lnTo>
                <a:lnTo>
                  <a:pt x="1023636" y="54256"/>
                </a:lnTo>
                <a:lnTo>
                  <a:pt x="976652" y="38148"/>
                </a:lnTo>
                <a:lnTo>
                  <a:pt x="928040" y="24716"/>
                </a:lnTo>
                <a:lnTo>
                  <a:pt x="877938" y="14072"/>
                </a:lnTo>
                <a:lnTo>
                  <a:pt x="826486" y="6329"/>
                </a:lnTo>
                <a:lnTo>
                  <a:pt x="773823" y="1601"/>
                </a:lnTo>
                <a:lnTo>
                  <a:pt x="720090" y="0"/>
                </a:lnTo>
                <a:close/>
              </a:path>
            </a:pathLst>
          </a:custGeom>
          <a:solidFill>
            <a:srgbClr val="30B6F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988057" y="4926329"/>
            <a:ext cx="1440180" cy="1167765"/>
          </a:xfrm>
          <a:custGeom>
            <a:avLst/>
            <a:gdLst/>
            <a:ahLst/>
            <a:cxnLst/>
            <a:rect l="l" t="t" r="r" b="b"/>
            <a:pathLst>
              <a:path w="1440179" h="1167764">
                <a:moveTo>
                  <a:pt x="0" y="583692"/>
                </a:moveTo>
                <a:lnTo>
                  <a:pt x="1975" y="540135"/>
                </a:lnTo>
                <a:lnTo>
                  <a:pt x="7808" y="497446"/>
                </a:lnTo>
                <a:lnTo>
                  <a:pt x="17361" y="455740"/>
                </a:lnTo>
                <a:lnTo>
                  <a:pt x="30492" y="415127"/>
                </a:lnTo>
                <a:lnTo>
                  <a:pt x="47064" y="375723"/>
                </a:lnTo>
                <a:lnTo>
                  <a:pt x="66936" y="337638"/>
                </a:lnTo>
                <a:lnTo>
                  <a:pt x="89969" y="300987"/>
                </a:lnTo>
                <a:lnTo>
                  <a:pt x="116025" y="265882"/>
                </a:lnTo>
                <a:lnTo>
                  <a:pt x="144963" y="232436"/>
                </a:lnTo>
                <a:lnTo>
                  <a:pt x="176645" y="200762"/>
                </a:lnTo>
                <a:lnTo>
                  <a:pt x="210931" y="170973"/>
                </a:lnTo>
                <a:lnTo>
                  <a:pt x="247681" y="143182"/>
                </a:lnTo>
                <a:lnTo>
                  <a:pt x="286757" y="117502"/>
                </a:lnTo>
                <a:lnTo>
                  <a:pt x="328018" y="94046"/>
                </a:lnTo>
                <a:lnTo>
                  <a:pt x="371327" y="72926"/>
                </a:lnTo>
                <a:lnTo>
                  <a:pt x="416543" y="54256"/>
                </a:lnTo>
                <a:lnTo>
                  <a:pt x="463527" y="38148"/>
                </a:lnTo>
                <a:lnTo>
                  <a:pt x="512139" y="24716"/>
                </a:lnTo>
                <a:lnTo>
                  <a:pt x="562241" y="14072"/>
                </a:lnTo>
                <a:lnTo>
                  <a:pt x="613693" y="6329"/>
                </a:lnTo>
                <a:lnTo>
                  <a:pt x="666356" y="1601"/>
                </a:lnTo>
                <a:lnTo>
                  <a:pt x="720090" y="0"/>
                </a:lnTo>
                <a:lnTo>
                  <a:pt x="773823" y="1601"/>
                </a:lnTo>
                <a:lnTo>
                  <a:pt x="826486" y="6329"/>
                </a:lnTo>
                <a:lnTo>
                  <a:pt x="877938" y="14072"/>
                </a:lnTo>
                <a:lnTo>
                  <a:pt x="928040" y="24716"/>
                </a:lnTo>
                <a:lnTo>
                  <a:pt x="976652" y="38148"/>
                </a:lnTo>
                <a:lnTo>
                  <a:pt x="1023636" y="54256"/>
                </a:lnTo>
                <a:lnTo>
                  <a:pt x="1068852" y="72926"/>
                </a:lnTo>
                <a:lnTo>
                  <a:pt x="1112161" y="94046"/>
                </a:lnTo>
                <a:lnTo>
                  <a:pt x="1153422" y="117502"/>
                </a:lnTo>
                <a:lnTo>
                  <a:pt x="1192498" y="143182"/>
                </a:lnTo>
                <a:lnTo>
                  <a:pt x="1229248" y="170973"/>
                </a:lnTo>
                <a:lnTo>
                  <a:pt x="1263534" y="200762"/>
                </a:lnTo>
                <a:lnTo>
                  <a:pt x="1295216" y="232436"/>
                </a:lnTo>
                <a:lnTo>
                  <a:pt x="1324154" y="265882"/>
                </a:lnTo>
                <a:lnTo>
                  <a:pt x="1350210" y="300987"/>
                </a:lnTo>
                <a:lnTo>
                  <a:pt x="1373243" y="337638"/>
                </a:lnTo>
                <a:lnTo>
                  <a:pt x="1393115" y="375723"/>
                </a:lnTo>
                <a:lnTo>
                  <a:pt x="1409687" y="415127"/>
                </a:lnTo>
                <a:lnTo>
                  <a:pt x="1422818" y="455740"/>
                </a:lnTo>
                <a:lnTo>
                  <a:pt x="1432371" y="497446"/>
                </a:lnTo>
                <a:lnTo>
                  <a:pt x="1438204" y="540135"/>
                </a:lnTo>
                <a:lnTo>
                  <a:pt x="1440180" y="583692"/>
                </a:lnTo>
                <a:lnTo>
                  <a:pt x="1438204" y="627253"/>
                </a:lnTo>
                <a:lnTo>
                  <a:pt x="1432371" y="669945"/>
                </a:lnTo>
                <a:lnTo>
                  <a:pt x="1422818" y="711655"/>
                </a:lnTo>
                <a:lnTo>
                  <a:pt x="1409687" y="752269"/>
                </a:lnTo>
                <a:lnTo>
                  <a:pt x="1393115" y="791676"/>
                </a:lnTo>
                <a:lnTo>
                  <a:pt x="1373243" y="829761"/>
                </a:lnTo>
                <a:lnTo>
                  <a:pt x="1350210" y="866413"/>
                </a:lnTo>
                <a:lnTo>
                  <a:pt x="1324154" y="901518"/>
                </a:lnTo>
                <a:lnTo>
                  <a:pt x="1295216" y="934963"/>
                </a:lnTo>
                <a:lnTo>
                  <a:pt x="1263534" y="966636"/>
                </a:lnTo>
                <a:lnTo>
                  <a:pt x="1229248" y="996424"/>
                </a:lnTo>
                <a:lnTo>
                  <a:pt x="1192498" y="1024214"/>
                </a:lnTo>
                <a:lnTo>
                  <a:pt x="1153422" y="1049892"/>
                </a:lnTo>
                <a:lnTo>
                  <a:pt x="1112161" y="1073347"/>
                </a:lnTo>
                <a:lnTo>
                  <a:pt x="1068852" y="1094465"/>
                </a:lnTo>
                <a:lnTo>
                  <a:pt x="1023636" y="1113134"/>
                </a:lnTo>
                <a:lnTo>
                  <a:pt x="976652" y="1129240"/>
                </a:lnTo>
                <a:lnTo>
                  <a:pt x="928040" y="1142671"/>
                </a:lnTo>
                <a:lnTo>
                  <a:pt x="877938" y="1153313"/>
                </a:lnTo>
                <a:lnTo>
                  <a:pt x="826486" y="1161055"/>
                </a:lnTo>
                <a:lnTo>
                  <a:pt x="773823" y="1165783"/>
                </a:lnTo>
                <a:lnTo>
                  <a:pt x="720090" y="1167384"/>
                </a:lnTo>
                <a:lnTo>
                  <a:pt x="666356" y="1165783"/>
                </a:lnTo>
                <a:lnTo>
                  <a:pt x="613693" y="1161055"/>
                </a:lnTo>
                <a:lnTo>
                  <a:pt x="562241" y="1153313"/>
                </a:lnTo>
                <a:lnTo>
                  <a:pt x="512139" y="1142671"/>
                </a:lnTo>
                <a:lnTo>
                  <a:pt x="463527" y="1129240"/>
                </a:lnTo>
                <a:lnTo>
                  <a:pt x="416543" y="1113134"/>
                </a:lnTo>
                <a:lnTo>
                  <a:pt x="371327" y="1094465"/>
                </a:lnTo>
                <a:lnTo>
                  <a:pt x="328018" y="1073347"/>
                </a:lnTo>
                <a:lnTo>
                  <a:pt x="286757" y="1049892"/>
                </a:lnTo>
                <a:lnTo>
                  <a:pt x="247681" y="1024214"/>
                </a:lnTo>
                <a:lnTo>
                  <a:pt x="210931" y="996424"/>
                </a:lnTo>
                <a:lnTo>
                  <a:pt x="176645" y="966636"/>
                </a:lnTo>
                <a:lnTo>
                  <a:pt x="144963" y="934963"/>
                </a:lnTo>
                <a:lnTo>
                  <a:pt x="116025" y="901518"/>
                </a:lnTo>
                <a:lnTo>
                  <a:pt x="89969" y="866413"/>
                </a:lnTo>
                <a:lnTo>
                  <a:pt x="66936" y="829761"/>
                </a:lnTo>
                <a:lnTo>
                  <a:pt x="47064" y="791676"/>
                </a:lnTo>
                <a:lnTo>
                  <a:pt x="30492" y="752269"/>
                </a:lnTo>
                <a:lnTo>
                  <a:pt x="17361" y="711655"/>
                </a:lnTo>
                <a:lnTo>
                  <a:pt x="7808" y="669945"/>
                </a:lnTo>
                <a:lnTo>
                  <a:pt x="1975" y="627253"/>
                </a:lnTo>
                <a:lnTo>
                  <a:pt x="0" y="583692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298947" y="4991100"/>
            <a:ext cx="1464563" cy="11902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386578" y="4926329"/>
            <a:ext cx="1442085" cy="1167765"/>
          </a:xfrm>
          <a:custGeom>
            <a:avLst/>
            <a:gdLst/>
            <a:ahLst/>
            <a:cxnLst/>
            <a:rect l="l" t="t" r="r" b="b"/>
            <a:pathLst>
              <a:path w="1442084" h="1167764">
                <a:moveTo>
                  <a:pt x="720851" y="0"/>
                </a:moveTo>
                <a:lnTo>
                  <a:pt x="667050" y="1601"/>
                </a:lnTo>
                <a:lnTo>
                  <a:pt x="614323" y="6329"/>
                </a:lnTo>
                <a:lnTo>
                  <a:pt x="562809" y="14072"/>
                </a:lnTo>
                <a:lnTo>
                  <a:pt x="512649" y="24716"/>
                </a:lnTo>
                <a:lnTo>
                  <a:pt x="463982" y="38148"/>
                </a:lnTo>
                <a:lnTo>
                  <a:pt x="416946" y="54256"/>
                </a:lnTo>
                <a:lnTo>
                  <a:pt x="371681" y="72926"/>
                </a:lnTo>
                <a:lnTo>
                  <a:pt x="328327" y="94046"/>
                </a:lnTo>
                <a:lnTo>
                  <a:pt x="287023" y="117502"/>
                </a:lnTo>
                <a:lnTo>
                  <a:pt x="247908" y="143182"/>
                </a:lnTo>
                <a:lnTo>
                  <a:pt x="211121" y="170973"/>
                </a:lnTo>
                <a:lnTo>
                  <a:pt x="176802" y="200762"/>
                </a:lnTo>
                <a:lnTo>
                  <a:pt x="145091" y="232436"/>
                </a:lnTo>
                <a:lnTo>
                  <a:pt x="116126" y="265882"/>
                </a:lnTo>
                <a:lnTo>
                  <a:pt x="90047" y="300987"/>
                </a:lnTo>
                <a:lnTo>
                  <a:pt x="66993" y="337638"/>
                </a:lnTo>
                <a:lnTo>
                  <a:pt x="47103" y="375723"/>
                </a:lnTo>
                <a:lnTo>
                  <a:pt x="30517" y="415127"/>
                </a:lnTo>
                <a:lnTo>
                  <a:pt x="17375" y="455740"/>
                </a:lnTo>
                <a:lnTo>
                  <a:pt x="7815" y="497446"/>
                </a:lnTo>
                <a:lnTo>
                  <a:pt x="1977" y="540135"/>
                </a:lnTo>
                <a:lnTo>
                  <a:pt x="0" y="583692"/>
                </a:lnTo>
                <a:lnTo>
                  <a:pt x="1977" y="627253"/>
                </a:lnTo>
                <a:lnTo>
                  <a:pt x="7815" y="669945"/>
                </a:lnTo>
                <a:lnTo>
                  <a:pt x="17375" y="711655"/>
                </a:lnTo>
                <a:lnTo>
                  <a:pt x="30517" y="752269"/>
                </a:lnTo>
                <a:lnTo>
                  <a:pt x="47103" y="791676"/>
                </a:lnTo>
                <a:lnTo>
                  <a:pt x="66993" y="829761"/>
                </a:lnTo>
                <a:lnTo>
                  <a:pt x="90047" y="866413"/>
                </a:lnTo>
                <a:lnTo>
                  <a:pt x="116126" y="901518"/>
                </a:lnTo>
                <a:lnTo>
                  <a:pt x="145091" y="934963"/>
                </a:lnTo>
                <a:lnTo>
                  <a:pt x="176802" y="966636"/>
                </a:lnTo>
                <a:lnTo>
                  <a:pt x="211121" y="996424"/>
                </a:lnTo>
                <a:lnTo>
                  <a:pt x="247908" y="1024214"/>
                </a:lnTo>
                <a:lnTo>
                  <a:pt x="287023" y="1049892"/>
                </a:lnTo>
                <a:lnTo>
                  <a:pt x="328327" y="1073347"/>
                </a:lnTo>
                <a:lnTo>
                  <a:pt x="371681" y="1094465"/>
                </a:lnTo>
                <a:lnTo>
                  <a:pt x="416946" y="1113134"/>
                </a:lnTo>
                <a:lnTo>
                  <a:pt x="463982" y="1129240"/>
                </a:lnTo>
                <a:lnTo>
                  <a:pt x="512649" y="1142671"/>
                </a:lnTo>
                <a:lnTo>
                  <a:pt x="562809" y="1153313"/>
                </a:lnTo>
                <a:lnTo>
                  <a:pt x="614323" y="1161055"/>
                </a:lnTo>
                <a:lnTo>
                  <a:pt x="667050" y="1165783"/>
                </a:lnTo>
                <a:lnTo>
                  <a:pt x="720851" y="1167384"/>
                </a:lnTo>
                <a:lnTo>
                  <a:pt x="774653" y="1165783"/>
                </a:lnTo>
                <a:lnTo>
                  <a:pt x="827380" y="1161055"/>
                </a:lnTo>
                <a:lnTo>
                  <a:pt x="878894" y="1153313"/>
                </a:lnTo>
                <a:lnTo>
                  <a:pt x="929054" y="1142671"/>
                </a:lnTo>
                <a:lnTo>
                  <a:pt x="977721" y="1129240"/>
                </a:lnTo>
                <a:lnTo>
                  <a:pt x="1024757" y="1113134"/>
                </a:lnTo>
                <a:lnTo>
                  <a:pt x="1070022" y="1094465"/>
                </a:lnTo>
                <a:lnTo>
                  <a:pt x="1113376" y="1073347"/>
                </a:lnTo>
                <a:lnTo>
                  <a:pt x="1154680" y="1049892"/>
                </a:lnTo>
                <a:lnTo>
                  <a:pt x="1193795" y="1024214"/>
                </a:lnTo>
                <a:lnTo>
                  <a:pt x="1230582" y="996424"/>
                </a:lnTo>
                <a:lnTo>
                  <a:pt x="1264901" y="966636"/>
                </a:lnTo>
                <a:lnTo>
                  <a:pt x="1296612" y="934963"/>
                </a:lnTo>
                <a:lnTo>
                  <a:pt x="1325577" y="901518"/>
                </a:lnTo>
                <a:lnTo>
                  <a:pt x="1351656" y="866413"/>
                </a:lnTo>
                <a:lnTo>
                  <a:pt x="1374710" y="829761"/>
                </a:lnTo>
                <a:lnTo>
                  <a:pt x="1394600" y="791676"/>
                </a:lnTo>
                <a:lnTo>
                  <a:pt x="1411186" y="752269"/>
                </a:lnTo>
                <a:lnTo>
                  <a:pt x="1424328" y="711655"/>
                </a:lnTo>
                <a:lnTo>
                  <a:pt x="1433888" y="669945"/>
                </a:lnTo>
                <a:lnTo>
                  <a:pt x="1439726" y="627253"/>
                </a:lnTo>
                <a:lnTo>
                  <a:pt x="1441703" y="583692"/>
                </a:lnTo>
                <a:lnTo>
                  <a:pt x="1439726" y="540135"/>
                </a:lnTo>
                <a:lnTo>
                  <a:pt x="1433888" y="497446"/>
                </a:lnTo>
                <a:lnTo>
                  <a:pt x="1424328" y="455740"/>
                </a:lnTo>
                <a:lnTo>
                  <a:pt x="1411186" y="415127"/>
                </a:lnTo>
                <a:lnTo>
                  <a:pt x="1394600" y="375723"/>
                </a:lnTo>
                <a:lnTo>
                  <a:pt x="1374710" y="337638"/>
                </a:lnTo>
                <a:lnTo>
                  <a:pt x="1351656" y="300987"/>
                </a:lnTo>
                <a:lnTo>
                  <a:pt x="1325577" y="265882"/>
                </a:lnTo>
                <a:lnTo>
                  <a:pt x="1296612" y="232436"/>
                </a:lnTo>
                <a:lnTo>
                  <a:pt x="1264901" y="200762"/>
                </a:lnTo>
                <a:lnTo>
                  <a:pt x="1230582" y="170973"/>
                </a:lnTo>
                <a:lnTo>
                  <a:pt x="1193795" y="143182"/>
                </a:lnTo>
                <a:lnTo>
                  <a:pt x="1154680" y="117502"/>
                </a:lnTo>
                <a:lnTo>
                  <a:pt x="1113376" y="94046"/>
                </a:lnTo>
                <a:lnTo>
                  <a:pt x="1070022" y="72926"/>
                </a:lnTo>
                <a:lnTo>
                  <a:pt x="1024757" y="54256"/>
                </a:lnTo>
                <a:lnTo>
                  <a:pt x="977721" y="38148"/>
                </a:lnTo>
                <a:lnTo>
                  <a:pt x="929054" y="24716"/>
                </a:lnTo>
                <a:lnTo>
                  <a:pt x="878894" y="14072"/>
                </a:lnTo>
                <a:lnTo>
                  <a:pt x="827380" y="6329"/>
                </a:lnTo>
                <a:lnTo>
                  <a:pt x="774653" y="1601"/>
                </a:lnTo>
                <a:lnTo>
                  <a:pt x="720851" y="0"/>
                </a:lnTo>
                <a:close/>
              </a:path>
            </a:pathLst>
          </a:custGeom>
          <a:solidFill>
            <a:srgbClr val="30B6F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386578" y="4926329"/>
            <a:ext cx="1442085" cy="1167765"/>
          </a:xfrm>
          <a:custGeom>
            <a:avLst/>
            <a:gdLst/>
            <a:ahLst/>
            <a:cxnLst/>
            <a:rect l="l" t="t" r="r" b="b"/>
            <a:pathLst>
              <a:path w="1442084" h="1167764">
                <a:moveTo>
                  <a:pt x="0" y="583692"/>
                </a:moveTo>
                <a:lnTo>
                  <a:pt x="1977" y="540135"/>
                </a:lnTo>
                <a:lnTo>
                  <a:pt x="7815" y="497446"/>
                </a:lnTo>
                <a:lnTo>
                  <a:pt x="17375" y="455740"/>
                </a:lnTo>
                <a:lnTo>
                  <a:pt x="30517" y="415127"/>
                </a:lnTo>
                <a:lnTo>
                  <a:pt x="47103" y="375723"/>
                </a:lnTo>
                <a:lnTo>
                  <a:pt x="66993" y="337638"/>
                </a:lnTo>
                <a:lnTo>
                  <a:pt x="90047" y="300987"/>
                </a:lnTo>
                <a:lnTo>
                  <a:pt x="116126" y="265882"/>
                </a:lnTo>
                <a:lnTo>
                  <a:pt x="145091" y="232436"/>
                </a:lnTo>
                <a:lnTo>
                  <a:pt x="176802" y="200762"/>
                </a:lnTo>
                <a:lnTo>
                  <a:pt x="211121" y="170973"/>
                </a:lnTo>
                <a:lnTo>
                  <a:pt x="247908" y="143182"/>
                </a:lnTo>
                <a:lnTo>
                  <a:pt x="287023" y="117502"/>
                </a:lnTo>
                <a:lnTo>
                  <a:pt x="328327" y="94046"/>
                </a:lnTo>
                <a:lnTo>
                  <a:pt x="371681" y="72926"/>
                </a:lnTo>
                <a:lnTo>
                  <a:pt x="416946" y="54256"/>
                </a:lnTo>
                <a:lnTo>
                  <a:pt x="463982" y="38148"/>
                </a:lnTo>
                <a:lnTo>
                  <a:pt x="512649" y="24716"/>
                </a:lnTo>
                <a:lnTo>
                  <a:pt x="562809" y="14072"/>
                </a:lnTo>
                <a:lnTo>
                  <a:pt x="614323" y="6329"/>
                </a:lnTo>
                <a:lnTo>
                  <a:pt x="667050" y="1601"/>
                </a:lnTo>
                <a:lnTo>
                  <a:pt x="720851" y="0"/>
                </a:lnTo>
                <a:lnTo>
                  <a:pt x="774653" y="1601"/>
                </a:lnTo>
                <a:lnTo>
                  <a:pt x="827380" y="6329"/>
                </a:lnTo>
                <a:lnTo>
                  <a:pt x="878894" y="14072"/>
                </a:lnTo>
                <a:lnTo>
                  <a:pt x="929054" y="24716"/>
                </a:lnTo>
                <a:lnTo>
                  <a:pt x="977721" y="38148"/>
                </a:lnTo>
                <a:lnTo>
                  <a:pt x="1024757" y="54256"/>
                </a:lnTo>
                <a:lnTo>
                  <a:pt x="1070022" y="72926"/>
                </a:lnTo>
                <a:lnTo>
                  <a:pt x="1113376" y="94046"/>
                </a:lnTo>
                <a:lnTo>
                  <a:pt x="1154680" y="117502"/>
                </a:lnTo>
                <a:lnTo>
                  <a:pt x="1193795" y="143182"/>
                </a:lnTo>
                <a:lnTo>
                  <a:pt x="1230582" y="170973"/>
                </a:lnTo>
                <a:lnTo>
                  <a:pt x="1264901" y="200762"/>
                </a:lnTo>
                <a:lnTo>
                  <a:pt x="1296612" y="232436"/>
                </a:lnTo>
                <a:lnTo>
                  <a:pt x="1325577" y="265882"/>
                </a:lnTo>
                <a:lnTo>
                  <a:pt x="1351656" y="300987"/>
                </a:lnTo>
                <a:lnTo>
                  <a:pt x="1374710" y="337638"/>
                </a:lnTo>
                <a:lnTo>
                  <a:pt x="1394600" y="375723"/>
                </a:lnTo>
                <a:lnTo>
                  <a:pt x="1411186" y="415127"/>
                </a:lnTo>
                <a:lnTo>
                  <a:pt x="1424328" y="455740"/>
                </a:lnTo>
                <a:lnTo>
                  <a:pt x="1433888" y="497446"/>
                </a:lnTo>
                <a:lnTo>
                  <a:pt x="1439726" y="540135"/>
                </a:lnTo>
                <a:lnTo>
                  <a:pt x="1441703" y="583692"/>
                </a:lnTo>
                <a:lnTo>
                  <a:pt x="1439726" y="627253"/>
                </a:lnTo>
                <a:lnTo>
                  <a:pt x="1433888" y="669945"/>
                </a:lnTo>
                <a:lnTo>
                  <a:pt x="1424328" y="711655"/>
                </a:lnTo>
                <a:lnTo>
                  <a:pt x="1411186" y="752269"/>
                </a:lnTo>
                <a:lnTo>
                  <a:pt x="1394600" y="791676"/>
                </a:lnTo>
                <a:lnTo>
                  <a:pt x="1374710" y="829761"/>
                </a:lnTo>
                <a:lnTo>
                  <a:pt x="1351656" y="866413"/>
                </a:lnTo>
                <a:lnTo>
                  <a:pt x="1325577" y="901518"/>
                </a:lnTo>
                <a:lnTo>
                  <a:pt x="1296612" y="934963"/>
                </a:lnTo>
                <a:lnTo>
                  <a:pt x="1264901" y="966636"/>
                </a:lnTo>
                <a:lnTo>
                  <a:pt x="1230582" y="996424"/>
                </a:lnTo>
                <a:lnTo>
                  <a:pt x="1193795" y="1024214"/>
                </a:lnTo>
                <a:lnTo>
                  <a:pt x="1154680" y="1049892"/>
                </a:lnTo>
                <a:lnTo>
                  <a:pt x="1113376" y="1073347"/>
                </a:lnTo>
                <a:lnTo>
                  <a:pt x="1070022" y="1094465"/>
                </a:lnTo>
                <a:lnTo>
                  <a:pt x="1024757" y="1113134"/>
                </a:lnTo>
                <a:lnTo>
                  <a:pt x="977721" y="1129240"/>
                </a:lnTo>
                <a:lnTo>
                  <a:pt x="929054" y="1142671"/>
                </a:lnTo>
                <a:lnTo>
                  <a:pt x="878894" y="1153313"/>
                </a:lnTo>
                <a:lnTo>
                  <a:pt x="827380" y="1161055"/>
                </a:lnTo>
                <a:lnTo>
                  <a:pt x="774653" y="1165783"/>
                </a:lnTo>
                <a:lnTo>
                  <a:pt x="720851" y="1167384"/>
                </a:lnTo>
                <a:lnTo>
                  <a:pt x="667050" y="1165783"/>
                </a:lnTo>
                <a:lnTo>
                  <a:pt x="614323" y="1161055"/>
                </a:lnTo>
                <a:lnTo>
                  <a:pt x="562809" y="1153313"/>
                </a:lnTo>
                <a:lnTo>
                  <a:pt x="512649" y="1142671"/>
                </a:lnTo>
                <a:lnTo>
                  <a:pt x="463982" y="1129240"/>
                </a:lnTo>
                <a:lnTo>
                  <a:pt x="416946" y="1113134"/>
                </a:lnTo>
                <a:lnTo>
                  <a:pt x="371681" y="1094465"/>
                </a:lnTo>
                <a:lnTo>
                  <a:pt x="328327" y="1073347"/>
                </a:lnTo>
                <a:lnTo>
                  <a:pt x="287023" y="1049892"/>
                </a:lnTo>
                <a:lnTo>
                  <a:pt x="247908" y="1024214"/>
                </a:lnTo>
                <a:lnTo>
                  <a:pt x="211121" y="996424"/>
                </a:lnTo>
                <a:lnTo>
                  <a:pt x="176802" y="966636"/>
                </a:lnTo>
                <a:lnTo>
                  <a:pt x="145091" y="934963"/>
                </a:lnTo>
                <a:lnTo>
                  <a:pt x="116126" y="901518"/>
                </a:lnTo>
                <a:lnTo>
                  <a:pt x="90047" y="866413"/>
                </a:lnTo>
                <a:lnTo>
                  <a:pt x="66993" y="829761"/>
                </a:lnTo>
                <a:lnTo>
                  <a:pt x="47103" y="791676"/>
                </a:lnTo>
                <a:lnTo>
                  <a:pt x="30517" y="752269"/>
                </a:lnTo>
                <a:lnTo>
                  <a:pt x="17375" y="711655"/>
                </a:lnTo>
                <a:lnTo>
                  <a:pt x="7815" y="669945"/>
                </a:lnTo>
                <a:lnTo>
                  <a:pt x="1977" y="627253"/>
                </a:lnTo>
                <a:lnTo>
                  <a:pt x="0" y="583692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747136" y="2565654"/>
            <a:ext cx="781685" cy="2366645"/>
          </a:xfrm>
          <a:custGeom>
            <a:avLst/>
            <a:gdLst/>
            <a:ahLst/>
            <a:cxnLst/>
            <a:rect l="l" t="t" r="r" b="b"/>
            <a:pathLst>
              <a:path w="781685" h="2366645">
                <a:moveTo>
                  <a:pt x="672321" y="176403"/>
                </a:moveTo>
                <a:lnTo>
                  <a:pt x="0" y="2355088"/>
                </a:lnTo>
                <a:lnTo>
                  <a:pt x="36321" y="2366264"/>
                </a:lnTo>
                <a:lnTo>
                  <a:pt x="708635" y="187604"/>
                </a:lnTo>
                <a:lnTo>
                  <a:pt x="672321" y="176403"/>
                </a:lnTo>
                <a:close/>
              </a:path>
              <a:path w="781685" h="2366645">
                <a:moveTo>
                  <a:pt x="772847" y="158242"/>
                </a:moveTo>
                <a:lnTo>
                  <a:pt x="677926" y="158242"/>
                </a:lnTo>
                <a:lnTo>
                  <a:pt x="714248" y="169418"/>
                </a:lnTo>
                <a:lnTo>
                  <a:pt x="708635" y="187604"/>
                </a:lnTo>
                <a:lnTo>
                  <a:pt x="781430" y="210058"/>
                </a:lnTo>
                <a:lnTo>
                  <a:pt x="772847" y="158242"/>
                </a:lnTo>
                <a:close/>
              </a:path>
              <a:path w="781685" h="2366645">
                <a:moveTo>
                  <a:pt x="677926" y="158242"/>
                </a:moveTo>
                <a:lnTo>
                  <a:pt x="672321" y="176403"/>
                </a:lnTo>
                <a:lnTo>
                  <a:pt x="708635" y="187604"/>
                </a:lnTo>
                <a:lnTo>
                  <a:pt x="714248" y="169418"/>
                </a:lnTo>
                <a:lnTo>
                  <a:pt x="677926" y="158242"/>
                </a:lnTo>
                <a:close/>
              </a:path>
              <a:path w="781685" h="2366645">
                <a:moveTo>
                  <a:pt x="746633" y="0"/>
                </a:moveTo>
                <a:lnTo>
                  <a:pt x="599439" y="153924"/>
                </a:lnTo>
                <a:lnTo>
                  <a:pt x="672321" y="176403"/>
                </a:lnTo>
                <a:lnTo>
                  <a:pt x="677926" y="158242"/>
                </a:lnTo>
                <a:lnTo>
                  <a:pt x="772847" y="158242"/>
                </a:lnTo>
                <a:lnTo>
                  <a:pt x="74663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091307" y="2890647"/>
            <a:ext cx="771525" cy="2291715"/>
          </a:xfrm>
          <a:custGeom>
            <a:avLst/>
            <a:gdLst/>
            <a:ahLst/>
            <a:cxnLst/>
            <a:rect l="l" t="t" r="r" b="b"/>
            <a:pathLst>
              <a:path w="771525" h="2291715">
                <a:moveTo>
                  <a:pt x="0" y="2081402"/>
                </a:moveTo>
                <a:lnTo>
                  <a:pt x="33655" y="2291715"/>
                </a:lnTo>
                <a:lnTo>
                  <a:pt x="181737" y="2138553"/>
                </a:lnTo>
                <a:lnTo>
                  <a:pt x="166794" y="2133854"/>
                </a:lnTo>
                <a:lnTo>
                  <a:pt x="103250" y="2133854"/>
                </a:lnTo>
                <a:lnTo>
                  <a:pt x="66929" y="2122423"/>
                </a:lnTo>
                <a:lnTo>
                  <a:pt x="72648" y="2104248"/>
                </a:lnTo>
                <a:lnTo>
                  <a:pt x="0" y="2081402"/>
                </a:lnTo>
                <a:close/>
              </a:path>
              <a:path w="771525" h="2291715">
                <a:moveTo>
                  <a:pt x="72648" y="2104248"/>
                </a:moveTo>
                <a:lnTo>
                  <a:pt x="66929" y="2122423"/>
                </a:lnTo>
                <a:lnTo>
                  <a:pt x="103250" y="2133854"/>
                </a:lnTo>
                <a:lnTo>
                  <a:pt x="108972" y="2115671"/>
                </a:lnTo>
                <a:lnTo>
                  <a:pt x="72648" y="2104248"/>
                </a:lnTo>
                <a:close/>
              </a:path>
              <a:path w="771525" h="2291715">
                <a:moveTo>
                  <a:pt x="108972" y="2115671"/>
                </a:moveTo>
                <a:lnTo>
                  <a:pt x="103250" y="2133854"/>
                </a:lnTo>
                <a:lnTo>
                  <a:pt x="166794" y="2133854"/>
                </a:lnTo>
                <a:lnTo>
                  <a:pt x="108972" y="2115671"/>
                </a:lnTo>
                <a:close/>
              </a:path>
              <a:path w="771525" h="2291715">
                <a:moveTo>
                  <a:pt x="734821" y="0"/>
                </a:moveTo>
                <a:lnTo>
                  <a:pt x="72648" y="2104248"/>
                </a:lnTo>
                <a:lnTo>
                  <a:pt x="108972" y="2115671"/>
                </a:lnTo>
                <a:lnTo>
                  <a:pt x="771144" y="11429"/>
                </a:lnTo>
                <a:lnTo>
                  <a:pt x="73482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777866" y="2635630"/>
            <a:ext cx="1036955" cy="2291080"/>
          </a:xfrm>
          <a:custGeom>
            <a:avLst/>
            <a:gdLst/>
            <a:ahLst/>
            <a:cxnLst/>
            <a:rect l="l" t="t" r="r" b="b"/>
            <a:pathLst>
              <a:path w="1036954" h="2291079">
                <a:moveTo>
                  <a:pt x="931845" y="2124175"/>
                </a:moveTo>
                <a:lnTo>
                  <a:pt x="862203" y="2154936"/>
                </a:lnTo>
                <a:lnTo>
                  <a:pt x="1026287" y="2290699"/>
                </a:lnTo>
                <a:lnTo>
                  <a:pt x="1033408" y="2141601"/>
                </a:lnTo>
                <a:lnTo>
                  <a:pt x="939546" y="2141601"/>
                </a:lnTo>
                <a:lnTo>
                  <a:pt x="931845" y="2124175"/>
                </a:lnTo>
                <a:close/>
              </a:path>
              <a:path w="1036954" h="2291079">
                <a:moveTo>
                  <a:pt x="966748" y="2108759"/>
                </a:moveTo>
                <a:lnTo>
                  <a:pt x="931845" y="2124175"/>
                </a:lnTo>
                <a:lnTo>
                  <a:pt x="939546" y="2141601"/>
                </a:lnTo>
                <a:lnTo>
                  <a:pt x="974471" y="2126234"/>
                </a:lnTo>
                <a:lnTo>
                  <a:pt x="966748" y="2108759"/>
                </a:lnTo>
                <a:close/>
              </a:path>
              <a:path w="1036954" h="2291079">
                <a:moveTo>
                  <a:pt x="1036447" y="2077974"/>
                </a:moveTo>
                <a:lnTo>
                  <a:pt x="966748" y="2108759"/>
                </a:lnTo>
                <a:lnTo>
                  <a:pt x="974471" y="2126234"/>
                </a:lnTo>
                <a:lnTo>
                  <a:pt x="939546" y="2141601"/>
                </a:lnTo>
                <a:lnTo>
                  <a:pt x="1033408" y="2141601"/>
                </a:lnTo>
                <a:lnTo>
                  <a:pt x="1036447" y="2077974"/>
                </a:lnTo>
                <a:close/>
              </a:path>
              <a:path w="1036954" h="2291079">
                <a:moveTo>
                  <a:pt x="34798" y="0"/>
                </a:moveTo>
                <a:lnTo>
                  <a:pt x="0" y="15494"/>
                </a:lnTo>
                <a:lnTo>
                  <a:pt x="931845" y="2124175"/>
                </a:lnTo>
                <a:lnTo>
                  <a:pt x="966748" y="2108759"/>
                </a:lnTo>
                <a:lnTo>
                  <a:pt x="3479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428238" y="5593079"/>
            <a:ext cx="1945005" cy="190500"/>
          </a:xfrm>
          <a:custGeom>
            <a:avLst/>
            <a:gdLst/>
            <a:ahLst/>
            <a:cxnLst/>
            <a:rect l="l" t="t" r="r" b="b"/>
            <a:pathLst>
              <a:path w="1945004" h="190500">
                <a:moveTo>
                  <a:pt x="190500" y="0"/>
                </a:moveTo>
                <a:lnTo>
                  <a:pt x="0" y="95250"/>
                </a:lnTo>
                <a:lnTo>
                  <a:pt x="190500" y="190500"/>
                </a:lnTo>
                <a:lnTo>
                  <a:pt x="190500" y="114300"/>
                </a:lnTo>
                <a:lnTo>
                  <a:pt x="171450" y="114300"/>
                </a:lnTo>
                <a:lnTo>
                  <a:pt x="171450" y="76200"/>
                </a:lnTo>
                <a:lnTo>
                  <a:pt x="190500" y="76200"/>
                </a:lnTo>
                <a:lnTo>
                  <a:pt x="190500" y="0"/>
                </a:lnTo>
                <a:close/>
              </a:path>
              <a:path w="1945004" h="190500">
                <a:moveTo>
                  <a:pt x="190500" y="76200"/>
                </a:moveTo>
                <a:lnTo>
                  <a:pt x="171450" y="76200"/>
                </a:lnTo>
                <a:lnTo>
                  <a:pt x="171450" y="114300"/>
                </a:lnTo>
                <a:lnTo>
                  <a:pt x="190500" y="114300"/>
                </a:lnTo>
                <a:lnTo>
                  <a:pt x="190500" y="76200"/>
                </a:lnTo>
                <a:close/>
              </a:path>
              <a:path w="1945004" h="190500">
                <a:moveTo>
                  <a:pt x="1944624" y="76200"/>
                </a:moveTo>
                <a:lnTo>
                  <a:pt x="190500" y="76200"/>
                </a:lnTo>
                <a:lnTo>
                  <a:pt x="190500" y="114300"/>
                </a:lnTo>
                <a:lnTo>
                  <a:pt x="1944624" y="114300"/>
                </a:lnTo>
                <a:lnTo>
                  <a:pt x="1944624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3958590" y="1775840"/>
            <a:ext cx="63500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65100" marR="5080" indent="-1524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华文新魏"/>
                <a:cs typeface="华文新魏"/>
              </a:rPr>
              <a:t>运行 态</a:t>
            </a:r>
            <a:endParaRPr sz="2400">
              <a:latin typeface="华文新魏"/>
              <a:cs typeface="华文新魏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446147" y="5181727"/>
            <a:ext cx="63500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65100" marR="5080" indent="-1524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华文新魏"/>
                <a:cs typeface="华文新魏"/>
              </a:rPr>
              <a:t>就绪 态</a:t>
            </a:r>
            <a:endParaRPr sz="2400">
              <a:latin typeface="华文新魏"/>
              <a:cs typeface="华文新魏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831204" y="5181727"/>
            <a:ext cx="63500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65100" marR="5080" indent="-1524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华文新魏"/>
                <a:cs typeface="华文新魏"/>
              </a:rPr>
              <a:t>等待 态</a:t>
            </a:r>
            <a:endParaRPr sz="2400">
              <a:latin typeface="华文新魏"/>
              <a:cs typeface="华文新魏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474976" y="3150107"/>
            <a:ext cx="504825" cy="1016635"/>
          </a:xfrm>
          <a:prstGeom prst="rect">
            <a:avLst/>
          </a:prstGeom>
          <a:solidFill>
            <a:srgbClr val="FFCC66"/>
          </a:solidFill>
        </p:spPr>
        <p:txBody>
          <a:bodyPr wrap="square" lIns="0" tIns="12065" rIns="0" bIns="0" rtlCol="0" vert="horz">
            <a:spAutoFit/>
          </a:bodyPr>
          <a:lstStyle/>
          <a:p>
            <a:pPr marL="99060" marR="93345">
              <a:lnSpc>
                <a:spcPct val="100000"/>
              </a:lnSpc>
              <a:spcBef>
                <a:spcPts val="95"/>
              </a:spcBef>
            </a:pPr>
            <a:r>
              <a:rPr dirty="0" sz="2400">
                <a:solidFill>
                  <a:srgbClr val="0000FF"/>
                </a:solidFill>
                <a:latin typeface="华文新魏"/>
                <a:cs typeface="华文新魏"/>
              </a:rPr>
              <a:t>选 中</a:t>
            </a:r>
            <a:endParaRPr sz="2400">
              <a:latin typeface="华文新魏"/>
              <a:cs typeface="华文新魏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700271" y="3662171"/>
            <a:ext cx="504825" cy="1007744"/>
          </a:xfrm>
          <a:prstGeom prst="rect">
            <a:avLst/>
          </a:prstGeom>
          <a:solidFill>
            <a:srgbClr val="FFCC66"/>
          </a:solidFill>
        </p:spPr>
        <p:txBody>
          <a:bodyPr wrap="square" lIns="0" tIns="12065" rIns="0" bIns="0" rtlCol="0" vert="horz">
            <a:spAutoFit/>
          </a:bodyPr>
          <a:lstStyle/>
          <a:p>
            <a:pPr marL="99695">
              <a:lnSpc>
                <a:spcPct val="100000"/>
              </a:lnSpc>
              <a:spcBef>
                <a:spcPts val="95"/>
              </a:spcBef>
            </a:pPr>
            <a:r>
              <a:rPr dirty="0" sz="2400">
                <a:solidFill>
                  <a:srgbClr val="0000FF"/>
                </a:solidFill>
                <a:latin typeface="华文新魏"/>
                <a:cs typeface="华文新魏"/>
              </a:rPr>
              <a:t>落</a:t>
            </a:r>
            <a:endParaRPr sz="2400">
              <a:latin typeface="华文新魏"/>
              <a:cs typeface="华文新魏"/>
            </a:endParaRPr>
          </a:p>
          <a:p>
            <a:pPr marL="99695">
              <a:lnSpc>
                <a:spcPct val="100000"/>
              </a:lnSpc>
              <a:spcBef>
                <a:spcPts val="5"/>
              </a:spcBef>
            </a:pPr>
            <a:r>
              <a:rPr dirty="0" sz="2400">
                <a:solidFill>
                  <a:srgbClr val="0000FF"/>
                </a:solidFill>
                <a:latin typeface="华文新魏"/>
                <a:cs typeface="华文新魏"/>
              </a:rPr>
              <a:t>选</a:t>
            </a:r>
            <a:endParaRPr sz="2400">
              <a:latin typeface="华文新魏"/>
              <a:cs typeface="华文新魏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500115" y="3150107"/>
            <a:ext cx="1592580" cy="783590"/>
          </a:xfrm>
          <a:prstGeom prst="rect">
            <a:avLst/>
          </a:prstGeom>
          <a:solidFill>
            <a:srgbClr val="FFCC66"/>
          </a:solidFill>
        </p:spPr>
        <p:txBody>
          <a:bodyPr wrap="square" lIns="0" tIns="12065" rIns="0" bIns="0" rtlCol="0" vert="horz">
            <a:spAutoFit/>
          </a:bodyPr>
          <a:lstStyle/>
          <a:p>
            <a:pPr marL="492759" marR="177165" indent="-304800">
              <a:lnSpc>
                <a:spcPct val="100000"/>
              </a:lnSpc>
              <a:spcBef>
                <a:spcPts val="95"/>
              </a:spcBef>
            </a:pPr>
            <a:r>
              <a:rPr dirty="0" sz="2400">
                <a:solidFill>
                  <a:srgbClr val="0000FF"/>
                </a:solidFill>
                <a:latin typeface="华文新魏"/>
                <a:cs typeface="华文新魏"/>
              </a:rPr>
              <a:t>出现等待 事件</a:t>
            </a:r>
            <a:endParaRPr sz="2400">
              <a:latin typeface="华文新魏"/>
              <a:cs typeface="华文新魏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532632" y="5943600"/>
            <a:ext cx="1687195" cy="725805"/>
          </a:xfrm>
          <a:prstGeom prst="rect">
            <a:avLst/>
          </a:prstGeom>
          <a:solidFill>
            <a:srgbClr val="FFCC66"/>
          </a:solidFill>
        </p:spPr>
        <p:txBody>
          <a:bodyPr wrap="square" lIns="0" tIns="12700" rIns="0" bIns="0" rtlCol="0" vert="horz">
            <a:spAutoFit/>
          </a:bodyPr>
          <a:lstStyle/>
          <a:p>
            <a:pPr marL="538480" marR="226060" indent="-3048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0000FF"/>
                </a:solidFill>
                <a:latin typeface="华文新魏"/>
                <a:cs typeface="华文新魏"/>
              </a:rPr>
              <a:t>等待事件 </a:t>
            </a:r>
            <a:r>
              <a:rPr dirty="0" sz="2400" spc="-5">
                <a:solidFill>
                  <a:srgbClr val="0000FF"/>
                </a:solidFill>
                <a:latin typeface="华文新魏"/>
                <a:cs typeface="华文新魏"/>
              </a:rPr>
              <a:t>结束</a:t>
            </a:r>
            <a:endParaRPr sz="2400">
              <a:latin typeface="华文新魏"/>
              <a:cs typeface="华文新魏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98931" y="1767839"/>
            <a:ext cx="1463040" cy="12207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686562" y="1703070"/>
            <a:ext cx="1440180" cy="1198245"/>
          </a:xfrm>
          <a:custGeom>
            <a:avLst/>
            <a:gdLst/>
            <a:ahLst/>
            <a:cxnLst/>
            <a:rect l="l" t="t" r="r" b="b"/>
            <a:pathLst>
              <a:path w="1440180" h="1198245">
                <a:moveTo>
                  <a:pt x="720090" y="0"/>
                </a:moveTo>
                <a:lnTo>
                  <a:pt x="668663" y="1503"/>
                </a:lnTo>
                <a:lnTo>
                  <a:pt x="618212" y="5946"/>
                </a:lnTo>
                <a:lnTo>
                  <a:pt x="568860" y="13227"/>
                </a:lnTo>
                <a:lnTo>
                  <a:pt x="520727" y="23246"/>
                </a:lnTo>
                <a:lnTo>
                  <a:pt x="473935" y="35900"/>
                </a:lnTo>
                <a:lnTo>
                  <a:pt x="428607" y="51088"/>
                </a:lnTo>
                <a:lnTo>
                  <a:pt x="384865" y="68710"/>
                </a:lnTo>
                <a:lnTo>
                  <a:pt x="342829" y="88663"/>
                </a:lnTo>
                <a:lnTo>
                  <a:pt x="302622" y="110847"/>
                </a:lnTo>
                <a:lnTo>
                  <a:pt x="264366" y="135161"/>
                </a:lnTo>
                <a:lnTo>
                  <a:pt x="228183" y="161503"/>
                </a:lnTo>
                <a:lnTo>
                  <a:pt x="194194" y="189771"/>
                </a:lnTo>
                <a:lnTo>
                  <a:pt x="162522" y="219865"/>
                </a:lnTo>
                <a:lnTo>
                  <a:pt x="133287" y="251683"/>
                </a:lnTo>
                <a:lnTo>
                  <a:pt x="106613" y="285125"/>
                </a:lnTo>
                <a:lnTo>
                  <a:pt x="82621" y="320088"/>
                </a:lnTo>
                <a:lnTo>
                  <a:pt x="61432" y="356471"/>
                </a:lnTo>
                <a:lnTo>
                  <a:pt x="43168" y="394174"/>
                </a:lnTo>
                <a:lnTo>
                  <a:pt x="27953" y="433095"/>
                </a:lnTo>
                <a:lnTo>
                  <a:pt x="15906" y="473132"/>
                </a:lnTo>
                <a:lnTo>
                  <a:pt x="7150" y="514185"/>
                </a:lnTo>
                <a:lnTo>
                  <a:pt x="1807" y="556152"/>
                </a:lnTo>
                <a:lnTo>
                  <a:pt x="0" y="598931"/>
                </a:lnTo>
                <a:lnTo>
                  <a:pt x="1807" y="641711"/>
                </a:lnTo>
                <a:lnTo>
                  <a:pt x="7150" y="683678"/>
                </a:lnTo>
                <a:lnTo>
                  <a:pt x="15906" y="724731"/>
                </a:lnTo>
                <a:lnTo>
                  <a:pt x="27953" y="764768"/>
                </a:lnTo>
                <a:lnTo>
                  <a:pt x="43168" y="803689"/>
                </a:lnTo>
                <a:lnTo>
                  <a:pt x="61432" y="841392"/>
                </a:lnTo>
                <a:lnTo>
                  <a:pt x="82621" y="877775"/>
                </a:lnTo>
                <a:lnTo>
                  <a:pt x="106613" y="912738"/>
                </a:lnTo>
                <a:lnTo>
                  <a:pt x="133287" y="946180"/>
                </a:lnTo>
                <a:lnTo>
                  <a:pt x="162522" y="977998"/>
                </a:lnTo>
                <a:lnTo>
                  <a:pt x="194194" y="1008092"/>
                </a:lnTo>
                <a:lnTo>
                  <a:pt x="228183" y="1036360"/>
                </a:lnTo>
                <a:lnTo>
                  <a:pt x="264366" y="1062702"/>
                </a:lnTo>
                <a:lnTo>
                  <a:pt x="302622" y="1087016"/>
                </a:lnTo>
                <a:lnTo>
                  <a:pt x="342829" y="1109200"/>
                </a:lnTo>
                <a:lnTo>
                  <a:pt x="384865" y="1129153"/>
                </a:lnTo>
                <a:lnTo>
                  <a:pt x="428607" y="1146775"/>
                </a:lnTo>
                <a:lnTo>
                  <a:pt x="473935" y="1161963"/>
                </a:lnTo>
                <a:lnTo>
                  <a:pt x="520727" y="1174617"/>
                </a:lnTo>
                <a:lnTo>
                  <a:pt x="568860" y="1184636"/>
                </a:lnTo>
                <a:lnTo>
                  <a:pt x="618212" y="1191917"/>
                </a:lnTo>
                <a:lnTo>
                  <a:pt x="668663" y="1196360"/>
                </a:lnTo>
                <a:lnTo>
                  <a:pt x="720090" y="1197864"/>
                </a:lnTo>
                <a:lnTo>
                  <a:pt x="771508" y="1196360"/>
                </a:lnTo>
                <a:lnTo>
                  <a:pt x="821953" y="1191917"/>
                </a:lnTo>
                <a:lnTo>
                  <a:pt x="871300" y="1184636"/>
                </a:lnTo>
                <a:lnTo>
                  <a:pt x="919430" y="1174617"/>
                </a:lnTo>
                <a:lnTo>
                  <a:pt x="966218" y="1161963"/>
                </a:lnTo>
                <a:lnTo>
                  <a:pt x="1011544" y="1146775"/>
                </a:lnTo>
                <a:lnTo>
                  <a:pt x="1055286" y="1129153"/>
                </a:lnTo>
                <a:lnTo>
                  <a:pt x="1097322" y="1109200"/>
                </a:lnTo>
                <a:lnTo>
                  <a:pt x="1137529" y="1087016"/>
                </a:lnTo>
                <a:lnTo>
                  <a:pt x="1175786" y="1062702"/>
                </a:lnTo>
                <a:lnTo>
                  <a:pt x="1211971" y="1036360"/>
                </a:lnTo>
                <a:lnTo>
                  <a:pt x="1245962" y="1008092"/>
                </a:lnTo>
                <a:lnTo>
                  <a:pt x="1277637" y="977998"/>
                </a:lnTo>
                <a:lnTo>
                  <a:pt x="1306874" y="946180"/>
                </a:lnTo>
                <a:lnTo>
                  <a:pt x="1333551" y="912738"/>
                </a:lnTo>
                <a:lnTo>
                  <a:pt x="1357546" y="877775"/>
                </a:lnTo>
                <a:lnTo>
                  <a:pt x="1378738" y="841392"/>
                </a:lnTo>
                <a:lnTo>
                  <a:pt x="1397003" y="803689"/>
                </a:lnTo>
                <a:lnTo>
                  <a:pt x="1412222" y="764768"/>
                </a:lnTo>
                <a:lnTo>
                  <a:pt x="1424270" y="724731"/>
                </a:lnTo>
                <a:lnTo>
                  <a:pt x="1433027" y="683678"/>
                </a:lnTo>
                <a:lnTo>
                  <a:pt x="1438371" y="641711"/>
                </a:lnTo>
                <a:lnTo>
                  <a:pt x="1440180" y="598931"/>
                </a:lnTo>
                <a:lnTo>
                  <a:pt x="1438371" y="556152"/>
                </a:lnTo>
                <a:lnTo>
                  <a:pt x="1433027" y="514185"/>
                </a:lnTo>
                <a:lnTo>
                  <a:pt x="1424270" y="473132"/>
                </a:lnTo>
                <a:lnTo>
                  <a:pt x="1412222" y="433095"/>
                </a:lnTo>
                <a:lnTo>
                  <a:pt x="1397003" y="394174"/>
                </a:lnTo>
                <a:lnTo>
                  <a:pt x="1378738" y="356471"/>
                </a:lnTo>
                <a:lnTo>
                  <a:pt x="1357546" y="320088"/>
                </a:lnTo>
                <a:lnTo>
                  <a:pt x="1333551" y="285125"/>
                </a:lnTo>
                <a:lnTo>
                  <a:pt x="1306874" y="251683"/>
                </a:lnTo>
                <a:lnTo>
                  <a:pt x="1277637" y="219865"/>
                </a:lnTo>
                <a:lnTo>
                  <a:pt x="1245962" y="189771"/>
                </a:lnTo>
                <a:lnTo>
                  <a:pt x="1211971" y="161503"/>
                </a:lnTo>
                <a:lnTo>
                  <a:pt x="1175786" y="135161"/>
                </a:lnTo>
                <a:lnTo>
                  <a:pt x="1137529" y="110847"/>
                </a:lnTo>
                <a:lnTo>
                  <a:pt x="1097322" y="88663"/>
                </a:lnTo>
                <a:lnTo>
                  <a:pt x="1055286" y="68710"/>
                </a:lnTo>
                <a:lnTo>
                  <a:pt x="1011544" y="51088"/>
                </a:lnTo>
                <a:lnTo>
                  <a:pt x="966218" y="35900"/>
                </a:lnTo>
                <a:lnTo>
                  <a:pt x="919430" y="23246"/>
                </a:lnTo>
                <a:lnTo>
                  <a:pt x="871300" y="13227"/>
                </a:lnTo>
                <a:lnTo>
                  <a:pt x="821953" y="5946"/>
                </a:lnTo>
                <a:lnTo>
                  <a:pt x="771508" y="1503"/>
                </a:lnTo>
                <a:lnTo>
                  <a:pt x="720090" y="0"/>
                </a:lnTo>
                <a:close/>
              </a:path>
            </a:pathLst>
          </a:custGeom>
          <a:solidFill>
            <a:srgbClr val="30B6F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686562" y="1703070"/>
            <a:ext cx="1440180" cy="1198245"/>
          </a:xfrm>
          <a:custGeom>
            <a:avLst/>
            <a:gdLst/>
            <a:ahLst/>
            <a:cxnLst/>
            <a:rect l="l" t="t" r="r" b="b"/>
            <a:pathLst>
              <a:path w="1440180" h="1198245">
                <a:moveTo>
                  <a:pt x="0" y="598931"/>
                </a:moveTo>
                <a:lnTo>
                  <a:pt x="1807" y="556152"/>
                </a:lnTo>
                <a:lnTo>
                  <a:pt x="7150" y="514185"/>
                </a:lnTo>
                <a:lnTo>
                  <a:pt x="15906" y="473132"/>
                </a:lnTo>
                <a:lnTo>
                  <a:pt x="27953" y="433095"/>
                </a:lnTo>
                <a:lnTo>
                  <a:pt x="43168" y="394174"/>
                </a:lnTo>
                <a:lnTo>
                  <a:pt x="61432" y="356471"/>
                </a:lnTo>
                <a:lnTo>
                  <a:pt x="82621" y="320088"/>
                </a:lnTo>
                <a:lnTo>
                  <a:pt x="106613" y="285125"/>
                </a:lnTo>
                <a:lnTo>
                  <a:pt x="133287" y="251683"/>
                </a:lnTo>
                <a:lnTo>
                  <a:pt x="162522" y="219865"/>
                </a:lnTo>
                <a:lnTo>
                  <a:pt x="194194" y="189771"/>
                </a:lnTo>
                <a:lnTo>
                  <a:pt x="228183" y="161503"/>
                </a:lnTo>
                <a:lnTo>
                  <a:pt x="264366" y="135161"/>
                </a:lnTo>
                <a:lnTo>
                  <a:pt x="302622" y="110847"/>
                </a:lnTo>
                <a:lnTo>
                  <a:pt x="342829" y="88663"/>
                </a:lnTo>
                <a:lnTo>
                  <a:pt x="384865" y="68710"/>
                </a:lnTo>
                <a:lnTo>
                  <a:pt x="428607" y="51088"/>
                </a:lnTo>
                <a:lnTo>
                  <a:pt x="473935" y="35900"/>
                </a:lnTo>
                <a:lnTo>
                  <a:pt x="520727" y="23246"/>
                </a:lnTo>
                <a:lnTo>
                  <a:pt x="568860" y="13227"/>
                </a:lnTo>
                <a:lnTo>
                  <a:pt x="618212" y="5946"/>
                </a:lnTo>
                <a:lnTo>
                  <a:pt x="668663" y="1503"/>
                </a:lnTo>
                <a:lnTo>
                  <a:pt x="720090" y="0"/>
                </a:lnTo>
                <a:lnTo>
                  <a:pt x="771508" y="1503"/>
                </a:lnTo>
                <a:lnTo>
                  <a:pt x="821953" y="5946"/>
                </a:lnTo>
                <a:lnTo>
                  <a:pt x="871300" y="13227"/>
                </a:lnTo>
                <a:lnTo>
                  <a:pt x="919430" y="23246"/>
                </a:lnTo>
                <a:lnTo>
                  <a:pt x="966218" y="35900"/>
                </a:lnTo>
                <a:lnTo>
                  <a:pt x="1011544" y="51088"/>
                </a:lnTo>
                <a:lnTo>
                  <a:pt x="1055286" y="68710"/>
                </a:lnTo>
                <a:lnTo>
                  <a:pt x="1097322" y="88663"/>
                </a:lnTo>
                <a:lnTo>
                  <a:pt x="1137529" y="110847"/>
                </a:lnTo>
                <a:lnTo>
                  <a:pt x="1175786" y="135161"/>
                </a:lnTo>
                <a:lnTo>
                  <a:pt x="1211971" y="161503"/>
                </a:lnTo>
                <a:lnTo>
                  <a:pt x="1245962" y="189771"/>
                </a:lnTo>
                <a:lnTo>
                  <a:pt x="1277637" y="219865"/>
                </a:lnTo>
                <a:lnTo>
                  <a:pt x="1306874" y="251683"/>
                </a:lnTo>
                <a:lnTo>
                  <a:pt x="1333551" y="285125"/>
                </a:lnTo>
                <a:lnTo>
                  <a:pt x="1357546" y="320088"/>
                </a:lnTo>
                <a:lnTo>
                  <a:pt x="1378738" y="356471"/>
                </a:lnTo>
                <a:lnTo>
                  <a:pt x="1397003" y="394174"/>
                </a:lnTo>
                <a:lnTo>
                  <a:pt x="1412222" y="433095"/>
                </a:lnTo>
                <a:lnTo>
                  <a:pt x="1424270" y="473132"/>
                </a:lnTo>
                <a:lnTo>
                  <a:pt x="1433027" y="514185"/>
                </a:lnTo>
                <a:lnTo>
                  <a:pt x="1438371" y="556152"/>
                </a:lnTo>
                <a:lnTo>
                  <a:pt x="1440180" y="598931"/>
                </a:lnTo>
                <a:lnTo>
                  <a:pt x="1438371" y="641711"/>
                </a:lnTo>
                <a:lnTo>
                  <a:pt x="1433027" y="683678"/>
                </a:lnTo>
                <a:lnTo>
                  <a:pt x="1424270" y="724731"/>
                </a:lnTo>
                <a:lnTo>
                  <a:pt x="1412222" y="764768"/>
                </a:lnTo>
                <a:lnTo>
                  <a:pt x="1397003" y="803689"/>
                </a:lnTo>
                <a:lnTo>
                  <a:pt x="1378738" y="841392"/>
                </a:lnTo>
                <a:lnTo>
                  <a:pt x="1357546" y="877775"/>
                </a:lnTo>
                <a:lnTo>
                  <a:pt x="1333551" y="912738"/>
                </a:lnTo>
                <a:lnTo>
                  <a:pt x="1306874" y="946180"/>
                </a:lnTo>
                <a:lnTo>
                  <a:pt x="1277637" y="977998"/>
                </a:lnTo>
                <a:lnTo>
                  <a:pt x="1245962" y="1008092"/>
                </a:lnTo>
                <a:lnTo>
                  <a:pt x="1211971" y="1036360"/>
                </a:lnTo>
                <a:lnTo>
                  <a:pt x="1175786" y="1062702"/>
                </a:lnTo>
                <a:lnTo>
                  <a:pt x="1137529" y="1087016"/>
                </a:lnTo>
                <a:lnTo>
                  <a:pt x="1097322" y="1109200"/>
                </a:lnTo>
                <a:lnTo>
                  <a:pt x="1055286" y="1129153"/>
                </a:lnTo>
                <a:lnTo>
                  <a:pt x="1011544" y="1146775"/>
                </a:lnTo>
                <a:lnTo>
                  <a:pt x="966218" y="1161963"/>
                </a:lnTo>
                <a:lnTo>
                  <a:pt x="919430" y="1174617"/>
                </a:lnTo>
                <a:lnTo>
                  <a:pt x="871300" y="1184636"/>
                </a:lnTo>
                <a:lnTo>
                  <a:pt x="821953" y="1191917"/>
                </a:lnTo>
                <a:lnTo>
                  <a:pt x="771508" y="1196360"/>
                </a:lnTo>
                <a:lnTo>
                  <a:pt x="720090" y="1197864"/>
                </a:lnTo>
                <a:lnTo>
                  <a:pt x="668663" y="1196360"/>
                </a:lnTo>
                <a:lnTo>
                  <a:pt x="618212" y="1191917"/>
                </a:lnTo>
                <a:lnTo>
                  <a:pt x="568860" y="1184636"/>
                </a:lnTo>
                <a:lnTo>
                  <a:pt x="520727" y="1174617"/>
                </a:lnTo>
                <a:lnTo>
                  <a:pt x="473935" y="1161963"/>
                </a:lnTo>
                <a:lnTo>
                  <a:pt x="428607" y="1146775"/>
                </a:lnTo>
                <a:lnTo>
                  <a:pt x="384865" y="1129153"/>
                </a:lnTo>
                <a:lnTo>
                  <a:pt x="342829" y="1109200"/>
                </a:lnTo>
                <a:lnTo>
                  <a:pt x="302622" y="1087016"/>
                </a:lnTo>
                <a:lnTo>
                  <a:pt x="264366" y="1062702"/>
                </a:lnTo>
                <a:lnTo>
                  <a:pt x="228183" y="1036360"/>
                </a:lnTo>
                <a:lnTo>
                  <a:pt x="194194" y="1008092"/>
                </a:lnTo>
                <a:lnTo>
                  <a:pt x="162522" y="977998"/>
                </a:lnTo>
                <a:lnTo>
                  <a:pt x="133287" y="946180"/>
                </a:lnTo>
                <a:lnTo>
                  <a:pt x="106613" y="912738"/>
                </a:lnTo>
                <a:lnTo>
                  <a:pt x="82621" y="877775"/>
                </a:lnTo>
                <a:lnTo>
                  <a:pt x="61432" y="841392"/>
                </a:lnTo>
                <a:lnTo>
                  <a:pt x="43168" y="803689"/>
                </a:lnTo>
                <a:lnTo>
                  <a:pt x="27953" y="764768"/>
                </a:lnTo>
                <a:lnTo>
                  <a:pt x="15906" y="724731"/>
                </a:lnTo>
                <a:lnTo>
                  <a:pt x="7150" y="683678"/>
                </a:lnTo>
                <a:lnTo>
                  <a:pt x="1807" y="641711"/>
                </a:lnTo>
                <a:lnTo>
                  <a:pt x="0" y="598931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1131519" y="1772539"/>
            <a:ext cx="635000" cy="757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65100" marR="5080" indent="-153035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华文新魏"/>
                <a:cs typeface="华文新魏"/>
              </a:rPr>
              <a:t>新建 态</a:t>
            </a:r>
            <a:endParaRPr sz="2400">
              <a:latin typeface="华文新魏"/>
              <a:cs typeface="华文新魏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6626352" y="1767839"/>
            <a:ext cx="1463040" cy="12207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6713981" y="1703070"/>
            <a:ext cx="1440180" cy="1198245"/>
          </a:xfrm>
          <a:custGeom>
            <a:avLst/>
            <a:gdLst/>
            <a:ahLst/>
            <a:cxnLst/>
            <a:rect l="l" t="t" r="r" b="b"/>
            <a:pathLst>
              <a:path w="1440179" h="1198245">
                <a:moveTo>
                  <a:pt x="720090" y="0"/>
                </a:moveTo>
                <a:lnTo>
                  <a:pt x="668671" y="1503"/>
                </a:lnTo>
                <a:lnTo>
                  <a:pt x="618226" y="5946"/>
                </a:lnTo>
                <a:lnTo>
                  <a:pt x="568879" y="13227"/>
                </a:lnTo>
                <a:lnTo>
                  <a:pt x="520749" y="23246"/>
                </a:lnTo>
                <a:lnTo>
                  <a:pt x="473961" y="35900"/>
                </a:lnTo>
                <a:lnTo>
                  <a:pt x="428635" y="51088"/>
                </a:lnTo>
                <a:lnTo>
                  <a:pt x="384893" y="68710"/>
                </a:lnTo>
                <a:lnTo>
                  <a:pt x="342857" y="88663"/>
                </a:lnTo>
                <a:lnTo>
                  <a:pt x="302650" y="110847"/>
                </a:lnTo>
                <a:lnTo>
                  <a:pt x="264393" y="135161"/>
                </a:lnTo>
                <a:lnTo>
                  <a:pt x="228208" y="161503"/>
                </a:lnTo>
                <a:lnTo>
                  <a:pt x="194217" y="189771"/>
                </a:lnTo>
                <a:lnTo>
                  <a:pt x="162542" y="219865"/>
                </a:lnTo>
                <a:lnTo>
                  <a:pt x="133305" y="251683"/>
                </a:lnTo>
                <a:lnTo>
                  <a:pt x="106628" y="285125"/>
                </a:lnTo>
                <a:lnTo>
                  <a:pt x="82633" y="320088"/>
                </a:lnTo>
                <a:lnTo>
                  <a:pt x="61441" y="356471"/>
                </a:lnTo>
                <a:lnTo>
                  <a:pt x="43176" y="394174"/>
                </a:lnTo>
                <a:lnTo>
                  <a:pt x="27957" y="433095"/>
                </a:lnTo>
                <a:lnTo>
                  <a:pt x="15909" y="473132"/>
                </a:lnTo>
                <a:lnTo>
                  <a:pt x="7152" y="514185"/>
                </a:lnTo>
                <a:lnTo>
                  <a:pt x="1808" y="556152"/>
                </a:lnTo>
                <a:lnTo>
                  <a:pt x="0" y="598931"/>
                </a:lnTo>
                <a:lnTo>
                  <a:pt x="1808" y="641711"/>
                </a:lnTo>
                <a:lnTo>
                  <a:pt x="7152" y="683678"/>
                </a:lnTo>
                <a:lnTo>
                  <a:pt x="15909" y="724731"/>
                </a:lnTo>
                <a:lnTo>
                  <a:pt x="27957" y="764768"/>
                </a:lnTo>
                <a:lnTo>
                  <a:pt x="43176" y="803689"/>
                </a:lnTo>
                <a:lnTo>
                  <a:pt x="61441" y="841392"/>
                </a:lnTo>
                <a:lnTo>
                  <a:pt x="82633" y="877775"/>
                </a:lnTo>
                <a:lnTo>
                  <a:pt x="106628" y="912738"/>
                </a:lnTo>
                <a:lnTo>
                  <a:pt x="133305" y="946180"/>
                </a:lnTo>
                <a:lnTo>
                  <a:pt x="162542" y="977998"/>
                </a:lnTo>
                <a:lnTo>
                  <a:pt x="194217" y="1008092"/>
                </a:lnTo>
                <a:lnTo>
                  <a:pt x="228208" y="1036360"/>
                </a:lnTo>
                <a:lnTo>
                  <a:pt x="264393" y="1062702"/>
                </a:lnTo>
                <a:lnTo>
                  <a:pt x="302650" y="1087016"/>
                </a:lnTo>
                <a:lnTo>
                  <a:pt x="342857" y="1109200"/>
                </a:lnTo>
                <a:lnTo>
                  <a:pt x="384893" y="1129153"/>
                </a:lnTo>
                <a:lnTo>
                  <a:pt x="428635" y="1146775"/>
                </a:lnTo>
                <a:lnTo>
                  <a:pt x="473961" y="1161963"/>
                </a:lnTo>
                <a:lnTo>
                  <a:pt x="520749" y="1174617"/>
                </a:lnTo>
                <a:lnTo>
                  <a:pt x="568879" y="1184636"/>
                </a:lnTo>
                <a:lnTo>
                  <a:pt x="618226" y="1191917"/>
                </a:lnTo>
                <a:lnTo>
                  <a:pt x="668671" y="1196360"/>
                </a:lnTo>
                <a:lnTo>
                  <a:pt x="720090" y="1197864"/>
                </a:lnTo>
                <a:lnTo>
                  <a:pt x="771508" y="1196360"/>
                </a:lnTo>
                <a:lnTo>
                  <a:pt x="821953" y="1191917"/>
                </a:lnTo>
                <a:lnTo>
                  <a:pt x="871300" y="1184636"/>
                </a:lnTo>
                <a:lnTo>
                  <a:pt x="919430" y="1174617"/>
                </a:lnTo>
                <a:lnTo>
                  <a:pt x="966218" y="1161963"/>
                </a:lnTo>
                <a:lnTo>
                  <a:pt x="1011544" y="1146775"/>
                </a:lnTo>
                <a:lnTo>
                  <a:pt x="1055286" y="1129153"/>
                </a:lnTo>
                <a:lnTo>
                  <a:pt x="1097322" y="1109200"/>
                </a:lnTo>
                <a:lnTo>
                  <a:pt x="1137529" y="1087016"/>
                </a:lnTo>
                <a:lnTo>
                  <a:pt x="1175786" y="1062702"/>
                </a:lnTo>
                <a:lnTo>
                  <a:pt x="1211971" y="1036360"/>
                </a:lnTo>
                <a:lnTo>
                  <a:pt x="1245962" y="1008092"/>
                </a:lnTo>
                <a:lnTo>
                  <a:pt x="1277637" y="977998"/>
                </a:lnTo>
                <a:lnTo>
                  <a:pt x="1306874" y="946180"/>
                </a:lnTo>
                <a:lnTo>
                  <a:pt x="1333551" y="912738"/>
                </a:lnTo>
                <a:lnTo>
                  <a:pt x="1357546" y="877775"/>
                </a:lnTo>
                <a:lnTo>
                  <a:pt x="1378738" y="841392"/>
                </a:lnTo>
                <a:lnTo>
                  <a:pt x="1397003" y="803689"/>
                </a:lnTo>
                <a:lnTo>
                  <a:pt x="1412222" y="764768"/>
                </a:lnTo>
                <a:lnTo>
                  <a:pt x="1424270" y="724731"/>
                </a:lnTo>
                <a:lnTo>
                  <a:pt x="1433027" y="683678"/>
                </a:lnTo>
                <a:lnTo>
                  <a:pt x="1438371" y="641711"/>
                </a:lnTo>
                <a:lnTo>
                  <a:pt x="1440179" y="598931"/>
                </a:lnTo>
                <a:lnTo>
                  <a:pt x="1438371" y="556152"/>
                </a:lnTo>
                <a:lnTo>
                  <a:pt x="1433027" y="514185"/>
                </a:lnTo>
                <a:lnTo>
                  <a:pt x="1424270" y="473132"/>
                </a:lnTo>
                <a:lnTo>
                  <a:pt x="1412222" y="433095"/>
                </a:lnTo>
                <a:lnTo>
                  <a:pt x="1397003" y="394174"/>
                </a:lnTo>
                <a:lnTo>
                  <a:pt x="1378738" y="356471"/>
                </a:lnTo>
                <a:lnTo>
                  <a:pt x="1357546" y="320088"/>
                </a:lnTo>
                <a:lnTo>
                  <a:pt x="1333551" y="285125"/>
                </a:lnTo>
                <a:lnTo>
                  <a:pt x="1306874" y="251683"/>
                </a:lnTo>
                <a:lnTo>
                  <a:pt x="1277637" y="219865"/>
                </a:lnTo>
                <a:lnTo>
                  <a:pt x="1245962" y="189771"/>
                </a:lnTo>
                <a:lnTo>
                  <a:pt x="1211971" y="161503"/>
                </a:lnTo>
                <a:lnTo>
                  <a:pt x="1175786" y="135161"/>
                </a:lnTo>
                <a:lnTo>
                  <a:pt x="1137529" y="110847"/>
                </a:lnTo>
                <a:lnTo>
                  <a:pt x="1097322" y="88663"/>
                </a:lnTo>
                <a:lnTo>
                  <a:pt x="1055286" y="68710"/>
                </a:lnTo>
                <a:lnTo>
                  <a:pt x="1011544" y="51088"/>
                </a:lnTo>
                <a:lnTo>
                  <a:pt x="966218" y="35900"/>
                </a:lnTo>
                <a:lnTo>
                  <a:pt x="919430" y="23246"/>
                </a:lnTo>
                <a:lnTo>
                  <a:pt x="871300" y="13227"/>
                </a:lnTo>
                <a:lnTo>
                  <a:pt x="821953" y="5946"/>
                </a:lnTo>
                <a:lnTo>
                  <a:pt x="771508" y="1503"/>
                </a:lnTo>
                <a:lnTo>
                  <a:pt x="720090" y="0"/>
                </a:lnTo>
                <a:close/>
              </a:path>
            </a:pathLst>
          </a:custGeom>
          <a:solidFill>
            <a:srgbClr val="30B6F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6713981" y="1703070"/>
            <a:ext cx="1440180" cy="1198245"/>
          </a:xfrm>
          <a:custGeom>
            <a:avLst/>
            <a:gdLst/>
            <a:ahLst/>
            <a:cxnLst/>
            <a:rect l="l" t="t" r="r" b="b"/>
            <a:pathLst>
              <a:path w="1440179" h="1198245">
                <a:moveTo>
                  <a:pt x="0" y="598931"/>
                </a:moveTo>
                <a:lnTo>
                  <a:pt x="1808" y="556152"/>
                </a:lnTo>
                <a:lnTo>
                  <a:pt x="7152" y="514185"/>
                </a:lnTo>
                <a:lnTo>
                  <a:pt x="15909" y="473132"/>
                </a:lnTo>
                <a:lnTo>
                  <a:pt x="27957" y="433095"/>
                </a:lnTo>
                <a:lnTo>
                  <a:pt x="43176" y="394174"/>
                </a:lnTo>
                <a:lnTo>
                  <a:pt x="61441" y="356471"/>
                </a:lnTo>
                <a:lnTo>
                  <a:pt x="82633" y="320088"/>
                </a:lnTo>
                <a:lnTo>
                  <a:pt x="106628" y="285125"/>
                </a:lnTo>
                <a:lnTo>
                  <a:pt x="133305" y="251683"/>
                </a:lnTo>
                <a:lnTo>
                  <a:pt x="162542" y="219865"/>
                </a:lnTo>
                <a:lnTo>
                  <a:pt x="194217" y="189771"/>
                </a:lnTo>
                <a:lnTo>
                  <a:pt x="228208" y="161503"/>
                </a:lnTo>
                <a:lnTo>
                  <a:pt x="264393" y="135161"/>
                </a:lnTo>
                <a:lnTo>
                  <a:pt x="302650" y="110847"/>
                </a:lnTo>
                <a:lnTo>
                  <a:pt x="342857" y="88663"/>
                </a:lnTo>
                <a:lnTo>
                  <a:pt x="384893" y="68710"/>
                </a:lnTo>
                <a:lnTo>
                  <a:pt x="428635" y="51088"/>
                </a:lnTo>
                <a:lnTo>
                  <a:pt x="473961" y="35900"/>
                </a:lnTo>
                <a:lnTo>
                  <a:pt x="520749" y="23246"/>
                </a:lnTo>
                <a:lnTo>
                  <a:pt x="568879" y="13227"/>
                </a:lnTo>
                <a:lnTo>
                  <a:pt x="618226" y="5946"/>
                </a:lnTo>
                <a:lnTo>
                  <a:pt x="668671" y="1503"/>
                </a:lnTo>
                <a:lnTo>
                  <a:pt x="720090" y="0"/>
                </a:lnTo>
                <a:lnTo>
                  <a:pt x="771508" y="1503"/>
                </a:lnTo>
                <a:lnTo>
                  <a:pt x="821953" y="5946"/>
                </a:lnTo>
                <a:lnTo>
                  <a:pt x="871300" y="13227"/>
                </a:lnTo>
                <a:lnTo>
                  <a:pt x="919430" y="23246"/>
                </a:lnTo>
                <a:lnTo>
                  <a:pt x="966218" y="35900"/>
                </a:lnTo>
                <a:lnTo>
                  <a:pt x="1011544" y="51088"/>
                </a:lnTo>
                <a:lnTo>
                  <a:pt x="1055286" y="68710"/>
                </a:lnTo>
                <a:lnTo>
                  <a:pt x="1097322" y="88663"/>
                </a:lnTo>
                <a:lnTo>
                  <a:pt x="1137529" y="110847"/>
                </a:lnTo>
                <a:lnTo>
                  <a:pt x="1175786" y="135161"/>
                </a:lnTo>
                <a:lnTo>
                  <a:pt x="1211971" y="161503"/>
                </a:lnTo>
                <a:lnTo>
                  <a:pt x="1245962" y="189771"/>
                </a:lnTo>
                <a:lnTo>
                  <a:pt x="1277637" y="219865"/>
                </a:lnTo>
                <a:lnTo>
                  <a:pt x="1306874" y="251683"/>
                </a:lnTo>
                <a:lnTo>
                  <a:pt x="1333551" y="285125"/>
                </a:lnTo>
                <a:lnTo>
                  <a:pt x="1357546" y="320088"/>
                </a:lnTo>
                <a:lnTo>
                  <a:pt x="1378738" y="356471"/>
                </a:lnTo>
                <a:lnTo>
                  <a:pt x="1397003" y="394174"/>
                </a:lnTo>
                <a:lnTo>
                  <a:pt x="1412222" y="433095"/>
                </a:lnTo>
                <a:lnTo>
                  <a:pt x="1424270" y="473132"/>
                </a:lnTo>
                <a:lnTo>
                  <a:pt x="1433027" y="514185"/>
                </a:lnTo>
                <a:lnTo>
                  <a:pt x="1438371" y="556152"/>
                </a:lnTo>
                <a:lnTo>
                  <a:pt x="1440179" y="598931"/>
                </a:lnTo>
                <a:lnTo>
                  <a:pt x="1438371" y="641711"/>
                </a:lnTo>
                <a:lnTo>
                  <a:pt x="1433027" y="683678"/>
                </a:lnTo>
                <a:lnTo>
                  <a:pt x="1424270" y="724731"/>
                </a:lnTo>
                <a:lnTo>
                  <a:pt x="1412222" y="764768"/>
                </a:lnTo>
                <a:lnTo>
                  <a:pt x="1397003" y="803689"/>
                </a:lnTo>
                <a:lnTo>
                  <a:pt x="1378738" y="841392"/>
                </a:lnTo>
                <a:lnTo>
                  <a:pt x="1357546" y="877775"/>
                </a:lnTo>
                <a:lnTo>
                  <a:pt x="1333551" y="912738"/>
                </a:lnTo>
                <a:lnTo>
                  <a:pt x="1306874" y="946180"/>
                </a:lnTo>
                <a:lnTo>
                  <a:pt x="1277637" y="977998"/>
                </a:lnTo>
                <a:lnTo>
                  <a:pt x="1245962" y="1008092"/>
                </a:lnTo>
                <a:lnTo>
                  <a:pt x="1211971" y="1036360"/>
                </a:lnTo>
                <a:lnTo>
                  <a:pt x="1175786" y="1062702"/>
                </a:lnTo>
                <a:lnTo>
                  <a:pt x="1137529" y="1087016"/>
                </a:lnTo>
                <a:lnTo>
                  <a:pt x="1097322" y="1109200"/>
                </a:lnTo>
                <a:lnTo>
                  <a:pt x="1055286" y="1129153"/>
                </a:lnTo>
                <a:lnTo>
                  <a:pt x="1011544" y="1146775"/>
                </a:lnTo>
                <a:lnTo>
                  <a:pt x="966218" y="1161963"/>
                </a:lnTo>
                <a:lnTo>
                  <a:pt x="919430" y="1174617"/>
                </a:lnTo>
                <a:lnTo>
                  <a:pt x="871300" y="1184636"/>
                </a:lnTo>
                <a:lnTo>
                  <a:pt x="821953" y="1191917"/>
                </a:lnTo>
                <a:lnTo>
                  <a:pt x="771508" y="1196360"/>
                </a:lnTo>
                <a:lnTo>
                  <a:pt x="720090" y="1197864"/>
                </a:lnTo>
                <a:lnTo>
                  <a:pt x="668671" y="1196360"/>
                </a:lnTo>
                <a:lnTo>
                  <a:pt x="618226" y="1191917"/>
                </a:lnTo>
                <a:lnTo>
                  <a:pt x="568879" y="1184636"/>
                </a:lnTo>
                <a:lnTo>
                  <a:pt x="520749" y="1174617"/>
                </a:lnTo>
                <a:lnTo>
                  <a:pt x="473961" y="1161963"/>
                </a:lnTo>
                <a:lnTo>
                  <a:pt x="428635" y="1146775"/>
                </a:lnTo>
                <a:lnTo>
                  <a:pt x="384893" y="1129153"/>
                </a:lnTo>
                <a:lnTo>
                  <a:pt x="342857" y="1109200"/>
                </a:lnTo>
                <a:lnTo>
                  <a:pt x="302650" y="1087016"/>
                </a:lnTo>
                <a:lnTo>
                  <a:pt x="264393" y="1062702"/>
                </a:lnTo>
                <a:lnTo>
                  <a:pt x="228208" y="1036360"/>
                </a:lnTo>
                <a:lnTo>
                  <a:pt x="194217" y="1008092"/>
                </a:lnTo>
                <a:lnTo>
                  <a:pt x="162542" y="977998"/>
                </a:lnTo>
                <a:lnTo>
                  <a:pt x="133305" y="946180"/>
                </a:lnTo>
                <a:lnTo>
                  <a:pt x="106628" y="912738"/>
                </a:lnTo>
                <a:lnTo>
                  <a:pt x="82633" y="877775"/>
                </a:lnTo>
                <a:lnTo>
                  <a:pt x="61441" y="841392"/>
                </a:lnTo>
                <a:lnTo>
                  <a:pt x="43176" y="803689"/>
                </a:lnTo>
                <a:lnTo>
                  <a:pt x="27957" y="764768"/>
                </a:lnTo>
                <a:lnTo>
                  <a:pt x="15909" y="724731"/>
                </a:lnTo>
                <a:lnTo>
                  <a:pt x="7152" y="683678"/>
                </a:lnTo>
                <a:lnTo>
                  <a:pt x="1808" y="641711"/>
                </a:lnTo>
                <a:lnTo>
                  <a:pt x="0" y="598931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7158608" y="1772539"/>
            <a:ext cx="635000" cy="757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65100" marR="5080" indent="-1524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华文新魏"/>
                <a:cs typeface="华文新魏"/>
              </a:rPr>
              <a:t>终止 态</a:t>
            </a:r>
            <a:endParaRPr sz="2400">
              <a:latin typeface="华文新魏"/>
              <a:cs typeface="华文新魏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712595" y="2894457"/>
            <a:ext cx="776605" cy="2047239"/>
          </a:xfrm>
          <a:custGeom>
            <a:avLst/>
            <a:gdLst/>
            <a:ahLst/>
            <a:cxnLst/>
            <a:rect l="l" t="t" r="r" b="b"/>
            <a:pathLst>
              <a:path w="776605" h="2047239">
                <a:moveTo>
                  <a:pt x="668587" y="1874306"/>
                </a:moveTo>
                <a:lnTo>
                  <a:pt x="596900" y="1900046"/>
                </a:lnTo>
                <a:lnTo>
                  <a:pt x="750951" y="2047112"/>
                </a:lnTo>
                <a:lnTo>
                  <a:pt x="769469" y="1892172"/>
                </a:lnTo>
                <a:lnTo>
                  <a:pt x="675005" y="1892172"/>
                </a:lnTo>
                <a:lnTo>
                  <a:pt x="668587" y="1874306"/>
                </a:lnTo>
                <a:close/>
              </a:path>
              <a:path w="776605" h="2047239">
                <a:moveTo>
                  <a:pt x="704502" y="1861410"/>
                </a:moveTo>
                <a:lnTo>
                  <a:pt x="668587" y="1874306"/>
                </a:lnTo>
                <a:lnTo>
                  <a:pt x="675005" y="1892172"/>
                </a:lnTo>
                <a:lnTo>
                  <a:pt x="710946" y="1879345"/>
                </a:lnTo>
                <a:lnTo>
                  <a:pt x="704502" y="1861410"/>
                </a:lnTo>
                <a:close/>
              </a:path>
              <a:path w="776605" h="2047239">
                <a:moveTo>
                  <a:pt x="776224" y="1835657"/>
                </a:moveTo>
                <a:lnTo>
                  <a:pt x="704502" y="1861410"/>
                </a:lnTo>
                <a:lnTo>
                  <a:pt x="710946" y="1879345"/>
                </a:lnTo>
                <a:lnTo>
                  <a:pt x="675005" y="1892172"/>
                </a:lnTo>
                <a:lnTo>
                  <a:pt x="769469" y="1892172"/>
                </a:lnTo>
                <a:lnTo>
                  <a:pt x="776224" y="1835657"/>
                </a:lnTo>
                <a:close/>
              </a:path>
              <a:path w="776605" h="2047239">
                <a:moveTo>
                  <a:pt x="35813" y="0"/>
                </a:moveTo>
                <a:lnTo>
                  <a:pt x="0" y="12953"/>
                </a:lnTo>
                <a:lnTo>
                  <a:pt x="668587" y="1874306"/>
                </a:lnTo>
                <a:lnTo>
                  <a:pt x="704502" y="1861410"/>
                </a:lnTo>
                <a:lnTo>
                  <a:pt x="358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4958334" y="1982723"/>
            <a:ext cx="1760220" cy="190500"/>
          </a:xfrm>
          <a:custGeom>
            <a:avLst/>
            <a:gdLst/>
            <a:ahLst/>
            <a:cxnLst/>
            <a:rect l="l" t="t" r="r" b="b"/>
            <a:pathLst>
              <a:path w="1760220" h="190500">
                <a:moveTo>
                  <a:pt x="1569719" y="0"/>
                </a:moveTo>
                <a:lnTo>
                  <a:pt x="1569719" y="190500"/>
                </a:lnTo>
                <a:lnTo>
                  <a:pt x="1722119" y="114300"/>
                </a:lnTo>
                <a:lnTo>
                  <a:pt x="1588769" y="114300"/>
                </a:lnTo>
                <a:lnTo>
                  <a:pt x="1588769" y="76200"/>
                </a:lnTo>
                <a:lnTo>
                  <a:pt x="1722119" y="76200"/>
                </a:lnTo>
                <a:lnTo>
                  <a:pt x="1569719" y="0"/>
                </a:lnTo>
                <a:close/>
              </a:path>
              <a:path w="1760220" h="190500">
                <a:moveTo>
                  <a:pt x="1569719" y="76200"/>
                </a:moveTo>
                <a:lnTo>
                  <a:pt x="0" y="76200"/>
                </a:lnTo>
                <a:lnTo>
                  <a:pt x="0" y="114300"/>
                </a:lnTo>
                <a:lnTo>
                  <a:pt x="1569719" y="114300"/>
                </a:lnTo>
                <a:lnTo>
                  <a:pt x="1569719" y="76200"/>
                </a:lnTo>
                <a:close/>
              </a:path>
              <a:path w="1760220" h="190500">
                <a:moveTo>
                  <a:pt x="1722119" y="76200"/>
                </a:moveTo>
                <a:lnTo>
                  <a:pt x="1588769" y="76200"/>
                </a:lnTo>
                <a:lnTo>
                  <a:pt x="1588769" y="114300"/>
                </a:lnTo>
                <a:lnTo>
                  <a:pt x="1722119" y="114300"/>
                </a:lnTo>
                <a:lnTo>
                  <a:pt x="1760219" y="95250"/>
                </a:lnTo>
                <a:lnTo>
                  <a:pt x="1722119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10661" y="857757"/>
            <a:ext cx="3205480" cy="7880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五</a:t>
            </a:r>
            <a:r>
              <a:rPr dirty="0" spc="20"/>
              <a:t>状</a:t>
            </a:r>
            <a:r>
              <a:rPr dirty="0"/>
              <a:t>态模型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7217" y="2109342"/>
            <a:ext cx="8300720" cy="38665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85115" indent="-272415">
              <a:lnSpc>
                <a:spcPct val="100000"/>
              </a:lnSpc>
              <a:spcBef>
                <a:spcPts val="10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400" spc="-10" b="1">
                <a:solidFill>
                  <a:srgbClr val="073D86"/>
                </a:solidFill>
                <a:latin typeface="Times New Roman"/>
                <a:cs typeface="Times New Roman"/>
              </a:rPr>
              <a:t>NULL→</a:t>
            </a:r>
            <a:r>
              <a:rPr dirty="0" sz="2400" spc="5" b="1">
                <a:solidFill>
                  <a:srgbClr val="073D86"/>
                </a:solidFill>
                <a:latin typeface="Microsoft JhengHei"/>
                <a:cs typeface="Microsoft JhengHei"/>
              </a:rPr>
              <a:t>新建态：执</a:t>
            </a:r>
            <a:r>
              <a:rPr dirty="0" sz="2400" b="1">
                <a:solidFill>
                  <a:srgbClr val="073D86"/>
                </a:solidFill>
                <a:latin typeface="Microsoft JhengHei"/>
                <a:cs typeface="Microsoft JhengHei"/>
              </a:rPr>
              <a:t>行一个程</a:t>
            </a:r>
            <a:r>
              <a:rPr dirty="0" sz="2400" spc="15" b="1">
                <a:solidFill>
                  <a:srgbClr val="073D86"/>
                </a:solidFill>
                <a:latin typeface="Microsoft JhengHei"/>
                <a:cs typeface="Microsoft JhengHei"/>
              </a:rPr>
              <a:t>序</a:t>
            </a:r>
            <a:r>
              <a:rPr dirty="0" sz="2400" spc="-10" b="1">
                <a:solidFill>
                  <a:srgbClr val="073D86"/>
                </a:solidFill>
                <a:latin typeface="Times New Roman"/>
                <a:cs typeface="Times New Roman"/>
              </a:rPr>
              <a:t>/</a:t>
            </a:r>
            <a:r>
              <a:rPr dirty="0" sz="2400" b="1">
                <a:solidFill>
                  <a:srgbClr val="073D86"/>
                </a:solidFill>
                <a:latin typeface="Microsoft JhengHei"/>
                <a:cs typeface="Microsoft JhengHei"/>
              </a:rPr>
              <a:t>创建一个子进程</a:t>
            </a:r>
            <a:endParaRPr sz="2400">
              <a:latin typeface="Microsoft JhengHei"/>
              <a:cs typeface="Microsoft JhengHei"/>
            </a:endParaRPr>
          </a:p>
          <a:p>
            <a:pPr marL="285115" marR="5080" indent="-272415">
              <a:lnSpc>
                <a:spcPts val="2590"/>
              </a:lnSpc>
              <a:spcBef>
                <a:spcPts val="32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400" spc="90" b="1">
                <a:solidFill>
                  <a:srgbClr val="073D86"/>
                </a:solidFill>
                <a:latin typeface="Microsoft JhengHei"/>
                <a:cs typeface="Microsoft JhengHei"/>
              </a:rPr>
              <a:t>新</a:t>
            </a:r>
            <a:r>
              <a:rPr dirty="0" sz="2400" spc="80" b="1">
                <a:solidFill>
                  <a:srgbClr val="073D86"/>
                </a:solidFill>
                <a:latin typeface="Microsoft JhengHei"/>
                <a:cs typeface="Microsoft JhengHei"/>
              </a:rPr>
              <a:t>建</a:t>
            </a:r>
            <a:r>
              <a:rPr dirty="0" sz="2400" spc="100" b="1">
                <a:solidFill>
                  <a:srgbClr val="073D86"/>
                </a:solidFill>
                <a:latin typeface="Microsoft JhengHei"/>
                <a:cs typeface="Microsoft JhengHei"/>
              </a:rPr>
              <a:t>态</a:t>
            </a:r>
            <a:r>
              <a:rPr dirty="0" sz="2400" spc="70" b="1">
                <a:solidFill>
                  <a:srgbClr val="073D86"/>
                </a:solidFill>
                <a:latin typeface="Times New Roman"/>
                <a:cs typeface="Times New Roman"/>
              </a:rPr>
              <a:t>→</a:t>
            </a:r>
            <a:r>
              <a:rPr dirty="0" sz="2400" spc="90" b="1">
                <a:solidFill>
                  <a:srgbClr val="073D86"/>
                </a:solidFill>
                <a:latin typeface="Microsoft JhengHei"/>
                <a:cs typeface="Microsoft JhengHei"/>
              </a:rPr>
              <a:t>就</a:t>
            </a:r>
            <a:r>
              <a:rPr dirty="0" sz="2400" spc="80" b="1">
                <a:solidFill>
                  <a:srgbClr val="073D86"/>
                </a:solidFill>
                <a:latin typeface="Microsoft JhengHei"/>
                <a:cs typeface="Microsoft JhengHei"/>
              </a:rPr>
              <a:t>绪态：</a:t>
            </a:r>
            <a:r>
              <a:rPr dirty="0" sz="2400" spc="105" b="1">
                <a:solidFill>
                  <a:srgbClr val="073D86"/>
                </a:solidFill>
                <a:latin typeface="Microsoft JhengHei"/>
                <a:cs typeface="Microsoft JhengHei"/>
              </a:rPr>
              <a:t>当</a:t>
            </a:r>
            <a:r>
              <a:rPr dirty="0" sz="2400" b="1">
                <a:solidFill>
                  <a:srgbClr val="073D86"/>
                </a:solidFill>
                <a:latin typeface="Times New Roman"/>
                <a:cs typeface="Times New Roman"/>
              </a:rPr>
              <a:t>O</a:t>
            </a:r>
            <a:r>
              <a:rPr dirty="0" sz="2400" spc="75" b="1">
                <a:solidFill>
                  <a:srgbClr val="073D86"/>
                </a:solidFill>
                <a:latin typeface="Times New Roman"/>
                <a:cs typeface="Times New Roman"/>
              </a:rPr>
              <a:t>S</a:t>
            </a:r>
            <a:r>
              <a:rPr dirty="0" sz="2400" spc="80" b="1">
                <a:solidFill>
                  <a:srgbClr val="073D86"/>
                </a:solidFill>
                <a:latin typeface="Microsoft JhengHei"/>
                <a:cs typeface="Microsoft JhengHei"/>
              </a:rPr>
              <a:t>完成</a:t>
            </a:r>
            <a:r>
              <a:rPr dirty="0" sz="2400" spc="90" b="1">
                <a:solidFill>
                  <a:srgbClr val="073D86"/>
                </a:solidFill>
                <a:latin typeface="Microsoft JhengHei"/>
                <a:cs typeface="Microsoft JhengHei"/>
              </a:rPr>
              <a:t>了</a:t>
            </a:r>
            <a:r>
              <a:rPr dirty="0" sz="2400" spc="80" b="1">
                <a:solidFill>
                  <a:srgbClr val="073D86"/>
                </a:solidFill>
                <a:latin typeface="Microsoft JhengHei"/>
                <a:cs typeface="Microsoft JhengHei"/>
              </a:rPr>
              <a:t>进程创</a:t>
            </a:r>
            <a:r>
              <a:rPr dirty="0" sz="2400" spc="90" b="1">
                <a:solidFill>
                  <a:srgbClr val="073D86"/>
                </a:solidFill>
                <a:latin typeface="Microsoft JhengHei"/>
                <a:cs typeface="Microsoft JhengHei"/>
              </a:rPr>
              <a:t>建</a:t>
            </a:r>
            <a:r>
              <a:rPr dirty="0" sz="2400" spc="80" b="1">
                <a:solidFill>
                  <a:srgbClr val="073D86"/>
                </a:solidFill>
                <a:latin typeface="Microsoft JhengHei"/>
                <a:cs typeface="Microsoft JhengHei"/>
              </a:rPr>
              <a:t>的必要</a:t>
            </a:r>
            <a:r>
              <a:rPr dirty="0" sz="2400" spc="90" b="1">
                <a:solidFill>
                  <a:srgbClr val="073D86"/>
                </a:solidFill>
                <a:latin typeface="Microsoft JhengHei"/>
                <a:cs typeface="Microsoft JhengHei"/>
              </a:rPr>
              <a:t>操</a:t>
            </a:r>
            <a:r>
              <a:rPr dirty="0" sz="2400" spc="110" b="1">
                <a:solidFill>
                  <a:srgbClr val="073D86"/>
                </a:solidFill>
                <a:latin typeface="Microsoft JhengHei"/>
                <a:cs typeface="Microsoft JhengHei"/>
              </a:rPr>
              <a:t>作</a:t>
            </a:r>
            <a:r>
              <a:rPr dirty="0" sz="2400" spc="80" b="1">
                <a:solidFill>
                  <a:srgbClr val="073D86"/>
                </a:solidFill>
                <a:latin typeface="Microsoft JhengHei"/>
                <a:cs typeface="Microsoft JhengHei"/>
              </a:rPr>
              <a:t>，</a:t>
            </a:r>
            <a:r>
              <a:rPr dirty="0" sz="2400" spc="95" b="1">
                <a:solidFill>
                  <a:srgbClr val="073D86"/>
                </a:solidFill>
                <a:latin typeface="Microsoft JhengHei"/>
                <a:cs typeface="Microsoft JhengHei"/>
              </a:rPr>
              <a:t>且当 </a:t>
            </a:r>
            <a:r>
              <a:rPr dirty="0" sz="2400" spc="5" b="1">
                <a:solidFill>
                  <a:srgbClr val="073D86"/>
                </a:solidFill>
                <a:latin typeface="Microsoft JhengHei"/>
                <a:cs typeface="Microsoft JhengHei"/>
              </a:rPr>
              <a:t>前系统</a:t>
            </a:r>
            <a:r>
              <a:rPr dirty="0" sz="2400" b="1">
                <a:solidFill>
                  <a:srgbClr val="073D86"/>
                </a:solidFill>
                <a:latin typeface="Microsoft JhengHei"/>
                <a:cs typeface="Microsoft JhengHei"/>
              </a:rPr>
              <a:t>的性能和虚拟内存的容量均允许</a:t>
            </a:r>
            <a:endParaRPr sz="2400">
              <a:latin typeface="Microsoft JhengHei"/>
              <a:cs typeface="Microsoft JhengHei"/>
            </a:endParaRPr>
          </a:p>
          <a:p>
            <a:pPr algn="just" marL="285115" marR="13335" indent="-272415">
              <a:lnSpc>
                <a:spcPts val="2590"/>
              </a:lnSpc>
              <a:spcBef>
                <a:spcPts val="29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400" spc="20" b="1">
                <a:solidFill>
                  <a:srgbClr val="073D86"/>
                </a:solidFill>
                <a:latin typeface="Microsoft JhengHei"/>
                <a:cs typeface="Microsoft JhengHei"/>
              </a:rPr>
              <a:t>运行态</a:t>
            </a:r>
            <a:r>
              <a:rPr dirty="0" sz="2400" spc="10" b="1">
                <a:solidFill>
                  <a:srgbClr val="073D86"/>
                </a:solidFill>
                <a:latin typeface="Times New Roman"/>
                <a:cs typeface="Times New Roman"/>
              </a:rPr>
              <a:t>→</a:t>
            </a:r>
            <a:r>
              <a:rPr dirty="0" sz="2400" spc="20" b="1">
                <a:solidFill>
                  <a:srgbClr val="073D86"/>
                </a:solidFill>
                <a:latin typeface="Microsoft JhengHei"/>
                <a:cs typeface="Microsoft JhengHei"/>
              </a:rPr>
              <a:t>终止态：当</a:t>
            </a:r>
            <a:r>
              <a:rPr dirty="0" sz="2400" spc="5" b="1">
                <a:solidFill>
                  <a:srgbClr val="073D86"/>
                </a:solidFill>
                <a:latin typeface="Microsoft JhengHei"/>
                <a:cs typeface="Microsoft JhengHei"/>
              </a:rPr>
              <a:t>一</a:t>
            </a:r>
            <a:r>
              <a:rPr dirty="0" sz="2400" spc="20" b="1">
                <a:solidFill>
                  <a:srgbClr val="073D86"/>
                </a:solidFill>
                <a:latin typeface="Microsoft JhengHei"/>
                <a:cs typeface="Microsoft JhengHei"/>
              </a:rPr>
              <a:t>个进程到</a:t>
            </a:r>
            <a:r>
              <a:rPr dirty="0" sz="2400" spc="5" b="1">
                <a:solidFill>
                  <a:srgbClr val="073D86"/>
                </a:solidFill>
                <a:latin typeface="Microsoft JhengHei"/>
                <a:cs typeface="Microsoft JhengHei"/>
              </a:rPr>
              <a:t>达</a:t>
            </a:r>
            <a:r>
              <a:rPr dirty="0" sz="2400" spc="20" b="1">
                <a:solidFill>
                  <a:srgbClr val="073D86"/>
                </a:solidFill>
                <a:latin typeface="Microsoft JhengHei"/>
                <a:cs typeface="Microsoft JhengHei"/>
              </a:rPr>
              <a:t>了自然结</a:t>
            </a:r>
            <a:r>
              <a:rPr dirty="0" sz="2400" spc="5" b="1">
                <a:solidFill>
                  <a:srgbClr val="073D86"/>
                </a:solidFill>
                <a:latin typeface="Microsoft JhengHei"/>
                <a:cs typeface="Microsoft JhengHei"/>
              </a:rPr>
              <a:t>束</a:t>
            </a:r>
            <a:r>
              <a:rPr dirty="0" sz="2400" spc="65" b="1">
                <a:solidFill>
                  <a:srgbClr val="073D86"/>
                </a:solidFill>
                <a:latin typeface="Microsoft JhengHei"/>
                <a:cs typeface="Microsoft JhengHei"/>
              </a:rPr>
              <a:t>点</a:t>
            </a:r>
            <a:r>
              <a:rPr dirty="0" sz="2400" spc="25" b="1">
                <a:solidFill>
                  <a:srgbClr val="073D86"/>
                </a:solidFill>
                <a:latin typeface="Microsoft JhengHei"/>
                <a:cs typeface="Microsoft JhengHei"/>
              </a:rPr>
              <a:t>，</a:t>
            </a:r>
            <a:r>
              <a:rPr dirty="0" sz="2400" spc="20" b="1">
                <a:solidFill>
                  <a:srgbClr val="073D86"/>
                </a:solidFill>
                <a:latin typeface="Microsoft JhengHei"/>
                <a:cs typeface="Microsoft JhengHei"/>
              </a:rPr>
              <a:t>或出</a:t>
            </a:r>
            <a:r>
              <a:rPr dirty="0" sz="2400" spc="5" b="1">
                <a:solidFill>
                  <a:srgbClr val="073D86"/>
                </a:solidFill>
                <a:latin typeface="Microsoft JhengHei"/>
                <a:cs typeface="Microsoft JhengHei"/>
              </a:rPr>
              <a:t>现</a:t>
            </a:r>
            <a:r>
              <a:rPr dirty="0" sz="2400" b="1">
                <a:solidFill>
                  <a:srgbClr val="073D86"/>
                </a:solidFill>
                <a:latin typeface="Microsoft JhengHei"/>
                <a:cs typeface="Microsoft JhengHei"/>
              </a:rPr>
              <a:t>了 </a:t>
            </a:r>
            <a:r>
              <a:rPr dirty="0" sz="2400" spc="15" b="1">
                <a:solidFill>
                  <a:srgbClr val="073D86"/>
                </a:solidFill>
                <a:latin typeface="Microsoft JhengHei"/>
                <a:cs typeface="Microsoft JhengHei"/>
              </a:rPr>
              <a:t>无法克服</a:t>
            </a:r>
            <a:r>
              <a:rPr dirty="0" sz="2400" spc="5" b="1">
                <a:solidFill>
                  <a:srgbClr val="073D86"/>
                </a:solidFill>
                <a:latin typeface="Microsoft JhengHei"/>
                <a:cs typeface="Microsoft JhengHei"/>
              </a:rPr>
              <a:t>的</a:t>
            </a:r>
            <a:r>
              <a:rPr dirty="0" sz="2400" spc="15" b="1">
                <a:solidFill>
                  <a:srgbClr val="073D86"/>
                </a:solidFill>
                <a:latin typeface="Microsoft JhengHei"/>
                <a:cs typeface="Microsoft JhengHei"/>
              </a:rPr>
              <a:t>错</a:t>
            </a:r>
            <a:r>
              <a:rPr dirty="0" sz="2400" spc="35" b="1">
                <a:solidFill>
                  <a:srgbClr val="073D86"/>
                </a:solidFill>
                <a:latin typeface="Microsoft JhengHei"/>
                <a:cs typeface="Microsoft JhengHei"/>
              </a:rPr>
              <a:t>误</a:t>
            </a:r>
            <a:r>
              <a:rPr dirty="0" sz="2400" spc="20" b="1">
                <a:solidFill>
                  <a:srgbClr val="073D86"/>
                </a:solidFill>
                <a:latin typeface="Microsoft JhengHei"/>
                <a:cs typeface="Microsoft JhengHei"/>
              </a:rPr>
              <a:t>，</a:t>
            </a:r>
            <a:r>
              <a:rPr dirty="0" sz="2400" spc="15" b="1">
                <a:solidFill>
                  <a:srgbClr val="073D86"/>
                </a:solidFill>
                <a:latin typeface="Microsoft JhengHei"/>
                <a:cs typeface="Microsoft JhengHei"/>
              </a:rPr>
              <a:t>或</a:t>
            </a:r>
            <a:r>
              <a:rPr dirty="0" sz="2400" spc="5" b="1">
                <a:solidFill>
                  <a:srgbClr val="073D86"/>
                </a:solidFill>
                <a:latin typeface="Microsoft JhengHei"/>
                <a:cs typeface="Microsoft JhengHei"/>
              </a:rPr>
              <a:t>被</a:t>
            </a:r>
            <a:r>
              <a:rPr dirty="0" sz="2400" spc="15" b="1">
                <a:solidFill>
                  <a:srgbClr val="073D86"/>
                </a:solidFill>
                <a:latin typeface="Microsoft JhengHei"/>
                <a:cs typeface="Microsoft JhengHei"/>
              </a:rPr>
              <a:t>操作系统</a:t>
            </a:r>
            <a:r>
              <a:rPr dirty="0" sz="2400" spc="5" b="1">
                <a:solidFill>
                  <a:srgbClr val="073D86"/>
                </a:solidFill>
                <a:latin typeface="Microsoft JhengHei"/>
                <a:cs typeface="Microsoft JhengHei"/>
              </a:rPr>
              <a:t>所</a:t>
            </a:r>
            <a:r>
              <a:rPr dirty="0" sz="2400" spc="15" b="1">
                <a:solidFill>
                  <a:srgbClr val="073D86"/>
                </a:solidFill>
                <a:latin typeface="Microsoft JhengHei"/>
                <a:cs typeface="Microsoft JhengHei"/>
              </a:rPr>
              <a:t>终</a:t>
            </a:r>
            <a:r>
              <a:rPr dirty="0" sz="2400" spc="45" b="1">
                <a:solidFill>
                  <a:srgbClr val="073D86"/>
                </a:solidFill>
                <a:latin typeface="Microsoft JhengHei"/>
                <a:cs typeface="Microsoft JhengHei"/>
              </a:rPr>
              <a:t>结</a:t>
            </a:r>
            <a:r>
              <a:rPr dirty="0" sz="2400" spc="20" b="1">
                <a:solidFill>
                  <a:srgbClr val="073D86"/>
                </a:solidFill>
                <a:latin typeface="Microsoft JhengHei"/>
                <a:cs typeface="Microsoft JhengHei"/>
              </a:rPr>
              <a:t>，</a:t>
            </a:r>
            <a:r>
              <a:rPr dirty="0" sz="2400" spc="15" b="1">
                <a:solidFill>
                  <a:srgbClr val="073D86"/>
                </a:solidFill>
                <a:latin typeface="Microsoft JhengHei"/>
                <a:cs typeface="Microsoft JhengHei"/>
              </a:rPr>
              <a:t>或</a:t>
            </a:r>
            <a:r>
              <a:rPr dirty="0" sz="2400" spc="5" b="1">
                <a:solidFill>
                  <a:srgbClr val="073D86"/>
                </a:solidFill>
                <a:latin typeface="Microsoft JhengHei"/>
                <a:cs typeface="Microsoft JhengHei"/>
              </a:rPr>
              <a:t>被</a:t>
            </a:r>
            <a:r>
              <a:rPr dirty="0" sz="2400" spc="15" b="1">
                <a:solidFill>
                  <a:srgbClr val="073D86"/>
                </a:solidFill>
                <a:latin typeface="Microsoft JhengHei"/>
                <a:cs typeface="Microsoft JhengHei"/>
              </a:rPr>
              <a:t>其他有终</a:t>
            </a:r>
            <a:r>
              <a:rPr dirty="0" sz="2400" spc="5" b="1">
                <a:solidFill>
                  <a:srgbClr val="073D86"/>
                </a:solidFill>
                <a:latin typeface="Microsoft JhengHei"/>
                <a:cs typeface="Microsoft JhengHei"/>
              </a:rPr>
              <a:t>止</a:t>
            </a:r>
            <a:r>
              <a:rPr dirty="0" sz="2400" b="1">
                <a:solidFill>
                  <a:srgbClr val="073D86"/>
                </a:solidFill>
                <a:latin typeface="Microsoft JhengHei"/>
                <a:cs typeface="Microsoft JhengHei"/>
              </a:rPr>
              <a:t>权 </a:t>
            </a:r>
            <a:r>
              <a:rPr dirty="0" sz="2400" spc="5" b="1">
                <a:solidFill>
                  <a:srgbClr val="073D86"/>
                </a:solidFill>
                <a:latin typeface="Microsoft JhengHei"/>
                <a:cs typeface="Microsoft JhengHei"/>
              </a:rPr>
              <a:t>的进程</a:t>
            </a:r>
            <a:r>
              <a:rPr dirty="0" sz="2400" b="1">
                <a:solidFill>
                  <a:srgbClr val="073D86"/>
                </a:solidFill>
                <a:latin typeface="Microsoft JhengHei"/>
                <a:cs typeface="Microsoft JhengHei"/>
              </a:rPr>
              <a:t>所终结</a:t>
            </a:r>
            <a:endParaRPr sz="2400">
              <a:latin typeface="Microsoft JhengHei"/>
              <a:cs typeface="Microsoft JhengHei"/>
            </a:endParaRPr>
          </a:p>
          <a:p>
            <a:pPr marL="285115" indent="-272415">
              <a:lnSpc>
                <a:spcPts val="2850"/>
              </a:lnSpc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400" spc="10" b="1">
                <a:solidFill>
                  <a:srgbClr val="073D86"/>
                </a:solidFill>
                <a:latin typeface="Microsoft JhengHei"/>
                <a:cs typeface="Microsoft JhengHei"/>
              </a:rPr>
              <a:t>终止态</a:t>
            </a:r>
            <a:r>
              <a:rPr dirty="0" sz="2400" spc="-5" b="1">
                <a:solidFill>
                  <a:srgbClr val="073D86"/>
                </a:solidFill>
                <a:latin typeface="Times New Roman"/>
                <a:cs typeface="Times New Roman"/>
              </a:rPr>
              <a:t>→NULL</a:t>
            </a:r>
            <a:r>
              <a:rPr dirty="0" sz="2400" spc="-5" b="1">
                <a:solidFill>
                  <a:srgbClr val="073D86"/>
                </a:solidFill>
                <a:latin typeface="Microsoft JhengHei"/>
                <a:cs typeface="Microsoft JhengHei"/>
              </a:rPr>
              <a:t>：</a:t>
            </a:r>
            <a:r>
              <a:rPr dirty="0" sz="2400" spc="5" b="1">
                <a:solidFill>
                  <a:srgbClr val="073D86"/>
                </a:solidFill>
                <a:latin typeface="Microsoft JhengHei"/>
                <a:cs typeface="Microsoft JhengHei"/>
              </a:rPr>
              <a:t>完</a:t>
            </a:r>
            <a:r>
              <a:rPr dirty="0" sz="2400" b="1">
                <a:solidFill>
                  <a:srgbClr val="073D86"/>
                </a:solidFill>
                <a:latin typeface="Microsoft JhengHei"/>
                <a:cs typeface="Microsoft JhengHei"/>
              </a:rPr>
              <a:t>成善后操作</a:t>
            </a:r>
            <a:endParaRPr sz="2400">
              <a:latin typeface="Microsoft JhengHei"/>
              <a:cs typeface="Microsoft JhengHei"/>
            </a:endParaRPr>
          </a:p>
          <a:p>
            <a:pPr marL="285115" marR="14604" indent="-272415">
              <a:lnSpc>
                <a:spcPts val="2590"/>
              </a:lnSpc>
              <a:spcBef>
                <a:spcPts val="32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400" spc="20" b="1">
                <a:solidFill>
                  <a:srgbClr val="073D86"/>
                </a:solidFill>
                <a:latin typeface="Microsoft JhengHei"/>
                <a:cs typeface="Microsoft JhengHei"/>
              </a:rPr>
              <a:t>就绪态</a:t>
            </a:r>
            <a:r>
              <a:rPr dirty="0" sz="2400" spc="10" b="1">
                <a:solidFill>
                  <a:srgbClr val="073D86"/>
                </a:solidFill>
                <a:latin typeface="Times New Roman"/>
                <a:cs typeface="Times New Roman"/>
              </a:rPr>
              <a:t>→</a:t>
            </a:r>
            <a:r>
              <a:rPr dirty="0" sz="2400" spc="20" b="1">
                <a:solidFill>
                  <a:srgbClr val="073D86"/>
                </a:solidFill>
                <a:latin typeface="Microsoft JhengHei"/>
                <a:cs typeface="Microsoft JhengHei"/>
              </a:rPr>
              <a:t>终止态：未</a:t>
            </a:r>
            <a:r>
              <a:rPr dirty="0" sz="2400" spc="5" b="1">
                <a:solidFill>
                  <a:srgbClr val="073D86"/>
                </a:solidFill>
                <a:latin typeface="Microsoft JhengHei"/>
                <a:cs typeface="Microsoft JhengHei"/>
              </a:rPr>
              <a:t>在</a:t>
            </a:r>
            <a:r>
              <a:rPr dirty="0" sz="2400" spc="20" b="1">
                <a:solidFill>
                  <a:srgbClr val="073D86"/>
                </a:solidFill>
                <a:latin typeface="Microsoft JhengHei"/>
                <a:cs typeface="Microsoft JhengHei"/>
              </a:rPr>
              <a:t>状态转换</a:t>
            </a:r>
            <a:r>
              <a:rPr dirty="0" sz="2400" spc="5" b="1">
                <a:solidFill>
                  <a:srgbClr val="073D86"/>
                </a:solidFill>
                <a:latin typeface="Microsoft JhengHei"/>
                <a:cs typeface="Microsoft JhengHei"/>
              </a:rPr>
              <a:t>图</a:t>
            </a:r>
            <a:r>
              <a:rPr dirty="0" sz="2400" spc="20" b="1">
                <a:solidFill>
                  <a:srgbClr val="073D86"/>
                </a:solidFill>
                <a:latin typeface="Microsoft JhengHei"/>
                <a:cs typeface="Microsoft JhengHei"/>
              </a:rPr>
              <a:t>中显</a:t>
            </a:r>
            <a:r>
              <a:rPr dirty="0" sz="2400" spc="60" b="1">
                <a:solidFill>
                  <a:srgbClr val="073D86"/>
                </a:solidFill>
                <a:latin typeface="Microsoft JhengHei"/>
                <a:cs typeface="Microsoft JhengHei"/>
              </a:rPr>
              <a:t>示</a:t>
            </a:r>
            <a:r>
              <a:rPr dirty="0" sz="2400" spc="20" b="1">
                <a:solidFill>
                  <a:srgbClr val="073D86"/>
                </a:solidFill>
                <a:latin typeface="Microsoft JhengHei"/>
                <a:cs typeface="Microsoft JhengHei"/>
              </a:rPr>
              <a:t>，</a:t>
            </a:r>
            <a:r>
              <a:rPr dirty="0" sz="2400" spc="5" b="1">
                <a:solidFill>
                  <a:srgbClr val="073D86"/>
                </a:solidFill>
                <a:latin typeface="Microsoft JhengHei"/>
                <a:cs typeface="Microsoft JhengHei"/>
              </a:rPr>
              <a:t>但</a:t>
            </a:r>
            <a:r>
              <a:rPr dirty="0" sz="2400" spc="20" b="1">
                <a:solidFill>
                  <a:srgbClr val="073D86"/>
                </a:solidFill>
                <a:latin typeface="Microsoft JhengHei"/>
                <a:cs typeface="Microsoft JhengHei"/>
              </a:rPr>
              <a:t>某些操作</a:t>
            </a:r>
            <a:r>
              <a:rPr dirty="0" sz="2400" spc="5" b="1">
                <a:solidFill>
                  <a:srgbClr val="073D86"/>
                </a:solidFill>
                <a:latin typeface="Microsoft JhengHei"/>
                <a:cs typeface="Microsoft JhengHei"/>
              </a:rPr>
              <a:t>系</a:t>
            </a:r>
            <a:r>
              <a:rPr dirty="0" sz="2400" b="1">
                <a:solidFill>
                  <a:srgbClr val="073D86"/>
                </a:solidFill>
                <a:latin typeface="Microsoft JhengHei"/>
                <a:cs typeface="Microsoft JhengHei"/>
              </a:rPr>
              <a:t>统 </a:t>
            </a:r>
            <a:r>
              <a:rPr dirty="0" sz="2400" spc="5" b="1">
                <a:solidFill>
                  <a:srgbClr val="073D86"/>
                </a:solidFill>
                <a:latin typeface="Microsoft JhengHei"/>
                <a:cs typeface="Microsoft JhengHei"/>
              </a:rPr>
              <a:t>允许父</a:t>
            </a:r>
            <a:r>
              <a:rPr dirty="0" sz="2400" b="1">
                <a:solidFill>
                  <a:srgbClr val="073D86"/>
                </a:solidFill>
                <a:latin typeface="Microsoft JhengHei"/>
                <a:cs typeface="Microsoft JhengHei"/>
              </a:rPr>
              <a:t>进程终</a:t>
            </a:r>
            <a:r>
              <a:rPr dirty="0" sz="2400" spc="-10" b="1">
                <a:solidFill>
                  <a:srgbClr val="073D86"/>
                </a:solidFill>
                <a:latin typeface="Microsoft JhengHei"/>
                <a:cs typeface="Microsoft JhengHei"/>
              </a:rPr>
              <a:t>结</a:t>
            </a:r>
            <a:r>
              <a:rPr dirty="0" sz="2400" b="1">
                <a:solidFill>
                  <a:srgbClr val="073D86"/>
                </a:solidFill>
                <a:latin typeface="Microsoft JhengHei"/>
                <a:cs typeface="Microsoft JhengHei"/>
              </a:rPr>
              <a:t>子进程</a:t>
            </a:r>
            <a:endParaRPr sz="2400">
              <a:latin typeface="Microsoft JhengHei"/>
              <a:cs typeface="Microsoft JhengHei"/>
            </a:endParaRPr>
          </a:p>
          <a:p>
            <a:pPr marL="285115" marR="14604" indent="-272415">
              <a:lnSpc>
                <a:spcPts val="2590"/>
              </a:lnSpc>
              <a:spcBef>
                <a:spcPts val="29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400" spc="20" b="1">
                <a:solidFill>
                  <a:srgbClr val="073D86"/>
                </a:solidFill>
                <a:latin typeface="Microsoft JhengHei"/>
                <a:cs typeface="Microsoft JhengHei"/>
              </a:rPr>
              <a:t>等待态</a:t>
            </a:r>
            <a:r>
              <a:rPr dirty="0" sz="2400" spc="10" b="1">
                <a:solidFill>
                  <a:srgbClr val="073D86"/>
                </a:solidFill>
                <a:latin typeface="Times New Roman"/>
                <a:cs typeface="Times New Roman"/>
              </a:rPr>
              <a:t>→</a:t>
            </a:r>
            <a:r>
              <a:rPr dirty="0" sz="2400" spc="20" b="1">
                <a:solidFill>
                  <a:srgbClr val="073D86"/>
                </a:solidFill>
                <a:latin typeface="Microsoft JhengHei"/>
                <a:cs typeface="Microsoft JhengHei"/>
              </a:rPr>
              <a:t>终止态：未</a:t>
            </a:r>
            <a:r>
              <a:rPr dirty="0" sz="2400" spc="5" b="1">
                <a:solidFill>
                  <a:srgbClr val="073D86"/>
                </a:solidFill>
                <a:latin typeface="Microsoft JhengHei"/>
                <a:cs typeface="Microsoft JhengHei"/>
              </a:rPr>
              <a:t>在</a:t>
            </a:r>
            <a:r>
              <a:rPr dirty="0" sz="2400" spc="20" b="1">
                <a:solidFill>
                  <a:srgbClr val="073D86"/>
                </a:solidFill>
                <a:latin typeface="Microsoft JhengHei"/>
                <a:cs typeface="Microsoft JhengHei"/>
              </a:rPr>
              <a:t>状态转换</a:t>
            </a:r>
            <a:r>
              <a:rPr dirty="0" sz="2400" spc="5" b="1">
                <a:solidFill>
                  <a:srgbClr val="073D86"/>
                </a:solidFill>
                <a:latin typeface="Microsoft JhengHei"/>
                <a:cs typeface="Microsoft JhengHei"/>
              </a:rPr>
              <a:t>图</a:t>
            </a:r>
            <a:r>
              <a:rPr dirty="0" sz="2400" spc="20" b="1">
                <a:solidFill>
                  <a:srgbClr val="073D86"/>
                </a:solidFill>
                <a:latin typeface="Microsoft JhengHei"/>
                <a:cs typeface="Microsoft JhengHei"/>
              </a:rPr>
              <a:t>中显</a:t>
            </a:r>
            <a:r>
              <a:rPr dirty="0" sz="2400" spc="60" b="1">
                <a:solidFill>
                  <a:srgbClr val="073D86"/>
                </a:solidFill>
                <a:latin typeface="Microsoft JhengHei"/>
                <a:cs typeface="Microsoft JhengHei"/>
              </a:rPr>
              <a:t>示</a:t>
            </a:r>
            <a:r>
              <a:rPr dirty="0" sz="2400" spc="20" b="1">
                <a:solidFill>
                  <a:srgbClr val="073D86"/>
                </a:solidFill>
                <a:latin typeface="Microsoft JhengHei"/>
                <a:cs typeface="Microsoft JhengHei"/>
              </a:rPr>
              <a:t>，</a:t>
            </a:r>
            <a:r>
              <a:rPr dirty="0" sz="2400" spc="5" b="1">
                <a:solidFill>
                  <a:srgbClr val="073D86"/>
                </a:solidFill>
                <a:latin typeface="Microsoft JhengHei"/>
                <a:cs typeface="Microsoft JhengHei"/>
              </a:rPr>
              <a:t>但</a:t>
            </a:r>
            <a:r>
              <a:rPr dirty="0" sz="2400" spc="20" b="1">
                <a:solidFill>
                  <a:srgbClr val="073D86"/>
                </a:solidFill>
                <a:latin typeface="Microsoft JhengHei"/>
                <a:cs typeface="Microsoft JhengHei"/>
              </a:rPr>
              <a:t>某些操作</a:t>
            </a:r>
            <a:r>
              <a:rPr dirty="0" sz="2400" spc="5" b="1">
                <a:solidFill>
                  <a:srgbClr val="073D86"/>
                </a:solidFill>
                <a:latin typeface="Microsoft JhengHei"/>
                <a:cs typeface="Microsoft JhengHei"/>
              </a:rPr>
              <a:t>系</a:t>
            </a:r>
            <a:r>
              <a:rPr dirty="0" sz="2400" b="1">
                <a:solidFill>
                  <a:srgbClr val="073D86"/>
                </a:solidFill>
                <a:latin typeface="Microsoft JhengHei"/>
                <a:cs typeface="Microsoft JhengHei"/>
              </a:rPr>
              <a:t>统 </a:t>
            </a:r>
            <a:r>
              <a:rPr dirty="0" sz="2400" spc="5" b="1">
                <a:solidFill>
                  <a:srgbClr val="073D86"/>
                </a:solidFill>
                <a:latin typeface="Microsoft JhengHei"/>
                <a:cs typeface="Microsoft JhengHei"/>
              </a:rPr>
              <a:t>允许父</a:t>
            </a:r>
            <a:r>
              <a:rPr dirty="0" sz="2400" b="1">
                <a:solidFill>
                  <a:srgbClr val="073D86"/>
                </a:solidFill>
                <a:latin typeface="Microsoft JhengHei"/>
                <a:cs typeface="Microsoft JhengHei"/>
              </a:rPr>
              <a:t>进程终结子进程</a:t>
            </a:r>
            <a:endParaRPr sz="2400">
              <a:latin typeface="Microsoft JhengHei"/>
              <a:cs typeface="Microsoft JhengHe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1459" y="260604"/>
            <a:ext cx="2438400" cy="6416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186939" y="3363467"/>
          <a:ext cx="2211070" cy="393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7170"/>
                <a:gridCol w="217804"/>
                <a:gridCol w="217804"/>
                <a:gridCol w="217804"/>
                <a:gridCol w="217804"/>
                <a:gridCol w="217805"/>
                <a:gridCol w="219075"/>
                <a:gridCol w="217805"/>
                <a:gridCol w="217805"/>
                <a:gridCol w="218439"/>
              </a:tblGrid>
              <a:tr h="3733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186939" y="4860035"/>
          <a:ext cx="2211070" cy="3949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7170"/>
                <a:gridCol w="217804"/>
                <a:gridCol w="217804"/>
                <a:gridCol w="217804"/>
                <a:gridCol w="217804"/>
                <a:gridCol w="217805"/>
                <a:gridCol w="219075"/>
                <a:gridCol w="217805"/>
                <a:gridCol w="217805"/>
                <a:gridCol w="218439"/>
              </a:tblGrid>
              <a:tr h="37490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5899403" y="3108960"/>
            <a:ext cx="1168907" cy="10165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6053709" y="3271520"/>
            <a:ext cx="79375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10" b="1">
                <a:solidFill>
                  <a:srgbClr val="FF0000"/>
                </a:solidFill>
                <a:latin typeface="Microsoft JhengHei"/>
                <a:cs typeface="Microsoft JhengHei"/>
              </a:rPr>
              <a:t>处理器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377690" y="3521202"/>
            <a:ext cx="1527175" cy="76200"/>
          </a:xfrm>
          <a:custGeom>
            <a:avLst/>
            <a:gdLst/>
            <a:ahLst/>
            <a:cxnLst/>
            <a:rect l="l" t="t" r="r" b="b"/>
            <a:pathLst>
              <a:path w="1527175" h="76200">
                <a:moveTo>
                  <a:pt x="1450848" y="0"/>
                </a:moveTo>
                <a:lnTo>
                  <a:pt x="1450848" y="76200"/>
                </a:lnTo>
                <a:lnTo>
                  <a:pt x="1507235" y="48006"/>
                </a:lnTo>
                <a:lnTo>
                  <a:pt x="1463548" y="48006"/>
                </a:lnTo>
                <a:lnTo>
                  <a:pt x="1463548" y="28194"/>
                </a:lnTo>
                <a:lnTo>
                  <a:pt x="1507236" y="28194"/>
                </a:lnTo>
                <a:lnTo>
                  <a:pt x="1450848" y="0"/>
                </a:lnTo>
                <a:close/>
              </a:path>
              <a:path w="1527175" h="76200">
                <a:moveTo>
                  <a:pt x="1450848" y="28194"/>
                </a:moveTo>
                <a:lnTo>
                  <a:pt x="0" y="28194"/>
                </a:lnTo>
                <a:lnTo>
                  <a:pt x="0" y="48006"/>
                </a:lnTo>
                <a:lnTo>
                  <a:pt x="1450848" y="48006"/>
                </a:lnTo>
                <a:lnTo>
                  <a:pt x="1450848" y="28194"/>
                </a:lnTo>
                <a:close/>
              </a:path>
              <a:path w="1527175" h="76200">
                <a:moveTo>
                  <a:pt x="1507236" y="28194"/>
                </a:moveTo>
                <a:lnTo>
                  <a:pt x="1463548" y="28194"/>
                </a:lnTo>
                <a:lnTo>
                  <a:pt x="1463548" y="48006"/>
                </a:lnTo>
                <a:lnTo>
                  <a:pt x="1507235" y="48006"/>
                </a:lnTo>
                <a:lnTo>
                  <a:pt x="1527048" y="38100"/>
                </a:lnTo>
                <a:lnTo>
                  <a:pt x="1507236" y="281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4871720" y="3152648"/>
            <a:ext cx="53784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10" b="1">
                <a:solidFill>
                  <a:srgbClr val="0000FF"/>
                </a:solidFill>
                <a:latin typeface="Microsoft JhengHei"/>
                <a:cs typeface="Microsoft JhengHei"/>
              </a:rPr>
              <a:t>指派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71322" y="3521202"/>
            <a:ext cx="1525905" cy="76200"/>
          </a:xfrm>
          <a:custGeom>
            <a:avLst/>
            <a:gdLst/>
            <a:ahLst/>
            <a:cxnLst/>
            <a:rect l="l" t="t" r="r" b="b"/>
            <a:pathLst>
              <a:path w="1525905" h="76200">
                <a:moveTo>
                  <a:pt x="1449323" y="0"/>
                </a:moveTo>
                <a:lnTo>
                  <a:pt x="1449323" y="76200"/>
                </a:lnTo>
                <a:lnTo>
                  <a:pt x="1505711" y="48006"/>
                </a:lnTo>
                <a:lnTo>
                  <a:pt x="1462023" y="48006"/>
                </a:lnTo>
                <a:lnTo>
                  <a:pt x="1462023" y="28194"/>
                </a:lnTo>
                <a:lnTo>
                  <a:pt x="1505712" y="28194"/>
                </a:lnTo>
                <a:lnTo>
                  <a:pt x="1449323" y="0"/>
                </a:lnTo>
                <a:close/>
              </a:path>
              <a:path w="1525905" h="76200">
                <a:moveTo>
                  <a:pt x="1449323" y="28194"/>
                </a:moveTo>
                <a:lnTo>
                  <a:pt x="0" y="28194"/>
                </a:lnTo>
                <a:lnTo>
                  <a:pt x="0" y="48006"/>
                </a:lnTo>
                <a:lnTo>
                  <a:pt x="1449323" y="48006"/>
                </a:lnTo>
                <a:lnTo>
                  <a:pt x="1449323" y="28194"/>
                </a:lnTo>
                <a:close/>
              </a:path>
              <a:path w="1525905" h="76200">
                <a:moveTo>
                  <a:pt x="1505712" y="28194"/>
                </a:moveTo>
                <a:lnTo>
                  <a:pt x="1462023" y="28194"/>
                </a:lnTo>
                <a:lnTo>
                  <a:pt x="1462023" y="48006"/>
                </a:lnTo>
                <a:lnTo>
                  <a:pt x="1505711" y="48006"/>
                </a:lnTo>
                <a:lnTo>
                  <a:pt x="1525523" y="38100"/>
                </a:lnTo>
                <a:lnTo>
                  <a:pt x="1505712" y="281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164132" y="3152648"/>
            <a:ext cx="53784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10" b="1">
                <a:solidFill>
                  <a:srgbClr val="0000FF"/>
                </a:solidFill>
                <a:latin typeface="Microsoft JhengHei"/>
                <a:cs typeface="Microsoft JhengHei"/>
              </a:rPr>
              <a:t>提交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066026" y="3335273"/>
            <a:ext cx="1527175" cy="76200"/>
          </a:xfrm>
          <a:custGeom>
            <a:avLst/>
            <a:gdLst/>
            <a:ahLst/>
            <a:cxnLst/>
            <a:rect l="l" t="t" r="r" b="b"/>
            <a:pathLst>
              <a:path w="1527175" h="76200">
                <a:moveTo>
                  <a:pt x="1450848" y="0"/>
                </a:moveTo>
                <a:lnTo>
                  <a:pt x="1450848" y="76200"/>
                </a:lnTo>
                <a:lnTo>
                  <a:pt x="1507236" y="48005"/>
                </a:lnTo>
                <a:lnTo>
                  <a:pt x="1463548" y="48005"/>
                </a:lnTo>
                <a:lnTo>
                  <a:pt x="1463548" y="28193"/>
                </a:lnTo>
                <a:lnTo>
                  <a:pt x="1507235" y="28193"/>
                </a:lnTo>
                <a:lnTo>
                  <a:pt x="1450848" y="0"/>
                </a:lnTo>
                <a:close/>
              </a:path>
              <a:path w="1527175" h="76200">
                <a:moveTo>
                  <a:pt x="1450848" y="28193"/>
                </a:moveTo>
                <a:lnTo>
                  <a:pt x="0" y="28193"/>
                </a:lnTo>
                <a:lnTo>
                  <a:pt x="0" y="48005"/>
                </a:lnTo>
                <a:lnTo>
                  <a:pt x="1450848" y="48005"/>
                </a:lnTo>
                <a:lnTo>
                  <a:pt x="1450848" y="28193"/>
                </a:lnTo>
                <a:close/>
              </a:path>
              <a:path w="1527175" h="76200">
                <a:moveTo>
                  <a:pt x="1507235" y="28193"/>
                </a:moveTo>
                <a:lnTo>
                  <a:pt x="1463548" y="28193"/>
                </a:lnTo>
                <a:lnTo>
                  <a:pt x="1463548" y="48005"/>
                </a:lnTo>
                <a:lnTo>
                  <a:pt x="1507236" y="48005"/>
                </a:lnTo>
                <a:lnTo>
                  <a:pt x="1527048" y="38100"/>
                </a:lnTo>
                <a:lnTo>
                  <a:pt x="1507235" y="281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7561326" y="2964891"/>
            <a:ext cx="53784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10" b="1">
                <a:solidFill>
                  <a:srgbClr val="0000FF"/>
                </a:solidFill>
                <a:latin typeface="Microsoft JhengHei"/>
                <a:cs typeface="Microsoft JhengHei"/>
              </a:rPr>
              <a:t>完成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085838" y="3746753"/>
            <a:ext cx="562610" cy="0"/>
          </a:xfrm>
          <a:custGeom>
            <a:avLst/>
            <a:gdLst/>
            <a:ahLst/>
            <a:cxnLst/>
            <a:rect l="l" t="t" r="r" b="b"/>
            <a:pathLst>
              <a:path w="562609" h="0">
                <a:moveTo>
                  <a:pt x="0" y="0"/>
                </a:moveTo>
                <a:lnTo>
                  <a:pt x="562355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648193" y="3746753"/>
            <a:ext cx="7620" cy="1341120"/>
          </a:xfrm>
          <a:custGeom>
            <a:avLst/>
            <a:gdLst/>
            <a:ahLst/>
            <a:cxnLst/>
            <a:rect l="l" t="t" r="r" b="b"/>
            <a:pathLst>
              <a:path w="7620" h="1341120">
                <a:moveTo>
                  <a:pt x="0" y="0"/>
                </a:moveTo>
                <a:lnTo>
                  <a:pt x="7620" y="1341120"/>
                </a:lnTo>
              </a:path>
            </a:pathLst>
          </a:custGeom>
          <a:ln w="1981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541525" y="4271009"/>
            <a:ext cx="6106795" cy="76200"/>
          </a:xfrm>
          <a:custGeom>
            <a:avLst/>
            <a:gdLst/>
            <a:ahLst/>
            <a:cxnLst/>
            <a:rect l="l" t="t" r="r" b="b"/>
            <a:pathLst>
              <a:path w="6106795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8006"/>
                </a:lnTo>
                <a:lnTo>
                  <a:pt x="63500" y="48006"/>
                </a:lnTo>
                <a:lnTo>
                  <a:pt x="63500" y="28193"/>
                </a:lnTo>
                <a:lnTo>
                  <a:pt x="76200" y="28193"/>
                </a:lnTo>
                <a:lnTo>
                  <a:pt x="76200" y="0"/>
                </a:lnTo>
                <a:close/>
              </a:path>
              <a:path w="6106795" h="76200">
                <a:moveTo>
                  <a:pt x="76200" y="28193"/>
                </a:moveTo>
                <a:lnTo>
                  <a:pt x="63500" y="28193"/>
                </a:lnTo>
                <a:lnTo>
                  <a:pt x="63500" y="48006"/>
                </a:lnTo>
                <a:lnTo>
                  <a:pt x="76200" y="48006"/>
                </a:lnTo>
                <a:lnTo>
                  <a:pt x="76200" y="28193"/>
                </a:lnTo>
                <a:close/>
              </a:path>
              <a:path w="6106795" h="76200">
                <a:moveTo>
                  <a:pt x="6106668" y="28193"/>
                </a:moveTo>
                <a:lnTo>
                  <a:pt x="76200" y="28193"/>
                </a:lnTo>
                <a:lnTo>
                  <a:pt x="76200" y="48006"/>
                </a:lnTo>
                <a:lnTo>
                  <a:pt x="6106668" y="48006"/>
                </a:lnTo>
                <a:lnTo>
                  <a:pt x="6106668" y="281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4325492" y="3902202"/>
            <a:ext cx="53784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10" b="1">
                <a:solidFill>
                  <a:srgbClr val="0000FF"/>
                </a:solidFill>
                <a:latin typeface="Microsoft JhengHei"/>
                <a:cs typeface="Microsoft JhengHei"/>
              </a:rPr>
              <a:t>超时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762504" y="4464177"/>
            <a:ext cx="104648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10" b="1">
                <a:solidFill>
                  <a:srgbClr val="0000FF"/>
                </a:solidFill>
                <a:latin typeface="Microsoft JhengHei"/>
                <a:cs typeface="Microsoft JhengHei"/>
              </a:rPr>
              <a:t>等待</a:t>
            </a:r>
            <a:r>
              <a:rPr dirty="0" sz="2000" b="1">
                <a:solidFill>
                  <a:srgbClr val="0000FF"/>
                </a:solidFill>
                <a:latin typeface="Microsoft JhengHei"/>
                <a:cs typeface="Microsoft JhengHei"/>
              </a:rPr>
              <a:t>队列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762504" y="2964891"/>
            <a:ext cx="104711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10" b="1">
                <a:solidFill>
                  <a:srgbClr val="0000FF"/>
                </a:solidFill>
                <a:latin typeface="Microsoft JhengHei"/>
                <a:cs typeface="Microsoft JhengHei"/>
              </a:rPr>
              <a:t>就绪</a:t>
            </a:r>
            <a:r>
              <a:rPr dirty="0" sz="2000" spc="5" b="1">
                <a:solidFill>
                  <a:srgbClr val="0000FF"/>
                </a:solidFill>
                <a:latin typeface="Microsoft JhengHei"/>
                <a:cs typeface="Microsoft JhengHei"/>
              </a:rPr>
              <a:t>队列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377690" y="5020817"/>
            <a:ext cx="3270885" cy="76200"/>
          </a:xfrm>
          <a:custGeom>
            <a:avLst/>
            <a:gdLst/>
            <a:ahLst/>
            <a:cxnLst/>
            <a:rect l="l" t="t" r="r" b="b"/>
            <a:pathLst>
              <a:path w="3270884" h="76200">
                <a:moveTo>
                  <a:pt x="76200" y="0"/>
                </a:moveTo>
                <a:lnTo>
                  <a:pt x="0" y="38099"/>
                </a:lnTo>
                <a:lnTo>
                  <a:pt x="76200" y="76199"/>
                </a:lnTo>
                <a:lnTo>
                  <a:pt x="76200" y="48005"/>
                </a:lnTo>
                <a:lnTo>
                  <a:pt x="63500" y="48005"/>
                </a:lnTo>
                <a:lnTo>
                  <a:pt x="63500" y="28193"/>
                </a:lnTo>
                <a:lnTo>
                  <a:pt x="76200" y="28193"/>
                </a:lnTo>
                <a:lnTo>
                  <a:pt x="76200" y="0"/>
                </a:lnTo>
                <a:close/>
              </a:path>
              <a:path w="3270884" h="76200">
                <a:moveTo>
                  <a:pt x="76200" y="28193"/>
                </a:moveTo>
                <a:lnTo>
                  <a:pt x="63500" y="28193"/>
                </a:lnTo>
                <a:lnTo>
                  <a:pt x="63500" y="48005"/>
                </a:lnTo>
                <a:lnTo>
                  <a:pt x="76200" y="48005"/>
                </a:lnTo>
                <a:lnTo>
                  <a:pt x="76200" y="28193"/>
                </a:lnTo>
                <a:close/>
              </a:path>
              <a:path w="3270884" h="76200">
                <a:moveTo>
                  <a:pt x="3270504" y="28193"/>
                </a:moveTo>
                <a:lnTo>
                  <a:pt x="76200" y="28193"/>
                </a:lnTo>
                <a:lnTo>
                  <a:pt x="76200" y="48005"/>
                </a:lnTo>
                <a:lnTo>
                  <a:pt x="3270504" y="48005"/>
                </a:lnTo>
                <a:lnTo>
                  <a:pt x="3270504" y="281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5439536" y="4651628"/>
            <a:ext cx="114871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10" b="1">
                <a:solidFill>
                  <a:srgbClr val="0000FF"/>
                </a:solidFill>
                <a:latin typeface="Microsoft JhengHei"/>
                <a:cs typeface="Microsoft JhengHei"/>
              </a:rPr>
              <a:t>等待</a:t>
            </a:r>
            <a:r>
              <a:rPr dirty="0" sz="2000" b="1">
                <a:solidFill>
                  <a:srgbClr val="0000FF"/>
                </a:solidFill>
                <a:latin typeface="Microsoft JhengHei"/>
                <a:cs typeface="Microsoft JhengHei"/>
              </a:rPr>
              <a:t>事</a:t>
            </a:r>
            <a:r>
              <a:rPr dirty="0" sz="2000" spc="5" b="1">
                <a:solidFill>
                  <a:srgbClr val="0000FF"/>
                </a:solidFill>
                <a:latin typeface="Microsoft JhengHei"/>
                <a:cs typeface="Microsoft JhengHei"/>
              </a:rPr>
              <a:t>件</a:t>
            </a:r>
            <a:r>
              <a:rPr dirty="0" sz="2000" spc="-395" b="1">
                <a:solidFill>
                  <a:srgbClr val="0000FF"/>
                </a:solidFill>
                <a:latin typeface="Microsoft JhengHei"/>
                <a:cs typeface="Microsoft JhengHei"/>
              </a:rPr>
              <a:t>1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503172" y="3559302"/>
            <a:ext cx="76200" cy="1529080"/>
          </a:xfrm>
          <a:custGeom>
            <a:avLst/>
            <a:gdLst/>
            <a:ahLst/>
            <a:cxnLst/>
            <a:rect l="l" t="t" r="r" b="b"/>
            <a:pathLst>
              <a:path w="76200" h="1529079">
                <a:moveTo>
                  <a:pt x="28143" y="76166"/>
                </a:moveTo>
                <a:lnTo>
                  <a:pt x="22352" y="1528572"/>
                </a:lnTo>
                <a:lnTo>
                  <a:pt x="42164" y="1528572"/>
                </a:lnTo>
                <a:lnTo>
                  <a:pt x="47955" y="76232"/>
                </a:lnTo>
                <a:lnTo>
                  <a:pt x="28143" y="76166"/>
                </a:lnTo>
                <a:close/>
              </a:path>
              <a:path w="76200" h="1529079">
                <a:moveTo>
                  <a:pt x="69839" y="63500"/>
                </a:moveTo>
                <a:lnTo>
                  <a:pt x="48006" y="63500"/>
                </a:lnTo>
                <a:lnTo>
                  <a:pt x="47955" y="76232"/>
                </a:lnTo>
                <a:lnTo>
                  <a:pt x="76200" y="76327"/>
                </a:lnTo>
                <a:lnTo>
                  <a:pt x="69839" y="63500"/>
                </a:lnTo>
                <a:close/>
              </a:path>
              <a:path w="76200" h="1529079">
                <a:moveTo>
                  <a:pt x="48006" y="63500"/>
                </a:moveTo>
                <a:lnTo>
                  <a:pt x="28193" y="63500"/>
                </a:lnTo>
                <a:lnTo>
                  <a:pt x="28143" y="76166"/>
                </a:lnTo>
                <a:lnTo>
                  <a:pt x="47955" y="76232"/>
                </a:lnTo>
                <a:lnTo>
                  <a:pt x="48006" y="63500"/>
                </a:lnTo>
                <a:close/>
              </a:path>
              <a:path w="76200" h="1529079">
                <a:moveTo>
                  <a:pt x="38353" y="0"/>
                </a:moveTo>
                <a:lnTo>
                  <a:pt x="0" y="76073"/>
                </a:lnTo>
                <a:lnTo>
                  <a:pt x="28143" y="76166"/>
                </a:lnTo>
                <a:lnTo>
                  <a:pt x="28193" y="63500"/>
                </a:lnTo>
                <a:lnTo>
                  <a:pt x="69839" y="63500"/>
                </a:lnTo>
                <a:lnTo>
                  <a:pt x="3835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541525" y="5020817"/>
            <a:ext cx="655320" cy="76200"/>
          </a:xfrm>
          <a:custGeom>
            <a:avLst/>
            <a:gdLst/>
            <a:ahLst/>
            <a:cxnLst/>
            <a:rect l="l" t="t" r="r" b="b"/>
            <a:pathLst>
              <a:path w="655319" h="76200">
                <a:moveTo>
                  <a:pt x="76200" y="0"/>
                </a:moveTo>
                <a:lnTo>
                  <a:pt x="0" y="38099"/>
                </a:lnTo>
                <a:lnTo>
                  <a:pt x="76200" y="76199"/>
                </a:lnTo>
                <a:lnTo>
                  <a:pt x="76200" y="48005"/>
                </a:lnTo>
                <a:lnTo>
                  <a:pt x="63500" y="48005"/>
                </a:lnTo>
                <a:lnTo>
                  <a:pt x="63500" y="28193"/>
                </a:lnTo>
                <a:lnTo>
                  <a:pt x="76200" y="28193"/>
                </a:lnTo>
                <a:lnTo>
                  <a:pt x="76200" y="0"/>
                </a:lnTo>
                <a:close/>
              </a:path>
              <a:path w="655319" h="76200">
                <a:moveTo>
                  <a:pt x="76200" y="28193"/>
                </a:moveTo>
                <a:lnTo>
                  <a:pt x="63500" y="28193"/>
                </a:lnTo>
                <a:lnTo>
                  <a:pt x="63500" y="48005"/>
                </a:lnTo>
                <a:lnTo>
                  <a:pt x="76200" y="48005"/>
                </a:lnTo>
                <a:lnTo>
                  <a:pt x="76200" y="28193"/>
                </a:lnTo>
                <a:close/>
              </a:path>
              <a:path w="655319" h="76200">
                <a:moveTo>
                  <a:pt x="655319" y="28193"/>
                </a:moveTo>
                <a:lnTo>
                  <a:pt x="76200" y="28193"/>
                </a:lnTo>
                <a:lnTo>
                  <a:pt x="76200" y="48005"/>
                </a:lnTo>
                <a:lnTo>
                  <a:pt x="655319" y="48005"/>
                </a:lnTo>
                <a:lnTo>
                  <a:pt x="655319" y="281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709066" y="4651628"/>
            <a:ext cx="795020" cy="635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68605" marR="5080" indent="-256540">
              <a:lnSpc>
                <a:spcPct val="100000"/>
              </a:lnSpc>
              <a:spcBef>
                <a:spcPts val="100"/>
              </a:spcBef>
            </a:pPr>
            <a:r>
              <a:rPr dirty="0" sz="2000" spc="10" b="1">
                <a:solidFill>
                  <a:srgbClr val="0000FF"/>
                </a:solidFill>
                <a:latin typeface="Microsoft JhengHei"/>
                <a:cs typeface="Microsoft JhengHei"/>
              </a:rPr>
              <a:t>事件出 </a:t>
            </a:r>
            <a:r>
              <a:rPr dirty="0" sz="2000" b="1">
                <a:solidFill>
                  <a:srgbClr val="0000FF"/>
                </a:solidFill>
                <a:latin typeface="Microsoft JhengHei"/>
                <a:cs typeface="Microsoft JhengHei"/>
              </a:rPr>
              <a:t>现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1509141" y="304292"/>
            <a:ext cx="6122670" cy="12446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536700" marR="5080" indent="-1524635">
              <a:lnSpc>
                <a:spcPct val="100000"/>
              </a:lnSpc>
              <a:spcBef>
                <a:spcPts val="95"/>
              </a:spcBef>
            </a:pPr>
            <a:r>
              <a:rPr dirty="0" sz="4000"/>
              <a:t>队列管理和</a:t>
            </a:r>
            <a:r>
              <a:rPr dirty="0" sz="4000" spc="-5"/>
              <a:t>状态</a:t>
            </a:r>
            <a:r>
              <a:rPr dirty="0" sz="4000"/>
              <a:t>转</a:t>
            </a:r>
            <a:r>
              <a:rPr dirty="0" sz="4000" spc="-5"/>
              <a:t>换示</a:t>
            </a:r>
            <a:r>
              <a:rPr dirty="0" sz="4000"/>
              <a:t>意</a:t>
            </a:r>
            <a:r>
              <a:rPr dirty="0" sz="4000" spc="-5"/>
              <a:t>图 </a:t>
            </a:r>
            <a:r>
              <a:rPr dirty="0" sz="4000" spc="5"/>
              <a:t>使用两个队列</a:t>
            </a:r>
            <a:endParaRPr sz="40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4366" y="237236"/>
            <a:ext cx="6736715" cy="1379855"/>
          </a:xfrm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689100" marR="5080" indent="-1677035">
              <a:lnSpc>
                <a:spcPct val="101800"/>
              </a:lnSpc>
              <a:spcBef>
                <a:spcPts val="5"/>
              </a:spcBef>
            </a:pPr>
            <a:r>
              <a:rPr dirty="0" sz="4400"/>
              <a:t>队</a:t>
            </a:r>
            <a:r>
              <a:rPr dirty="0" sz="4400" spc="15"/>
              <a:t>列</a:t>
            </a:r>
            <a:r>
              <a:rPr dirty="0" sz="4400"/>
              <a:t>管理和状态</a:t>
            </a:r>
            <a:r>
              <a:rPr dirty="0" sz="4400" spc="-25"/>
              <a:t>转</a:t>
            </a:r>
            <a:r>
              <a:rPr dirty="0" sz="4400"/>
              <a:t>换示意图 </a:t>
            </a:r>
            <a:r>
              <a:rPr dirty="0" sz="4400"/>
              <a:t>使</a:t>
            </a:r>
            <a:r>
              <a:rPr dirty="0" sz="4400" spc="15"/>
              <a:t>用</a:t>
            </a:r>
            <a:r>
              <a:rPr dirty="0" sz="4400"/>
              <a:t>多个队列</a:t>
            </a:r>
            <a:endParaRPr sz="44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343911" y="2281427"/>
          <a:ext cx="2211070" cy="3949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7170"/>
                <a:gridCol w="217804"/>
                <a:gridCol w="219075"/>
                <a:gridCol w="217805"/>
                <a:gridCol w="217805"/>
                <a:gridCol w="217805"/>
                <a:gridCol w="217805"/>
                <a:gridCol w="217805"/>
                <a:gridCol w="217805"/>
                <a:gridCol w="218439"/>
              </a:tblGrid>
              <a:tr h="37490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343911" y="3779520"/>
          <a:ext cx="2211070" cy="3949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7170"/>
                <a:gridCol w="217804"/>
                <a:gridCol w="219075"/>
                <a:gridCol w="217805"/>
                <a:gridCol w="217805"/>
                <a:gridCol w="217805"/>
                <a:gridCol w="217805"/>
                <a:gridCol w="217805"/>
                <a:gridCol w="217805"/>
                <a:gridCol w="218439"/>
              </a:tblGrid>
              <a:tr h="37490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2353817" y="6035802"/>
            <a:ext cx="2181225" cy="0"/>
          </a:xfrm>
          <a:custGeom>
            <a:avLst/>
            <a:gdLst/>
            <a:ahLst/>
            <a:cxnLst/>
            <a:rect l="l" t="t" r="r" b="b"/>
            <a:pathLst>
              <a:path w="2181225" h="0">
                <a:moveTo>
                  <a:pt x="0" y="0"/>
                </a:moveTo>
                <a:lnTo>
                  <a:pt x="2180844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353817" y="6410705"/>
            <a:ext cx="2181225" cy="0"/>
          </a:xfrm>
          <a:custGeom>
            <a:avLst/>
            <a:gdLst/>
            <a:ahLst/>
            <a:cxnLst/>
            <a:rect l="l" t="t" r="r" b="b"/>
            <a:pathLst>
              <a:path w="2181225" h="0">
                <a:moveTo>
                  <a:pt x="0" y="0"/>
                </a:moveTo>
                <a:lnTo>
                  <a:pt x="2180844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353817" y="6035802"/>
            <a:ext cx="0" cy="375285"/>
          </a:xfrm>
          <a:custGeom>
            <a:avLst/>
            <a:gdLst/>
            <a:ahLst/>
            <a:cxnLst/>
            <a:rect l="l" t="t" r="r" b="b"/>
            <a:pathLst>
              <a:path w="0" h="375285">
                <a:moveTo>
                  <a:pt x="0" y="0"/>
                </a:moveTo>
                <a:lnTo>
                  <a:pt x="0" y="374904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315967" y="6035040"/>
            <a:ext cx="0" cy="375285"/>
          </a:xfrm>
          <a:custGeom>
            <a:avLst/>
            <a:gdLst/>
            <a:ahLst/>
            <a:cxnLst/>
            <a:rect l="l" t="t" r="r" b="b"/>
            <a:pathLst>
              <a:path w="0" h="375285">
                <a:moveTo>
                  <a:pt x="0" y="0"/>
                </a:moveTo>
                <a:lnTo>
                  <a:pt x="0" y="374904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098035" y="6035040"/>
            <a:ext cx="0" cy="375285"/>
          </a:xfrm>
          <a:custGeom>
            <a:avLst/>
            <a:gdLst/>
            <a:ahLst/>
            <a:cxnLst/>
            <a:rect l="l" t="t" r="r" b="b"/>
            <a:pathLst>
              <a:path w="0" h="375285">
                <a:moveTo>
                  <a:pt x="0" y="0"/>
                </a:moveTo>
                <a:lnTo>
                  <a:pt x="0" y="374904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880103" y="6035040"/>
            <a:ext cx="0" cy="375285"/>
          </a:xfrm>
          <a:custGeom>
            <a:avLst/>
            <a:gdLst/>
            <a:ahLst/>
            <a:cxnLst/>
            <a:rect l="l" t="t" r="r" b="b"/>
            <a:pathLst>
              <a:path w="0" h="375285">
                <a:moveTo>
                  <a:pt x="0" y="0"/>
                </a:moveTo>
                <a:lnTo>
                  <a:pt x="0" y="374904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662171" y="6035040"/>
            <a:ext cx="0" cy="375285"/>
          </a:xfrm>
          <a:custGeom>
            <a:avLst/>
            <a:gdLst/>
            <a:ahLst/>
            <a:cxnLst/>
            <a:rect l="l" t="t" r="r" b="b"/>
            <a:pathLst>
              <a:path w="0" h="375285">
                <a:moveTo>
                  <a:pt x="0" y="0"/>
                </a:moveTo>
                <a:lnTo>
                  <a:pt x="0" y="374904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444240" y="6035040"/>
            <a:ext cx="0" cy="375285"/>
          </a:xfrm>
          <a:custGeom>
            <a:avLst/>
            <a:gdLst/>
            <a:ahLst/>
            <a:cxnLst/>
            <a:rect l="l" t="t" r="r" b="b"/>
            <a:pathLst>
              <a:path w="0" h="375285">
                <a:moveTo>
                  <a:pt x="0" y="0"/>
                </a:moveTo>
                <a:lnTo>
                  <a:pt x="0" y="374904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226307" y="6035040"/>
            <a:ext cx="0" cy="375285"/>
          </a:xfrm>
          <a:custGeom>
            <a:avLst/>
            <a:gdLst/>
            <a:ahLst/>
            <a:cxnLst/>
            <a:rect l="l" t="t" r="r" b="b"/>
            <a:pathLst>
              <a:path w="0" h="375285">
                <a:moveTo>
                  <a:pt x="0" y="0"/>
                </a:moveTo>
                <a:lnTo>
                  <a:pt x="0" y="374904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008376" y="6035040"/>
            <a:ext cx="0" cy="375285"/>
          </a:xfrm>
          <a:custGeom>
            <a:avLst/>
            <a:gdLst/>
            <a:ahLst/>
            <a:cxnLst/>
            <a:rect l="l" t="t" r="r" b="b"/>
            <a:pathLst>
              <a:path w="0" h="375285">
                <a:moveTo>
                  <a:pt x="0" y="0"/>
                </a:moveTo>
                <a:lnTo>
                  <a:pt x="0" y="374904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788920" y="6035040"/>
            <a:ext cx="0" cy="375285"/>
          </a:xfrm>
          <a:custGeom>
            <a:avLst/>
            <a:gdLst/>
            <a:ahLst/>
            <a:cxnLst/>
            <a:rect l="l" t="t" r="r" b="b"/>
            <a:pathLst>
              <a:path w="0" h="375285">
                <a:moveTo>
                  <a:pt x="0" y="0"/>
                </a:moveTo>
                <a:lnTo>
                  <a:pt x="0" y="374904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570988" y="6035040"/>
            <a:ext cx="0" cy="375285"/>
          </a:xfrm>
          <a:custGeom>
            <a:avLst/>
            <a:gdLst/>
            <a:ahLst/>
            <a:cxnLst/>
            <a:rect l="l" t="t" r="r" b="b"/>
            <a:pathLst>
              <a:path w="0" h="375285">
                <a:moveTo>
                  <a:pt x="0" y="0"/>
                </a:moveTo>
                <a:lnTo>
                  <a:pt x="0" y="374904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2343911" y="4716779"/>
          <a:ext cx="2211070" cy="393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7170"/>
                <a:gridCol w="217804"/>
                <a:gridCol w="219075"/>
                <a:gridCol w="217805"/>
                <a:gridCol w="217805"/>
                <a:gridCol w="217805"/>
                <a:gridCol w="217805"/>
                <a:gridCol w="217805"/>
                <a:gridCol w="217805"/>
                <a:gridCol w="218439"/>
              </a:tblGrid>
              <a:tr h="3733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8" name="object 18"/>
          <p:cNvSpPr/>
          <p:nvPr/>
        </p:nvSpPr>
        <p:spPr>
          <a:xfrm>
            <a:off x="6056376" y="2028444"/>
            <a:ext cx="1168907" cy="10149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6210427" y="2191004"/>
            <a:ext cx="79502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10" b="1">
                <a:solidFill>
                  <a:srgbClr val="FF0000"/>
                </a:solidFill>
                <a:latin typeface="Microsoft JhengHei"/>
                <a:cs typeface="Microsoft JhengHei"/>
              </a:rPr>
              <a:t>处理器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534661" y="2440685"/>
            <a:ext cx="1527175" cy="76200"/>
          </a:xfrm>
          <a:custGeom>
            <a:avLst/>
            <a:gdLst/>
            <a:ahLst/>
            <a:cxnLst/>
            <a:rect l="l" t="t" r="r" b="b"/>
            <a:pathLst>
              <a:path w="1527175" h="76200">
                <a:moveTo>
                  <a:pt x="1450848" y="0"/>
                </a:moveTo>
                <a:lnTo>
                  <a:pt x="1450848" y="76200"/>
                </a:lnTo>
                <a:lnTo>
                  <a:pt x="1507236" y="48005"/>
                </a:lnTo>
                <a:lnTo>
                  <a:pt x="1463548" y="48005"/>
                </a:lnTo>
                <a:lnTo>
                  <a:pt x="1463548" y="28193"/>
                </a:lnTo>
                <a:lnTo>
                  <a:pt x="1507235" y="28193"/>
                </a:lnTo>
                <a:lnTo>
                  <a:pt x="1450848" y="0"/>
                </a:lnTo>
                <a:close/>
              </a:path>
              <a:path w="1527175" h="76200">
                <a:moveTo>
                  <a:pt x="1450848" y="28193"/>
                </a:moveTo>
                <a:lnTo>
                  <a:pt x="0" y="28193"/>
                </a:lnTo>
                <a:lnTo>
                  <a:pt x="0" y="48005"/>
                </a:lnTo>
                <a:lnTo>
                  <a:pt x="1450848" y="48005"/>
                </a:lnTo>
                <a:lnTo>
                  <a:pt x="1450848" y="28193"/>
                </a:lnTo>
                <a:close/>
              </a:path>
              <a:path w="1527175" h="76200">
                <a:moveTo>
                  <a:pt x="1507235" y="28193"/>
                </a:moveTo>
                <a:lnTo>
                  <a:pt x="1463548" y="28193"/>
                </a:lnTo>
                <a:lnTo>
                  <a:pt x="1463548" y="48005"/>
                </a:lnTo>
                <a:lnTo>
                  <a:pt x="1507236" y="48005"/>
                </a:lnTo>
                <a:lnTo>
                  <a:pt x="1527048" y="38100"/>
                </a:lnTo>
                <a:lnTo>
                  <a:pt x="1507235" y="281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5029327" y="2072132"/>
            <a:ext cx="53784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10" b="1">
                <a:solidFill>
                  <a:srgbClr val="0000FF"/>
                </a:solidFill>
                <a:latin typeface="Microsoft JhengHei"/>
                <a:cs typeface="Microsoft JhengHei"/>
              </a:rPr>
              <a:t>指派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828294" y="2440685"/>
            <a:ext cx="1525905" cy="76200"/>
          </a:xfrm>
          <a:custGeom>
            <a:avLst/>
            <a:gdLst/>
            <a:ahLst/>
            <a:cxnLst/>
            <a:rect l="l" t="t" r="r" b="b"/>
            <a:pathLst>
              <a:path w="1525905" h="76200">
                <a:moveTo>
                  <a:pt x="1449324" y="0"/>
                </a:moveTo>
                <a:lnTo>
                  <a:pt x="1449324" y="76200"/>
                </a:lnTo>
                <a:lnTo>
                  <a:pt x="1505712" y="48005"/>
                </a:lnTo>
                <a:lnTo>
                  <a:pt x="1462024" y="48005"/>
                </a:lnTo>
                <a:lnTo>
                  <a:pt x="1462024" y="28193"/>
                </a:lnTo>
                <a:lnTo>
                  <a:pt x="1505711" y="28193"/>
                </a:lnTo>
                <a:lnTo>
                  <a:pt x="1449324" y="0"/>
                </a:lnTo>
                <a:close/>
              </a:path>
              <a:path w="1525905" h="76200">
                <a:moveTo>
                  <a:pt x="1449324" y="28193"/>
                </a:moveTo>
                <a:lnTo>
                  <a:pt x="0" y="28193"/>
                </a:lnTo>
                <a:lnTo>
                  <a:pt x="0" y="48005"/>
                </a:lnTo>
                <a:lnTo>
                  <a:pt x="1449324" y="48005"/>
                </a:lnTo>
                <a:lnTo>
                  <a:pt x="1449324" y="28193"/>
                </a:lnTo>
                <a:close/>
              </a:path>
              <a:path w="1525905" h="76200">
                <a:moveTo>
                  <a:pt x="1505711" y="28193"/>
                </a:moveTo>
                <a:lnTo>
                  <a:pt x="1462024" y="28193"/>
                </a:lnTo>
                <a:lnTo>
                  <a:pt x="1462024" y="48005"/>
                </a:lnTo>
                <a:lnTo>
                  <a:pt x="1505712" y="48005"/>
                </a:lnTo>
                <a:lnTo>
                  <a:pt x="1525524" y="38100"/>
                </a:lnTo>
                <a:lnTo>
                  <a:pt x="1505711" y="281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1321688" y="2072132"/>
            <a:ext cx="53784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10" b="1">
                <a:solidFill>
                  <a:srgbClr val="0000FF"/>
                </a:solidFill>
                <a:latin typeface="Microsoft JhengHei"/>
                <a:cs typeface="Microsoft JhengHei"/>
              </a:rPr>
              <a:t>提交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7222997" y="2253233"/>
            <a:ext cx="1527175" cy="76200"/>
          </a:xfrm>
          <a:custGeom>
            <a:avLst/>
            <a:gdLst/>
            <a:ahLst/>
            <a:cxnLst/>
            <a:rect l="l" t="t" r="r" b="b"/>
            <a:pathLst>
              <a:path w="1527175" h="76200">
                <a:moveTo>
                  <a:pt x="1450848" y="0"/>
                </a:moveTo>
                <a:lnTo>
                  <a:pt x="1450848" y="76200"/>
                </a:lnTo>
                <a:lnTo>
                  <a:pt x="1507236" y="48005"/>
                </a:lnTo>
                <a:lnTo>
                  <a:pt x="1463548" y="48005"/>
                </a:lnTo>
                <a:lnTo>
                  <a:pt x="1463548" y="28193"/>
                </a:lnTo>
                <a:lnTo>
                  <a:pt x="1507235" y="28193"/>
                </a:lnTo>
                <a:lnTo>
                  <a:pt x="1450848" y="0"/>
                </a:lnTo>
                <a:close/>
              </a:path>
              <a:path w="1527175" h="76200">
                <a:moveTo>
                  <a:pt x="1450848" y="28193"/>
                </a:moveTo>
                <a:lnTo>
                  <a:pt x="0" y="28193"/>
                </a:lnTo>
                <a:lnTo>
                  <a:pt x="0" y="48005"/>
                </a:lnTo>
                <a:lnTo>
                  <a:pt x="1450848" y="48005"/>
                </a:lnTo>
                <a:lnTo>
                  <a:pt x="1450848" y="28193"/>
                </a:lnTo>
                <a:close/>
              </a:path>
              <a:path w="1527175" h="76200">
                <a:moveTo>
                  <a:pt x="1507235" y="28193"/>
                </a:moveTo>
                <a:lnTo>
                  <a:pt x="1463548" y="28193"/>
                </a:lnTo>
                <a:lnTo>
                  <a:pt x="1463548" y="48005"/>
                </a:lnTo>
                <a:lnTo>
                  <a:pt x="1507236" y="48005"/>
                </a:lnTo>
                <a:lnTo>
                  <a:pt x="1527048" y="38100"/>
                </a:lnTo>
                <a:lnTo>
                  <a:pt x="1507235" y="281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7242809" y="2666238"/>
            <a:ext cx="562610" cy="0"/>
          </a:xfrm>
          <a:custGeom>
            <a:avLst/>
            <a:gdLst/>
            <a:ahLst/>
            <a:cxnLst/>
            <a:rect l="l" t="t" r="r" b="b"/>
            <a:pathLst>
              <a:path w="562609" h="0">
                <a:moveTo>
                  <a:pt x="0" y="0"/>
                </a:moveTo>
                <a:lnTo>
                  <a:pt x="562356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7805166" y="2666238"/>
            <a:ext cx="0" cy="3557270"/>
          </a:xfrm>
          <a:custGeom>
            <a:avLst/>
            <a:gdLst/>
            <a:ahLst/>
            <a:cxnLst/>
            <a:rect l="l" t="t" r="r" b="b"/>
            <a:pathLst>
              <a:path w="0" h="3557270">
                <a:moveTo>
                  <a:pt x="0" y="0"/>
                </a:moveTo>
                <a:lnTo>
                  <a:pt x="0" y="3557016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700022" y="3190494"/>
            <a:ext cx="6105525" cy="76200"/>
          </a:xfrm>
          <a:custGeom>
            <a:avLst/>
            <a:gdLst/>
            <a:ahLst/>
            <a:cxnLst/>
            <a:rect l="l" t="t" r="r" b="b"/>
            <a:pathLst>
              <a:path w="6105525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8005"/>
                </a:lnTo>
                <a:lnTo>
                  <a:pt x="63500" y="48005"/>
                </a:lnTo>
                <a:lnTo>
                  <a:pt x="63500" y="28193"/>
                </a:lnTo>
                <a:lnTo>
                  <a:pt x="76200" y="28193"/>
                </a:lnTo>
                <a:lnTo>
                  <a:pt x="76200" y="0"/>
                </a:lnTo>
                <a:close/>
              </a:path>
              <a:path w="6105525" h="76200">
                <a:moveTo>
                  <a:pt x="76200" y="28193"/>
                </a:moveTo>
                <a:lnTo>
                  <a:pt x="63500" y="28193"/>
                </a:lnTo>
                <a:lnTo>
                  <a:pt x="63500" y="48005"/>
                </a:lnTo>
                <a:lnTo>
                  <a:pt x="76200" y="48005"/>
                </a:lnTo>
                <a:lnTo>
                  <a:pt x="76200" y="28193"/>
                </a:lnTo>
                <a:close/>
              </a:path>
              <a:path w="6105525" h="76200">
                <a:moveTo>
                  <a:pt x="6105144" y="28193"/>
                </a:moveTo>
                <a:lnTo>
                  <a:pt x="76200" y="28193"/>
                </a:lnTo>
                <a:lnTo>
                  <a:pt x="76200" y="48005"/>
                </a:lnTo>
                <a:lnTo>
                  <a:pt x="6105144" y="48005"/>
                </a:lnTo>
                <a:lnTo>
                  <a:pt x="6105144" y="281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4482846" y="2821305"/>
            <a:ext cx="53784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10" b="1">
                <a:solidFill>
                  <a:srgbClr val="0000FF"/>
                </a:solidFill>
                <a:latin typeface="Microsoft JhengHei"/>
                <a:cs typeface="Microsoft JhengHei"/>
              </a:rPr>
              <a:t>超时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616200" y="3382136"/>
            <a:ext cx="165608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10" b="1">
                <a:solidFill>
                  <a:srgbClr val="0000FF"/>
                </a:solidFill>
                <a:latin typeface="Microsoft JhengHei"/>
                <a:cs typeface="Microsoft JhengHei"/>
              </a:rPr>
              <a:t>事件</a:t>
            </a:r>
            <a:r>
              <a:rPr dirty="0" sz="2000" spc="-390" b="1">
                <a:solidFill>
                  <a:srgbClr val="0000FF"/>
                </a:solidFill>
                <a:latin typeface="Microsoft JhengHei"/>
                <a:cs typeface="Microsoft JhengHei"/>
              </a:rPr>
              <a:t>1</a:t>
            </a:r>
            <a:r>
              <a:rPr dirty="0" sz="2000" b="1">
                <a:solidFill>
                  <a:srgbClr val="0000FF"/>
                </a:solidFill>
                <a:latin typeface="Microsoft JhengHei"/>
                <a:cs typeface="Microsoft JhengHei"/>
              </a:rPr>
              <a:t>等</a:t>
            </a:r>
            <a:r>
              <a:rPr dirty="0" sz="2000" spc="-15" b="1">
                <a:solidFill>
                  <a:srgbClr val="0000FF"/>
                </a:solidFill>
                <a:latin typeface="Microsoft JhengHei"/>
                <a:cs typeface="Microsoft JhengHei"/>
              </a:rPr>
              <a:t>待</a:t>
            </a:r>
            <a:r>
              <a:rPr dirty="0" sz="2000" b="1">
                <a:solidFill>
                  <a:srgbClr val="0000FF"/>
                </a:solidFill>
                <a:latin typeface="Microsoft JhengHei"/>
                <a:cs typeface="Microsoft JhengHei"/>
              </a:rPr>
              <a:t>队列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594610" y="4319396"/>
            <a:ext cx="169926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10" b="1">
                <a:solidFill>
                  <a:srgbClr val="0000FF"/>
                </a:solidFill>
                <a:latin typeface="Microsoft JhengHei"/>
                <a:cs typeface="Microsoft JhengHei"/>
              </a:rPr>
              <a:t>事件</a:t>
            </a:r>
            <a:r>
              <a:rPr dirty="0" sz="2000" spc="-60" b="1">
                <a:solidFill>
                  <a:srgbClr val="0000FF"/>
                </a:solidFill>
                <a:latin typeface="Microsoft JhengHei"/>
                <a:cs typeface="Microsoft JhengHei"/>
              </a:rPr>
              <a:t>2</a:t>
            </a:r>
            <a:r>
              <a:rPr dirty="0" sz="2000" b="1">
                <a:solidFill>
                  <a:srgbClr val="0000FF"/>
                </a:solidFill>
                <a:latin typeface="Microsoft JhengHei"/>
                <a:cs typeface="Microsoft JhengHei"/>
              </a:rPr>
              <a:t>等</a:t>
            </a:r>
            <a:r>
              <a:rPr dirty="0" sz="2000" spc="-15" b="1">
                <a:solidFill>
                  <a:srgbClr val="0000FF"/>
                </a:solidFill>
                <a:latin typeface="Microsoft JhengHei"/>
                <a:cs typeface="Microsoft JhengHei"/>
              </a:rPr>
              <a:t>待</a:t>
            </a:r>
            <a:r>
              <a:rPr dirty="0" sz="2000" b="1">
                <a:solidFill>
                  <a:srgbClr val="0000FF"/>
                </a:solidFill>
                <a:latin typeface="Microsoft JhengHei"/>
                <a:cs typeface="Microsoft JhengHei"/>
              </a:rPr>
              <a:t>队列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594610" y="5628843"/>
            <a:ext cx="169862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15" b="1">
                <a:solidFill>
                  <a:srgbClr val="0000FF"/>
                </a:solidFill>
                <a:latin typeface="Microsoft JhengHei"/>
                <a:cs typeface="Microsoft JhengHei"/>
              </a:rPr>
              <a:t>事</a:t>
            </a:r>
            <a:r>
              <a:rPr dirty="0" sz="2000" spc="10" b="1">
                <a:solidFill>
                  <a:srgbClr val="0000FF"/>
                </a:solidFill>
                <a:latin typeface="Microsoft JhengHei"/>
                <a:cs typeface="Microsoft JhengHei"/>
              </a:rPr>
              <a:t>件</a:t>
            </a:r>
            <a:r>
              <a:rPr dirty="0" sz="2000" spc="-125" b="1">
                <a:solidFill>
                  <a:srgbClr val="0000FF"/>
                </a:solidFill>
                <a:latin typeface="Microsoft JhengHei"/>
                <a:cs typeface="Microsoft JhengHei"/>
              </a:rPr>
              <a:t>n</a:t>
            </a:r>
            <a:r>
              <a:rPr dirty="0" sz="2000" spc="5" b="1">
                <a:solidFill>
                  <a:srgbClr val="0000FF"/>
                </a:solidFill>
                <a:latin typeface="Microsoft JhengHei"/>
                <a:cs typeface="Microsoft JhengHei"/>
              </a:rPr>
              <a:t>等</a:t>
            </a:r>
            <a:r>
              <a:rPr dirty="0" sz="2000" spc="-15" b="1">
                <a:solidFill>
                  <a:srgbClr val="0000FF"/>
                </a:solidFill>
                <a:latin typeface="Microsoft JhengHei"/>
                <a:cs typeface="Microsoft JhengHei"/>
              </a:rPr>
              <a:t>待</a:t>
            </a:r>
            <a:r>
              <a:rPr dirty="0" sz="2000" spc="5" b="1">
                <a:solidFill>
                  <a:srgbClr val="0000FF"/>
                </a:solidFill>
                <a:latin typeface="Microsoft JhengHei"/>
                <a:cs typeface="Microsoft JhengHei"/>
              </a:rPr>
              <a:t>队列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921000" y="1884045"/>
            <a:ext cx="533527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809490" algn="l"/>
              </a:tabLst>
            </a:pPr>
            <a:r>
              <a:rPr dirty="0" sz="2000" spc="10" b="1">
                <a:solidFill>
                  <a:srgbClr val="0000FF"/>
                </a:solidFill>
                <a:latin typeface="Microsoft JhengHei"/>
                <a:cs typeface="Microsoft JhengHei"/>
              </a:rPr>
              <a:t>就绪</a:t>
            </a:r>
            <a:r>
              <a:rPr dirty="0" sz="2000" b="1">
                <a:solidFill>
                  <a:srgbClr val="0000FF"/>
                </a:solidFill>
                <a:latin typeface="Microsoft JhengHei"/>
                <a:cs typeface="Microsoft JhengHei"/>
              </a:rPr>
              <a:t>队列</a:t>
            </a:r>
            <a:r>
              <a:rPr dirty="0" sz="2000" b="1">
                <a:solidFill>
                  <a:srgbClr val="0000FF"/>
                </a:solidFill>
                <a:latin typeface="Microsoft JhengHei"/>
                <a:cs typeface="Microsoft JhengHei"/>
              </a:rPr>
              <a:t>	</a:t>
            </a:r>
            <a:r>
              <a:rPr dirty="0" sz="2000" spc="10" b="1">
                <a:solidFill>
                  <a:srgbClr val="0000FF"/>
                </a:solidFill>
                <a:latin typeface="Microsoft JhengHei"/>
                <a:cs typeface="Microsoft JhengHei"/>
              </a:rPr>
              <a:t>完成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177032" y="5069840"/>
            <a:ext cx="53467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solidFill>
                  <a:srgbClr val="0000FF"/>
                </a:solidFill>
                <a:latin typeface="Times New Roman"/>
                <a:cs typeface="Times New Roman"/>
              </a:rPr>
              <a:t>……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4534661" y="3938778"/>
            <a:ext cx="3270885" cy="76200"/>
          </a:xfrm>
          <a:custGeom>
            <a:avLst/>
            <a:gdLst/>
            <a:ahLst/>
            <a:cxnLst/>
            <a:rect l="l" t="t" r="r" b="b"/>
            <a:pathLst>
              <a:path w="3270884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8006"/>
                </a:lnTo>
                <a:lnTo>
                  <a:pt x="63500" y="48006"/>
                </a:lnTo>
                <a:lnTo>
                  <a:pt x="63500" y="28194"/>
                </a:lnTo>
                <a:lnTo>
                  <a:pt x="76200" y="28194"/>
                </a:lnTo>
                <a:lnTo>
                  <a:pt x="76200" y="0"/>
                </a:lnTo>
                <a:close/>
              </a:path>
              <a:path w="3270884" h="76200">
                <a:moveTo>
                  <a:pt x="76200" y="28194"/>
                </a:moveTo>
                <a:lnTo>
                  <a:pt x="63500" y="28194"/>
                </a:lnTo>
                <a:lnTo>
                  <a:pt x="63500" y="48006"/>
                </a:lnTo>
                <a:lnTo>
                  <a:pt x="76200" y="48006"/>
                </a:lnTo>
                <a:lnTo>
                  <a:pt x="76200" y="28194"/>
                </a:lnTo>
                <a:close/>
              </a:path>
              <a:path w="3270884" h="76200">
                <a:moveTo>
                  <a:pt x="3270504" y="28194"/>
                </a:moveTo>
                <a:lnTo>
                  <a:pt x="76200" y="28194"/>
                </a:lnTo>
                <a:lnTo>
                  <a:pt x="76200" y="48006"/>
                </a:lnTo>
                <a:lnTo>
                  <a:pt x="3270504" y="48006"/>
                </a:lnTo>
                <a:lnTo>
                  <a:pt x="3270504" y="281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5596254" y="3570223"/>
            <a:ext cx="114808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10" b="1">
                <a:solidFill>
                  <a:srgbClr val="0000FF"/>
                </a:solidFill>
                <a:latin typeface="Microsoft JhengHei"/>
                <a:cs typeface="Microsoft JhengHei"/>
              </a:rPr>
              <a:t>等待</a:t>
            </a:r>
            <a:r>
              <a:rPr dirty="0" sz="2000" b="1">
                <a:solidFill>
                  <a:srgbClr val="0000FF"/>
                </a:solidFill>
                <a:latin typeface="Microsoft JhengHei"/>
                <a:cs typeface="Microsoft JhengHei"/>
              </a:rPr>
              <a:t>事</a:t>
            </a:r>
            <a:r>
              <a:rPr dirty="0" sz="2000" spc="5" b="1">
                <a:solidFill>
                  <a:srgbClr val="0000FF"/>
                </a:solidFill>
                <a:latin typeface="Microsoft JhengHei"/>
                <a:cs typeface="Microsoft JhengHei"/>
              </a:rPr>
              <a:t>件</a:t>
            </a:r>
            <a:r>
              <a:rPr dirty="0" sz="2000" spc="-395" b="1">
                <a:solidFill>
                  <a:srgbClr val="0000FF"/>
                </a:solidFill>
                <a:latin typeface="Microsoft JhengHei"/>
                <a:cs typeface="Microsoft JhengHei"/>
              </a:rPr>
              <a:t>1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4534661" y="4874514"/>
            <a:ext cx="3270885" cy="76200"/>
          </a:xfrm>
          <a:custGeom>
            <a:avLst/>
            <a:gdLst/>
            <a:ahLst/>
            <a:cxnLst/>
            <a:rect l="l" t="t" r="r" b="b"/>
            <a:pathLst>
              <a:path w="3270884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8006"/>
                </a:lnTo>
                <a:lnTo>
                  <a:pt x="63500" y="48006"/>
                </a:lnTo>
                <a:lnTo>
                  <a:pt x="63500" y="28193"/>
                </a:lnTo>
                <a:lnTo>
                  <a:pt x="76200" y="28193"/>
                </a:lnTo>
                <a:lnTo>
                  <a:pt x="76200" y="0"/>
                </a:lnTo>
                <a:close/>
              </a:path>
              <a:path w="3270884" h="76200">
                <a:moveTo>
                  <a:pt x="76200" y="28193"/>
                </a:moveTo>
                <a:lnTo>
                  <a:pt x="63500" y="28193"/>
                </a:lnTo>
                <a:lnTo>
                  <a:pt x="63500" y="48006"/>
                </a:lnTo>
                <a:lnTo>
                  <a:pt x="76200" y="48006"/>
                </a:lnTo>
                <a:lnTo>
                  <a:pt x="76200" y="28193"/>
                </a:lnTo>
                <a:close/>
              </a:path>
              <a:path w="3270884" h="76200">
                <a:moveTo>
                  <a:pt x="3270504" y="28193"/>
                </a:moveTo>
                <a:lnTo>
                  <a:pt x="76200" y="28193"/>
                </a:lnTo>
                <a:lnTo>
                  <a:pt x="76200" y="48006"/>
                </a:lnTo>
                <a:lnTo>
                  <a:pt x="3270504" y="48006"/>
                </a:lnTo>
                <a:lnTo>
                  <a:pt x="3270504" y="281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5574919" y="4505705"/>
            <a:ext cx="119189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10" b="1">
                <a:solidFill>
                  <a:srgbClr val="0000FF"/>
                </a:solidFill>
                <a:latin typeface="Microsoft JhengHei"/>
                <a:cs typeface="Microsoft JhengHei"/>
              </a:rPr>
              <a:t>等待</a:t>
            </a:r>
            <a:r>
              <a:rPr dirty="0" sz="2000" b="1">
                <a:solidFill>
                  <a:srgbClr val="0000FF"/>
                </a:solidFill>
                <a:latin typeface="Microsoft JhengHei"/>
                <a:cs typeface="Microsoft JhengHei"/>
              </a:rPr>
              <a:t>事</a:t>
            </a:r>
            <a:r>
              <a:rPr dirty="0" sz="2000" spc="5" b="1">
                <a:solidFill>
                  <a:srgbClr val="0000FF"/>
                </a:solidFill>
                <a:latin typeface="Microsoft JhengHei"/>
                <a:cs typeface="Microsoft JhengHei"/>
              </a:rPr>
              <a:t>件</a:t>
            </a:r>
            <a:r>
              <a:rPr dirty="0" sz="2000" spc="-55" b="1">
                <a:solidFill>
                  <a:srgbClr val="0000FF"/>
                </a:solidFill>
                <a:latin typeface="Microsoft JhengHei"/>
                <a:cs typeface="Microsoft JhengHei"/>
              </a:rPr>
              <a:t>2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4534661" y="6185153"/>
            <a:ext cx="3270885" cy="76200"/>
          </a:xfrm>
          <a:custGeom>
            <a:avLst/>
            <a:gdLst/>
            <a:ahLst/>
            <a:cxnLst/>
            <a:rect l="l" t="t" r="r" b="b"/>
            <a:pathLst>
              <a:path w="3270884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8006"/>
                </a:lnTo>
                <a:lnTo>
                  <a:pt x="63500" y="48006"/>
                </a:lnTo>
                <a:lnTo>
                  <a:pt x="63500" y="28194"/>
                </a:lnTo>
                <a:lnTo>
                  <a:pt x="76200" y="28194"/>
                </a:lnTo>
                <a:lnTo>
                  <a:pt x="76200" y="0"/>
                </a:lnTo>
                <a:close/>
              </a:path>
              <a:path w="3270884" h="76200">
                <a:moveTo>
                  <a:pt x="76200" y="28194"/>
                </a:moveTo>
                <a:lnTo>
                  <a:pt x="63500" y="28194"/>
                </a:lnTo>
                <a:lnTo>
                  <a:pt x="63500" y="48006"/>
                </a:lnTo>
                <a:lnTo>
                  <a:pt x="76200" y="48006"/>
                </a:lnTo>
                <a:lnTo>
                  <a:pt x="76200" y="28194"/>
                </a:lnTo>
                <a:close/>
              </a:path>
              <a:path w="3270884" h="76200">
                <a:moveTo>
                  <a:pt x="3270504" y="28194"/>
                </a:moveTo>
                <a:lnTo>
                  <a:pt x="76200" y="28194"/>
                </a:lnTo>
                <a:lnTo>
                  <a:pt x="76200" y="48006"/>
                </a:lnTo>
                <a:lnTo>
                  <a:pt x="3270504" y="48006"/>
                </a:lnTo>
                <a:lnTo>
                  <a:pt x="3270504" y="281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5574919" y="5817514"/>
            <a:ext cx="118999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10" b="1">
                <a:solidFill>
                  <a:srgbClr val="0000FF"/>
                </a:solidFill>
                <a:latin typeface="Microsoft JhengHei"/>
                <a:cs typeface="Microsoft JhengHei"/>
              </a:rPr>
              <a:t>等待</a:t>
            </a:r>
            <a:r>
              <a:rPr dirty="0" sz="2000" b="1">
                <a:solidFill>
                  <a:srgbClr val="0000FF"/>
                </a:solidFill>
                <a:latin typeface="Microsoft JhengHei"/>
                <a:cs typeface="Microsoft JhengHei"/>
              </a:rPr>
              <a:t>事</a:t>
            </a:r>
            <a:r>
              <a:rPr dirty="0" sz="2000" spc="5" b="1">
                <a:solidFill>
                  <a:srgbClr val="0000FF"/>
                </a:solidFill>
                <a:latin typeface="Microsoft JhengHei"/>
                <a:cs typeface="Microsoft JhengHei"/>
              </a:rPr>
              <a:t>件</a:t>
            </a:r>
            <a:r>
              <a:rPr dirty="0" sz="2000" spc="-130" b="1">
                <a:solidFill>
                  <a:srgbClr val="0000FF"/>
                </a:solidFill>
                <a:latin typeface="Microsoft JhengHei"/>
                <a:cs typeface="Microsoft JhengHei"/>
              </a:rPr>
              <a:t>n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1661922" y="2478785"/>
            <a:ext cx="76200" cy="3744595"/>
          </a:xfrm>
          <a:custGeom>
            <a:avLst/>
            <a:gdLst/>
            <a:ahLst/>
            <a:cxnLst/>
            <a:rect l="l" t="t" r="r" b="b"/>
            <a:pathLst>
              <a:path w="76200" h="3744595">
                <a:moveTo>
                  <a:pt x="48005" y="63500"/>
                </a:moveTo>
                <a:lnTo>
                  <a:pt x="28193" y="63500"/>
                </a:lnTo>
                <a:lnTo>
                  <a:pt x="28193" y="3744467"/>
                </a:lnTo>
                <a:lnTo>
                  <a:pt x="48005" y="3744467"/>
                </a:lnTo>
                <a:lnTo>
                  <a:pt x="48005" y="63500"/>
                </a:lnTo>
                <a:close/>
              </a:path>
              <a:path w="76200" h="3744595">
                <a:moveTo>
                  <a:pt x="38100" y="0"/>
                </a:moveTo>
                <a:lnTo>
                  <a:pt x="0" y="76200"/>
                </a:lnTo>
                <a:lnTo>
                  <a:pt x="28193" y="76200"/>
                </a:lnTo>
                <a:lnTo>
                  <a:pt x="28193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3744595">
                <a:moveTo>
                  <a:pt x="69850" y="63500"/>
                </a:moveTo>
                <a:lnTo>
                  <a:pt x="48005" y="63500"/>
                </a:lnTo>
                <a:lnTo>
                  <a:pt x="48005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1700022" y="6223253"/>
            <a:ext cx="654050" cy="0"/>
          </a:xfrm>
          <a:custGeom>
            <a:avLst/>
            <a:gdLst/>
            <a:ahLst/>
            <a:cxnLst/>
            <a:rect l="l" t="t" r="r" b="b"/>
            <a:pathLst>
              <a:path w="654050" h="0">
                <a:moveTo>
                  <a:pt x="653795" y="0"/>
                </a:moveTo>
                <a:lnTo>
                  <a:pt x="0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1700022" y="4874514"/>
            <a:ext cx="654050" cy="76200"/>
          </a:xfrm>
          <a:custGeom>
            <a:avLst/>
            <a:gdLst/>
            <a:ahLst/>
            <a:cxnLst/>
            <a:rect l="l" t="t" r="r" b="b"/>
            <a:pathLst>
              <a:path w="65405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8006"/>
                </a:lnTo>
                <a:lnTo>
                  <a:pt x="63500" y="48006"/>
                </a:lnTo>
                <a:lnTo>
                  <a:pt x="63500" y="28193"/>
                </a:lnTo>
                <a:lnTo>
                  <a:pt x="76200" y="28193"/>
                </a:lnTo>
                <a:lnTo>
                  <a:pt x="76200" y="0"/>
                </a:lnTo>
                <a:close/>
              </a:path>
              <a:path w="654050" h="76200">
                <a:moveTo>
                  <a:pt x="76200" y="28193"/>
                </a:moveTo>
                <a:lnTo>
                  <a:pt x="63500" y="28193"/>
                </a:lnTo>
                <a:lnTo>
                  <a:pt x="63500" y="48006"/>
                </a:lnTo>
                <a:lnTo>
                  <a:pt x="76200" y="48006"/>
                </a:lnTo>
                <a:lnTo>
                  <a:pt x="76200" y="28193"/>
                </a:lnTo>
                <a:close/>
              </a:path>
              <a:path w="654050" h="76200">
                <a:moveTo>
                  <a:pt x="653795" y="28193"/>
                </a:moveTo>
                <a:lnTo>
                  <a:pt x="76200" y="28193"/>
                </a:lnTo>
                <a:lnTo>
                  <a:pt x="76200" y="48006"/>
                </a:lnTo>
                <a:lnTo>
                  <a:pt x="653795" y="48006"/>
                </a:lnTo>
                <a:lnTo>
                  <a:pt x="653795" y="281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1700022" y="3938778"/>
            <a:ext cx="654050" cy="76200"/>
          </a:xfrm>
          <a:custGeom>
            <a:avLst/>
            <a:gdLst/>
            <a:ahLst/>
            <a:cxnLst/>
            <a:rect l="l" t="t" r="r" b="b"/>
            <a:pathLst>
              <a:path w="65405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8006"/>
                </a:lnTo>
                <a:lnTo>
                  <a:pt x="63500" y="48006"/>
                </a:lnTo>
                <a:lnTo>
                  <a:pt x="63500" y="28194"/>
                </a:lnTo>
                <a:lnTo>
                  <a:pt x="76200" y="28194"/>
                </a:lnTo>
                <a:lnTo>
                  <a:pt x="76200" y="0"/>
                </a:lnTo>
                <a:close/>
              </a:path>
              <a:path w="654050" h="76200">
                <a:moveTo>
                  <a:pt x="76200" y="28194"/>
                </a:moveTo>
                <a:lnTo>
                  <a:pt x="63500" y="28194"/>
                </a:lnTo>
                <a:lnTo>
                  <a:pt x="63500" y="48006"/>
                </a:lnTo>
                <a:lnTo>
                  <a:pt x="76200" y="48006"/>
                </a:lnTo>
                <a:lnTo>
                  <a:pt x="76200" y="28194"/>
                </a:lnTo>
                <a:close/>
              </a:path>
              <a:path w="654050" h="76200">
                <a:moveTo>
                  <a:pt x="653795" y="28194"/>
                </a:moveTo>
                <a:lnTo>
                  <a:pt x="76200" y="28194"/>
                </a:lnTo>
                <a:lnTo>
                  <a:pt x="76200" y="48006"/>
                </a:lnTo>
                <a:lnTo>
                  <a:pt x="653795" y="48006"/>
                </a:lnTo>
                <a:lnTo>
                  <a:pt x="653795" y="281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 txBox="1"/>
          <p:nvPr/>
        </p:nvSpPr>
        <p:spPr>
          <a:xfrm>
            <a:off x="942847" y="3570223"/>
            <a:ext cx="638810" cy="6356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64135" marR="5080" indent="-52069">
              <a:lnSpc>
                <a:spcPct val="100000"/>
              </a:lnSpc>
              <a:spcBef>
                <a:spcPts val="105"/>
              </a:spcBef>
            </a:pPr>
            <a:r>
              <a:rPr dirty="0" sz="2000" spc="10" b="1">
                <a:solidFill>
                  <a:srgbClr val="0000FF"/>
                </a:solidFill>
                <a:latin typeface="Microsoft JhengHei"/>
                <a:cs typeface="Microsoft JhengHei"/>
              </a:rPr>
              <a:t>事件</a:t>
            </a:r>
            <a:r>
              <a:rPr dirty="0" sz="2000" spc="-280" b="1">
                <a:solidFill>
                  <a:srgbClr val="0000FF"/>
                </a:solidFill>
                <a:latin typeface="Microsoft JhengHei"/>
                <a:cs typeface="Microsoft JhengHei"/>
              </a:rPr>
              <a:t>1 </a:t>
            </a:r>
            <a:r>
              <a:rPr dirty="0" sz="2000" spc="10" b="1">
                <a:solidFill>
                  <a:srgbClr val="0000FF"/>
                </a:solidFill>
                <a:latin typeface="Microsoft JhengHei"/>
                <a:cs typeface="Microsoft JhengHei"/>
              </a:rPr>
              <a:t>出现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921511" y="4505705"/>
            <a:ext cx="682625" cy="6362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2000" spc="10" b="1">
                <a:solidFill>
                  <a:srgbClr val="0000FF"/>
                </a:solidFill>
                <a:latin typeface="Microsoft JhengHei"/>
                <a:cs typeface="Microsoft JhengHei"/>
              </a:rPr>
              <a:t>事件</a:t>
            </a:r>
            <a:r>
              <a:rPr dirty="0" sz="2000" spc="-55" b="1">
                <a:solidFill>
                  <a:srgbClr val="0000FF"/>
                </a:solidFill>
                <a:latin typeface="Microsoft JhengHei"/>
                <a:cs typeface="Microsoft JhengHei"/>
              </a:rPr>
              <a:t>2</a:t>
            </a:r>
            <a:endParaRPr sz="2000">
              <a:latin typeface="Microsoft JhengHei"/>
              <a:cs typeface="Microsoft JhengHei"/>
            </a:endParaRPr>
          </a:p>
          <a:p>
            <a:pPr algn="ctr" marL="1270">
              <a:lnSpc>
                <a:spcPct val="100000"/>
              </a:lnSpc>
            </a:pPr>
            <a:r>
              <a:rPr dirty="0" sz="2000" spc="10" b="1">
                <a:solidFill>
                  <a:srgbClr val="0000FF"/>
                </a:solidFill>
                <a:latin typeface="Microsoft JhengHei"/>
                <a:cs typeface="Microsoft JhengHei"/>
              </a:rPr>
              <a:t>出现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923036" y="5817514"/>
            <a:ext cx="680720" cy="635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3820" marR="5080" indent="-71755">
              <a:lnSpc>
                <a:spcPct val="100000"/>
              </a:lnSpc>
              <a:spcBef>
                <a:spcPts val="100"/>
              </a:spcBef>
            </a:pPr>
            <a:r>
              <a:rPr dirty="0" sz="2000" spc="10" b="1">
                <a:solidFill>
                  <a:srgbClr val="0000FF"/>
                </a:solidFill>
                <a:latin typeface="Microsoft JhengHei"/>
                <a:cs typeface="Microsoft JhengHei"/>
              </a:rPr>
              <a:t>事件</a:t>
            </a:r>
            <a:r>
              <a:rPr dirty="0" sz="2000" spc="-90" b="1">
                <a:solidFill>
                  <a:srgbClr val="0000FF"/>
                </a:solidFill>
                <a:latin typeface="Microsoft JhengHei"/>
                <a:cs typeface="Microsoft JhengHei"/>
              </a:rPr>
              <a:t>n </a:t>
            </a:r>
            <a:r>
              <a:rPr dirty="0" sz="2000" spc="10" b="1">
                <a:solidFill>
                  <a:srgbClr val="0000FF"/>
                </a:solidFill>
                <a:latin typeface="Microsoft JhengHei"/>
                <a:cs typeface="Microsoft JhengHei"/>
              </a:rPr>
              <a:t>出现</a:t>
            </a:r>
            <a:endParaRPr sz="200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6097" y="2452827"/>
            <a:ext cx="6064250" cy="7886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Times New Roman"/>
                <a:cs typeface="Times New Roman"/>
              </a:rPr>
              <a:t>4.3</a:t>
            </a:r>
            <a:r>
              <a:rPr dirty="0" spc="-85">
                <a:latin typeface="Times New Roman"/>
                <a:cs typeface="Times New Roman"/>
              </a:rPr>
              <a:t> </a:t>
            </a:r>
            <a:r>
              <a:rPr dirty="0" spc="5"/>
              <a:t>进</a:t>
            </a:r>
            <a:r>
              <a:rPr dirty="0" spc="20"/>
              <a:t>程</a:t>
            </a:r>
            <a:r>
              <a:rPr dirty="0" spc="5"/>
              <a:t>的描</a:t>
            </a:r>
            <a:r>
              <a:rPr dirty="0" spc="-15"/>
              <a:t>述</a:t>
            </a:r>
            <a:r>
              <a:rPr dirty="0" spc="5"/>
              <a:t>与管理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1144" y="845946"/>
            <a:ext cx="6065520" cy="7880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Times New Roman"/>
                <a:cs typeface="Times New Roman"/>
              </a:rPr>
              <a:t>4.3</a:t>
            </a:r>
            <a:r>
              <a:rPr dirty="0" spc="-65">
                <a:latin typeface="Times New Roman"/>
                <a:cs typeface="Times New Roman"/>
              </a:rPr>
              <a:t> </a:t>
            </a:r>
            <a:r>
              <a:rPr dirty="0"/>
              <a:t>进</a:t>
            </a:r>
            <a:r>
              <a:rPr dirty="0" spc="25"/>
              <a:t>程</a:t>
            </a:r>
            <a:r>
              <a:rPr dirty="0"/>
              <a:t>的描述与管理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79119" y="2178456"/>
            <a:ext cx="4127500" cy="3909695"/>
          </a:xfrm>
          <a:prstGeom prst="rect">
            <a:avLst/>
          </a:prstGeom>
        </p:spPr>
        <p:txBody>
          <a:bodyPr wrap="square" lIns="0" tIns="140335" rIns="0" bIns="0" rtlCol="0" vert="horz">
            <a:spAutoFit/>
          </a:bodyPr>
          <a:lstStyle/>
          <a:p>
            <a:pPr lvl="2" marL="850900" indent="-838200">
              <a:lnSpc>
                <a:spcPct val="100000"/>
              </a:lnSpc>
              <a:spcBef>
                <a:spcPts val="1105"/>
              </a:spcBef>
              <a:buAutoNum type="arabicPeriod"/>
              <a:tabLst>
                <a:tab pos="851535" algn="l"/>
              </a:tabLst>
            </a:pPr>
            <a:r>
              <a:rPr dirty="0" sz="2800" spc="5" b="1">
                <a:solidFill>
                  <a:srgbClr val="073D86"/>
                </a:solidFill>
                <a:latin typeface="Microsoft JhengHei"/>
                <a:cs typeface="Microsoft JhengHei"/>
              </a:rPr>
              <a:t>进程与资源</a:t>
            </a:r>
            <a:endParaRPr sz="2800">
              <a:latin typeface="Microsoft JhengHei"/>
              <a:cs typeface="Microsoft JhengHei"/>
            </a:endParaRPr>
          </a:p>
          <a:p>
            <a:pPr lvl="2" marL="913130" indent="-900430">
              <a:lnSpc>
                <a:spcPct val="100000"/>
              </a:lnSpc>
              <a:spcBef>
                <a:spcPts val="1010"/>
              </a:spcBef>
              <a:buAutoNum type="arabicPeriod"/>
              <a:tabLst>
                <a:tab pos="913765" algn="l"/>
              </a:tabLst>
            </a:pP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操作系统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的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控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制结构</a:t>
            </a:r>
            <a:endParaRPr sz="2800">
              <a:latin typeface="Microsoft JhengHei"/>
              <a:cs typeface="Microsoft JhengHei"/>
            </a:endParaRPr>
          </a:p>
          <a:p>
            <a:pPr lvl="2" marL="913130" indent="-900430">
              <a:lnSpc>
                <a:spcPct val="100000"/>
              </a:lnSpc>
              <a:spcBef>
                <a:spcPts val="1010"/>
              </a:spcBef>
              <a:buAutoNum type="arabicPeriod"/>
              <a:tabLst>
                <a:tab pos="913765" algn="l"/>
              </a:tabLst>
            </a:pP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进程控制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结构</a:t>
            </a:r>
            <a:endParaRPr sz="2800">
              <a:latin typeface="Microsoft JhengHei"/>
              <a:cs typeface="Microsoft JhengHei"/>
            </a:endParaRPr>
          </a:p>
          <a:p>
            <a:pPr lvl="2" marL="913130" indent="-900430">
              <a:lnSpc>
                <a:spcPct val="100000"/>
              </a:lnSpc>
              <a:spcBef>
                <a:spcPts val="1010"/>
              </a:spcBef>
              <a:buAutoNum type="arabicPeriod"/>
              <a:tabLst>
                <a:tab pos="913765" algn="l"/>
              </a:tabLst>
            </a:pPr>
            <a:r>
              <a:rPr dirty="0" sz="2800" spc="5" b="1">
                <a:solidFill>
                  <a:srgbClr val="073D86"/>
                </a:solidFill>
                <a:latin typeface="Microsoft JhengHei"/>
                <a:cs typeface="Microsoft JhengHei"/>
              </a:rPr>
              <a:t>执行模式</a:t>
            </a:r>
            <a:endParaRPr sz="2800">
              <a:latin typeface="Microsoft JhengHei"/>
              <a:cs typeface="Microsoft JhengHei"/>
            </a:endParaRPr>
          </a:p>
          <a:p>
            <a:pPr lvl="2" marL="913130" indent="-900430">
              <a:lnSpc>
                <a:spcPct val="100000"/>
              </a:lnSpc>
              <a:spcBef>
                <a:spcPts val="1005"/>
              </a:spcBef>
              <a:buAutoNum type="arabicPeriod"/>
              <a:tabLst>
                <a:tab pos="913765" algn="l"/>
              </a:tabLst>
            </a:pPr>
            <a:r>
              <a:rPr dirty="0" sz="2800" spc="5" b="1">
                <a:solidFill>
                  <a:srgbClr val="073D86"/>
                </a:solidFill>
                <a:latin typeface="Microsoft JhengHei"/>
                <a:cs typeface="Microsoft JhengHei"/>
              </a:rPr>
              <a:t>进程创建</a:t>
            </a:r>
            <a:endParaRPr sz="2800">
              <a:latin typeface="Microsoft JhengHei"/>
              <a:cs typeface="Microsoft JhengHei"/>
            </a:endParaRPr>
          </a:p>
          <a:p>
            <a:pPr lvl="2" marL="913130" indent="-900430">
              <a:lnSpc>
                <a:spcPct val="100000"/>
              </a:lnSpc>
              <a:spcBef>
                <a:spcPts val="1010"/>
              </a:spcBef>
              <a:buAutoNum type="arabicPeriod"/>
              <a:tabLst>
                <a:tab pos="913765" algn="l"/>
              </a:tabLst>
            </a:pPr>
            <a:r>
              <a:rPr dirty="0" sz="2800" spc="5" b="1">
                <a:solidFill>
                  <a:srgbClr val="073D86"/>
                </a:solidFill>
                <a:latin typeface="Microsoft JhengHei"/>
                <a:cs typeface="Microsoft JhengHei"/>
              </a:rPr>
              <a:t>进程切换</a:t>
            </a:r>
            <a:endParaRPr sz="2800">
              <a:latin typeface="Microsoft JhengHei"/>
              <a:cs typeface="Microsoft JhengHei"/>
            </a:endParaRPr>
          </a:p>
          <a:p>
            <a:pPr lvl="2" marL="1000125" indent="-987425">
              <a:lnSpc>
                <a:spcPct val="100000"/>
              </a:lnSpc>
              <a:spcBef>
                <a:spcPts val="1010"/>
              </a:spcBef>
              <a:buAutoNum type="arabicPeriod"/>
              <a:tabLst>
                <a:tab pos="1000125" algn="l"/>
                <a:tab pos="1000760" algn="l"/>
              </a:tabLst>
            </a:pPr>
            <a:r>
              <a:rPr dirty="0" sz="2800" spc="-175" b="1">
                <a:solidFill>
                  <a:srgbClr val="073D86"/>
                </a:solidFill>
                <a:latin typeface="Microsoft JhengHei"/>
                <a:cs typeface="Microsoft JhengHei"/>
              </a:rPr>
              <a:t>OS</a:t>
            </a:r>
            <a:r>
              <a:rPr dirty="0" sz="2800" spc="5" b="1">
                <a:solidFill>
                  <a:srgbClr val="073D86"/>
                </a:solidFill>
                <a:latin typeface="Microsoft JhengHei"/>
                <a:cs typeface="Microsoft JhengHei"/>
              </a:rPr>
              <a:t>的执行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方式</a:t>
            </a:r>
            <a:endParaRPr sz="2800">
              <a:latin typeface="Microsoft JhengHei"/>
              <a:cs typeface="Microsoft JhengHe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1459" y="333756"/>
            <a:ext cx="2438400" cy="6416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1459" y="260604"/>
            <a:ext cx="2438400" cy="6416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 indent="316865">
              <a:lnSpc>
                <a:spcPct val="100000"/>
              </a:lnSpc>
              <a:spcBef>
                <a:spcPts val="100"/>
              </a:spcBef>
            </a:pPr>
            <a:r>
              <a:rPr dirty="0"/>
              <a:t>进</a:t>
            </a:r>
            <a:r>
              <a:rPr dirty="0" spc="20"/>
              <a:t>程</a:t>
            </a:r>
            <a:r>
              <a:rPr dirty="0"/>
              <a:t>描述 </a:t>
            </a:r>
            <a:r>
              <a:rPr dirty="0"/>
              <a:t>进</a:t>
            </a:r>
            <a:r>
              <a:rPr dirty="0" spc="20"/>
              <a:t>程</a:t>
            </a:r>
            <a:r>
              <a:rPr dirty="0"/>
              <a:t>和资源</a:t>
            </a:r>
          </a:p>
        </p:txBody>
      </p:sp>
      <p:sp>
        <p:nvSpPr>
          <p:cNvPr id="4" name="object 4"/>
          <p:cNvSpPr/>
          <p:nvPr/>
        </p:nvSpPr>
        <p:spPr>
          <a:xfrm>
            <a:off x="160076" y="2775468"/>
            <a:ext cx="8750591" cy="29694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57563" y="4984507"/>
            <a:ext cx="1418590" cy="595630"/>
          </a:xfrm>
          <a:prstGeom prst="rect">
            <a:avLst/>
          </a:prstGeom>
          <a:solidFill>
            <a:srgbClr val="E8EDF7"/>
          </a:solidFill>
          <a:ln w="3332">
            <a:solidFill>
              <a:srgbClr val="000000"/>
            </a:solidFill>
          </a:ln>
        </p:spPr>
        <p:txBody>
          <a:bodyPr wrap="square" lIns="0" tIns="71120" rIns="0" bIns="0" rtlCol="0" vert="horz">
            <a:spAutoFit/>
          </a:bodyPr>
          <a:lstStyle/>
          <a:p>
            <a:pPr marL="234950">
              <a:lnSpc>
                <a:spcPct val="100000"/>
              </a:lnSpc>
              <a:spcBef>
                <a:spcPts val="560"/>
              </a:spcBef>
            </a:pPr>
            <a:r>
              <a:rPr dirty="0" sz="2650" spc="-165">
                <a:latin typeface="宋体"/>
                <a:cs typeface="宋体"/>
              </a:rPr>
              <a:t>处理器</a:t>
            </a:r>
            <a:endParaRPr sz="2650">
              <a:latin typeface="宋体"/>
              <a:cs typeface="宋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25103" y="4984507"/>
            <a:ext cx="1120140" cy="595630"/>
          </a:xfrm>
          <a:prstGeom prst="rect">
            <a:avLst/>
          </a:prstGeom>
          <a:solidFill>
            <a:srgbClr val="E8EDF7"/>
          </a:solidFill>
          <a:ln w="3319">
            <a:solidFill>
              <a:srgbClr val="000000"/>
            </a:solidFill>
          </a:ln>
        </p:spPr>
        <p:txBody>
          <a:bodyPr wrap="square" lIns="0" tIns="61594" rIns="0" bIns="0" rtlCol="0" vert="horz">
            <a:spAutoFit/>
          </a:bodyPr>
          <a:lstStyle/>
          <a:p>
            <a:pPr marL="349250">
              <a:lnSpc>
                <a:spcPct val="100000"/>
              </a:lnSpc>
              <a:spcBef>
                <a:spcPts val="484"/>
              </a:spcBef>
            </a:pPr>
            <a:r>
              <a:rPr dirty="0" sz="2650" spc="-75">
                <a:latin typeface="Times New Roman"/>
                <a:cs typeface="Times New Roman"/>
              </a:rPr>
              <a:t>I/O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43410" y="4984507"/>
            <a:ext cx="1120140" cy="595630"/>
          </a:xfrm>
          <a:prstGeom prst="rect">
            <a:avLst/>
          </a:prstGeom>
          <a:solidFill>
            <a:srgbClr val="E8EDF7"/>
          </a:solidFill>
          <a:ln w="3319">
            <a:solidFill>
              <a:srgbClr val="000000"/>
            </a:solidFill>
          </a:ln>
        </p:spPr>
        <p:txBody>
          <a:bodyPr wrap="square" lIns="0" tIns="61594" rIns="0" bIns="0" rtlCol="0" vert="horz">
            <a:spAutoFit/>
          </a:bodyPr>
          <a:lstStyle/>
          <a:p>
            <a:pPr marL="349250">
              <a:lnSpc>
                <a:spcPct val="100000"/>
              </a:lnSpc>
              <a:spcBef>
                <a:spcPts val="484"/>
              </a:spcBef>
            </a:pPr>
            <a:r>
              <a:rPr dirty="0" sz="2650" spc="-75">
                <a:latin typeface="Times New Roman"/>
                <a:cs typeface="Times New Roman"/>
              </a:rPr>
              <a:t>I/O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98979" y="4984507"/>
            <a:ext cx="1120140" cy="595630"/>
          </a:xfrm>
          <a:prstGeom prst="rect">
            <a:avLst/>
          </a:prstGeom>
          <a:solidFill>
            <a:srgbClr val="E8EDF7"/>
          </a:solidFill>
          <a:ln w="3319">
            <a:solidFill>
              <a:srgbClr val="000000"/>
            </a:solidFill>
          </a:ln>
        </p:spPr>
        <p:txBody>
          <a:bodyPr wrap="square" lIns="0" tIns="61594" rIns="0" bIns="0" rtlCol="0" vert="horz">
            <a:spAutoFit/>
          </a:bodyPr>
          <a:lstStyle/>
          <a:p>
            <a:pPr marL="349250">
              <a:lnSpc>
                <a:spcPct val="100000"/>
              </a:lnSpc>
              <a:spcBef>
                <a:spcPts val="484"/>
              </a:spcBef>
            </a:pPr>
            <a:r>
              <a:rPr dirty="0" sz="2650" spc="-75">
                <a:latin typeface="Times New Roman"/>
                <a:cs typeface="Times New Roman"/>
              </a:rPr>
              <a:t>I/O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154548" y="4984507"/>
            <a:ext cx="1381125" cy="595630"/>
          </a:xfrm>
          <a:prstGeom prst="rect">
            <a:avLst/>
          </a:prstGeom>
          <a:solidFill>
            <a:srgbClr val="E8EDF7"/>
          </a:solidFill>
          <a:ln w="3331">
            <a:solidFill>
              <a:srgbClr val="000000"/>
            </a:solidFill>
          </a:ln>
        </p:spPr>
        <p:txBody>
          <a:bodyPr wrap="square" lIns="0" tIns="71120" rIns="0" bIns="0" rtlCol="0" vert="horz">
            <a:spAutoFit/>
          </a:bodyPr>
          <a:lstStyle/>
          <a:p>
            <a:pPr marL="374015">
              <a:lnSpc>
                <a:spcPct val="100000"/>
              </a:lnSpc>
              <a:spcBef>
                <a:spcPts val="560"/>
              </a:spcBef>
            </a:pPr>
            <a:r>
              <a:rPr dirty="0" sz="2650" spc="-165">
                <a:latin typeface="宋体"/>
                <a:cs typeface="宋体"/>
              </a:rPr>
              <a:t>主存</a:t>
            </a:r>
            <a:endParaRPr sz="2650">
              <a:latin typeface="宋体"/>
              <a:cs typeface="宋体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555021" y="3901138"/>
            <a:ext cx="1342390" cy="10166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05"/>
              </a:spcBef>
            </a:pPr>
            <a:r>
              <a:rPr dirty="0" sz="2200" spc="-130">
                <a:latin typeface="宋体"/>
                <a:cs typeface="宋体"/>
              </a:rPr>
              <a:t>虚拟内存</a:t>
            </a:r>
            <a:endParaRPr sz="22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200" spc="-130">
                <a:latin typeface="宋体"/>
                <a:cs typeface="宋体"/>
              </a:rPr>
              <a:t>计算机资源</a:t>
            </a:r>
            <a:endParaRPr sz="22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4910" y="872439"/>
            <a:ext cx="7178675" cy="7886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Times New Roman"/>
                <a:cs typeface="Times New Roman"/>
              </a:rPr>
              <a:t>4.3.2</a:t>
            </a:r>
            <a:r>
              <a:rPr dirty="0" spc="-90">
                <a:latin typeface="Times New Roman"/>
                <a:cs typeface="Times New Roman"/>
              </a:rPr>
              <a:t> </a:t>
            </a:r>
            <a:r>
              <a:rPr dirty="0" spc="5"/>
              <a:t>操</a:t>
            </a:r>
            <a:r>
              <a:rPr dirty="0" spc="25"/>
              <a:t>作</a:t>
            </a:r>
            <a:r>
              <a:rPr dirty="0" spc="5"/>
              <a:t>系统的控制结构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4644" y="2605277"/>
            <a:ext cx="7755890" cy="20764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285115" marR="5715" indent="-272415">
              <a:lnSpc>
                <a:spcPct val="100299"/>
              </a:lnSpc>
              <a:spcBef>
                <a:spcPts val="9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3200" spc="65" b="1">
                <a:solidFill>
                  <a:srgbClr val="073D86"/>
                </a:solidFill>
                <a:latin typeface="Microsoft JhengHei"/>
                <a:cs typeface="Microsoft JhengHei"/>
              </a:rPr>
              <a:t>必</a:t>
            </a:r>
            <a:r>
              <a:rPr dirty="0" sz="3200" spc="55" b="1">
                <a:solidFill>
                  <a:srgbClr val="073D86"/>
                </a:solidFill>
                <a:latin typeface="Microsoft JhengHei"/>
                <a:cs typeface="Microsoft JhengHei"/>
              </a:rPr>
              <a:t>须掌</a:t>
            </a:r>
            <a:r>
              <a:rPr dirty="0" sz="3200" spc="65" b="1">
                <a:solidFill>
                  <a:srgbClr val="073D86"/>
                </a:solidFill>
                <a:latin typeface="Microsoft JhengHei"/>
                <a:cs typeface="Microsoft JhengHei"/>
              </a:rPr>
              <a:t>握</a:t>
            </a:r>
            <a:r>
              <a:rPr dirty="0" sz="3200" spc="55" b="1">
                <a:solidFill>
                  <a:srgbClr val="073D86"/>
                </a:solidFill>
                <a:latin typeface="Microsoft JhengHei"/>
                <a:cs typeface="Microsoft JhengHei"/>
              </a:rPr>
              <a:t>关于</a:t>
            </a:r>
            <a:r>
              <a:rPr dirty="0" sz="3200" spc="65" b="1">
                <a:solidFill>
                  <a:srgbClr val="073D86"/>
                </a:solidFill>
                <a:latin typeface="Microsoft JhengHei"/>
                <a:cs typeface="Microsoft JhengHei"/>
              </a:rPr>
              <a:t>每</a:t>
            </a:r>
            <a:r>
              <a:rPr dirty="0" sz="3200" spc="55" b="1">
                <a:solidFill>
                  <a:srgbClr val="073D86"/>
                </a:solidFill>
                <a:latin typeface="Microsoft JhengHei"/>
                <a:cs typeface="Microsoft JhengHei"/>
              </a:rPr>
              <a:t>个进</a:t>
            </a:r>
            <a:r>
              <a:rPr dirty="0" sz="3200" spc="65" b="1">
                <a:solidFill>
                  <a:srgbClr val="073D86"/>
                </a:solidFill>
                <a:latin typeface="Microsoft JhengHei"/>
                <a:cs typeface="Microsoft JhengHei"/>
              </a:rPr>
              <a:t>程</a:t>
            </a:r>
            <a:r>
              <a:rPr dirty="0" sz="3200" spc="55" b="1">
                <a:solidFill>
                  <a:srgbClr val="073D86"/>
                </a:solidFill>
                <a:latin typeface="Microsoft JhengHei"/>
                <a:cs typeface="Microsoft JhengHei"/>
              </a:rPr>
              <a:t>和资</a:t>
            </a:r>
            <a:r>
              <a:rPr dirty="0" sz="3200" spc="65" b="1">
                <a:solidFill>
                  <a:srgbClr val="073D86"/>
                </a:solidFill>
                <a:latin typeface="Microsoft JhengHei"/>
                <a:cs typeface="Microsoft JhengHei"/>
              </a:rPr>
              <a:t>源</a:t>
            </a:r>
            <a:r>
              <a:rPr dirty="0" sz="3200" spc="55" b="1">
                <a:solidFill>
                  <a:srgbClr val="073D86"/>
                </a:solidFill>
                <a:latin typeface="Microsoft JhengHei"/>
                <a:cs typeface="Microsoft JhengHei"/>
              </a:rPr>
              <a:t>当前</a:t>
            </a:r>
            <a:r>
              <a:rPr dirty="0" sz="3200" spc="65" b="1">
                <a:solidFill>
                  <a:srgbClr val="073D86"/>
                </a:solidFill>
                <a:latin typeface="Microsoft JhengHei"/>
                <a:cs typeface="Microsoft JhengHei"/>
              </a:rPr>
              <a:t>状</a:t>
            </a:r>
            <a:r>
              <a:rPr dirty="0" sz="3200" spc="55" b="1">
                <a:solidFill>
                  <a:srgbClr val="073D86"/>
                </a:solidFill>
                <a:latin typeface="Microsoft JhengHei"/>
                <a:cs typeface="Microsoft JhengHei"/>
              </a:rPr>
              <a:t>态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的 </a:t>
            </a:r>
            <a:r>
              <a:rPr dirty="0" sz="3200" spc="10" b="1">
                <a:solidFill>
                  <a:srgbClr val="073D86"/>
                </a:solidFill>
                <a:latin typeface="Microsoft JhengHei"/>
                <a:cs typeface="Microsoft JhengHei"/>
              </a:rPr>
              <a:t>信息</a:t>
            </a:r>
            <a:endParaRPr sz="3200">
              <a:latin typeface="Microsoft JhengHei"/>
              <a:cs typeface="Microsoft JhengHei"/>
            </a:endParaRPr>
          </a:p>
          <a:p>
            <a:pPr marL="285115" marR="5080" indent="-272415">
              <a:lnSpc>
                <a:spcPct val="100400"/>
              </a:lnSpc>
              <a:spcBef>
                <a:spcPts val="74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3200" spc="70" b="1">
                <a:solidFill>
                  <a:srgbClr val="073D86"/>
                </a:solidFill>
                <a:latin typeface="Microsoft JhengHei"/>
                <a:cs typeface="Microsoft JhengHei"/>
              </a:rPr>
              <a:t>操</a:t>
            </a:r>
            <a:r>
              <a:rPr dirty="0" sz="3200" spc="55" b="1">
                <a:solidFill>
                  <a:srgbClr val="073D86"/>
                </a:solidFill>
                <a:latin typeface="Microsoft JhengHei"/>
                <a:cs typeface="Microsoft JhengHei"/>
              </a:rPr>
              <a:t>作系</a:t>
            </a:r>
            <a:r>
              <a:rPr dirty="0" sz="3200" spc="70" b="1">
                <a:solidFill>
                  <a:srgbClr val="073D86"/>
                </a:solidFill>
                <a:latin typeface="Microsoft JhengHei"/>
                <a:cs typeface="Microsoft JhengHei"/>
              </a:rPr>
              <a:t>统</a:t>
            </a:r>
            <a:r>
              <a:rPr dirty="0" sz="3200" spc="55" b="1">
                <a:solidFill>
                  <a:srgbClr val="073D86"/>
                </a:solidFill>
                <a:latin typeface="Microsoft JhengHei"/>
                <a:cs typeface="Microsoft JhengHei"/>
              </a:rPr>
              <a:t>构造</a:t>
            </a:r>
            <a:r>
              <a:rPr dirty="0" sz="3200" spc="70" b="1">
                <a:solidFill>
                  <a:srgbClr val="073D86"/>
                </a:solidFill>
                <a:latin typeface="Microsoft JhengHei"/>
                <a:cs typeface="Microsoft JhengHei"/>
              </a:rPr>
              <a:t>并</a:t>
            </a:r>
            <a:r>
              <a:rPr dirty="0" sz="3200" spc="55" b="1">
                <a:solidFill>
                  <a:srgbClr val="073D86"/>
                </a:solidFill>
                <a:latin typeface="Microsoft JhengHei"/>
                <a:cs typeface="Microsoft JhengHei"/>
              </a:rPr>
              <a:t>维护</a:t>
            </a:r>
            <a:r>
              <a:rPr dirty="0" sz="3200" spc="70" b="1">
                <a:solidFill>
                  <a:srgbClr val="073D86"/>
                </a:solidFill>
                <a:latin typeface="Microsoft JhengHei"/>
                <a:cs typeface="Microsoft JhengHei"/>
              </a:rPr>
              <a:t>它</a:t>
            </a:r>
            <a:r>
              <a:rPr dirty="0" sz="3200" spc="55" b="1">
                <a:solidFill>
                  <a:srgbClr val="073D86"/>
                </a:solidFill>
                <a:latin typeface="Microsoft JhengHei"/>
                <a:cs typeface="Microsoft JhengHei"/>
              </a:rPr>
              <a:t>所管</a:t>
            </a:r>
            <a:r>
              <a:rPr dirty="0" sz="3200" spc="70" b="1">
                <a:solidFill>
                  <a:srgbClr val="073D86"/>
                </a:solidFill>
                <a:latin typeface="Microsoft JhengHei"/>
                <a:cs typeface="Microsoft JhengHei"/>
              </a:rPr>
              <a:t>理</a:t>
            </a:r>
            <a:r>
              <a:rPr dirty="0" sz="3200" spc="55" b="1">
                <a:solidFill>
                  <a:srgbClr val="073D86"/>
                </a:solidFill>
                <a:latin typeface="Microsoft JhengHei"/>
                <a:cs typeface="Microsoft JhengHei"/>
              </a:rPr>
              <a:t>的每</a:t>
            </a:r>
            <a:r>
              <a:rPr dirty="0" sz="3200" spc="70" b="1">
                <a:solidFill>
                  <a:srgbClr val="073D86"/>
                </a:solidFill>
                <a:latin typeface="Microsoft JhengHei"/>
                <a:cs typeface="Microsoft JhengHei"/>
              </a:rPr>
              <a:t>个</a:t>
            </a:r>
            <a:r>
              <a:rPr dirty="0" sz="3200" spc="55" b="1">
                <a:solidFill>
                  <a:srgbClr val="073D86"/>
                </a:solidFill>
                <a:latin typeface="Microsoft JhengHei"/>
                <a:cs typeface="Microsoft JhengHei"/>
              </a:rPr>
              <a:t>实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体 </a:t>
            </a:r>
            <a:r>
              <a:rPr dirty="0" sz="3200" spc="5" b="1">
                <a:solidFill>
                  <a:srgbClr val="073D86"/>
                </a:solidFill>
                <a:latin typeface="Microsoft JhengHei"/>
                <a:cs typeface="Microsoft JhengHei"/>
              </a:rPr>
              <a:t>的信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息表</a:t>
            </a:r>
            <a:endParaRPr sz="3200">
              <a:latin typeface="Microsoft JhengHei"/>
              <a:cs typeface="Microsoft JhengHe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1459" y="260604"/>
            <a:ext cx="2438400" cy="6416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83600" y="6273495"/>
            <a:ext cx="12509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Arial"/>
                <a:cs typeface="Arial"/>
              </a:rPr>
              <a:t>3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0168" y="2403221"/>
            <a:ext cx="4449445" cy="2001520"/>
          </a:xfrm>
          <a:prstGeom prst="rect">
            <a:avLst/>
          </a:prstGeom>
        </p:spPr>
        <p:txBody>
          <a:bodyPr wrap="square" lIns="0" tIns="122555" rIns="0" bIns="0" rtlCol="0" vert="horz">
            <a:spAutoFit/>
          </a:bodyPr>
          <a:lstStyle/>
          <a:p>
            <a:pPr lvl="1" marL="697865" indent="-685165">
              <a:lnSpc>
                <a:spcPct val="100000"/>
              </a:lnSpc>
              <a:spcBef>
                <a:spcPts val="965"/>
              </a:spcBef>
              <a:buAutoNum type="arabicPeriod"/>
              <a:tabLst>
                <a:tab pos="698500" algn="l"/>
              </a:tabLst>
            </a:pPr>
            <a:r>
              <a:rPr dirty="0" sz="3600" spc="5" b="1">
                <a:solidFill>
                  <a:srgbClr val="4584D2"/>
                </a:solidFill>
                <a:latin typeface="Microsoft JhengHei"/>
                <a:cs typeface="Microsoft JhengHei"/>
              </a:rPr>
              <a:t>什么是</a:t>
            </a:r>
            <a:r>
              <a:rPr dirty="0" sz="3600" b="1">
                <a:solidFill>
                  <a:srgbClr val="4584D2"/>
                </a:solidFill>
                <a:latin typeface="Microsoft JhengHei"/>
                <a:cs typeface="Microsoft JhengHei"/>
              </a:rPr>
              <a:t>进程</a:t>
            </a:r>
            <a:endParaRPr sz="3600">
              <a:latin typeface="Microsoft JhengHei"/>
              <a:cs typeface="Microsoft JhengHei"/>
            </a:endParaRPr>
          </a:p>
          <a:p>
            <a:pPr lvl="1" marL="775970" indent="-763270">
              <a:lnSpc>
                <a:spcPct val="100000"/>
              </a:lnSpc>
              <a:spcBef>
                <a:spcPts val="865"/>
              </a:spcBef>
              <a:buAutoNum type="arabicPeriod"/>
              <a:tabLst>
                <a:tab pos="776605" algn="l"/>
              </a:tabLst>
            </a:pPr>
            <a:r>
              <a:rPr dirty="0" sz="3600" spc="5" b="1">
                <a:solidFill>
                  <a:srgbClr val="4584D2"/>
                </a:solidFill>
                <a:latin typeface="Microsoft JhengHei"/>
                <a:cs typeface="Microsoft JhengHei"/>
              </a:rPr>
              <a:t>进程的</a:t>
            </a:r>
            <a:r>
              <a:rPr dirty="0" sz="3600" b="1">
                <a:solidFill>
                  <a:srgbClr val="4584D2"/>
                </a:solidFill>
                <a:latin typeface="Microsoft JhengHei"/>
                <a:cs typeface="Microsoft JhengHei"/>
              </a:rPr>
              <a:t>状态</a:t>
            </a:r>
            <a:endParaRPr sz="3600">
              <a:latin typeface="Microsoft JhengHei"/>
              <a:cs typeface="Microsoft JhengHei"/>
            </a:endParaRPr>
          </a:p>
          <a:p>
            <a:pPr lvl="1" marL="775970" indent="-763270">
              <a:lnSpc>
                <a:spcPct val="100000"/>
              </a:lnSpc>
              <a:spcBef>
                <a:spcPts val="865"/>
              </a:spcBef>
              <a:buAutoNum type="arabicPeriod"/>
              <a:tabLst>
                <a:tab pos="776605" algn="l"/>
              </a:tabLst>
            </a:pPr>
            <a:r>
              <a:rPr dirty="0" sz="3600" spc="5" b="1">
                <a:solidFill>
                  <a:srgbClr val="4584D2"/>
                </a:solidFill>
                <a:latin typeface="Microsoft JhengHei"/>
                <a:cs typeface="Microsoft JhengHei"/>
              </a:rPr>
              <a:t>进程的</a:t>
            </a:r>
            <a:r>
              <a:rPr dirty="0" sz="3600" b="1">
                <a:solidFill>
                  <a:srgbClr val="4584D2"/>
                </a:solidFill>
                <a:latin typeface="Microsoft JhengHei"/>
                <a:cs typeface="Microsoft JhengHei"/>
              </a:rPr>
              <a:t>描述与管理</a:t>
            </a:r>
            <a:endParaRPr sz="3600">
              <a:latin typeface="Microsoft JhengHei"/>
              <a:cs typeface="Microsoft JhengHe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65045" y="794080"/>
            <a:ext cx="4615180" cy="7886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15"/>
              <a:t>第四</a:t>
            </a:r>
            <a:r>
              <a:rPr dirty="0" spc="5"/>
              <a:t>讲</a:t>
            </a:r>
            <a:r>
              <a:rPr dirty="0" spc="-260"/>
              <a:t> </a:t>
            </a:r>
            <a:r>
              <a:rPr dirty="0" b="0">
                <a:latin typeface="华文新魏"/>
                <a:cs typeface="华文新魏"/>
              </a:rPr>
              <a:t>进程管理</a:t>
            </a:r>
          </a:p>
        </p:txBody>
      </p:sp>
      <p:sp>
        <p:nvSpPr>
          <p:cNvPr id="5" name="object 5"/>
          <p:cNvSpPr/>
          <p:nvPr/>
        </p:nvSpPr>
        <p:spPr>
          <a:xfrm>
            <a:off x="188976" y="260604"/>
            <a:ext cx="2438400" cy="5760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05021" y="792302"/>
            <a:ext cx="1936750" cy="7886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10"/>
              <a:t>内存表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016" y="2181200"/>
            <a:ext cx="7216775" cy="2854325"/>
          </a:xfrm>
          <a:prstGeom prst="rect">
            <a:avLst/>
          </a:prstGeom>
        </p:spPr>
        <p:txBody>
          <a:bodyPr wrap="square" lIns="0" tIns="109855" rIns="0" bIns="0" rtlCol="0" vert="horz">
            <a:spAutoFit/>
          </a:bodyPr>
          <a:lstStyle/>
          <a:p>
            <a:pPr marL="285115" indent="-272415">
              <a:lnSpc>
                <a:spcPct val="100000"/>
              </a:lnSpc>
              <a:spcBef>
                <a:spcPts val="86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3200" spc="5" b="1">
                <a:solidFill>
                  <a:srgbClr val="073D86"/>
                </a:solidFill>
                <a:latin typeface="Microsoft JhengHei"/>
                <a:cs typeface="Microsoft JhengHei"/>
              </a:rPr>
              <a:t>分配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给进程的主存</a:t>
            </a:r>
            <a:endParaRPr sz="3200">
              <a:latin typeface="Microsoft JhengHei"/>
              <a:cs typeface="Microsoft JhengHei"/>
            </a:endParaRPr>
          </a:p>
          <a:p>
            <a:pPr marL="285115" indent="-272415">
              <a:lnSpc>
                <a:spcPct val="100000"/>
              </a:lnSpc>
              <a:spcBef>
                <a:spcPts val="77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3200" spc="5" b="1">
                <a:solidFill>
                  <a:srgbClr val="073D86"/>
                </a:solidFill>
                <a:latin typeface="Microsoft JhengHei"/>
                <a:cs typeface="Microsoft JhengHei"/>
              </a:rPr>
              <a:t>分配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给进程的辅存</a:t>
            </a:r>
            <a:endParaRPr sz="3200">
              <a:latin typeface="Microsoft JhengHei"/>
              <a:cs typeface="Microsoft JhengHei"/>
            </a:endParaRPr>
          </a:p>
          <a:p>
            <a:pPr marL="285115" marR="5080" indent="-272415">
              <a:lnSpc>
                <a:spcPct val="100000"/>
              </a:lnSpc>
              <a:spcBef>
                <a:spcPts val="76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3200" spc="10" b="1">
                <a:solidFill>
                  <a:srgbClr val="073D86"/>
                </a:solidFill>
                <a:latin typeface="Microsoft JhengHei"/>
                <a:cs typeface="Microsoft JhengHei"/>
              </a:rPr>
              <a:t>主存</a:t>
            </a:r>
            <a:r>
              <a:rPr dirty="0" sz="3200" spc="5" b="1">
                <a:solidFill>
                  <a:srgbClr val="073D86"/>
                </a:solidFill>
                <a:latin typeface="Microsoft JhengHei"/>
                <a:cs typeface="Microsoft JhengHei"/>
              </a:rPr>
              <a:t>块或</a:t>
            </a:r>
            <a:r>
              <a:rPr dirty="0" sz="3200" spc="-10" b="1">
                <a:solidFill>
                  <a:srgbClr val="073D86"/>
                </a:solidFill>
                <a:latin typeface="Microsoft JhengHei"/>
                <a:cs typeface="Microsoft JhengHei"/>
              </a:rPr>
              <a:t>虚</a:t>
            </a:r>
            <a:r>
              <a:rPr dirty="0" sz="3200" spc="5" b="1">
                <a:solidFill>
                  <a:srgbClr val="073D86"/>
                </a:solidFill>
                <a:latin typeface="Microsoft JhengHei"/>
                <a:cs typeface="Microsoft JhengHei"/>
              </a:rPr>
              <a:t>拟内</a:t>
            </a:r>
            <a:r>
              <a:rPr dirty="0" sz="3200" spc="-10" b="1">
                <a:solidFill>
                  <a:srgbClr val="073D86"/>
                </a:solidFill>
                <a:latin typeface="Microsoft JhengHei"/>
                <a:cs typeface="Microsoft JhengHei"/>
              </a:rPr>
              <a:t>存</a:t>
            </a:r>
            <a:r>
              <a:rPr dirty="0" sz="3200" spc="5" b="1">
                <a:solidFill>
                  <a:srgbClr val="073D86"/>
                </a:solidFill>
                <a:latin typeface="Microsoft JhengHei"/>
                <a:cs typeface="Microsoft JhengHei"/>
              </a:rPr>
              <a:t>块的</a:t>
            </a:r>
            <a:r>
              <a:rPr dirty="0" sz="3200" spc="-10" b="1">
                <a:solidFill>
                  <a:srgbClr val="073D86"/>
                </a:solidFill>
                <a:latin typeface="Microsoft JhengHei"/>
                <a:cs typeface="Microsoft JhengHei"/>
              </a:rPr>
              <a:t>任</a:t>
            </a:r>
            <a:r>
              <a:rPr dirty="0" sz="3200" spc="5" b="1">
                <a:solidFill>
                  <a:srgbClr val="073D86"/>
                </a:solidFill>
                <a:latin typeface="Microsoft JhengHei"/>
                <a:cs typeface="Microsoft JhengHei"/>
              </a:rPr>
              <a:t>何保</a:t>
            </a:r>
            <a:r>
              <a:rPr dirty="0" sz="3200" spc="-10" b="1">
                <a:solidFill>
                  <a:srgbClr val="073D86"/>
                </a:solidFill>
                <a:latin typeface="Microsoft JhengHei"/>
                <a:cs typeface="Microsoft JhengHei"/>
              </a:rPr>
              <a:t>护</a:t>
            </a:r>
            <a:r>
              <a:rPr dirty="0" sz="3200" spc="5" b="1">
                <a:solidFill>
                  <a:srgbClr val="073D86"/>
                </a:solidFill>
                <a:latin typeface="Microsoft JhengHei"/>
                <a:cs typeface="Microsoft JhengHei"/>
              </a:rPr>
              <a:t>属性， </a:t>
            </a:r>
            <a:r>
              <a:rPr dirty="0" sz="3200" spc="5" b="1">
                <a:solidFill>
                  <a:srgbClr val="073D86"/>
                </a:solidFill>
                <a:latin typeface="Microsoft JhengHei"/>
                <a:cs typeface="Microsoft JhengHei"/>
              </a:rPr>
              <a:t>如哪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些进程可以访问某</a:t>
            </a:r>
            <a:r>
              <a:rPr dirty="0" sz="3200" spc="-15" b="1">
                <a:solidFill>
                  <a:srgbClr val="073D86"/>
                </a:solidFill>
                <a:latin typeface="Microsoft JhengHei"/>
                <a:cs typeface="Microsoft JhengHei"/>
              </a:rPr>
              <a:t>些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共享内存区域</a:t>
            </a:r>
            <a:endParaRPr sz="3200">
              <a:latin typeface="Microsoft JhengHei"/>
              <a:cs typeface="Microsoft JhengHei"/>
            </a:endParaRPr>
          </a:p>
          <a:p>
            <a:pPr marL="285115" indent="-272415">
              <a:lnSpc>
                <a:spcPct val="100000"/>
              </a:lnSpc>
              <a:spcBef>
                <a:spcPts val="77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3200" spc="5" b="1">
                <a:solidFill>
                  <a:srgbClr val="073D86"/>
                </a:solidFill>
                <a:latin typeface="Microsoft JhengHei"/>
                <a:cs typeface="Microsoft JhengHei"/>
              </a:rPr>
              <a:t>管理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虚拟内存所需要的</a:t>
            </a:r>
            <a:r>
              <a:rPr dirty="0" sz="3200" spc="-15" b="1">
                <a:solidFill>
                  <a:srgbClr val="073D86"/>
                </a:solidFill>
                <a:latin typeface="Microsoft JhengHei"/>
                <a:cs typeface="Microsoft JhengHei"/>
              </a:rPr>
              <a:t>任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何信息</a:t>
            </a:r>
            <a:endParaRPr sz="3200">
              <a:latin typeface="Microsoft JhengHei"/>
              <a:cs typeface="Microsoft JhengHe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1459" y="260604"/>
            <a:ext cx="2438400" cy="6416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02558" y="792302"/>
            <a:ext cx="1737995" cy="7886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Times New Roman"/>
                <a:cs typeface="Times New Roman"/>
              </a:rPr>
              <a:t>I/O</a:t>
            </a:r>
            <a:r>
              <a:rPr dirty="0" spc="-95">
                <a:latin typeface="Times New Roman"/>
                <a:cs typeface="Times New Roman"/>
              </a:rPr>
              <a:t> </a:t>
            </a:r>
            <a:r>
              <a:rPr dirty="0" spc="5"/>
              <a:t>表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0467" y="2583023"/>
            <a:ext cx="6580505" cy="1781175"/>
          </a:xfrm>
          <a:prstGeom prst="rect">
            <a:avLst/>
          </a:prstGeom>
        </p:spPr>
        <p:txBody>
          <a:bodyPr wrap="square" lIns="0" tIns="109855" rIns="0" bIns="0" rtlCol="0" vert="horz">
            <a:spAutoFit/>
          </a:bodyPr>
          <a:lstStyle/>
          <a:p>
            <a:pPr marL="285115" indent="-272415">
              <a:lnSpc>
                <a:spcPct val="100000"/>
              </a:lnSpc>
              <a:spcBef>
                <a:spcPts val="86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3200" b="1">
                <a:solidFill>
                  <a:srgbClr val="073D86"/>
                </a:solidFill>
                <a:latin typeface="Times New Roman"/>
                <a:cs typeface="Times New Roman"/>
              </a:rPr>
              <a:t>I/O</a:t>
            </a:r>
            <a:r>
              <a:rPr dirty="0" sz="3200" spc="-10" b="1">
                <a:solidFill>
                  <a:srgbClr val="073D86"/>
                </a:solidFill>
                <a:latin typeface="Times New Roman"/>
                <a:cs typeface="Times New Roman"/>
              </a:rPr>
              <a:t> </a:t>
            </a:r>
            <a:r>
              <a:rPr dirty="0" sz="3200" spc="5" b="1">
                <a:solidFill>
                  <a:srgbClr val="073D86"/>
                </a:solidFill>
                <a:latin typeface="Microsoft JhengHei"/>
                <a:cs typeface="Microsoft JhengHei"/>
              </a:rPr>
              <a:t>是可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用或者是已经分配</a:t>
            </a:r>
            <a:endParaRPr sz="3200">
              <a:latin typeface="Microsoft JhengHei"/>
              <a:cs typeface="Microsoft JhengHei"/>
            </a:endParaRPr>
          </a:p>
          <a:p>
            <a:pPr marL="285115" indent="-272415">
              <a:lnSpc>
                <a:spcPct val="100000"/>
              </a:lnSpc>
              <a:spcBef>
                <a:spcPts val="76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3200" b="1">
                <a:solidFill>
                  <a:srgbClr val="073D86"/>
                </a:solidFill>
                <a:latin typeface="Times New Roman"/>
                <a:cs typeface="Times New Roman"/>
              </a:rPr>
              <a:t>I/O</a:t>
            </a:r>
            <a:r>
              <a:rPr dirty="0" sz="3200" spc="10" b="1">
                <a:solidFill>
                  <a:srgbClr val="073D86"/>
                </a:solidFill>
                <a:latin typeface="Microsoft JhengHei"/>
                <a:cs typeface="Microsoft JhengHei"/>
              </a:rPr>
              <a:t>操</a:t>
            </a:r>
            <a:r>
              <a:rPr dirty="0" sz="3200" spc="5" b="1">
                <a:solidFill>
                  <a:srgbClr val="073D86"/>
                </a:solidFill>
                <a:latin typeface="Microsoft JhengHei"/>
                <a:cs typeface="Microsoft JhengHei"/>
              </a:rPr>
              <a:t>作的状态</a:t>
            </a:r>
            <a:endParaRPr sz="3200">
              <a:latin typeface="Microsoft JhengHei"/>
              <a:cs typeface="Microsoft JhengHei"/>
            </a:endParaRPr>
          </a:p>
          <a:p>
            <a:pPr marL="285115" indent="-272415">
              <a:lnSpc>
                <a:spcPct val="100000"/>
              </a:lnSpc>
              <a:spcBef>
                <a:spcPts val="77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3200" spc="10" b="1">
                <a:solidFill>
                  <a:srgbClr val="073D86"/>
                </a:solidFill>
                <a:latin typeface="Microsoft JhengHei"/>
                <a:cs typeface="Microsoft JhengHei"/>
              </a:rPr>
              <a:t>作为</a:t>
            </a:r>
            <a:r>
              <a:rPr dirty="0" sz="3200" spc="-5" b="1">
                <a:solidFill>
                  <a:srgbClr val="073D86"/>
                </a:solidFill>
                <a:latin typeface="Times New Roman"/>
                <a:cs typeface="Times New Roman"/>
              </a:rPr>
              <a:t>I/O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传送的</a:t>
            </a:r>
            <a:r>
              <a:rPr dirty="0" sz="3200" spc="-15" b="1">
                <a:solidFill>
                  <a:srgbClr val="073D86"/>
                </a:solidFill>
                <a:latin typeface="Microsoft JhengHei"/>
                <a:cs typeface="Microsoft JhengHei"/>
              </a:rPr>
              <a:t>源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和目</a:t>
            </a:r>
            <a:r>
              <a:rPr dirty="0" sz="3200" spc="-15" b="1">
                <a:solidFill>
                  <a:srgbClr val="073D86"/>
                </a:solidFill>
                <a:latin typeface="Microsoft JhengHei"/>
                <a:cs typeface="Microsoft JhengHei"/>
              </a:rPr>
              <a:t>标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的主</a:t>
            </a:r>
            <a:r>
              <a:rPr dirty="0" sz="3200" spc="-15" b="1">
                <a:solidFill>
                  <a:srgbClr val="073D86"/>
                </a:solidFill>
                <a:latin typeface="Microsoft JhengHei"/>
                <a:cs typeface="Microsoft JhengHei"/>
              </a:rPr>
              <a:t>存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单元</a:t>
            </a:r>
            <a:endParaRPr sz="3200">
              <a:latin typeface="Microsoft JhengHei"/>
              <a:cs typeface="Microsoft JhengHe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1459" y="260604"/>
            <a:ext cx="2438400" cy="6416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05021" y="792302"/>
            <a:ext cx="1936750" cy="7886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10"/>
              <a:t>文件表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0168" y="2678049"/>
            <a:ext cx="8025130" cy="26600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85115" indent="-272415">
              <a:lnSpc>
                <a:spcPct val="100000"/>
              </a:lnSpc>
              <a:spcBef>
                <a:spcPts val="10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3200" spc="5" b="1">
                <a:solidFill>
                  <a:srgbClr val="073D86"/>
                </a:solidFill>
                <a:latin typeface="Microsoft JhengHei"/>
                <a:cs typeface="Microsoft JhengHei"/>
              </a:rPr>
              <a:t>文件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是否</a:t>
            </a:r>
            <a:r>
              <a:rPr dirty="0" sz="3200" spc="-15" b="1">
                <a:solidFill>
                  <a:srgbClr val="073D86"/>
                </a:solidFill>
                <a:latin typeface="Microsoft JhengHei"/>
                <a:cs typeface="Microsoft JhengHei"/>
              </a:rPr>
              <a:t>存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在</a:t>
            </a:r>
            <a:endParaRPr sz="3200">
              <a:latin typeface="Microsoft JhengHei"/>
              <a:cs typeface="Microsoft JhengHei"/>
            </a:endParaRPr>
          </a:p>
          <a:p>
            <a:pPr marL="285115" indent="-272415">
              <a:lnSpc>
                <a:spcPct val="100000"/>
              </a:lnSpc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3200" spc="5" b="1">
                <a:solidFill>
                  <a:srgbClr val="073D86"/>
                </a:solidFill>
                <a:latin typeface="Microsoft JhengHei"/>
                <a:cs typeface="Microsoft JhengHei"/>
              </a:rPr>
              <a:t>文</a:t>
            </a:r>
            <a:r>
              <a:rPr dirty="0" sz="3200" spc="20" b="1">
                <a:solidFill>
                  <a:srgbClr val="073D86"/>
                </a:solidFill>
                <a:latin typeface="Microsoft JhengHei"/>
                <a:cs typeface="Microsoft JhengHei"/>
              </a:rPr>
              <a:t>件</a:t>
            </a:r>
            <a:r>
              <a:rPr dirty="0" sz="3200" spc="5" b="1">
                <a:solidFill>
                  <a:srgbClr val="073D86"/>
                </a:solidFill>
                <a:latin typeface="Microsoft JhengHei"/>
                <a:cs typeface="Microsoft JhengHei"/>
              </a:rPr>
              <a:t>在辅</a:t>
            </a:r>
            <a:r>
              <a:rPr dirty="0" sz="3200" spc="-15" b="1">
                <a:solidFill>
                  <a:srgbClr val="073D86"/>
                </a:solidFill>
                <a:latin typeface="Microsoft JhengHei"/>
                <a:cs typeface="Microsoft JhengHei"/>
              </a:rPr>
              <a:t>存</a:t>
            </a:r>
            <a:r>
              <a:rPr dirty="0" sz="3200" spc="5" b="1">
                <a:solidFill>
                  <a:srgbClr val="073D86"/>
                </a:solidFill>
                <a:latin typeface="Microsoft JhengHei"/>
                <a:cs typeface="Microsoft JhengHei"/>
              </a:rPr>
              <a:t>中的</a:t>
            </a:r>
            <a:r>
              <a:rPr dirty="0" sz="3200" spc="-15" b="1">
                <a:solidFill>
                  <a:srgbClr val="073D86"/>
                </a:solidFill>
                <a:latin typeface="Microsoft JhengHei"/>
                <a:cs typeface="Microsoft JhengHei"/>
              </a:rPr>
              <a:t>位</a:t>
            </a:r>
            <a:r>
              <a:rPr dirty="0" sz="3200" spc="5" b="1">
                <a:solidFill>
                  <a:srgbClr val="073D86"/>
                </a:solidFill>
                <a:latin typeface="Microsoft JhengHei"/>
                <a:cs typeface="Microsoft JhengHei"/>
              </a:rPr>
              <a:t>置</a:t>
            </a:r>
            <a:endParaRPr sz="3200">
              <a:latin typeface="Microsoft JhengHei"/>
              <a:cs typeface="Microsoft JhengHei"/>
            </a:endParaRPr>
          </a:p>
          <a:p>
            <a:pPr marL="285115" indent="-272415">
              <a:lnSpc>
                <a:spcPct val="100000"/>
              </a:lnSpc>
              <a:spcBef>
                <a:spcPts val="1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3200" spc="5" b="1">
                <a:solidFill>
                  <a:srgbClr val="073D86"/>
                </a:solidFill>
                <a:latin typeface="Microsoft JhengHei"/>
                <a:cs typeface="Microsoft JhengHei"/>
              </a:rPr>
              <a:t>当前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状态</a:t>
            </a:r>
            <a:endParaRPr sz="3200">
              <a:latin typeface="Microsoft JhengHei"/>
              <a:cs typeface="Microsoft JhengHei"/>
            </a:endParaRPr>
          </a:p>
          <a:p>
            <a:pPr marL="285115" indent="-272415">
              <a:lnSpc>
                <a:spcPct val="100000"/>
              </a:lnSpc>
              <a:spcBef>
                <a:spcPts val="77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3200" spc="10" b="1">
                <a:solidFill>
                  <a:srgbClr val="073D86"/>
                </a:solidFill>
                <a:latin typeface="Microsoft JhengHei"/>
                <a:cs typeface="Microsoft JhengHei"/>
              </a:rPr>
              <a:t>属性</a:t>
            </a:r>
            <a:endParaRPr sz="3200">
              <a:latin typeface="Microsoft JhengHei"/>
              <a:cs typeface="Microsoft JhengHei"/>
            </a:endParaRPr>
          </a:p>
          <a:p>
            <a:pPr marL="285115" indent="-272415">
              <a:lnSpc>
                <a:spcPct val="100000"/>
              </a:lnSpc>
              <a:spcBef>
                <a:spcPts val="75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3200" spc="5" b="1">
                <a:solidFill>
                  <a:srgbClr val="073D86"/>
                </a:solidFill>
                <a:latin typeface="Microsoft JhengHei"/>
                <a:cs typeface="Microsoft JhengHei"/>
              </a:rPr>
              <a:t>大</a:t>
            </a:r>
            <a:r>
              <a:rPr dirty="0" sz="3200" spc="20" b="1">
                <a:solidFill>
                  <a:srgbClr val="073D86"/>
                </a:solidFill>
                <a:latin typeface="Microsoft JhengHei"/>
                <a:cs typeface="Microsoft JhengHei"/>
              </a:rPr>
              <a:t>部</a:t>
            </a:r>
            <a:r>
              <a:rPr dirty="0" sz="3200" spc="5" b="1">
                <a:solidFill>
                  <a:srgbClr val="073D86"/>
                </a:solidFill>
                <a:latin typeface="Microsoft JhengHei"/>
                <a:cs typeface="Microsoft JhengHei"/>
              </a:rPr>
              <a:t>分信</a:t>
            </a:r>
            <a:r>
              <a:rPr dirty="0" sz="3200" spc="-15" b="1">
                <a:solidFill>
                  <a:srgbClr val="073D86"/>
                </a:solidFill>
                <a:latin typeface="Microsoft JhengHei"/>
                <a:cs typeface="Microsoft JhengHei"/>
              </a:rPr>
              <a:t>息</a:t>
            </a:r>
            <a:r>
              <a:rPr dirty="0" sz="3200" spc="5" b="1">
                <a:solidFill>
                  <a:srgbClr val="073D86"/>
                </a:solidFill>
                <a:latin typeface="Microsoft JhengHei"/>
                <a:cs typeface="Microsoft JhengHei"/>
              </a:rPr>
              <a:t>可能</a:t>
            </a:r>
            <a:r>
              <a:rPr dirty="0" sz="3200" spc="-15" b="1">
                <a:solidFill>
                  <a:srgbClr val="073D86"/>
                </a:solidFill>
                <a:latin typeface="Microsoft JhengHei"/>
                <a:cs typeface="Microsoft JhengHei"/>
              </a:rPr>
              <a:t>由</a:t>
            </a:r>
            <a:r>
              <a:rPr dirty="0" sz="3200" spc="5" b="1">
                <a:solidFill>
                  <a:srgbClr val="073D86"/>
                </a:solidFill>
                <a:latin typeface="Microsoft JhengHei"/>
                <a:cs typeface="Microsoft JhengHei"/>
              </a:rPr>
              <a:t>文件</a:t>
            </a:r>
            <a:r>
              <a:rPr dirty="0" sz="3200" spc="-15" b="1">
                <a:solidFill>
                  <a:srgbClr val="073D86"/>
                </a:solidFill>
                <a:latin typeface="Microsoft JhengHei"/>
                <a:cs typeface="Microsoft JhengHei"/>
              </a:rPr>
              <a:t>管</a:t>
            </a:r>
            <a:r>
              <a:rPr dirty="0" sz="3200" spc="5" b="1">
                <a:solidFill>
                  <a:srgbClr val="073D86"/>
                </a:solidFill>
                <a:latin typeface="Microsoft JhengHei"/>
                <a:cs typeface="Microsoft JhengHei"/>
              </a:rPr>
              <a:t>理系</a:t>
            </a:r>
            <a:r>
              <a:rPr dirty="0" sz="3200" spc="-15" b="1">
                <a:solidFill>
                  <a:srgbClr val="073D86"/>
                </a:solidFill>
                <a:latin typeface="Microsoft JhengHei"/>
                <a:cs typeface="Microsoft JhengHei"/>
              </a:rPr>
              <a:t>统</a:t>
            </a:r>
            <a:r>
              <a:rPr dirty="0" sz="3200" spc="5" b="1">
                <a:solidFill>
                  <a:srgbClr val="073D86"/>
                </a:solidFill>
                <a:latin typeface="Microsoft JhengHei"/>
                <a:cs typeface="Microsoft JhengHei"/>
              </a:rPr>
              <a:t>维护</a:t>
            </a:r>
            <a:r>
              <a:rPr dirty="0" sz="3200" spc="-15" b="1">
                <a:solidFill>
                  <a:srgbClr val="073D86"/>
                </a:solidFill>
                <a:latin typeface="Microsoft JhengHei"/>
                <a:cs typeface="Microsoft JhengHei"/>
              </a:rPr>
              <a:t>和</a:t>
            </a:r>
            <a:r>
              <a:rPr dirty="0" sz="3200" spc="5" b="1">
                <a:solidFill>
                  <a:srgbClr val="073D86"/>
                </a:solidFill>
                <a:latin typeface="Microsoft JhengHei"/>
                <a:cs typeface="Microsoft JhengHei"/>
              </a:rPr>
              <a:t>使用</a:t>
            </a:r>
            <a:endParaRPr sz="3200">
              <a:latin typeface="Microsoft JhengHei"/>
              <a:cs typeface="Microsoft JhengHe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1459" y="260604"/>
            <a:ext cx="2438400" cy="6416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05021" y="792302"/>
            <a:ext cx="1936750" cy="7886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10"/>
              <a:t>进程表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0168" y="2184247"/>
            <a:ext cx="4263390" cy="2952115"/>
          </a:xfrm>
          <a:prstGeom prst="rect">
            <a:avLst/>
          </a:prstGeom>
        </p:spPr>
        <p:txBody>
          <a:bodyPr wrap="square" lIns="0" tIns="109855" rIns="0" bIns="0" rtlCol="0" vert="horz">
            <a:spAutoFit/>
          </a:bodyPr>
          <a:lstStyle/>
          <a:p>
            <a:pPr marL="285115" indent="-272415">
              <a:lnSpc>
                <a:spcPct val="100000"/>
              </a:lnSpc>
              <a:spcBef>
                <a:spcPts val="86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3200" spc="5" b="1">
                <a:solidFill>
                  <a:srgbClr val="073D86"/>
                </a:solidFill>
                <a:latin typeface="Microsoft JhengHei"/>
                <a:cs typeface="Microsoft JhengHei"/>
              </a:rPr>
              <a:t>进程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的位置</a:t>
            </a:r>
            <a:endParaRPr sz="3200">
              <a:latin typeface="Microsoft JhengHei"/>
              <a:cs typeface="Microsoft JhengHei"/>
            </a:endParaRPr>
          </a:p>
          <a:p>
            <a:pPr marL="285115" indent="-272415">
              <a:lnSpc>
                <a:spcPct val="100000"/>
              </a:lnSpc>
              <a:spcBef>
                <a:spcPts val="77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3200" spc="5" b="1">
                <a:solidFill>
                  <a:srgbClr val="073D86"/>
                </a:solidFill>
                <a:latin typeface="Microsoft JhengHei"/>
                <a:cs typeface="Microsoft JhengHei"/>
              </a:rPr>
              <a:t>为管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理而</a:t>
            </a:r>
            <a:r>
              <a:rPr dirty="0" sz="3200" spc="-15" b="1">
                <a:solidFill>
                  <a:srgbClr val="073D86"/>
                </a:solidFill>
                <a:latin typeface="Microsoft JhengHei"/>
                <a:cs typeface="Microsoft JhengHei"/>
              </a:rPr>
              <a:t>需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要的</a:t>
            </a:r>
            <a:r>
              <a:rPr dirty="0" sz="3200" spc="-15" b="1">
                <a:solidFill>
                  <a:srgbClr val="073D86"/>
                </a:solidFill>
                <a:latin typeface="Microsoft JhengHei"/>
                <a:cs typeface="Microsoft JhengHei"/>
              </a:rPr>
              <a:t>属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性</a:t>
            </a:r>
            <a:endParaRPr sz="3200">
              <a:latin typeface="Microsoft JhengHei"/>
              <a:cs typeface="Microsoft JhengHei"/>
            </a:endParaRPr>
          </a:p>
          <a:p>
            <a:pPr lvl="1" marL="588645" indent="-273050">
              <a:lnSpc>
                <a:spcPct val="100000"/>
              </a:lnSpc>
              <a:spcBef>
                <a:spcPts val="765"/>
              </a:spcBef>
              <a:buClr>
                <a:srgbClr val="30B6FC"/>
              </a:buClr>
              <a:buFont typeface="Symbol"/>
              <a:buChar char=""/>
              <a:tabLst>
                <a:tab pos="589280" algn="l"/>
              </a:tabLst>
            </a:pPr>
            <a:r>
              <a:rPr dirty="0" sz="3200" spc="10" b="1">
                <a:solidFill>
                  <a:srgbClr val="073D86"/>
                </a:solidFill>
                <a:latin typeface="Microsoft JhengHei"/>
                <a:cs typeface="Microsoft JhengHei"/>
              </a:rPr>
              <a:t>进</a:t>
            </a:r>
            <a:r>
              <a:rPr dirty="0" sz="3200" spc="780" b="1">
                <a:solidFill>
                  <a:srgbClr val="073D86"/>
                </a:solidFill>
                <a:latin typeface="Microsoft JhengHei"/>
                <a:cs typeface="Microsoft JhengHei"/>
              </a:rPr>
              <a:t>程</a:t>
            </a:r>
            <a:r>
              <a:rPr dirty="0" sz="3200" b="1">
                <a:solidFill>
                  <a:srgbClr val="073D86"/>
                </a:solidFill>
                <a:latin typeface="Times New Roman"/>
                <a:cs typeface="Times New Roman"/>
              </a:rPr>
              <a:t>ID</a:t>
            </a:r>
            <a:endParaRPr sz="3200">
              <a:latin typeface="Times New Roman"/>
              <a:cs typeface="Times New Roman"/>
            </a:endParaRPr>
          </a:p>
          <a:p>
            <a:pPr lvl="1" marL="588645" indent="-273050">
              <a:lnSpc>
                <a:spcPct val="100000"/>
              </a:lnSpc>
              <a:spcBef>
                <a:spcPts val="775"/>
              </a:spcBef>
              <a:buClr>
                <a:srgbClr val="30B6FC"/>
              </a:buClr>
              <a:buFont typeface="Symbol"/>
              <a:buChar char=""/>
              <a:tabLst>
                <a:tab pos="589280" algn="l"/>
              </a:tabLst>
            </a:pPr>
            <a:r>
              <a:rPr dirty="0" sz="3200" spc="5" b="1">
                <a:solidFill>
                  <a:srgbClr val="073D86"/>
                </a:solidFill>
                <a:latin typeface="Microsoft JhengHei"/>
                <a:cs typeface="Microsoft JhengHei"/>
              </a:rPr>
              <a:t>进程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的状</a:t>
            </a:r>
            <a:r>
              <a:rPr dirty="0" sz="3200" spc="-5" b="1">
                <a:solidFill>
                  <a:srgbClr val="073D86"/>
                </a:solidFill>
                <a:latin typeface="Microsoft JhengHei"/>
                <a:cs typeface="Microsoft JhengHei"/>
              </a:rPr>
              <a:t>态</a:t>
            </a:r>
            <a:r>
              <a:rPr dirty="0" sz="3200" b="1">
                <a:solidFill>
                  <a:srgbClr val="073D86"/>
                </a:solidFill>
                <a:latin typeface="Times New Roman"/>
                <a:cs typeface="Times New Roman"/>
              </a:rPr>
              <a:t>state</a:t>
            </a:r>
            <a:endParaRPr sz="3200">
              <a:latin typeface="Times New Roman"/>
              <a:cs typeface="Times New Roman"/>
            </a:endParaRPr>
          </a:p>
          <a:p>
            <a:pPr lvl="1" marL="588645" indent="-273050">
              <a:lnSpc>
                <a:spcPct val="100000"/>
              </a:lnSpc>
              <a:spcBef>
                <a:spcPts val="765"/>
              </a:spcBef>
              <a:buClr>
                <a:srgbClr val="30B6FC"/>
              </a:buClr>
              <a:buFont typeface="Symbol"/>
              <a:buChar char=""/>
              <a:tabLst>
                <a:tab pos="589280" algn="l"/>
              </a:tabLst>
            </a:pPr>
            <a:r>
              <a:rPr dirty="0" sz="3200" spc="5" b="1">
                <a:solidFill>
                  <a:srgbClr val="073D86"/>
                </a:solidFill>
                <a:latin typeface="Microsoft JhengHei"/>
                <a:cs typeface="Microsoft JhengHei"/>
              </a:rPr>
              <a:t>进程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在内</a:t>
            </a:r>
            <a:r>
              <a:rPr dirty="0" sz="3200" spc="-15" b="1">
                <a:solidFill>
                  <a:srgbClr val="073D86"/>
                </a:solidFill>
                <a:latin typeface="Microsoft JhengHei"/>
                <a:cs typeface="Microsoft JhengHei"/>
              </a:rPr>
              <a:t>存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中的</a:t>
            </a:r>
            <a:r>
              <a:rPr dirty="0" sz="3200" spc="-15" b="1">
                <a:solidFill>
                  <a:srgbClr val="073D86"/>
                </a:solidFill>
                <a:latin typeface="Microsoft JhengHei"/>
                <a:cs typeface="Microsoft JhengHei"/>
              </a:rPr>
              <a:t>位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置</a:t>
            </a:r>
            <a:endParaRPr sz="3200">
              <a:latin typeface="Microsoft JhengHei"/>
              <a:cs typeface="Microsoft JhengHe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1459" y="260604"/>
            <a:ext cx="2438400" cy="6416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4910" y="703833"/>
            <a:ext cx="7176134" cy="7880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Times New Roman"/>
                <a:cs typeface="Times New Roman"/>
              </a:rPr>
              <a:t>4.3.2</a:t>
            </a:r>
            <a:r>
              <a:rPr dirty="0" spc="-70">
                <a:latin typeface="Times New Roman"/>
                <a:cs typeface="Times New Roman"/>
              </a:rPr>
              <a:t> </a:t>
            </a:r>
            <a:r>
              <a:rPr dirty="0"/>
              <a:t>操</a:t>
            </a:r>
            <a:r>
              <a:rPr dirty="0" spc="25"/>
              <a:t>作</a:t>
            </a:r>
            <a:r>
              <a:rPr dirty="0"/>
              <a:t>系统的控制结构</a:t>
            </a:r>
          </a:p>
        </p:txBody>
      </p:sp>
      <p:sp>
        <p:nvSpPr>
          <p:cNvPr id="3" name="object 3"/>
          <p:cNvSpPr/>
          <p:nvPr/>
        </p:nvSpPr>
        <p:spPr>
          <a:xfrm>
            <a:off x="251459" y="260604"/>
            <a:ext cx="2438400" cy="6416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279924" y="1570037"/>
            <a:ext cx="6401690" cy="49304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4252612" y="1766522"/>
            <a:ext cx="1385570" cy="375285"/>
          </a:xfrm>
          <a:prstGeom prst="rect">
            <a:avLst/>
          </a:prstGeom>
          <a:solidFill>
            <a:srgbClr val="E8EDF7"/>
          </a:solidFill>
          <a:ln w="3175">
            <a:solidFill>
              <a:srgbClr val="000000"/>
            </a:solidFill>
          </a:ln>
        </p:spPr>
        <p:txBody>
          <a:bodyPr wrap="square" lIns="0" tIns="55879" rIns="0" bIns="0" rtlCol="0" vert="horz">
            <a:spAutoFit/>
          </a:bodyPr>
          <a:lstStyle/>
          <a:p>
            <a:pPr marL="362585">
              <a:lnSpc>
                <a:spcPct val="100000"/>
              </a:lnSpc>
              <a:spcBef>
                <a:spcPts val="439"/>
              </a:spcBef>
            </a:pPr>
            <a:r>
              <a:rPr dirty="0" sz="1550" spc="180">
                <a:latin typeface="宋体"/>
                <a:cs typeface="宋体"/>
              </a:rPr>
              <a:t>内存表</a:t>
            </a:r>
            <a:endParaRPr sz="1550">
              <a:latin typeface="宋体"/>
              <a:cs typeface="宋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52612" y="2391322"/>
            <a:ext cx="1385570" cy="375285"/>
          </a:xfrm>
          <a:prstGeom prst="rect">
            <a:avLst/>
          </a:prstGeom>
          <a:solidFill>
            <a:srgbClr val="E8EDF7"/>
          </a:solidFill>
          <a:ln w="3175">
            <a:solidFill>
              <a:srgbClr val="000000"/>
            </a:solidFill>
          </a:ln>
        </p:spPr>
        <p:txBody>
          <a:bodyPr wrap="square" lIns="0" tIns="55880" rIns="0" bIns="0" rtlCol="0" vert="horz">
            <a:spAutoFit/>
          </a:bodyPr>
          <a:lstStyle/>
          <a:p>
            <a:pPr marL="436245">
              <a:lnSpc>
                <a:spcPct val="100000"/>
              </a:lnSpc>
              <a:spcBef>
                <a:spcPts val="440"/>
              </a:spcBef>
            </a:pPr>
            <a:r>
              <a:rPr dirty="0" sz="1550" spc="75">
                <a:latin typeface="Times New Roman"/>
                <a:cs typeface="Times New Roman"/>
              </a:rPr>
              <a:t>I/O</a:t>
            </a:r>
            <a:r>
              <a:rPr dirty="0" sz="1550" spc="180">
                <a:latin typeface="宋体"/>
                <a:cs typeface="宋体"/>
              </a:rPr>
              <a:t>表</a:t>
            </a:r>
            <a:endParaRPr sz="1550">
              <a:latin typeface="宋体"/>
              <a:cs typeface="宋体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52612" y="3016232"/>
            <a:ext cx="1385570" cy="375285"/>
          </a:xfrm>
          <a:prstGeom prst="rect">
            <a:avLst/>
          </a:prstGeom>
          <a:solidFill>
            <a:srgbClr val="E8EDF7"/>
          </a:solidFill>
          <a:ln w="3175">
            <a:solidFill>
              <a:srgbClr val="000000"/>
            </a:solidFill>
          </a:ln>
        </p:spPr>
        <p:txBody>
          <a:bodyPr wrap="square" lIns="0" tIns="55879" rIns="0" bIns="0" rtlCol="0" vert="horz">
            <a:spAutoFit/>
          </a:bodyPr>
          <a:lstStyle/>
          <a:p>
            <a:pPr marL="362585">
              <a:lnSpc>
                <a:spcPct val="100000"/>
              </a:lnSpc>
              <a:spcBef>
                <a:spcPts val="439"/>
              </a:spcBef>
            </a:pPr>
            <a:r>
              <a:rPr dirty="0" sz="1550" spc="180">
                <a:latin typeface="宋体"/>
                <a:cs typeface="宋体"/>
              </a:rPr>
              <a:t>文件表</a:t>
            </a:r>
            <a:endParaRPr sz="1550">
              <a:latin typeface="宋体"/>
              <a:cs typeface="宋体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272705" y="2140137"/>
          <a:ext cx="1390015" cy="12528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85570"/>
              </a:tblGrid>
              <a:tr h="31237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1550" spc="180">
                          <a:latin typeface="宋体"/>
                          <a:cs typeface="宋体"/>
                        </a:rPr>
                        <a:t>存储器</a:t>
                      </a:r>
                      <a:endParaRPr sz="1550">
                        <a:latin typeface="宋体"/>
                        <a:cs typeface="宋体"/>
                      </a:endParaRPr>
                    </a:p>
                  </a:txBody>
                  <a:tcPr marL="0" marR="0" marB="0" marT="2413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8EDF7"/>
                    </a:solidFill>
                  </a:tcPr>
                </a:tc>
              </a:tr>
              <a:tr h="3123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1550" spc="180">
                          <a:latin typeface="宋体"/>
                          <a:cs typeface="宋体"/>
                        </a:rPr>
                        <a:t>设备</a:t>
                      </a:r>
                      <a:endParaRPr sz="1550">
                        <a:latin typeface="宋体"/>
                        <a:cs typeface="宋体"/>
                      </a:endParaRPr>
                    </a:p>
                  </a:txBody>
                  <a:tcPr marL="0" marR="0" marB="0" marT="2413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8EDF7"/>
                    </a:solidFill>
                  </a:tcPr>
                </a:tc>
              </a:tr>
              <a:tr h="31245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1550" spc="180">
                          <a:latin typeface="宋体"/>
                          <a:cs typeface="宋体"/>
                        </a:rPr>
                        <a:t>文件</a:t>
                      </a:r>
                      <a:endParaRPr sz="1550">
                        <a:latin typeface="宋体"/>
                        <a:cs typeface="宋体"/>
                      </a:endParaRPr>
                    </a:p>
                  </a:txBody>
                  <a:tcPr marL="0" marR="0" marB="0" marT="2476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8EDF7"/>
                    </a:solidFill>
                  </a:tcPr>
                </a:tc>
              </a:tr>
              <a:tr h="31243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1550" spc="180">
                          <a:latin typeface="宋体"/>
                          <a:cs typeface="宋体"/>
                        </a:rPr>
                        <a:t>进程</a:t>
                      </a:r>
                      <a:endParaRPr sz="1550">
                        <a:latin typeface="宋体"/>
                        <a:cs typeface="宋体"/>
                      </a:endParaRPr>
                    </a:p>
                  </a:txBody>
                  <a:tcPr marL="0" marR="0" marB="0" marT="2413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8EDF7"/>
                    </a:solidFill>
                  </a:tcPr>
                </a:tc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4278638" y="4437655"/>
            <a:ext cx="1385570" cy="297180"/>
          </a:xfrm>
          <a:prstGeom prst="rect">
            <a:avLst/>
          </a:prstGeom>
          <a:solidFill>
            <a:srgbClr val="E8EDF7"/>
          </a:solidFill>
          <a:ln w="3175">
            <a:solidFill>
              <a:srgbClr val="000000"/>
            </a:solidFill>
          </a:ln>
        </p:spPr>
        <p:txBody>
          <a:bodyPr wrap="square" lIns="0" tIns="24130" rIns="0" bIns="0" rtlCol="0" vert="horz">
            <a:spAutoFit/>
          </a:bodyPr>
          <a:lstStyle/>
          <a:p>
            <a:pPr marL="417830">
              <a:lnSpc>
                <a:spcPct val="100000"/>
              </a:lnSpc>
              <a:spcBef>
                <a:spcPts val="190"/>
              </a:spcBef>
            </a:pPr>
            <a:r>
              <a:rPr dirty="0" sz="1550" spc="180">
                <a:latin typeface="宋体"/>
                <a:cs typeface="宋体"/>
              </a:rPr>
              <a:t>进程</a:t>
            </a:r>
            <a:r>
              <a:rPr dirty="0" sz="1550" spc="90">
                <a:latin typeface="Times New Roman"/>
                <a:cs typeface="Times New Roman"/>
              </a:rPr>
              <a:t>1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278638" y="4734459"/>
            <a:ext cx="1385570" cy="313055"/>
          </a:xfrm>
          <a:prstGeom prst="rect">
            <a:avLst/>
          </a:prstGeom>
          <a:solidFill>
            <a:srgbClr val="E8EDF7"/>
          </a:solidFill>
          <a:ln w="3175">
            <a:solidFill>
              <a:srgbClr val="000000"/>
            </a:solidFill>
          </a:ln>
        </p:spPr>
        <p:txBody>
          <a:bodyPr wrap="square" lIns="0" tIns="24130" rIns="0" bIns="0" rtlCol="0" vert="horz">
            <a:spAutoFit/>
          </a:bodyPr>
          <a:lstStyle/>
          <a:p>
            <a:pPr marL="417830">
              <a:lnSpc>
                <a:spcPct val="100000"/>
              </a:lnSpc>
              <a:spcBef>
                <a:spcPts val="190"/>
              </a:spcBef>
            </a:pPr>
            <a:r>
              <a:rPr dirty="0" sz="1550" spc="180">
                <a:latin typeface="宋体"/>
                <a:cs typeface="宋体"/>
              </a:rPr>
              <a:t>进程</a:t>
            </a:r>
            <a:r>
              <a:rPr dirty="0" sz="1550" spc="90">
                <a:latin typeface="Times New Roman"/>
                <a:cs typeface="Times New Roman"/>
              </a:rPr>
              <a:t>2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278638" y="5046893"/>
            <a:ext cx="1385570" cy="313055"/>
          </a:xfrm>
          <a:prstGeom prst="rect">
            <a:avLst/>
          </a:prstGeom>
          <a:solidFill>
            <a:srgbClr val="E8EDF7"/>
          </a:solidFill>
          <a:ln w="3175">
            <a:solidFill>
              <a:srgbClr val="000000"/>
            </a:solidFill>
          </a:ln>
        </p:spPr>
        <p:txBody>
          <a:bodyPr wrap="square" lIns="0" tIns="24765" rIns="0" bIns="0" rtlCol="0" vert="horz">
            <a:spAutoFit/>
          </a:bodyPr>
          <a:lstStyle/>
          <a:p>
            <a:pPr marL="417830">
              <a:lnSpc>
                <a:spcPct val="100000"/>
              </a:lnSpc>
              <a:spcBef>
                <a:spcPts val="195"/>
              </a:spcBef>
            </a:pPr>
            <a:r>
              <a:rPr dirty="0" sz="1550" spc="180">
                <a:latin typeface="宋体"/>
                <a:cs typeface="宋体"/>
              </a:rPr>
              <a:t>进程</a:t>
            </a:r>
            <a:r>
              <a:rPr dirty="0" sz="1550" spc="90">
                <a:latin typeface="Times New Roman"/>
                <a:cs typeface="Times New Roman"/>
              </a:rPr>
              <a:t>3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278638" y="6124725"/>
            <a:ext cx="1385570" cy="312420"/>
          </a:xfrm>
          <a:prstGeom prst="rect">
            <a:avLst/>
          </a:prstGeom>
          <a:solidFill>
            <a:srgbClr val="E8EDF7"/>
          </a:solidFill>
          <a:ln w="3175">
            <a:solidFill>
              <a:srgbClr val="000000"/>
            </a:solidFill>
          </a:ln>
        </p:spPr>
        <p:txBody>
          <a:bodyPr wrap="square" lIns="0" tIns="24130" rIns="0" bIns="0" rtlCol="0" vert="horz">
            <a:spAutoFit/>
          </a:bodyPr>
          <a:lstStyle/>
          <a:p>
            <a:pPr marL="417830">
              <a:lnSpc>
                <a:spcPct val="100000"/>
              </a:lnSpc>
              <a:spcBef>
                <a:spcPts val="190"/>
              </a:spcBef>
            </a:pPr>
            <a:r>
              <a:rPr dirty="0" sz="1550" spc="180">
                <a:latin typeface="宋体"/>
                <a:cs typeface="宋体"/>
              </a:rPr>
              <a:t>进程</a:t>
            </a:r>
            <a:r>
              <a:rPr dirty="0" sz="1550" spc="90" i="1">
                <a:latin typeface="Times New Roman"/>
                <a:cs typeface="Times New Roman"/>
              </a:rPr>
              <a:t>n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954255" y="5328028"/>
            <a:ext cx="692785" cy="1125220"/>
          </a:xfrm>
          <a:prstGeom prst="rect">
            <a:avLst/>
          </a:prstGeom>
          <a:solidFill>
            <a:srgbClr val="E8EDF7"/>
          </a:solidFill>
          <a:ln w="3175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 marL="71120">
              <a:lnSpc>
                <a:spcPct val="100000"/>
              </a:lnSpc>
              <a:spcBef>
                <a:spcPts val="1435"/>
              </a:spcBef>
            </a:pPr>
            <a:r>
              <a:rPr dirty="0" sz="1550" spc="180">
                <a:latin typeface="宋体"/>
                <a:cs typeface="宋体"/>
              </a:rPr>
              <a:t>进程</a:t>
            </a:r>
            <a:r>
              <a:rPr dirty="0" sz="1550" spc="90" i="1">
                <a:latin typeface="Times New Roman"/>
                <a:cs typeface="Times New Roman"/>
              </a:rPr>
              <a:t>n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761332" y="4994824"/>
            <a:ext cx="905510" cy="2635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550" spc="180">
                <a:latin typeface="宋体"/>
                <a:cs typeface="宋体"/>
              </a:rPr>
              <a:t>进程映像</a:t>
            </a:r>
            <a:endParaRPr sz="1550">
              <a:latin typeface="宋体"/>
              <a:cs typeface="宋体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954255" y="1922650"/>
            <a:ext cx="692785" cy="1125220"/>
          </a:xfrm>
          <a:prstGeom prst="rect">
            <a:avLst/>
          </a:prstGeom>
          <a:solidFill>
            <a:srgbClr val="E8EDF7"/>
          </a:solidFill>
          <a:ln w="3175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 marL="71120">
              <a:lnSpc>
                <a:spcPct val="100000"/>
              </a:lnSpc>
              <a:spcBef>
                <a:spcPts val="1435"/>
              </a:spcBef>
            </a:pPr>
            <a:r>
              <a:rPr dirty="0" sz="1550" spc="180">
                <a:latin typeface="宋体"/>
                <a:cs typeface="宋体"/>
              </a:rPr>
              <a:t>进程</a:t>
            </a:r>
            <a:r>
              <a:rPr dirty="0" sz="1550" spc="90">
                <a:latin typeface="Times New Roman"/>
                <a:cs typeface="Times New Roman"/>
              </a:rPr>
              <a:t>1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642560" y="1579104"/>
            <a:ext cx="970280" cy="34417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40005" rIns="0" bIns="0" rtlCol="0" vert="horz">
            <a:spAutoFit/>
          </a:bodyPr>
          <a:lstStyle/>
          <a:p>
            <a:pPr marL="44450">
              <a:lnSpc>
                <a:spcPct val="100000"/>
              </a:lnSpc>
              <a:spcBef>
                <a:spcPts val="315"/>
              </a:spcBef>
            </a:pPr>
            <a:r>
              <a:rPr dirty="0" sz="1550" spc="180">
                <a:latin typeface="宋体"/>
                <a:cs typeface="宋体"/>
              </a:rPr>
              <a:t>进程映像</a:t>
            </a:r>
            <a:endParaRPr sz="155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37385" y="845946"/>
            <a:ext cx="5269865" cy="7880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Times New Roman"/>
                <a:cs typeface="Times New Roman"/>
              </a:rPr>
              <a:t>4.3.3</a:t>
            </a:r>
            <a:r>
              <a:rPr dirty="0" spc="-80">
                <a:latin typeface="Times New Roman"/>
                <a:cs typeface="Times New Roman"/>
              </a:rPr>
              <a:t> </a:t>
            </a:r>
            <a:r>
              <a:rPr dirty="0"/>
              <a:t>进</a:t>
            </a:r>
            <a:r>
              <a:rPr dirty="0" spc="20"/>
              <a:t>程</a:t>
            </a:r>
            <a:r>
              <a:rPr dirty="0"/>
              <a:t>控制结构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0467" y="2184247"/>
            <a:ext cx="3148330" cy="1781175"/>
          </a:xfrm>
          <a:prstGeom prst="rect">
            <a:avLst/>
          </a:prstGeom>
        </p:spPr>
        <p:txBody>
          <a:bodyPr wrap="square" lIns="0" tIns="109855" rIns="0" bIns="0" rtlCol="0" vert="horz">
            <a:spAutoFit/>
          </a:bodyPr>
          <a:lstStyle/>
          <a:p>
            <a:pPr marL="285115" indent="-272415">
              <a:lnSpc>
                <a:spcPct val="100000"/>
              </a:lnSpc>
              <a:spcBef>
                <a:spcPts val="86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3200" spc="5" b="1">
                <a:solidFill>
                  <a:srgbClr val="073D86"/>
                </a:solidFill>
                <a:latin typeface="Microsoft JhengHei"/>
                <a:cs typeface="Microsoft JhengHei"/>
              </a:rPr>
              <a:t>进程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映像</a:t>
            </a:r>
            <a:endParaRPr sz="3200">
              <a:latin typeface="Microsoft JhengHei"/>
              <a:cs typeface="Microsoft JhengHei"/>
            </a:endParaRPr>
          </a:p>
          <a:p>
            <a:pPr marL="285115" indent="-272415">
              <a:lnSpc>
                <a:spcPct val="100000"/>
              </a:lnSpc>
              <a:spcBef>
                <a:spcPts val="77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3200" spc="5" b="1">
                <a:solidFill>
                  <a:srgbClr val="073D86"/>
                </a:solidFill>
                <a:latin typeface="Microsoft JhengHei"/>
                <a:cs typeface="Microsoft JhengHei"/>
              </a:rPr>
              <a:t>进程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属性</a:t>
            </a:r>
            <a:endParaRPr sz="3200">
              <a:latin typeface="Microsoft JhengHei"/>
              <a:cs typeface="Microsoft JhengHei"/>
            </a:endParaRPr>
          </a:p>
          <a:p>
            <a:pPr marL="285115" indent="-272415">
              <a:lnSpc>
                <a:spcPct val="100000"/>
              </a:lnSpc>
              <a:spcBef>
                <a:spcPts val="76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3200" spc="5" b="1">
                <a:solidFill>
                  <a:srgbClr val="073D86"/>
                </a:solidFill>
                <a:latin typeface="Microsoft JhengHei"/>
                <a:cs typeface="Microsoft JhengHei"/>
              </a:rPr>
              <a:t>处</a:t>
            </a:r>
            <a:r>
              <a:rPr dirty="0" sz="3200" spc="20" b="1">
                <a:solidFill>
                  <a:srgbClr val="073D86"/>
                </a:solidFill>
                <a:latin typeface="Microsoft JhengHei"/>
                <a:cs typeface="Microsoft JhengHei"/>
              </a:rPr>
              <a:t>理</a:t>
            </a:r>
            <a:r>
              <a:rPr dirty="0" sz="3200" spc="5" b="1">
                <a:solidFill>
                  <a:srgbClr val="073D86"/>
                </a:solidFill>
                <a:latin typeface="Microsoft JhengHei"/>
                <a:cs typeface="Microsoft JhengHei"/>
              </a:rPr>
              <a:t>器状</a:t>
            </a:r>
            <a:r>
              <a:rPr dirty="0" sz="3200" spc="-15" b="1">
                <a:solidFill>
                  <a:srgbClr val="073D86"/>
                </a:solidFill>
                <a:latin typeface="Microsoft JhengHei"/>
                <a:cs typeface="Microsoft JhengHei"/>
              </a:rPr>
              <a:t>态</a:t>
            </a:r>
            <a:r>
              <a:rPr dirty="0" sz="3200" spc="5" b="1">
                <a:solidFill>
                  <a:srgbClr val="073D86"/>
                </a:solidFill>
                <a:latin typeface="Microsoft JhengHei"/>
                <a:cs typeface="Microsoft JhengHei"/>
              </a:rPr>
              <a:t>信息</a:t>
            </a:r>
            <a:endParaRPr sz="3200">
              <a:latin typeface="Microsoft JhengHei"/>
              <a:cs typeface="Microsoft JhengHe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1459" y="260604"/>
            <a:ext cx="2438400" cy="6416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86505" y="792302"/>
            <a:ext cx="2571115" cy="7886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5"/>
              <a:t>进</a:t>
            </a:r>
            <a:r>
              <a:rPr dirty="0" spc="20"/>
              <a:t>程</a:t>
            </a:r>
            <a:r>
              <a:rPr dirty="0" spc="5"/>
              <a:t>映像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7217" y="2096541"/>
            <a:ext cx="7999095" cy="416560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285115" indent="-272415">
              <a:lnSpc>
                <a:spcPct val="100000"/>
              </a:lnSpc>
              <a:spcBef>
                <a:spcPts val="434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进程包括程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序集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合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和数据</a:t>
            </a:r>
            <a:endParaRPr sz="2800">
              <a:latin typeface="Microsoft JhengHei"/>
              <a:cs typeface="Microsoft JhengHei"/>
            </a:endParaRPr>
          </a:p>
          <a:p>
            <a:pPr lvl="1" marL="588645" indent="-273050">
              <a:lnSpc>
                <a:spcPct val="100000"/>
              </a:lnSpc>
              <a:spcBef>
                <a:spcPts val="335"/>
              </a:spcBef>
              <a:buClr>
                <a:srgbClr val="30B6FC"/>
              </a:buClr>
              <a:buFont typeface="Symbol"/>
              <a:buChar char=""/>
              <a:tabLst>
                <a:tab pos="589280" algn="l"/>
              </a:tabLst>
            </a:pPr>
            <a:r>
              <a:rPr dirty="0" sz="2800" spc="5" b="1">
                <a:solidFill>
                  <a:srgbClr val="073D86"/>
                </a:solidFill>
                <a:latin typeface="Microsoft JhengHei"/>
                <a:cs typeface="Microsoft JhengHei"/>
              </a:rPr>
              <a:t>程序</a:t>
            </a:r>
            <a:r>
              <a:rPr dirty="0" sz="2800" spc="145" b="1">
                <a:solidFill>
                  <a:srgbClr val="073D86"/>
                </a:solidFill>
                <a:latin typeface="Microsoft JhengHei"/>
                <a:cs typeface="Microsoft JhengHei"/>
              </a:rPr>
              <a:t>:</a:t>
            </a:r>
            <a:r>
              <a:rPr dirty="0" sz="2800" spc="-30" b="1">
                <a:solidFill>
                  <a:srgbClr val="073D86"/>
                </a:solidFill>
                <a:latin typeface="Microsoft JhengHei"/>
                <a:cs typeface="Microsoft JhengHei"/>
              </a:rPr>
              <a:t> 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将被执行的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程序</a:t>
            </a:r>
            <a:endParaRPr sz="2800">
              <a:latin typeface="Microsoft JhengHei"/>
              <a:cs typeface="Microsoft JhengHei"/>
            </a:endParaRPr>
          </a:p>
          <a:p>
            <a:pPr lvl="1" marL="588645" marR="91440" indent="-273050">
              <a:lnSpc>
                <a:spcPct val="100000"/>
              </a:lnSpc>
              <a:spcBef>
                <a:spcPts val="335"/>
              </a:spcBef>
              <a:buClr>
                <a:srgbClr val="30B6FC"/>
              </a:buClr>
              <a:buFont typeface="Symbol"/>
              <a:buChar char=""/>
              <a:tabLst>
                <a:tab pos="589280" algn="l"/>
              </a:tabLst>
            </a:pPr>
            <a:r>
              <a:rPr dirty="0" sz="2800" spc="5" b="1">
                <a:solidFill>
                  <a:srgbClr val="073D86"/>
                </a:solidFill>
                <a:latin typeface="Microsoft JhengHei"/>
                <a:cs typeface="Microsoft JhengHei"/>
              </a:rPr>
              <a:t>用户数据</a:t>
            </a:r>
            <a:r>
              <a:rPr dirty="0" sz="2800" spc="145" b="1">
                <a:solidFill>
                  <a:srgbClr val="073D86"/>
                </a:solidFill>
                <a:latin typeface="Microsoft JhengHei"/>
                <a:cs typeface="Microsoft JhengHei"/>
              </a:rPr>
              <a:t>:</a:t>
            </a:r>
            <a:r>
              <a:rPr dirty="0" sz="2800" spc="-110" b="1">
                <a:solidFill>
                  <a:srgbClr val="073D86"/>
                </a:solidFill>
                <a:latin typeface="Microsoft JhengHei"/>
                <a:cs typeface="Microsoft JhengHei"/>
              </a:rPr>
              <a:t> 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用户空间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的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可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修改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部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分，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可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以包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括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程 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序数据、用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户栈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和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可修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改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的程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序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。</a:t>
            </a:r>
            <a:endParaRPr sz="2800">
              <a:latin typeface="Microsoft JhengHei"/>
              <a:cs typeface="Microsoft JhengHei"/>
            </a:endParaRPr>
          </a:p>
          <a:p>
            <a:pPr lvl="1" marL="588645" marR="5080" indent="-273050">
              <a:lnSpc>
                <a:spcPct val="100000"/>
              </a:lnSpc>
              <a:spcBef>
                <a:spcPts val="340"/>
              </a:spcBef>
              <a:buClr>
                <a:srgbClr val="30B6FC"/>
              </a:buClr>
              <a:buFont typeface="Symbol"/>
              <a:buChar char=""/>
              <a:tabLst>
                <a:tab pos="589280" algn="l"/>
                <a:tab pos="1940560" algn="l"/>
              </a:tabLst>
            </a:pPr>
            <a:r>
              <a:rPr dirty="0" sz="2800" spc="5" b="1">
                <a:solidFill>
                  <a:srgbClr val="073D86"/>
                </a:solidFill>
                <a:latin typeface="Microsoft JhengHei"/>
                <a:cs typeface="Microsoft JhengHei"/>
              </a:rPr>
              <a:t>系统栈</a:t>
            </a:r>
            <a:r>
              <a:rPr dirty="0" sz="2800" spc="145" b="1">
                <a:solidFill>
                  <a:srgbClr val="073D86"/>
                </a:solidFill>
                <a:latin typeface="Microsoft JhengHei"/>
                <a:cs typeface="Microsoft JhengHei"/>
              </a:rPr>
              <a:t>: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	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每个进程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有一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个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或多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个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后进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先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出的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系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统 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栈，栈用于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保存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参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数、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过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程调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用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地址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和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系统</a:t>
            </a:r>
            <a:endParaRPr sz="2800">
              <a:latin typeface="Microsoft JhengHei"/>
              <a:cs typeface="Microsoft JhengHei"/>
            </a:endParaRPr>
          </a:p>
          <a:p>
            <a:pPr lvl="1" marL="588645" indent="-273050">
              <a:lnSpc>
                <a:spcPct val="100000"/>
              </a:lnSpc>
              <a:spcBef>
                <a:spcPts val="335"/>
              </a:spcBef>
              <a:buClr>
                <a:srgbClr val="30B6FC"/>
              </a:buClr>
              <a:buFont typeface="Symbol"/>
              <a:buChar char=""/>
              <a:tabLst>
                <a:tab pos="589280" algn="l"/>
              </a:tabLst>
            </a:pP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进程控制</a:t>
            </a:r>
            <a:r>
              <a:rPr dirty="0" sz="2800" spc="5" b="1">
                <a:solidFill>
                  <a:srgbClr val="073D86"/>
                </a:solidFill>
                <a:latin typeface="Microsoft JhengHei"/>
                <a:cs typeface="Microsoft JhengHei"/>
              </a:rPr>
              <a:t>块</a:t>
            </a:r>
            <a:r>
              <a:rPr dirty="0" sz="2800" spc="145" b="1">
                <a:solidFill>
                  <a:srgbClr val="073D86"/>
                </a:solidFill>
                <a:latin typeface="Microsoft JhengHei"/>
                <a:cs typeface="Microsoft JhengHei"/>
              </a:rPr>
              <a:t>:</a:t>
            </a:r>
            <a:r>
              <a:rPr dirty="0" sz="2800" spc="-55" b="1">
                <a:solidFill>
                  <a:srgbClr val="073D86"/>
                </a:solidFill>
                <a:latin typeface="Microsoft JhengHei"/>
                <a:cs typeface="Microsoft JhengHei"/>
              </a:rPr>
              <a:t> 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操作系统控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制进程所需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要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的数据</a:t>
            </a:r>
            <a:endParaRPr sz="2800">
              <a:latin typeface="Microsoft JhengHei"/>
              <a:cs typeface="Microsoft JhengHei"/>
            </a:endParaRPr>
          </a:p>
          <a:p>
            <a:pPr marL="285115" indent="-272415">
              <a:lnSpc>
                <a:spcPct val="100000"/>
              </a:lnSpc>
              <a:spcBef>
                <a:spcPts val="34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800" spc="5" b="1">
                <a:solidFill>
                  <a:srgbClr val="073D86"/>
                </a:solidFill>
                <a:latin typeface="Microsoft JhengHei"/>
                <a:cs typeface="Microsoft JhengHei"/>
              </a:rPr>
              <a:t>进程映像</a:t>
            </a:r>
            <a:endParaRPr sz="2800">
              <a:latin typeface="Microsoft JhengHei"/>
              <a:cs typeface="Microsoft JhengHei"/>
            </a:endParaRPr>
          </a:p>
          <a:p>
            <a:pPr lvl="1" marL="588645" indent="-273050">
              <a:lnSpc>
                <a:spcPct val="100000"/>
              </a:lnSpc>
              <a:spcBef>
                <a:spcPts val="335"/>
              </a:spcBef>
              <a:buClr>
                <a:srgbClr val="30B6FC"/>
              </a:buClr>
              <a:buFont typeface="Symbol"/>
              <a:buChar char=""/>
              <a:tabLst>
                <a:tab pos="589280" algn="l"/>
              </a:tabLst>
            </a:pP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程序、数据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、栈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和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属性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的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集合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称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为进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程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映像</a:t>
            </a:r>
            <a:endParaRPr sz="2800">
              <a:latin typeface="Microsoft JhengHei"/>
              <a:cs typeface="Microsoft JhengHe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1459" y="260604"/>
            <a:ext cx="2438400" cy="6416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0590" y="195529"/>
            <a:ext cx="7721600" cy="15093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ctr" marL="1270">
              <a:lnSpc>
                <a:spcPct val="100000"/>
              </a:lnSpc>
              <a:spcBef>
                <a:spcPts val="100"/>
              </a:spcBef>
            </a:pPr>
            <a:r>
              <a:rPr dirty="0" sz="4800"/>
              <a:t>进</a:t>
            </a:r>
            <a:r>
              <a:rPr dirty="0" sz="4800" spc="10"/>
              <a:t>程</a:t>
            </a:r>
            <a:r>
              <a:rPr dirty="0" sz="4800"/>
              <a:t>控制块</a:t>
            </a:r>
            <a:endParaRPr sz="4800"/>
          </a:p>
          <a:p>
            <a:pPr algn="ctr">
              <a:lnSpc>
                <a:spcPct val="100000"/>
              </a:lnSpc>
              <a:spcBef>
                <a:spcPts val="160"/>
              </a:spcBef>
              <a:tabLst>
                <a:tab pos="4478020" algn="l"/>
                <a:tab pos="6273165" algn="l"/>
              </a:tabLst>
            </a:pPr>
            <a:r>
              <a:rPr dirty="0" sz="4800">
                <a:latin typeface="Times New Roman"/>
                <a:cs typeface="Times New Roman"/>
              </a:rPr>
              <a:t>(P</a:t>
            </a:r>
            <a:r>
              <a:rPr dirty="0" sz="4800" spc="-90">
                <a:latin typeface="Times New Roman"/>
                <a:cs typeface="Times New Roman"/>
              </a:rPr>
              <a:t>r</a:t>
            </a:r>
            <a:r>
              <a:rPr dirty="0" sz="4800" spc="-5">
                <a:latin typeface="Times New Roman"/>
                <a:cs typeface="Times New Roman"/>
              </a:rPr>
              <a:t>ocess</a:t>
            </a:r>
            <a:r>
              <a:rPr dirty="0" sz="4800" spc="-25">
                <a:latin typeface="Times New Roman"/>
                <a:cs typeface="Times New Roman"/>
              </a:rPr>
              <a:t> </a:t>
            </a:r>
            <a:r>
              <a:rPr dirty="0" sz="4800" spc="-5">
                <a:latin typeface="Times New Roman"/>
                <a:cs typeface="Times New Roman"/>
              </a:rPr>
              <a:t>Cont</a:t>
            </a:r>
            <a:r>
              <a:rPr dirty="0" sz="4800" spc="-90">
                <a:latin typeface="Times New Roman"/>
                <a:cs typeface="Times New Roman"/>
              </a:rPr>
              <a:t>r</a:t>
            </a:r>
            <a:r>
              <a:rPr dirty="0" sz="4800">
                <a:latin typeface="Times New Roman"/>
                <a:cs typeface="Times New Roman"/>
              </a:rPr>
              <a:t>ol	Block,	PCB)</a:t>
            </a:r>
            <a:endParaRPr sz="4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0168" y="2274477"/>
            <a:ext cx="6638925" cy="2639695"/>
          </a:xfrm>
          <a:prstGeom prst="rect">
            <a:avLst/>
          </a:prstGeom>
        </p:spPr>
        <p:txBody>
          <a:bodyPr wrap="square" lIns="0" tIns="95885" rIns="0" bIns="0" rtlCol="0" vert="horz">
            <a:spAutoFit/>
          </a:bodyPr>
          <a:lstStyle/>
          <a:p>
            <a:pPr marL="285115" indent="-272415">
              <a:lnSpc>
                <a:spcPct val="100000"/>
              </a:lnSpc>
              <a:spcBef>
                <a:spcPts val="75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800" spc="5" b="1">
                <a:solidFill>
                  <a:srgbClr val="073D86"/>
                </a:solidFill>
                <a:latin typeface="Microsoft JhengHei"/>
                <a:cs typeface="Microsoft JhengHei"/>
              </a:rPr>
              <a:t>进程标识</a:t>
            </a:r>
            <a:endParaRPr sz="2800">
              <a:latin typeface="Microsoft JhengHei"/>
              <a:cs typeface="Microsoft JhengHei"/>
            </a:endParaRPr>
          </a:p>
          <a:p>
            <a:pPr lvl="1" marL="588645" indent="-273050">
              <a:lnSpc>
                <a:spcPct val="100000"/>
              </a:lnSpc>
              <a:spcBef>
                <a:spcPts val="735"/>
              </a:spcBef>
              <a:buClr>
                <a:srgbClr val="30B6FC"/>
              </a:buClr>
              <a:buFont typeface="Symbol"/>
              <a:buChar char=""/>
              <a:tabLst>
                <a:tab pos="589280" algn="l"/>
              </a:tabLst>
            </a:pPr>
            <a:r>
              <a:rPr dirty="0" sz="3100" b="1">
                <a:solidFill>
                  <a:srgbClr val="073D86"/>
                </a:solidFill>
                <a:latin typeface="Microsoft JhengHei"/>
                <a:cs typeface="Microsoft JhengHei"/>
              </a:rPr>
              <a:t>标识号</a:t>
            </a:r>
            <a:endParaRPr sz="3100">
              <a:latin typeface="Microsoft JhengHei"/>
              <a:cs typeface="Microsoft JhengHei"/>
            </a:endParaRPr>
          </a:p>
          <a:p>
            <a:pPr lvl="2" marL="868680" indent="-228600">
              <a:lnSpc>
                <a:spcPct val="100000"/>
              </a:lnSpc>
              <a:spcBef>
                <a:spcPts val="685"/>
              </a:spcBef>
              <a:buClr>
                <a:srgbClr val="30B6FC"/>
              </a:buClr>
              <a:buFont typeface="Symbol"/>
              <a:buChar char=""/>
              <a:tabLst>
                <a:tab pos="869315" algn="l"/>
              </a:tabLst>
            </a:pP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此进程的标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识号</a:t>
            </a:r>
            <a:endParaRPr sz="2800">
              <a:latin typeface="Microsoft JhengHei"/>
              <a:cs typeface="Microsoft JhengHei"/>
            </a:endParaRPr>
          </a:p>
          <a:p>
            <a:pPr lvl="2" marL="868680" indent="-228600">
              <a:lnSpc>
                <a:spcPct val="100000"/>
              </a:lnSpc>
              <a:spcBef>
                <a:spcPts val="670"/>
              </a:spcBef>
              <a:buClr>
                <a:srgbClr val="30B6FC"/>
              </a:buClr>
              <a:buFont typeface="Symbol"/>
              <a:buChar char=""/>
              <a:tabLst>
                <a:tab pos="869315" algn="l"/>
              </a:tabLst>
            </a:pP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创建此进程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的进</a:t>
            </a:r>
            <a:r>
              <a:rPr dirty="0" sz="2800" spc="690" b="1">
                <a:solidFill>
                  <a:srgbClr val="073D86"/>
                </a:solidFill>
                <a:latin typeface="Microsoft JhengHei"/>
                <a:cs typeface="Microsoft JhengHei"/>
              </a:rPr>
              <a:t>程</a:t>
            </a:r>
            <a:r>
              <a:rPr dirty="0" sz="2800" spc="-5" b="1">
                <a:solidFill>
                  <a:srgbClr val="073D86"/>
                </a:solidFill>
                <a:latin typeface="Times New Roman"/>
                <a:cs typeface="Times New Roman"/>
              </a:rPr>
              <a:t>(</a:t>
            </a:r>
            <a:r>
              <a:rPr dirty="0" sz="2800" spc="5" b="1">
                <a:solidFill>
                  <a:srgbClr val="073D86"/>
                </a:solidFill>
                <a:latin typeface="Microsoft JhengHei"/>
                <a:cs typeface="Microsoft JhengHei"/>
              </a:rPr>
              <a:t>父进程</a:t>
            </a:r>
            <a:r>
              <a:rPr dirty="0" sz="2800" spc="-5" b="1">
                <a:solidFill>
                  <a:srgbClr val="073D86"/>
                </a:solidFill>
                <a:latin typeface="Times New Roman"/>
                <a:cs typeface="Times New Roman"/>
              </a:rPr>
              <a:t>)</a:t>
            </a:r>
            <a:r>
              <a:rPr dirty="0" sz="2800" spc="-80" b="1">
                <a:solidFill>
                  <a:srgbClr val="073D86"/>
                </a:solidFill>
                <a:latin typeface="Times New Roman"/>
                <a:cs typeface="Times New Roman"/>
              </a:rPr>
              <a:t> </a:t>
            </a:r>
            <a:r>
              <a:rPr dirty="0" sz="2800" spc="5" b="1">
                <a:solidFill>
                  <a:srgbClr val="073D86"/>
                </a:solidFill>
                <a:latin typeface="Microsoft JhengHei"/>
                <a:cs typeface="Microsoft JhengHei"/>
              </a:rPr>
              <a:t>的标识号</a:t>
            </a:r>
            <a:endParaRPr sz="2800">
              <a:latin typeface="Microsoft JhengHei"/>
              <a:cs typeface="Microsoft JhengHei"/>
            </a:endParaRPr>
          </a:p>
          <a:p>
            <a:pPr lvl="2" marL="868680" indent="-228600">
              <a:lnSpc>
                <a:spcPct val="100000"/>
              </a:lnSpc>
              <a:spcBef>
                <a:spcPts val="675"/>
              </a:spcBef>
              <a:buClr>
                <a:srgbClr val="30B6FC"/>
              </a:buClr>
              <a:buFont typeface="Symbol"/>
              <a:buChar char=""/>
              <a:tabLst>
                <a:tab pos="869315" algn="l"/>
              </a:tabLst>
            </a:pP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用户标识</a:t>
            </a:r>
            <a:r>
              <a:rPr dirty="0" sz="2800" spc="5" b="1">
                <a:solidFill>
                  <a:srgbClr val="073D86"/>
                </a:solidFill>
                <a:latin typeface="Microsoft JhengHei"/>
                <a:cs typeface="Microsoft JhengHei"/>
              </a:rPr>
              <a:t>号</a:t>
            </a:r>
            <a:r>
              <a:rPr dirty="0" sz="2800" spc="-5" b="1">
                <a:solidFill>
                  <a:srgbClr val="073D86"/>
                </a:solidFill>
                <a:latin typeface="Times New Roman"/>
                <a:cs typeface="Times New Roman"/>
              </a:rPr>
              <a:t>(User</a:t>
            </a:r>
            <a:r>
              <a:rPr dirty="0" sz="2800" spc="-95" b="1">
                <a:solidFill>
                  <a:srgbClr val="073D86"/>
                </a:solidFill>
                <a:latin typeface="Times New Roman"/>
                <a:cs typeface="Times New Roman"/>
              </a:rPr>
              <a:t> </a:t>
            </a:r>
            <a:r>
              <a:rPr dirty="0" sz="2800" spc="-5" b="1">
                <a:solidFill>
                  <a:srgbClr val="073D86"/>
                </a:solidFill>
                <a:latin typeface="Times New Roman"/>
                <a:cs typeface="Times New Roman"/>
              </a:rPr>
              <a:t>ID)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1459" y="260604"/>
            <a:ext cx="2438400" cy="6416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69514" y="792302"/>
            <a:ext cx="3206750" cy="7886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5"/>
              <a:t>进</a:t>
            </a:r>
            <a:r>
              <a:rPr dirty="0" spc="20"/>
              <a:t>程</a:t>
            </a:r>
            <a:r>
              <a:rPr dirty="0" spc="5"/>
              <a:t>控制块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016" y="2340356"/>
            <a:ext cx="7639050" cy="24549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85115" indent="-272415">
              <a:lnSpc>
                <a:spcPct val="100000"/>
              </a:lnSpc>
              <a:spcBef>
                <a:spcPts val="10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3200" spc="5" b="1">
                <a:solidFill>
                  <a:srgbClr val="073D86"/>
                </a:solidFill>
                <a:latin typeface="Microsoft JhengHei"/>
                <a:cs typeface="Microsoft JhengHei"/>
              </a:rPr>
              <a:t>处理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器状态信息</a:t>
            </a:r>
            <a:endParaRPr sz="3200">
              <a:latin typeface="Microsoft JhengHei"/>
              <a:cs typeface="Microsoft JhengHei"/>
            </a:endParaRPr>
          </a:p>
          <a:p>
            <a:pPr lvl="1" marL="588645" indent="-273050">
              <a:lnSpc>
                <a:spcPct val="100000"/>
              </a:lnSpc>
              <a:buClr>
                <a:srgbClr val="30B6FC"/>
              </a:buClr>
              <a:buFont typeface="Symbol"/>
              <a:buChar char=""/>
              <a:tabLst>
                <a:tab pos="589280" algn="l"/>
              </a:tabLst>
            </a:pPr>
            <a:r>
              <a:rPr dirty="0" sz="3200" spc="5" b="1">
                <a:solidFill>
                  <a:srgbClr val="073D86"/>
                </a:solidFill>
                <a:latin typeface="Microsoft JhengHei"/>
                <a:cs typeface="Microsoft JhengHei"/>
              </a:rPr>
              <a:t>用户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可见</a:t>
            </a:r>
            <a:r>
              <a:rPr dirty="0" sz="3200" spc="-15" b="1">
                <a:solidFill>
                  <a:srgbClr val="073D86"/>
                </a:solidFill>
                <a:latin typeface="Microsoft JhengHei"/>
                <a:cs typeface="Microsoft JhengHei"/>
              </a:rPr>
              <a:t>寄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存器</a:t>
            </a:r>
            <a:endParaRPr sz="3200">
              <a:latin typeface="Microsoft JhengHei"/>
              <a:cs typeface="Microsoft JhengHei"/>
            </a:endParaRPr>
          </a:p>
          <a:p>
            <a:pPr lvl="2" marL="869315" marR="5080" indent="-228600">
              <a:lnSpc>
                <a:spcPct val="80000"/>
              </a:lnSpc>
              <a:spcBef>
                <a:spcPts val="685"/>
              </a:spcBef>
              <a:buClr>
                <a:srgbClr val="30B6FC"/>
              </a:buClr>
              <a:buFont typeface="Symbol"/>
              <a:buChar char=""/>
              <a:tabLst>
                <a:tab pos="869950" algn="l"/>
              </a:tabLst>
            </a:pP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用户可见寄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存器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是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处于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用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户模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式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的处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理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器执 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行的机器语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言可以访问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的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寄存器。通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常</a:t>
            </a:r>
            <a:r>
              <a:rPr dirty="0" sz="2800" spc="25" b="1">
                <a:solidFill>
                  <a:srgbClr val="073D86"/>
                </a:solidFill>
                <a:latin typeface="Microsoft JhengHei"/>
                <a:cs typeface="Microsoft JhengHei"/>
              </a:rPr>
              <a:t>有</a:t>
            </a:r>
            <a:r>
              <a:rPr dirty="0" sz="2800" spc="-5" b="1">
                <a:solidFill>
                  <a:srgbClr val="073D86"/>
                </a:solidFill>
                <a:latin typeface="Times New Roman"/>
                <a:cs typeface="Times New Roman"/>
              </a:rPr>
              <a:t>8  </a:t>
            </a:r>
            <a:r>
              <a:rPr dirty="0" sz="2800" spc="5" b="1">
                <a:solidFill>
                  <a:srgbClr val="073D86"/>
                </a:solidFill>
                <a:latin typeface="Microsoft JhengHei"/>
                <a:cs typeface="Microsoft JhengHei"/>
              </a:rPr>
              <a:t>到</a:t>
            </a:r>
            <a:r>
              <a:rPr dirty="0" sz="2800" b="1">
                <a:solidFill>
                  <a:srgbClr val="073D86"/>
                </a:solidFill>
                <a:latin typeface="Times New Roman"/>
                <a:cs typeface="Times New Roman"/>
              </a:rPr>
              <a:t>32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个此类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寄存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器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，而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在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一</a:t>
            </a:r>
            <a:r>
              <a:rPr dirty="0" sz="2800" spc="15" b="1">
                <a:solidFill>
                  <a:srgbClr val="073D86"/>
                </a:solidFill>
                <a:latin typeface="Microsoft JhengHei"/>
                <a:cs typeface="Microsoft JhengHei"/>
              </a:rPr>
              <a:t>些</a:t>
            </a:r>
            <a:r>
              <a:rPr dirty="0" sz="2800" spc="-5" b="1">
                <a:solidFill>
                  <a:srgbClr val="073D86"/>
                </a:solidFill>
                <a:latin typeface="Times New Roman"/>
                <a:cs typeface="Times New Roman"/>
              </a:rPr>
              <a:t>RISC</a:t>
            </a:r>
            <a:r>
              <a:rPr dirty="0" sz="2800" spc="5" b="1">
                <a:solidFill>
                  <a:srgbClr val="073D86"/>
                </a:solidFill>
                <a:latin typeface="Microsoft JhengHei"/>
                <a:cs typeface="Microsoft JhengHei"/>
              </a:rPr>
              <a:t>实现中 有超过</a:t>
            </a:r>
            <a:r>
              <a:rPr dirty="0" sz="2800" b="1">
                <a:solidFill>
                  <a:srgbClr val="073D86"/>
                </a:solidFill>
                <a:latin typeface="Times New Roman"/>
                <a:cs typeface="Times New Roman"/>
              </a:rPr>
              <a:t>100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个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此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类寄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存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器</a:t>
            </a:r>
            <a:endParaRPr sz="2800">
              <a:latin typeface="Microsoft JhengHei"/>
              <a:cs typeface="Microsoft JhengHe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1459" y="260604"/>
            <a:ext cx="2438400" cy="6416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10490" rIns="0" bIns="0" rtlCol="0" vert="horz">
            <a:spAutoFit/>
          </a:bodyPr>
          <a:lstStyle/>
          <a:p>
            <a:pPr marL="295910" indent="-272415">
              <a:lnSpc>
                <a:spcPct val="100000"/>
              </a:lnSpc>
              <a:spcBef>
                <a:spcPts val="870"/>
              </a:spcBef>
              <a:buClr>
                <a:srgbClr val="30B6FC"/>
              </a:buClr>
              <a:buFont typeface="Symbol"/>
              <a:buChar char=""/>
              <a:tabLst>
                <a:tab pos="296545" algn="l"/>
              </a:tabLst>
            </a:pPr>
            <a:r>
              <a:rPr dirty="0" spc="5"/>
              <a:t>处理</a:t>
            </a:r>
            <a:r>
              <a:rPr dirty="0"/>
              <a:t>器状</a:t>
            </a:r>
            <a:r>
              <a:rPr dirty="0" spc="-15"/>
              <a:t>态</a:t>
            </a:r>
            <a:r>
              <a:rPr dirty="0"/>
              <a:t>信息</a:t>
            </a:r>
          </a:p>
          <a:p>
            <a:pPr lvl="1" marL="599440" marR="27305" indent="-273050">
              <a:lnSpc>
                <a:spcPct val="100000"/>
              </a:lnSpc>
              <a:spcBef>
                <a:spcPts val="770"/>
              </a:spcBef>
              <a:buClr>
                <a:srgbClr val="30B6FC"/>
              </a:buClr>
              <a:buFont typeface="Symbol"/>
              <a:buChar char=""/>
              <a:tabLst>
                <a:tab pos="600075" algn="l"/>
              </a:tabLst>
            </a:pPr>
            <a:r>
              <a:rPr dirty="0" sz="3200" spc="5" b="1">
                <a:solidFill>
                  <a:srgbClr val="073D86"/>
                </a:solidFill>
                <a:latin typeface="Microsoft JhengHei"/>
                <a:cs typeface="Microsoft JhengHei"/>
              </a:rPr>
              <a:t>控制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和状</a:t>
            </a:r>
            <a:r>
              <a:rPr dirty="0" sz="3200" spc="-15" b="1">
                <a:solidFill>
                  <a:srgbClr val="073D86"/>
                </a:solidFill>
                <a:latin typeface="Microsoft JhengHei"/>
                <a:cs typeface="Microsoft JhengHei"/>
              </a:rPr>
              <a:t>态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寄存</a:t>
            </a:r>
            <a:r>
              <a:rPr dirty="0" sz="3200" spc="-15" b="1">
                <a:solidFill>
                  <a:srgbClr val="073D86"/>
                </a:solidFill>
                <a:latin typeface="Microsoft JhengHei"/>
                <a:cs typeface="Microsoft JhengHei"/>
              </a:rPr>
              <a:t>器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，用</a:t>
            </a:r>
            <a:r>
              <a:rPr dirty="0" sz="3200" spc="-15" b="1">
                <a:solidFill>
                  <a:srgbClr val="073D86"/>
                </a:solidFill>
                <a:latin typeface="Microsoft JhengHei"/>
                <a:cs typeface="Microsoft JhengHei"/>
              </a:rPr>
              <a:t>于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控制</a:t>
            </a:r>
            <a:r>
              <a:rPr dirty="0" sz="3200" spc="-15" b="1">
                <a:solidFill>
                  <a:srgbClr val="073D86"/>
                </a:solidFill>
                <a:latin typeface="Microsoft JhengHei"/>
                <a:cs typeface="Microsoft JhengHei"/>
              </a:rPr>
              <a:t>寄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存器</a:t>
            </a:r>
            <a:r>
              <a:rPr dirty="0" sz="3200" spc="-15" b="1">
                <a:solidFill>
                  <a:srgbClr val="073D86"/>
                </a:solidFill>
                <a:latin typeface="Microsoft JhengHei"/>
                <a:cs typeface="Microsoft JhengHei"/>
              </a:rPr>
              <a:t>操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作的 </a:t>
            </a:r>
            <a:r>
              <a:rPr dirty="0" sz="3200" spc="5" b="1">
                <a:solidFill>
                  <a:srgbClr val="073D86"/>
                </a:solidFill>
                <a:latin typeface="Microsoft JhengHei"/>
                <a:cs typeface="Microsoft JhengHei"/>
              </a:rPr>
              <a:t>各种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处理</a:t>
            </a:r>
            <a:r>
              <a:rPr dirty="0" sz="3200" spc="-15" b="1">
                <a:solidFill>
                  <a:srgbClr val="073D86"/>
                </a:solidFill>
                <a:latin typeface="Microsoft JhengHei"/>
                <a:cs typeface="Microsoft JhengHei"/>
              </a:rPr>
              <a:t>器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寄存</a:t>
            </a:r>
            <a:r>
              <a:rPr dirty="0" sz="3200" spc="-15" b="1">
                <a:solidFill>
                  <a:srgbClr val="073D86"/>
                </a:solidFill>
                <a:latin typeface="Microsoft JhengHei"/>
                <a:cs typeface="Microsoft JhengHei"/>
              </a:rPr>
              <a:t>器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，包</a:t>
            </a:r>
            <a:r>
              <a:rPr dirty="0" sz="3200" spc="-15" b="1">
                <a:solidFill>
                  <a:srgbClr val="073D86"/>
                </a:solidFill>
                <a:latin typeface="Microsoft JhengHei"/>
                <a:cs typeface="Microsoft JhengHei"/>
              </a:rPr>
              <a:t>括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：</a:t>
            </a:r>
            <a:endParaRPr sz="3200">
              <a:latin typeface="Microsoft JhengHei"/>
              <a:cs typeface="Microsoft JhengHei"/>
            </a:endParaRPr>
          </a:p>
          <a:p>
            <a:pPr lvl="2" marL="879475" indent="-228600">
              <a:lnSpc>
                <a:spcPct val="100000"/>
              </a:lnSpc>
              <a:spcBef>
                <a:spcPts val="700"/>
              </a:spcBef>
              <a:buClr>
                <a:srgbClr val="30B6FC"/>
              </a:buClr>
              <a:buFont typeface="Symbol"/>
              <a:buChar char=""/>
              <a:tabLst>
                <a:tab pos="880110" algn="l"/>
              </a:tabLst>
            </a:pP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程序计数器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：包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含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将要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取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的下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一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条指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令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的地址</a:t>
            </a:r>
            <a:endParaRPr sz="2800">
              <a:latin typeface="Microsoft JhengHei"/>
              <a:cs typeface="Microsoft JhengHei"/>
            </a:endParaRPr>
          </a:p>
          <a:p>
            <a:pPr lvl="2" marL="879475" marR="5080" indent="-228600">
              <a:lnSpc>
                <a:spcPct val="100000"/>
              </a:lnSpc>
              <a:spcBef>
                <a:spcPts val="675"/>
              </a:spcBef>
              <a:buClr>
                <a:srgbClr val="30B6FC"/>
              </a:buClr>
              <a:buFont typeface="Symbol"/>
              <a:buChar char=""/>
              <a:tabLst>
                <a:tab pos="880110" algn="l"/>
              </a:tabLst>
            </a:pP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条件码：最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近的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算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术或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逻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辑运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算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的结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果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（例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如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符 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号、零、进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位、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溢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出）</a:t>
            </a:r>
            <a:endParaRPr sz="2800">
              <a:latin typeface="Microsoft JhengHei"/>
              <a:cs typeface="Microsoft JhengHei"/>
            </a:endParaRPr>
          </a:p>
          <a:p>
            <a:pPr lvl="2" marL="879475" indent="-228600">
              <a:lnSpc>
                <a:spcPct val="100000"/>
              </a:lnSpc>
              <a:spcBef>
                <a:spcPts val="670"/>
              </a:spcBef>
              <a:buClr>
                <a:srgbClr val="30B6FC"/>
              </a:buClr>
              <a:buFont typeface="Symbol"/>
              <a:buChar char=""/>
              <a:tabLst>
                <a:tab pos="880110" algn="l"/>
              </a:tabLst>
            </a:pP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状态信息：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包括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中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断允</a:t>
            </a:r>
            <a:r>
              <a:rPr dirty="0" sz="2800" spc="30" b="1">
                <a:solidFill>
                  <a:srgbClr val="073D86"/>
                </a:solidFill>
                <a:latin typeface="Microsoft JhengHei"/>
                <a:cs typeface="Microsoft JhengHei"/>
              </a:rPr>
              <a:t>许</a:t>
            </a:r>
            <a:r>
              <a:rPr dirty="0" sz="2800" spc="-210" b="1">
                <a:solidFill>
                  <a:srgbClr val="073D86"/>
                </a:solidFill>
                <a:latin typeface="Microsoft JhengHei"/>
                <a:cs typeface="Microsoft JhengHei"/>
              </a:rPr>
              <a:t>/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禁</a:t>
            </a:r>
            <a:r>
              <a:rPr dirty="0" sz="2800" spc="5" b="1">
                <a:solidFill>
                  <a:srgbClr val="073D86"/>
                </a:solidFill>
                <a:latin typeface="Microsoft JhengHei"/>
                <a:cs typeface="Microsoft JhengHei"/>
              </a:rPr>
              <a:t>止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标志</a:t>
            </a:r>
            <a:r>
              <a:rPr dirty="0" sz="2800" spc="10" b="1">
                <a:solidFill>
                  <a:srgbClr val="073D86"/>
                </a:solidFill>
                <a:latin typeface="Microsoft JhengHei"/>
                <a:cs typeface="Microsoft JhengHei"/>
              </a:rPr>
              <a:t>，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异常</a:t>
            </a:r>
            <a:r>
              <a:rPr dirty="0" sz="2800" spc="10" b="1">
                <a:solidFill>
                  <a:srgbClr val="073D86"/>
                </a:solidFill>
                <a:latin typeface="Microsoft JhengHei"/>
                <a:cs typeface="Microsoft JhengHei"/>
              </a:rPr>
              <a:t>模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式</a:t>
            </a:r>
            <a:endParaRPr sz="2800">
              <a:latin typeface="Microsoft JhengHei"/>
              <a:cs typeface="Microsoft JhengHe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24611" y="260604"/>
            <a:ext cx="2438400" cy="6416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89763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进</a:t>
            </a:r>
            <a:r>
              <a:rPr dirty="0" spc="20"/>
              <a:t>程</a:t>
            </a:r>
            <a:r>
              <a:rPr dirty="0"/>
              <a:t>控制块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8976" y="332231"/>
            <a:ext cx="2438400" cy="5760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98598" y="2452827"/>
            <a:ext cx="4159250" cy="7886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Times New Roman"/>
                <a:cs typeface="Times New Roman"/>
              </a:rPr>
              <a:t>4.1</a:t>
            </a:r>
            <a:r>
              <a:rPr dirty="0" spc="-90">
                <a:latin typeface="Times New Roman"/>
                <a:cs typeface="Times New Roman"/>
              </a:rPr>
              <a:t> </a:t>
            </a:r>
            <a:r>
              <a:rPr dirty="0" spc="5"/>
              <a:t>什</a:t>
            </a:r>
            <a:r>
              <a:rPr dirty="0" spc="20"/>
              <a:t>么</a:t>
            </a:r>
            <a:r>
              <a:rPr dirty="0" spc="5"/>
              <a:t>是进程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4644" y="2041372"/>
            <a:ext cx="7085965" cy="2992120"/>
          </a:xfrm>
          <a:prstGeom prst="rect">
            <a:avLst/>
          </a:prstGeom>
        </p:spPr>
        <p:txBody>
          <a:bodyPr wrap="square" lIns="0" tIns="109855" rIns="0" bIns="0" rtlCol="0" vert="horz">
            <a:spAutoFit/>
          </a:bodyPr>
          <a:lstStyle/>
          <a:p>
            <a:pPr marL="285115" indent="-272415">
              <a:lnSpc>
                <a:spcPct val="100000"/>
              </a:lnSpc>
              <a:spcBef>
                <a:spcPts val="86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3200" spc="5" b="1">
                <a:solidFill>
                  <a:srgbClr val="073D86"/>
                </a:solidFill>
                <a:latin typeface="Microsoft JhengHei"/>
                <a:cs typeface="Microsoft JhengHei"/>
              </a:rPr>
              <a:t>处理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器状</a:t>
            </a:r>
            <a:r>
              <a:rPr dirty="0" sz="3200" spc="-15" b="1">
                <a:solidFill>
                  <a:srgbClr val="073D86"/>
                </a:solidFill>
                <a:latin typeface="Microsoft JhengHei"/>
                <a:cs typeface="Microsoft JhengHei"/>
              </a:rPr>
              <a:t>态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信息</a:t>
            </a:r>
            <a:endParaRPr sz="3200">
              <a:latin typeface="Microsoft JhengHei"/>
              <a:cs typeface="Microsoft JhengHei"/>
            </a:endParaRPr>
          </a:p>
          <a:p>
            <a:pPr lvl="1" marL="588645" indent="-273050">
              <a:lnSpc>
                <a:spcPct val="100000"/>
              </a:lnSpc>
              <a:spcBef>
                <a:spcPts val="770"/>
              </a:spcBef>
              <a:buClr>
                <a:srgbClr val="30B6FC"/>
              </a:buClr>
              <a:buFont typeface="Symbol"/>
              <a:buChar char=""/>
              <a:tabLst>
                <a:tab pos="589280" algn="l"/>
              </a:tabLst>
            </a:pPr>
            <a:r>
              <a:rPr dirty="0" sz="3200" spc="10" b="1">
                <a:solidFill>
                  <a:srgbClr val="073D86"/>
                </a:solidFill>
                <a:latin typeface="Microsoft JhengHei"/>
                <a:cs typeface="Microsoft JhengHei"/>
              </a:rPr>
              <a:t>栈指针</a:t>
            </a:r>
            <a:endParaRPr sz="3200">
              <a:latin typeface="Microsoft JhengHei"/>
              <a:cs typeface="Microsoft JhengHei"/>
            </a:endParaRPr>
          </a:p>
          <a:p>
            <a:pPr lvl="2" marL="868680" marR="5080" indent="-228600">
              <a:lnSpc>
                <a:spcPct val="100299"/>
              </a:lnSpc>
              <a:spcBef>
                <a:spcPts val="665"/>
              </a:spcBef>
              <a:buClr>
                <a:srgbClr val="30B6FC"/>
              </a:buClr>
              <a:buFont typeface="Symbol"/>
              <a:buChar char=""/>
              <a:tabLst>
                <a:tab pos="869315" algn="l"/>
              </a:tabLst>
            </a:pP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每个进程有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一个或多个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与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之相关联的后 </a:t>
            </a:r>
            <a:r>
              <a:rPr dirty="0" sz="2800" spc="5" b="1">
                <a:solidFill>
                  <a:srgbClr val="073D86"/>
                </a:solidFill>
                <a:latin typeface="Microsoft JhengHei"/>
                <a:cs typeface="Microsoft JhengHei"/>
              </a:rPr>
              <a:t>进先出</a:t>
            </a:r>
            <a:r>
              <a:rPr dirty="0" sz="2800" spc="-5" b="1">
                <a:solidFill>
                  <a:srgbClr val="073D86"/>
                </a:solidFill>
                <a:latin typeface="Times New Roman"/>
                <a:cs typeface="Times New Roman"/>
              </a:rPr>
              <a:t>LIF</a:t>
            </a:r>
            <a:r>
              <a:rPr dirty="0" sz="2800" spc="-15" b="1">
                <a:solidFill>
                  <a:srgbClr val="073D86"/>
                </a:solidFill>
                <a:latin typeface="Times New Roman"/>
                <a:cs typeface="Times New Roman"/>
              </a:rPr>
              <a:t>O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系统栈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，栈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用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于保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存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参数和 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过程调用或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系统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调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用的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地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址，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栈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指针指 </a:t>
            </a:r>
            <a:r>
              <a:rPr dirty="0" sz="2800" spc="5" b="1">
                <a:solidFill>
                  <a:srgbClr val="073D86"/>
                </a:solidFill>
                <a:latin typeface="Microsoft JhengHei"/>
                <a:cs typeface="Microsoft JhengHei"/>
              </a:rPr>
              <a:t>向栈顶</a:t>
            </a:r>
            <a:endParaRPr sz="2800">
              <a:latin typeface="Microsoft JhengHei"/>
              <a:cs typeface="Microsoft JhengHe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1459" y="260604"/>
            <a:ext cx="2438400" cy="6416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89763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进</a:t>
            </a:r>
            <a:r>
              <a:rPr dirty="0" spc="20"/>
              <a:t>程</a:t>
            </a:r>
            <a:r>
              <a:rPr dirty="0"/>
              <a:t>控制块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2742" y="2160777"/>
            <a:ext cx="8529320" cy="43192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indent="-342900">
              <a:lnSpc>
                <a:spcPts val="3745"/>
              </a:lnSpc>
              <a:spcBef>
                <a:spcPts val="105"/>
              </a:spcBef>
              <a:buClr>
                <a:srgbClr val="30B6FC"/>
              </a:buClr>
              <a:buFont typeface="Symbol"/>
              <a:buChar char=""/>
              <a:tabLst>
                <a:tab pos="355600" algn="l"/>
              </a:tabLst>
            </a:pPr>
            <a:r>
              <a:rPr dirty="0" sz="3200" spc="5" b="1">
                <a:solidFill>
                  <a:srgbClr val="073D86"/>
                </a:solidFill>
                <a:latin typeface="Microsoft JhengHei"/>
                <a:cs typeface="Microsoft JhengHei"/>
              </a:rPr>
              <a:t>进程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控制</a:t>
            </a:r>
            <a:r>
              <a:rPr dirty="0" sz="3200" spc="-15" b="1">
                <a:solidFill>
                  <a:srgbClr val="073D86"/>
                </a:solidFill>
                <a:latin typeface="Microsoft JhengHei"/>
                <a:cs typeface="Microsoft JhengHei"/>
              </a:rPr>
              <a:t>信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息</a:t>
            </a:r>
            <a:endParaRPr sz="3200">
              <a:latin typeface="Microsoft JhengHei"/>
              <a:cs typeface="Microsoft JhengHei"/>
            </a:endParaRPr>
          </a:p>
          <a:p>
            <a:pPr lvl="1" marL="756285" marR="38100" indent="-286385">
              <a:lnSpc>
                <a:spcPts val="3460"/>
              </a:lnSpc>
              <a:spcBef>
                <a:spcPts val="335"/>
              </a:spcBef>
              <a:buClr>
                <a:srgbClr val="30B6FC"/>
              </a:buClr>
              <a:buFont typeface="Symbol"/>
              <a:buChar char=""/>
              <a:tabLst>
                <a:tab pos="756920" algn="l"/>
              </a:tabLst>
            </a:pPr>
            <a:r>
              <a:rPr dirty="0" sz="3200" spc="5" b="1">
                <a:solidFill>
                  <a:srgbClr val="073D86"/>
                </a:solidFill>
                <a:latin typeface="Microsoft JhengHei"/>
                <a:cs typeface="Microsoft JhengHei"/>
              </a:rPr>
              <a:t>调</a:t>
            </a:r>
            <a:r>
              <a:rPr dirty="0" sz="3200" spc="20" b="1">
                <a:solidFill>
                  <a:srgbClr val="073D86"/>
                </a:solidFill>
                <a:latin typeface="Microsoft JhengHei"/>
                <a:cs typeface="Microsoft JhengHei"/>
              </a:rPr>
              <a:t>度</a:t>
            </a:r>
            <a:r>
              <a:rPr dirty="0" sz="3200" spc="5" b="1">
                <a:solidFill>
                  <a:srgbClr val="073D86"/>
                </a:solidFill>
                <a:latin typeface="Microsoft JhengHei"/>
                <a:cs typeface="Microsoft JhengHei"/>
              </a:rPr>
              <a:t>和状</a:t>
            </a:r>
            <a:r>
              <a:rPr dirty="0" sz="3200" spc="-15" b="1">
                <a:solidFill>
                  <a:srgbClr val="073D86"/>
                </a:solidFill>
                <a:latin typeface="Microsoft JhengHei"/>
                <a:cs typeface="Microsoft JhengHei"/>
              </a:rPr>
              <a:t>态</a:t>
            </a:r>
            <a:r>
              <a:rPr dirty="0" sz="3200" spc="5" b="1">
                <a:solidFill>
                  <a:srgbClr val="073D86"/>
                </a:solidFill>
                <a:latin typeface="Microsoft JhengHei"/>
                <a:cs typeface="Microsoft JhengHei"/>
              </a:rPr>
              <a:t>信息</a:t>
            </a:r>
            <a:r>
              <a:rPr dirty="0" sz="3200" spc="-15" b="1">
                <a:solidFill>
                  <a:srgbClr val="073D86"/>
                </a:solidFill>
                <a:latin typeface="Microsoft JhengHei"/>
                <a:cs typeface="Microsoft JhengHei"/>
              </a:rPr>
              <a:t>，</a:t>
            </a:r>
            <a:r>
              <a:rPr dirty="0" sz="3200" spc="5" b="1">
                <a:solidFill>
                  <a:srgbClr val="073D86"/>
                </a:solidFill>
                <a:latin typeface="Microsoft JhengHei"/>
                <a:cs typeface="Microsoft JhengHei"/>
              </a:rPr>
              <a:t>即操</a:t>
            </a:r>
            <a:r>
              <a:rPr dirty="0" sz="3200" spc="-15" b="1">
                <a:solidFill>
                  <a:srgbClr val="073D86"/>
                </a:solidFill>
                <a:latin typeface="Microsoft JhengHei"/>
                <a:cs typeface="Microsoft JhengHei"/>
              </a:rPr>
              <a:t>作</a:t>
            </a:r>
            <a:r>
              <a:rPr dirty="0" sz="3200" spc="5" b="1">
                <a:solidFill>
                  <a:srgbClr val="073D86"/>
                </a:solidFill>
                <a:latin typeface="Microsoft JhengHei"/>
                <a:cs typeface="Microsoft JhengHei"/>
              </a:rPr>
              <a:t>系统</a:t>
            </a:r>
            <a:r>
              <a:rPr dirty="0" sz="3200" spc="-15" b="1">
                <a:solidFill>
                  <a:srgbClr val="073D86"/>
                </a:solidFill>
                <a:latin typeface="Microsoft JhengHei"/>
                <a:cs typeface="Microsoft JhengHei"/>
              </a:rPr>
              <a:t>执</a:t>
            </a:r>
            <a:r>
              <a:rPr dirty="0" sz="3200" spc="5" b="1">
                <a:solidFill>
                  <a:srgbClr val="073D86"/>
                </a:solidFill>
                <a:latin typeface="Microsoft JhengHei"/>
                <a:cs typeface="Microsoft JhengHei"/>
              </a:rPr>
              <a:t>行其</a:t>
            </a:r>
            <a:r>
              <a:rPr dirty="0" sz="3200" spc="-15" b="1">
                <a:solidFill>
                  <a:srgbClr val="073D86"/>
                </a:solidFill>
                <a:latin typeface="Microsoft JhengHei"/>
                <a:cs typeface="Microsoft JhengHei"/>
              </a:rPr>
              <a:t>调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度功 </a:t>
            </a:r>
            <a:r>
              <a:rPr dirty="0" sz="3200" spc="5" b="1">
                <a:solidFill>
                  <a:srgbClr val="073D86"/>
                </a:solidFill>
                <a:latin typeface="Microsoft JhengHei"/>
                <a:cs typeface="Microsoft JhengHei"/>
              </a:rPr>
              <a:t>能所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需要</a:t>
            </a:r>
            <a:r>
              <a:rPr dirty="0" sz="3200" spc="-15" b="1">
                <a:solidFill>
                  <a:srgbClr val="073D86"/>
                </a:solidFill>
                <a:latin typeface="Microsoft JhengHei"/>
                <a:cs typeface="Microsoft JhengHei"/>
              </a:rPr>
              <a:t>的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信息</a:t>
            </a:r>
            <a:r>
              <a:rPr dirty="0" sz="3200" spc="-15" b="1">
                <a:solidFill>
                  <a:srgbClr val="073D86"/>
                </a:solidFill>
                <a:latin typeface="Microsoft JhengHei"/>
                <a:cs typeface="Microsoft JhengHei"/>
              </a:rPr>
              <a:t>，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典型</a:t>
            </a:r>
            <a:r>
              <a:rPr dirty="0" sz="3200" spc="-15" b="1">
                <a:solidFill>
                  <a:srgbClr val="073D86"/>
                </a:solidFill>
                <a:latin typeface="Microsoft JhengHei"/>
                <a:cs typeface="Microsoft JhengHei"/>
              </a:rPr>
              <a:t>的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信息</a:t>
            </a:r>
            <a:r>
              <a:rPr dirty="0" sz="3200" spc="-15" b="1">
                <a:solidFill>
                  <a:srgbClr val="073D86"/>
                </a:solidFill>
                <a:latin typeface="Microsoft JhengHei"/>
                <a:cs typeface="Microsoft JhengHei"/>
              </a:rPr>
              <a:t>项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包</a:t>
            </a:r>
            <a:r>
              <a:rPr dirty="0" sz="3200" spc="15" b="1">
                <a:solidFill>
                  <a:srgbClr val="073D86"/>
                </a:solidFill>
                <a:latin typeface="Microsoft JhengHei"/>
                <a:cs typeface="Microsoft JhengHei"/>
              </a:rPr>
              <a:t>括</a:t>
            </a:r>
            <a:r>
              <a:rPr dirty="0" sz="3200" spc="170" b="1">
                <a:solidFill>
                  <a:srgbClr val="073D86"/>
                </a:solidFill>
                <a:latin typeface="Microsoft JhengHei"/>
                <a:cs typeface="Microsoft JhengHei"/>
              </a:rPr>
              <a:t>:</a:t>
            </a:r>
            <a:endParaRPr sz="3200">
              <a:latin typeface="Microsoft JhengHei"/>
              <a:cs typeface="Microsoft JhengHei"/>
            </a:endParaRPr>
          </a:p>
          <a:p>
            <a:pPr marL="870585">
              <a:lnSpc>
                <a:spcPct val="100000"/>
              </a:lnSpc>
              <a:spcBef>
                <a:spcPts val="620"/>
              </a:spcBef>
            </a:pPr>
            <a:r>
              <a:rPr dirty="0" sz="2800">
                <a:solidFill>
                  <a:srgbClr val="30B6FC"/>
                </a:solidFill>
                <a:latin typeface="Symbol"/>
                <a:cs typeface="Symbol"/>
              </a:rPr>
              <a:t></a:t>
            </a:r>
            <a:r>
              <a:rPr dirty="0" sz="2800" spc="5" b="1">
                <a:solidFill>
                  <a:srgbClr val="073D86"/>
                </a:solidFill>
                <a:latin typeface="Microsoft JhengHei"/>
                <a:cs typeface="Microsoft JhengHei"/>
              </a:rPr>
              <a:t>进程状态：</a:t>
            </a:r>
            <a:endParaRPr sz="2800">
              <a:latin typeface="Microsoft JhengHei"/>
              <a:cs typeface="Microsoft JhengHei"/>
            </a:endParaRPr>
          </a:p>
          <a:p>
            <a:pPr marL="870585">
              <a:lnSpc>
                <a:spcPct val="100000"/>
              </a:lnSpc>
              <a:spcBef>
                <a:spcPts val="675"/>
              </a:spcBef>
            </a:pPr>
            <a:r>
              <a:rPr dirty="0" sz="2800">
                <a:solidFill>
                  <a:srgbClr val="30B6FC"/>
                </a:solidFill>
                <a:latin typeface="Symbol"/>
                <a:cs typeface="Symbol"/>
              </a:rPr>
              <a:t></a:t>
            </a:r>
            <a:r>
              <a:rPr dirty="0" sz="2800" spc="5" b="1">
                <a:solidFill>
                  <a:srgbClr val="073D86"/>
                </a:solidFill>
                <a:latin typeface="Microsoft JhengHei"/>
                <a:cs typeface="Microsoft JhengHei"/>
              </a:rPr>
              <a:t>优先级：</a:t>
            </a:r>
            <a:endParaRPr sz="2800">
              <a:latin typeface="Microsoft JhengHei"/>
              <a:cs typeface="Microsoft JhengHei"/>
            </a:endParaRPr>
          </a:p>
          <a:p>
            <a:pPr marL="870585" marR="5080">
              <a:lnSpc>
                <a:spcPct val="100000"/>
              </a:lnSpc>
              <a:spcBef>
                <a:spcPts val="675"/>
              </a:spcBef>
            </a:pPr>
            <a:r>
              <a:rPr dirty="0" sz="2800">
                <a:solidFill>
                  <a:srgbClr val="30B6FC"/>
                </a:solidFill>
                <a:latin typeface="Symbol"/>
                <a:cs typeface="Symbol"/>
              </a:rPr>
              <a:t>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调度相关信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息：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这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取决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于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所使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用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的调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度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算法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。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例 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如进程等待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地时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间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总量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和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进程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在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上一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次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运行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时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执 </a:t>
            </a:r>
            <a:r>
              <a:rPr dirty="0" sz="2800" spc="5" b="1">
                <a:solidFill>
                  <a:srgbClr val="073D86"/>
                </a:solidFill>
                <a:latin typeface="Microsoft JhengHei"/>
                <a:cs typeface="Microsoft JhengHei"/>
              </a:rPr>
              <a:t>行时间总量。</a:t>
            </a:r>
            <a:endParaRPr sz="2800">
              <a:latin typeface="Microsoft JhengHei"/>
              <a:cs typeface="Microsoft JhengHei"/>
            </a:endParaRPr>
          </a:p>
          <a:p>
            <a:pPr marL="870585">
              <a:lnSpc>
                <a:spcPct val="100000"/>
              </a:lnSpc>
              <a:spcBef>
                <a:spcPts val="670"/>
              </a:spcBef>
            </a:pPr>
            <a:r>
              <a:rPr dirty="0" sz="2800">
                <a:solidFill>
                  <a:srgbClr val="30B6FC"/>
                </a:solidFill>
                <a:latin typeface="Symbol"/>
                <a:cs typeface="Symbol"/>
              </a:rPr>
              <a:t>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事件：进程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在继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续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执行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前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等待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地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事件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标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识</a:t>
            </a:r>
            <a:endParaRPr sz="2800">
              <a:latin typeface="Microsoft JhengHei"/>
              <a:cs typeface="Microsoft JhengHe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1459" y="260604"/>
            <a:ext cx="2438400" cy="6416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89763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进</a:t>
            </a:r>
            <a:r>
              <a:rPr dirty="0" spc="20"/>
              <a:t>程</a:t>
            </a:r>
            <a:r>
              <a:rPr dirty="0"/>
              <a:t>控制块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9590" y="1965549"/>
            <a:ext cx="8475980" cy="3845560"/>
          </a:xfrm>
          <a:prstGeom prst="rect">
            <a:avLst/>
          </a:prstGeom>
        </p:spPr>
        <p:txBody>
          <a:bodyPr wrap="square" lIns="0" tIns="109855" rIns="0" bIns="0" rtlCol="0" vert="horz">
            <a:spAutoFit/>
          </a:bodyPr>
          <a:lstStyle/>
          <a:p>
            <a:pPr marL="285115" indent="-272415">
              <a:lnSpc>
                <a:spcPct val="100000"/>
              </a:lnSpc>
              <a:spcBef>
                <a:spcPts val="86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3200" spc="5" b="1">
                <a:solidFill>
                  <a:srgbClr val="073D86"/>
                </a:solidFill>
                <a:latin typeface="Microsoft JhengHei"/>
                <a:cs typeface="Microsoft JhengHei"/>
              </a:rPr>
              <a:t>进程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控制</a:t>
            </a:r>
            <a:r>
              <a:rPr dirty="0" sz="3200" spc="-15" b="1">
                <a:solidFill>
                  <a:srgbClr val="073D86"/>
                </a:solidFill>
                <a:latin typeface="Microsoft JhengHei"/>
                <a:cs typeface="Microsoft JhengHei"/>
              </a:rPr>
              <a:t>信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息</a:t>
            </a:r>
            <a:endParaRPr sz="3200">
              <a:latin typeface="Microsoft JhengHei"/>
              <a:cs typeface="Microsoft JhengHei"/>
            </a:endParaRPr>
          </a:p>
          <a:p>
            <a:pPr lvl="1" marL="588645" indent="-273050">
              <a:lnSpc>
                <a:spcPct val="100000"/>
              </a:lnSpc>
              <a:spcBef>
                <a:spcPts val="765"/>
              </a:spcBef>
              <a:buClr>
                <a:srgbClr val="30B6FC"/>
              </a:buClr>
              <a:buFont typeface="Symbol"/>
              <a:buChar char=""/>
              <a:tabLst>
                <a:tab pos="589280" algn="l"/>
              </a:tabLst>
            </a:pPr>
            <a:r>
              <a:rPr dirty="0" sz="3200" spc="10" b="1">
                <a:solidFill>
                  <a:srgbClr val="073D86"/>
                </a:solidFill>
                <a:latin typeface="Microsoft JhengHei"/>
                <a:cs typeface="Microsoft JhengHei"/>
              </a:rPr>
              <a:t>数据</a:t>
            </a:r>
            <a:r>
              <a:rPr dirty="0" sz="3200" spc="5" b="1">
                <a:solidFill>
                  <a:srgbClr val="073D86"/>
                </a:solidFill>
                <a:latin typeface="Microsoft JhengHei"/>
                <a:cs typeface="Microsoft JhengHei"/>
              </a:rPr>
              <a:t>结构</a:t>
            </a:r>
            <a:endParaRPr sz="3200">
              <a:latin typeface="Microsoft JhengHei"/>
              <a:cs typeface="Microsoft JhengHei"/>
            </a:endParaRPr>
          </a:p>
          <a:p>
            <a:pPr lvl="2" marL="869315" marR="5080" indent="-229235">
              <a:lnSpc>
                <a:spcPct val="100000"/>
              </a:lnSpc>
              <a:spcBef>
                <a:spcPts val="705"/>
              </a:spcBef>
              <a:buClr>
                <a:srgbClr val="30B6FC"/>
              </a:buClr>
              <a:buFont typeface="Symbol"/>
              <a:buChar char=""/>
              <a:tabLst>
                <a:tab pos="869950" algn="l"/>
              </a:tabLst>
            </a:pP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进程可以以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队列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、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环或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某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些别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的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结构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形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式与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其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他 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进程进行链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接。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例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如，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所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有具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有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某一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特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定优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先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级 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且处于等待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状态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的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进程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可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链接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在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一个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队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列中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；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进 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程还可以表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示出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与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另一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个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进程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的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父</a:t>
            </a:r>
            <a:r>
              <a:rPr dirty="0" sz="2800" spc="30" b="1">
                <a:solidFill>
                  <a:srgbClr val="073D86"/>
                </a:solidFill>
                <a:latin typeface="Microsoft JhengHei"/>
                <a:cs typeface="Microsoft JhengHei"/>
              </a:rPr>
              <a:t>子</a:t>
            </a:r>
            <a:r>
              <a:rPr dirty="0" sz="2800" spc="10" b="1">
                <a:solidFill>
                  <a:srgbClr val="073D86"/>
                </a:solidFill>
                <a:latin typeface="Microsoft JhengHei"/>
                <a:cs typeface="Microsoft JhengHei"/>
              </a:rPr>
              <a:t>(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创建</a:t>
            </a:r>
            <a:r>
              <a:rPr dirty="0" sz="2800" spc="-355" b="1">
                <a:solidFill>
                  <a:srgbClr val="073D86"/>
                </a:solidFill>
                <a:latin typeface="Microsoft JhengHei"/>
                <a:cs typeface="Microsoft JhengHei"/>
              </a:rPr>
              <a:t>-</a:t>
            </a:r>
            <a:r>
              <a:rPr dirty="0" sz="2800" spc="5" b="1">
                <a:solidFill>
                  <a:srgbClr val="073D86"/>
                </a:solidFill>
                <a:latin typeface="Microsoft JhengHei"/>
                <a:cs typeface="Microsoft JhengHei"/>
              </a:rPr>
              <a:t>被创 </a:t>
            </a:r>
            <a:r>
              <a:rPr dirty="0" sz="2800" spc="5" b="1">
                <a:solidFill>
                  <a:srgbClr val="073D86"/>
                </a:solidFill>
                <a:latin typeface="Microsoft JhengHei"/>
                <a:cs typeface="Microsoft JhengHei"/>
              </a:rPr>
              <a:t>建</a:t>
            </a:r>
            <a:r>
              <a:rPr dirty="0" sz="2800" spc="10" b="1">
                <a:solidFill>
                  <a:srgbClr val="073D86"/>
                </a:solidFill>
                <a:latin typeface="Microsoft JhengHei"/>
                <a:cs typeface="Microsoft JhengHei"/>
              </a:rPr>
              <a:t>)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关系。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进程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控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制块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为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支持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这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些结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构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需要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包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括指 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向其他进程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的指针</a:t>
            </a:r>
            <a:endParaRPr sz="2800">
              <a:latin typeface="Microsoft JhengHei"/>
              <a:cs typeface="Microsoft JhengHe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1459" y="260604"/>
            <a:ext cx="2438400" cy="6416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89763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进</a:t>
            </a:r>
            <a:r>
              <a:rPr dirty="0" spc="20"/>
              <a:t>程</a:t>
            </a:r>
            <a:r>
              <a:rPr dirty="0"/>
              <a:t>控制块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69514" y="787730"/>
            <a:ext cx="3206750" cy="7886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5"/>
              <a:t>进</a:t>
            </a:r>
            <a:r>
              <a:rPr dirty="0" spc="20"/>
              <a:t>程</a:t>
            </a:r>
            <a:r>
              <a:rPr dirty="0" spc="5"/>
              <a:t>控制块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1517" y="2577671"/>
            <a:ext cx="7638415" cy="2497455"/>
          </a:xfrm>
          <a:prstGeom prst="rect">
            <a:avLst/>
          </a:prstGeom>
        </p:spPr>
        <p:txBody>
          <a:bodyPr wrap="square" lIns="0" tIns="114935" rIns="0" bIns="0" rtlCol="0" vert="horz">
            <a:spAutoFit/>
          </a:bodyPr>
          <a:lstStyle/>
          <a:p>
            <a:pPr marL="285115" indent="-272415">
              <a:lnSpc>
                <a:spcPct val="100000"/>
              </a:lnSpc>
              <a:spcBef>
                <a:spcPts val="90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3200" spc="5" b="1">
                <a:solidFill>
                  <a:srgbClr val="073D86"/>
                </a:solidFill>
                <a:latin typeface="Microsoft JhengHei"/>
                <a:cs typeface="Microsoft JhengHei"/>
              </a:rPr>
              <a:t>进程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控制</a:t>
            </a:r>
            <a:r>
              <a:rPr dirty="0" sz="3200" spc="-15" b="1">
                <a:solidFill>
                  <a:srgbClr val="073D86"/>
                </a:solidFill>
                <a:latin typeface="Microsoft JhengHei"/>
                <a:cs typeface="Microsoft JhengHei"/>
              </a:rPr>
              <a:t>信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息</a:t>
            </a:r>
            <a:endParaRPr sz="3200">
              <a:latin typeface="Microsoft JhengHei"/>
              <a:cs typeface="Microsoft JhengHei"/>
            </a:endParaRPr>
          </a:p>
          <a:p>
            <a:pPr lvl="1" marL="588645" indent="-273050">
              <a:lnSpc>
                <a:spcPct val="100000"/>
              </a:lnSpc>
              <a:spcBef>
                <a:spcPts val="700"/>
              </a:spcBef>
              <a:buClr>
                <a:srgbClr val="30B6FC"/>
              </a:buClr>
              <a:buFont typeface="Symbol"/>
              <a:buChar char=""/>
              <a:tabLst>
                <a:tab pos="589280" algn="l"/>
              </a:tabLst>
            </a:pP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进程通</a:t>
            </a:r>
            <a:r>
              <a:rPr dirty="0" sz="2800" spc="675" b="1">
                <a:solidFill>
                  <a:srgbClr val="073D86"/>
                </a:solidFill>
                <a:latin typeface="Microsoft JhengHei"/>
                <a:cs typeface="Microsoft JhengHei"/>
              </a:rPr>
              <a:t>信</a:t>
            </a:r>
            <a:r>
              <a:rPr dirty="0" sz="2800" spc="-10" b="1">
                <a:solidFill>
                  <a:srgbClr val="073D86"/>
                </a:solidFill>
                <a:latin typeface="Times New Roman"/>
                <a:cs typeface="Times New Roman"/>
              </a:rPr>
              <a:t>(InterProcess</a:t>
            </a:r>
            <a:r>
              <a:rPr dirty="0" sz="2800" spc="5" b="1">
                <a:solidFill>
                  <a:srgbClr val="073D86"/>
                </a:solidFill>
                <a:latin typeface="Times New Roman"/>
                <a:cs typeface="Times New Roman"/>
              </a:rPr>
              <a:t> </a:t>
            </a:r>
            <a:r>
              <a:rPr dirty="0" sz="2800" spc="-5" b="1">
                <a:solidFill>
                  <a:srgbClr val="073D86"/>
                </a:solidFill>
                <a:latin typeface="Times New Roman"/>
                <a:cs typeface="Times New Roman"/>
              </a:rPr>
              <a:t>Communication,</a:t>
            </a:r>
            <a:r>
              <a:rPr dirty="0" sz="2800" spc="30" b="1">
                <a:solidFill>
                  <a:srgbClr val="073D86"/>
                </a:solidFill>
                <a:latin typeface="Times New Roman"/>
                <a:cs typeface="Times New Roman"/>
              </a:rPr>
              <a:t> </a:t>
            </a:r>
            <a:r>
              <a:rPr dirty="0" sz="2800" spc="-5" b="1">
                <a:solidFill>
                  <a:srgbClr val="073D86"/>
                </a:solidFill>
                <a:latin typeface="Times New Roman"/>
                <a:cs typeface="Times New Roman"/>
              </a:rPr>
              <a:t>IPC)</a:t>
            </a:r>
            <a:endParaRPr sz="2800">
              <a:latin typeface="Times New Roman"/>
              <a:cs typeface="Times New Roman"/>
            </a:endParaRPr>
          </a:p>
          <a:p>
            <a:pPr algn="just" lvl="2" marL="868680" marR="5080" indent="-228600">
              <a:lnSpc>
                <a:spcPct val="100400"/>
              </a:lnSpc>
              <a:spcBef>
                <a:spcPts val="635"/>
              </a:spcBef>
              <a:buClr>
                <a:srgbClr val="30B6FC"/>
              </a:buClr>
              <a:buFont typeface="Symbol"/>
              <a:buChar char=""/>
              <a:tabLst>
                <a:tab pos="869315" algn="l"/>
              </a:tabLst>
            </a:pP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与两个独立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进程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间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的通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信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相关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联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的有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各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种标 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记、信号和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消息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。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进程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控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制块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中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维护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着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某些 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或全部此类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信息。</a:t>
            </a:r>
            <a:endParaRPr sz="2800">
              <a:latin typeface="Microsoft JhengHei"/>
              <a:cs typeface="Microsoft JhengHe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1459" y="260604"/>
            <a:ext cx="2438400" cy="6416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69514" y="787730"/>
            <a:ext cx="3206750" cy="7886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5"/>
              <a:t>进</a:t>
            </a:r>
            <a:r>
              <a:rPr dirty="0" spc="20"/>
              <a:t>程</a:t>
            </a:r>
            <a:r>
              <a:rPr dirty="0" spc="5"/>
              <a:t>控制块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8540" y="2328773"/>
            <a:ext cx="7639050" cy="2563495"/>
          </a:xfrm>
          <a:prstGeom prst="rect">
            <a:avLst/>
          </a:prstGeom>
        </p:spPr>
        <p:txBody>
          <a:bodyPr wrap="square" lIns="0" tIns="109855" rIns="0" bIns="0" rtlCol="0" vert="horz">
            <a:spAutoFit/>
          </a:bodyPr>
          <a:lstStyle/>
          <a:p>
            <a:pPr marL="285115" indent="-272415">
              <a:lnSpc>
                <a:spcPct val="100000"/>
              </a:lnSpc>
              <a:spcBef>
                <a:spcPts val="86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3200" spc="5" b="1">
                <a:solidFill>
                  <a:srgbClr val="073D86"/>
                </a:solidFill>
                <a:latin typeface="Microsoft JhengHei"/>
                <a:cs typeface="Microsoft JhengHei"/>
              </a:rPr>
              <a:t>进程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控制信息</a:t>
            </a:r>
            <a:endParaRPr sz="3200">
              <a:latin typeface="Microsoft JhengHei"/>
              <a:cs typeface="Microsoft JhengHei"/>
            </a:endParaRPr>
          </a:p>
          <a:p>
            <a:pPr lvl="1" marL="588645" indent="-273050">
              <a:lnSpc>
                <a:spcPct val="100000"/>
              </a:lnSpc>
              <a:spcBef>
                <a:spcPts val="770"/>
              </a:spcBef>
              <a:buClr>
                <a:srgbClr val="30B6FC"/>
              </a:buClr>
              <a:buFont typeface="Symbol"/>
              <a:buChar char=""/>
              <a:tabLst>
                <a:tab pos="589280" algn="l"/>
              </a:tabLst>
            </a:pPr>
            <a:r>
              <a:rPr dirty="0" sz="3200" spc="5" b="1">
                <a:solidFill>
                  <a:srgbClr val="073D86"/>
                </a:solidFill>
                <a:latin typeface="Microsoft JhengHei"/>
                <a:cs typeface="Microsoft JhengHei"/>
              </a:rPr>
              <a:t>进程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特权</a:t>
            </a:r>
            <a:endParaRPr sz="3200">
              <a:latin typeface="Microsoft JhengHei"/>
              <a:cs typeface="Microsoft JhengHei"/>
            </a:endParaRPr>
          </a:p>
          <a:p>
            <a:pPr algn="just" lvl="2" marL="869315" marR="5080" indent="-228600">
              <a:lnSpc>
                <a:spcPct val="100200"/>
              </a:lnSpc>
              <a:spcBef>
                <a:spcPts val="670"/>
              </a:spcBef>
              <a:buClr>
                <a:srgbClr val="30B6FC"/>
              </a:buClr>
              <a:buFont typeface="Symbol"/>
              <a:buChar char=""/>
              <a:tabLst>
                <a:tab pos="869950" algn="l"/>
              </a:tabLst>
            </a:pP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进程根据其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可以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访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问的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内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存空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间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以及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可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以执 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行的指令类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型被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赋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予各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种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特权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。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此外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，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特权 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还用于系统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实现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程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序和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服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务地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使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用。</a:t>
            </a:r>
            <a:endParaRPr sz="2800">
              <a:latin typeface="Microsoft JhengHei"/>
              <a:cs typeface="Microsoft JhengHe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1459" y="260604"/>
            <a:ext cx="2438400" cy="6416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69514" y="787730"/>
            <a:ext cx="3206750" cy="7886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5"/>
              <a:t>进</a:t>
            </a:r>
            <a:r>
              <a:rPr dirty="0" spc="20"/>
              <a:t>程</a:t>
            </a:r>
            <a:r>
              <a:rPr dirty="0" spc="5"/>
              <a:t>控制块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4065" y="2184247"/>
            <a:ext cx="8350884" cy="4088129"/>
          </a:xfrm>
          <a:prstGeom prst="rect">
            <a:avLst/>
          </a:prstGeom>
        </p:spPr>
        <p:txBody>
          <a:bodyPr wrap="square" lIns="0" tIns="109855" rIns="0" bIns="0" rtlCol="0" vert="horz">
            <a:spAutoFit/>
          </a:bodyPr>
          <a:lstStyle/>
          <a:p>
            <a:pPr marL="285115" indent="-272415">
              <a:lnSpc>
                <a:spcPct val="100000"/>
              </a:lnSpc>
              <a:spcBef>
                <a:spcPts val="86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3200" spc="5" b="1">
                <a:solidFill>
                  <a:srgbClr val="073D86"/>
                </a:solidFill>
                <a:latin typeface="Microsoft JhengHei"/>
                <a:cs typeface="Microsoft JhengHei"/>
              </a:rPr>
              <a:t>进程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控制信息</a:t>
            </a:r>
            <a:endParaRPr sz="3200">
              <a:latin typeface="Microsoft JhengHei"/>
              <a:cs typeface="Microsoft JhengHei"/>
            </a:endParaRPr>
          </a:p>
          <a:p>
            <a:pPr lvl="1" marL="588645" indent="-273050">
              <a:lnSpc>
                <a:spcPct val="100000"/>
              </a:lnSpc>
              <a:spcBef>
                <a:spcPts val="770"/>
              </a:spcBef>
              <a:buClr>
                <a:srgbClr val="30B6FC"/>
              </a:buClr>
              <a:buFont typeface="Symbol"/>
              <a:buChar char=""/>
              <a:tabLst>
                <a:tab pos="589280" algn="l"/>
              </a:tabLst>
            </a:pPr>
            <a:r>
              <a:rPr dirty="0" sz="3200" spc="5" b="1">
                <a:solidFill>
                  <a:srgbClr val="073D86"/>
                </a:solidFill>
                <a:latin typeface="Microsoft JhengHei"/>
                <a:cs typeface="Microsoft JhengHei"/>
              </a:rPr>
              <a:t>存储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管理</a:t>
            </a:r>
            <a:endParaRPr sz="3200">
              <a:latin typeface="Microsoft JhengHei"/>
              <a:cs typeface="Microsoft JhengHei"/>
            </a:endParaRPr>
          </a:p>
          <a:p>
            <a:pPr lvl="2" marL="869315" marR="5715" indent="-228600">
              <a:lnSpc>
                <a:spcPct val="100400"/>
              </a:lnSpc>
              <a:spcBef>
                <a:spcPts val="660"/>
              </a:spcBef>
              <a:buClr>
                <a:srgbClr val="30B6FC"/>
              </a:buClr>
              <a:buFont typeface="Symbol"/>
              <a:buChar char=""/>
              <a:tabLst>
                <a:tab pos="869950" algn="l"/>
              </a:tabLst>
            </a:pP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这一部分包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括指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向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描述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分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配给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该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进程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的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虚拟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内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存 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空间地段表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或页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表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地指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针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。</a:t>
            </a:r>
            <a:endParaRPr sz="2800">
              <a:latin typeface="Microsoft JhengHei"/>
              <a:cs typeface="Microsoft JhengHei"/>
            </a:endParaRPr>
          </a:p>
          <a:p>
            <a:pPr lvl="1" marL="588645" indent="-273050">
              <a:lnSpc>
                <a:spcPct val="100000"/>
              </a:lnSpc>
              <a:spcBef>
                <a:spcPts val="740"/>
              </a:spcBef>
              <a:buClr>
                <a:srgbClr val="30B6FC"/>
              </a:buClr>
              <a:buFont typeface="Symbol"/>
              <a:buChar char=""/>
              <a:tabLst>
                <a:tab pos="589280" algn="l"/>
              </a:tabLst>
            </a:pPr>
            <a:r>
              <a:rPr dirty="0" sz="3200" spc="5" b="1">
                <a:solidFill>
                  <a:srgbClr val="073D86"/>
                </a:solidFill>
                <a:latin typeface="Microsoft JhengHei"/>
                <a:cs typeface="Microsoft JhengHei"/>
              </a:rPr>
              <a:t>资源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地所有权和使用情况</a:t>
            </a:r>
            <a:endParaRPr sz="3200">
              <a:latin typeface="Microsoft JhengHei"/>
              <a:cs typeface="Microsoft JhengHei"/>
            </a:endParaRPr>
          </a:p>
          <a:p>
            <a:pPr lvl="2" marL="869315" indent="-228600">
              <a:lnSpc>
                <a:spcPct val="100000"/>
              </a:lnSpc>
              <a:spcBef>
                <a:spcPts val="690"/>
              </a:spcBef>
              <a:buClr>
                <a:srgbClr val="30B6FC"/>
              </a:buClr>
              <a:buFont typeface="Symbol"/>
              <a:buChar char=""/>
              <a:tabLst>
                <a:tab pos="869950" algn="l"/>
              </a:tabLst>
            </a:pP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进程控制的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资源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可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以表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示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成诸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如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一个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打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开的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文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件</a:t>
            </a:r>
            <a:endParaRPr sz="2800">
              <a:latin typeface="Microsoft JhengHei"/>
              <a:cs typeface="Microsoft JhengHei"/>
            </a:endParaRPr>
          </a:p>
          <a:p>
            <a:pPr marL="869315" marR="5080">
              <a:lnSpc>
                <a:spcPts val="3370"/>
              </a:lnSpc>
              <a:spcBef>
                <a:spcPts val="105"/>
              </a:spcBef>
            </a:pP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，还可能包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括处理器或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其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他资源的使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用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历史；调 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度器会需要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这些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信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息。</a:t>
            </a:r>
            <a:endParaRPr sz="2800">
              <a:latin typeface="Microsoft JhengHei"/>
              <a:cs typeface="Microsoft JhengHe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1459" y="260604"/>
            <a:ext cx="2438400" cy="6416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1125" y="699262"/>
            <a:ext cx="6379845" cy="7880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虚</a:t>
            </a:r>
            <a:r>
              <a:rPr dirty="0" spc="20"/>
              <a:t>拟</a:t>
            </a:r>
            <a:r>
              <a:rPr dirty="0"/>
              <a:t>内存中的用</a:t>
            </a:r>
            <a:r>
              <a:rPr dirty="0" spc="-25"/>
              <a:t>户</a:t>
            </a:r>
            <a:r>
              <a:rPr dirty="0"/>
              <a:t>进程</a:t>
            </a:r>
          </a:p>
        </p:txBody>
      </p:sp>
      <p:sp>
        <p:nvSpPr>
          <p:cNvPr id="3" name="object 3"/>
          <p:cNvSpPr/>
          <p:nvPr/>
        </p:nvSpPr>
        <p:spPr>
          <a:xfrm>
            <a:off x="251459" y="260604"/>
            <a:ext cx="2438400" cy="6416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552605" y="6406704"/>
            <a:ext cx="643890" cy="3225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950" spc="-5">
                <a:latin typeface="宋体"/>
                <a:cs typeface="宋体"/>
              </a:rPr>
              <a:t>进</a:t>
            </a:r>
            <a:r>
              <a:rPr dirty="0" sz="1950" spc="-10">
                <a:latin typeface="宋体"/>
                <a:cs typeface="宋体"/>
              </a:rPr>
              <a:t>程</a:t>
            </a:r>
            <a:r>
              <a:rPr dirty="0" sz="1950" spc="-5">
                <a:latin typeface="Times New Roman"/>
                <a:cs typeface="Times New Roman"/>
              </a:rPr>
              <a:t>1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89500" y="6406704"/>
            <a:ext cx="643890" cy="3225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950" spc="-5">
                <a:latin typeface="宋体"/>
                <a:cs typeface="宋体"/>
              </a:rPr>
              <a:t>进程</a:t>
            </a:r>
            <a:r>
              <a:rPr dirty="0" sz="1950" spc="-5">
                <a:latin typeface="Times New Roman"/>
                <a:cs typeface="Times New Roman"/>
              </a:rPr>
              <a:t>2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12307" y="1947085"/>
            <a:ext cx="767715" cy="6769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123189">
              <a:lnSpc>
                <a:spcPct val="109500"/>
              </a:lnSpc>
              <a:spcBef>
                <a:spcPts val="100"/>
              </a:spcBef>
            </a:pPr>
            <a:r>
              <a:rPr dirty="0" sz="1950" spc="-5">
                <a:latin typeface="宋体"/>
                <a:cs typeface="宋体"/>
              </a:rPr>
              <a:t>进程 </a:t>
            </a:r>
            <a:r>
              <a:rPr dirty="0" sz="1950" spc="-5">
                <a:latin typeface="宋体"/>
                <a:cs typeface="宋体"/>
              </a:rPr>
              <a:t>控制块</a:t>
            </a:r>
            <a:endParaRPr sz="1950">
              <a:latin typeface="宋体"/>
              <a:cs typeface="宋体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635362" y="6387217"/>
            <a:ext cx="643890" cy="3225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950" spc="-5">
                <a:latin typeface="宋体"/>
                <a:cs typeface="宋体"/>
              </a:rPr>
              <a:t>进程</a:t>
            </a:r>
            <a:r>
              <a:rPr dirty="0" sz="1950" spc="-5" i="1">
                <a:latin typeface="Times New Roman"/>
                <a:cs typeface="Times New Roman"/>
              </a:rPr>
              <a:t>n</a:t>
            </a:r>
            <a:endParaRPr sz="1950">
              <a:latin typeface="Times New Roman"/>
              <a:cs typeface="Times New Roman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626582" y="1672915"/>
          <a:ext cx="1952625" cy="46418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47545"/>
              </a:tblGrid>
              <a:tr h="42836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dirty="0" sz="1950" spc="-5">
                          <a:latin typeface="宋体"/>
                          <a:cs typeface="宋体"/>
                        </a:rPr>
                        <a:t>进程标识号</a:t>
                      </a:r>
                      <a:endParaRPr sz="1950">
                        <a:latin typeface="宋体"/>
                        <a:cs typeface="宋体"/>
                      </a:endParaRPr>
                    </a:p>
                  </a:txBody>
                  <a:tcPr marL="0" marR="0" marB="0" marT="4762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8EDF7"/>
                    </a:solidFill>
                  </a:tcPr>
                </a:tc>
              </a:tr>
              <a:tr h="42836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dirty="0" sz="1950" spc="-5">
                          <a:latin typeface="宋体"/>
                          <a:cs typeface="宋体"/>
                        </a:rPr>
                        <a:t>处理器状态信息</a:t>
                      </a:r>
                      <a:endParaRPr sz="1950">
                        <a:latin typeface="宋体"/>
                        <a:cs typeface="宋体"/>
                      </a:endParaRPr>
                    </a:p>
                  </a:txBody>
                  <a:tcPr marL="0" marR="0" marB="0" marT="4762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8EDF7"/>
                    </a:solidFill>
                  </a:tcPr>
                </a:tc>
              </a:tr>
              <a:tr h="42840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dirty="0" sz="1950" spc="-5">
                          <a:latin typeface="宋体"/>
                          <a:cs typeface="宋体"/>
                        </a:rPr>
                        <a:t>进程控制信息</a:t>
                      </a:r>
                      <a:endParaRPr sz="1950">
                        <a:latin typeface="宋体"/>
                        <a:cs typeface="宋体"/>
                      </a:endParaRPr>
                    </a:p>
                  </a:txBody>
                  <a:tcPr marL="0" marR="0" marB="0" marT="4762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8EDF7"/>
                    </a:solidFill>
                  </a:tcPr>
                </a:tc>
              </a:tr>
              <a:tr h="70099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50"/>
                        </a:spcBef>
                      </a:pPr>
                      <a:r>
                        <a:rPr dirty="0" sz="1950" spc="-5">
                          <a:latin typeface="宋体"/>
                          <a:cs typeface="宋体"/>
                        </a:rPr>
                        <a:t>用户栈</a:t>
                      </a:r>
                      <a:endParaRPr sz="1950">
                        <a:latin typeface="宋体"/>
                        <a:cs typeface="宋体"/>
                      </a:endParaRPr>
                    </a:p>
                  </a:txBody>
                  <a:tcPr marL="0" marR="0" marB="0" marT="1841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</a:tr>
              <a:tr h="1053408">
                <a:tc>
                  <a:txBody>
                    <a:bodyPr/>
                    <a:lstStyle/>
                    <a:p>
                      <a:pPr marL="118110" marR="99695" indent="-10795">
                        <a:lnSpc>
                          <a:spcPct val="107100"/>
                        </a:lnSpc>
                        <a:spcBef>
                          <a:spcPts val="1325"/>
                        </a:spcBef>
                      </a:pPr>
                      <a:r>
                        <a:rPr dirty="0" sz="1950">
                          <a:latin typeface="宋体"/>
                          <a:cs typeface="宋体"/>
                        </a:rPr>
                        <a:t>私有用户地址空 </a:t>
                      </a:r>
                      <a:r>
                        <a:rPr dirty="0" sz="1950" spc="-5">
                          <a:latin typeface="宋体"/>
                          <a:cs typeface="宋体"/>
                        </a:rPr>
                        <a:t>间</a:t>
                      </a:r>
                      <a:r>
                        <a:rPr dirty="0" sz="1950" spc="-555"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1950" spc="-5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dirty="0" sz="1950" spc="-5">
                          <a:latin typeface="宋体"/>
                          <a:cs typeface="宋体"/>
                        </a:rPr>
                        <a:t>程序、数据</a:t>
                      </a:r>
                      <a:r>
                        <a:rPr dirty="0" sz="1950" spc="-5">
                          <a:latin typeface="Times New Roman"/>
                          <a:cs typeface="Times New Roman"/>
                        </a:rPr>
                        <a:t>)</a:t>
                      </a:r>
                      <a:endParaRPr sz="1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682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</a:tr>
              <a:tr h="56665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dirty="0" sz="1950" spc="-5">
                          <a:latin typeface="宋体"/>
                          <a:cs typeface="宋体"/>
                        </a:rPr>
                        <a:t>核心栈</a:t>
                      </a:r>
                      <a:endParaRPr sz="1950">
                        <a:latin typeface="宋体"/>
                        <a:cs typeface="宋体"/>
                      </a:endParaRPr>
                    </a:p>
                  </a:txBody>
                  <a:tcPr marL="0" marR="0" marB="0" marT="11811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03196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950" spc="-5">
                          <a:latin typeface="宋体"/>
                          <a:cs typeface="宋体"/>
                        </a:rPr>
                        <a:t>共享地址空间</a:t>
                      </a:r>
                      <a:endParaRPr sz="1950">
                        <a:latin typeface="宋体"/>
                        <a:cs typeface="宋体"/>
                      </a:endParaRPr>
                    </a:p>
                  </a:txBody>
                  <a:tcPr marL="0" marR="0" marB="0" marT="381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2963463" y="1672915"/>
          <a:ext cx="1952625" cy="46418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47545"/>
              </a:tblGrid>
              <a:tr h="42836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dirty="0" sz="1950" spc="-5">
                          <a:latin typeface="宋体"/>
                          <a:cs typeface="宋体"/>
                        </a:rPr>
                        <a:t>进程标识号</a:t>
                      </a:r>
                      <a:endParaRPr sz="1950">
                        <a:latin typeface="宋体"/>
                        <a:cs typeface="宋体"/>
                      </a:endParaRPr>
                    </a:p>
                  </a:txBody>
                  <a:tcPr marL="0" marR="0" marB="0" marT="4762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8EDF7"/>
                    </a:solidFill>
                  </a:tcPr>
                </a:tc>
              </a:tr>
              <a:tr h="42836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dirty="0" sz="1950" spc="-5">
                          <a:latin typeface="宋体"/>
                          <a:cs typeface="宋体"/>
                        </a:rPr>
                        <a:t>处理器状态信息</a:t>
                      </a:r>
                      <a:endParaRPr sz="1950">
                        <a:latin typeface="宋体"/>
                        <a:cs typeface="宋体"/>
                      </a:endParaRPr>
                    </a:p>
                  </a:txBody>
                  <a:tcPr marL="0" marR="0" marB="0" marT="4762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8EDF7"/>
                    </a:solidFill>
                  </a:tcPr>
                </a:tc>
              </a:tr>
              <a:tr h="42840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dirty="0" sz="1950" spc="-5">
                          <a:latin typeface="宋体"/>
                          <a:cs typeface="宋体"/>
                        </a:rPr>
                        <a:t>进程控制信息</a:t>
                      </a:r>
                      <a:endParaRPr sz="1950">
                        <a:latin typeface="宋体"/>
                        <a:cs typeface="宋体"/>
                      </a:endParaRPr>
                    </a:p>
                  </a:txBody>
                  <a:tcPr marL="0" marR="0" marB="0" marT="4762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8EDF7"/>
                    </a:solidFill>
                  </a:tcPr>
                </a:tc>
              </a:tr>
              <a:tr h="70099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50"/>
                        </a:spcBef>
                      </a:pPr>
                      <a:r>
                        <a:rPr dirty="0" sz="1950" spc="-5">
                          <a:latin typeface="宋体"/>
                          <a:cs typeface="宋体"/>
                        </a:rPr>
                        <a:t>用户栈</a:t>
                      </a:r>
                      <a:endParaRPr sz="1950">
                        <a:latin typeface="宋体"/>
                        <a:cs typeface="宋体"/>
                      </a:endParaRPr>
                    </a:p>
                  </a:txBody>
                  <a:tcPr marL="0" marR="0" marB="0" marT="1841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</a:tr>
              <a:tr h="1053408">
                <a:tc>
                  <a:txBody>
                    <a:bodyPr/>
                    <a:lstStyle/>
                    <a:p>
                      <a:pPr marL="118110" marR="99695" indent="-10795">
                        <a:lnSpc>
                          <a:spcPct val="107100"/>
                        </a:lnSpc>
                        <a:spcBef>
                          <a:spcPts val="1325"/>
                        </a:spcBef>
                      </a:pPr>
                      <a:r>
                        <a:rPr dirty="0" sz="1950">
                          <a:latin typeface="宋体"/>
                          <a:cs typeface="宋体"/>
                        </a:rPr>
                        <a:t>私有用户地址空 </a:t>
                      </a:r>
                      <a:r>
                        <a:rPr dirty="0" sz="1950" spc="-5">
                          <a:latin typeface="宋体"/>
                          <a:cs typeface="宋体"/>
                        </a:rPr>
                        <a:t>间</a:t>
                      </a:r>
                      <a:r>
                        <a:rPr dirty="0" sz="1950" spc="-555"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1950" spc="-5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dirty="0" sz="1950" spc="-5">
                          <a:latin typeface="宋体"/>
                          <a:cs typeface="宋体"/>
                        </a:rPr>
                        <a:t>程序、数据</a:t>
                      </a:r>
                      <a:r>
                        <a:rPr dirty="0" sz="1950" spc="-5">
                          <a:latin typeface="Times New Roman"/>
                          <a:cs typeface="Times New Roman"/>
                        </a:rPr>
                        <a:t>)</a:t>
                      </a:r>
                      <a:endParaRPr sz="1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682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</a:tr>
              <a:tr h="56665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dirty="0" sz="1950" spc="-5">
                          <a:latin typeface="宋体"/>
                          <a:cs typeface="宋体"/>
                        </a:rPr>
                        <a:t>核心栈</a:t>
                      </a:r>
                      <a:endParaRPr sz="1950">
                        <a:latin typeface="宋体"/>
                        <a:cs typeface="宋体"/>
                      </a:endParaRPr>
                    </a:p>
                  </a:txBody>
                  <a:tcPr marL="0" marR="0" marB="0" marT="11811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03196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950" spc="-5">
                          <a:latin typeface="宋体"/>
                          <a:cs typeface="宋体"/>
                        </a:rPr>
                        <a:t>共享地址空间</a:t>
                      </a:r>
                      <a:endParaRPr sz="1950">
                        <a:latin typeface="宋体"/>
                        <a:cs typeface="宋体"/>
                      </a:endParaRPr>
                    </a:p>
                  </a:txBody>
                  <a:tcPr marL="0" marR="0" marB="0" marT="381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0" name="object 10"/>
          <p:cNvSpPr/>
          <p:nvPr/>
        </p:nvSpPr>
        <p:spPr>
          <a:xfrm>
            <a:off x="5144598" y="3308616"/>
            <a:ext cx="120227" cy="12007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689951" y="3308616"/>
            <a:ext cx="120089" cy="12007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436717" y="3308616"/>
            <a:ext cx="120227" cy="12007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958742" y="1667275"/>
            <a:ext cx="168910" cy="1269365"/>
          </a:xfrm>
          <a:custGeom>
            <a:avLst/>
            <a:gdLst/>
            <a:ahLst/>
            <a:cxnLst/>
            <a:rect l="l" t="t" r="r" b="b"/>
            <a:pathLst>
              <a:path w="168909" h="1269364">
                <a:moveTo>
                  <a:pt x="0" y="1268857"/>
                </a:moveTo>
                <a:lnTo>
                  <a:pt x="32775" y="1260543"/>
                </a:lnTo>
                <a:lnTo>
                  <a:pt x="59538" y="1237873"/>
                </a:lnTo>
                <a:lnTo>
                  <a:pt x="77582" y="1204261"/>
                </a:lnTo>
                <a:lnTo>
                  <a:pt x="84199" y="1163119"/>
                </a:lnTo>
                <a:lnTo>
                  <a:pt x="84199" y="740165"/>
                </a:lnTo>
                <a:lnTo>
                  <a:pt x="90815" y="699010"/>
                </a:lnTo>
                <a:lnTo>
                  <a:pt x="108860" y="665400"/>
                </a:lnTo>
                <a:lnTo>
                  <a:pt x="135623" y="642737"/>
                </a:lnTo>
                <a:lnTo>
                  <a:pt x="168398" y="634427"/>
                </a:lnTo>
                <a:lnTo>
                  <a:pt x="135623" y="626116"/>
                </a:lnTo>
                <a:lnTo>
                  <a:pt x="108860" y="603454"/>
                </a:lnTo>
                <a:lnTo>
                  <a:pt x="90815" y="569843"/>
                </a:lnTo>
                <a:lnTo>
                  <a:pt x="84199" y="528688"/>
                </a:lnTo>
                <a:lnTo>
                  <a:pt x="84199" y="105734"/>
                </a:lnTo>
                <a:lnTo>
                  <a:pt x="77582" y="64581"/>
                </a:lnTo>
                <a:lnTo>
                  <a:pt x="59538" y="30972"/>
                </a:lnTo>
                <a:lnTo>
                  <a:pt x="32775" y="8310"/>
                </a:lnTo>
                <a:lnTo>
                  <a:pt x="0" y="0"/>
                </a:lnTo>
              </a:path>
            </a:pathLst>
          </a:custGeom>
          <a:ln w="1392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28230" y="4716083"/>
            <a:ext cx="1947545" cy="565150"/>
          </a:xfrm>
          <a:custGeom>
            <a:avLst/>
            <a:gdLst/>
            <a:ahLst/>
            <a:cxnLst/>
            <a:rect l="l" t="t" r="r" b="b"/>
            <a:pathLst>
              <a:path w="1947545" h="565150">
                <a:moveTo>
                  <a:pt x="0" y="564673"/>
                </a:moveTo>
                <a:lnTo>
                  <a:pt x="1947412" y="564673"/>
                </a:lnTo>
                <a:lnTo>
                  <a:pt x="1947412" y="0"/>
                </a:lnTo>
                <a:lnTo>
                  <a:pt x="0" y="0"/>
                </a:lnTo>
                <a:lnTo>
                  <a:pt x="0" y="56467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965112" y="4716083"/>
            <a:ext cx="1947545" cy="565150"/>
          </a:xfrm>
          <a:custGeom>
            <a:avLst/>
            <a:gdLst/>
            <a:ahLst/>
            <a:cxnLst/>
            <a:rect l="l" t="t" r="r" b="b"/>
            <a:pathLst>
              <a:path w="1947545" h="565150">
                <a:moveTo>
                  <a:pt x="0" y="564673"/>
                </a:moveTo>
                <a:lnTo>
                  <a:pt x="1947412" y="564673"/>
                </a:lnTo>
                <a:lnTo>
                  <a:pt x="1947412" y="0"/>
                </a:lnTo>
                <a:lnTo>
                  <a:pt x="0" y="0"/>
                </a:lnTo>
                <a:lnTo>
                  <a:pt x="0" y="56467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983718" y="4716083"/>
            <a:ext cx="1947545" cy="565150"/>
          </a:xfrm>
          <a:custGeom>
            <a:avLst/>
            <a:gdLst/>
            <a:ahLst/>
            <a:cxnLst/>
            <a:rect l="l" t="t" r="r" b="b"/>
            <a:pathLst>
              <a:path w="1947545" h="565150">
                <a:moveTo>
                  <a:pt x="0" y="564673"/>
                </a:moveTo>
                <a:lnTo>
                  <a:pt x="1947412" y="564673"/>
                </a:lnTo>
                <a:lnTo>
                  <a:pt x="1947412" y="0"/>
                </a:lnTo>
                <a:lnTo>
                  <a:pt x="0" y="0"/>
                </a:lnTo>
                <a:lnTo>
                  <a:pt x="0" y="56467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5982069" y="1672915"/>
          <a:ext cx="1952625" cy="46418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47545"/>
              </a:tblGrid>
              <a:tr h="42836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dirty="0" sz="1950" spc="-5">
                          <a:latin typeface="宋体"/>
                          <a:cs typeface="宋体"/>
                        </a:rPr>
                        <a:t>进程标识号</a:t>
                      </a:r>
                      <a:endParaRPr sz="1950">
                        <a:latin typeface="宋体"/>
                        <a:cs typeface="宋体"/>
                      </a:endParaRPr>
                    </a:p>
                  </a:txBody>
                  <a:tcPr marL="0" marR="0" marB="0" marT="4762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8EDF7"/>
                    </a:solidFill>
                  </a:tcPr>
                </a:tc>
              </a:tr>
              <a:tr h="42836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dirty="0" sz="1950" spc="-5">
                          <a:latin typeface="宋体"/>
                          <a:cs typeface="宋体"/>
                        </a:rPr>
                        <a:t>处理器状态信息</a:t>
                      </a:r>
                      <a:endParaRPr sz="1950">
                        <a:latin typeface="宋体"/>
                        <a:cs typeface="宋体"/>
                      </a:endParaRPr>
                    </a:p>
                  </a:txBody>
                  <a:tcPr marL="0" marR="0" marB="0" marT="4762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8EDF7"/>
                    </a:solidFill>
                  </a:tcPr>
                </a:tc>
              </a:tr>
              <a:tr h="42840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dirty="0" sz="1950" spc="-5">
                          <a:latin typeface="宋体"/>
                          <a:cs typeface="宋体"/>
                        </a:rPr>
                        <a:t>进程控制信息</a:t>
                      </a:r>
                      <a:endParaRPr sz="1950">
                        <a:latin typeface="宋体"/>
                        <a:cs typeface="宋体"/>
                      </a:endParaRPr>
                    </a:p>
                  </a:txBody>
                  <a:tcPr marL="0" marR="0" marB="0" marT="4762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8EDF7"/>
                    </a:solidFill>
                  </a:tcPr>
                </a:tc>
              </a:tr>
              <a:tr h="70099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50"/>
                        </a:spcBef>
                      </a:pPr>
                      <a:r>
                        <a:rPr dirty="0" sz="1950" spc="-5">
                          <a:latin typeface="宋体"/>
                          <a:cs typeface="宋体"/>
                        </a:rPr>
                        <a:t>用户栈</a:t>
                      </a:r>
                      <a:endParaRPr sz="1950">
                        <a:latin typeface="宋体"/>
                        <a:cs typeface="宋体"/>
                      </a:endParaRPr>
                    </a:p>
                  </a:txBody>
                  <a:tcPr marL="0" marR="0" marB="0" marT="1841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</a:tr>
              <a:tr h="1053408">
                <a:tc>
                  <a:txBody>
                    <a:bodyPr/>
                    <a:lstStyle/>
                    <a:p>
                      <a:pPr marL="118110" marR="100330" indent="-10795">
                        <a:lnSpc>
                          <a:spcPct val="107100"/>
                        </a:lnSpc>
                        <a:spcBef>
                          <a:spcPts val="1325"/>
                        </a:spcBef>
                      </a:pPr>
                      <a:r>
                        <a:rPr dirty="0" sz="1950">
                          <a:latin typeface="宋体"/>
                          <a:cs typeface="宋体"/>
                        </a:rPr>
                        <a:t>私有用户地址空 </a:t>
                      </a:r>
                      <a:r>
                        <a:rPr dirty="0" sz="1950" spc="-5">
                          <a:latin typeface="宋体"/>
                          <a:cs typeface="宋体"/>
                        </a:rPr>
                        <a:t>间</a:t>
                      </a:r>
                      <a:r>
                        <a:rPr dirty="0" sz="1950" spc="-555"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1950" spc="-1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dirty="0" sz="1950" spc="-5">
                          <a:latin typeface="宋体"/>
                          <a:cs typeface="宋体"/>
                        </a:rPr>
                        <a:t>程序、数据</a:t>
                      </a:r>
                      <a:r>
                        <a:rPr dirty="0" sz="1950" spc="-5">
                          <a:latin typeface="Times New Roman"/>
                          <a:cs typeface="Times New Roman"/>
                        </a:rPr>
                        <a:t>)</a:t>
                      </a:r>
                      <a:endParaRPr sz="1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682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</a:tr>
              <a:tr h="56665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dirty="0" sz="1950" spc="-5">
                          <a:latin typeface="宋体"/>
                          <a:cs typeface="宋体"/>
                        </a:rPr>
                        <a:t>核心栈</a:t>
                      </a:r>
                      <a:endParaRPr sz="1950">
                        <a:latin typeface="宋体"/>
                        <a:cs typeface="宋体"/>
                      </a:endParaRPr>
                    </a:p>
                  </a:txBody>
                  <a:tcPr marL="0" marR="0" marB="0" marT="11811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03196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950" spc="-5">
                          <a:latin typeface="宋体"/>
                          <a:cs typeface="宋体"/>
                        </a:rPr>
                        <a:t>共享地址空间</a:t>
                      </a:r>
                      <a:endParaRPr sz="1950">
                        <a:latin typeface="宋体"/>
                        <a:cs typeface="宋体"/>
                      </a:endParaRPr>
                    </a:p>
                  </a:txBody>
                  <a:tcPr marL="0" marR="0" marB="0" marT="381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95854" y="206451"/>
            <a:ext cx="4476750" cy="15506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 marR="5080" indent="23876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Times New Roman"/>
                <a:cs typeface="Times New Roman"/>
              </a:rPr>
              <a:t>4.3.4</a:t>
            </a:r>
            <a:r>
              <a:rPr dirty="0" spc="-55">
                <a:latin typeface="Times New Roman"/>
                <a:cs typeface="Times New Roman"/>
              </a:rPr>
              <a:t> </a:t>
            </a:r>
            <a:r>
              <a:rPr dirty="0" spc="5"/>
              <a:t>执</a:t>
            </a:r>
            <a:r>
              <a:rPr dirty="0" spc="25"/>
              <a:t>行</a:t>
            </a:r>
            <a:r>
              <a:rPr dirty="0" spc="5"/>
              <a:t>模式 </a:t>
            </a:r>
            <a:r>
              <a:rPr dirty="0"/>
              <a:t>处</a:t>
            </a:r>
            <a:r>
              <a:rPr dirty="0" spc="20"/>
              <a:t>理</a:t>
            </a:r>
            <a:r>
              <a:rPr dirty="0"/>
              <a:t>器状态信息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0168" y="2175787"/>
            <a:ext cx="3448050" cy="3253740"/>
          </a:xfrm>
          <a:prstGeom prst="rect">
            <a:avLst/>
          </a:prstGeom>
        </p:spPr>
        <p:txBody>
          <a:bodyPr wrap="square" lIns="0" tIns="115570" rIns="0" bIns="0" rtlCol="0" vert="horz">
            <a:spAutoFit/>
          </a:bodyPr>
          <a:lstStyle/>
          <a:p>
            <a:pPr marL="285115" indent="-272415">
              <a:lnSpc>
                <a:spcPct val="100000"/>
              </a:lnSpc>
              <a:spcBef>
                <a:spcPts val="91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3200" spc="5" b="1">
                <a:solidFill>
                  <a:srgbClr val="073D86"/>
                </a:solidFill>
                <a:latin typeface="Microsoft JhengHei"/>
                <a:cs typeface="Microsoft JhengHei"/>
              </a:rPr>
              <a:t>处理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器寄</a:t>
            </a:r>
            <a:r>
              <a:rPr dirty="0" sz="3200" spc="-15" b="1">
                <a:solidFill>
                  <a:srgbClr val="073D86"/>
                </a:solidFill>
                <a:latin typeface="Microsoft JhengHei"/>
                <a:cs typeface="Microsoft JhengHei"/>
              </a:rPr>
              <a:t>存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器</a:t>
            </a:r>
            <a:endParaRPr sz="3200">
              <a:latin typeface="Microsoft JhengHei"/>
              <a:cs typeface="Microsoft JhengHei"/>
            </a:endParaRPr>
          </a:p>
          <a:p>
            <a:pPr lvl="1" marL="588645" indent="-273050">
              <a:lnSpc>
                <a:spcPct val="100000"/>
              </a:lnSpc>
              <a:spcBef>
                <a:spcPts val="700"/>
              </a:spcBef>
              <a:buClr>
                <a:srgbClr val="30B6FC"/>
              </a:buClr>
              <a:buFont typeface="Symbol"/>
              <a:buChar char=""/>
              <a:tabLst>
                <a:tab pos="589280" algn="l"/>
              </a:tabLst>
            </a:pP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用户可见寄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存器</a:t>
            </a:r>
            <a:endParaRPr sz="2800">
              <a:latin typeface="Microsoft JhengHei"/>
              <a:cs typeface="Microsoft JhengHei"/>
            </a:endParaRPr>
          </a:p>
          <a:p>
            <a:pPr lvl="1" marL="588645" indent="-273050">
              <a:lnSpc>
                <a:spcPct val="100000"/>
              </a:lnSpc>
              <a:spcBef>
                <a:spcPts val="670"/>
              </a:spcBef>
              <a:buClr>
                <a:srgbClr val="30B6FC"/>
              </a:buClr>
              <a:buFont typeface="Symbol"/>
              <a:buChar char=""/>
              <a:tabLst>
                <a:tab pos="589280" algn="l"/>
              </a:tabLst>
            </a:pP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控制和状态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寄存器</a:t>
            </a:r>
            <a:endParaRPr sz="2800">
              <a:latin typeface="Microsoft JhengHei"/>
              <a:cs typeface="Microsoft JhengHei"/>
            </a:endParaRPr>
          </a:p>
          <a:p>
            <a:pPr lvl="1" marL="588645" indent="-273050">
              <a:lnSpc>
                <a:spcPct val="100000"/>
              </a:lnSpc>
              <a:spcBef>
                <a:spcPts val="675"/>
              </a:spcBef>
              <a:buClr>
                <a:srgbClr val="30B6FC"/>
              </a:buClr>
              <a:buFont typeface="Symbol"/>
              <a:buChar char=""/>
              <a:tabLst>
                <a:tab pos="589280" algn="l"/>
              </a:tabLst>
            </a:pPr>
            <a:r>
              <a:rPr dirty="0" sz="2800" spc="5" b="1">
                <a:solidFill>
                  <a:srgbClr val="073D86"/>
                </a:solidFill>
                <a:latin typeface="Microsoft JhengHei"/>
                <a:cs typeface="Microsoft JhengHei"/>
              </a:rPr>
              <a:t>栈指针</a:t>
            </a:r>
            <a:endParaRPr sz="2800">
              <a:latin typeface="Microsoft JhengHei"/>
              <a:cs typeface="Microsoft JhengHei"/>
            </a:endParaRPr>
          </a:p>
          <a:p>
            <a:pPr marL="285115" indent="-272415">
              <a:lnSpc>
                <a:spcPct val="100000"/>
              </a:lnSpc>
              <a:spcBef>
                <a:spcPts val="74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3200" spc="5" b="1">
                <a:solidFill>
                  <a:srgbClr val="073D86"/>
                </a:solidFill>
                <a:latin typeface="Microsoft JhengHei"/>
                <a:cs typeface="Microsoft JhengHei"/>
              </a:rPr>
              <a:t>程序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状态字</a:t>
            </a:r>
            <a:endParaRPr sz="3200">
              <a:latin typeface="Microsoft JhengHei"/>
              <a:cs typeface="Microsoft JhengHei"/>
            </a:endParaRPr>
          </a:p>
          <a:p>
            <a:pPr lvl="1" marL="588645" indent="-273050">
              <a:lnSpc>
                <a:spcPct val="100000"/>
              </a:lnSpc>
              <a:spcBef>
                <a:spcPts val="700"/>
              </a:spcBef>
              <a:buClr>
                <a:srgbClr val="30B6FC"/>
              </a:buClr>
              <a:buFont typeface="Symbol"/>
              <a:buChar char=""/>
              <a:tabLst>
                <a:tab pos="589280" algn="l"/>
              </a:tabLst>
            </a:pPr>
            <a:r>
              <a:rPr dirty="0" sz="2800" spc="5" b="1">
                <a:solidFill>
                  <a:srgbClr val="073D86"/>
                </a:solidFill>
                <a:latin typeface="Microsoft JhengHei"/>
                <a:cs typeface="Microsoft JhengHei"/>
              </a:rPr>
              <a:t>包括状态信息</a:t>
            </a:r>
            <a:endParaRPr sz="2800">
              <a:latin typeface="Microsoft JhengHei"/>
              <a:cs typeface="Microsoft JhengHe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1459" y="260604"/>
            <a:ext cx="2438400" cy="6416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98114" y="826465"/>
            <a:ext cx="3206750" cy="7886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5"/>
              <a:t>进</a:t>
            </a:r>
            <a:r>
              <a:rPr dirty="0" spc="20"/>
              <a:t>程</a:t>
            </a:r>
            <a:r>
              <a:rPr dirty="0" spc="5"/>
              <a:t>上下文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8540" y="2571749"/>
            <a:ext cx="7773034" cy="1906270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marL="285115" marR="5080" indent="-272415">
              <a:lnSpc>
                <a:spcPct val="100699"/>
              </a:lnSpc>
              <a:spcBef>
                <a:spcPts val="7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800" spc="5" b="1">
                <a:solidFill>
                  <a:srgbClr val="073D86"/>
                </a:solidFill>
                <a:latin typeface="Microsoft JhengHei"/>
                <a:cs typeface="Microsoft JhengHei"/>
              </a:rPr>
              <a:t>用户级上下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文：</a:t>
            </a:r>
            <a:r>
              <a:rPr dirty="0" sz="2800" spc="10" b="1">
                <a:solidFill>
                  <a:srgbClr val="073D86"/>
                </a:solidFill>
                <a:latin typeface="Microsoft JhengHei"/>
                <a:cs typeface="Microsoft JhengHei"/>
              </a:rPr>
              <a:t>进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程正</a:t>
            </a:r>
            <a:r>
              <a:rPr dirty="0" sz="2800" spc="10" b="1">
                <a:solidFill>
                  <a:srgbClr val="073D86"/>
                </a:solidFill>
                <a:latin typeface="Microsoft JhengHei"/>
                <a:cs typeface="Microsoft JhengHei"/>
              </a:rPr>
              <a:t>文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，进</a:t>
            </a:r>
            <a:r>
              <a:rPr dirty="0" sz="2800" spc="10" b="1">
                <a:solidFill>
                  <a:srgbClr val="073D86"/>
                </a:solidFill>
                <a:latin typeface="Microsoft JhengHei"/>
                <a:cs typeface="Microsoft JhengHei"/>
              </a:rPr>
              <a:t>程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数据</a:t>
            </a:r>
            <a:r>
              <a:rPr dirty="0" sz="2800" spc="10" b="1">
                <a:solidFill>
                  <a:srgbClr val="073D86"/>
                </a:solidFill>
                <a:latin typeface="Microsoft JhengHei"/>
                <a:cs typeface="Microsoft JhengHei"/>
              </a:rPr>
              <a:t>，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用户</a:t>
            </a:r>
            <a:r>
              <a:rPr dirty="0" sz="2800" spc="10" b="1">
                <a:solidFill>
                  <a:srgbClr val="073D86"/>
                </a:solidFill>
                <a:latin typeface="Microsoft JhengHei"/>
                <a:cs typeface="Microsoft JhengHei"/>
              </a:rPr>
              <a:t>栈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， </a:t>
            </a:r>
            <a:r>
              <a:rPr dirty="0" sz="2800" spc="5" b="1">
                <a:solidFill>
                  <a:srgbClr val="073D86"/>
                </a:solidFill>
                <a:latin typeface="Microsoft JhengHei"/>
                <a:cs typeface="Microsoft JhengHei"/>
              </a:rPr>
              <a:t>共享内存区</a:t>
            </a:r>
            <a:endParaRPr sz="2800">
              <a:latin typeface="Microsoft JhengHei"/>
              <a:cs typeface="Microsoft JhengHei"/>
            </a:endParaRPr>
          </a:p>
          <a:p>
            <a:pPr marL="285115" indent="-272415">
              <a:lnSpc>
                <a:spcPct val="100000"/>
              </a:lnSpc>
              <a:spcBef>
                <a:spcPts val="67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800" spc="5" b="1">
                <a:solidFill>
                  <a:srgbClr val="073D86"/>
                </a:solidFill>
                <a:latin typeface="Microsoft JhengHei"/>
                <a:cs typeface="Microsoft JhengHei"/>
              </a:rPr>
              <a:t>寄存器上下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文：</a:t>
            </a:r>
            <a:r>
              <a:rPr dirty="0" sz="2800" spc="-5" b="1">
                <a:solidFill>
                  <a:srgbClr val="073D86"/>
                </a:solidFill>
                <a:latin typeface="Times New Roman"/>
                <a:cs typeface="Times New Roman"/>
              </a:rPr>
              <a:t>PSW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，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栈指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针，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通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用寄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存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器</a:t>
            </a:r>
            <a:endParaRPr sz="2800">
              <a:latin typeface="Microsoft JhengHei"/>
              <a:cs typeface="Microsoft JhengHei"/>
            </a:endParaRPr>
          </a:p>
          <a:p>
            <a:pPr marL="285115" indent="-272415">
              <a:lnSpc>
                <a:spcPct val="100000"/>
              </a:lnSpc>
              <a:spcBef>
                <a:spcPts val="67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800" spc="5" b="1">
                <a:solidFill>
                  <a:srgbClr val="073D86"/>
                </a:solidFill>
                <a:latin typeface="Microsoft JhengHei"/>
                <a:cs typeface="Microsoft JhengHei"/>
              </a:rPr>
              <a:t>系统级上下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文：</a:t>
            </a:r>
            <a:r>
              <a:rPr dirty="0" sz="2800" spc="-5" b="1">
                <a:solidFill>
                  <a:srgbClr val="073D86"/>
                </a:solidFill>
                <a:latin typeface="Times New Roman"/>
                <a:cs typeface="Times New Roman"/>
              </a:rPr>
              <a:t>PCB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，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内存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区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表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，内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核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栈</a:t>
            </a:r>
            <a:endParaRPr sz="2800">
              <a:latin typeface="Microsoft JhengHei"/>
              <a:cs typeface="Microsoft JhengHe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1459" y="260604"/>
            <a:ext cx="2438400" cy="6416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86505" y="792302"/>
            <a:ext cx="2571115" cy="7886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5"/>
              <a:t>执</a:t>
            </a:r>
            <a:r>
              <a:rPr dirty="0" spc="20"/>
              <a:t>行</a:t>
            </a:r>
            <a:r>
              <a:rPr dirty="0" spc="5"/>
              <a:t>模式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8540" y="2178835"/>
            <a:ext cx="7713345" cy="3678554"/>
          </a:xfrm>
          <a:prstGeom prst="rect">
            <a:avLst/>
          </a:prstGeom>
        </p:spPr>
        <p:txBody>
          <a:bodyPr wrap="square" lIns="0" tIns="115570" rIns="0" bIns="0" rtlCol="0" vert="horz">
            <a:spAutoFit/>
          </a:bodyPr>
          <a:lstStyle/>
          <a:p>
            <a:pPr marL="285115" indent="-272415">
              <a:lnSpc>
                <a:spcPct val="100000"/>
              </a:lnSpc>
              <a:spcBef>
                <a:spcPts val="91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3200" spc="5" b="1">
                <a:solidFill>
                  <a:srgbClr val="073D86"/>
                </a:solidFill>
                <a:latin typeface="Microsoft JhengHei"/>
                <a:cs typeface="Microsoft JhengHei"/>
              </a:rPr>
              <a:t>用户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模式</a:t>
            </a:r>
            <a:endParaRPr sz="3200">
              <a:latin typeface="Microsoft JhengHei"/>
              <a:cs typeface="Microsoft JhengHei"/>
            </a:endParaRPr>
          </a:p>
          <a:p>
            <a:pPr lvl="1" marL="588645" indent="-273050">
              <a:lnSpc>
                <a:spcPct val="100000"/>
              </a:lnSpc>
              <a:spcBef>
                <a:spcPts val="700"/>
              </a:spcBef>
              <a:buClr>
                <a:srgbClr val="30B6FC"/>
              </a:buClr>
              <a:buFont typeface="Symbol"/>
              <a:buChar char=""/>
              <a:tabLst>
                <a:tab pos="589280" algn="l"/>
              </a:tabLst>
            </a:pPr>
            <a:r>
              <a:rPr dirty="0" sz="2800" spc="5" b="1">
                <a:solidFill>
                  <a:srgbClr val="073D86"/>
                </a:solidFill>
                <a:latin typeface="Microsoft JhengHei"/>
                <a:cs typeface="Microsoft JhengHei"/>
              </a:rPr>
              <a:t>非特权模式</a:t>
            </a:r>
            <a:endParaRPr sz="2800">
              <a:latin typeface="Microsoft JhengHei"/>
              <a:cs typeface="Microsoft JhengHei"/>
            </a:endParaRPr>
          </a:p>
          <a:p>
            <a:pPr lvl="1" marL="588645" indent="-273050">
              <a:lnSpc>
                <a:spcPct val="100000"/>
              </a:lnSpc>
              <a:spcBef>
                <a:spcPts val="670"/>
              </a:spcBef>
              <a:buClr>
                <a:srgbClr val="30B6FC"/>
              </a:buClr>
              <a:buFont typeface="Symbol"/>
              <a:buChar char=""/>
              <a:tabLst>
                <a:tab pos="589280" algn="l"/>
              </a:tabLst>
            </a:pP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用户程序通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常在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该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模式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下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运行</a:t>
            </a:r>
            <a:endParaRPr sz="2800">
              <a:latin typeface="Microsoft JhengHei"/>
              <a:cs typeface="Microsoft JhengHei"/>
            </a:endParaRPr>
          </a:p>
          <a:p>
            <a:pPr marL="285115" indent="-272415">
              <a:lnSpc>
                <a:spcPct val="100000"/>
              </a:lnSpc>
              <a:spcBef>
                <a:spcPts val="74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3200" spc="5" b="1">
                <a:solidFill>
                  <a:srgbClr val="073D86"/>
                </a:solidFill>
                <a:latin typeface="Microsoft JhengHei"/>
                <a:cs typeface="Microsoft JhengHei"/>
              </a:rPr>
              <a:t>系统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模式、控制模式或</a:t>
            </a:r>
            <a:r>
              <a:rPr dirty="0" sz="3200" spc="-15" b="1">
                <a:solidFill>
                  <a:srgbClr val="073D86"/>
                </a:solidFill>
                <a:latin typeface="Microsoft JhengHei"/>
                <a:cs typeface="Microsoft JhengHei"/>
              </a:rPr>
              <a:t>内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核模式</a:t>
            </a:r>
            <a:endParaRPr sz="3200">
              <a:latin typeface="Microsoft JhengHei"/>
              <a:cs typeface="Microsoft JhengHei"/>
            </a:endParaRPr>
          </a:p>
          <a:p>
            <a:pPr lvl="1" marL="588645" indent="-273050">
              <a:lnSpc>
                <a:spcPct val="100000"/>
              </a:lnSpc>
              <a:spcBef>
                <a:spcPts val="700"/>
              </a:spcBef>
              <a:buClr>
                <a:srgbClr val="30B6FC"/>
              </a:buClr>
              <a:buFont typeface="Symbol"/>
              <a:buChar char=""/>
              <a:tabLst>
                <a:tab pos="589280" algn="l"/>
              </a:tabLst>
            </a:pPr>
            <a:r>
              <a:rPr dirty="0" sz="2800" spc="5" b="1">
                <a:solidFill>
                  <a:srgbClr val="073D86"/>
                </a:solidFill>
                <a:latin typeface="Microsoft JhengHei"/>
                <a:cs typeface="Microsoft JhengHei"/>
              </a:rPr>
              <a:t>特权模式</a:t>
            </a:r>
            <a:endParaRPr sz="2800">
              <a:latin typeface="Microsoft JhengHei"/>
              <a:cs typeface="Microsoft JhengHei"/>
            </a:endParaRPr>
          </a:p>
          <a:p>
            <a:pPr lvl="1" marL="588645" marR="5080" indent="-273050">
              <a:lnSpc>
                <a:spcPct val="100400"/>
              </a:lnSpc>
              <a:spcBef>
                <a:spcPts val="635"/>
              </a:spcBef>
              <a:buClr>
                <a:srgbClr val="30B6FC"/>
              </a:buClr>
              <a:buFont typeface="Symbol"/>
              <a:buChar char=""/>
              <a:tabLst>
                <a:tab pos="589280" algn="l"/>
              </a:tabLst>
            </a:pP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内核模式指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的是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操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作系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统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的内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核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，这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是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操作系 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统中包含重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要系统功能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的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部分</a:t>
            </a:r>
            <a:endParaRPr sz="2800">
              <a:latin typeface="Microsoft JhengHei"/>
              <a:cs typeface="Microsoft JhengHe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1459" y="260604"/>
            <a:ext cx="2438400" cy="6416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9150" y="929131"/>
            <a:ext cx="790511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/>
              <a:t>操作系统为</a:t>
            </a:r>
            <a:r>
              <a:rPr dirty="0" sz="4000" spc="-5"/>
              <a:t>什么</a:t>
            </a:r>
            <a:r>
              <a:rPr dirty="0" sz="4000"/>
              <a:t>要</a:t>
            </a:r>
            <a:r>
              <a:rPr dirty="0" sz="4000" spc="-5"/>
              <a:t>引入</a:t>
            </a:r>
            <a:r>
              <a:rPr dirty="0" sz="4000"/>
              <a:t>进</a:t>
            </a:r>
            <a:r>
              <a:rPr dirty="0" sz="4000" spc="-5"/>
              <a:t>程概</a:t>
            </a:r>
            <a:r>
              <a:rPr dirty="0" sz="4000" spc="40"/>
              <a:t>念</a:t>
            </a:r>
            <a:r>
              <a:rPr dirty="0" sz="4000" spc="-280"/>
              <a:t>?(1)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402742" y="2427223"/>
            <a:ext cx="8477885" cy="36099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85115" marR="101600" indent="-272415">
              <a:lnSpc>
                <a:spcPct val="100000"/>
              </a:lnSpc>
              <a:spcBef>
                <a:spcPts val="9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800" spc="5" b="1">
                <a:solidFill>
                  <a:srgbClr val="073D86"/>
                </a:solidFill>
                <a:latin typeface="Microsoft JhengHei"/>
                <a:cs typeface="Microsoft JhengHei"/>
              </a:rPr>
              <a:t>原因</a:t>
            </a:r>
            <a:r>
              <a:rPr dirty="0" sz="2800" spc="-545" b="1">
                <a:solidFill>
                  <a:srgbClr val="073D86"/>
                </a:solidFill>
                <a:latin typeface="Microsoft JhengHei"/>
                <a:cs typeface="Microsoft JhengHei"/>
              </a:rPr>
              <a:t>1</a:t>
            </a:r>
            <a:r>
              <a:rPr dirty="0" sz="2800" spc="-355" b="1">
                <a:solidFill>
                  <a:srgbClr val="073D86"/>
                </a:solidFill>
                <a:latin typeface="Microsoft JhengHei"/>
                <a:cs typeface="Microsoft JhengHei"/>
              </a:rPr>
              <a:t>-</a:t>
            </a:r>
            <a:r>
              <a:rPr dirty="0" sz="2800" spc="5" b="1">
                <a:solidFill>
                  <a:srgbClr val="073D86"/>
                </a:solidFill>
                <a:latin typeface="Microsoft JhengHei"/>
                <a:cs typeface="Microsoft JhengHei"/>
              </a:rPr>
              <a:t>刻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画系</a:t>
            </a:r>
            <a:r>
              <a:rPr dirty="0" sz="2800" spc="10" b="1">
                <a:solidFill>
                  <a:srgbClr val="073D86"/>
                </a:solidFill>
                <a:latin typeface="Microsoft JhengHei"/>
                <a:cs typeface="Microsoft JhengHei"/>
              </a:rPr>
              <a:t>统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的动</a:t>
            </a:r>
            <a:r>
              <a:rPr dirty="0" sz="2800" spc="10" b="1">
                <a:solidFill>
                  <a:srgbClr val="073D86"/>
                </a:solidFill>
                <a:latin typeface="Microsoft JhengHei"/>
                <a:cs typeface="Microsoft JhengHei"/>
              </a:rPr>
              <a:t>态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性，</a:t>
            </a:r>
            <a:r>
              <a:rPr dirty="0" sz="2800" spc="10" b="1">
                <a:solidFill>
                  <a:srgbClr val="073D86"/>
                </a:solidFill>
                <a:latin typeface="Microsoft JhengHei"/>
                <a:cs typeface="Microsoft JhengHei"/>
              </a:rPr>
              <a:t>发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挥系</a:t>
            </a:r>
            <a:r>
              <a:rPr dirty="0" sz="2800" spc="10" b="1">
                <a:solidFill>
                  <a:srgbClr val="073D86"/>
                </a:solidFill>
                <a:latin typeface="Microsoft JhengHei"/>
                <a:cs typeface="Microsoft JhengHei"/>
              </a:rPr>
              <a:t>统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的并</a:t>
            </a:r>
            <a:r>
              <a:rPr dirty="0" sz="2800" spc="10" b="1">
                <a:solidFill>
                  <a:srgbClr val="073D86"/>
                </a:solidFill>
                <a:latin typeface="Microsoft JhengHei"/>
                <a:cs typeface="Microsoft JhengHei"/>
              </a:rPr>
              <a:t>发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性，</a:t>
            </a:r>
            <a:r>
              <a:rPr dirty="0" sz="2800" spc="10" b="1">
                <a:solidFill>
                  <a:srgbClr val="073D86"/>
                </a:solidFill>
                <a:latin typeface="Microsoft JhengHei"/>
                <a:cs typeface="Microsoft JhengHei"/>
              </a:rPr>
              <a:t>提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高 </a:t>
            </a:r>
            <a:r>
              <a:rPr dirty="0" sz="2800" spc="5" b="1">
                <a:solidFill>
                  <a:srgbClr val="073D86"/>
                </a:solidFill>
                <a:latin typeface="Microsoft JhengHei"/>
                <a:cs typeface="Microsoft JhengHei"/>
              </a:rPr>
              <a:t>资源利用率。</a:t>
            </a:r>
            <a:endParaRPr sz="2800">
              <a:latin typeface="Microsoft JhengHei"/>
              <a:cs typeface="Microsoft JhengHei"/>
            </a:endParaRPr>
          </a:p>
          <a:p>
            <a:pPr algn="just" marL="285115" marR="5080" indent="-272415">
              <a:lnSpc>
                <a:spcPct val="100200"/>
              </a:lnSpc>
              <a:spcBef>
                <a:spcPts val="66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程序是并发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执行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的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，即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不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是连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续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而是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走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走停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停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的。程 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序的并发执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行引起资源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共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享和竞争问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题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，执行的程序 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不再处在封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闭环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境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中。</a:t>
            </a:r>
            <a:endParaRPr sz="2800">
              <a:latin typeface="Microsoft JhengHei"/>
              <a:cs typeface="Microsoft JhengHei"/>
            </a:endParaRPr>
          </a:p>
          <a:p>
            <a:pPr algn="just" marL="285115" marR="6350" indent="-272415">
              <a:lnSpc>
                <a:spcPct val="100000"/>
              </a:lnSpc>
              <a:spcBef>
                <a:spcPts val="66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“程序”自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身只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是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计算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任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务的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指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令和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数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据的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描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述，是 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静态概念无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法刻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画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程序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的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并发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特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性，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系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统需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要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寻找一 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个能描述程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序动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态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执行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过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程的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概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念，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这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就是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进</a:t>
            </a:r>
            <a:r>
              <a:rPr dirty="0" sz="2800" spc="40" b="1">
                <a:solidFill>
                  <a:srgbClr val="073D86"/>
                </a:solidFill>
                <a:latin typeface="Microsoft JhengHei"/>
                <a:cs typeface="Microsoft JhengHei"/>
              </a:rPr>
              <a:t>程</a:t>
            </a:r>
            <a:r>
              <a:rPr dirty="0" sz="2800" spc="-5" b="1">
                <a:solidFill>
                  <a:srgbClr val="073D86"/>
                </a:solidFill>
                <a:latin typeface="Microsoft JhengHei UI"/>
                <a:cs typeface="Microsoft JhengHei UI"/>
              </a:rPr>
              <a:t>。</a:t>
            </a:r>
            <a:endParaRPr sz="2800">
              <a:latin typeface="Microsoft JhengHei UI"/>
              <a:cs typeface="Microsoft JhengHei U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9831" y="199644"/>
            <a:ext cx="2436876" cy="6400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4158" y="841375"/>
            <a:ext cx="7015480" cy="7880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操</a:t>
            </a:r>
            <a:r>
              <a:rPr dirty="0" spc="20"/>
              <a:t>作</a:t>
            </a:r>
            <a:r>
              <a:rPr dirty="0"/>
              <a:t>系统内核的</a:t>
            </a:r>
            <a:r>
              <a:rPr dirty="0" spc="-25"/>
              <a:t>典</a:t>
            </a:r>
            <a:r>
              <a:rPr dirty="0"/>
              <a:t>型功能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2742" y="2047432"/>
            <a:ext cx="4794250" cy="4283075"/>
          </a:xfrm>
          <a:prstGeom prst="rect">
            <a:avLst/>
          </a:prstGeom>
        </p:spPr>
        <p:txBody>
          <a:bodyPr wrap="square" lIns="0" tIns="106045" rIns="0" bIns="0" rtlCol="0" vert="horz">
            <a:spAutoFit/>
          </a:bodyPr>
          <a:lstStyle/>
          <a:p>
            <a:pPr marL="285115" indent="-272415">
              <a:lnSpc>
                <a:spcPct val="100000"/>
              </a:lnSpc>
              <a:spcBef>
                <a:spcPts val="83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800" spc="5" b="1">
                <a:solidFill>
                  <a:srgbClr val="073D86"/>
                </a:solidFill>
                <a:latin typeface="Microsoft JhengHei"/>
                <a:cs typeface="Microsoft JhengHei"/>
              </a:rPr>
              <a:t>进程管理</a:t>
            </a:r>
            <a:endParaRPr sz="2800">
              <a:latin typeface="Microsoft JhengHei"/>
              <a:cs typeface="Microsoft JhengHei"/>
            </a:endParaRPr>
          </a:p>
          <a:p>
            <a:pPr lvl="1" marL="588645" indent="-273050">
              <a:lnSpc>
                <a:spcPct val="100000"/>
              </a:lnSpc>
              <a:spcBef>
                <a:spcPts val="575"/>
              </a:spcBef>
              <a:buClr>
                <a:srgbClr val="30B6FC"/>
              </a:buClr>
              <a:buFont typeface="Symbol"/>
              <a:buChar char=""/>
              <a:tabLst>
                <a:tab pos="588645" algn="l"/>
                <a:tab pos="589280" algn="l"/>
              </a:tabLst>
            </a:pPr>
            <a:r>
              <a:rPr dirty="0" sz="2200" b="1">
                <a:solidFill>
                  <a:srgbClr val="073D86"/>
                </a:solidFill>
                <a:latin typeface="Microsoft JhengHei"/>
                <a:cs typeface="Microsoft JhengHei"/>
              </a:rPr>
              <a:t>进程的创建</a:t>
            </a:r>
            <a:r>
              <a:rPr dirty="0" sz="2200" spc="-5" b="1">
                <a:solidFill>
                  <a:srgbClr val="073D86"/>
                </a:solidFill>
                <a:latin typeface="Microsoft JhengHei"/>
                <a:cs typeface="Microsoft JhengHei"/>
              </a:rPr>
              <a:t>和终止</a:t>
            </a:r>
            <a:endParaRPr sz="2200">
              <a:latin typeface="Microsoft JhengHei"/>
              <a:cs typeface="Microsoft JhengHei"/>
            </a:endParaRPr>
          </a:p>
          <a:p>
            <a:pPr lvl="1" marL="588645" indent="-273050">
              <a:lnSpc>
                <a:spcPct val="100000"/>
              </a:lnSpc>
              <a:spcBef>
                <a:spcPts val="530"/>
              </a:spcBef>
              <a:buClr>
                <a:srgbClr val="30B6FC"/>
              </a:buClr>
              <a:buFont typeface="Symbol"/>
              <a:buChar char=""/>
              <a:tabLst>
                <a:tab pos="588645" algn="l"/>
                <a:tab pos="589280" algn="l"/>
              </a:tabLst>
            </a:pPr>
            <a:r>
              <a:rPr dirty="0" sz="2200" b="1">
                <a:solidFill>
                  <a:srgbClr val="073D86"/>
                </a:solidFill>
                <a:latin typeface="Microsoft JhengHei"/>
                <a:cs typeface="Microsoft JhengHei"/>
              </a:rPr>
              <a:t>进程的调度</a:t>
            </a:r>
            <a:r>
              <a:rPr dirty="0" sz="2200" spc="-5" b="1">
                <a:solidFill>
                  <a:srgbClr val="073D86"/>
                </a:solidFill>
                <a:latin typeface="Microsoft JhengHei"/>
                <a:cs typeface="Microsoft JhengHei"/>
              </a:rPr>
              <a:t>和分析</a:t>
            </a:r>
            <a:endParaRPr sz="2200">
              <a:latin typeface="Microsoft JhengHei"/>
              <a:cs typeface="Microsoft JhengHei"/>
            </a:endParaRPr>
          </a:p>
          <a:p>
            <a:pPr lvl="1" marL="588645" indent="-273050">
              <a:lnSpc>
                <a:spcPct val="100000"/>
              </a:lnSpc>
              <a:spcBef>
                <a:spcPts val="525"/>
              </a:spcBef>
              <a:buClr>
                <a:srgbClr val="30B6FC"/>
              </a:buClr>
              <a:buFont typeface="Symbol"/>
              <a:buChar char=""/>
              <a:tabLst>
                <a:tab pos="588645" algn="l"/>
                <a:tab pos="589280" algn="l"/>
              </a:tabLst>
            </a:pPr>
            <a:r>
              <a:rPr dirty="0" sz="2200" b="1">
                <a:solidFill>
                  <a:srgbClr val="073D86"/>
                </a:solidFill>
                <a:latin typeface="Microsoft JhengHei"/>
                <a:cs typeface="Microsoft JhengHei"/>
              </a:rPr>
              <a:t>进程切换</a:t>
            </a:r>
            <a:endParaRPr sz="2200">
              <a:latin typeface="Microsoft JhengHei"/>
              <a:cs typeface="Microsoft JhengHei"/>
            </a:endParaRPr>
          </a:p>
          <a:p>
            <a:pPr lvl="1" marL="588645" indent="-273050">
              <a:lnSpc>
                <a:spcPct val="100000"/>
              </a:lnSpc>
              <a:spcBef>
                <a:spcPts val="530"/>
              </a:spcBef>
              <a:buClr>
                <a:srgbClr val="30B6FC"/>
              </a:buClr>
              <a:buFont typeface="Symbol"/>
              <a:buChar char=""/>
              <a:tabLst>
                <a:tab pos="588645" algn="l"/>
                <a:tab pos="589280" algn="l"/>
              </a:tabLst>
            </a:pPr>
            <a:r>
              <a:rPr dirty="0" sz="2200" b="1">
                <a:solidFill>
                  <a:srgbClr val="073D86"/>
                </a:solidFill>
                <a:latin typeface="Microsoft JhengHei"/>
                <a:cs typeface="Microsoft JhengHei"/>
              </a:rPr>
              <a:t>进程同步以</a:t>
            </a:r>
            <a:r>
              <a:rPr dirty="0" sz="2200" spc="-5" b="1">
                <a:solidFill>
                  <a:srgbClr val="073D86"/>
                </a:solidFill>
                <a:latin typeface="Microsoft JhengHei"/>
                <a:cs typeface="Microsoft JhengHei"/>
              </a:rPr>
              <a:t>及对</a:t>
            </a:r>
            <a:r>
              <a:rPr dirty="0" sz="2200" b="1">
                <a:solidFill>
                  <a:srgbClr val="073D86"/>
                </a:solidFill>
                <a:latin typeface="Microsoft JhengHei"/>
                <a:cs typeface="Microsoft JhengHei"/>
              </a:rPr>
              <a:t>进</a:t>
            </a:r>
            <a:r>
              <a:rPr dirty="0" sz="2200" spc="-5" b="1">
                <a:solidFill>
                  <a:srgbClr val="073D86"/>
                </a:solidFill>
                <a:latin typeface="Microsoft JhengHei"/>
                <a:cs typeface="Microsoft JhengHei"/>
              </a:rPr>
              <a:t>程间</a:t>
            </a:r>
            <a:r>
              <a:rPr dirty="0" sz="2200" b="1">
                <a:solidFill>
                  <a:srgbClr val="073D86"/>
                </a:solidFill>
                <a:latin typeface="Microsoft JhengHei"/>
                <a:cs typeface="Microsoft JhengHei"/>
              </a:rPr>
              <a:t>通</a:t>
            </a:r>
            <a:r>
              <a:rPr dirty="0" sz="2200" spc="-5" b="1">
                <a:solidFill>
                  <a:srgbClr val="073D86"/>
                </a:solidFill>
                <a:latin typeface="Microsoft JhengHei"/>
                <a:cs typeface="Microsoft JhengHei"/>
              </a:rPr>
              <a:t>信的</a:t>
            </a:r>
            <a:r>
              <a:rPr dirty="0" sz="2200" b="1">
                <a:solidFill>
                  <a:srgbClr val="073D86"/>
                </a:solidFill>
                <a:latin typeface="Microsoft JhengHei"/>
                <a:cs typeface="Microsoft JhengHei"/>
              </a:rPr>
              <a:t>支</a:t>
            </a:r>
            <a:r>
              <a:rPr dirty="0" sz="2200" spc="-5" b="1">
                <a:solidFill>
                  <a:srgbClr val="073D86"/>
                </a:solidFill>
                <a:latin typeface="Microsoft JhengHei"/>
                <a:cs typeface="Microsoft JhengHei"/>
              </a:rPr>
              <a:t>持</a:t>
            </a:r>
            <a:endParaRPr sz="2200">
              <a:latin typeface="Microsoft JhengHei"/>
              <a:cs typeface="Microsoft JhengHei"/>
            </a:endParaRPr>
          </a:p>
          <a:p>
            <a:pPr lvl="1" marL="588645" indent="-273050">
              <a:lnSpc>
                <a:spcPct val="100000"/>
              </a:lnSpc>
              <a:spcBef>
                <a:spcPts val="530"/>
              </a:spcBef>
              <a:buClr>
                <a:srgbClr val="30B6FC"/>
              </a:buClr>
              <a:buFont typeface="Symbol"/>
              <a:buChar char=""/>
              <a:tabLst>
                <a:tab pos="588645" algn="l"/>
                <a:tab pos="589280" algn="l"/>
              </a:tabLst>
            </a:pPr>
            <a:r>
              <a:rPr dirty="0" sz="2200" b="1">
                <a:solidFill>
                  <a:srgbClr val="073D86"/>
                </a:solidFill>
                <a:latin typeface="Microsoft JhengHei"/>
                <a:cs typeface="Microsoft JhengHei"/>
              </a:rPr>
              <a:t>进程控制块</a:t>
            </a:r>
            <a:r>
              <a:rPr dirty="0" sz="2200" spc="-5" b="1">
                <a:solidFill>
                  <a:srgbClr val="073D86"/>
                </a:solidFill>
                <a:latin typeface="Microsoft JhengHei"/>
                <a:cs typeface="Microsoft JhengHei"/>
              </a:rPr>
              <a:t>的管理</a:t>
            </a:r>
            <a:endParaRPr sz="2200">
              <a:latin typeface="Microsoft JhengHei"/>
              <a:cs typeface="Microsoft JhengHei"/>
            </a:endParaRPr>
          </a:p>
          <a:p>
            <a:pPr marL="285115" indent="-272415">
              <a:lnSpc>
                <a:spcPct val="100000"/>
              </a:lnSpc>
              <a:spcBef>
                <a:spcPts val="62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800" spc="5" b="1">
                <a:solidFill>
                  <a:srgbClr val="073D86"/>
                </a:solidFill>
                <a:latin typeface="Microsoft JhengHei"/>
                <a:cs typeface="Microsoft JhengHei"/>
              </a:rPr>
              <a:t>内存管理</a:t>
            </a:r>
            <a:endParaRPr sz="2800">
              <a:latin typeface="Microsoft JhengHei"/>
              <a:cs typeface="Microsoft JhengHei"/>
            </a:endParaRPr>
          </a:p>
          <a:p>
            <a:pPr lvl="1" marL="588645" indent="-273050">
              <a:lnSpc>
                <a:spcPct val="100000"/>
              </a:lnSpc>
              <a:spcBef>
                <a:spcPts val="575"/>
              </a:spcBef>
              <a:buClr>
                <a:srgbClr val="30B6FC"/>
              </a:buClr>
              <a:buFont typeface="Symbol"/>
              <a:buChar char=""/>
              <a:tabLst>
                <a:tab pos="588645" algn="l"/>
                <a:tab pos="589280" algn="l"/>
              </a:tabLst>
            </a:pPr>
            <a:r>
              <a:rPr dirty="0" sz="2200" b="1">
                <a:solidFill>
                  <a:srgbClr val="073D86"/>
                </a:solidFill>
                <a:latin typeface="Microsoft JhengHei"/>
                <a:cs typeface="Microsoft JhengHei"/>
              </a:rPr>
              <a:t>给进程分配</a:t>
            </a:r>
            <a:r>
              <a:rPr dirty="0" sz="2200" spc="-5" b="1">
                <a:solidFill>
                  <a:srgbClr val="073D86"/>
                </a:solidFill>
                <a:latin typeface="Microsoft JhengHei"/>
                <a:cs typeface="Microsoft JhengHei"/>
              </a:rPr>
              <a:t>地址</a:t>
            </a:r>
            <a:r>
              <a:rPr dirty="0" sz="2200" b="1">
                <a:solidFill>
                  <a:srgbClr val="073D86"/>
                </a:solidFill>
                <a:latin typeface="Microsoft JhengHei"/>
                <a:cs typeface="Microsoft JhengHei"/>
              </a:rPr>
              <a:t>空</a:t>
            </a:r>
            <a:r>
              <a:rPr dirty="0" sz="2200" spc="-5" b="1">
                <a:solidFill>
                  <a:srgbClr val="073D86"/>
                </a:solidFill>
                <a:latin typeface="Microsoft JhengHei"/>
                <a:cs typeface="Microsoft JhengHei"/>
              </a:rPr>
              <a:t>间</a:t>
            </a:r>
            <a:endParaRPr sz="2200">
              <a:latin typeface="Microsoft JhengHei"/>
              <a:cs typeface="Microsoft JhengHei"/>
            </a:endParaRPr>
          </a:p>
          <a:p>
            <a:pPr lvl="1" marL="588645" indent="-273050">
              <a:lnSpc>
                <a:spcPct val="100000"/>
              </a:lnSpc>
              <a:spcBef>
                <a:spcPts val="530"/>
              </a:spcBef>
              <a:buClr>
                <a:srgbClr val="30B6FC"/>
              </a:buClr>
              <a:buFont typeface="Symbol"/>
              <a:buChar char=""/>
              <a:tabLst>
                <a:tab pos="588645" algn="l"/>
                <a:tab pos="589280" algn="l"/>
              </a:tabLst>
            </a:pPr>
            <a:r>
              <a:rPr dirty="0" sz="2200" spc="5" b="1">
                <a:solidFill>
                  <a:srgbClr val="073D86"/>
                </a:solidFill>
                <a:latin typeface="Microsoft JhengHei"/>
                <a:cs typeface="Microsoft JhengHei"/>
              </a:rPr>
              <a:t>交换</a:t>
            </a:r>
            <a:endParaRPr sz="2200">
              <a:latin typeface="Microsoft JhengHei"/>
              <a:cs typeface="Microsoft JhengHei"/>
            </a:endParaRPr>
          </a:p>
          <a:p>
            <a:pPr lvl="1" marL="588645" indent="-273050">
              <a:lnSpc>
                <a:spcPct val="100000"/>
              </a:lnSpc>
              <a:spcBef>
                <a:spcPts val="530"/>
              </a:spcBef>
              <a:buClr>
                <a:srgbClr val="30B6FC"/>
              </a:buClr>
              <a:buFont typeface="Symbol"/>
              <a:buChar char=""/>
              <a:tabLst>
                <a:tab pos="588645" algn="l"/>
                <a:tab pos="589280" algn="l"/>
              </a:tabLst>
            </a:pPr>
            <a:r>
              <a:rPr dirty="0" sz="2200" spc="5" b="1">
                <a:solidFill>
                  <a:srgbClr val="073D86"/>
                </a:solidFill>
                <a:latin typeface="Microsoft JhengHei"/>
                <a:cs typeface="Microsoft JhengHei"/>
              </a:rPr>
              <a:t>页和段管理</a:t>
            </a:r>
            <a:endParaRPr sz="2200">
              <a:latin typeface="Microsoft JhengHei"/>
              <a:cs typeface="Microsoft JhengHe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1459" y="260604"/>
            <a:ext cx="2438400" cy="6416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5372227" y="2622872"/>
            <a:ext cx="2966085" cy="3411854"/>
          </a:xfrm>
          <a:prstGeom prst="rect">
            <a:avLst/>
          </a:prstGeom>
        </p:spPr>
        <p:txBody>
          <a:bodyPr wrap="square" lIns="0" tIns="106680" rIns="0" bIns="0" rtlCol="0" vert="horz">
            <a:spAutoFit/>
          </a:bodyPr>
          <a:lstStyle/>
          <a:p>
            <a:pPr marL="285750" indent="-273050">
              <a:lnSpc>
                <a:spcPct val="100000"/>
              </a:lnSpc>
              <a:spcBef>
                <a:spcPts val="84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800" spc="-5" b="1">
                <a:solidFill>
                  <a:srgbClr val="073D86"/>
                </a:solidFill>
                <a:latin typeface="Times New Roman"/>
                <a:cs typeface="Times New Roman"/>
              </a:rPr>
              <a:t>I/O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管理</a:t>
            </a:r>
            <a:endParaRPr sz="2800">
              <a:latin typeface="Microsoft JhengHei"/>
              <a:cs typeface="Microsoft JhengHei"/>
            </a:endParaRPr>
          </a:p>
          <a:p>
            <a:pPr lvl="1" marL="588645" indent="-272415">
              <a:lnSpc>
                <a:spcPct val="100000"/>
              </a:lnSpc>
              <a:spcBef>
                <a:spcPts val="575"/>
              </a:spcBef>
              <a:buClr>
                <a:srgbClr val="30B6FC"/>
              </a:buClr>
              <a:buFont typeface="Symbol"/>
              <a:buChar char=""/>
              <a:tabLst>
                <a:tab pos="588645" algn="l"/>
                <a:tab pos="589280" algn="l"/>
              </a:tabLst>
            </a:pPr>
            <a:r>
              <a:rPr dirty="0" sz="2200" spc="5" b="1">
                <a:solidFill>
                  <a:srgbClr val="073D86"/>
                </a:solidFill>
                <a:latin typeface="Microsoft JhengHei"/>
                <a:cs typeface="Microsoft JhengHei"/>
              </a:rPr>
              <a:t>缓冲区管理</a:t>
            </a:r>
            <a:endParaRPr sz="2200">
              <a:latin typeface="Microsoft JhengHei"/>
              <a:cs typeface="Microsoft JhengHei"/>
            </a:endParaRPr>
          </a:p>
          <a:p>
            <a:pPr lvl="1" marL="588645" marR="5080" indent="-272415">
              <a:lnSpc>
                <a:spcPct val="100000"/>
              </a:lnSpc>
              <a:spcBef>
                <a:spcPts val="530"/>
              </a:spcBef>
              <a:buClr>
                <a:srgbClr val="30B6FC"/>
              </a:buClr>
              <a:buFont typeface="Symbol"/>
              <a:buChar char=""/>
              <a:tabLst>
                <a:tab pos="588645" algn="l"/>
                <a:tab pos="589280" algn="l"/>
              </a:tabLst>
            </a:pPr>
            <a:r>
              <a:rPr dirty="0" sz="2200" spc="5" b="1">
                <a:solidFill>
                  <a:srgbClr val="073D86"/>
                </a:solidFill>
                <a:latin typeface="Microsoft JhengHei"/>
                <a:cs typeface="Microsoft JhengHei"/>
              </a:rPr>
              <a:t>给进程分</a:t>
            </a:r>
            <a:r>
              <a:rPr dirty="0" sz="2200" spc="10" b="1">
                <a:solidFill>
                  <a:srgbClr val="073D86"/>
                </a:solidFill>
                <a:latin typeface="Microsoft JhengHei"/>
                <a:cs typeface="Microsoft JhengHei"/>
              </a:rPr>
              <a:t>配</a:t>
            </a:r>
            <a:r>
              <a:rPr dirty="0" sz="2200" spc="-20" b="1">
                <a:solidFill>
                  <a:srgbClr val="073D86"/>
                </a:solidFill>
                <a:latin typeface="Times New Roman"/>
                <a:cs typeface="Times New Roman"/>
              </a:rPr>
              <a:t>I</a:t>
            </a:r>
            <a:r>
              <a:rPr dirty="0" sz="2200" spc="-5" b="1">
                <a:solidFill>
                  <a:srgbClr val="073D86"/>
                </a:solidFill>
                <a:latin typeface="Times New Roman"/>
                <a:cs typeface="Times New Roman"/>
              </a:rPr>
              <a:t>/</a:t>
            </a:r>
            <a:r>
              <a:rPr dirty="0" sz="2200" spc="-10" b="1">
                <a:solidFill>
                  <a:srgbClr val="073D86"/>
                </a:solidFill>
                <a:latin typeface="Times New Roman"/>
                <a:cs typeface="Times New Roman"/>
              </a:rPr>
              <a:t>O</a:t>
            </a:r>
            <a:r>
              <a:rPr dirty="0" sz="2200" spc="5" b="1">
                <a:solidFill>
                  <a:srgbClr val="073D86"/>
                </a:solidFill>
                <a:latin typeface="Microsoft JhengHei"/>
                <a:cs typeface="Microsoft JhengHei"/>
              </a:rPr>
              <a:t>通道 </a:t>
            </a:r>
            <a:r>
              <a:rPr dirty="0" sz="2200" spc="5" b="1">
                <a:solidFill>
                  <a:srgbClr val="073D86"/>
                </a:solidFill>
                <a:latin typeface="Microsoft JhengHei"/>
                <a:cs typeface="Microsoft JhengHei"/>
              </a:rPr>
              <a:t>和设备</a:t>
            </a:r>
            <a:endParaRPr sz="2200">
              <a:latin typeface="Microsoft JhengHei"/>
              <a:cs typeface="Microsoft JhengHei"/>
            </a:endParaRPr>
          </a:p>
          <a:p>
            <a:pPr marL="285750" indent="-273050">
              <a:lnSpc>
                <a:spcPct val="100000"/>
              </a:lnSpc>
              <a:spcBef>
                <a:spcPts val="62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支持功能</a:t>
            </a:r>
            <a:endParaRPr sz="2800">
              <a:latin typeface="Microsoft JhengHei"/>
              <a:cs typeface="Microsoft JhengHei"/>
            </a:endParaRPr>
          </a:p>
          <a:p>
            <a:pPr lvl="1" marL="588645" indent="-272415">
              <a:lnSpc>
                <a:spcPct val="100000"/>
              </a:lnSpc>
              <a:spcBef>
                <a:spcPts val="580"/>
              </a:spcBef>
              <a:buClr>
                <a:srgbClr val="30B6FC"/>
              </a:buClr>
              <a:buFont typeface="Symbol"/>
              <a:buChar char=""/>
              <a:tabLst>
                <a:tab pos="588645" algn="l"/>
                <a:tab pos="589280" algn="l"/>
              </a:tabLst>
            </a:pPr>
            <a:r>
              <a:rPr dirty="0" sz="2200" spc="5" b="1">
                <a:solidFill>
                  <a:srgbClr val="073D86"/>
                </a:solidFill>
                <a:latin typeface="Microsoft JhengHei"/>
                <a:cs typeface="Microsoft JhengHei"/>
              </a:rPr>
              <a:t>中断处理</a:t>
            </a:r>
            <a:endParaRPr sz="2200">
              <a:latin typeface="Microsoft JhengHei"/>
              <a:cs typeface="Microsoft JhengHei"/>
            </a:endParaRPr>
          </a:p>
          <a:p>
            <a:pPr lvl="1" marL="588645" indent="-272415">
              <a:lnSpc>
                <a:spcPct val="100000"/>
              </a:lnSpc>
              <a:spcBef>
                <a:spcPts val="525"/>
              </a:spcBef>
              <a:buClr>
                <a:srgbClr val="30B6FC"/>
              </a:buClr>
              <a:buFont typeface="Symbol"/>
              <a:buChar char=""/>
              <a:tabLst>
                <a:tab pos="588645" algn="l"/>
                <a:tab pos="589280" algn="l"/>
              </a:tabLst>
            </a:pPr>
            <a:r>
              <a:rPr dirty="0" sz="2200" spc="5" b="1">
                <a:solidFill>
                  <a:srgbClr val="073D86"/>
                </a:solidFill>
                <a:latin typeface="Microsoft JhengHei"/>
                <a:cs typeface="Microsoft JhengHei"/>
              </a:rPr>
              <a:t>审计</a:t>
            </a:r>
            <a:endParaRPr sz="2200">
              <a:latin typeface="Microsoft JhengHei"/>
              <a:cs typeface="Microsoft JhengHei"/>
            </a:endParaRPr>
          </a:p>
          <a:p>
            <a:pPr lvl="1" marL="588645" indent="-272415">
              <a:lnSpc>
                <a:spcPct val="100000"/>
              </a:lnSpc>
              <a:spcBef>
                <a:spcPts val="530"/>
              </a:spcBef>
              <a:buClr>
                <a:srgbClr val="30B6FC"/>
              </a:buClr>
              <a:buFont typeface="Symbol"/>
              <a:buChar char=""/>
              <a:tabLst>
                <a:tab pos="588645" algn="l"/>
                <a:tab pos="589280" algn="l"/>
              </a:tabLst>
            </a:pPr>
            <a:r>
              <a:rPr dirty="0" sz="2200" spc="5" b="1">
                <a:solidFill>
                  <a:srgbClr val="073D86"/>
                </a:solidFill>
                <a:latin typeface="Microsoft JhengHei"/>
                <a:cs typeface="Microsoft JhengHei"/>
              </a:rPr>
              <a:t>监视</a:t>
            </a:r>
            <a:endParaRPr sz="220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72892" y="792302"/>
            <a:ext cx="3999865" cy="7886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Times New Roman"/>
                <a:cs typeface="Times New Roman"/>
              </a:rPr>
              <a:t>4.3.5</a:t>
            </a:r>
            <a:r>
              <a:rPr dirty="0" spc="-100">
                <a:latin typeface="Times New Roman"/>
                <a:cs typeface="Times New Roman"/>
              </a:rPr>
              <a:t> </a:t>
            </a:r>
            <a:r>
              <a:rPr dirty="0" spc="5"/>
              <a:t>进</a:t>
            </a:r>
            <a:r>
              <a:rPr dirty="0" spc="25"/>
              <a:t>程</a:t>
            </a:r>
            <a:r>
              <a:rPr dirty="0" spc="5"/>
              <a:t>创建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7217" y="2237102"/>
            <a:ext cx="7959725" cy="3696970"/>
          </a:xfrm>
          <a:prstGeom prst="rect">
            <a:avLst/>
          </a:prstGeom>
        </p:spPr>
        <p:txBody>
          <a:bodyPr wrap="square" lIns="0" tIns="55880" rIns="0" bIns="0" rtlCol="0" vert="horz">
            <a:spAutoFit/>
          </a:bodyPr>
          <a:lstStyle/>
          <a:p>
            <a:pPr marL="285115" indent="-272415">
              <a:lnSpc>
                <a:spcPct val="100000"/>
              </a:lnSpc>
              <a:spcBef>
                <a:spcPts val="44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给新进程分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配一个唯一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的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进程标识号</a:t>
            </a:r>
            <a:endParaRPr sz="2800">
              <a:latin typeface="Microsoft JhengHei"/>
              <a:cs typeface="Microsoft JhengHei"/>
            </a:endParaRPr>
          </a:p>
          <a:p>
            <a:pPr marL="285115" indent="-272415">
              <a:lnSpc>
                <a:spcPct val="100000"/>
              </a:lnSpc>
              <a:spcBef>
                <a:spcPts val="34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给进程分配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空</a:t>
            </a:r>
            <a:r>
              <a:rPr dirty="0" sz="2800" spc="15" b="1">
                <a:solidFill>
                  <a:srgbClr val="073D86"/>
                </a:solidFill>
                <a:latin typeface="Microsoft JhengHei"/>
                <a:cs typeface="Microsoft JhengHei"/>
              </a:rPr>
              <a:t>间</a:t>
            </a:r>
            <a:r>
              <a:rPr dirty="0" sz="2800" spc="5" b="1">
                <a:solidFill>
                  <a:srgbClr val="073D86"/>
                </a:solidFill>
                <a:latin typeface="Microsoft JhengHei"/>
                <a:cs typeface="Microsoft JhengHei"/>
              </a:rPr>
              <a:t>。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这包</a:t>
            </a:r>
            <a:r>
              <a:rPr dirty="0" sz="2800" spc="10" b="1">
                <a:solidFill>
                  <a:srgbClr val="073D86"/>
                </a:solidFill>
                <a:latin typeface="Microsoft JhengHei"/>
                <a:cs typeface="Microsoft JhengHei"/>
              </a:rPr>
              <a:t>括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进程</a:t>
            </a:r>
            <a:r>
              <a:rPr dirty="0" sz="2800" spc="10" b="1">
                <a:solidFill>
                  <a:srgbClr val="073D86"/>
                </a:solidFill>
                <a:latin typeface="Microsoft JhengHei"/>
                <a:cs typeface="Microsoft JhengHei"/>
              </a:rPr>
              <a:t>映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像中</a:t>
            </a:r>
            <a:r>
              <a:rPr dirty="0" sz="2800" spc="10" b="1">
                <a:solidFill>
                  <a:srgbClr val="073D86"/>
                </a:solidFill>
                <a:latin typeface="Microsoft JhengHei"/>
                <a:cs typeface="Microsoft JhengHei"/>
              </a:rPr>
              <a:t>的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所有</a:t>
            </a:r>
            <a:r>
              <a:rPr dirty="0" sz="2800" spc="10" b="1">
                <a:solidFill>
                  <a:srgbClr val="073D86"/>
                </a:solidFill>
                <a:latin typeface="Microsoft JhengHei"/>
                <a:cs typeface="Microsoft JhengHei"/>
              </a:rPr>
              <a:t>元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素</a:t>
            </a:r>
            <a:endParaRPr sz="2800">
              <a:latin typeface="Microsoft JhengHei"/>
              <a:cs typeface="Microsoft JhengHei"/>
            </a:endParaRPr>
          </a:p>
          <a:p>
            <a:pPr marL="285115" indent="-272415">
              <a:lnSpc>
                <a:spcPct val="100000"/>
              </a:lnSpc>
              <a:spcBef>
                <a:spcPts val="33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初始化进程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控制块</a:t>
            </a:r>
            <a:endParaRPr sz="2800">
              <a:latin typeface="Microsoft JhengHei"/>
              <a:cs typeface="Microsoft JhengHei"/>
            </a:endParaRPr>
          </a:p>
          <a:p>
            <a:pPr marL="285115" indent="-272415">
              <a:lnSpc>
                <a:spcPct val="100000"/>
              </a:lnSpc>
              <a:spcBef>
                <a:spcPts val="33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设置正确的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连接</a:t>
            </a:r>
            <a:endParaRPr sz="2800">
              <a:latin typeface="Microsoft JhengHei"/>
              <a:cs typeface="Microsoft JhengHei"/>
            </a:endParaRPr>
          </a:p>
          <a:p>
            <a:pPr lvl="1" marL="588645" indent="-273050">
              <a:lnSpc>
                <a:spcPct val="100000"/>
              </a:lnSpc>
              <a:spcBef>
                <a:spcPts val="340"/>
              </a:spcBef>
              <a:buClr>
                <a:srgbClr val="30B6FC"/>
              </a:buClr>
              <a:buFont typeface="Symbol"/>
              <a:buChar char=""/>
              <a:tabLst>
                <a:tab pos="589280" algn="l"/>
              </a:tabLst>
            </a:pPr>
            <a:r>
              <a:rPr dirty="0" sz="2800" spc="5" b="1">
                <a:solidFill>
                  <a:srgbClr val="073D86"/>
                </a:solidFill>
                <a:latin typeface="Microsoft JhengHei"/>
                <a:cs typeface="Microsoft JhengHei"/>
              </a:rPr>
              <a:t>例如</a:t>
            </a:r>
            <a:r>
              <a:rPr dirty="0" sz="2800" spc="160" b="1">
                <a:solidFill>
                  <a:srgbClr val="073D86"/>
                </a:solidFill>
                <a:latin typeface="Microsoft JhengHei"/>
                <a:cs typeface="Microsoft JhengHei"/>
              </a:rPr>
              <a:t>: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新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进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程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必须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放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置在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就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绪或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就</a:t>
            </a:r>
            <a:r>
              <a:rPr dirty="0" sz="2800" spc="15" b="1">
                <a:solidFill>
                  <a:srgbClr val="073D86"/>
                </a:solidFill>
                <a:latin typeface="Microsoft JhengHei"/>
                <a:cs typeface="Microsoft JhengHei"/>
              </a:rPr>
              <a:t>绪</a:t>
            </a:r>
            <a:r>
              <a:rPr dirty="0" sz="2800" spc="-210" b="1">
                <a:solidFill>
                  <a:srgbClr val="073D86"/>
                </a:solidFill>
                <a:latin typeface="Microsoft JhengHei"/>
                <a:cs typeface="Microsoft JhengHei"/>
              </a:rPr>
              <a:t>/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挂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起链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表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中</a:t>
            </a:r>
            <a:endParaRPr sz="2800">
              <a:latin typeface="Microsoft JhengHei"/>
              <a:cs typeface="Microsoft JhengHei"/>
            </a:endParaRPr>
          </a:p>
          <a:p>
            <a:pPr marL="285115" indent="-272415">
              <a:lnSpc>
                <a:spcPct val="100000"/>
              </a:lnSpc>
              <a:spcBef>
                <a:spcPts val="33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创建或扩充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其他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数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据结构</a:t>
            </a:r>
            <a:endParaRPr sz="2800">
              <a:latin typeface="Microsoft JhengHei"/>
              <a:cs typeface="Microsoft JhengHei"/>
            </a:endParaRPr>
          </a:p>
          <a:p>
            <a:pPr lvl="1" marL="588645" marR="52705" indent="-273050">
              <a:lnSpc>
                <a:spcPts val="3030"/>
              </a:lnSpc>
              <a:spcBef>
                <a:spcPts val="710"/>
              </a:spcBef>
              <a:buClr>
                <a:srgbClr val="30B6FC"/>
              </a:buClr>
              <a:buFont typeface="Symbol"/>
              <a:buChar char=""/>
              <a:tabLst>
                <a:tab pos="589280" algn="l"/>
              </a:tabLst>
            </a:pPr>
            <a:r>
              <a:rPr dirty="0" sz="2800" spc="5" b="1">
                <a:solidFill>
                  <a:srgbClr val="073D86"/>
                </a:solidFill>
                <a:latin typeface="Microsoft JhengHei"/>
                <a:cs typeface="Microsoft JhengHei"/>
              </a:rPr>
              <a:t>例如</a:t>
            </a:r>
            <a:r>
              <a:rPr dirty="0" sz="2800" spc="145" b="1">
                <a:solidFill>
                  <a:srgbClr val="073D86"/>
                </a:solidFill>
                <a:latin typeface="Microsoft JhengHei"/>
                <a:cs typeface="Microsoft JhengHei"/>
              </a:rPr>
              <a:t>:</a:t>
            </a:r>
            <a:r>
              <a:rPr dirty="0" sz="2800" spc="-100" b="1">
                <a:solidFill>
                  <a:srgbClr val="073D86"/>
                </a:solidFill>
                <a:latin typeface="Microsoft JhengHei"/>
                <a:cs typeface="Microsoft JhengHei"/>
              </a:rPr>
              <a:t> 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操作系统可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能为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每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个进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程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保存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着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一个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审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计 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文件，可用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于编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制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帐单</a:t>
            </a:r>
            <a:r>
              <a:rPr dirty="0" sz="2800" spc="30" b="1">
                <a:solidFill>
                  <a:srgbClr val="073D86"/>
                </a:solidFill>
                <a:latin typeface="Microsoft JhengHei"/>
                <a:cs typeface="Microsoft JhengHei"/>
              </a:rPr>
              <a:t>和</a:t>
            </a:r>
            <a:r>
              <a:rPr dirty="0" sz="2800" spc="-210" b="1">
                <a:solidFill>
                  <a:srgbClr val="073D86"/>
                </a:solidFill>
                <a:latin typeface="Microsoft JhengHei"/>
                <a:cs typeface="Microsoft JhengHei"/>
              </a:rPr>
              <a:t>/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或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进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行性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能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评估</a:t>
            </a:r>
            <a:endParaRPr sz="2800">
              <a:latin typeface="Microsoft JhengHei"/>
              <a:cs typeface="Microsoft JhengHe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1459" y="260604"/>
            <a:ext cx="2438400" cy="6416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86505" y="792302"/>
            <a:ext cx="2571115" cy="7886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5"/>
              <a:t>进</a:t>
            </a:r>
            <a:r>
              <a:rPr dirty="0" spc="20"/>
              <a:t>程</a:t>
            </a:r>
            <a:r>
              <a:rPr dirty="0" spc="5"/>
              <a:t>创建</a:t>
            </a:r>
          </a:p>
        </p:txBody>
      </p:sp>
      <p:sp>
        <p:nvSpPr>
          <p:cNvPr id="3" name="object 3"/>
          <p:cNvSpPr/>
          <p:nvPr/>
        </p:nvSpPr>
        <p:spPr>
          <a:xfrm>
            <a:off x="251459" y="260604"/>
            <a:ext cx="2438400" cy="6416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708653" y="3193542"/>
            <a:ext cx="1656714" cy="381000"/>
          </a:xfrm>
          <a:custGeom>
            <a:avLst/>
            <a:gdLst/>
            <a:ahLst/>
            <a:cxnLst/>
            <a:rect l="l" t="t" r="r" b="b"/>
            <a:pathLst>
              <a:path w="1656714" h="381000">
                <a:moveTo>
                  <a:pt x="0" y="381000"/>
                </a:moveTo>
                <a:lnTo>
                  <a:pt x="1656588" y="381000"/>
                </a:lnTo>
                <a:lnTo>
                  <a:pt x="1656588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727703" y="3208020"/>
            <a:ext cx="1619250" cy="330835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 marL="539750">
              <a:lnSpc>
                <a:spcPts val="2215"/>
              </a:lnSpc>
            </a:pPr>
            <a:r>
              <a:rPr dirty="0" sz="2000" b="1">
                <a:latin typeface="Times New Roman"/>
                <a:cs typeface="Times New Roman"/>
              </a:rPr>
              <a:t>login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708653" y="3553205"/>
            <a:ext cx="1656714" cy="381000"/>
          </a:xfrm>
          <a:custGeom>
            <a:avLst/>
            <a:gdLst/>
            <a:ahLst/>
            <a:cxnLst/>
            <a:rect l="l" t="t" r="r" b="b"/>
            <a:pathLst>
              <a:path w="1656714" h="381000">
                <a:moveTo>
                  <a:pt x="0" y="381000"/>
                </a:moveTo>
                <a:lnTo>
                  <a:pt x="1656588" y="381000"/>
                </a:lnTo>
                <a:lnTo>
                  <a:pt x="1656588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713226" y="3553205"/>
            <a:ext cx="1648460" cy="381000"/>
          </a:xfrm>
          <a:prstGeom prst="rect">
            <a:avLst/>
          </a:prstGeom>
          <a:ln w="28955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algn="ctr" marL="635">
              <a:lnSpc>
                <a:spcPts val="2335"/>
              </a:lnSpc>
            </a:pPr>
            <a:r>
              <a:rPr dirty="0" sz="2000" b="1">
                <a:latin typeface="Times New Roman"/>
                <a:cs typeface="Times New Roman"/>
              </a:rPr>
              <a:t>shell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21302" y="1916429"/>
            <a:ext cx="1553210" cy="368935"/>
          </a:xfrm>
          <a:prstGeom prst="rect">
            <a:avLst/>
          </a:prstGeom>
          <a:solidFill>
            <a:srgbClr val="FFFF00"/>
          </a:solidFill>
          <a:ln w="28955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254000">
              <a:lnSpc>
                <a:spcPts val="2335"/>
              </a:lnSpc>
            </a:pPr>
            <a:r>
              <a:rPr dirty="0" sz="2000" b="1">
                <a:latin typeface="Times New Roman"/>
                <a:cs typeface="Times New Roman"/>
              </a:rPr>
              <a:t>scheduler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046470" y="2728722"/>
            <a:ext cx="1036319" cy="591820"/>
          </a:xfrm>
          <a:prstGeom prst="rect">
            <a:avLst/>
          </a:prstGeom>
          <a:solidFill>
            <a:srgbClr val="FFFF00"/>
          </a:solidFill>
          <a:ln w="28955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2330"/>
              </a:lnSpc>
            </a:pPr>
            <a:r>
              <a:rPr dirty="0" sz="2000" b="1">
                <a:latin typeface="Times New Roman"/>
                <a:cs typeface="Times New Roman"/>
              </a:rPr>
              <a:t>Swap</a:t>
            </a:r>
            <a:endParaRPr sz="2000">
              <a:latin typeface="Times New Roman"/>
              <a:cs typeface="Times New Roman"/>
            </a:endParaRPr>
          </a:p>
          <a:p>
            <a:pPr algn="ctr">
              <a:lnSpc>
                <a:spcPts val="2325"/>
              </a:lnSpc>
            </a:pPr>
            <a:r>
              <a:rPr dirty="0" sz="2000" spc="-5" b="1">
                <a:latin typeface="Times New Roman"/>
                <a:cs typeface="Times New Roman"/>
              </a:rPr>
              <a:t>process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86293" y="2728722"/>
            <a:ext cx="1207135" cy="591820"/>
          </a:xfrm>
          <a:prstGeom prst="rect">
            <a:avLst/>
          </a:prstGeom>
          <a:solidFill>
            <a:srgbClr val="FFFF00"/>
          </a:solidFill>
          <a:ln w="28955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2330"/>
              </a:lnSpc>
            </a:pPr>
            <a:r>
              <a:rPr dirty="0" sz="2000" spc="-5" b="1">
                <a:latin typeface="Times New Roman"/>
                <a:cs typeface="Times New Roman"/>
              </a:rPr>
              <a:t>OS</a:t>
            </a:r>
            <a:endParaRPr sz="2000">
              <a:latin typeface="Times New Roman"/>
              <a:cs typeface="Times New Roman"/>
            </a:endParaRPr>
          </a:p>
          <a:p>
            <a:pPr algn="ctr" marL="1270">
              <a:lnSpc>
                <a:spcPts val="2325"/>
              </a:lnSpc>
            </a:pPr>
            <a:r>
              <a:rPr dirty="0" sz="2000" spc="-5" b="1">
                <a:latin typeface="Times New Roman"/>
                <a:cs typeface="Times New Roman"/>
              </a:rPr>
              <a:t>process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474469" y="2803398"/>
            <a:ext cx="1640205" cy="368935"/>
          </a:xfrm>
          <a:custGeom>
            <a:avLst/>
            <a:gdLst/>
            <a:ahLst/>
            <a:cxnLst/>
            <a:rect l="l" t="t" r="r" b="b"/>
            <a:pathLst>
              <a:path w="1640205" h="368935">
                <a:moveTo>
                  <a:pt x="0" y="368808"/>
                </a:moveTo>
                <a:lnTo>
                  <a:pt x="1639824" y="368808"/>
                </a:lnTo>
                <a:lnTo>
                  <a:pt x="1639824" y="0"/>
                </a:lnTo>
                <a:lnTo>
                  <a:pt x="0" y="0"/>
                </a:lnTo>
                <a:lnTo>
                  <a:pt x="0" y="368808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474469" y="2803398"/>
            <a:ext cx="1640205" cy="368935"/>
          </a:xfrm>
          <a:prstGeom prst="rect">
            <a:avLst/>
          </a:prstGeom>
          <a:ln w="28955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344805">
              <a:lnSpc>
                <a:spcPts val="2325"/>
              </a:lnSpc>
            </a:pPr>
            <a:r>
              <a:rPr dirty="0" sz="2000" b="1">
                <a:latin typeface="Times New Roman"/>
                <a:cs typeface="Times New Roman"/>
              </a:rPr>
              <a:t>Get_tty1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74469" y="3172205"/>
            <a:ext cx="1640205" cy="368935"/>
          </a:xfrm>
          <a:prstGeom prst="rect">
            <a:avLst/>
          </a:prstGeom>
          <a:solidFill>
            <a:srgbClr val="FFFF00"/>
          </a:solidFill>
          <a:ln w="28955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2330"/>
              </a:lnSpc>
            </a:pPr>
            <a:r>
              <a:rPr dirty="0" sz="2000" b="1">
                <a:latin typeface="Times New Roman"/>
                <a:cs typeface="Times New Roman"/>
              </a:rPr>
              <a:t>login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74469" y="3541014"/>
            <a:ext cx="1640205" cy="368935"/>
          </a:xfrm>
          <a:prstGeom prst="rect">
            <a:avLst/>
          </a:prstGeom>
          <a:solidFill>
            <a:srgbClr val="FFFF00"/>
          </a:solidFill>
          <a:ln w="28955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2330"/>
              </a:lnSpc>
            </a:pPr>
            <a:r>
              <a:rPr dirty="0" sz="2000" b="1">
                <a:latin typeface="Times New Roman"/>
                <a:cs typeface="Times New Roman"/>
              </a:rPr>
              <a:t>shell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717797" y="2803398"/>
            <a:ext cx="1640205" cy="368935"/>
          </a:xfrm>
          <a:custGeom>
            <a:avLst/>
            <a:gdLst/>
            <a:ahLst/>
            <a:cxnLst/>
            <a:rect l="l" t="t" r="r" b="b"/>
            <a:pathLst>
              <a:path w="1640204" h="368935">
                <a:moveTo>
                  <a:pt x="0" y="368808"/>
                </a:moveTo>
                <a:lnTo>
                  <a:pt x="1639824" y="368808"/>
                </a:lnTo>
                <a:lnTo>
                  <a:pt x="1639824" y="0"/>
                </a:lnTo>
                <a:lnTo>
                  <a:pt x="0" y="0"/>
                </a:lnTo>
                <a:lnTo>
                  <a:pt x="0" y="368808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717797" y="2803398"/>
            <a:ext cx="1640205" cy="368935"/>
          </a:xfrm>
          <a:custGeom>
            <a:avLst/>
            <a:gdLst/>
            <a:ahLst/>
            <a:cxnLst/>
            <a:rect l="l" t="t" r="r" b="b"/>
            <a:pathLst>
              <a:path w="1640204" h="368935">
                <a:moveTo>
                  <a:pt x="0" y="368808"/>
                </a:moveTo>
                <a:lnTo>
                  <a:pt x="1639824" y="368808"/>
                </a:lnTo>
                <a:lnTo>
                  <a:pt x="1639824" y="0"/>
                </a:lnTo>
                <a:lnTo>
                  <a:pt x="0" y="0"/>
                </a:lnTo>
                <a:lnTo>
                  <a:pt x="0" y="368808"/>
                </a:lnTo>
                <a:close/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3727703" y="2780792"/>
            <a:ext cx="161925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2893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Times New Roman"/>
                <a:cs typeface="Times New Roman"/>
              </a:rPr>
              <a:t>Get_ttyn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43177" y="4501134"/>
            <a:ext cx="1640205" cy="368935"/>
          </a:xfrm>
          <a:prstGeom prst="rect">
            <a:avLst/>
          </a:prstGeom>
          <a:solidFill>
            <a:srgbClr val="FFFF00"/>
          </a:solidFill>
          <a:ln w="28955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82880">
              <a:lnSpc>
                <a:spcPts val="2330"/>
              </a:lnSpc>
            </a:pPr>
            <a:r>
              <a:rPr dirty="0" sz="2000" b="1">
                <a:latin typeface="Times New Roman"/>
                <a:cs typeface="Times New Roman"/>
              </a:rPr>
              <a:t>Application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423922" y="2285238"/>
            <a:ext cx="2674620" cy="518159"/>
          </a:xfrm>
          <a:custGeom>
            <a:avLst/>
            <a:gdLst/>
            <a:ahLst/>
            <a:cxnLst/>
            <a:rect l="l" t="t" r="r" b="b"/>
            <a:pathLst>
              <a:path w="2674620" h="518160">
                <a:moveTo>
                  <a:pt x="2674619" y="0"/>
                </a:moveTo>
                <a:lnTo>
                  <a:pt x="0" y="51816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495038" y="2285238"/>
            <a:ext cx="688975" cy="518159"/>
          </a:xfrm>
          <a:custGeom>
            <a:avLst/>
            <a:gdLst/>
            <a:ahLst/>
            <a:cxnLst/>
            <a:rect l="l" t="t" r="r" b="b"/>
            <a:pathLst>
              <a:path w="688975" h="518160">
                <a:moveTo>
                  <a:pt x="688848" y="0"/>
                </a:moveTo>
                <a:lnTo>
                  <a:pt x="0" y="51816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183885" y="2285238"/>
            <a:ext cx="1381125" cy="443865"/>
          </a:xfrm>
          <a:custGeom>
            <a:avLst/>
            <a:gdLst/>
            <a:ahLst/>
            <a:cxnLst/>
            <a:rect l="l" t="t" r="r" b="b"/>
            <a:pathLst>
              <a:path w="1381125" h="443864">
                <a:moveTo>
                  <a:pt x="0" y="0"/>
                </a:moveTo>
                <a:lnTo>
                  <a:pt x="1380743" y="443484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5183885" y="2285238"/>
            <a:ext cx="3192780" cy="443865"/>
          </a:xfrm>
          <a:custGeom>
            <a:avLst/>
            <a:gdLst/>
            <a:ahLst/>
            <a:cxnLst/>
            <a:rect l="l" t="t" r="r" b="b"/>
            <a:pathLst>
              <a:path w="3192779" h="443864">
                <a:moveTo>
                  <a:pt x="0" y="0"/>
                </a:moveTo>
                <a:lnTo>
                  <a:pt x="3192780" y="443484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905761" y="3909821"/>
            <a:ext cx="346075" cy="591820"/>
          </a:xfrm>
          <a:custGeom>
            <a:avLst/>
            <a:gdLst/>
            <a:ahLst/>
            <a:cxnLst/>
            <a:rect l="l" t="t" r="r" b="b"/>
            <a:pathLst>
              <a:path w="346075" h="591820">
                <a:moveTo>
                  <a:pt x="345948" y="0"/>
                </a:moveTo>
                <a:lnTo>
                  <a:pt x="0" y="591311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3041142" y="4572761"/>
            <a:ext cx="1531620" cy="381000"/>
          </a:xfrm>
          <a:prstGeom prst="rect">
            <a:avLst/>
          </a:prstGeom>
          <a:solidFill>
            <a:srgbClr val="FFFF00"/>
          </a:solidFill>
          <a:ln w="28955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27635">
              <a:lnSpc>
                <a:spcPts val="2335"/>
              </a:lnSpc>
            </a:pPr>
            <a:r>
              <a:rPr dirty="0" sz="2000" b="1">
                <a:latin typeface="Times New Roman"/>
                <a:cs typeface="Times New Roman"/>
              </a:rPr>
              <a:t>Application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928109" y="3963161"/>
            <a:ext cx="563880" cy="609600"/>
          </a:xfrm>
          <a:custGeom>
            <a:avLst/>
            <a:gdLst/>
            <a:ahLst/>
            <a:cxnLst/>
            <a:rect l="l" t="t" r="r" b="b"/>
            <a:pathLst>
              <a:path w="563879" h="609600">
                <a:moveTo>
                  <a:pt x="563879" y="0"/>
                </a:moveTo>
                <a:lnTo>
                  <a:pt x="0" y="60960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4796790" y="4562094"/>
            <a:ext cx="1504315" cy="391795"/>
          </a:xfrm>
          <a:prstGeom prst="rect">
            <a:avLst/>
          </a:prstGeom>
          <a:solidFill>
            <a:srgbClr val="FFFF00"/>
          </a:solidFill>
          <a:ln w="28955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16205">
              <a:lnSpc>
                <a:spcPts val="2330"/>
              </a:lnSpc>
            </a:pPr>
            <a:r>
              <a:rPr dirty="0" sz="2000" b="1">
                <a:latin typeface="Times New Roman"/>
                <a:cs typeface="Times New Roman"/>
              </a:rPr>
              <a:t>Application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481321" y="3934205"/>
            <a:ext cx="1028700" cy="628015"/>
          </a:xfrm>
          <a:custGeom>
            <a:avLst/>
            <a:gdLst/>
            <a:ahLst/>
            <a:cxnLst/>
            <a:rect l="l" t="t" r="r" b="b"/>
            <a:pathLst>
              <a:path w="1028700" h="628014">
                <a:moveTo>
                  <a:pt x="0" y="0"/>
                </a:moveTo>
                <a:lnTo>
                  <a:pt x="1028700" y="627888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2119122" y="5487161"/>
            <a:ext cx="1530350" cy="381000"/>
          </a:xfrm>
          <a:prstGeom prst="rect">
            <a:avLst/>
          </a:prstGeom>
          <a:solidFill>
            <a:srgbClr val="FFFF00"/>
          </a:solidFill>
          <a:ln w="28955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27000">
              <a:lnSpc>
                <a:spcPts val="2335"/>
              </a:lnSpc>
            </a:pPr>
            <a:r>
              <a:rPr dirty="0" sz="2000" b="1">
                <a:latin typeface="Times New Roman"/>
                <a:cs typeface="Times New Roman"/>
              </a:rPr>
              <a:t>Application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843022" y="4953761"/>
            <a:ext cx="967740" cy="533400"/>
          </a:xfrm>
          <a:custGeom>
            <a:avLst/>
            <a:gdLst/>
            <a:ahLst/>
            <a:cxnLst/>
            <a:rect l="l" t="t" r="r" b="b"/>
            <a:pathLst>
              <a:path w="967739" h="533400">
                <a:moveTo>
                  <a:pt x="967739" y="0"/>
                </a:moveTo>
                <a:lnTo>
                  <a:pt x="0" y="53340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4120134" y="5487161"/>
            <a:ext cx="1531620" cy="381000"/>
          </a:xfrm>
          <a:prstGeom prst="rect">
            <a:avLst/>
          </a:prstGeom>
          <a:solidFill>
            <a:srgbClr val="FFFF00"/>
          </a:solidFill>
          <a:ln w="28955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28270">
              <a:lnSpc>
                <a:spcPts val="2335"/>
              </a:lnSpc>
            </a:pPr>
            <a:r>
              <a:rPr dirty="0" sz="2000" b="1">
                <a:latin typeface="Times New Roman"/>
                <a:cs typeface="Times New Roman"/>
              </a:rPr>
              <a:t>Application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3798570" y="4953761"/>
            <a:ext cx="1127760" cy="533400"/>
          </a:xfrm>
          <a:custGeom>
            <a:avLst/>
            <a:gdLst/>
            <a:ahLst/>
            <a:cxnLst/>
            <a:rect l="l" t="t" r="r" b="b"/>
            <a:pathLst>
              <a:path w="1127760" h="533400">
                <a:moveTo>
                  <a:pt x="0" y="0"/>
                </a:moveTo>
                <a:lnTo>
                  <a:pt x="1127759" y="53340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39973" y="811783"/>
            <a:ext cx="3998595" cy="7880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Times New Roman"/>
                <a:cs typeface="Times New Roman"/>
              </a:rPr>
              <a:t>4.3.6</a:t>
            </a:r>
            <a:r>
              <a:rPr dirty="0" spc="-90">
                <a:latin typeface="Times New Roman"/>
                <a:cs typeface="Times New Roman"/>
              </a:rPr>
              <a:t> </a:t>
            </a:r>
            <a:r>
              <a:rPr dirty="0"/>
              <a:t>进</a:t>
            </a:r>
            <a:r>
              <a:rPr dirty="0" spc="25"/>
              <a:t>程</a:t>
            </a:r>
            <a:r>
              <a:rPr dirty="0"/>
              <a:t>撤销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4065" y="2473300"/>
            <a:ext cx="8432165" cy="2328545"/>
          </a:xfrm>
          <a:prstGeom prst="rect">
            <a:avLst/>
          </a:prstGeom>
        </p:spPr>
        <p:txBody>
          <a:bodyPr wrap="square" lIns="0" tIns="100965" rIns="0" bIns="0" rtlCol="0" vert="horz">
            <a:spAutoFit/>
          </a:bodyPr>
          <a:lstStyle/>
          <a:p>
            <a:pPr marL="285115" indent="-272415">
              <a:lnSpc>
                <a:spcPct val="100000"/>
              </a:lnSpc>
              <a:spcBef>
                <a:spcPts val="79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3200" spc="5" b="1">
                <a:solidFill>
                  <a:srgbClr val="073D86"/>
                </a:solidFill>
                <a:latin typeface="Microsoft JhengHei"/>
                <a:cs typeface="Microsoft JhengHei"/>
              </a:rPr>
              <a:t>通过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进程标识在某个队</a:t>
            </a:r>
            <a:r>
              <a:rPr dirty="0" sz="3200" spc="-15" b="1">
                <a:solidFill>
                  <a:srgbClr val="073D86"/>
                </a:solidFill>
                <a:latin typeface="Microsoft JhengHei"/>
                <a:cs typeface="Microsoft JhengHei"/>
              </a:rPr>
              <a:t>列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中找到该进程</a:t>
            </a:r>
            <a:r>
              <a:rPr dirty="0" sz="3200" spc="-35" b="1">
                <a:solidFill>
                  <a:srgbClr val="073D86"/>
                </a:solidFill>
                <a:latin typeface="Microsoft JhengHei"/>
                <a:cs typeface="Microsoft JhengHei"/>
              </a:rPr>
              <a:t>的</a:t>
            </a:r>
            <a:r>
              <a:rPr dirty="0" sz="3200" spc="-5" b="1">
                <a:solidFill>
                  <a:srgbClr val="073D86"/>
                </a:solidFill>
                <a:latin typeface="Times New Roman"/>
                <a:cs typeface="Times New Roman"/>
              </a:rPr>
              <a:t>PCB</a:t>
            </a:r>
            <a:endParaRPr sz="3200">
              <a:latin typeface="Times New Roman"/>
              <a:cs typeface="Times New Roman"/>
            </a:endParaRPr>
          </a:p>
          <a:p>
            <a:pPr marL="285115" indent="-272415">
              <a:lnSpc>
                <a:spcPct val="100000"/>
              </a:lnSpc>
              <a:spcBef>
                <a:spcPts val="69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3200" spc="10" b="1">
                <a:solidFill>
                  <a:srgbClr val="073D86"/>
                </a:solidFill>
                <a:latin typeface="Microsoft JhengHei"/>
                <a:cs typeface="Microsoft JhengHei"/>
              </a:rPr>
              <a:t>去配</a:t>
            </a:r>
            <a:r>
              <a:rPr dirty="0" sz="3200" b="1">
                <a:solidFill>
                  <a:srgbClr val="073D86"/>
                </a:solidFill>
                <a:latin typeface="Times New Roman"/>
                <a:cs typeface="Times New Roman"/>
              </a:rPr>
              <a:t>(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释</a:t>
            </a:r>
            <a:r>
              <a:rPr dirty="0" sz="3200" spc="-15" b="1">
                <a:solidFill>
                  <a:srgbClr val="073D86"/>
                </a:solidFill>
                <a:latin typeface="Microsoft JhengHei"/>
                <a:cs typeface="Microsoft JhengHei"/>
              </a:rPr>
              <a:t>放</a:t>
            </a:r>
            <a:r>
              <a:rPr dirty="0" sz="3200" b="1">
                <a:solidFill>
                  <a:srgbClr val="073D86"/>
                </a:solidFill>
                <a:latin typeface="Times New Roman"/>
                <a:cs typeface="Times New Roman"/>
              </a:rPr>
              <a:t>)</a:t>
            </a:r>
            <a:r>
              <a:rPr dirty="0" sz="3200" spc="-50" b="1">
                <a:solidFill>
                  <a:srgbClr val="073D86"/>
                </a:solidFill>
                <a:latin typeface="Times New Roman"/>
                <a:cs typeface="Times New Roman"/>
              </a:rPr>
              <a:t> </a:t>
            </a:r>
            <a:r>
              <a:rPr dirty="0" sz="3200" spc="5" b="1">
                <a:solidFill>
                  <a:srgbClr val="073D86"/>
                </a:solidFill>
                <a:latin typeface="Microsoft JhengHei"/>
                <a:cs typeface="Microsoft JhengHei"/>
              </a:rPr>
              <a:t>该进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程的所有资源</a:t>
            </a:r>
            <a:endParaRPr sz="3200">
              <a:latin typeface="Microsoft JhengHei"/>
              <a:cs typeface="Microsoft JhengHei"/>
            </a:endParaRPr>
          </a:p>
          <a:p>
            <a:pPr marL="285115" indent="-272415">
              <a:lnSpc>
                <a:spcPct val="100000"/>
              </a:lnSpc>
              <a:spcBef>
                <a:spcPts val="68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3200" spc="10" b="1">
                <a:solidFill>
                  <a:srgbClr val="073D86"/>
                </a:solidFill>
                <a:latin typeface="Microsoft JhengHei"/>
                <a:cs typeface="Microsoft JhengHei"/>
              </a:rPr>
              <a:t>撤销</a:t>
            </a:r>
            <a:r>
              <a:rPr dirty="0" sz="3200" spc="5" b="1">
                <a:solidFill>
                  <a:srgbClr val="073D86"/>
                </a:solidFill>
                <a:latin typeface="Microsoft JhengHei"/>
                <a:cs typeface="Microsoft JhengHei"/>
              </a:rPr>
              <a:t>该进</a:t>
            </a:r>
            <a:r>
              <a:rPr dirty="0" sz="3200" spc="-10" b="1">
                <a:solidFill>
                  <a:srgbClr val="073D86"/>
                </a:solidFill>
                <a:latin typeface="Microsoft JhengHei"/>
                <a:cs typeface="Microsoft JhengHei"/>
              </a:rPr>
              <a:t>程</a:t>
            </a:r>
            <a:r>
              <a:rPr dirty="0" sz="3200" spc="5" b="1">
                <a:solidFill>
                  <a:srgbClr val="073D86"/>
                </a:solidFill>
                <a:latin typeface="Microsoft JhengHei"/>
                <a:cs typeface="Microsoft JhengHei"/>
              </a:rPr>
              <a:t>的子</a:t>
            </a:r>
            <a:r>
              <a:rPr dirty="0" sz="3200" spc="-10" b="1">
                <a:solidFill>
                  <a:srgbClr val="073D86"/>
                </a:solidFill>
                <a:latin typeface="Microsoft JhengHei"/>
                <a:cs typeface="Microsoft JhengHei"/>
              </a:rPr>
              <a:t>进</a:t>
            </a:r>
            <a:r>
              <a:rPr dirty="0" sz="3200" spc="5" b="1">
                <a:solidFill>
                  <a:srgbClr val="073D86"/>
                </a:solidFill>
                <a:latin typeface="Microsoft JhengHei"/>
                <a:cs typeface="Microsoft JhengHei"/>
              </a:rPr>
              <a:t>程</a:t>
            </a:r>
            <a:endParaRPr sz="3200">
              <a:latin typeface="Microsoft JhengHei"/>
              <a:cs typeface="Microsoft JhengHei"/>
            </a:endParaRPr>
          </a:p>
          <a:p>
            <a:pPr marL="285115" indent="-272415">
              <a:lnSpc>
                <a:spcPct val="100000"/>
              </a:lnSpc>
              <a:spcBef>
                <a:spcPts val="69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3200" spc="10" b="1">
                <a:solidFill>
                  <a:srgbClr val="073D86"/>
                </a:solidFill>
                <a:latin typeface="Microsoft JhengHei"/>
                <a:cs typeface="Microsoft JhengHei"/>
              </a:rPr>
              <a:t>将</a:t>
            </a:r>
            <a:r>
              <a:rPr dirty="0" sz="3200" b="1">
                <a:solidFill>
                  <a:srgbClr val="073D86"/>
                </a:solidFill>
                <a:latin typeface="Times New Roman"/>
                <a:cs typeface="Times New Roman"/>
              </a:rPr>
              <a:t>PC</a:t>
            </a:r>
            <a:r>
              <a:rPr dirty="0" sz="3200" spc="-5" b="1">
                <a:solidFill>
                  <a:srgbClr val="073D86"/>
                </a:solidFill>
                <a:latin typeface="Times New Roman"/>
                <a:cs typeface="Times New Roman"/>
              </a:rPr>
              <a:t>B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返还给</a:t>
            </a:r>
            <a:r>
              <a:rPr dirty="0" sz="3200" b="1">
                <a:solidFill>
                  <a:srgbClr val="073D86"/>
                </a:solidFill>
                <a:latin typeface="Times New Roman"/>
                <a:cs typeface="Times New Roman"/>
              </a:rPr>
              <a:t>P</a:t>
            </a:r>
            <a:r>
              <a:rPr dirty="0" sz="3200" spc="-10" b="1">
                <a:solidFill>
                  <a:srgbClr val="073D86"/>
                </a:solidFill>
                <a:latin typeface="Times New Roman"/>
                <a:cs typeface="Times New Roman"/>
              </a:rPr>
              <a:t>C</a:t>
            </a:r>
            <a:r>
              <a:rPr dirty="0" sz="3200" spc="-5" b="1">
                <a:solidFill>
                  <a:srgbClr val="073D86"/>
                </a:solidFill>
                <a:latin typeface="Times New Roman"/>
                <a:cs typeface="Times New Roman"/>
              </a:rPr>
              <a:t>B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池</a:t>
            </a:r>
            <a:endParaRPr sz="3200">
              <a:latin typeface="Microsoft JhengHei"/>
              <a:cs typeface="Microsoft JhengHe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1459" y="260604"/>
            <a:ext cx="2438400" cy="6416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72892" y="792302"/>
            <a:ext cx="3999865" cy="7886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Times New Roman"/>
                <a:cs typeface="Times New Roman"/>
              </a:rPr>
              <a:t>4.3.6</a:t>
            </a:r>
            <a:r>
              <a:rPr dirty="0" spc="-100">
                <a:latin typeface="Times New Roman"/>
                <a:cs typeface="Times New Roman"/>
              </a:rPr>
              <a:t> </a:t>
            </a:r>
            <a:r>
              <a:rPr dirty="0" spc="5"/>
              <a:t>进</a:t>
            </a:r>
            <a:r>
              <a:rPr dirty="0" spc="25"/>
              <a:t>程</a:t>
            </a:r>
            <a:r>
              <a:rPr dirty="0" spc="5"/>
              <a:t>切换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7217" y="1855673"/>
            <a:ext cx="7920355" cy="45700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85115" indent="-272415">
              <a:lnSpc>
                <a:spcPts val="3225"/>
              </a:lnSpc>
              <a:spcBef>
                <a:spcPts val="9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时钟中断</a:t>
            </a:r>
            <a:endParaRPr sz="2800">
              <a:latin typeface="Microsoft JhengHei"/>
              <a:cs typeface="Microsoft JhengHei"/>
            </a:endParaRPr>
          </a:p>
          <a:p>
            <a:pPr algn="just" lvl="1" marL="588645" marR="5080" indent="-273050">
              <a:lnSpc>
                <a:spcPts val="2450"/>
              </a:lnSpc>
              <a:spcBef>
                <a:spcPts val="305"/>
              </a:spcBef>
              <a:buClr>
                <a:srgbClr val="30B6FC"/>
              </a:buClr>
              <a:buFont typeface="Symbol"/>
              <a:buChar char=""/>
              <a:tabLst>
                <a:tab pos="589280" algn="l"/>
              </a:tabLst>
            </a:pPr>
            <a:r>
              <a:rPr dirty="0" sz="2400" spc="5" b="1">
                <a:solidFill>
                  <a:srgbClr val="073D86"/>
                </a:solidFill>
                <a:latin typeface="Microsoft JhengHei"/>
                <a:cs typeface="Microsoft JhengHei"/>
              </a:rPr>
              <a:t>操作系</a:t>
            </a:r>
            <a:r>
              <a:rPr dirty="0" sz="2400" b="1">
                <a:solidFill>
                  <a:srgbClr val="073D86"/>
                </a:solidFill>
                <a:latin typeface="Microsoft JhengHei"/>
                <a:cs typeface="Microsoft JhengHei"/>
              </a:rPr>
              <a:t>统确定当前正在运行的进程的执行时间是否已经 </a:t>
            </a:r>
            <a:r>
              <a:rPr dirty="0" sz="2400" spc="5" b="1">
                <a:solidFill>
                  <a:srgbClr val="073D86"/>
                </a:solidFill>
                <a:latin typeface="Microsoft JhengHei"/>
                <a:cs typeface="Microsoft JhengHei"/>
              </a:rPr>
              <a:t>超过了</a:t>
            </a:r>
            <a:r>
              <a:rPr dirty="0" sz="2400" b="1">
                <a:solidFill>
                  <a:srgbClr val="073D86"/>
                </a:solidFill>
                <a:latin typeface="Microsoft JhengHei"/>
                <a:cs typeface="Microsoft JhengHei"/>
              </a:rPr>
              <a:t>最大允许时间段</a:t>
            </a:r>
            <a:endParaRPr sz="2400">
              <a:latin typeface="Microsoft JhengHei"/>
              <a:cs typeface="Microsoft JhengHei"/>
            </a:endParaRPr>
          </a:p>
          <a:p>
            <a:pPr marL="285115" indent="-272415">
              <a:lnSpc>
                <a:spcPts val="2830"/>
              </a:lnSpc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800" spc="-5" b="1">
                <a:solidFill>
                  <a:srgbClr val="073D86"/>
                </a:solidFill>
                <a:latin typeface="Times New Roman"/>
                <a:cs typeface="Times New Roman"/>
              </a:rPr>
              <a:t>I/O</a:t>
            </a:r>
            <a:r>
              <a:rPr dirty="0" sz="2800" spc="5" b="1">
                <a:solidFill>
                  <a:srgbClr val="073D86"/>
                </a:solidFill>
                <a:latin typeface="Microsoft JhengHei"/>
                <a:cs typeface="Microsoft JhengHei"/>
              </a:rPr>
              <a:t>中断</a:t>
            </a:r>
            <a:endParaRPr sz="2800">
              <a:latin typeface="Microsoft JhengHei"/>
              <a:cs typeface="Microsoft JhengHei"/>
            </a:endParaRPr>
          </a:p>
          <a:p>
            <a:pPr marL="285115" indent="-272415">
              <a:lnSpc>
                <a:spcPts val="3055"/>
              </a:lnSpc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内存失效</a:t>
            </a:r>
            <a:endParaRPr sz="2800">
              <a:latin typeface="Microsoft JhengHei"/>
              <a:cs typeface="Microsoft JhengHei"/>
            </a:endParaRPr>
          </a:p>
          <a:p>
            <a:pPr algn="just" lvl="1" marL="588645" marR="5080" indent="-273050">
              <a:lnSpc>
                <a:spcPts val="2450"/>
              </a:lnSpc>
              <a:spcBef>
                <a:spcPts val="305"/>
              </a:spcBef>
              <a:buClr>
                <a:srgbClr val="30B6FC"/>
              </a:buClr>
              <a:buFont typeface="Symbol"/>
              <a:buChar char=""/>
              <a:tabLst>
                <a:tab pos="589280" algn="l"/>
              </a:tabLst>
            </a:pPr>
            <a:r>
              <a:rPr dirty="0" sz="2400" spc="5" b="1">
                <a:solidFill>
                  <a:srgbClr val="073D86"/>
                </a:solidFill>
                <a:latin typeface="Microsoft JhengHei"/>
                <a:cs typeface="Microsoft JhengHei"/>
              </a:rPr>
              <a:t>处理器</a:t>
            </a:r>
            <a:r>
              <a:rPr dirty="0" sz="2400" b="1">
                <a:solidFill>
                  <a:srgbClr val="073D86"/>
                </a:solidFill>
                <a:latin typeface="Microsoft JhengHei"/>
                <a:cs typeface="Microsoft JhengHei"/>
              </a:rPr>
              <a:t>访问一虚拟内存地址，且此地址单元不在主存中 </a:t>
            </a:r>
            <a:r>
              <a:rPr dirty="0" sz="2400" spc="5" b="1">
                <a:solidFill>
                  <a:srgbClr val="073D86"/>
                </a:solidFill>
                <a:latin typeface="Microsoft JhengHei"/>
                <a:cs typeface="Microsoft JhengHei"/>
              </a:rPr>
              <a:t>时，操</a:t>
            </a:r>
            <a:r>
              <a:rPr dirty="0" sz="2400" b="1">
                <a:solidFill>
                  <a:srgbClr val="073D86"/>
                </a:solidFill>
                <a:latin typeface="Microsoft JhengHei"/>
                <a:cs typeface="Microsoft JhengHei"/>
              </a:rPr>
              <a:t>作系统必须从辅存中把包含这个地址单元的内存 </a:t>
            </a:r>
            <a:r>
              <a:rPr dirty="0" sz="2400" spc="10" b="1">
                <a:solidFill>
                  <a:srgbClr val="073D86"/>
                </a:solidFill>
                <a:latin typeface="Microsoft JhengHei"/>
                <a:cs typeface="Microsoft JhengHei"/>
              </a:rPr>
              <a:t>块</a:t>
            </a:r>
            <a:r>
              <a:rPr dirty="0" sz="2400" b="1">
                <a:solidFill>
                  <a:srgbClr val="073D86"/>
                </a:solidFill>
                <a:latin typeface="Times New Roman"/>
                <a:cs typeface="Times New Roman"/>
              </a:rPr>
              <a:t>(</a:t>
            </a:r>
            <a:r>
              <a:rPr dirty="0" sz="2400" spc="10" b="1">
                <a:solidFill>
                  <a:srgbClr val="073D86"/>
                </a:solidFill>
                <a:latin typeface="Microsoft JhengHei"/>
                <a:cs typeface="Microsoft JhengHei"/>
              </a:rPr>
              <a:t>页或</a:t>
            </a:r>
            <a:r>
              <a:rPr dirty="0" sz="2400" b="1">
                <a:solidFill>
                  <a:srgbClr val="073D86"/>
                </a:solidFill>
                <a:latin typeface="Microsoft JhengHei"/>
                <a:cs typeface="Microsoft JhengHei"/>
              </a:rPr>
              <a:t>段</a:t>
            </a:r>
            <a:r>
              <a:rPr dirty="0" sz="2400" b="1">
                <a:solidFill>
                  <a:srgbClr val="073D86"/>
                </a:solidFill>
                <a:latin typeface="Times New Roman"/>
                <a:cs typeface="Times New Roman"/>
              </a:rPr>
              <a:t>)</a:t>
            </a:r>
            <a:r>
              <a:rPr dirty="0" sz="2400" spc="-50" b="1">
                <a:solidFill>
                  <a:srgbClr val="073D86"/>
                </a:solidFill>
                <a:latin typeface="Times New Roman"/>
                <a:cs typeface="Times New Roman"/>
              </a:rPr>
              <a:t> </a:t>
            </a:r>
            <a:r>
              <a:rPr dirty="0" sz="2400" spc="5" b="1">
                <a:solidFill>
                  <a:srgbClr val="073D86"/>
                </a:solidFill>
                <a:latin typeface="Microsoft JhengHei"/>
                <a:cs typeface="Microsoft JhengHei"/>
              </a:rPr>
              <a:t>调入主</a:t>
            </a:r>
            <a:r>
              <a:rPr dirty="0" sz="2400" b="1">
                <a:solidFill>
                  <a:srgbClr val="073D86"/>
                </a:solidFill>
                <a:latin typeface="Microsoft JhengHei"/>
                <a:cs typeface="Microsoft JhengHei"/>
              </a:rPr>
              <a:t>存中</a:t>
            </a:r>
            <a:endParaRPr sz="2400">
              <a:latin typeface="Microsoft JhengHei"/>
              <a:cs typeface="Microsoft JhengHei"/>
            </a:endParaRPr>
          </a:p>
          <a:p>
            <a:pPr marL="285115" indent="-272415">
              <a:lnSpc>
                <a:spcPts val="2860"/>
              </a:lnSpc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800" spc="5" b="1">
                <a:solidFill>
                  <a:srgbClr val="073D86"/>
                </a:solidFill>
                <a:latin typeface="Microsoft JhengHei"/>
                <a:cs typeface="Microsoft JhengHei"/>
              </a:rPr>
              <a:t>陷阱</a:t>
            </a:r>
            <a:endParaRPr sz="2800">
              <a:latin typeface="Microsoft JhengHei"/>
              <a:cs typeface="Microsoft JhengHei"/>
            </a:endParaRPr>
          </a:p>
          <a:p>
            <a:pPr lvl="1" marL="588645" indent="-273050">
              <a:lnSpc>
                <a:spcPts val="2600"/>
              </a:lnSpc>
              <a:buClr>
                <a:srgbClr val="30B6FC"/>
              </a:buClr>
              <a:buFont typeface="Symbol"/>
              <a:buChar char=""/>
              <a:tabLst>
                <a:tab pos="589280" algn="l"/>
              </a:tabLst>
            </a:pPr>
            <a:r>
              <a:rPr dirty="0" sz="2400" spc="5" b="1">
                <a:solidFill>
                  <a:srgbClr val="073D86"/>
                </a:solidFill>
                <a:latin typeface="Microsoft JhengHei"/>
                <a:cs typeface="Microsoft JhengHei"/>
              </a:rPr>
              <a:t>确定错</a:t>
            </a:r>
            <a:r>
              <a:rPr dirty="0" sz="2400" b="1">
                <a:solidFill>
                  <a:srgbClr val="073D86"/>
                </a:solidFill>
                <a:latin typeface="Microsoft JhengHei"/>
                <a:cs typeface="Microsoft JhengHei"/>
              </a:rPr>
              <a:t>误或异</a:t>
            </a:r>
            <a:r>
              <a:rPr dirty="0" sz="2400" spc="-10" b="1">
                <a:solidFill>
                  <a:srgbClr val="073D86"/>
                </a:solidFill>
                <a:latin typeface="Microsoft JhengHei"/>
                <a:cs typeface="Microsoft JhengHei"/>
              </a:rPr>
              <a:t>常</a:t>
            </a:r>
            <a:r>
              <a:rPr dirty="0" sz="2400" b="1">
                <a:solidFill>
                  <a:srgbClr val="073D86"/>
                </a:solidFill>
                <a:latin typeface="Microsoft JhengHei"/>
                <a:cs typeface="Microsoft JhengHei"/>
              </a:rPr>
              <a:t>条件是</a:t>
            </a:r>
            <a:r>
              <a:rPr dirty="0" sz="2400" spc="-10" b="1">
                <a:solidFill>
                  <a:srgbClr val="073D86"/>
                </a:solidFill>
                <a:latin typeface="Microsoft JhengHei"/>
                <a:cs typeface="Microsoft JhengHei"/>
              </a:rPr>
              <a:t>致</a:t>
            </a:r>
            <a:r>
              <a:rPr dirty="0" sz="2400" b="1">
                <a:solidFill>
                  <a:srgbClr val="073D86"/>
                </a:solidFill>
                <a:latin typeface="Microsoft JhengHei"/>
                <a:cs typeface="Microsoft JhengHei"/>
              </a:rPr>
              <a:t>命的</a:t>
            </a:r>
            <a:endParaRPr sz="2400">
              <a:latin typeface="Microsoft JhengHei"/>
              <a:cs typeface="Microsoft JhengHei"/>
            </a:endParaRPr>
          </a:p>
          <a:p>
            <a:pPr lvl="1" marL="588645" indent="-273050">
              <a:lnSpc>
                <a:spcPts val="2560"/>
              </a:lnSpc>
              <a:buClr>
                <a:srgbClr val="30B6FC"/>
              </a:buClr>
              <a:buFont typeface="Symbol"/>
              <a:buChar char=""/>
              <a:tabLst>
                <a:tab pos="589280" algn="l"/>
              </a:tabLst>
            </a:pPr>
            <a:r>
              <a:rPr dirty="0" sz="2400" spc="5" b="1">
                <a:solidFill>
                  <a:srgbClr val="073D86"/>
                </a:solidFill>
                <a:latin typeface="Microsoft JhengHei"/>
                <a:cs typeface="Microsoft JhengHei"/>
              </a:rPr>
              <a:t>当前正</a:t>
            </a:r>
            <a:r>
              <a:rPr dirty="0" sz="2400" b="1">
                <a:solidFill>
                  <a:srgbClr val="073D86"/>
                </a:solidFill>
                <a:latin typeface="Microsoft JhengHei"/>
                <a:cs typeface="Microsoft JhengHei"/>
              </a:rPr>
              <a:t>在运行的进程被转换到退出态</a:t>
            </a:r>
            <a:endParaRPr sz="2400">
              <a:latin typeface="Microsoft JhengHei"/>
              <a:cs typeface="Microsoft JhengHei"/>
            </a:endParaRPr>
          </a:p>
          <a:p>
            <a:pPr marL="285115" indent="-272415">
              <a:lnSpc>
                <a:spcPts val="3050"/>
              </a:lnSpc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800" spc="5" b="1">
                <a:solidFill>
                  <a:srgbClr val="073D86"/>
                </a:solidFill>
                <a:latin typeface="Microsoft JhengHei"/>
                <a:cs typeface="Microsoft JhengHei"/>
              </a:rPr>
              <a:t>系统调用</a:t>
            </a:r>
            <a:endParaRPr sz="2800">
              <a:latin typeface="Microsoft JhengHei"/>
              <a:cs typeface="Microsoft JhengHei"/>
            </a:endParaRPr>
          </a:p>
          <a:p>
            <a:pPr lvl="1" marL="588645" indent="-273050">
              <a:lnSpc>
                <a:spcPts val="2745"/>
              </a:lnSpc>
              <a:buClr>
                <a:srgbClr val="30B6FC"/>
              </a:buClr>
              <a:buFont typeface="Symbol"/>
              <a:buChar char=""/>
              <a:tabLst>
                <a:tab pos="589280" algn="l"/>
              </a:tabLst>
            </a:pPr>
            <a:r>
              <a:rPr dirty="0" sz="2400" spc="5" b="1">
                <a:solidFill>
                  <a:srgbClr val="073D86"/>
                </a:solidFill>
                <a:latin typeface="Microsoft JhengHei"/>
                <a:cs typeface="Microsoft JhengHei"/>
              </a:rPr>
              <a:t>例如打</a:t>
            </a:r>
            <a:r>
              <a:rPr dirty="0" sz="2400" b="1">
                <a:solidFill>
                  <a:srgbClr val="073D86"/>
                </a:solidFill>
                <a:latin typeface="Microsoft JhengHei"/>
                <a:cs typeface="Microsoft JhengHei"/>
              </a:rPr>
              <a:t>开某个文件</a:t>
            </a:r>
            <a:endParaRPr sz="2400">
              <a:latin typeface="Microsoft JhengHei"/>
              <a:cs typeface="Microsoft JhengHe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1459" y="260604"/>
            <a:ext cx="2438400" cy="6416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27653" y="811783"/>
            <a:ext cx="2570480" cy="7880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模</a:t>
            </a:r>
            <a:r>
              <a:rPr dirty="0" spc="20"/>
              <a:t>式</a:t>
            </a:r>
            <a:r>
              <a:rPr dirty="0"/>
              <a:t>切换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8540" y="2412644"/>
            <a:ext cx="7773034" cy="1988820"/>
          </a:xfrm>
          <a:prstGeom prst="rect">
            <a:avLst/>
          </a:prstGeom>
        </p:spPr>
        <p:txBody>
          <a:bodyPr wrap="square" lIns="0" tIns="97790" rIns="0" bIns="0" rtlCol="0" vert="horz">
            <a:spAutoFit/>
          </a:bodyPr>
          <a:lstStyle/>
          <a:p>
            <a:pPr marL="285115" indent="-272415">
              <a:lnSpc>
                <a:spcPct val="100000"/>
              </a:lnSpc>
              <a:spcBef>
                <a:spcPts val="77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800" spc="5" b="1">
                <a:solidFill>
                  <a:srgbClr val="073D86"/>
                </a:solidFill>
                <a:latin typeface="Microsoft JhengHei"/>
                <a:cs typeface="Microsoft JhengHei"/>
              </a:rPr>
              <a:t>保存当前进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程的</a:t>
            </a:r>
            <a:r>
              <a:rPr dirty="0" sz="2800" spc="10" b="1">
                <a:solidFill>
                  <a:srgbClr val="073D86"/>
                </a:solidFill>
                <a:latin typeface="Microsoft JhengHei"/>
                <a:cs typeface="Microsoft JhengHei"/>
              </a:rPr>
              <a:t>现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场</a:t>
            </a:r>
            <a:endParaRPr sz="2800">
              <a:latin typeface="Microsoft JhengHei"/>
              <a:cs typeface="Microsoft JhengHei"/>
            </a:endParaRPr>
          </a:p>
          <a:p>
            <a:pPr marL="285115" indent="-272415">
              <a:lnSpc>
                <a:spcPct val="100000"/>
              </a:lnSpc>
              <a:spcBef>
                <a:spcPts val="67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800" spc="5" b="1">
                <a:solidFill>
                  <a:srgbClr val="073D86"/>
                </a:solidFill>
                <a:latin typeface="Microsoft JhengHei"/>
                <a:cs typeface="Microsoft JhengHei"/>
              </a:rPr>
              <a:t>把程序计数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器置</a:t>
            </a:r>
            <a:r>
              <a:rPr dirty="0" sz="2800" spc="10" b="1">
                <a:solidFill>
                  <a:srgbClr val="073D86"/>
                </a:solidFill>
                <a:latin typeface="Microsoft JhengHei"/>
                <a:cs typeface="Microsoft JhengHei"/>
              </a:rPr>
              <a:t>成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中断</a:t>
            </a:r>
            <a:r>
              <a:rPr dirty="0" sz="2800" spc="10" b="1">
                <a:solidFill>
                  <a:srgbClr val="073D86"/>
                </a:solidFill>
                <a:latin typeface="Microsoft JhengHei"/>
                <a:cs typeface="Microsoft JhengHei"/>
              </a:rPr>
              <a:t>处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理程</a:t>
            </a:r>
            <a:r>
              <a:rPr dirty="0" sz="2800" spc="10" b="1">
                <a:solidFill>
                  <a:srgbClr val="073D86"/>
                </a:solidFill>
                <a:latin typeface="Microsoft JhengHei"/>
                <a:cs typeface="Microsoft JhengHei"/>
              </a:rPr>
              <a:t>序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的开</a:t>
            </a:r>
            <a:r>
              <a:rPr dirty="0" sz="2800" spc="10" b="1">
                <a:solidFill>
                  <a:srgbClr val="073D86"/>
                </a:solidFill>
                <a:latin typeface="Microsoft JhengHei"/>
                <a:cs typeface="Microsoft JhengHei"/>
              </a:rPr>
              <a:t>始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地址</a:t>
            </a:r>
            <a:endParaRPr sz="2800">
              <a:latin typeface="Microsoft JhengHei"/>
              <a:cs typeface="Microsoft JhengHei"/>
            </a:endParaRPr>
          </a:p>
          <a:p>
            <a:pPr marL="285115" marR="5080" indent="-272415">
              <a:lnSpc>
                <a:spcPct val="100000"/>
              </a:lnSpc>
              <a:spcBef>
                <a:spcPts val="67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800" spc="5" b="1">
                <a:solidFill>
                  <a:srgbClr val="073D86"/>
                </a:solidFill>
                <a:latin typeface="Microsoft JhengHei"/>
                <a:cs typeface="Microsoft JhengHei"/>
              </a:rPr>
              <a:t>把处理器模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式从</a:t>
            </a:r>
            <a:r>
              <a:rPr dirty="0" sz="2800" spc="10" b="1">
                <a:solidFill>
                  <a:srgbClr val="073D86"/>
                </a:solidFill>
                <a:latin typeface="Microsoft JhengHei"/>
                <a:cs typeface="Microsoft JhengHei"/>
              </a:rPr>
              <a:t>用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户模</a:t>
            </a:r>
            <a:r>
              <a:rPr dirty="0" sz="2800" spc="10" b="1">
                <a:solidFill>
                  <a:srgbClr val="073D86"/>
                </a:solidFill>
                <a:latin typeface="Microsoft JhengHei"/>
                <a:cs typeface="Microsoft JhengHei"/>
              </a:rPr>
              <a:t>式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切换</a:t>
            </a:r>
            <a:r>
              <a:rPr dirty="0" sz="2800" spc="10" b="1">
                <a:solidFill>
                  <a:srgbClr val="073D86"/>
                </a:solidFill>
                <a:latin typeface="Microsoft JhengHei"/>
                <a:cs typeface="Microsoft JhengHei"/>
              </a:rPr>
              <a:t>到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内核</a:t>
            </a:r>
            <a:r>
              <a:rPr dirty="0" sz="2800" spc="10" b="1">
                <a:solidFill>
                  <a:srgbClr val="073D86"/>
                </a:solidFill>
                <a:latin typeface="Microsoft JhengHei"/>
                <a:cs typeface="Microsoft JhengHei"/>
              </a:rPr>
              <a:t>模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式，</a:t>
            </a:r>
            <a:r>
              <a:rPr dirty="0" sz="2800" spc="10" b="1">
                <a:solidFill>
                  <a:srgbClr val="073D86"/>
                </a:solidFill>
                <a:latin typeface="Microsoft JhengHei"/>
                <a:cs typeface="Microsoft JhengHei"/>
              </a:rPr>
              <a:t>使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得 </a:t>
            </a:r>
            <a:r>
              <a:rPr dirty="0" sz="2800" spc="5" b="1">
                <a:solidFill>
                  <a:srgbClr val="073D86"/>
                </a:solidFill>
                <a:latin typeface="Microsoft JhengHei"/>
                <a:cs typeface="Microsoft JhengHei"/>
              </a:rPr>
              <a:t>中断处理代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码可</a:t>
            </a:r>
            <a:r>
              <a:rPr dirty="0" sz="2800" spc="10" b="1">
                <a:solidFill>
                  <a:srgbClr val="073D86"/>
                </a:solidFill>
                <a:latin typeface="Microsoft JhengHei"/>
                <a:cs typeface="Microsoft JhengHei"/>
              </a:rPr>
              <a:t>以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执行</a:t>
            </a:r>
            <a:r>
              <a:rPr dirty="0" sz="2800" spc="10" b="1">
                <a:solidFill>
                  <a:srgbClr val="073D86"/>
                </a:solidFill>
                <a:latin typeface="Microsoft JhengHei"/>
                <a:cs typeface="Microsoft JhengHei"/>
              </a:rPr>
              <a:t>有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特权</a:t>
            </a:r>
            <a:r>
              <a:rPr dirty="0" sz="2800" spc="10" b="1">
                <a:solidFill>
                  <a:srgbClr val="073D86"/>
                </a:solidFill>
                <a:latin typeface="Microsoft JhengHei"/>
                <a:cs typeface="Microsoft JhengHei"/>
              </a:rPr>
              <a:t>的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指令</a:t>
            </a:r>
            <a:endParaRPr sz="2800">
              <a:latin typeface="Microsoft JhengHei"/>
              <a:cs typeface="Microsoft JhengHe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1459" y="260604"/>
            <a:ext cx="2438400" cy="6416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33625" y="819657"/>
            <a:ext cx="4477385" cy="7880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进</a:t>
            </a:r>
            <a:r>
              <a:rPr dirty="0" spc="25"/>
              <a:t>程</a:t>
            </a:r>
            <a:r>
              <a:rPr dirty="0"/>
              <a:t>状态的变化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8540" y="1921230"/>
            <a:ext cx="8088630" cy="4582795"/>
          </a:xfrm>
          <a:prstGeom prst="rect">
            <a:avLst/>
          </a:prstGeom>
        </p:spPr>
        <p:txBody>
          <a:bodyPr wrap="square" lIns="0" tIns="52069" rIns="0" bIns="0" rtlCol="0" vert="horz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409"/>
              </a:spcBef>
              <a:buClr>
                <a:srgbClr val="30B6FC"/>
              </a:buClr>
              <a:buFont typeface="Symbol"/>
              <a:buChar char=""/>
              <a:tabLst>
                <a:tab pos="469265" algn="l"/>
                <a:tab pos="469900" algn="l"/>
              </a:tabLst>
            </a:pPr>
            <a:r>
              <a:rPr dirty="0" sz="2600" spc="10" b="1">
                <a:solidFill>
                  <a:srgbClr val="073D86"/>
                </a:solidFill>
                <a:latin typeface="Microsoft JhengHei"/>
                <a:cs typeface="Microsoft JhengHei"/>
              </a:rPr>
              <a:t>保存</a:t>
            </a:r>
            <a:r>
              <a:rPr dirty="0" sz="2600" b="1">
                <a:solidFill>
                  <a:srgbClr val="073D86"/>
                </a:solidFill>
                <a:latin typeface="Microsoft JhengHei"/>
                <a:cs typeface="Microsoft JhengHei"/>
              </a:rPr>
              <a:t>处理器上下</a:t>
            </a:r>
            <a:r>
              <a:rPr dirty="0" sz="2600" spc="-15" b="1">
                <a:solidFill>
                  <a:srgbClr val="073D86"/>
                </a:solidFill>
                <a:latin typeface="Microsoft JhengHei"/>
                <a:cs typeface="Microsoft JhengHei"/>
              </a:rPr>
              <a:t>文</a:t>
            </a:r>
            <a:r>
              <a:rPr dirty="0" sz="2600" b="1">
                <a:solidFill>
                  <a:srgbClr val="073D86"/>
                </a:solidFill>
                <a:latin typeface="Microsoft JhengHei"/>
                <a:cs typeface="Microsoft JhengHei"/>
              </a:rPr>
              <a:t>，包括程序</a:t>
            </a:r>
            <a:r>
              <a:rPr dirty="0" sz="2600" spc="-15" b="1">
                <a:solidFill>
                  <a:srgbClr val="073D86"/>
                </a:solidFill>
                <a:latin typeface="Microsoft JhengHei"/>
                <a:cs typeface="Microsoft JhengHei"/>
              </a:rPr>
              <a:t>计</a:t>
            </a:r>
            <a:r>
              <a:rPr dirty="0" sz="2600" b="1">
                <a:solidFill>
                  <a:srgbClr val="073D86"/>
                </a:solidFill>
                <a:latin typeface="Microsoft JhengHei"/>
                <a:cs typeface="Microsoft JhengHei"/>
              </a:rPr>
              <a:t>数器和其他</a:t>
            </a:r>
            <a:r>
              <a:rPr dirty="0" sz="2600" spc="-15" b="1">
                <a:solidFill>
                  <a:srgbClr val="073D86"/>
                </a:solidFill>
                <a:latin typeface="Microsoft JhengHei"/>
                <a:cs typeface="Microsoft JhengHei"/>
              </a:rPr>
              <a:t>寄</a:t>
            </a:r>
            <a:r>
              <a:rPr dirty="0" sz="2600" b="1">
                <a:solidFill>
                  <a:srgbClr val="073D86"/>
                </a:solidFill>
                <a:latin typeface="Microsoft JhengHei"/>
                <a:cs typeface="Microsoft JhengHei"/>
              </a:rPr>
              <a:t>存器</a:t>
            </a:r>
            <a:endParaRPr sz="2600">
              <a:latin typeface="Microsoft JhengHei"/>
              <a:cs typeface="Microsoft JhengHei"/>
            </a:endParaRPr>
          </a:p>
          <a:p>
            <a:pPr marL="469900" indent="-457200">
              <a:lnSpc>
                <a:spcPct val="100000"/>
              </a:lnSpc>
              <a:spcBef>
                <a:spcPts val="310"/>
              </a:spcBef>
              <a:buClr>
                <a:srgbClr val="30B6FC"/>
              </a:buClr>
              <a:buFont typeface="Symbol"/>
              <a:buChar char=""/>
              <a:tabLst>
                <a:tab pos="469265" algn="l"/>
                <a:tab pos="469900" algn="l"/>
              </a:tabLst>
            </a:pPr>
            <a:r>
              <a:rPr dirty="0" sz="2600" spc="10" b="1">
                <a:solidFill>
                  <a:srgbClr val="073D86"/>
                </a:solidFill>
                <a:latin typeface="Microsoft JhengHei"/>
                <a:cs typeface="Microsoft JhengHei"/>
              </a:rPr>
              <a:t>更新</a:t>
            </a:r>
            <a:r>
              <a:rPr dirty="0" sz="2600" b="1">
                <a:solidFill>
                  <a:srgbClr val="073D86"/>
                </a:solidFill>
                <a:latin typeface="Microsoft JhengHei"/>
                <a:cs typeface="Microsoft JhengHei"/>
              </a:rPr>
              <a:t>当前处于运</a:t>
            </a:r>
            <a:r>
              <a:rPr dirty="0" sz="2600" spc="-15" b="1">
                <a:solidFill>
                  <a:srgbClr val="073D86"/>
                </a:solidFill>
                <a:latin typeface="Microsoft JhengHei"/>
                <a:cs typeface="Microsoft JhengHei"/>
              </a:rPr>
              <a:t>行</a:t>
            </a:r>
            <a:r>
              <a:rPr dirty="0" sz="2600" b="1">
                <a:solidFill>
                  <a:srgbClr val="073D86"/>
                </a:solidFill>
                <a:latin typeface="Microsoft JhengHei"/>
                <a:cs typeface="Microsoft JhengHei"/>
              </a:rPr>
              <a:t>态的进程的</a:t>
            </a:r>
            <a:r>
              <a:rPr dirty="0" sz="2600" spc="-15" b="1">
                <a:solidFill>
                  <a:srgbClr val="073D86"/>
                </a:solidFill>
                <a:latin typeface="Microsoft JhengHei"/>
                <a:cs typeface="Microsoft JhengHei"/>
              </a:rPr>
              <a:t>进</a:t>
            </a:r>
            <a:r>
              <a:rPr dirty="0" sz="2600" b="1">
                <a:solidFill>
                  <a:srgbClr val="073D86"/>
                </a:solidFill>
                <a:latin typeface="Microsoft JhengHei"/>
                <a:cs typeface="Microsoft JhengHei"/>
              </a:rPr>
              <a:t>程控制块</a:t>
            </a:r>
            <a:endParaRPr sz="2600">
              <a:latin typeface="Microsoft JhengHei"/>
              <a:cs typeface="Microsoft JhengHei"/>
            </a:endParaRPr>
          </a:p>
          <a:p>
            <a:pPr marL="469900" marR="5080" indent="-457200">
              <a:lnSpc>
                <a:spcPts val="2810"/>
              </a:lnSpc>
              <a:spcBef>
                <a:spcPts val="665"/>
              </a:spcBef>
              <a:buClr>
                <a:srgbClr val="30B6FC"/>
              </a:buClr>
              <a:buFont typeface="Symbol"/>
              <a:buChar char=""/>
              <a:tabLst>
                <a:tab pos="469265" algn="l"/>
                <a:tab pos="469900" algn="l"/>
              </a:tabLst>
            </a:pPr>
            <a:r>
              <a:rPr dirty="0" sz="2600" spc="10" b="1">
                <a:solidFill>
                  <a:srgbClr val="073D86"/>
                </a:solidFill>
                <a:latin typeface="Microsoft JhengHei"/>
                <a:cs typeface="Microsoft JhengHei"/>
              </a:rPr>
              <a:t>还必</a:t>
            </a:r>
            <a:r>
              <a:rPr dirty="0" sz="2600" b="1">
                <a:solidFill>
                  <a:srgbClr val="073D86"/>
                </a:solidFill>
                <a:latin typeface="Microsoft JhengHei"/>
                <a:cs typeface="Microsoft JhengHei"/>
              </a:rPr>
              <a:t>须更新其他</a:t>
            </a:r>
            <a:r>
              <a:rPr dirty="0" sz="2600" spc="-15" b="1">
                <a:solidFill>
                  <a:srgbClr val="073D86"/>
                </a:solidFill>
                <a:latin typeface="Microsoft JhengHei"/>
                <a:cs typeface="Microsoft JhengHei"/>
              </a:rPr>
              <a:t>相</a:t>
            </a:r>
            <a:r>
              <a:rPr dirty="0" sz="2600" b="1">
                <a:solidFill>
                  <a:srgbClr val="073D86"/>
                </a:solidFill>
                <a:latin typeface="Microsoft JhengHei"/>
                <a:cs typeface="Microsoft JhengHei"/>
              </a:rPr>
              <a:t>关域，包括</a:t>
            </a:r>
            <a:r>
              <a:rPr dirty="0" sz="2600" spc="-15" b="1">
                <a:solidFill>
                  <a:srgbClr val="073D86"/>
                </a:solidFill>
                <a:latin typeface="Microsoft JhengHei"/>
                <a:cs typeface="Microsoft JhengHei"/>
              </a:rPr>
              <a:t>离</a:t>
            </a:r>
            <a:r>
              <a:rPr dirty="0" sz="2600" b="1">
                <a:solidFill>
                  <a:srgbClr val="073D86"/>
                </a:solidFill>
                <a:latin typeface="Microsoft JhengHei"/>
                <a:cs typeface="Microsoft JhengHei"/>
              </a:rPr>
              <a:t>开运行态的</a:t>
            </a:r>
            <a:r>
              <a:rPr dirty="0" sz="2600" spc="-15" b="1">
                <a:solidFill>
                  <a:srgbClr val="073D86"/>
                </a:solidFill>
                <a:latin typeface="Microsoft JhengHei"/>
                <a:cs typeface="Microsoft JhengHei"/>
              </a:rPr>
              <a:t>原</a:t>
            </a:r>
            <a:r>
              <a:rPr dirty="0" sz="2600" b="1">
                <a:solidFill>
                  <a:srgbClr val="073D86"/>
                </a:solidFill>
                <a:latin typeface="Microsoft JhengHei"/>
                <a:cs typeface="Microsoft JhengHei"/>
              </a:rPr>
              <a:t>因和审 </a:t>
            </a:r>
            <a:r>
              <a:rPr dirty="0" sz="2600" spc="15" b="1">
                <a:solidFill>
                  <a:srgbClr val="073D86"/>
                </a:solidFill>
                <a:latin typeface="Microsoft JhengHei"/>
                <a:cs typeface="Microsoft JhengHei"/>
              </a:rPr>
              <a:t>计信息</a:t>
            </a:r>
            <a:endParaRPr sz="2600">
              <a:latin typeface="Microsoft JhengHei"/>
              <a:cs typeface="Microsoft JhengHei"/>
            </a:endParaRPr>
          </a:p>
          <a:p>
            <a:pPr marL="469900" marR="140335" indent="-457200">
              <a:lnSpc>
                <a:spcPts val="2810"/>
              </a:lnSpc>
              <a:spcBef>
                <a:spcPts val="625"/>
              </a:spcBef>
              <a:buClr>
                <a:srgbClr val="30B6FC"/>
              </a:buClr>
              <a:buFont typeface="Symbol"/>
              <a:buChar char=""/>
              <a:tabLst>
                <a:tab pos="469265" algn="l"/>
                <a:tab pos="469900" algn="l"/>
              </a:tabLst>
            </a:pPr>
            <a:r>
              <a:rPr dirty="0" sz="2600" spc="10" b="1">
                <a:solidFill>
                  <a:srgbClr val="073D86"/>
                </a:solidFill>
                <a:latin typeface="Microsoft JhengHei"/>
                <a:cs typeface="Microsoft JhengHei"/>
              </a:rPr>
              <a:t>把进</a:t>
            </a:r>
            <a:r>
              <a:rPr dirty="0" sz="2600" b="1">
                <a:solidFill>
                  <a:srgbClr val="073D86"/>
                </a:solidFill>
                <a:latin typeface="Microsoft JhengHei"/>
                <a:cs typeface="Microsoft JhengHei"/>
              </a:rPr>
              <a:t>程的进程控</a:t>
            </a:r>
            <a:r>
              <a:rPr dirty="0" sz="2600" spc="-15" b="1">
                <a:solidFill>
                  <a:srgbClr val="073D86"/>
                </a:solidFill>
                <a:latin typeface="Microsoft JhengHei"/>
                <a:cs typeface="Microsoft JhengHei"/>
              </a:rPr>
              <a:t>制</a:t>
            </a:r>
            <a:r>
              <a:rPr dirty="0" sz="2600" b="1">
                <a:solidFill>
                  <a:srgbClr val="073D86"/>
                </a:solidFill>
                <a:latin typeface="Microsoft JhengHei"/>
                <a:cs typeface="Microsoft JhengHei"/>
              </a:rPr>
              <a:t>块移到相应</a:t>
            </a:r>
            <a:r>
              <a:rPr dirty="0" sz="2600" spc="-15" b="1">
                <a:solidFill>
                  <a:srgbClr val="073D86"/>
                </a:solidFill>
                <a:latin typeface="Microsoft JhengHei"/>
                <a:cs typeface="Microsoft JhengHei"/>
              </a:rPr>
              <a:t>的</a:t>
            </a:r>
            <a:r>
              <a:rPr dirty="0" sz="2600" b="1">
                <a:solidFill>
                  <a:srgbClr val="073D86"/>
                </a:solidFill>
                <a:latin typeface="Microsoft JhengHei"/>
                <a:cs typeface="Microsoft JhengHei"/>
              </a:rPr>
              <a:t>队</a:t>
            </a:r>
            <a:r>
              <a:rPr dirty="0" sz="2600" spc="-25" b="1">
                <a:solidFill>
                  <a:srgbClr val="073D86"/>
                </a:solidFill>
                <a:latin typeface="Microsoft JhengHei"/>
                <a:cs typeface="Microsoft JhengHei"/>
              </a:rPr>
              <a:t>列</a:t>
            </a:r>
            <a:r>
              <a:rPr dirty="0" sz="2600" spc="-5" b="1">
                <a:solidFill>
                  <a:srgbClr val="073D86"/>
                </a:solidFill>
                <a:latin typeface="Microsoft JhengHei"/>
                <a:cs typeface="Microsoft JhengHei"/>
              </a:rPr>
              <a:t>(</a:t>
            </a:r>
            <a:r>
              <a:rPr dirty="0" sz="2600" spc="-15" b="1">
                <a:solidFill>
                  <a:srgbClr val="073D86"/>
                </a:solidFill>
                <a:latin typeface="Microsoft JhengHei"/>
                <a:cs typeface="Microsoft JhengHei"/>
              </a:rPr>
              <a:t>就</a:t>
            </a:r>
            <a:r>
              <a:rPr dirty="0" sz="2600" b="1">
                <a:solidFill>
                  <a:srgbClr val="073D86"/>
                </a:solidFill>
                <a:latin typeface="Microsoft JhengHei"/>
                <a:cs typeface="Microsoft JhengHei"/>
              </a:rPr>
              <a:t>绪、</a:t>
            </a:r>
            <a:r>
              <a:rPr dirty="0" sz="2600" spc="-15" b="1">
                <a:solidFill>
                  <a:srgbClr val="073D86"/>
                </a:solidFill>
                <a:latin typeface="Microsoft JhengHei"/>
                <a:cs typeface="Microsoft JhengHei"/>
              </a:rPr>
              <a:t>在</a:t>
            </a:r>
            <a:r>
              <a:rPr dirty="0" sz="2600" b="1">
                <a:solidFill>
                  <a:srgbClr val="073D86"/>
                </a:solidFill>
                <a:latin typeface="Microsoft JhengHei"/>
                <a:cs typeface="Microsoft JhengHei"/>
              </a:rPr>
              <a:t>事件</a:t>
            </a:r>
            <a:r>
              <a:rPr dirty="0" sz="2600" spc="-60" b="1">
                <a:solidFill>
                  <a:srgbClr val="073D86"/>
                </a:solidFill>
                <a:latin typeface="Microsoft JhengHei"/>
                <a:cs typeface="Microsoft JhengHei"/>
              </a:rPr>
              <a:t>i  </a:t>
            </a:r>
            <a:r>
              <a:rPr dirty="0" sz="2600" spc="10" b="1">
                <a:solidFill>
                  <a:srgbClr val="073D86"/>
                </a:solidFill>
                <a:latin typeface="Microsoft JhengHei"/>
                <a:cs typeface="Microsoft JhengHei"/>
              </a:rPr>
              <a:t>处阻</a:t>
            </a:r>
            <a:r>
              <a:rPr dirty="0" sz="2600" b="1">
                <a:solidFill>
                  <a:srgbClr val="073D86"/>
                </a:solidFill>
                <a:latin typeface="Microsoft JhengHei"/>
                <a:cs typeface="Microsoft JhengHei"/>
              </a:rPr>
              <a:t>塞、就</a:t>
            </a:r>
            <a:r>
              <a:rPr dirty="0" sz="2600" spc="-10" b="1">
                <a:solidFill>
                  <a:srgbClr val="073D86"/>
                </a:solidFill>
                <a:latin typeface="Microsoft JhengHei"/>
                <a:cs typeface="Microsoft JhengHei"/>
              </a:rPr>
              <a:t>绪</a:t>
            </a:r>
            <a:r>
              <a:rPr dirty="0" sz="2600" spc="-190" b="1">
                <a:solidFill>
                  <a:srgbClr val="073D86"/>
                </a:solidFill>
                <a:latin typeface="Microsoft JhengHei"/>
                <a:cs typeface="Microsoft JhengHei"/>
              </a:rPr>
              <a:t>/</a:t>
            </a:r>
            <a:r>
              <a:rPr dirty="0" sz="2600" b="1">
                <a:solidFill>
                  <a:srgbClr val="073D86"/>
                </a:solidFill>
                <a:latin typeface="Microsoft JhengHei"/>
                <a:cs typeface="Microsoft JhengHei"/>
              </a:rPr>
              <a:t>挂起)</a:t>
            </a:r>
            <a:endParaRPr sz="2600">
              <a:latin typeface="Microsoft JhengHei"/>
              <a:cs typeface="Microsoft JhengHei"/>
            </a:endParaRPr>
          </a:p>
          <a:p>
            <a:pPr marL="469900" indent="-457200">
              <a:lnSpc>
                <a:spcPct val="100000"/>
              </a:lnSpc>
              <a:spcBef>
                <a:spcPts val="265"/>
              </a:spcBef>
              <a:buClr>
                <a:srgbClr val="30B6FC"/>
              </a:buClr>
              <a:buFont typeface="Symbol"/>
              <a:buChar char=""/>
              <a:tabLst>
                <a:tab pos="469265" algn="l"/>
                <a:tab pos="469900" algn="l"/>
              </a:tabLst>
            </a:pPr>
            <a:r>
              <a:rPr dirty="0" sz="2600" spc="10" b="1">
                <a:solidFill>
                  <a:srgbClr val="073D86"/>
                </a:solidFill>
                <a:latin typeface="Microsoft JhengHei"/>
                <a:cs typeface="Microsoft JhengHei"/>
              </a:rPr>
              <a:t>选择</a:t>
            </a:r>
            <a:r>
              <a:rPr dirty="0" sz="2600" b="1">
                <a:solidFill>
                  <a:srgbClr val="073D86"/>
                </a:solidFill>
                <a:latin typeface="Microsoft JhengHei"/>
                <a:cs typeface="Microsoft JhengHei"/>
              </a:rPr>
              <a:t>另一个进程</a:t>
            </a:r>
            <a:r>
              <a:rPr dirty="0" sz="2600" spc="-15" b="1">
                <a:solidFill>
                  <a:srgbClr val="073D86"/>
                </a:solidFill>
                <a:latin typeface="Microsoft JhengHei"/>
                <a:cs typeface="Microsoft JhengHei"/>
              </a:rPr>
              <a:t>执</a:t>
            </a:r>
            <a:r>
              <a:rPr dirty="0" sz="2600" spc="585" b="1">
                <a:solidFill>
                  <a:srgbClr val="073D86"/>
                </a:solidFill>
                <a:latin typeface="Microsoft JhengHei"/>
                <a:cs typeface="Microsoft JhengHei"/>
              </a:rPr>
              <a:t>行</a:t>
            </a:r>
            <a:r>
              <a:rPr dirty="0" sz="2600" spc="5" b="1">
                <a:solidFill>
                  <a:srgbClr val="073D86"/>
                </a:solidFill>
                <a:latin typeface="Microsoft JhengHei"/>
                <a:cs typeface="Microsoft JhengHei"/>
              </a:rPr>
              <a:t>(</a:t>
            </a:r>
            <a:r>
              <a:rPr dirty="0" sz="2600" spc="10" b="1">
                <a:solidFill>
                  <a:srgbClr val="073D86"/>
                </a:solidFill>
                <a:latin typeface="Microsoft JhengHei"/>
                <a:cs typeface="Microsoft JhengHei"/>
              </a:rPr>
              <a:t>即</a:t>
            </a:r>
            <a:r>
              <a:rPr dirty="0" sz="2600" b="1">
                <a:solidFill>
                  <a:srgbClr val="073D86"/>
                </a:solidFill>
                <a:latin typeface="Microsoft JhengHei"/>
                <a:cs typeface="Microsoft JhengHei"/>
              </a:rPr>
              <a:t>调度</a:t>
            </a:r>
            <a:r>
              <a:rPr dirty="0" sz="2600" b="1">
                <a:solidFill>
                  <a:srgbClr val="073D86"/>
                </a:solidFill>
                <a:latin typeface="Microsoft JhengHei"/>
                <a:cs typeface="Microsoft JhengHei"/>
              </a:rPr>
              <a:t>)</a:t>
            </a:r>
            <a:endParaRPr sz="2600">
              <a:latin typeface="Microsoft JhengHei"/>
              <a:cs typeface="Microsoft JhengHei"/>
            </a:endParaRPr>
          </a:p>
          <a:p>
            <a:pPr marL="469900" indent="-457200">
              <a:lnSpc>
                <a:spcPct val="100000"/>
              </a:lnSpc>
              <a:spcBef>
                <a:spcPts val="315"/>
              </a:spcBef>
              <a:buClr>
                <a:srgbClr val="30B6FC"/>
              </a:buClr>
              <a:buFont typeface="Symbol"/>
              <a:buChar char=""/>
              <a:tabLst>
                <a:tab pos="469265" algn="l"/>
                <a:tab pos="469900" algn="l"/>
              </a:tabLst>
            </a:pPr>
            <a:r>
              <a:rPr dirty="0" sz="2600" spc="15" b="1">
                <a:solidFill>
                  <a:srgbClr val="073D86"/>
                </a:solidFill>
                <a:latin typeface="Microsoft JhengHei"/>
                <a:cs typeface="Microsoft JhengHei"/>
              </a:rPr>
              <a:t>更新</a:t>
            </a:r>
            <a:r>
              <a:rPr dirty="0" sz="2600" spc="5" b="1">
                <a:solidFill>
                  <a:srgbClr val="073D86"/>
                </a:solidFill>
                <a:latin typeface="Microsoft JhengHei"/>
                <a:cs typeface="Microsoft JhengHei"/>
              </a:rPr>
              <a:t>所选</a:t>
            </a:r>
            <a:r>
              <a:rPr dirty="0" sz="2600" spc="-10" b="1">
                <a:solidFill>
                  <a:srgbClr val="073D86"/>
                </a:solidFill>
                <a:latin typeface="Microsoft JhengHei"/>
                <a:cs typeface="Microsoft JhengHei"/>
              </a:rPr>
              <a:t>择</a:t>
            </a:r>
            <a:r>
              <a:rPr dirty="0" sz="2600" spc="5" b="1">
                <a:solidFill>
                  <a:srgbClr val="073D86"/>
                </a:solidFill>
                <a:latin typeface="Microsoft JhengHei"/>
                <a:cs typeface="Microsoft JhengHei"/>
              </a:rPr>
              <a:t>进程</a:t>
            </a:r>
            <a:r>
              <a:rPr dirty="0" sz="2600" spc="-10" b="1">
                <a:solidFill>
                  <a:srgbClr val="073D86"/>
                </a:solidFill>
                <a:latin typeface="Microsoft JhengHei"/>
                <a:cs typeface="Microsoft JhengHei"/>
              </a:rPr>
              <a:t>的</a:t>
            </a:r>
            <a:r>
              <a:rPr dirty="0" sz="2600" spc="5" b="1">
                <a:solidFill>
                  <a:srgbClr val="073D86"/>
                </a:solidFill>
                <a:latin typeface="Microsoft JhengHei"/>
                <a:cs typeface="Microsoft JhengHei"/>
              </a:rPr>
              <a:t>进程</a:t>
            </a:r>
            <a:r>
              <a:rPr dirty="0" sz="2600" spc="-10" b="1">
                <a:solidFill>
                  <a:srgbClr val="073D86"/>
                </a:solidFill>
                <a:latin typeface="Microsoft JhengHei"/>
                <a:cs typeface="Microsoft JhengHei"/>
              </a:rPr>
              <a:t>控</a:t>
            </a:r>
            <a:r>
              <a:rPr dirty="0" sz="2600" spc="5" b="1">
                <a:solidFill>
                  <a:srgbClr val="073D86"/>
                </a:solidFill>
                <a:latin typeface="Microsoft JhengHei"/>
                <a:cs typeface="Microsoft JhengHei"/>
              </a:rPr>
              <a:t>制块</a:t>
            </a:r>
            <a:endParaRPr sz="2600">
              <a:latin typeface="Microsoft JhengHei"/>
              <a:cs typeface="Microsoft JhengHei"/>
            </a:endParaRPr>
          </a:p>
          <a:p>
            <a:pPr marL="469900" indent="-457200">
              <a:lnSpc>
                <a:spcPct val="100000"/>
              </a:lnSpc>
              <a:spcBef>
                <a:spcPts val="315"/>
              </a:spcBef>
              <a:buClr>
                <a:srgbClr val="30B6FC"/>
              </a:buClr>
              <a:buFont typeface="Symbol"/>
              <a:buChar char=""/>
              <a:tabLst>
                <a:tab pos="469265" algn="l"/>
                <a:tab pos="469900" algn="l"/>
              </a:tabLst>
            </a:pPr>
            <a:r>
              <a:rPr dirty="0" sz="2600" spc="10" b="1">
                <a:solidFill>
                  <a:srgbClr val="073D86"/>
                </a:solidFill>
                <a:latin typeface="Microsoft JhengHei"/>
                <a:cs typeface="Microsoft JhengHei"/>
              </a:rPr>
              <a:t>更新</a:t>
            </a:r>
            <a:r>
              <a:rPr dirty="0" sz="2600" b="1">
                <a:solidFill>
                  <a:srgbClr val="073D86"/>
                </a:solidFill>
                <a:latin typeface="Microsoft JhengHei"/>
                <a:cs typeface="Microsoft JhengHei"/>
              </a:rPr>
              <a:t>内存管理的</a:t>
            </a:r>
            <a:r>
              <a:rPr dirty="0" sz="2600" spc="-15" b="1">
                <a:solidFill>
                  <a:srgbClr val="073D86"/>
                </a:solidFill>
                <a:latin typeface="Microsoft JhengHei"/>
                <a:cs typeface="Microsoft JhengHei"/>
              </a:rPr>
              <a:t>数</a:t>
            </a:r>
            <a:r>
              <a:rPr dirty="0" sz="2600" b="1">
                <a:solidFill>
                  <a:srgbClr val="073D86"/>
                </a:solidFill>
                <a:latin typeface="Microsoft JhengHei"/>
                <a:cs typeface="Microsoft JhengHei"/>
              </a:rPr>
              <a:t>据结构</a:t>
            </a:r>
            <a:endParaRPr sz="2600">
              <a:latin typeface="Microsoft JhengHei"/>
              <a:cs typeface="Microsoft JhengHei"/>
            </a:endParaRPr>
          </a:p>
          <a:p>
            <a:pPr marL="469900" marR="5080" indent="-457200">
              <a:lnSpc>
                <a:spcPts val="2810"/>
              </a:lnSpc>
              <a:spcBef>
                <a:spcPts val="660"/>
              </a:spcBef>
              <a:buClr>
                <a:srgbClr val="30B6FC"/>
              </a:buClr>
              <a:buFont typeface="Symbol"/>
              <a:buChar char=""/>
              <a:tabLst>
                <a:tab pos="469265" algn="l"/>
                <a:tab pos="469900" algn="l"/>
              </a:tabLst>
            </a:pPr>
            <a:r>
              <a:rPr dirty="0" sz="2600" spc="10" b="1">
                <a:solidFill>
                  <a:srgbClr val="073D86"/>
                </a:solidFill>
                <a:latin typeface="Microsoft JhengHei"/>
                <a:cs typeface="Microsoft JhengHei"/>
              </a:rPr>
              <a:t>恢复</a:t>
            </a:r>
            <a:r>
              <a:rPr dirty="0" sz="2600" b="1">
                <a:solidFill>
                  <a:srgbClr val="073D86"/>
                </a:solidFill>
                <a:latin typeface="Microsoft JhengHei"/>
                <a:cs typeface="Microsoft JhengHei"/>
              </a:rPr>
              <a:t>处理器在被</a:t>
            </a:r>
            <a:r>
              <a:rPr dirty="0" sz="2600" spc="-15" b="1">
                <a:solidFill>
                  <a:srgbClr val="073D86"/>
                </a:solidFill>
                <a:latin typeface="Microsoft JhengHei"/>
                <a:cs typeface="Microsoft JhengHei"/>
              </a:rPr>
              <a:t>选</a:t>
            </a:r>
            <a:r>
              <a:rPr dirty="0" sz="2600" b="1">
                <a:solidFill>
                  <a:srgbClr val="073D86"/>
                </a:solidFill>
                <a:latin typeface="Microsoft JhengHei"/>
                <a:cs typeface="Microsoft JhengHei"/>
              </a:rPr>
              <a:t>择的进程最</a:t>
            </a:r>
            <a:r>
              <a:rPr dirty="0" sz="2600" spc="-15" b="1">
                <a:solidFill>
                  <a:srgbClr val="073D86"/>
                </a:solidFill>
                <a:latin typeface="Microsoft JhengHei"/>
                <a:cs typeface="Microsoft JhengHei"/>
              </a:rPr>
              <a:t>近</a:t>
            </a:r>
            <a:r>
              <a:rPr dirty="0" sz="2600" b="1">
                <a:solidFill>
                  <a:srgbClr val="073D86"/>
                </a:solidFill>
                <a:latin typeface="Microsoft JhengHei"/>
                <a:cs typeface="Microsoft JhengHei"/>
              </a:rPr>
              <a:t>切换出运行</a:t>
            </a:r>
            <a:r>
              <a:rPr dirty="0" sz="2600" spc="-15" b="1">
                <a:solidFill>
                  <a:srgbClr val="073D86"/>
                </a:solidFill>
                <a:latin typeface="Microsoft JhengHei"/>
                <a:cs typeface="Microsoft JhengHei"/>
              </a:rPr>
              <a:t>态</a:t>
            </a:r>
            <a:r>
              <a:rPr dirty="0" sz="2600" b="1">
                <a:solidFill>
                  <a:srgbClr val="073D86"/>
                </a:solidFill>
                <a:latin typeface="Microsoft JhengHei"/>
                <a:cs typeface="Microsoft JhengHei"/>
              </a:rPr>
              <a:t>时的上 </a:t>
            </a:r>
            <a:r>
              <a:rPr dirty="0" sz="2600" spc="10" b="1">
                <a:solidFill>
                  <a:srgbClr val="073D86"/>
                </a:solidFill>
                <a:latin typeface="Microsoft JhengHei"/>
                <a:cs typeface="Microsoft JhengHei"/>
              </a:rPr>
              <a:t>下文</a:t>
            </a:r>
            <a:endParaRPr sz="2600">
              <a:latin typeface="Microsoft JhengHei"/>
              <a:cs typeface="Microsoft JhengHe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1459" y="260604"/>
            <a:ext cx="2438400" cy="6416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32229" y="845946"/>
            <a:ext cx="5481955" cy="7880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Times New Roman"/>
                <a:cs typeface="Times New Roman"/>
              </a:rPr>
              <a:t>4.3.7</a:t>
            </a:r>
            <a:r>
              <a:rPr dirty="0" spc="-60">
                <a:latin typeface="Times New Roman"/>
                <a:cs typeface="Times New Roman"/>
              </a:rPr>
              <a:t> </a:t>
            </a:r>
            <a:r>
              <a:rPr dirty="0" spc="-10">
                <a:latin typeface="Times New Roman"/>
                <a:cs typeface="Times New Roman"/>
              </a:rPr>
              <a:t>OS</a:t>
            </a:r>
            <a:r>
              <a:rPr dirty="0"/>
              <a:t>的</a:t>
            </a:r>
            <a:r>
              <a:rPr dirty="0" spc="25"/>
              <a:t>执</a:t>
            </a:r>
            <a:r>
              <a:rPr dirty="0"/>
              <a:t>行方式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0168" y="1767991"/>
            <a:ext cx="7714615" cy="220218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285115" indent="-272415">
              <a:lnSpc>
                <a:spcPct val="100000"/>
              </a:lnSpc>
              <a:spcBef>
                <a:spcPts val="434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800" spc="5" b="1">
                <a:solidFill>
                  <a:srgbClr val="073D86"/>
                </a:solidFill>
                <a:latin typeface="Microsoft JhengHei"/>
                <a:cs typeface="Microsoft JhengHei"/>
              </a:rPr>
              <a:t>无进程的内核</a:t>
            </a:r>
            <a:endParaRPr sz="2800">
              <a:latin typeface="Microsoft JhengHei"/>
              <a:cs typeface="Microsoft JhengHei"/>
            </a:endParaRPr>
          </a:p>
          <a:p>
            <a:pPr lvl="1" marL="588645" marR="6350" indent="-273050">
              <a:lnSpc>
                <a:spcPts val="3020"/>
              </a:lnSpc>
              <a:spcBef>
                <a:spcPts val="720"/>
              </a:spcBef>
              <a:buClr>
                <a:srgbClr val="30B6FC"/>
              </a:buClr>
              <a:buFont typeface="Symbol"/>
              <a:buChar char=""/>
              <a:tabLst>
                <a:tab pos="589280" algn="l"/>
              </a:tabLst>
            </a:pP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非常传统和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通用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的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一种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方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法是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在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所有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的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进程之 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外执行操作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系统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内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核</a:t>
            </a:r>
            <a:endParaRPr sz="2800">
              <a:latin typeface="Microsoft JhengHei"/>
              <a:cs typeface="Microsoft JhengHei"/>
            </a:endParaRPr>
          </a:p>
          <a:p>
            <a:pPr lvl="1" marL="588645" marR="5080" indent="-273050">
              <a:lnSpc>
                <a:spcPts val="3030"/>
              </a:lnSpc>
              <a:spcBef>
                <a:spcPts val="670"/>
              </a:spcBef>
              <a:buClr>
                <a:srgbClr val="30B6FC"/>
              </a:buClr>
              <a:buFont typeface="Symbol"/>
              <a:buChar char=""/>
              <a:tabLst>
                <a:tab pos="589280" algn="l"/>
              </a:tabLst>
            </a:pP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操作系统代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码作为一个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在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特权模式下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工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作的独 </a:t>
            </a:r>
            <a:r>
              <a:rPr dirty="0" sz="2800" spc="5" b="1">
                <a:solidFill>
                  <a:srgbClr val="073D86"/>
                </a:solidFill>
                <a:latin typeface="Microsoft JhengHei"/>
                <a:cs typeface="Microsoft JhengHei"/>
              </a:rPr>
              <a:t>立实体被执行</a:t>
            </a:r>
            <a:endParaRPr sz="2800">
              <a:latin typeface="Microsoft JhengHei"/>
              <a:cs typeface="Microsoft JhengHe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1459" y="260604"/>
            <a:ext cx="2438400" cy="6416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245108" y="4302252"/>
          <a:ext cx="6851650" cy="1950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1625"/>
                <a:gridCol w="887094"/>
                <a:gridCol w="888365"/>
                <a:gridCol w="887094"/>
                <a:gridCol w="2663824"/>
                <a:gridCol w="888365"/>
                <a:gridCol w="290829"/>
              </a:tblGrid>
              <a:tr h="96164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38100">
                      <a:solidFill>
                        <a:srgbClr val="000000"/>
                      </a:solidFill>
                      <a:prstDash val="solid"/>
                    </a:lnR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9554">
                        <a:lnSpc>
                          <a:spcPct val="100000"/>
                        </a:lnSpc>
                        <a:spcBef>
                          <a:spcPts val="1530"/>
                        </a:spcBef>
                      </a:pPr>
                      <a:r>
                        <a:rPr dirty="0" sz="3600" spc="-365" b="1">
                          <a:latin typeface="Arial"/>
                          <a:cs typeface="Arial"/>
                        </a:rPr>
                        <a:t>P</a:t>
                      </a:r>
                      <a:r>
                        <a:rPr dirty="0" baseline="-20833" sz="3600" spc="-547" b="1">
                          <a:latin typeface="Arial"/>
                          <a:cs typeface="Arial"/>
                        </a:rPr>
                        <a:t>1</a:t>
                      </a:r>
                      <a:endParaRPr baseline="-20833" sz="3600">
                        <a:latin typeface="Arial"/>
                        <a:cs typeface="Arial"/>
                      </a:endParaRPr>
                    </a:p>
                  </a:txBody>
                  <a:tcPr marL="0" marR="0" marB="0" marT="19431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9554">
                        <a:lnSpc>
                          <a:spcPct val="100000"/>
                        </a:lnSpc>
                        <a:spcBef>
                          <a:spcPts val="1530"/>
                        </a:spcBef>
                      </a:pPr>
                      <a:r>
                        <a:rPr dirty="0" sz="3600" spc="-365" b="1">
                          <a:latin typeface="Arial"/>
                          <a:cs typeface="Arial"/>
                        </a:rPr>
                        <a:t>P</a:t>
                      </a:r>
                      <a:r>
                        <a:rPr dirty="0" baseline="-20833" sz="3600" spc="-547" b="1">
                          <a:latin typeface="Arial"/>
                          <a:cs typeface="Arial"/>
                        </a:rPr>
                        <a:t>2</a:t>
                      </a:r>
                      <a:endParaRPr baseline="-20833" sz="3600">
                        <a:latin typeface="Arial"/>
                        <a:cs typeface="Arial"/>
                      </a:endParaRPr>
                    </a:p>
                  </a:txBody>
                  <a:tcPr marL="0" marR="0" marB="0" marT="19431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35"/>
                        </a:spcBef>
                      </a:pPr>
                      <a:r>
                        <a:rPr dirty="0" sz="3600" b="1">
                          <a:latin typeface="Times New Roman"/>
                          <a:cs typeface="Times New Roman"/>
                        </a:rPr>
                        <a:t>…</a:t>
                      </a: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69545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2095">
                        <a:lnSpc>
                          <a:spcPct val="100000"/>
                        </a:lnSpc>
                        <a:spcBef>
                          <a:spcPts val="1530"/>
                        </a:spcBef>
                      </a:pPr>
                      <a:r>
                        <a:rPr dirty="0" sz="3600" spc="-430" b="1">
                          <a:latin typeface="Arial"/>
                          <a:cs typeface="Arial"/>
                        </a:rPr>
                        <a:t>P</a:t>
                      </a:r>
                      <a:r>
                        <a:rPr dirty="0" baseline="-20833" sz="3600" spc="-644" b="1">
                          <a:latin typeface="Arial"/>
                          <a:cs typeface="Arial"/>
                        </a:rPr>
                        <a:t>n</a:t>
                      </a:r>
                      <a:endParaRPr baseline="-20833" sz="3600">
                        <a:latin typeface="Arial"/>
                        <a:cs typeface="Arial"/>
                      </a:endParaRPr>
                    </a:p>
                  </a:txBody>
                  <a:tcPr marL="0" marR="0" marB="0" marT="19431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000000"/>
                      </a:solidFill>
                      <a:prstDash val="solid"/>
                    </a:lnL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960119">
                <a:tc gridSpan="7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20"/>
                        </a:spcBef>
                        <a:tabLst>
                          <a:tab pos="690245" algn="l"/>
                        </a:tabLst>
                      </a:pPr>
                      <a:r>
                        <a:rPr dirty="0" sz="3600" spc="-800" b="1">
                          <a:latin typeface="Arial"/>
                          <a:cs typeface="Arial"/>
                        </a:rPr>
                        <a:t>OS	</a:t>
                      </a:r>
                      <a:r>
                        <a:rPr dirty="0" sz="3600" spc="-60" b="1">
                          <a:latin typeface="Arial"/>
                          <a:cs typeface="Arial"/>
                        </a:rPr>
                        <a:t>Kernel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B="0" marT="19304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45842" y="845946"/>
            <a:ext cx="4050665" cy="7880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>
                <a:latin typeface="Times New Roman"/>
                <a:cs typeface="Times New Roman"/>
              </a:rPr>
              <a:t>O</a:t>
            </a:r>
            <a:r>
              <a:rPr dirty="0">
                <a:latin typeface="Times New Roman"/>
                <a:cs typeface="Times New Roman"/>
              </a:rPr>
              <a:t>S</a:t>
            </a:r>
            <a:r>
              <a:rPr dirty="0"/>
              <a:t>的执行方式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7217" y="1675333"/>
            <a:ext cx="8134350" cy="21113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85115" indent="-272415">
              <a:lnSpc>
                <a:spcPct val="100000"/>
              </a:lnSpc>
              <a:spcBef>
                <a:spcPts val="10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400" spc="5" b="1">
                <a:solidFill>
                  <a:srgbClr val="073D86"/>
                </a:solidFill>
                <a:latin typeface="Microsoft JhengHei"/>
                <a:cs typeface="Microsoft JhengHei"/>
              </a:rPr>
              <a:t>在用户</a:t>
            </a:r>
            <a:r>
              <a:rPr dirty="0" sz="2400" b="1">
                <a:solidFill>
                  <a:srgbClr val="073D86"/>
                </a:solidFill>
                <a:latin typeface="Microsoft JhengHei"/>
                <a:cs typeface="Microsoft JhengHei"/>
              </a:rPr>
              <a:t>进程中</a:t>
            </a:r>
            <a:r>
              <a:rPr dirty="0" sz="2400" spc="-10" b="1">
                <a:solidFill>
                  <a:srgbClr val="073D86"/>
                </a:solidFill>
                <a:latin typeface="Microsoft JhengHei"/>
                <a:cs typeface="Microsoft JhengHei"/>
              </a:rPr>
              <a:t>执</a:t>
            </a:r>
            <a:r>
              <a:rPr dirty="0" sz="2400" b="1">
                <a:solidFill>
                  <a:srgbClr val="073D86"/>
                </a:solidFill>
                <a:latin typeface="Microsoft JhengHei"/>
                <a:cs typeface="Microsoft JhengHei"/>
              </a:rPr>
              <a:t>行</a:t>
            </a:r>
            <a:endParaRPr sz="2400">
              <a:latin typeface="Microsoft JhengHei"/>
              <a:cs typeface="Microsoft JhengHei"/>
            </a:endParaRPr>
          </a:p>
          <a:p>
            <a:pPr algn="just" lvl="1" marL="588645" marR="5080" indent="-273050">
              <a:lnSpc>
                <a:spcPts val="2590"/>
              </a:lnSpc>
              <a:spcBef>
                <a:spcPts val="330"/>
              </a:spcBef>
              <a:buClr>
                <a:srgbClr val="30B6FC"/>
              </a:buClr>
              <a:buFont typeface="Symbol"/>
              <a:buChar char=""/>
              <a:tabLst>
                <a:tab pos="589280" algn="l"/>
              </a:tabLst>
            </a:pPr>
            <a:r>
              <a:rPr dirty="0" sz="2400" spc="65" b="1">
                <a:solidFill>
                  <a:srgbClr val="073D86"/>
                </a:solidFill>
                <a:latin typeface="Microsoft JhengHei"/>
                <a:cs typeface="Microsoft JhengHei"/>
              </a:rPr>
              <a:t>在用户</a:t>
            </a:r>
            <a:r>
              <a:rPr dirty="0" sz="2400" spc="55" b="1">
                <a:solidFill>
                  <a:srgbClr val="073D86"/>
                </a:solidFill>
                <a:latin typeface="Microsoft JhengHei"/>
                <a:cs typeface="Microsoft JhengHei"/>
              </a:rPr>
              <a:t>进</a:t>
            </a:r>
            <a:r>
              <a:rPr dirty="0" sz="2400" spc="65" b="1">
                <a:solidFill>
                  <a:srgbClr val="073D86"/>
                </a:solidFill>
                <a:latin typeface="Microsoft JhengHei"/>
                <a:cs typeface="Microsoft JhengHei"/>
              </a:rPr>
              <a:t>程的上</a:t>
            </a:r>
            <a:r>
              <a:rPr dirty="0" sz="2400" spc="55" b="1">
                <a:solidFill>
                  <a:srgbClr val="073D86"/>
                </a:solidFill>
                <a:latin typeface="Microsoft JhengHei"/>
                <a:cs typeface="Microsoft JhengHei"/>
              </a:rPr>
              <a:t>下</a:t>
            </a:r>
            <a:r>
              <a:rPr dirty="0" sz="2400" spc="65" b="1">
                <a:solidFill>
                  <a:srgbClr val="073D86"/>
                </a:solidFill>
                <a:latin typeface="Microsoft JhengHei"/>
                <a:cs typeface="Microsoft JhengHei"/>
              </a:rPr>
              <a:t>文中执</a:t>
            </a:r>
            <a:r>
              <a:rPr dirty="0" sz="2400" spc="55" b="1">
                <a:solidFill>
                  <a:srgbClr val="073D86"/>
                </a:solidFill>
                <a:latin typeface="Microsoft JhengHei"/>
                <a:cs typeface="Microsoft JhengHei"/>
              </a:rPr>
              <a:t>行</a:t>
            </a:r>
            <a:r>
              <a:rPr dirty="0" sz="2400" spc="65" b="1">
                <a:solidFill>
                  <a:srgbClr val="073D86"/>
                </a:solidFill>
                <a:latin typeface="Microsoft JhengHei"/>
                <a:cs typeface="Microsoft JhengHei"/>
              </a:rPr>
              <a:t>所有操</a:t>
            </a:r>
            <a:r>
              <a:rPr dirty="0" sz="2400" spc="55" b="1">
                <a:solidFill>
                  <a:srgbClr val="073D86"/>
                </a:solidFill>
                <a:latin typeface="Microsoft JhengHei"/>
                <a:cs typeface="Microsoft JhengHei"/>
              </a:rPr>
              <a:t>作</a:t>
            </a:r>
            <a:r>
              <a:rPr dirty="0" sz="2400" spc="65" b="1">
                <a:solidFill>
                  <a:srgbClr val="073D86"/>
                </a:solidFill>
                <a:latin typeface="Microsoft JhengHei"/>
                <a:cs typeface="Microsoft JhengHei"/>
              </a:rPr>
              <a:t>系统软</a:t>
            </a:r>
            <a:r>
              <a:rPr dirty="0" sz="2400" spc="110" b="1">
                <a:solidFill>
                  <a:srgbClr val="073D86"/>
                </a:solidFill>
                <a:latin typeface="Microsoft JhengHei"/>
                <a:cs typeface="Microsoft JhengHei"/>
              </a:rPr>
              <a:t>件</a:t>
            </a:r>
            <a:r>
              <a:rPr dirty="0" sz="2400" spc="70" b="1">
                <a:solidFill>
                  <a:srgbClr val="073D86"/>
                </a:solidFill>
                <a:latin typeface="Microsoft JhengHei"/>
                <a:cs typeface="Microsoft JhengHei"/>
              </a:rPr>
              <a:t>，</a:t>
            </a:r>
            <a:r>
              <a:rPr dirty="0" sz="2400" spc="80" b="1">
                <a:solidFill>
                  <a:srgbClr val="073D86"/>
                </a:solidFill>
                <a:latin typeface="Microsoft JhengHei"/>
                <a:cs typeface="Microsoft JhengHei"/>
              </a:rPr>
              <a:t>其观点 </a:t>
            </a:r>
            <a:r>
              <a:rPr dirty="0" sz="2400" spc="65" b="1">
                <a:solidFill>
                  <a:srgbClr val="073D86"/>
                </a:solidFill>
                <a:latin typeface="Microsoft JhengHei"/>
                <a:cs typeface="Microsoft JhengHei"/>
              </a:rPr>
              <a:t>是操作</a:t>
            </a:r>
            <a:r>
              <a:rPr dirty="0" sz="2400" spc="55" b="1">
                <a:solidFill>
                  <a:srgbClr val="073D86"/>
                </a:solidFill>
                <a:latin typeface="Microsoft JhengHei"/>
                <a:cs typeface="Microsoft JhengHei"/>
              </a:rPr>
              <a:t>系</a:t>
            </a:r>
            <a:r>
              <a:rPr dirty="0" sz="2400" spc="65" b="1">
                <a:solidFill>
                  <a:srgbClr val="073D86"/>
                </a:solidFill>
                <a:latin typeface="Microsoft JhengHei"/>
                <a:cs typeface="Microsoft JhengHei"/>
              </a:rPr>
              <a:t>统从根</a:t>
            </a:r>
            <a:r>
              <a:rPr dirty="0" sz="2400" spc="55" b="1">
                <a:solidFill>
                  <a:srgbClr val="073D86"/>
                </a:solidFill>
                <a:latin typeface="Microsoft JhengHei"/>
                <a:cs typeface="Microsoft JhengHei"/>
              </a:rPr>
              <a:t>本</a:t>
            </a:r>
            <a:r>
              <a:rPr dirty="0" sz="2400" spc="65" b="1">
                <a:solidFill>
                  <a:srgbClr val="073D86"/>
                </a:solidFill>
                <a:latin typeface="Microsoft JhengHei"/>
                <a:cs typeface="Microsoft JhengHei"/>
              </a:rPr>
              <a:t>上说是</a:t>
            </a:r>
            <a:r>
              <a:rPr dirty="0" sz="2400" spc="55" b="1">
                <a:solidFill>
                  <a:srgbClr val="073D86"/>
                </a:solidFill>
                <a:latin typeface="Microsoft JhengHei"/>
                <a:cs typeface="Microsoft JhengHei"/>
              </a:rPr>
              <a:t>用</a:t>
            </a:r>
            <a:r>
              <a:rPr dirty="0" sz="2400" spc="65" b="1">
                <a:solidFill>
                  <a:srgbClr val="073D86"/>
                </a:solidFill>
                <a:latin typeface="Microsoft JhengHei"/>
                <a:cs typeface="Microsoft JhengHei"/>
              </a:rPr>
              <a:t>户调用</a:t>
            </a:r>
            <a:r>
              <a:rPr dirty="0" sz="2400" spc="55" b="1">
                <a:solidFill>
                  <a:srgbClr val="073D86"/>
                </a:solidFill>
                <a:latin typeface="Microsoft JhengHei"/>
                <a:cs typeface="Microsoft JhengHei"/>
              </a:rPr>
              <a:t>的</a:t>
            </a:r>
            <a:r>
              <a:rPr dirty="0" sz="2400" spc="65" b="1">
                <a:solidFill>
                  <a:srgbClr val="073D86"/>
                </a:solidFill>
                <a:latin typeface="Microsoft JhengHei"/>
                <a:cs typeface="Microsoft JhengHei"/>
              </a:rPr>
              <a:t>一组例</a:t>
            </a:r>
            <a:r>
              <a:rPr dirty="0" sz="2400" spc="110" b="1">
                <a:solidFill>
                  <a:srgbClr val="073D86"/>
                </a:solidFill>
                <a:latin typeface="Microsoft JhengHei"/>
                <a:cs typeface="Microsoft JhengHei"/>
              </a:rPr>
              <a:t>程</a:t>
            </a:r>
            <a:r>
              <a:rPr dirty="0" sz="2400" spc="70" b="1">
                <a:solidFill>
                  <a:srgbClr val="073D86"/>
                </a:solidFill>
                <a:latin typeface="Microsoft JhengHei"/>
                <a:cs typeface="Microsoft JhengHei"/>
              </a:rPr>
              <a:t>，</a:t>
            </a:r>
            <a:r>
              <a:rPr dirty="0" sz="2400" spc="80" b="1">
                <a:solidFill>
                  <a:srgbClr val="073D86"/>
                </a:solidFill>
                <a:latin typeface="Microsoft JhengHei"/>
                <a:cs typeface="Microsoft JhengHei"/>
              </a:rPr>
              <a:t>在用户 </a:t>
            </a:r>
            <a:r>
              <a:rPr dirty="0" sz="2400" spc="5" b="1">
                <a:solidFill>
                  <a:srgbClr val="073D86"/>
                </a:solidFill>
                <a:latin typeface="Microsoft JhengHei"/>
                <a:cs typeface="Microsoft JhengHei"/>
              </a:rPr>
              <a:t>进程环</a:t>
            </a:r>
            <a:r>
              <a:rPr dirty="0" sz="2400" b="1">
                <a:solidFill>
                  <a:srgbClr val="073D86"/>
                </a:solidFill>
                <a:latin typeface="Microsoft JhengHei"/>
                <a:cs typeface="Microsoft JhengHei"/>
              </a:rPr>
              <a:t>境中执</a:t>
            </a:r>
            <a:r>
              <a:rPr dirty="0" sz="2400" spc="5" b="1">
                <a:solidFill>
                  <a:srgbClr val="073D86"/>
                </a:solidFill>
                <a:latin typeface="Microsoft JhengHei"/>
                <a:cs typeface="Microsoft JhengHei"/>
              </a:rPr>
              <a:t>行</a:t>
            </a:r>
            <a:r>
              <a:rPr dirty="0" sz="2400" b="1">
                <a:solidFill>
                  <a:srgbClr val="073D86"/>
                </a:solidFill>
                <a:latin typeface="Microsoft JhengHei"/>
                <a:cs typeface="Microsoft JhengHei"/>
              </a:rPr>
              <a:t>，用于实现各种功能</a:t>
            </a:r>
            <a:endParaRPr sz="2400">
              <a:latin typeface="Microsoft JhengHei"/>
              <a:cs typeface="Microsoft JhengHei"/>
            </a:endParaRPr>
          </a:p>
          <a:p>
            <a:pPr lvl="1" marL="588645" indent="-273050">
              <a:lnSpc>
                <a:spcPts val="2705"/>
              </a:lnSpc>
              <a:buClr>
                <a:srgbClr val="30B6FC"/>
              </a:buClr>
              <a:buFont typeface="Symbol"/>
              <a:buChar char=""/>
              <a:tabLst>
                <a:tab pos="589280" algn="l"/>
              </a:tabLst>
            </a:pPr>
            <a:r>
              <a:rPr dirty="0" sz="2400" spc="65" b="1">
                <a:solidFill>
                  <a:srgbClr val="073D86"/>
                </a:solidFill>
                <a:latin typeface="Microsoft JhengHei"/>
                <a:cs typeface="Microsoft JhengHei"/>
              </a:rPr>
              <a:t>当发生</a:t>
            </a:r>
            <a:r>
              <a:rPr dirty="0" sz="2400" spc="55" b="1">
                <a:solidFill>
                  <a:srgbClr val="073D86"/>
                </a:solidFill>
                <a:latin typeface="Microsoft JhengHei"/>
                <a:cs typeface="Microsoft JhengHei"/>
              </a:rPr>
              <a:t>一</a:t>
            </a:r>
            <a:r>
              <a:rPr dirty="0" sz="2400" spc="65" b="1">
                <a:solidFill>
                  <a:srgbClr val="073D86"/>
                </a:solidFill>
                <a:latin typeface="Microsoft JhengHei"/>
                <a:cs typeface="Microsoft JhengHei"/>
              </a:rPr>
              <a:t>个中</a:t>
            </a:r>
            <a:r>
              <a:rPr dirty="0" sz="2400" spc="85" b="1">
                <a:solidFill>
                  <a:srgbClr val="073D86"/>
                </a:solidFill>
                <a:latin typeface="Microsoft JhengHei"/>
                <a:cs typeface="Microsoft JhengHei"/>
              </a:rPr>
              <a:t>断</a:t>
            </a:r>
            <a:r>
              <a:rPr dirty="0" sz="2400" spc="55" b="1">
                <a:solidFill>
                  <a:srgbClr val="073D86"/>
                </a:solidFill>
                <a:latin typeface="Microsoft JhengHei"/>
                <a:cs typeface="Microsoft JhengHei"/>
              </a:rPr>
              <a:t>、</a:t>
            </a:r>
            <a:r>
              <a:rPr dirty="0" sz="2400" spc="65" b="1">
                <a:solidFill>
                  <a:srgbClr val="073D86"/>
                </a:solidFill>
                <a:latin typeface="Microsoft JhengHei"/>
                <a:cs typeface="Microsoft JhengHei"/>
              </a:rPr>
              <a:t>陷阱或</a:t>
            </a:r>
            <a:r>
              <a:rPr dirty="0" sz="2400" spc="55" b="1">
                <a:solidFill>
                  <a:srgbClr val="073D86"/>
                </a:solidFill>
                <a:latin typeface="Microsoft JhengHei"/>
                <a:cs typeface="Microsoft JhengHei"/>
              </a:rPr>
              <a:t>系</a:t>
            </a:r>
            <a:r>
              <a:rPr dirty="0" sz="2400" spc="65" b="1">
                <a:solidFill>
                  <a:srgbClr val="073D86"/>
                </a:solidFill>
                <a:latin typeface="Microsoft JhengHei"/>
                <a:cs typeface="Microsoft JhengHei"/>
              </a:rPr>
              <a:t>统调用</a:t>
            </a:r>
            <a:r>
              <a:rPr dirty="0" sz="2400" spc="60" b="1">
                <a:solidFill>
                  <a:srgbClr val="073D86"/>
                </a:solidFill>
                <a:latin typeface="Microsoft JhengHei"/>
                <a:cs typeface="Microsoft JhengHei"/>
              </a:rPr>
              <a:t>时</a:t>
            </a:r>
            <a:r>
              <a:rPr dirty="0" sz="2400" spc="65" b="1">
                <a:solidFill>
                  <a:srgbClr val="073D86"/>
                </a:solidFill>
                <a:latin typeface="Microsoft JhengHei"/>
                <a:cs typeface="Microsoft JhengHei"/>
              </a:rPr>
              <a:t>，处理</a:t>
            </a:r>
            <a:r>
              <a:rPr dirty="0" sz="2400" spc="55" b="1">
                <a:solidFill>
                  <a:srgbClr val="073D86"/>
                </a:solidFill>
                <a:latin typeface="Microsoft JhengHei"/>
                <a:cs typeface="Microsoft JhengHei"/>
              </a:rPr>
              <a:t>器</a:t>
            </a:r>
            <a:r>
              <a:rPr dirty="0" sz="2400" spc="65" b="1">
                <a:solidFill>
                  <a:srgbClr val="073D86"/>
                </a:solidFill>
                <a:latin typeface="Microsoft JhengHei"/>
                <a:cs typeface="Microsoft JhengHei"/>
              </a:rPr>
              <a:t>被</a:t>
            </a:r>
            <a:r>
              <a:rPr dirty="0" sz="2400" spc="75" b="1">
                <a:solidFill>
                  <a:srgbClr val="073D86"/>
                </a:solidFill>
                <a:latin typeface="Microsoft JhengHei"/>
                <a:cs typeface="Microsoft JhengHei"/>
              </a:rPr>
              <a:t>置于</a:t>
            </a:r>
            <a:r>
              <a:rPr dirty="0" sz="2400" b="1">
                <a:solidFill>
                  <a:srgbClr val="073D86"/>
                </a:solidFill>
                <a:latin typeface="Microsoft JhengHei"/>
                <a:cs typeface="Microsoft JhengHei"/>
              </a:rPr>
              <a:t>内</a:t>
            </a:r>
            <a:endParaRPr sz="2400">
              <a:latin typeface="Microsoft JhengHei"/>
              <a:cs typeface="Microsoft JhengHei"/>
            </a:endParaRPr>
          </a:p>
          <a:p>
            <a:pPr marL="588645">
              <a:lnSpc>
                <a:spcPts val="2735"/>
              </a:lnSpc>
            </a:pPr>
            <a:r>
              <a:rPr dirty="0" sz="2400" spc="10" b="1">
                <a:solidFill>
                  <a:srgbClr val="073D86"/>
                </a:solidFill>
                <a:latin typeface="Microsoft JhengHei"/>
                <a:cs typeface="Microsoft JhengHei"/>
              </a:rPr>
              <a:t>核模式</a:t>
            </a:r>
            <a:r>
              <a:rPr dirty="0" sz="2400" b="1">
                <a:solidFill>
                  <a:srgbClr val="073D86"/>
                </a:solidFill>
                <a:latin typeface="Microsoft JhengHei"/>
                <a:cs typeface="Microsoft JhengHei"/>
              </a:rPr>
              <a:t>，控制权转交给操作系统</a:t>
            </a:r>
            <a:endParaRPr sz="2400">
              <a:latin typeface="Microsoft JhengHei"/>
              <a:cs typeface="Microsoft JhengHe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8976" y="260604"/>
            <a:ext cx="2438400" cy="6416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748283" y="3919728"/>
          <a:ext cx="4539615" cy="23444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8120"/>
                <a:gridCol w="588010"/>
                <a:gridCol w="584834"/>
                <a:gridCol w="584835"/>
                <a:gridCol w="1761489"/>
                <a:gridCol w="584835"/>
                <a:gridCol w="191770"/>
              </a:tblGrid>
              <a:tr h="925068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38100">
                      <a:solidFill>
                        <a:srgbClr val="000000"/>
                      </a:solidFill>
                      <a:prstDash val="solid"/>
                    </a:lnR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  <a:p>
                      <a:pPr marL="172085">
                        <a:lnSpc>
                          <a:spcPct val="100000"/>
                        </a:lnSpc>
                      </a:pPr>
                      <a:r>
                        <a:rPr dirty="0" sz="2000" spc="5" b="1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dirty="0" baseline="-21367" sz="1950" spc="7" b="1">
                          <a:latin typeface="Times New Roman"/>
                          <a:cs typeface="Times New Roman"/>
                        </a:rPr>
                        <a:t>1</a:t>
                      </a:r>
                      <a:endParaRPr baseline="-21367" sz="1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75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  <a:p>
                      <a:pPr marL="172085">
                        <a:lnSpc>
                          <a:spcPct val="100000"/>
                        </a:lnSpc>
                      </a:pPr>
                      <a:r>
                        <a:rPr dirty="0" sz="2000" spc="5" b="1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dirty="0" baseline="-21367" sz="1950" spc="7" b="1">
                          <a:latin typeface="Times New Roman"/>
                          <a:cs typeface="Times New Roman"/>
                        </a:rPr>
                        <a:t>2</a:t>
                      </a:r>
                      <a:endParaRPr baseline="-21367" sz="1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75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22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2000" b="1">
                          <a:latin typeface="Times New Roman"/>
                          <a:cs typeface="Times New Roman"/>
                        </a:rPr>
                        <a:t>…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  <a:p>
                      <a:pPr marL="167640">
                        <a:lnSpc>
                          <a:spcPct val="100000"/>
                        </a:lnSpc>
                      </a:pPr>
                      <a:r>
                        <a:rPr dirty="0" sz="2000" spc="5" b="1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dirty="0" baseline="-21367" sz="1950" spc="7" b="1">
                          <a:latin typeface="Times New Roman"/>
                          <a:cs typeface="Times New Roman"/>
                        </a:rPr>
                        <a:t>n</a:t>
                      </a:r>
                      <a:endParaRPr baseline="-21367" sz="1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75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000000"/>
                      </a:solidFill>
                      <a:prstDash val="solid"/>
                    </a:lnL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926592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38100">
                      <a:solidFill>
                        <a:srgbClr val="000000"/>
                      </a:solidFill>
                      <a:prstDash val="solid"/>
                    </a:lnR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dirty="0" sz="2000" b="1">
                          <a:latin typeface="Times New Roman"/>
                          <a:cs typeface="Times New Roman"/>
                        </a:rPr>
                        <a:t>OS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2000" b="1">
                          <a:latin typeface="Times New Roman"/>
                          <a:cs typeface="Times New Roman"/>
                        </a:rPr>
                        <a:t>func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4135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dirty="0" sz="2000" b="1">
                          <a:latin typeface="Times New Roman"/>
                          <a:cs typeface="Times New Roman"/>
                        </a:rPr>
                        <a:t>OS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2000" b="1">
                          <a:latin typeface="Times New Roman"/>
                          <a:cs typeface="Times New Roman"/>
                        </a:rPr>
                        <a:t>func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4135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dirty="0" sz="2000" b="1">
                          <a:latin typeface="Times New Roman"/>
                          <a:cs typeface="Times New Roman"/>
                        </a:rPr>
                        <a:t>OS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2000" b="1">
                          <a:latin typeface="Times New Roman"/>
                          <a:cs typeface="Times New Roman"/>
                        </a:rPr>
                        <a:t>func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4135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38100">
                      <a:solidFill>
                        <a:srgbClr val="000000"/>
                      </a:solidFill>
                      <a:prstDash val="solid"/>
                    </a:lnL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63295">
                <a:tc gridSpan="7">
                  <a:txBody>
                    <a:bodyPr/>
                    <a:lstStyle/>
                    <a:p>
                      <a:pPr marL="539115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dirty="0" sz="2000" b="1">
                          <a:latin typeface="Times New Roman"/>
                          <a:cs typeface="Times New Roman"/>
                        </a:rPr>
                        <a:t>OS Kernel: </a:t>
                      </a:r>
                      <a:r>
                        <a:rPr dirty="0" sz="2000" spc="-5" b="1">
                          <a:latin typeface="Times New Roman"/>
                          <a:cs typeface="Times New Roman"/>
                        </a:rPr>
                        <a:t>process </a:t>
                      </a:r>
                      <a:r>
                        <a:rPr dirty="0" sz="2000" b="1">
                          <a:latin typeface="Times New Roman"/>
                          <a:cs typeface="Times New Roman"/>
                        </a:rPr>
                        <a:t>switch,</a:t>
                      </a:r>
                      <a:r>
                        <a:rPr dirty="0" sz="2000" spc="-9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b="1">
                          <a:latin typeface="Times New Roman"/>
                          <a:cs typeface="Times New Roman"/>
                        </a:rPr>
                        <a:t>IPC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4135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5777484" y="3919728"/>
          <a:ext cx="2710815" cy="23444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67000"/>
              </a:tblGrid>
              <a:tr h="463295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dirty="0" sz="2000" b="1">
                          <a:latin typeface="Times New Roman"/>
                          <a:cs typeface="Times New Roman"/>
                        </a:rPr>
                        <a:t>PCB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350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6329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dirty="0" sz="2000" b="1">
                          <a:latin typeface="Times New Roman"/>
                          <a:cs typeface="Times New Roman"/>
                        </a:rPr>
                        <a:t>User</a:t>
                      </a:r>
                      <a:r>
                        <a:rPr dirty="0" sz="2000" spc="-5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b="1">
                          <a:latin typeface="Times New Roman"/>
                          <a:cs typeface="Times New Roman"/>
                        </a:rPr>
                        <a:t>Stack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350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632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dirty="0" sz="2000" b="1">
                          <a:latin typeface="Times New Roman"/>
                          <a:cs typeface="Times New Roman"/>
                        </a:rPr>
                        <a:t>User </a:t>
                      </a:r>
                      <a:r>
                        <a:rPr dirty="0" sz="2000" spc="-5" b="1">
                          <a:latin typeface="Times New Roman"/>
                          <a:cs typeface="Times New Roman"/>
                        </a:rPr>
                        <a:t>Program </a:t>
                      </a:r>
                      <a:r>
                        <a:rPr dirty="0" sz="2000" b="1">
                          <a:latin typeface="Times New Roman"/>
                          <a:cs typeface="Times New Roman"/>
                        </a:rPr>
                        <a:t>&amp;</a:t>
                      </a:r>
                      <a:r>
                        <a:rPr dirty="0" sz="2000" spc="-11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b="1">
                          <a:latin typeface="Times New Roman"/>
                          <a:cs typeface="Times New Roman"/>
                        </a:rPr>
                        <a:t>Data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2865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61772"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dirty="0" sz="2000" b="1">
                          <a:latin typeface="Times New Roman"/>
                          <a:cs typeface="Times New Roman"/>
                        </a:rPr>
                        <a:t>System</a:t>
                      </a:r>
                      <a:r>
                        <a:rPr dirty="0" sz="2000" spc="-4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b="1">
                          <a:latin typeface="Times New Roman"/>
                          <a:cs typeface="Times New Roman"/>
                        </a:rPr>
                        <a:t>Stack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2865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63295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dirty="0" sz="2000" spc="-5" b="1">
                          <a:latin typeface="Times New Roman"/>
                          <a:cs typeface="Times New Roman"/>
                        </a:rPr>
                        <a:t>Shared </a:t>
                      </a:r>
                      <a:r>
                        <a:rPr dirty="0" sz="2000" b="1">
                          <a:latin typeface="Times New Roman"/>
                          <a:cs typeface="Times New Roman"/>
                        </a:rPr>
                        <a:t>OS</a:t>
                      </a:r>
                      <a:r>
                        <a:rPr dirty="0" sz="2000" spc="-5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b="1">
                          <a:latin typeface="Times New Roman"/>
                          <a:cs typeface="Times New Roman"/>
                        </a:rPr>
                        <a:t>function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4135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45842" y="845946"/>
            <a:ext cx="4050665" cy="7880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>
                <a:latin typeface="Times New Roman"/>
                <a:cs typeface="Times New Roman"/>
              </a:rPr>
              <a:t>O</a:t>
            </a:r>
            <a:r>
              <a:rPr dirty="0">
                <a:latin typeface="Times New Roman"/>
                <a:cs typeface="Times New Roman"/>
              </a:rPr>
              <a:t>S</a:t>
            </a:r>
            <a:r>
              <a:rPr dirty="0"/>
              <a:t>的执行方式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7217" y="1783842"/>
            <a:ext cx="7920355" cy="1706880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285115" indent="-272415">
              <a:lnSpc>
                <a:spcPct val="100000"/>
              </a:lnSpc>
              <a:spcBef>
                <a:spcPts val="67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400" spc="5" b="1">
                <a:solidFill>
                  <a:srgbClr val="073D86"/>
                </a:solidFill>
                <a:latin typeface="Microsoft JhengHei"/>
                <a:cs typeface="Microsoft JhengHei"/>
              </a:rPr>
              <a:t>基于进</a:t>
            </a:r>
            <a:r>
              <a:rPr dirty="0" sz="2400" b="1">
                <a:solidFill>
                  <a:srgbClr val="073D86"/>
                </a:solidFill>
                <a:latin typeface="Microsoft JhengHei"/>
                <a:cs typeface="Microsoft JhengHei"/>
              </a:rPr>
              <a:t>程的操作系统</a:t>
            </a:r>
            <a:endParaRPr sz="2400">
              <a:latin typeface="Microsoft JhengHei"/>
              <a:cs typeface="Microsoft JhengHei"/>
            </a:endParaRPr>
          </a:p>
          <a:p>
            <a:pPr lvl="1" marL="588645" indent="-273050">
              <a:lnSpc>
                <a:spcPct val="100000"/>
              </a:lnSpc>
              <a:spcBef>
                <a:spcPts val="575"/>
              </a:spcBef>
              <a:buClr>
                <a:srgbClr val="30B6FC"/>
              </a:buClr>
              <a:buFont typeface="Symbol"/>
              <a:buChar char=""/>
              <a:tabLst>
                <a:tab pos="589280" algn="l"/>
              </a:tabLst>
            </a:pPr>
            <a:r>
              <a:rPr dirty="0" sz="2400" spc="5" b="1">
                <a:solidFill>
                  <a:srgbClr val="073D86"/>
                </a:solidFill>
                <a:latin typeface="Microsoft JhengHei"/>
                <a:cs typeface="Microsoft JhengHei"/>
              </a:rPr>
              <a:t>把操作</a:t>
            </a:r>
            <a:r>
              <a:rPr dirty="0" sz="2400" b="1">
                <a:solidFill>
                  <a:srgbClr val="073D86"/>
                </a:solidFill>
                <a:latin typeface="Microsoft JhengHei"/>
                <a:cs typeface="Microsoft JhengHei"/>
              </a:rPr>
              <a:t>系统作为一组进程实现</a:t>
            </a:r>
            <a:endParaRPr sz="2400">
              <a:latin typeface="Microsoft JhengHei"/>
              <a:cs typeface="Microsoft JhengHei"/>
            </a:endParaRPr>
          </a:p>
          <a:p>
            <a:pPr lvl="1" marL="588645" marR="5080" indent="-273050">
              <a:lnSpc>
                <a:spcPct val="100400"/>
              </a:lnSpc>
              <a:spcBef>
                <a:spcPts val="540"/>
              </a:spcBef>
              <a:buClr>
                <a:srgbClr val="30B6FC"/>
              </a:buClr>
              <a:buFont typeface="Symbol"/>
              <a:buChar char=""/>
              <a:tabLst>
                <a:tab pos="589280" algn="l"/>
              </a:tabLst>
            </a:pPr>
            <a:r>
              <a:rPr dirty="0" sz="2400" spc="5" b="1">
                <a:solidFill>
                  <a:srgbClr val="073D86"/>
                </a:solidFill>
                <a:latin typeface="Microsoft JhengHei"/>
                <a:cs typeface="Microsoft JhengHei"/>
              </a:rPr>
              <a:t>在多处</a:t>
            </a:r>
            <a:r>
              <a:rPr dirty="0" sz="2400" b="1">
                <a:solidFill>
                  <a:srgbClr val="073D86"/>
                </a:solidFill>
                <a:latin typeface="Microsoft JhengHei"/>
                <a:cs typeface="Microsoft JhengHei"/>
              </a:rPr>
              <a:t>理器或多机环境中都是十分有用的，这时一些操 </a:t>
            </a:r>
            <a:r>
              <a:rPr dirty="0" sz="2400" spc="5" b="1">
                <a:solidFill>
                  <a:srgbClr val="073D86"/>
                </a:solidFill>
                <a:latin typeface="Microsoft JhengHei"/>
                <a:cs typeface="Microsoft JhengHei"/>
              </a:rPr>
              <a:t>作系统</a:t>
            </a:r>
            <a:r>
              <a:rPr dirty="0" sz="2400" b="1">
                <a:solidFill>
                  <a:srgbClr val="073D86"/>
                </a:solidFill>
                <a:latin typeface="Microsoft JhengHei"/>
                <a:cs typeface="Microsoft JhengHei"/>
              </a:rPr>
              <a:t>服务可以传送到专用处理器中执行，以提高性能</a:t>
            </a:r>
            <a:endParaRPr sz="2400">
              <a:latin typeface="Microsoft JhengHei"/>
              <a:cs typeface="Microsoft JhengHe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1459" y="260604"/>
            <a:ext cx="2438400" cy="6416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72083" y="3991355"/>
          <a:ext cx="7968615" cy="21901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4154"/>
                <a:gridCol w="659765"/>
                <a:gridCol w="440055"/>
                <a:gridCol w="659764"/>
                <a:gridCol w="1100455"/>
                <a:gridCol w="659765"/>
                <a:gridCol w="440054"/>
                <a:gridCol w="659764"/>
                <a:gridCol w="440054"/>
                <a:gridCol w="659764"/>
                <a:gridCol w="1100455"/>
                <a:gridCol w="658495"/>
                <a:gridCol w="220979"/>
              </a:tblGrid>
              <a:tr h="14401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38100">
                      <a:solidFill>
                        <a:srgbClr val="000000"/>
                      </a:solidFill>
                      <a:prstDash val="solid"/>
                    </a:lnR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  <a:p>
                      <a:pPr marL="179070">
                        <a:lnSpc>
                          <a:spcPct val="100000"/>
                        </a:lnSpc>
                      </a:pPr>
                      <a:r>
                        <a:rPr dirty="0" sz="2500" b="1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dirty="0" baseline="-20202" sz="2475" b="1">
                          <a:latin typeface="Times New Roman"/>
                          <a:cs typeface="Times New Roman"/>
                        </a:rPr>
                        <a:t>1</a:t>
                      </a:r>
                      <a:endParaRPr baseline="-20202" sz="2475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  <a:p>
                      <a:pPr marL="179705">
                        <a:lnSpc>
                          <a:spcPct val="100000"/>
                        </a:lnSpc>
                      </a:pPr>
                      <a:r>
                        <a:rPr dirty="0" sz="2500" b="1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dirty="0" baseline="-20202" sz="2475" b="1">
                          <a:latin typeface="Times New Roman"/>
                          <a:cs typeface="Times New Roman"/>
                        </a:rPr>
                        <a:t>2</a:t>
                      </a:r>
                      <a:endParaRPr baseline="-20202" sz="2475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2500" b="1">
                          <a:latin typeface="Times New Roman"/>
                          <a:cs typeface="Times New Roman"/>
                        </a:rPr>
                        <a:t>…</a:t>
                      </a: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  <a:p>
                      <a:pPr marL="173990">
                        <a:lnSpc>
                          <a:spcPct val="100000"/>
                        </a:lnSpc>
                      </a:pPr>
                      <a:r>
                        <a:rPr dirty="0" sz="2500" b="1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dirty="0" baseline="-20202" sz="2475" b="1">
                          <a:latin typeface="Times New Roman"/>
                          <a:cs typeface="Times New Roman"/>
                        </a:rPr>
                        <a:t>n</a:t>
                      </a:r>
                      <a:endParaRPr baseline="-20202" sz="2475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  <a:p>
                      <a:pPr marL="63500">
                        <a:lnSpc>
                          <a:spcPct val="100000"/>
                        </a:lnSpc>
                      </a:pPr>
                      <a:r>
                        <a:rPr dirty="0" sz="2500" b="1">
                          <a:latin typeface="Times New Roman"/>
                          <a:cs typeface="Times New Roman"/>
                        </a:rPr>
                        <a:t>OS</a:t>
                      </a:r>
                      <a:r>
                        <a:rPr dirty="0" baseline="-20202" sz="2475" b="1">
                          <a:latin typeface="Times New Roman"/>
                          <a:cs typeface="Times New Roman"/>
                        </a:rPr>
                        <a:t>1</a:t>
                      </a:r>
                      <a:endParaRPr baseline="-20202" sz="2475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  <a:p>
                      <a:pPr marL="63500">
                        <a:lnSpc>
                          <a:spcPct val="100000"/>
                        </a:lnSpc>
                      </a:pPr>
                      <a:r>
                        <a:rPr dirty="0" sz="2500" b="1">
                          <a:latin typeface="Times New Roman"/>
                          <a:cs typeface="Times New Roman"/>
                        </a:rPr>
                        <a:t>OS</a:t>
                      </a:r>
                      <a:r>
                        <a:rPr dirty="0" baseline="-20202" sz="2475" b="1">
                          <a:latin typeface="Times New Roman"/>
                          <a:cs typeface="Times New Roman"/>
                        </a:rPr>
                        <a:t>2</a:t>
                      </a:r>
                      <a:endParaRPr baseline="-20202" sz="2475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2500" b="1">
                          <a:latin typeface="Times New Roman"/>
                          <a:cs typeface="Times New Roman"/>
                        </a:rPr>
                        <a:t>…</a:t>
                      </a: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  <a:p>
                      <a:pPr marL="30480">
                        <a:lnSpc>
                          <a:spcPct val="100000"/>
                        </a:lnSpc>
                      </a:pPr>
                      <a:r>
                        <a:rPr dirty="0" sz="2500" b="1">
                          <a:latin typeface="Times New Roman"/>
                          <a:cs typeface="Times New Roman"/>
                        </a:rPr>
                        <a:t>OS</a:t>
                      </a:r>
                      <a:r>
                        <a:rPr dirty="0" baseline="-20202" sz="2475" b="1">
                          <a:latin typeface="Times New Roman"/>
                          <a:cs typeface="Times New Roman"/>
                        </a:rPr>
                        <a:t>m</a:t>
                      </a:r>
                      <a:endParaRPr baseline="-20202" sz="2475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000000"/>
                      </a:solidFill>
                      <a:prstDash val="solid"/>
                    </a:lnL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20852">
                <a:tc gridSpan="13">
                  <a:txBody>
                    <a:bodyPr/>
                    <a:lstStyle/>
                    <a:p>
                      <a:pPr marL="1859280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dirty="0" sz="2500" spc="-5" b="1">
                          <a:latin typeface="Times New Roman"/>
                          <a:cs typeface="Times New Roman"/>
                        </a:rPr>
                        <a:t>OS kernel: </a:t>
                      </a:r>
                      <a:r>
                        <a:rPr dirty="0" sz="2500" spc="-10" b="1">
                          <a:latin typeface="Times New Roman"/>
                          <a:cs typeface="Times New Roman"/>
                        </a:rPr>
                        <a:t>process </a:t>
                      </a:r>
                      <a:r>
                        <a:rPr dirty="0" sz="2500" spc="-5" b="1">
                          <a:latin typeface="Times New Roman"/>
                          <a:cs typeface="Times New Roman"/>
                        </a:rPr>
                        <a:t>switch,</a:t>
                      </a:r>
                      <a:r>
                        <a:rPr dirty="0" sz="2500" spc="8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500" spc="-5" b="1">
                          <a:latin typeface="Times New Roman"/>
                          <a:cs typeface="Times New Roman"/>
                        </a:rPr>
                        <a:t>IPC</a:t>
                      </a: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1594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6478" y="929131"/>
            <a:ext cx="799084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/>
              <a:t>操作系统为</a:t>
            </a:r>
            <a:r>
              <a:rPr dirty="0" sz="4000" spc="-5"/>
              <a:t>什么</a:t>
            </a:r>
            <a:r>
              <a:rPr dirty="0" sz="4000"/>
              <a:t>要</a:t>
            </a:r>
            <a:r>
              <a:rPr dirty="0" sz="4000" spc="-5"/>
              <a:t>引入</a:t>
            </a:r>
            <a:r>
              <a:rPr dirty="0" sz="4000"/>
              <a:t>进</a:t>
            </a:r>
            <a:r>
              <a:rPr dirty="0" sz="4000" spc="-5"/>
              <a:t>程概</a:t>
            </a:r>
            <a:r>
              <a:rPr dirty="0" sz="4000" spc="40"/>
              <a:t>念</a:t>
            </a:r>
            <a:r>
              <a:rPr dirty="0" sz="4000" spc="-114"/>
              <a:t>?(2)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179831" y="199644"/>
            <a:ext cx="2436876" cy="6400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474065" y="2681097"/>
            <a:ext cx="8082915" cy="24149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85115" marR="5080" indent="-272415">
              <a:lnSpc>
                <a:spcPct val="100000"/>
              </a:lnSpc>
              <a:spcBef>
                <a:spcPts val="9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800" spc="5" b="1">
                <a:solidFill>
                  <a:srgbClr val="073D86"/>
                </a:solidFill>
                <a:latin typeface="Microsoft JhengHei"/>
                <a:cs typeface="Microsoft JhengHei"/>
              </a:rPr>
              <a:t>原因</a:t>
            </a:r>
            <a:r>
              <a:rPr dirty="0" sz="2800" spc="-65" b="1">
                <a:solidFill>
                  <a:srgbClr val="073D86"/>
                </a:solidFill>
                <a:latin typeface="Microsoft JhengHei"/>
                <a:cs typeface="Microsoft JhengHei"/>
              </a:rPr>
              <a:t>2</a:t>
            </a:r>
            <a:r>
              <a:rPr dirty="0" sz="2800" spc="-345" b="1">
                <a:solidFill>
                  <a:srgbClr val="073D86"/>
                </a:solidFill>
                <a:latin typeface="Microsoft JhengHei"/>
                <a:cs typeface="Microsoft JhengHei"/>
              </a:rPr>
              <a:t>-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它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能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解决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系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统</a:t>
            </a:r>
            <a:r>
              <a:rPr dirty="0" sz="2800" spc="5" b="1">
                <a:solidFill>
                  <a:srgbClr val="073D86"/>
                </a:solidFill>
                <a:latin typeface="Microsoft JhengHei"/>
                <a:cs typeface="Microsoft JhengHei"/>
              </a:rPr>
              <a:t>的“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共享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性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”，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正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确描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述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程序 </a:t>
            </a:r>
            <a:r>
              <a:rPr dirty="0" sz="2800" spc="5" b="1">
                <a:solidFill>
                  <a:srgbClr val="073D86"/>
                </a:solidFill>
                <a:latin typeface="Microsoft JhengHei"/>
                <a:cs typeface="Microsoft JhengHei"/>
              </a:rPr>
              <a:t>的执行状态。</a:t>
            </a:r>
            <a:endParaRPr sz="2800">
              <a:latin typeface="Microsoft JhengHei"/>
              <a:cs typeface="Microsoft JhengHei"/>
            </a:endParaRPr>
          </a:p>
          <a:p>
            <a:pPr marL="372110" indent="-359410">
              <a:lnSpc>
                <a:spcPct val="100000"/>
              </a:lnSpc>
              <a:spcBef>
                <a:spcPts val="675"/>
              </a:spcBef>
              <a:buClr>
                <a:srgbClr val="30B6FC"/>
              </a:buClr>
              <a:buFont typeface="Symbol"/>
              <a:buChar char=""/>
              <a:tabLst>
                <a:tab pos="372110" algn="l"/>
                <a:tab pos="372745" algn="l"/>
              </a:tabLst>
            </a:pPr>
            <a:r>
              <a:rPr dirty="0" sz="2800" spc="5" b="1">
                <a:solidFill>
                  <a:srgbClr val="073D86"/>
                </a:solidFill>
                <a:latin typeface="Microsoft JhengHei"/>
                <a:cs typeface="Microsoft JhengHei"/>
              </a:rPr>
              <a:t>“可再用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”</a:t>
            </a:r>
            <a:r>
              <a:rPr dirty="0" sz="2800" spc="-45" b="1">
                <a:solidFill>
                  <a:srgbClr val="073D86"/>
                </a:solidFill>
                <a:latin typeface="Microsoft JhengHei"/>
                <a:cs typeface="Microsoft JhengHei"/>
              </a:rPr>
              <a:t> </a:t>
            </a:r>
            <a:r>
              <a:rPr dirty="0" sz="2800" spc="5" b="1">
                <a:solidFill>
                  <a:srgbClr val="073D86"/>
                </a:solidFill>
                <a:latin typeface="Microsoft JhengHei"/>
                <a:cs typeface="Microsoft JhengHei"/>
              </a:rPr>
              <a:t>程序</a:t>
            </a:r>
            <a:endParaRPr sz="2800">
              <a:latin typeface="Microsoft JhengHei"/>
              <a:cs typeface="Microsoft JhengHei"/>
            </a:endParaRPr>
          </a:p>
          <a:p>
            <a:pPr marL="285115" indent="-272415">
              <a:lnSpc>
                <a:spcPct val="100000"/>
              </a:lnSpc>
              <a:spcBef>
                <a:spcPts val="67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800" spc="5" b="1">
                <a:solidFill>
                  <a:srgbClr val="073D86"/>
                </a:solidFill>
                <a:latin typeface="Microsoft JhengHei"/>
                <a:cs typeface="Microsoft JhengHei"/>
              </a:rPr>
              <a:t>“可再入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”</a:t>
            </a:r>
            <a:r>
              <a:rPr dirty="0" sz="2800" spc="-45" b="1">
                <a:solidFill>
                  <a:srgbClr val="073D86"/>
                </a:solidFill>
                <a:latin typeface="Microsoft JhengHei"/>
                <a:cs typeface="Microsoft JhengHei"/>
              </a:rPr>
              <a:t> </a:t>
            </a:r>
            <a:r>
              <a:rPr dirty="0" sz="2800" spc="5" b="1">
                <a:solidFill>
                  <a:srgbClr val="073D86"/>
                </a:solidFill>
                <a:latin typeface="Microsoft JhengHei"/>
                <a:cs typeface="Microsoft JhengHei"/>
              </a:rPr>
              <a:t>程序</a:t>
            </a:r>
            <a:endParaRPr sz="2800">
              <a:latin typeface="Microsoft JhengHei"/>
              <a:cs typeface="Microsoft JhengHei"/>
            </a:endParaRPr>
          </a:p>
          <a:p>
            <a:pPr marL="285115" indent="-272415">
              <a:lnSpc>
                <a:spcPct val="100000"/>
              </a:lnSpc>
              <a:spcBef>
                <a:spcPts val="67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800" spc="5" b="1">
                <a:solidFill>
                  <a:srgbClr val="073D86"/>
                </a:solidFill>
                <a:latin typeface="Microsoft JhengHei"/>
                <a:cs typeface="Microsoft JhengHei"/>
              </a:rPr>
              <a:t>“可再入”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程序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具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有的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性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质</a:t>
            </a:r>
            <a:endParaRPr sz="280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999869"/>
            <a:ext cx="7903845" cy="31965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622300" indent="-609600">
              <a:lnSpc>
                <a:spcPct val="100000"/>
              </a:lnSpc>
              <a:spcBef>
                <a:spcPts val="105"/>
              </a:spcBef>
              <a:buClr>
                <a:srgbClr val="30B6FC"/>
              </a:buClr>
              <a:buFont typeface="Times New Roman"/>
              <a:buAutoNum type="arabicPeriod"/>
              <a:tabLst>
                <a:tab pos="622300" algn="l"/>
                <a:tab pos="622935" algn="l"/>
              </a:tabLst>
            </a:pPr>
            <a:r>
              <a:rPr dirty="0" sz="2600" spc="10" b="1">
                <a:solidFill>
                  <a:srgbClr val="073D86"/>
                </a:solidFill>
                <a:latin typeface="Microsoft JhengHei"/>
                <a:cs typeface="Microsoft JhengHei"/>
              </a:rPr>
              <a:t>掌握</a:t>
            </a:r>
            <a:r>
              <a:rPr dirty="0" sz="2600" b="1">
                <a:solidFill>
                  <a:srgbClr val="073D86"/>
                </a:solidFill>
                <a:latin typeface="Microsoft JhengHei"/>
                <a:cs typeface="Microsoft JhengHei"/>
              </a:rPr>
              <a:t>进程</a:t>
            </a:r>
            <a:r>
              <a:rPr dirty="0" sz="2600" spc="-15" b="1">
                <a:solidFill>
                  <a:srgbClr val="073D86"/>
                </a:solidFill>
                <a:latin typeface="Microsoft JhengHei"/>
                <a:cs typeface="Microsoft JhengHei"/>
              </a:rPr>
              <a:t>的</a:t>
            </a:r>
            <a:r>
              <a:rPr dirty="0" sz="2600" b="1">
                <a:solidFill>
                  <a:srgbClr val="073D86"/>
                </a:solidFill>
                <a:latin typeface="Microsoft JhengHei"/>
                <a:cs typeface="Microsoft JhengHei"/>
              </a:rPr>
              <a:t>概念</a:t>
            </a:r>
            <a:r>
              <a:rPr dirty="0" sz="2600" spc="-15" b="1">
                <a:solidFill>
                  <a:srgbClr val="073D86"/>
                </a:solidFill>
                <a:latin typeface="Microsoft JhengHei"/>
                <a:cs typeface="Microsoft JhengHei"/>
              </a:rPr>
              <a:t>，</a:t>
            </a:r>
            <a:r>
              <a:rPr dirty="0" sz="2600" b="1">
                <a:solidFill>
                  <a:srgbClr val="073D86"/>
                </a:solidFill>
                <a:latin typeface="Microsoft JhengHei"/>
                <a:cs typeface="Microsoft JhengHei"/>
              </a:rPr>
              <a:t>可再</a:t>
            </a:r>
            <a:r>
              <a:rPr dirty="0" sz="2600" spc="-15" b="1">
                <a:solidFill>
                  <a:srgbClr val="073D86"/>
                </a:solidFill>
                <a:latin typeface="Microsoft JhengHei"/>
                <a:cs typeface="Microsoft JhengHei"/>
              </a:rPr>
              <a:t>入</a:t>
            </a:r>
            <a:r>
              <a:rPr dirty="0" sz="2600" b="1">
                <a:solidFill>
                  <a:srgbClr val="073D86"/>
                </a:solidFill>
                <a:latin typeface="Microsoft JhengHei"/>
                <a:cs typeface="Microsoft JhengHei"/>
              </a:rPr>
              <a:t>过程</a:t>
            </a:r>
            <a:endParaRPr sz="2600">
              <a:latin typeface="Microsoft JhengHei"/>
              <a:cs typeface="Microsoft JhengHei"/>
            </a:endParaRPr>
          </a:p>
          <a:p>
            <a:pPr marL="622300" indent="-609600">
              <a:lnSpc>
                <a:spcPct val="100000"/>
              </a:lnSpc>
              <a:buClr>
                <a:srgbClr val="30B6FC"/>
              </a:buClr>
              <a:buFont typeface="Times New Roman"/>
              <a:buAutoNum type="arabicPeriod"/>
              <a:tabLst>
                <a:tab pos="622300" algn="l"/>
                <a:tab pos="622935" algn="l"/>
              </a:tabLst>
            </a:pPr>
            <a:r>
              <a:rPr dirty="0" sz="2600" spc="10" b="1">
                <a:solidFill>
                  <a:srgbClr val="073D86"/>
                </a:solidFill>
                <a:latin typeface="Microsoft JhengHei"/>
                <a:cs typeface="Microsoft JhengHei"/>
              </a:rPr>
              <a:t>掌握</a:t>
            </a:r>
            <a:r>
              <a:rPr dirty="0" sz="2600" b="1">
                <a:solidFill>
                  <a:srgbClr val="073D86"/>
                </a:solidFill>
                <a:latin typeface="Microsoft JhengHei"/>
                <a:cs typeface="Microsoft JhengHei"/>
              </a:rPr>
              <a:t>进程</a:t>
            </a:r>
            <a:r>
              <a:rPr dirty="0" sz="2600" spc="-15" b="1">
                <a:solidFill>
                  <a:srgbClr val="073D86"/>
                </a:solidFill>
                <a:latin typeface="Microsoft JhengHei"/>
                <a:cs typeface="Microsoft JhengHei"/>
              </a:rPr>
              <a:t>的</a:t>
            </a:r>
            <a:r>
              <a:rPr dirty="0" sz="2600" b="1">
                <a:solidFill>
                  <a:srgbClr val="073D86"/>
                </a:solidFill>
                <a:latin typeface="Microsoft JhengHei"/>
                <a:cs typeface="Microsoft JhengHei"/>
              </a:rPr>
              <a:t>状态</a:t>
            </a:r>
            <a:r>
              <a:rPr dirty="0" sz="2600" spc="-15" b="1">
                <a:solidFill>
                  <a:srgbClr val="073D86"/>
                </a:solidFill>
                <a:latin typeface="Microsoft JhengHei"/>
                <a:cs typeface="Microsoft JhengHei"/>
              </a:rPr>
              <a:t>、</a:t>
            </a:r>
            <a:r>
              <a:rPr dirty="0" sz="2600" b="1">
                <a:solidFill>
                  <a:srgbClr val="073D86"/>
                </a:solidFill>
                <a:latin typeface="Microsoft JhengHei"/>
                <a:cs typeface="Microsoft JhengHei"/>
              </a:rPr>
              <a:t>进程</a:t>
            </a:r>
            <a:r>
              <a:rPr dirty="0" sz="2600" spc="-15" b="1">
                <a:solidFill>
                  <a:srgbClr val="073D86"/>
                </a:solidFill>
                <a:latin typeface="Microsoft JhengHei"/>
                <a:cs typeface="Microsoft JhengHei"/>
              </a:rPr>
              <a:t>的</a:t>
            </a:r>
            <a:r>
              <a:rPr dirty="0" sz="2600" b="1">
                <a:solidFill>
                  <a:srgbClr val="073D86"/>
                </a:solidFill>
                <a:latin typeface="Microsoft JhengHei"/>
                <a:cs typeface="Microsoft JhengHei"/>
              </a:rPr>
              <a:t>挂起</a:t>
            </a:r>
            <a:r>
              <a:rPr dirty="0" sz="2600" spc="-15" b="1">
                <a:solidFill>
                  <a:srgbClr val="073D86"/>
                </a:solidFill>
                <a:latin typeface="Microsoft JhengHei"/>
                <a:cs typeface="Microsoft JhengHei"/>
              </a:rPr>
              <a:t>，</a:t>
            </a:r>
            <a:r>
              <a:rPr dirty="0" sz="2600" b="1">
                <a:solidFill>
                  <a:srgbClr val="073D86"/>
                </a:solidFill>
                <a:latin typeface="Microsoft JhengHei"/>
                <a:cs typeface="Microsoft JhengHei"/>
              </a:rPr>
              <a:t>以及</a:t>
            </a:r>
            <a:r>
              <a:rPr dirty="0" sz="2600" spc="-15" b="1">
                <a:solidFill>
                  <a:srgbClr val="073D86"/>
                </a:solidFill>
                <a:latin typeface="Microsoft JhengHei"/>
                <a:cs typeface="Microsoft JhengHei"/>
              </a:rPr>
              <a:t>队</a:t>
            </a:r>
            <a:r>
              <a:rPr dirty="0" sz="2600" b="1">
                <a:solidFill>
                  <a:srgbClr val="073D86"/>
                </a:solidFill>
                <a:latin typeface="Microsoft JhengHei"/>
                <a:cs typeface="Microsoft JhengHei"/>
              </a:rPr>
              <a:t>列实</a:t>
            </a:r>
            <a:r>
              <a:rPr dirty="0" sz="2600" spc="-15" b="1">
                <a:solidFill>
                  <a:srgbClr val="073D86"/>
                </a:solidFill>
                <a:latin typeface="Microsoft JhengHei"/>
                <a:cs typeface="Microsoft JhengHei"/>
              </a:rPr>
              <a:t>现</a:t>
            </a:r>
            <a:r>
              <a:rPr dirty="0" sz="2600" b="1">
                <a:solidFill>
                  <a:srgbClr val="073D86"/>
                </a:solidFill>
                <a:latin typeface="Microsoft JhengHei"/>
                <a:cs typeface="Microsoft JhengHei"/>
              </a:rPr>
              <a:t>模型</a:t>
            </a:r>
            <a:endParaRPr sz="2600">
              <a:latin typeface="Microsoft JhengHei"/>
              <a:cs typeface="Microsoft JhengHei"/>
            </a:endParaRPr>
          </a:p>
          <a:p>
            <a:pPr marL="622300" indent="-609600">
              <a:lnSpc>
                <a:spcPct val="100000"/>
              </a:lnSpc>
              <a:buClr>
                <a:srgbClr val="30B6FC"/>
              </a:buClr>
              <a:buFont typeface="Times New Roman"/>
              <a:buAutoNum type="arabicPeriod"/>
              <a:tabLst>
                <a:tab pos="622300" algn="l"/>
                <a:tab pos="622935" algn="l"/>
              </a:tabLst>
            </a:pPr>
            <a:r>
              <a:rPr dirty="0" sz="2600" spc="10" b="1">
                <a:solidFill>
                  <a:srgbClr val="073D86"/>
                </a:solidFill>
                <a:latin typeface="Microsoft JhengHei"/>
                <a:cs typeface="Microsoft JhengHei"/>
              </a:rPr>
              <a:t>掌握</a:t>
            </a:r>
            <a:r>
              <a:rPr dirty="0" sz="2600" b="1">
                <a:solidFill>
                  <a:srgbClr val="073D86"/>
                </a:solidFill>
                <a:latin typeface="Microsoft JhengHei"/>
                <a:cs typeface="Microsoft JhengHei"/>
              </a:rPr>
              <a:t>操作</a:t>
            </a:r>
            <a:r>
              <a:rPr dirty="0" sz="2600" spc="-15" b="1">
                <a:solidFill>
                  <a:srgbClr val="073D86"/>
                </a:solidFill>
                <a:latin typeface="Microsoft JhengHei"/>
                <a:cs typeface="Microsoft JhengHei"/>
              </a:rPr>
              <a:t>系</a:t>
            </a:r>
            <a:r>
              <a:rPr dirty="0" sz="2600" b="1">
                <a:solidFill>
                  <a:srgbClr val="073D86"/>
                </a:solidFill>
                <a:latin typeface="Microsoft JhengHei"/>
                <a:cs typeface="Microsoft JhengHei"/>
              </a:rPr>
              <a:t>统的</a:t>
            </a:r>
            <a:r>
              <a:rPr dirty="0" sz="2600" spc="-15" b="1">
                <a:solidFill>
                  <a:srgbClr val="073D86"/>
                </a:solidFill>
                <a:latin typeface="Microsoft JhengHei"/>
                <a:cs typeface="Microsoft JhengHei"/>
              </a:rPr>
              <a:t>控</a:t>
            </a:r>
            <a:r>
              <a:rPr dirty="0" sz="2600" b="1">
                <a:solidFill>
                  <a:srgbClr val="073D86"/>
                </a:solidFill>
                <a:latin typeface="Microsoft JhengHei"/>
                <a:cs typeface="Microsoft JhengHei"/>
              </a:rPr>
              <a:t>制结构</a:t>
            </a:r>
            <a:endParaRPr sz="2600">
              <a:latin typeface="Microsoft JhengHei"/>
              <a:cs typeface="Microsoft JhengHei"/>
            </a:endParaRPr>
          </a:p>
          <a:p>
            <a:pPr marL="622300" indent="-609600">
              <a:lnSpc>
                <a:spcPct val="100000"/>
              </a:lnSpc>
              <a:buClr>
                <a:srgbClr val="30B6FC"/>
              </a:buClr>
              <a:buFont typeface="Times New Roman"/>
              <a:buAutoNum type="arabicPeriod"/>
              <a:tabLst>
                <a:tab pos="622300" algn="l"/>
                <a:tab pos="622935" algn="l"/>
              </a:tabLst>
            </a:pPr>
            <a:r>
              <a:rPr dirty="0" sz="2600" spc="10" b="1">
                <a:solidFill>
                  <a:srgbClr val="073D86"/>
                </a:solidFill>
                <a:latin typeface="Microsoft JhengHei"/>
                <a:cs typeface="Microsoft JhengHei"/>
              </a:rPr>
              <a:t>掌握</a:t>
            </a:r>
            <a:r>
              <a:rPr dirty="0" sz="2600" spc="5" b="1">
                <a:solidFill>
                  <a:srgbClr val="073D86"/>
                </a:solidFill>
                <a:latin typeface="Microsoft JhengHei"/>
                <a:cs typeface="Microsoft JhengHei"/>
              </a:rPr>
              <a:t>进程</a:t>
            </a:r>
            <a:r>
              <a:rPr dirty="0" sz="2600" spc="-15" b="1">
                <a:solidFill>
                  <a:srgbClr val="073D86"/>
                </a:solidFill>
                <a:latin typeface="Microsoft JhengHei"/>
                <a:cs typeface="Microsoft JhengHei"/>
              </a:rPr>
              <a:t>描</a:t>
            </a:r>
            <a:r>
              <a:rPr dirty="0" sz="2600" spc="5" b="1">
                <a:solidFill>
                  <a:srgbClr val="073D86"/>
                </a:solidFill>
                <a:latin typeface="Microsoft JhengHei"/>
                <a:cs typeface="Microsoft JhengHei"/>
              </a:rPr>
              <a:t>述与</a:t>
            </a:r>
            <a:r>
              <a:rPr dirty="0" sz="2600" spc="-15" b="1">
                <a:solidFill>
                  <a:srgbClr val="073D86"/>
                </a:solidFill>
                <a:latin typeface="Microsoft JhengHei"/>
                <a:cs typeface="Microsoft JhengHei"/>
              </a:rPr>
              <a:t>控</a:t>
            </a:r>
            <a:r>
              <a:rPr dirty="0" sz="2600" spc="5" b="1">
                <a:solidFill>
                  <a:srgbClr val="073D86"/>
                </a:solidFill>
                <a:latin typeface="Microsoft JhengHei"/>
                <a:cs typeface="Microsoft JhengHei"/>
              </a:rPr>
              <a:t>制的</a:t>
            </a:r>
            <a:r>
              <a:rPr dirty="0" sz="2600" spc="-15" b="1">
                <a:solidFill>
                  <a:srgbClr val="073D86"/>
                </a:solidFill>
                <a:latin typeface="Microsoft JhengHei"/>
                <a:cs typeface="Microsoft JhengHei"/>
              </a:rPr>
              <a:t>数</a:t>
            </a:r>
            <a:r>
              <a:rPr dirty="0" sz="2600" spc="5" b="1">
                <a:solidFill>
                  <a:srgbClr val="073D86"/>
                </a:solidFill>
                <a:latin typeface="Microsoft JhengHei"/>
                <a:cs typeface="Microsoft JhengHei"/>
              </a:rPr>
              <a:t>据结构</a:t>
            </a:r>
            <a:endParaRPr sz="2600">
              <a:latin typeface="Microsoft JhengHei"/>
              <a:cs typeface="Microsoft JhengHei"/>
            </a:endParaRPr>
          </a:p>
          <a:p>
            <a:pPr marL="622300" indent="-609600">
              <a:lnSpc>
                <a:spcPts val="3110"/>
              </a:lnSpc>
              <a:buClr>
                <a:srgbClr val="30B6FC"/>
              </a:buClr>
              <a:buFont typeface="Times New Roman"/>
              <a:buAutoNum type="arabicPeriod"/>
              <a:tabLst>
                <a:tab pos="622300" algn="l"/>
                <a:tab pos="622935" algn="l"/>
              </a:tabLst>
            </a:pPr>
            <a:r>
              <a:rPr dirty="0" sz="2600" spc="10" b="1">
                <a:solidFill>
                  <a:srgbClr val="073D86"/>
                </a:solidFill>
                <a:latin typeface="Microsoft JhengHei"/>
                <a:cs typeface="Microsoft JhengHei"/>
              </a:rPr>
              <a:t>掌握</a:t>
            </a:r>
            <a:r>
              <a:rPr dirty="0" sz="2600" b="1">
                <a:solidFill>
                  <a:srgbClr val="073D86"/>
                </a:solidFill>
                <a:latin typeface="Microsoft JhengHei"/>
                <a:cs typeface="Microsoft JhengHei"/>
              </a:rPr>
              <a:t>处理</a:t>
            </a:r>
            <a:r>
              <a:rPr dirty="0" sz="2600" spc="-15" b="1">
                <a:solidFill>
                  <a:srgbClr val="073D86"/>
                </a:solidFill>
                <a:latin typeface="Microsoft JhengHei"/>
                <a:cs typeface="Microsoft JhengHei"/>
              </a:rPr>
              <a:t>机</a:t>
            </a:r>
            <a:r>
              <a:rPr dirty="0" sz="2600" b="1">
                <a:solidFill>
                  <a:srgbClr val="073D86"/>
                </a:solidFill>
                <a:latin typeface="Microsoft JhengHei"/>
                <a:cs typeface="Microsoft JhengHei"/>
              </a:rPr>
              <a:t>模式</a:t>
            </a:r>
            <a:r>
              <a:rPr dirty="0" sz="2600" spc="-15" b="1">
                <a:solidFill>
                  <a:srgbClr val="073D86"/>
                </a:solidFill>
                <a:latin typeface="Microsoft JhengHei"/>
                <a:cs typeface="Microsoft JhengHei"/>
              </a:rPr>
              <a:t>的</a:t>
            </a:r>
            <a:r>
              <a:rPr dirty="0" sz="2600" b="1">
                <a:solidFill>
                  <a:srgbClr val="073D86"/>
                </a:solidFill>
                <a:latin typeface="Microsoft JhengHei"/>
                <a:cs typeface="Microsoft JhengHei"/>
              </a:rPr>
              <a:t>概念</a:t>
            </a:r>
            <a:endParaRPr sz="2600">
              <a:latin typeface="Microsoft JhengHei"/>
              <a:cs typeface="Microsoft JhengHei"/>
            </a:endParaRPr>
          </a:p>
          <a:p>
            <a:pPr marL="622300" marR="5080" indent="-609600">
              <a:lnSpc>
                <a:spcPts val="3140"/>
              </a:lnSpc>
              <a:spcBef>
                <a:spcPts val="75"/>
              </a:spcBef>
              <a:buClr>
                <a:srgbClr val="30B6FC"/>
              </a:buClr>
              <a:buFont typeface="Times New Roman"/>
              <a:buAutoNum type="arabicPeriod"/>
              <a:tabLst>
                <a:tab pos="622300" algn="l"/>
                <a:tab pos="622935" algn="l"/>
              </a:tabLst>
            </a:pPr>
            <a:r>
              <a:rPr dirty="0" sz="2600" spc="10" b="1">
                <a:solidFill>
                  <a:srgbClr val="073D86"/>
                </a:solidFill>
                <a:latin typeface="Microsoft JhengHei"/>
                <a:cs typeface="Microsoft JhengHei"/>
              </a:rPr>
              <a:t>掌握</a:t>
            </a:r>
            <a:r>
              <a:rPr dirty="0" sz="2600" b="1">
                <a:solidFill>
                  <a:srgbClr val="073D86"/>
                </a:solidFill>
                <a:latin typeface="Microsoft JhengHei"/>
                <a:cs typeface="Microsoft JhengHei"/>
              </a:rPr>
              <a:t>进程</a:t>
            </a:r>
            <a:r>
              <a:rPr dirty="0" sz="2600" spc="-15" b="1">
                <a:solidFill>
                  <a:srgbClr val="073D86"/>
                </a:solidFill>
                <a:latin typeface="Microsoft JhengHei"/>
                <a:cs typeface="Microsoft JhengHei"/>
              </a:rPr>
              <a:t>创</a:t>
            </a:r>
            <a:r>
              <a:rPr dirty="0" sz="2600" b="1">
                <a:solidFill>
                  <a:srgbClr val="073D86"/>
                </a:solidFill>
                <a:latin typeface="Microsoft JhengHei"/>
                <a:cs typeface="Microsoft JhengHei"/>
              </a:rPr>
              <a:t>建、</a:t>
            </a:r>
            <a:r>
              <a:rPr dirty="0" sz="2600" spc="-15" b="1">
                <a:solidFill>
                  <a:srgbClr val="073D86"/>
                </a:solidFill>
                <a:latin typeface="Microsoft JhengHei"/>
                <a:cs typeface="Microsoft JhengHei"/>
              </a:rPr>
              <a:t>模</a:t>
            </a:r>
            <a:r>
              <a:rPr dirty="0" sz="2600" b="1">
                <a:solidFill>
                  <a:srgbClr val="073D86"/>
                </a:solidFill>
                <a:latin typeface="Microsoft JhengHei"/>
                <a:cs typeface="Microsoft JhengHei"/>
              </a:rPr>
              <a:t>式切</a:t>
            </a:r>
            <a:r>
              <a:rPr dirty="0" sz="2600" spc="-15" b="1">
                <a:solidFill>
                  <a:srgbClr val="073D86"/>
                </a:solidFill>
                <a:latin typeface="Microsoft JhengHei"/>
                <a:cs typeface="Microsoft JhengHei"/>
              </a:rPr>
              <a:t>换</a:t>
            </a:r>
            <a:r>
              <a:rPr dirty="0" sz="2600" b="1">
                <a:solidFill>
                  <a:srgbClr val="073D86"/>
                </a:solidFill>
                <a:latin typeface="Microsoft JhengHei"/>
                <a:cs typeface="Microsoft JhengHei"/>
              </a:rPr>
              <a:t>、进</a:t>
            </a:r>
            <a:r>
              <a:rPr dirty="0" sz="2600" spc="-15" b="1">
                <a:solidFill>
                  <a:srgbClr val="073D86"/>
                </a:solidFill>
                <a:latin typeface="Microsoft JhengHei"/>
                <a:cs typeface="Microsoft JhengHei"/>
              </a:rPr>
              <a:t>程</a:t>
            </a:r>
            <a:r>
              <a:rPr dirty="0" sz="2600" b="1">
                <a:solidFill>
                  <a:srgbClr val="073D86"/>
                </a:solidFill>
                <a:latin typeface="Microsoft JhengHei"/>
                <a:cs typeface="Microsoft JhengHei"/>
              </a:rPr>
              <a:t>切换</a:t>
            </a:r>
            <a:r>
              <a:rPr dirty="0" sz="2600" spc="-15" b="1">
                <a:solidFill>
                  <a:srgbClr val="073D86"/>
                </a:solidFill>
                <a:latin typeface="Microsoft JhengHei"/>
                <a:cs typeface="Microsoft JhengHei"/>
              </a:rPr>
              <a:t>、</a:t>
            </a:r>
            <a:r>
              <a:rPr dirty="0" sz="2600" b="1">
                <a:solidFill>
                  <a:srgbClr val="073D86"/>
                </a:solidFill>
                <a:latin typeface="Microsoft JhengHei"/>
                <a:cs typeface="Microsoft JhengHei"/>
              </a:rPr>
              <a:t>进程</a:t>
            </a:r>
            <a:r>
              <a:rPr dirty="0" sz="2600" spc="-15" b="1">
                <a:solidFill>
                  <a:srgbClr val="073D86"/>
                </a:solidFill>
                <a:latin typeface="Microsoft JhengHei"/>
                <a:cs typeface="Microsoft JhengHei"/>
              </a:rPr>
              <a:t>队</a:t>
            </a:r>
            <a:r>
              <a:rPr dirty="0" sz="2600" b="1">
                <a:solidFill>
                  <a:srgbClr val="073D86"/>
                </a:solidFill>
                <a:latin typeface="Microsoft JhengHei"/>
                <a:cs typeface="Microsoft JhengHei"/>
              </a:rPr>
              <a:t>列、 </a:t>
            </a:r>
            <a:r>
              <a:rPr dirty="0" sz="2600" spc="10" b="1">
                <a:solidFill>
                  <a:srgbClr val="073D86"/>
                </a:solidFill>
                <a:latin typeface="Microsoft JhengHei"/>
                <a:cs typeface="Microsoft JhengHei"/>
              </a:rPr>
              <a:t>进程</a:t>
            </a:r>
            <a:r>
              <a:rPr dirty="0" sz="2600" b="1">
                <a:solidFill>
                  <a:srgbClr val="073D86"/>
                </a:solidFill>
                <a:latin typeface="Microsoft JhengHei"/>
                <a:cs typeface="Microsoft JhengHei"/>
              </a:rPr>
              <a:t>原语</a:t>
            </a:r>
            <a:r>
              <a:rPr dirty="0" sz="2600" spc="-15" b="1">
                <a:solidFill>
                  <a:srgbClr val="073D86"/>
                </a:solidFill>
                <a:latin typeface="Microsoft JhengHei"/>
                <a:cs typeface="Microsoft JhengHei"/>
              </a:rPr>
              <a:t>等</a:t>
            </a:r>
            <a:r>
              <a:rPr dirty="0" sz="2600" b="1">
                <a:solidFill>
                  <a:srgbClr val="073D86"/>
                </a:solidFill>
                <a:latin typeface="Microsoft JhengHei"/>
                <a:cs typeface="Microsoft JhengHei"/>
              </a:rPr>
              <a:t>进程</a:t>
            </a:r>
            <a:r>
              <a:rPr dirty="0" sz="2600" spc="-15" b="1">
                <a:solidFill>
                  <a:srgbClr val="073D86"/>
                </a:solidFill>
                <a:latin typeface="Microsoft JhengHei"/>
                <a:cs typeface="Microsoft JhengHei"/>
              </a:rPr>
              <a:t>实</a:t>
            </a:r>
            <a:r>
              <a:rPr dirty="0" sz="2600" b="1">
                <a:solidFill>
                  <a:srgbClr val="073D86"/>
                </a:solidFill>
                <a:latin typeface="Microsoft JhengHei"/>
                <a:cs typeface="Microsoft JhengHei"/>
              </a:rPr>
              <a:t>现的</a:t>
            </a:r>
            <a:r>
              <a:rPr dirty="0" sz="2600" spc="-15" b="1">
                <a:solidFill>
                  <a:srgbClr val="073D86"/>
                </a:solidFill>
                <a:latin typeface="Microsoft JhengHei"/>
                <a:cs typeface="Microsoft JhengHei"/>
              </a:rPr>
              <a:t>原</a:t>
            </a:r>
            <a:r>
              <a:rPr dirty="0" sz="2600" b="1">
                <a:solidFill>
                  <a:srgbClr val="073D86"/>
                </a:solidFill>
                <a:latin typeface="Microsoft JhengHei"/>
                <a:cs typeface="Microsoft JhengHei"/>
              </a:rPr>
              <a:t>理</a:t>
            </a:r>
            <a:endParaRPr sz="2600">
              <a:latin typeface="Microsoft JhengHei"/>
              <a:cs typeface="Microsoft JhengHei"/>
            </a:endParaRPr>
          </a:p>
          <a:p>
            <a:pPr marL="622300" indent="-609600">
              <a:lnSpc>
                <a:spcPts val="3015"/>
              </a:lnSpc>
              <a:buClr>
                <a:srgbClr val="30B6FC"/>
              </a:buClr>
              <a:buFont typeface="Times New Roman"/>
              <a:buAutoNum type="arabicPeriod"/>
              <a:tabLst>
                <a:tab pos="622300" algn="l"/>
                <a:tab pos="622935" algn="l"/>
              </a:tabLst>
            </a:pPr>
            <a:r>
              <a:rPr dirty="0" sz="2600" spc="10" b="1">
                <a:solidFill>
                  <a:srgbClr val="073D86"/>
                </a:solidFill>
                <a:latin typeface="Microsoft JhengHei"/>
                <a:cs typeface="Microsoft JhengHei"/>
              </a:rPr>
              <a:t>了解</a:t>
            </a:r>
            <a:r>
              <a:rPr dirty="0" sz="2600" spc="5" b="1">
                <a:solidFill>
                  <a:srgbClr val="073D86"/>
                </a:solidFill>
                <a:latin typeface="Microsoft JhengHei"/>
                <a:cs typeface="Microsoft JhengHei"/>
              </a:rPr>
              <a:t>操作</a:t>
            </a:r>
            <a:r>
              <a:rPr dirty="0" sz="2600" spc="-15" b="1">
                <a:solidFill>
                  <a:srgbClr val="073D86"/>
                </a:solidFill>
                <a:latin typeface="Microsoft JhengHei"/>
                <a:cs typeface="Microsoft JhengHei"/>
              </a:rPr>
              <a:t>系</a:t>
            </a:r>
            <a:r>
              <a:rPr dirty="0" sz="2600" spc="5" b="1">
                <a:solidFill>
                  <a:srgbClr val="073D86"/>
                </a:solidFill>
                <a:latin typeface="Microsoft JhengHei"/>
                <a:cs typeface="Microsoft JhengHei"/>
              </a:rPr>
              <a:t>统的</a:t>
            </a:r>
            <a:r>
              <a:rPr dirty="0" sz="2600" spc="-15" b="1">
                <a:solidFill>
                  <a:srgbClr val="073D86"/>
                </a:solidFill>
                <a:latin typeface="Microsoft JhengHei"/>
                <a:cs typeface="Microsoft JhengHei"/>
              </a:rPr>
              <a:t>执</a:t>
            </a:r>
            <a:r>
              <a:rPr dirty="0" sz="2600" spc="5" b="1">
                <a:solidFill>
                  <a:srgbClr val="073D86"/>
                </a:solidFill>
                <a:latin typeface="Microsoft JhengHei"/>
                <a:cs typeface="Microsoft JhengHei"/>
              </a:rPr>
              <a:t>行模型</a:t>
            </a:r>
            <a:endParaRPr sz="2600">
              <a:latin typeface="Microsoft JhengHei"/>
              <a:cs typeface="Microsoft JhengHe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69514" y="667588"/>
            <a:ext cx="3206750" cy="7886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5"/>
              <a:t>本</a:t>
            </a:r>
            <a:r>
              <a:rPr dirty="0" spc="20"/>
              <a:t>主</a:t>
            </a:r>
            <a:r>
              <a:rPr dirty="0" spc="5"/>
              <a:t>题小结</a:t>
            </a:r>
          </a:p>
        </p:txBody>
      </p:sp>
      <p:sp>
        <p:nvSpPr>
          <p:cNvPr id="4" name="object 4"/>
          <p:cNvSpPr/>
          <p:nvPr/>
        </p:nvSpPr>
        <p:spPr>
          <a:xfrm>
            <a:off x="251459" y="260604"/>
            <a:ext cx="2438400" cy="5760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8531479" y="6341770"/>
            <a:ext cx="34099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solidFill>
                  <a:srgbClr val="073D86"/>
                </a:solidFill>
                <a:latin typeface="Arial"/>
                <a:cs typeface="Arial"/>
              </a:rPr>
              <a:t>15:58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44064" y="849248"/>
            <a:ext cx="536003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b="0">
                <a:latin typeface="Candara"/>
                <a:cs typeface="Candara"/>
              </a:rPr>
              <a:t>“</a:t>
            </a:r>
            <a:r>
              <a:rPr dirty="0" sz="4800" b="0">
                <a:latin typeface="华文新魏"/>
                <a:cs typeface="华文新魏"/>
              </a:rPr>
              <a:t>可再</a:t>
            </a:r>
            <a:r>
              <a:rPr dirty="0" sz="4800" spc="-5" b="0">
                <a:latin typeface="华文新魏"/>
                <a:cs typeface="华文新魏"/>
              </a:rPr>
              <a:t>入</a:t>
            </a:r>
            <a:r>
              <a:rPr dirty="0" sz="4800" b="0">
                <a:latin typeface="华文新魏"/>
                <a:cs typeface="华文新魏"/>
              </a:rPr>
              <a:t>”</a:t>
            </a:r>
            <a:r>
              <a:rPr dirty="0" sz="4800" spc="-90" b="0">
                <a:latin typeface="华文新魏"/>
                <a:cs typeface="华文新魏"/>
              </a:rPr>
              <a:t> </a:t>
            </a:r>
            <a:r>
              <a:rPr dirty="0" sz="4800" b="0">
                <a:latin typeface="华文新魏"/>
                <a:cs typeface="华文新魏"/>
              </a:rPr>
              <a:t>程序举例</a:t>
            </a:r>
            <a:endParaRPr sz="4800">
              <a:latin typeface="华文新魏"/>
              <a:cs typeface="华文新魏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169920" y="2634995"/>
            <a:ext cx="2403348" cy="4000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099816" y="2564892"/>
            <a:ext cx="2391410" cy="3988435"/>
          </a:xfrm>
          <a:custGeom>
            <a:avLst/>
            <a:gdLst/>
            <a:ahLst/>
            <a:cxnLst/>
            <a:rect l="l" t="t" r="r" b="b"/>
            <a:pathLst>
              <a:path w="2391410" h="3988434">
                <a:moveTo>
                  <a:pt x="0" y="3988308"/>
                </a:moveTo>
                <a:lnTo>
                  <a:pt x="2391156" y="3988308"/>
                </a:lnTo>
                <a:lnTo>
                  <a:pt x="2391156" y="0"/>
                </a:lnTo>
                <a:lnTo>
                  <a:pt x="0" y="0"/>
                </a:lnTo>
                <a:lnTo>
                  <a:pt x="0" y="3988308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099816" y="2564892"/>
            <a:ext cx="2391410" cy="3988435"/>
          </a:xfrm>
          <a:custGeom>
            <a:avLst/>
            <a:gdLst/>
            <a:ahLst/>
            <a:cxnLst/>
            <a:rect l="l" t="t" r="r" b="b"/>
            <a:pathLst>
              <a:path w="2391410" h="3988434">
                <a:moveTo>
                  <a:pt x="0" y="3988308"/>
                </a:moveTo>
                <a:lnTo>
                  <a:pt x="2391156" y="3988308"/>
                </a:lnTo>
                <a:lnTo>
                  <a:pt x="2391156" y="0"/>
                </a:lnTo>
                <a:lnTo>
                  <a:pt x="0" y="0"/>
                </a:lnTo>
                <a:lnTo>
                  <a:pt x="0" y="3988308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3564635" y="1988820"/>
            <a:ext cx="1365885" cy="431800"/>
          </a:xfrm>
          <a:prstGeom prst="rect">
            <a:avLst/>
          </a:prstGeom>
          <a:solidFill>
            <a:srgbClr val="FFCC66"/>
          </a:solidFill>
        </p:spPr>
        <p:txBody>
          <a:bodyPr wrap="square" lIns="0" tIns="27305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215"/>
              </a:spcBef>
            </a:pPr>
            <a:r>
              <a:rPr dirty="0" sz="2000">
                <a:solidFill>
                  <a:srgbClr val="0000FF"/>
                </a:solidFill>
                <a:latin typeface="华文新魏"/>
                <a:cs typeface="华文新魏"/>
              </a:rPr>
              <a:t>编译程序P</a:t>
            </a:r>
            <a:endParaRPr sz="2000">
              <a:latin typeface="华文新魏"/>
              <a:cs typeface="华文新魏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713226" y="2688717"/>
            <a:ext cx="1572895" cy="6959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70" b="1">
                <a:latin typeface="Microsoft JhengHei"/>
                <a:cs typeface="Microsoft JhengHei"/>
              </a:rPr>
              <a:t>(</a:t>
            </a:r>
            <a:r>
              <a:rPr dirty="0" sz="2200" spc="50" b="1">
                <a:latin typeface="Microsoft JhengHei"/>
                <a:cs typeface="Microsoft JhengHei"/>
              </a:rPr>
              <a:t>P</a:t>
            </a:r>
            <a:r>
              <a:rPr dirty="0" sz="2200" spc="150" b="1">
                <a:latin typeface="Microsoft JhengHei"/>
                <a:cs typeface="Microsoft JhengHei"/>
              </a:rPr>
              <a:t>的入口</a:t>
            </a:r>
            <a:r>
              <a:rPr dirty="0" sz="2200" spc="229" b="1">
                <a:latin typeface="Microsoft JhengHei"/>
                <a:cs typeface="Microsoft JhengHei"/>
              </a:rPr>
              <a:t>,</a:t>
            </a:r>
            <a:r>
              <a:rPr dirty="0" sz="2200" spc="-5" b="1">
                <a:latin typeface="Microsoft JhengHei"/>
                <a:cs typeface="Microsoft JhengHei"/>
              </a:rPr>
              <a:t>处</a:t>
            </a:r>
            <a:endParaRPr sz="2200">
              <a:latin typeface="Microsoft JhengHei"/>
              <a:cs typeface="Microsoft JhengHei"/>
            </a:endParaRPr>
          </a:p>
          <a:p>
            <a:pPr marL="12700">
              <a:lnSpc>
                <a:spcPct val="100000"/>
              </a:lnSpc>
            </a:pPr>
            <a:r>
              <a:rPr dirty="0" sz="2200" b="1">
                <a:latin typeface="Microsoft JhengHei"/>
                <a:cs typeface="Microsoft JhengHei"/>
              </a:rPr>
              <a:t>理源程序</a:t>
            </a:r>
            <a:r>
              <a:rPr dirty="0" sz="2200" spc="5" b="1">
                <a:latin typeface="Microsoft JhengHei"/>
                <a:cs typeface="Microsoft JhengHei"/>
              </a:rPr>
              <a:t>乙</a:t>
            </a:r>
            <a:r>
              <a:rPr dirty="0" sz="2200" b="1">
                <a:latin typeface="Microsoft JhengHei"/>
                <a:cs typeface="Microsoft JhengHei"/>
              </a:rPr>
              <a:t>)</a:t>
            </a:r>
            <a:endParaRPr sz="2200">
              <a:latin typeface="Microsoft JhengHei"/>
              <a:cs typeface="Microsoft JhengHe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744723" y="2880232"/>
            <a:ext cx="887094" cy="76200"/>
          </a:xfrm>
          <a:custGeom>
            <a:avLst/>
            <a:gdLst/>
            <a:ahLst/>
            <a:cxnLst/>
            <a:rect l="l" t="t" r="r" b="b"/>
            <a:pathLst>
              <a:path w="887095" h="76200">
                <a:moveTo>
                  <a:pt x="810746" y="44428"/>
                </a:moveTo>
                <a:lnTo>
                  <a:pt x="810640" y="76200"/>
                </a:lnTo>
                <a:lnTo>
                  <a:pt x="874459" y="44450"/>
                </a:lnTo>
                <a:lnTo>
                  <a:pt x="823467" y="44450"/>
                </a:lnTo>
                <a:lnTo>
                  <a:pt x="810746" y="44428"/>
                </a:lnTo>
                <a:close/>
              </a:path>
              <a:path w="887095" h="76200">
                <a:moveTo>
                  <a:pt x="810789" y="31728"/>
                </a:moveTo>
                <a:lnTo>
                  <a:pt x="810746" y="44428"/>
                </a:lnTo>
                <a:lnTo>
                  <a:pt x="823467" y="44450"/>
                </a:lnTo>
                <a:lnTo>
                  <a:pt x="823467" y="31750"/>
                </a:lnTo>
                <a:lnTo>
                  <a:pt x="810789" y="31728"/>
                </a:lnTo>
                <a:close/>
              </a:path>
              <a:path w="887095" h="76200">
                <a:moveTo>
                  <a:pt x="810895" y="0"/>
                </a:moveTo>
                <a:lnTo>
                  <a:pt x="810789" y="31728"/>
                </a:lnTo>
                <a:lnTo>
                  <a:pt x="823467" y="31750"/>
                </a:lnTo>
                <a:lnTo>
                  <a:pt x="823467" y="44450"/>
                </a:lnTo>
                <a:lnTo>
                  <a:pt x="874459" y="44450"/>
                </a:lnTo>
                <a:lnTo>
                  <a:pt x="886967" y="38226"/>
                </a:lnTo>
                <a:lnTo>
                  <a:pt x="810895" y="0"/>
                </a:lnTo>
                <a:close/>
              </a:path>
              <a:path w="887095" h="76200">
                <a:moveTo>
                  <a:pt x="0" y="30352"/>
                </a:moveTo>
                <a:lnTo>
                  <a:pt x="0" y="43052"/>
                </a:lnTo>
                <a:lnTo>
                  <a:pt x="810746" y="44428"/>
                </a:lnTo>
                <a:lnTo>
                  <a:pt x="810789" y="31728"/>
                </a:lnTo>
                <a:lnTo>
                  <a:pt x="0" y="303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3600450" y="5118353"/>
            <a:ext cx="1854200" cy="10306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95"/>
              </a:spcBef>
            </a:pPr>
            <a:r>
              <a:rPr dirty="0" sz="2200" spc="35" b="1">
                <a:latin typeface="Microsoft JhengHei"/>
                <a:cs typeface="Microsoft JhengHei"/>
              </a:rPr>
              <a:t>(P</a:t>
            </a:r>
            <a:r>
              <a:rPr dirty="0" sz="2200" spc="229" b="1">
                <a:latin typeface="Microsoft JhengHei"/>
                <a:cs typeface="Microsoft JhengHei"/>
              </a:rPr>
              <a:t>把</a:t>
            </a:r>
            <a:r>
              <a:rPr dirty="0" sz="2200" spc="245" b="1">
                <a:latin typeface="Microsoft JhengHei"/>
                <a:cs typeface="Microsoft JhengHei"/>
              </a:rPr>
              <a:t>源程</a:t>
            </a:r>
            <a:r>
              <a:rPr dirty="0" sz="2200" spc="229" b="1">
                <a:latin typeface="Microsoft JhengHei"/>
                <a:cs typeface="Microsoft JhengHei"/>
              </a:rPr>
              <a:t>序</a:t>
            </a:r>
            <a:r>
              <a:rPr dirty="0" sz="2200" spc="-5" b="1">
                <a:latin typeface="Microsoft JhengHei"/>
                <a:cs typeface="Microsoft JhengHei"/>
              </a:rPr>
              <a:t>甲 </a:t>
            </a:r>
            <a:r>
              <a:rPr dirty="0" sz="2200" spc="195" b="1">
                <a:latin typeface="Microsoft JhengHei"/>
                <a:cs typeface="Microsoft JhengHei"/>
              </a:rPr>
              <a:t>的信息记盘等 </a:t>
            </a:r>
            <a:r>
              <a:rPr dirty="0" sz="2200" spc="5" b="1">
                <a:latin typeface="Microsoft JhengHei"/>
                <a:cs typeface="Microsoft JhengHei"/>
              </a:rPr>
              <a:t>磁盘完成</a:t>
            </a:r>
            <a:r>
              <a:rPr dirty="0" sz="2200" b="1">
                <a:latin typeface="Microsoft JhengHei"/>
                <a:cs typeface="Microsoft JhengHei"/>
              </a:rPr>
              <a:t>)</a:t>
            </a:r>
            <a:endParaRPr sz="2200">
              <a:latin typeface="Microsoft JhengHei"/>
              <a:cs typeface="Microsoft JhengHe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744723" y="5528945"/>
            <a:ext cx="887094" cy="76200"/>
          </a:xfrm>
          <a:custGeom>
            <a:avLst/>
            <a:gdLst/>
            <a:ahLst/>
            <a:cxnLst/>
            <a:rect l="l" t="t" r="r" b="b"/>
            <a:pathLst>
              <a:path w="887095" h="76200">
                <a:moveTo>
                  <a:pt x="810746" y="44428"/>
                </a:moveTo>
                <a:lnTo>
                  <a:pt x="810640" y="76199"/>
                </a:lnTo>
                <a:lnTo>
                  <a:pt x="874459" y="44449"/>
                </a:lnTo>
                <a:lnTo>
                  <a:pt x="823467" y="44449"/>
                </a:lnTo>
                <a:lnTo>
                  <a:pt x="810746" y="44428"/>
                </a:lnTo>
                <a:close/>
              </a:path>
              <a:path w="887095" h="76200">
                <a:moveTo>
                  <a:pt x="810789" y="31728"/>
                </a:moveTo>
                <a:lnTo>
                  <a:pt x="810746" y="44428"/>
                </a:lnTo>
                <a:lnTo>
                  <a:pt x="823467" y="44449"/>
                </a:lnTo>
                <a:lnTo>
                  <a:pt x="823467" y="31749"/>
                </a:lnTo>
                <a:lnTo>
                  <a:pt x="810789" y="31728"/>
                </a:lnTo>
                <a:close/>
              </a:path>
              <a:path w="887095" h="76200">
                <a:moveTo>
                  <a:pt x="810895" y="0"/>
                </a:moveTo>
                <a:lnTo>
                  <a:pt x="810789" y="31728"/>
                </a:lnTo>
                <a:lnTo>
                  <a:pt x="823467" y="31749"/>
                </a:lnTo>
                <a:lnTo>
                  <a:pt x="823467" y="44449"/>
                </a:lnTo>
                <a:lnTo>
                  <a:pt x="874459" y="44449"/>
                </a:lnTo>
                <a:lnTo>
                  <a:pt x="886967" y="38226"/>
                </a:lnTo>
                <a:lnTo>
                  <a:pt x="810895" y="0"/>
                </a:lnTo>
                <a:close/>
              </a:path>
              <a:path w="887095" h="76200">
                <a:moveTo>
                  <a:pt x="0" y="30352"/>
                </a:moveTo>
                <a:lnTo>
                  <a:pt x="0" y="43052"/>
                </a:lnTo>
                <a:lnTo>
                  <a:pt x="810746" y="44428"/>
                </a:lnTo>
                <a:lnTo>
                  <a:pt x="810789" y="31728"/>
                </a:lnTo>
                <a:lnTo>
                  <a:pt x="0" y="303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2209800" y="2686811"/>
            <a:ext cx="532130" cy="454659"/>
          </a:xfrm>
          <a:prstGeom prst="rect">
            <a:avLst/>
          </a:prstGeom>
          <a:solidFill>
            <a:srgbClr val="FFCC66"/>
          </a:solidFill>
        </p:spPr>
        <p:txBody>
          <a:bodyPr wrap="square" lIns="0" tIns="26034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204"/>
              </a:spcBef>
            </a:pPr>
            <a:r>
              <a:rPr dirty="0" sz="2000">
                <a:solidFill>
                  <a:srgbClr val="0000FF"/>
                </a:solidFill>
                <a:latin typeface="华文新魏"/>
                <a:cs typeface="华文新魏"/>
              </a:rPr>
              <a:t>A</a:t>
            </a:r>
            <a:endParaRPr sz="2000">
              <a:latin typeface="华文新魏"/>
              <a:cs typeface="华文新魏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209800" y="5335523"/>
            <a:ext cx="532130" cy="541020"/>
          </a:xfrm>
          <a:prstGeom prst="rect">
            <a:avLst/>
          </a:prstGeom>
          <a:solidFill>
            <a:srgbClr val="FFCC66"/>
          </a:solidFill>
        </p:spPr>
        <p:txBody>
          <a:bodyPr wrap="square" lIns="0" tIns="27305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215"/>
              </a:spcBef>
            </a:pPr>
            <a:r>
              <a:rPr dirty="0" sz="2000">
                <a:solidFill>
                  <a:srgbClr val="0000FF"/>
                </a:solidFill>
                <a:latin typeface="华文新魏"/>
                <a:cs typeface="华文新魏"/>
              </a:rPr>
              <a:t>B</a:t>
            </a:r>
            <a:endParaRPr sz="2000">
              <a:latin typeface="华文新魏"/>
              <a:cs typeface="华文新魏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213103" y="3662171"/>
            <a:ext cx="1138428" cy="11445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143000" y="3592067"/>
            <a:ext cx="1126490" cy="1132840"/>
          </a:xfrm>
          <a:custGeom>
            <a:avLst/>
            <a:gdLst/>
            <a:ahLst/>
            <a:cxnLst/>
            <a:rect l="l" t="t" r="r" b="b"/>
            <a:pathLst>
              <a:path w="1126489" h="1132839">
                <a:moveTo>
                  <a:pt x="1126236" y="0"/>
                </a:moveTo>
                <a:lnTo>
                  <a:pt x="0" y="0"/>
                </a:lnTo>
                <a:lnTo>
                  <a:pt x="0" y="1132332"/>
                </a:lnTo>
                <a:lnTo>
                  <a:pt x="985393" y="1132332"/>
                </a:lnTo>
                <a:lnTo>
                  <a:pt x="1126236" y="991489"/>
                </a:lnTo>
                <a:lnTo>
                  <a:pt x="1126236" y="0"/>
                </a:lnTo>
                <a:close/>
              </a:path>
            </a:pathLst>
          </a:custGeom>
          <a:solidFill>
            <a:srgbClr val="FFCC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128392" y="4583557"/>
            <a:ext cx="140970" cy="140970"/>
          </a:xfrm>
          <a:custGeom>
            <a:avLst/>
            <a:gdLst/>
            <a:ahLst/>
            <a:cxnLst/>
            <a:rect l="l" t="t" r="r" b="b"/>
            <a:pathLst>
              <a:path w="140969" h="140970">
                <a:moveTo>
                  <a:pt x="140843" y="0"/>
                </a:moveTo>
                <a:lnTo>
                  <a:pt x="28193" y="28194"/>
                </a:lnTo>
                <a:lnTo>
                  <a:pt x="0" y="140843"/>
                </a:lnTo>
                <a:lnTo>
                  <a:pt x="140843" y="0"/>
                </a:lnTo>
                <a:close/>
              </a:path>
            </a:pathLst>
          </a:custGeom>
          <a:solidFill>
            <a:srgbClr val="CDA35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143000" y="3592067"/>
            <a:ext cx="1126490" cy="1132840"/>
          </a:xfrm>
          <a:custGeom>
            <a:avLst/>
            <a:gdLst/>
            <a:ahLst/>
            <a:cxnLst/>
            <a:rect l="l" t="t" r="r" b="b"/>
            <a:pathLst>
              <a:path w="1126489" h="1132839">
                <a:moveTo>
                  <a:pt x="985393" y="1132332"/>
                </a:moveTo>
                <a:lnTo>
                  <a:pt x="1013587" y="1019683"/>
                </a:lnTo>
                <a:lnTo>
                  <a:pt x="1126236" y="991489"/>
                </a:lnTo>
                <a:lnTo>
                  <a:pt x="985393" y="1132332"/>
                </a:lnTo>
                <a:lnTo>
                  <a:pt x="0" y="1132332"/>
                </a:lnTo>
                <a:lnTo>
                  <a:pt x="0" y="0"/>
                </a:lnTo>
                <a:lnTo>
                  <a:pt x="1126236" y="0"/>
                </a:lnTo>
                <a:lnTo>
                  <a:pt x="1126236" y="99148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321308" y="3677411"/>
            <a:ext cx="885825" cy="906780"/>
          </a:xfrm>
          <a:custGeom>
            <a:avLst/>
            <a:gdLst/>
            <a:ahLst/>
            <a:cxnLst/>
            <a:rect l="l" t="t" r="r" b="b"/>
            <a:pathLst>
              <a:path w="885825" h="906779">
                <a:moveTo>
                  <a:pt x="0" y="906780"/>
                </a:moveTo>
                <a:lnTo>
                  <a:pt x="885443" y="906780"/>
                </a:lnTo>
                <a:lnTo>
                  <a:pt x="885443" y="0"/>
                </a:lnTo>
                <a:lnTo>
                  <a:pt x="0" y="0"/>
                </a:lnTo>
                <a:lnTo>
                  <a:pt x="0" y="906780"/>
                </a:lnTo>
                <a:close/>
              </a:path>
            </a:pathLst>
          </a:custGeom>
          <a:solidFill>
            <a:srgbClr val="FFCC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1399794" y="3690620"/>
            <a:ext cx="534670" cy="635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0000FF"/>
                </a:solidFill>
                <a:latin typeface="华文新魏"/>
                <a:cs typeface="华文新魏"/>
              </a:rPr>
              <a:t>源程 序甲</a:t>
            </a:r>
            <a:endParaRPr sz="2000">
              <a:latin typeface="华文新魏"/>
              <a:cs typeface="华文新魏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010655" y="3505200"/>
            <a:ext cx="1254252" cy="13746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5940552" y="3435096"/>
            <a:ext cx="1242060" cy="1362710"/>
          </a:xfrm>
          <a:custGeom>
            <a:avLst/>
            <a:gdLst/>
            <a:ahLst/>
            <a:cxnLst/>
            <a:rect l="l" t="t" r="r" b="b"/>
            <a:pathLst>
              <a:path w="1242059" h="1362710">
                <a:moveTo>
                  <a:pt x="1242059" y="0"/>
                </a:moveTo>
                <a:lnTo>
                  <a:pt x="0" y="0"/>
                </a:lnTo>
                <a:lnTo>
                  <a:pt x="0" y="1362455"/>
                </a:lnTo>
                <a:lnTo>
                  <a:pt x="1086739" y="1362455"/>
                </a:lnTo>
                <a:lnTo>
                  <a:pt x="1242059" y="1207134"/>
                </a:lnTo>
                <a:lnTo>
                  <a:pt x="1242059" y="0"/>
                </a:lnTo>
                <a:close/>
              </a:path>
            </a:pathLst>
          </a:custGeom>
          <a:solidFill>
            <a:srgbClr val="FFCC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7027291" y="4642230"/>
            <a:ext cx="155575" cy="155575"/>
          </a:xfrm>
          <a:custGeom>
            <a:avLst/>
            <a:gdLst/>
            <a:ahLst/>
            <a:cxnLst/>
            <a:rect l="l" t="t" r="r" b="b"/>
            <a:pathLst>
              <a:path w="155575" h="155575">
                <a:moveTo>
                  <a:pt x="155320" y="0"/>
                </a:moveTo>
                <a:lnTo>
                  <a:pt x="31114" y="31115"/>
                </a:lnTo>
                <a:lnTo>
                  <a:pt x="0" y="155321"/>
                </a:lnTo>
                <a:lnTo>
                  <a:pt x="155320" y="0"/>
                </a:lnTo>
                <a:close/>
              </a:path>
            </a:pathLst>
          </a:custGeom>
          <a:solidFill>
            <a:srgbClr val="CDA35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5940552" y="3435096"/>
            <a:ext cx="1242060" cy="1362710"/>
          </a:xfrm>
          <a:custGeom>
            <a:avLst/>
            <a:gdLst/>
            <a:ahLst/>
            <a:cxnLst/>
            <a:rect l="l" t="t" r="r" b="b"/>
            <a:pathLst>
              <a:path w="1242059" h="1362710">
                <a:moveTo>
                  <a:pt x="1086739" y="1362455"/>
                </a:moveTo>
                <a:lnTo>
                  <a:pt x="1117853" y="1238249"/>
                </a:lnTo>
                <a:lnTo>
                  <a:pt x="1242059" y="1207134"/>
                </a:lnTo>
                <a:lnTo>
                  <a:pt x="1086739" y="1362455"/>
                </a:lnTo>
                <a:lnTo>
                  <a:pt x="0" y="1362455"/>
                </a:lnTo>
                <a:lnTo>
                  <a:pt x="0" y="0"/>
                </a:lnTo>
                <a:lnTo>
                  <a:pt x="1242059" y="0"/>
                </a:lnTo>
                <a:lnTo>
                  <a:pt x="1242059" y="1207134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6085332" y="3677411"/>
            <a:ext cx="885825" cy="906780"/>
          </a:xfrm>
          <a:custGeom>
            <a:avLst/>
            <a:gdLst/>
            <a:ahLst/>
            <a:cxnLst/>
            <a:rect l="l" t="t" r="r" b="b"/>
            <a:pathLst>
              <a:path w="885825" h="906779">
                <a:moveTo>
                  <a:pt x="0" y="906780"/>
                </a:moveTo>
                <a:lnTo>
                  <a:pt x="885443" y="906780"/>
                </a:lnTo>
                <a:lnTo>
                  <a:pt x="885443" y="0"/>
                </a:lnTo>
                <a:lnTo>
                  <a:pt x="0" y="0"/>
                </a:lnTo>
                <a:lnTo>
                  <a:pt x="0" y="906780"/>
                </a:lnTo>
                <a:close/>
              </a:path>
            </a:pathLst>
          </a:custGeom>
          <a:solidFill>
            <a:srgbClr val="FFCC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6164707" y="3690620"/>
            <a:ext cx="534670" cy="635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0000FF"/>
                </a:solidFill>
                <a:latin typeface="华文新魏"/>
                <a:cs typeface="华文新魏"/>
              </a:rPr>
              <a:t>源程 序乙</a:t>
            </a:r>
            <a:endParaRPr sz="2000">
              <a:latin typeface="华文新魏"/>
              <a:cs typeface="华文新魏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79831" y="268224"/>
            <a:ext cx="2436876" cy="6400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77361" y="811783"/>
            <a:ext cx="3205480" cy="7880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进</a:t>
            </a:r>
            <a:r>
              <a:rPr dirty="0" spc="20"/>
              <a:t>程</a:t>
            </a:r>
            <a:r>
              <a:rPr dirty="0"/>
              <a:t>的定义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016" y="2337039"/>
            <a:ext cx="7773034" cy="40074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85115" marR="5080" indent="-272415">
              <a:lnSpc>
                <a:spcPct val="110000"/>
              </a:lnSpc>
              <a:spcBef>
                <a:spcPts val="9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800" spc="5" b="1">
                <a:solidFill>
                  <a:srgbClr val="073D86"/>
                </a:solidFill>
                <a:latin typeface="Microsoft JhengHei"/>
                <a:cs typeface="Microsoft JhengHei"/>
              </a:rPr>
              <a:t>进程是一个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具有</a:t>
            </a:r>
            <a:r>
              <a:rPr dirty="0" sz="2800" spc="10" b="1">
                <a:solidFill>
                  <a:srgbClr val="073D86"/>
                </a:solidFill>
                <a:latin typeface="Microsoft JhengHei"/>
                <a:cs typeface="Microsoft JhengHei"/>
              </a:rPr>
              <a:t>一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定独</a:t>
            </a:r>
            <a:r>
              <a:rPr dirty="0" sz="2800" spc="10" b="1">
                <a:solidFill>
                  <a:srgbClr val="073D86"/>
                </a:solidFill>
                <a:latin typeface="Microsoft JhengHei"/>
                <a:cs typeface="Microsoft JhengHei"/>
              </a:rPr>
              <a:t>立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功能</a:t>
            </a:r>
            <a:r>
              <a:rPr dirty="0" sz="2800" spc="10" b="1">
                <a:solidFill>
                  <a:srgbClr val="073D86"/>
                </a:solidFill>
                <a:latin typeface="Microsoft JhengHei"/>
                <a:cs typeface="Microsoft JhengHei"/>
              </a:rPr>
              <a:t>的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程序</a:t>
            </a:r>
            <a:r>
              <a:rPr dirty="0" sz="2800" spc="10" b="1">
                <a:solidFill>
                  <a:srgbClr val="073D86"/>
                </a:solidFill>
                <a:latin typeface="Microsoft JhengHei"/>
                <a:cs typeface="Microsoft JhengHei"/>
              </a:rPr>
              <a:t>关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于某</a:t>
            </a:r>
            <a:r>
              <a:rPr dirty="0" sz="2800" spc="10" b="1">
                <a:solidFill>
                  <a:srgbClr val="073D86"/>
                </a:solidFill>
                <a:latin typeface="Microsoft JhengHei"/>
                <a:cs typeface="Microsoft JhengHei"/>
              </a:rPr>
              <a:t>个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数 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据集合的一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次运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行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活动</a:t>
            </a:r>
            <a:endParaRPr sz="2800">
              <a:latin typeface="Microsoft JhengHei"/>
              <a:cs typeface="Microsoft JhengHei"/>
            </a:endParaRPr>
          </a:p>
          <a:p>
            <a:pPr marL="285115" indent="-272415">
              <a:lnSpc>
                <a:spcPct val="100000"/>
              </a:lnSpc>
              <a:spcBef>
                <a:spcPts val="63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400" spc="-5" b="1">
                <a:solidFill>
                  <a:srgbClr val="073D86"/>
                </a:solidFill>
                <a:latin typeface="Times New Roman"/>
                <a:cs typeface="Times New Roman"/>
              </a:rPr>
              <a:t>A </a:t>
            </a:r>
            <a:r>
              <a:rPr dirty="0" sz="2400" spc="-10" b="1">
                <a:solidFill>
                  <a:srgbClr val="073D86"/>
                </a:solidFill>
                <a:latin typeface="Times New Roman"/>
                <a:cs typeface="Times New Roman"/>
              </a:rPr>
              <a:t>process </a:t>
            </a:r>
            <a:r>
              <a:rPr dirty="0" sz="2400" spc="-5" b="1">
                <a:solidFill>
                  <a:srgbClr val="073D86"/>
                </a:solidFill>
                <a:latin typeface="Times New Roman"/>
                <a:cs typeface="Times New Roman"/>
              </a:rPr>
              <a:t>is </a:t>
            </a:r>
            <a:r>
              <a:rPr dirty="0" sz="2400" b="1">
                <a:solidFill>
                  <a:srgbClr val="073D86"/>
                </a:solidFill>
                <a:latin typeface="Times New Roman"/>
                <a:cs typeface="Times New Roman"/>
              </a:rPr>
              <a:t>a </a:t>
            </a:r>
            <a:r>
              <a:rPr dirty="0" sz="2400" spc="-10" b="1">
                <a:solidFill>
                  <a:srgbClr val="073D86"/>
                </a:solidFill>
                <a:latin typeface="Times New Roman"/>
                <a:cs typeface="Times New Roman"/>
              </a:rPr>
              <a:t>program </a:t>
            </a:r>
            <a:r>
              <a:rPr dirty="0" sz="2400" spc="-5" b="1">
                <a:solidFill>
                  <a:srgbClr val="073D86"/>
                </a:solidFill>
                <a:latin typeface="Times New Roman"/>
                <a:cs typeface="Times New Roman"/>
              </a:rPr>
              <a:t>in </a:t>
            </a:r>
            <a:r>
              <a:rPr dirty="0" sz="2400" b="1">
                <a:solidFill>
                  <a:srgbClr val="073D86"/>
                </a:solidFill>
                <a:latin typeface="Times New Roman"/>
                <a:cs typeface="Times New Roman"/>
              </a:rPr>
              <a:t>execution,</a:t>
            </a:r>
            <a:r>
              <a:rPr dirty="0" sz="2400" spc="-145" b="1">
                <a:solidFill>
                  <a:srgbClr val="073D86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073D86"/>
                </a:solidFill>
                <a:latin typeface="Times New Roman"/>
                <a:cs typeface="Times New Roman"/>
              </a:rPr>
              <a:t>including:</a:t>
            </a:r>
            <a:endParaRPr sz="2400">
              <a:latin typeface="Times New Roman"/>
              <a:cs typeface="Times New Roman"/>
            </a:endParaRPr>
          </a:p>
          <a:p>
            <a:pPr lvl="1" marL="588645" marR="80010" indent="-273050">
              <a:lnSpc>
                <a:spcPct val="110000"/>
              </a:lnSpc>
              <a:spcBef>
                <a:spcPts val="290"/>
              </a:spcBef>
              <a:buClr>
                <a:srgbClr val="30B6FC"/>
              </a:buClr>
              <a:buFont typeface="Symbol"/>
              <a:buChar char=""/>
              <a:tabLst>
                <a:tab pos="589280" algn="l"/>
              </a:tabLst>
            </a:pPr>
            <a:r>
              <a:rPr dirty="0" sz="2400" spc="-10" b="1">
                <a:solidFill>
                  <a:srgbClr val="073D86"/>
                </a:solidFill>
                <a:latin typeface="Times New Roman"/>
                <a:cs typeface="Times New Roman"/>
              </a:rPr>
              <a:t>Process </a:t>
            </a:r>
            <a:r>
              <a:rPr dirty="0" sz="2400" spc="-5" b="1">
                <a:solidFill>
                  <a:srgbClr val="073D86"/>
                </a:solidFill>
                <a:latin typeface="Times New Roman"/>
                <a:cs typeface="Times New Roman"/>
              </a:rPr>
              <a:t>id and </a:t>
            </a:r>
            <a:r>
              <a:rPr dirty="0" sz="2400" b="1">
                <a:solidFill>
                  <a:srgbClr val="073D86"/>
                </a:solidFill>
                <a:latin typeface="Times New Roman"/>
                <a:cs typeface="Times New Roman"/>
              </a:rPr>
              <a:t>Data </a:t>
            </a:r>
            <a:r>
              <a:rPr dirty="0" sz="2400" spc="-10" b="1">
                <a:solidFill>
                  <a:srgbClr val="073D86"/>
                </a:solidFill>
                <a:latin typeface="Times New Roman"/>
                <a:cs typeface="Times New Roman"/>
              </a:rPr>
              <a:t>structure </a:t>
            </a:r>
            <a:r>
              <a:rPr dirty="0" sz="2400" spc="-5" b="1">
                <a:solidFill>
                  <a:srgbClr val="073D86"/>
                </a:solidFill>
                <a:latin typeface="Times New Roman"/>
                <a:cs typeface="Times New Roman"/>
              </a:rPr>
              <a:t>for </a:t>
            </a:r>
            <a:r>
              <a:rPr dirty="0" sz="2400" spc="-10" b="1">
                <a:solidFill>
                  <a:srgbClr val="073D86"/>
                </a:solidFill>
                <a:latin typeface="Times New Roman"/>
                <a:cs typeface="Times New Roman"/>
              </a:rPr>
              <a:t>process </a:t>
            </a:r>
            <a:r>
              <a:rPr dirty="0" sz="2400" b="1">
                <a:solidFill>
                  <a:srgbClr val="073D86"/>
                </a:solidFill>
                <a:latin typeface="Times New Roman"/>
                <a:cs typeface="Times New Roman"/>
              </a:rPr>
              <a:t>management  </a:t>
            </a:r>
            <a:r>
              <a:rPr dirty="0" sz="2400" spc="-5" b="1">
                <a:solidFill>
                  <a:srgbClr val="073D86"/>
                </a:solidFill>
                <a:latin typeface="Times New Roman"/>
                <a:cs typeface="Times New Roman"/>
              </a:rPr>
              <a:t>and </a:t>
            </a:r>
            <a:r>
              <a:rPr dirty="0" sz="2400" b="1">
                <a:solidFill>
                  <a:srgbClr val="073D86"/>
                </a:solidFill>
                <a:latin typeface="Times New Roman"/>
                <a:cs typeface="Times New Roman"/>
              </a:rPr>
              <a:t>execution</a:t>
            </a:r>
            <a:endParaRPr sz="2400">
              <a:latin typeface="Times New Roman"/>
              <a:cs typeface="Times New Roman"/>
            </a:endParaRPr>
          </a:p>
          <a:p>
            <a:pPr lvl="1" marL="588645" indent="-273050">
              <a:lnSpc>
                <a:spcPct val="100000"/>
              </a:lnSpc>
              <a:spcBef>
                <a:spcPts val="580"/>
              </a:spcBef>
              <a:buClr>
                <a:srgbClr val="30B6FC"/>
              </a:buClr>
              <a:buFont typeface="Symbol"/>
              <a:buChar char=""/>
              <a:tabLst>
                <a:tab pos="589280" algn="l"/>
              </a:tabLst>
            </a:pPr>
            <a:r>
              <a:rPr dirty="0" sz="2400" spc="-5" b="1">
                <a:solidFill>
                  <a:srgbClr val="073D86"/>
                </a:solidFill>
                <a:latin typeface="Times New Roman"/>
                <a:cs typeface="Times New Roman"/>
              </a:rPr>
              <a:t>Code: </a:t>
            </a:r>
            <a:r>
              <a:rPr dirty="0" sz="2400" spc="-10" b="1">
                <a:solidFill>
                  <a:srgbClr val="073D86"/>
                </a:solidFill>
                <a:latin typeface="Times New Roman"/>
                <a:cs typeface="Times New Roman"/>
              </a:rPr>
              <a:t>program </a:t>
            </a:r>
            <a:r>
              <a:rPr dirty="0" sz="2400" spc="-5" b="1">
                <a:solidFill>
                  <a:srgbClr val="073D86"/>
                </a:solidFill>
                <a:latin typeface="Times New Roman"/>
                <a:cs typeface="Times New Roman"/>
              </a:rPr>
              <a:t>in</a:t>
            </a:r>
            <a:r>
              <a:rPr dirty="0" sz="2400" spc="10" b="1">
                <a:solidFill>
                  <a:srgbClr val="073D86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073D86"/>
                </a:solidFill>
                <a:latin typeface="Times New Roman"/>
                <a:cs typeface="Times New Roman"/>
              </a:rPr>
              <a:t>memory</a:t>
            </a:r>
            <a:endParaRPr sz="2400">
              <a:latin typeface="Times New Roman"/>
              <a:cs typeface="Times New Roman"/>
            </a:endParaRPr>
          </a:p>
          <a:p>
            <a:pPr lvl="1" marL="588645" indent="-273050">
              <a:lnSpc>
                <a:spcPct val="100000"/>
              </a:lnSpc>
              <a:spcBef>
                <a:spcPts val="575"/>
              </a:spcBef>
              <a:buClr>
                <a:srgbClr val="30B6FC"/>
              </a:buClr>
              <a:buFont typeface="Symbol"/>
              <a:buChar char=""/>
              <a:tabLst>
                <a:tab pos="589280" algn="l"/>
              </a:tabLst>
            </a:pPr>
            <a:r>
              <a:rPr dirty="0" sz="2400" b="1">
                <a:solidFill>
                  <a:srgbClr val="073D86"/>
                </a:solidFill>
                <a:latin typeface="Times New Roman"/>
                <a:cs typeface="Times New Roman"/>
              </a:rPr>
              <a:t>Data: </a:t>
            </a:r>
            <a:r>
              <a:rPr dirty="0" sz="2400" spc="-5" b="1">
                <a:solidFill>
                  <a:srgbClr val="073D86"/>
                </a:solidFill>
                <a:latin typeface="Times New Roman"/>
                <a:cs typeface="Times New Roman"/>
              </a:rPr>
              <a:t>data in </a:t>
            </a:r>
            <a:r>
              <a:rPr dirty="0" sz="2400" b="1">
                <a:solidFill>
                  <a:srgbClr val="073D86"/>
                </a:solidFill>
                <a:latin typeface="Times New Roman"/>
                <a:cs typeface="Times New Roman"/>
              </a:rPr>
              <a:t>memory </a:t>
            </a:r>
            <a:r>
              <a:rPr dirty="0" sz="2400" spc="-5" b="1">
                <a:solidFill>
                  <a:srgbClr val="073D86"/>
                </a:solidFill>
                <a:latin typeface="Times New Roman"/>
                <a:cs typeface="Times New Roman"/>
              </a:rPr>
              <a:t>and </a:t>
            </a:r>
            <a:r>
              <a:rPr dirty="0" sz="2400" b="1">
                <a:solidFill>
                  <a:srgbClr val="073D86"/>
                </a:solidFill>
                <a:latin typeface="Times New Roman"/>
                <a:cs typeface="Times New Roman"/>
              </a:rPr>
              <a:t>its</a:t>
            </a:r>
            <a:r>
              <a:rPr dirty="0" sz="2400" spc="-25" b="1">
                <a:solidFill>
                  <a:srgbClr val="073D86"/>
                </a:solidFill>
                <a:latin typeface="Times New Roman"/>
                <a:cs typeface="Times New Roman"/>
              </a:rPr>
              <a:t> </a:t>
            </a:r>
            <a:r>
              <a:rPr dirty="0" sz="2400" spc="-5" b="1">
                <a:solidFill>
                  <a:srgbClr val="073D86"/>
                </a:solidFill>
                <a:latin typeface="Times New Roman"/>
                <a:cs typeface="Times New Roman"/>
              </a:rPr>
              <a:t>values</a:t>
            </a:r>
            <a:endParaRPr sz="2400">
              <a:latin typeface="Times New Roman"/>
              <a:cs typeface="Times New Roman"/>
            </a:endParaRPr>
          </a:p>
          <a:p>
            <a:pPr lvl="1" marL="588645" indent="-273050">
              <a:lnSpc>
                <a:spcPct val="100000"/>
              </a:lnSpc>
              <a:spcBef>
                <a:spcPts val="575"/>
              </a:spcBef>
              <a:buClr>
                <a:srgbClr val="30B6FC"/>
              </a:buClr>
              <a:buFont typeface="Symbol"/>
              <a:buChar char=""/>
              <a:tabLst>
                <a:tab pos="589280" algn="l"/>
              </a:tabLst>
            </a:pPr>
            <a:r>
              <a:rPr dirty="0" sz="2400" b="1">
                <a:solidFill>
                  <a:srgbClr val="073D86"/>
                </a:solidFill>
                <a:latin typeface="Times New Roman"/>
                <a:cs typeface="Times New Roman"/>
              </a:rPr>
              <a:t>Register</a:t>
            </a:r>
            <a:r>
              <a:rPr dirty="0" sz="2400" spc="-60" b="1">
                <a:solidFill>
                  <a:srgbClr val="073D86"/>
                </a:solidFill>
                <a:latin typeface="Times New Roman"/>
                <a:cs typeface="Times New Roman"/>
              </a:rPr>
              <a:t> </a:t>
            </a:r>
            <a:r>
              <a:rPr dirty="0" sz="2400" spc="-5" b="1">
                <a:solidFill>
                  <a:srgbClr val="073D86"/>
                </a:solidFill>
                <a:latin typeface="Times New Roman"/>
                <a:cs typeface="Times New Roman"/>
              </a:rPr>
              <a:t>values</a:t>
            </a:r>
            <a:endParaRPr sz="2400">
              <a:latin typeface="Times New Roman"/>
              <a:cs typeface="Times New Roman"/>
            </a:endParaRPr>
          </a:p>
          <a:p>
            <a:pPr lvl="1" marL="588645" indent="-273050">
              <a:lnSpc>
                <a:spcPct val="100000"/>
              </a:lnSpc>
              <a:spcBef>
                <a:spcPts val="575"/>
              </a:spcBef>
              <a:buClr>
                <a:srgbClr val="30B6FC"/>
              </a:buClr>
              <a:buFont typeface="Symbol"/>
              <a:buChar char=""/>
              <a:tabLst>
                <a:tab pos="589280" algn="l"/>
              </a:tabLst>
            </a:pPr>
            <a:r>
              <a:rPr dirty="0" sz="2400" spc="-10" b="1">
                <a:solidFill>
                  <a:srgbClr val="073D86"/>
                </a:solidFill>
                <a:latin typeface="Times New Roman"/>
                <a:cs typeface="Times New Roman"/>
              </a:rPr>
              <a:t>Program </a:t>
            </a:r>
            <a:r>
              <a:rPr dirty="0" sz="2400" b="1">
                <a:solidFill>
                  <a:srgbClr val="073D86"/>
                </a:solidFill>
                <a:latin typeface="Times New Roman"/>
                <a:cs typeface="Times New Roman"/>
              </a:rPr>
              <a:t>status</a:t>
            </a:r>
            <a:r>
              <a:rPr dirty="0" sz="2400" spc="-10" b="1">
                <a:solidFill>
                  <a:srgbClr val="073D86"/>
                </a:solidFill>
                <a:latin typeface="Times New Roman"/>
                <a:cs typeface="Times New Roman"/>
              </a:rPr>
              <a:t> word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1459" y="260604"/>
            <a:ext cx="2438400" cy="6416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77361" y="811783"/>
            <a:ext cx="3205480" cy="7880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进</a:t>
            </a:r>
            <a:r>
              <a:rPr dirty="0" spc="20"/>
              <a:t>程</a:t>
            </a:r>
            <a:r>
              <a:rPr dirty="0"/>
              <a:t>的定义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2742" y="1870988"/>
            <a:ext cx="7814945" cy="4451985"/>
          </a:xfrm>
          <a:prstGeom prst="rect">
            <a:avLst/>
          </a:prstGeom>
        </p:spPr>
        <p:txBody>
          <a:bodyPr wrap="square" lIns="0" tIns="79375" rIns="0" bIns="0" rtlCol="0" vert="horz">
            <a:spAutoFit/>
          </a:bodyPr>
          <a:lstStyle/>
          <a:p>
            <a:pPr marL="285115" indent="-272415">
              <a:lnSpc>
                <a:spcPct val="100000"/>
              </a:lnSpc>
              <a:spcBef>
                <a:spcPts val="625"/>
              </a:spcBef>
              <a:buClr>
                <a:srgbClr val="30B6FC"/>
              </a:buClr>
              <a:buFont typeface="Symbol"/>
              <a:buChar char=""/>
              <a:tabLst>
                <a:tab pos="285115" algn="l"/>
                <a:tab pos="285750" algn="l"/>
              </a:tabLst>
            </a:pPr>
            <a:r>
              <a:rPr dirty="0" sz="2200" spc="-10" b="1">
                <a:solidFill>
                  <a:srgbClr val="073D86"/>
                </a:solidFill>
                <a:latin typeface="Times New Roman"/>
                <a:cs typeface="Times New Roman"/>
              </a:rPr>
              <a:t>Process</a:t>
            </a:r>
            <a:r>
              <a:rPr dirty="0" baseline="-21072" sz="2175" spc="-15" b="1">
                <a:solidFill>
                  <a:srgbClr val="073D86"/>
                </a:solidFill>
                <a:latin typeface="Times New Roman"/>
                <a:cs typeface="Times New Roman"/>
              </a:rPr>
              <a:t>i</a:t>
            </a:r>
            <a:r>
              <a:rPr dirty="0" sz="2200" spc="-10" b="1">
                <a:solidFill>
                  <a:srgbClr val="073D86"/>
                </a:solidFill>
                <a:latin typeface="Times New Roman"/>
                <a:cs typeface="Times New Roman"/>
              </a:rPr>
              <a:t>: </a:t>
            </a:r>
            <a:r>
              <a:rPr dirty="0" sz="2200" b="1">
                <a:solidFill>
                  <a:srgbClr val="073D86"/>
                </a:solidFill>
                <a:latin typeface="Times New Roman"/>
                <a:cs typeface="Times New Roman"/>
              </a:rPr>
              <a:t>(P</a:t>
            </a:r>
            <a:r>
              <a:rPr dirty="0" baseline="-21072" sz="2175" b="1">
                <a:solidFill>
                  <a:srgbClr val="073D86"/>
                </a:solidFill>
                <a:latin typeface="Times New Roman"/>
                <a:cs typeface="Times New Roman"/>
              </a:rPr>
              <a:t>i</a:t>
            </a:r>
            <a:r>
              <a:rPr dirty="0" sz="2200" b="1">
                <a:solidFill>
                  <a:srgbClr val="073D86"/>
                </a:solidFill>
                <a:latin typeface="Times New Roman"/>
                <a:cs typeface="Times New Roman"/>
              </a:rPr>
              <a:t>, </a:t>
            </a:r>
            <a:r>
              <a:rPr dirty="0" sz="2200" spc="-5" b="1">
                <a:solidFill>
                  <a:srgbClr val="073D86"/>
                </a:solidFill>
                <a:latin typeface="Times New Roman"/>
                <a:cs typeface="Times New Roman"/>
              </a:rPr>
              <a:t>C</a:t>
            </a:r>
            <a:r>
              <a:rPr dirty="0" baseline="-21072" sz="2175" spc="-7" b="1">
                <a:solidFill>
                  <a:srgbClr val="073D86"/>
                </a:solidFill>
                <a:latin typeface="Times New Roman"/>
                <a:cs typeface="Times New Roman"/>
              </a:rPr>
              <a:t>i</a:t>
            </a:r>
            <a:r>
              <a:rPr dirty="0" sz="2200" spc="-5" b="1">
                <a:solidFill>
                  <a:srgbClr val="073D86"/>
                </a:solidFill>
                <a:latin typeface="Times New Roman"/>
                <a:cs typeface="Times New Roman"/>
              </a:rPr>
              <a:t>, D</a:t>
            </a:r>
            <a:r>
              <a:rPr dirty="0" baseline="-21072" sz="2175" spc="-7" b="1">
                <a:solidFill>
                  <a:srgbClr val="073D86"/>
                </a:solidFill>
                <a:latin typeface="Times New Roman"/>
                <a:cs typeface="Times New Roman"/>
              </a:rPr>
              <a:t>i</a:t>
            </a:r>
            <a:r>
              <a:rPr dirty="0" sz="2200" spc="-5" b="1">
                <a:solidFill>
                  <a:srgbClr val="073D86"/>
                </a:solidFill>
                <a:latin typeface="Times New Roman"/>
                <a:cs typeface="Times New Roman"/>
              </a:rPr>
              <a:t>, R</a:t>
            </a:r>
            <a:r>
              <a:rPr dirty="0" baseline="-21072" sz="2175" spc="-7" b="1">
                <a:solidFill>
                  <a:srgbClr val="073D86"/>
                </a:solidFill>
                <a:latin typeface="Times New Roman"/>
                <a:cs typeface="Times New Roman"/>
              </a:rPr>
              <a:t>i</a:t>
            </a:r>
            <a:r>
              <a:rPr dirty="0" sz="2200" spc="-5" b="1">
                <a:solidFill>
                  <a:srgbClr val="073D86"/>
                </a:solidFill>
                <a:latin typeface="Times New Roman"/>
                <a:cs typeface="Times New Roman"/>
              </a:rPr>
              <a:t>,</a:t>
            </a:r>
            <a:r>
              <a:rPr dirty="0" sz="2200" spc="45" b="1">
                <a:solidFill>
                  <a:srgbClr val="073D86"/>
                </a:solidFill>
                <a:latin typeface="Times New Roman"/>
                <a:cs typeface="Times New Roman"/>
              </a:rPr>
              <a:t> </a:t>
            </a:r>
            <a:r>
              <a:rPr dirty="0" sz="2200" b="1">
                <a:solidFill>
                  <a:srgbClr val="073D86"/>
                </a:solidFill>
                <a:latin typeface="Times New Roman"/>
                <a:cs typeface="Times New Roman"/>
              </a:rPr>
              <a:t>Psw</a:t>
            </a:r>
            <a:r>
              <a:rPr dirty="0" baseline="-21072" sz="2175" b="1">
                <a:solidFill>
                  <a:srgbClr val="073D86"/>
                </a:solidFill>
                <a:latin typeface="Times New Roman"/>
                <a:cs typeface="Times New Roman"/>
              </a:rPr>
              <a:t>i</a:t>
            </a:r>
            <a:r>
              <a:rPr dirty="0" sz="2200" b="1">
                <a:solidFill>
                  <a:srgbClr val="073D86"/>
                </a:solidFill>
                <a:latin typeface="Times New Roman"/>
                <a:cs typeface="Times New Roman"/>
              </a:rPr>
              <a:t>)</a:t>
            </a:r>
            <a:endParaRPr sz="2200">
              <a:latin typeface="Times New Roman"/>
              <a:cs typeface="Times New Roman"/>
            </a:endParaRPr>
          </a:p>
          <a:p>
            <a:pPr lvl="1" marL="588645" indent="-273050">
              <a:lnSpc>
                <a:spcPct val="100000"/>
              </a:lnSpc>
              <a:spcBef>
                <a:spcPts val="530"/>
              </a:spcBef>
              <a:buClr>
                <a:srgbClr val="30B6FC"/>
              </a:buClr>
              <a:buFont typeface="Symbol"/>
              <a:buChar char=""/>
              <a:tabLst>
                <a:tab pos="588645" algn="l"/>
                <a:tab pos="589280" algn="l"/>
              </a:tabLst>
            </a:pPr>
            <a:r>
              <a:rPr dirty="0" sz="2200" spc="-5" b="1">
                <a:solidFill>
                  <a:srgbClr val="073D86"/>
                </a:solidFill>
                <a:latin typeface="Times New Roman"/>
                <a:cs typeface="Times New Roman"/>
              </a:rPr>
              <a:t>Program(data) &lt;&gt; Program(data) in</a:t>
            </a:r>
            <a:r>
              <a:rPr dirty="0" sz="2200" spc="30" b="1">
                <a:solidFill>
                  <a:srgbClr val="073D86"/>
                </a:solidFill>
                <a:latin typeface="Times New Roman"/>
                <a:cs typeface="Times New Roman"/>
              </a:rPr>
              <a:t> </a:t>
            </a:r>
            <a:r>
              <a:rPr dirty="0" sz="2200" spc="-5" b="1">
                <a:solidFill>
                  <a:srgbClr val="073D86"/>
                </a:solidFill>
                <a:latin typeface="Times New Roman"/>
                <a:cs typeface="Times New Roman"/>
              </a:rPr>
              <a:t>memory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  <a:tabLst>
                <a:tab pos="285115" algn="l"/>
              </a:tabLst>
            </a:pPr>
            <a:r>
              <a:rPr dirty="0" sz="2200" spc="-5">
                <a:solidFill>
                  <a:srgbClr val="30B6FC"/>
                </a:solidFill>
                <a:latin typeface="Symbol"/>
                <a:cs typeface="Symbol"/>
              </a:rPr>
              <a:t></a:t>
            </a:r>
            <a:r>
              <a:rPr dirty="0" sz="2200" spc="-5">
                <a:solidFill>
                  <a:srgbClr val="30B6FC"/>
                </a:solidFill>
                <a:latin typeface="Times New Roman"/>
                <a:cs typeface="Times New Roman"/>
              </a:rPr>
              <a:t>	</a:t>
            </a:r>
            <a:r>
              <a:rPr dirty="0" sz="2200" b="1">
                <a:solidFill>
                  <a:srgbClr val="073D86"/>
                </a:solidFill>
                <a:latin typeface="Times New Roman"/>
                <a:cs typeface="Times New Roman"/>
              </a:rPr>
              <a:t>(P</a:t>
            </a:r>
            <a:r>
              <a:rPr dirty="0" baseline="-21072" sz="2175" b="1">
                <a:solidFill>
                  <a:srgbClr val="073D86"/>
                </a:solidFill>
                <a:latin typeface="Times New Roman"/>
                <a:cs typeface="Times New Roman"/>
              </a:rPr>
              <a:t>1</a:t>
            </a:r>
            <a:r>
              <a:rPr dirty="0" sz="2200" b="1">
                <a:solidFill>
                  <a:srgbClr val="073D86"/>
                </a:solidFill>
                <a:latin typeface="Times New Roman"/>
                <a:cs typeface="Times New Roman"/>
              </a:rPr>
              <a:t>, C</a:t>
            </a:r>
            <a:r>
              <a:rPr dirty="0" baseline="-21072" sz="2175" b="1">
                <a:solidFill>
                  <a:srgbClr val="073D86"/>
                </a:solidFill>
                <a:latin typeface="Times New Roman"/>
                <a:cs typeface="Times New Roman"/>
              </a:rPr>
              <a:t>1</a:t>
            </a:r>
            <a:r>
              <a:rPr dirty="0" sz="2200" b="1">
                <a:solidFill>
                  <a:srgbClr val="073D86"/>
                </a:solidFill>
                <a:latin typeface="Times New Roman"/>
                <a:cs typeface="Times New Roman"/>
              </a:rPr>
              <a:t>, D</a:t>
            </a:r>
            <a:r>
              <a:rPr dirty="0" baseline="-21072" sz="2175" b="1">
                <a:solidFill>
                  <a:srgbClr val="073D86"/>
                </a:solidFill>
                <a:latin typeface="Times New Roman"/>
                <a:cs typeface="Times New Roman"/>
              </a:rPr>
              <a:t>1</a:t>
            </a:r>
            <a:r>
              <a:rPr dirty="0" sz="2200" b="1">
                <a:solidFill>
                  <a:srgbClr val="073D86"/>
                </a:solidFill>
                <a:latin typeface="Times New Roman"/>
                <a:cs typeface="Times New Roman"/>
              </a:rPr>
              <a:t>, R</a:t>
            </a:r>
            <a:r>
              <a:rPr dirty="0" baseline="-21072" sz="2175" b="1">
                <a:solidFill>
                  <a:srgbClr val="073D86"/>
                </a:solidFill>
                <a:latin typeface="Times New Roman"/>
                <a:cs typeface="Times New Roman"/>
              </a:rPr>
              <a:t>1</a:t>
            </a:r>
            <a:r>
              <a:rPr dirty="0" sz="2200" b="1">
                <a:solidFill>
                  <a:srgbClr val="073D86"/>
                </a:solidFill>
                <a:latin typeface="Times New Roman"/>
                <a:cs typeface="Times New Roman"/>
              </a:rPr>
              <a:t>, </a:t>
            </a:r>
            <a:r>
              <a:rPr dirty="0" sz="2200" spc="-5" b="1">
                <a:solidFill>
                  <a:srgbClr val="073D86"/>
                </a:solidFill>
                <a:latin typeface="Times New Roman"/>
                <a:cs typeface="Times New Roman"/>
              </a:rPr>
              <a:t>Psw</a:t>
            </a:r>
            <a:r>
              <a:rPr dirty="0" baseline="-21072" sz="2175" spc="-7" b="1">
                <a:solidFill>
                  <a:srgbClr val="073D86"/>
                </a:solidFill>
                <a:latin typeface="Times New Roman"/>
                <a:cs typeface="Times New Roman"/>
              </a:rPr>
              <a:t>1</a:t>
            </a:r>
            <a:r>
              <a:rPr dirty="0" sz="2200" spc="-5" b="1">
                <a:solidFill>
                  <a:srgbClr val="073D86"/>
                </a:solidFill>
                <a:latin typeface="Times New Roman"/>
                <a:cs typeface="Times New Roman"/>
              </a:rPr>
              <a:t>) and </a:t>
            </a:r>
            <a:r>
              <a:rPr dirty="0" sz="2200" b="1">
                <a:solidFill>
                  <a:srgbClr val="073D86"/>
                </a:solidFill>
                <a:latin typeface="Times New Roman"/>
                <a:cs typeface="Times New Roman"/>
              </a:rPr>
              <a:t>(P</a:t>
            </a:r>
            <a:r>
              <a:rPr dirty="0" baseline="-21072" sz="2175" b="1">
                <a:solidFill>
                  <a:srgbClr val="073D86"/>
                </a:solidFill>
                <a:latin typeface="Times New Roman"/>
                <a:cs typeface="Times New Roman"/>
              </a:rPr>
              <a:t>2</a:t>
            </a:r>
            <a:r>
              <a:rPr dirty="0" sz="2200" b="1">
                <a:solidFill>
                  <a:srgbClr val="073D86"/>
                </a:solidFill>
                <a:latin typeface="Times New Roman"/>
                <a:cs typeface="Times New Roman"/>
              </a:rPr>
              <a:t>, C</a:t>
            </a:r>
            <a:r>
              <a:rPr dirty="0" baseline="-21072" sz="2175" b="1">
                <a:solidFill>
                  <a:srgbClr val="073D86"/>
                </a:solidFill>
                <a:latin typeface="Times New Roman"/>
                <a:cs typeface="Times New Roman"/>
              </a:rPr>
              <a:t>2</a:t>
            </a:r>
            <a:r>
              <a:rPr dirty="0" sz="2200" b="1">
                <a:solidFill>
                  <a:srgbClr val="073D86"/>
                </a:solidFill>
                <a:latin typeface="Times New Roman"/>
                <a:cs typeface="Times New Roman"/>
              </a:rPr>
              <a:t>, D</a:t>
            </a:r>
            <a:r>
              <a:rPr dirty="0" baseline="-21072" sz="2175" b="1">
                <a:solidFill>
                  <a:srgbClr val="073D86"/>
                </a:solidFill>
                <a:latin typeface="Times New Roman"/>
                <a:cs typeface="Times New Roman"/>
              </a:rPr>
              <a:t>2</a:t>
            </a:r>
            <a:r>
              <a:rPr dirty="0" sz="2200" b="1">
                <a:solidFill>
                  <a:srgbClr val="073D86"/>
                </a:solidFill>
                <a:latin typeface="Times New Roman"/>
                <a:cs typeface="Times New Roman"/>
              </a:rPr>
              <a:t>, </a:t>
            </a:r>
            <a:r>
              <a:rPr dirty="0" sz="2200" spc="-5" b="1">
                <a:solidFill>
                  <a:srgbClr val="073D86"/>
                </a:solidFill>
                <a:latin typeface="Times New Roman"/>
                <a:cs typeface="Times New Roman"/>
              </a:rPr>
              <a:t>R</a:t>
            </a:r>
            <a:r>
              <a:rPr dirty="0" baseline="-21072" sz="2175" spc="-7" b="1">
                <a:solidFill>
                  <a:srgbClr val="073D86"/>
                </a:solidFill>
                <a:latin typeface="Times New Roman"/>
                <a:cs typeface="Times New Roman"/>
              </a:rPr>
              <a:t>2</a:t>
            </a:r>
            <a:r>
              <a:rPr dirty="0" sz="2200" spc="-5" b="1">
                <a:solidFill>
                  <a:srgbClr val="073D86"/>
                </a:solidFill>
                <a:latin typeface="Times New Roman"/>
                <a:cs typeface="Times New Roman"/>
              </a:rPr>
              <a:t>,</a:t>
            </a:r>
            <a:r>
              <a:rPr dirty="0" sz="2200" spc="80" b="1">
                <a:solidFill>
                  <a:srgbClr val="073D86"/>
                </a:solidFill>
                <a:latin typeface="Times New Roman"/>
                <a:cs typeface="Times New Roman"/>
              </a:rPr>
              <a:t> </a:t>
            </a:r>
            <a:r>
              <a:rPr dirty="0" sz="2200" spc="-5" b="1">
                <a:solidFill>
                  <a:srgbClr val="073D86"/>
                </a:solidFill>
                <a:latin typeface="Times New Roman"/>
                <a:cs typeface="Times New Roman"/>
              </a:rPr>
              <a:t>Psw</a:t>
            </a:r>
            <a:r>
              <a:rPr dirty="0" baseline="-21072" sz="2175" spc="-7" b="1">
                <a:solidFill>
                  <a:srgbClr val="073D86"/>
                </a:solidFill>
                <a:latin typeface="Times New Roman"/>
                <a:cs typeface="Times New Roman"/>
              </a:rPr>
              <a:t>2</a:t>
            </a:r>
            <a:r>
              <a:rPr dirty="0" sz="2200" spc="-5" b="1">
                <a:solidFill>
                  <a:srgbClr val="073D86"/>
                </a:solidFill>
                <a:latin typeface="Times New Roman"/>
                <a:cs typeface="Times New Roman"/>
              </a:rPr>
              <a:t>)</a:t>
            </a:r>
            <a:endParaRPr sz="2200">
              <a:latin typeface="Times New Roman"/>
              <a:cs typeface="Times New Roman"/>
            </a:endParaRPr>
          </a:p>
          <a:p>
            <a:pPr lvl="1" marL="588645" indent="-273050">
              <a:lnSpc>
                <a:spcPct val="100000"/>
              </a:lnSpc>
              <a:spcBef>
                <a:spcPts val="525"/>
              </a:spcBef>
              <a:buClr>
                <a:srgbClr val="30B6FC"/>
              </a:buClr>
              <a:buFont typeface="Symbol"/>
              <a:buChar char=""/>
              <a:tabLst>
                <a:tab pos="588645" algn="l"/>
                <a:tab pos="589280" algn="l"/>
              </a:tabLst>
            </a:pPr>
            <a:r>
              <a:rPr dirty="0" sz="2200" b="1">
                <a:solidFill>
                  <a:srgbClr val="073D86"/>
                </a:solidFill>
                <a:latin typeface="Times New Roman"/>
                <a:cs typeface="Times New Roman"/>
              </a:rPr>
              <a:t>C</a:t>
            </a:r>
            <a:r>
              <a:rPr dirty="0" baseline="-21072" sz="2175" b="1">
                <a:solidFill>
                  <a:srgbClr val="073D86"/>
                </a:solidFill>
                <a:latin typeface="Times New Roman"/>
                <a:cs typeface="Times New Roman"/>
              </a:rPr>
              <a:t>1  </a:t>
            </a:r>
            <a:r>
              <a:rPr dirty="0" sz="2200" spc="-5" b="1">
                <a:solidFill>
                  <a:srgbClr val="073D86"/>
                </a:solidFill>
                <a:latin typeface="Times New Roman"/>
                <a:cs typeface="Times New Roman"/>
              </a:rPr>
              <a:t>and C</a:t>
            </a:r>
            <a:r>
              <a:rPr dirty="0" baseline="-21072" sz="2175" spc="-7" b="1">
                <a:solidFill>
                  <a:srgbClr val="073D86"/>
                </a:solidFill>
                <a:latin typeface="Times New Roman"/>
                <a:cs typeface="Times New Roman"/>
              </a:rPr>
              <a:t>2</a:t>
            </a:r>
            <a:r>
              <a:rPr dirty="0" sz="2200" spc="-5" b="1">
                <a:solidFill>
                  <a:srgbClr val="073D86"/>
                </a:solidFill>
                <a:latin typeface="Times New Roman"/>
                <a:cs typeface="Times New Roman"/>
              </a:rPr>
              <a:t>(different </a:t>
            </a:r>
            <a:r>
              <a:rPr dirty="0" sz="2200" spc="-10" b="1">
                <a:solidFill>
                  <a:srgbClr val="073D86"/>
                </a:solidFill>
                <a:latin typeface="Times New Roman"/>
                <a:cs typeface="Times New Roman"/>
              </a:rPr>
              <a:t>program) </a:t>
            </a:r>
            <a:r>
              <a:rPr dirty="0" sz="2200" spc="-5" b="1">
                <a:solidFill>
                  <a:srgbClr val="073D86"/>
                </a:solidFill>
                <a:latin typeface="Times New Roman"/>
                <a:cs typeface="Times New Roman"/>
              </a:rPr>
              <a:t>, </a:t>
            </a:r>
            <a:r>
              <a:rPr dirty="0" sz="2200" b="1">
                <a:solidFill>
                  <a:srgbClr val="073D86"/>
                </a:solidFill>
                <a:latin typeface="Times New Roman"/>
                <a:cs typeface="Times New Roman"/>
              </a:rPr>
              <a:t>but </a:t>
            </a:r>
            <a:r>
              <a:rPr dirty="0" sz="2200" spc="5" b="1">
                <a:solidFill>
                  <a:srgbClr val="073D86"/>
                </a:solidFill>
                <a:latin typeface="Times New Roman"/>
                <a:cs typeface="Times New Roman"/>
              </a:rPr>
              <a:t>D</a:t>
            </a:r>
            <a:r>
              <a:rPr dirty="0" baseline="-21072" sz="2175" spc="7" b="1">
                <a:solidFill>
                  <a:srgbClr val="073D86"/>
                </a:solidFill>
                <a:latin typeface="Times New Roman"/>
                <a:cs typeface="Times New Roman"/>
              </a:rPr>
              <a:t>1  </a:t>
            </a:r>
            <a:r>
              <a:rPr dirty="0" sz="2200" spc="-5" b="1">
                <a:solidFill>
                  <a:srgbClr val="073D86"/>
                </a:solidFill>
                <a:latin typeface="Times New Roman"/>
                <a:cs typeface="Times New Roman"/>
              </a:rPr>
              <a:t>and D</a:t>
            </a:r>
            <a:r>
              <a:rPr dirty="0" baseline="-21072" sz="2175" spc="-7" b="1">
                <a:solidFill>
                  <a:srgbClr val="073D86"/>
                </a:solidFill>
                <a:latin typeface="Times New Roman"/>
                <a:cs typeface="Times New Roman"/>
              </a:rPr>
              <a:t>2</a:t>
            </a:r>
            <a:r>
              <a:rPr dirty="0" sz="2200" spc="-5" b="1">
                <a:solidFill>
                  <a:srgbClr val="073D86"/>
                </a:solidFill>
                <a:latin typeface="Times New Roman"/>
                <a:cs typeface="Times New Roman"/>
              </a:rPr>
              <a:t>(different</a:t>
            </a:r>
            <a:r>
              <a:rPr dirty="0" sz="2200" spc="-265" b="1">
                <a:solidFill>
                  <a:srgbClr val="073D86"/>
                </a:solidFill>
                <a:latin typeface="Times New Roman"/>
                <a:cs typeface="Times New Roman"/>
              </a:rPr>
              <a:t> </a:t>
            </a:r>
            <a:r>
              <a:rPr dirty="0" sz="2200" b="1">
                <a:solidFill>
                  <a:srgbClr val="073D86"/>
                </a:solidFill>
                <a:latin typeface="Times New Roman"/>
                <a:cs typeface="Times New Roman"/>
              </a:rPr>
              <a:t>data)</a:t>
            </a:r>
            <a:endParaRPr sz="2200">
              <a:latin typeface="Times New Roman"/>
              <a:cs typeface="Times New Roman"/>
            </a:endParaRPr>
          </a:p>
          <a:p>
            <a:pPr lvl="1" marL="588645" indent="-273050">
              <a:lnSpc>
                <a:spcPct val="100000"/>
              </a:lnSpc>
              <a:spcBef>
                <a:spcPts val="530"/>
              </a:spcBef>
              <a:buClr>
                <a:srgbClr val="30B6FC"/>
              </a:buClr>
              <a:buFont typeface="Symbol"/>
              <a:buChar char=""/>
              <a:tabLst>
                <a:tab pos="588645" algn="l"/>
                <a:tab pos="589280" algn="l"/>
              </a:tabLst>
            </a:pPr>
            <a:r>
              <a:rPr dirty="0" sz="2200" spc="-5" b="1">
                <a:solidFill>
                  <a:srgbClr val="073D86"/>
                </a:solidFill>
                <a:latin typeface="Times New Roman"/>
                <a:cs typeface="Times New Roman"/>
              </a:rPr>
              <a:t>C</a:t>
            </a:r>
            <a:r>
              <a:rPr dirty="0" baseline="-21072" sz="2175" spc="-7" b="1">
                <a:solidFill>
                  <a:srgbClr val="073D86"/>
                </a:solidFill>
                <a:latin typeface="Times New Roman"/>
                <a:cs typeface="Times New Roman"/>
              </a:rPr>
              <a:t>1  </a:t>
            </a:r>
            <a:r>
              <a:rPr dirty="0" sz="2200" spc="-5" b="1">
                <a:solidFill>
                  <a:srgbClr val="073D86"/>
                </a:solidFill>
                <a:latin typeface="Times New Roman"/>
                <a:cs typeface="Times New Roman"/>
              </a:rPr>
              <a:t>and </a:t>
            </a:r>
            <a:r>
              <a:rPr dirty="0" sz="2200" spc="-10" b="1">
                <a:solidFill>
                  <a:srgbClr val="073D86"/>
                </a:solidFill>
                <a:latin typeface="Times New Roman"/>
                <a:cs typeface="Times New Roman"/>
              </a:rPr>
              <a:t>C</a:t>
            </a:r>
            <a:r>
              <a:rPr dirty="0" baseline="-21072" sz="2175" spc="-15" b="1">
                <a:solidFill>
                  <a:srgbClr val="073D86"/>
                </a:solidFill>
                <a:latin typeface="Times New Roman"/>
                <a:cs typeface="Times New Roman"/>
              </a:rPr>
              <a:t>2</a:t>
            </a:r>
            <a:r>
              <a:rPr dirty="0" sz="2200" spc="-10" b="1">
                <a:solidFill>
                  <a:srgbClr val="073D86"/>
                </a:solidFill>
                <a:latin typeface="Times New Roman"/>
                <a:cs typeface="Times New Roman"/>
              </a:rPr>
              <a:t>(different program) </a:t>
            </a:r>
            <a:r>
              <a:rPr dirty="0" sz="2200" spc="-5" b="1">
                <a:solidFill>
                  <a:srgbClr val="073D86"/>
                </a:solidFill>
                <a:latin typeface="Times New Roman"/>
                <a:cs typeface="Times New Roman"/>
              </a:rPr>
              <a:t>, but </a:t>
            </a:r>
            <a:r>
              <a:rPr dirty="0" sz="2200" spc="5" b="1">
                <a:solidFill>
                  <a:srgbClr val="073D86"/>
                </a:solidFill>
                <a:latin typeface="Times New Roman"/>
                <a:cs typeface="Times New Roman"/>
              </a:rPr>
              <a:t>D</a:t>
            </a:r>
            <a:r>
              <a:rPr dirty="0" baseline="-21072" sz="2175" spc="7" b="1">
                <a:solidFill>
                  <a:srgbClr val="073D86"/>
                </a:solidFill>
                <a:latin typeface="Times New Roman"/>
                <a:cs typeface="Times New Roman"/>
              </a:rPr>
              <a:t>1  </a:t>
            </a:r>
            <a:r>
              <a:rPr dirty="0" sz="2200" spc="-5" b="1">
                <a:solidFill>
                  <a:srgbClr val="073D86"/>
                </a:solidFill>
                <a:latin typeface="Times New Roman"/>
                <a:cs typeface="Times New Roman"/>
              </a:rPr>
              <a:t>and D</a:t>
            </a:r>
            <a:r>
              <a:rPr dirty="0" baseline="-21072" sz="2175" spc="-7" b="1">
                <a:solidFill>
                  <a:srgbClr val="073D86"/>
                </a:solidFill>
                <a:latin typeface="Times New Roman"/>
                <a:cs typeface="Times New Roman"/>
              </a:rPr>
              <a:t>2</a:t>
            </a:r>
            <a:r>
              <a:rPr dirty="0" sz="2200" spc="-5" b="1">
                <a:solidFill>
                  <a:srgbClr val="073D86"/>
                </a:solidFill>
                <a:latin typeface="Times New Roman"/>
                <a:cs typeface="Times New Roman"/>
              </a:rPr>
              <a:t>(same</a:t>
            </a:r>
            <a:r>
              <a:rPr dirty="0" sz="2200" spc="-160" b="1">
                <a:solidFill>
                  <a:srgbClr val="073D86"/>
                </a:solidFill>
                <a:latin typeface="Times New Roman"/>
                <a:cs typeface="Times New Roman"/>
              </a:rPr>
              <a:t> </a:t>
            </a:r>
            <a:r>
              <a:rPr dirty="0" sz="2200" spc="-5" b="1">
                <a:solidFill>
                  <a:srgbClr val="073D86"/>
                </a:solidFill>
                <a:latin typeface="Times New Roman"/>
                <a:cs typeface="Times New Roman"/>
              </a:rPr>
              <a:t>data)</a:t>
            </a:r>
            <a:endParaRPr sz="2200">
              <a:latin typeface="Times New Roman"/>
              <a:cs typeface="Times New Roman"/>
            </a:endParaRPr>
          </a:p>
          <a:p>
            <a:pPr lvl="1" marL="588645" indent="-273050">
              <a:lnSpc>
                <a:spcPct val="100000"/>
              </a:lnSpc>
              <a:spcBef>
                <a:spcPts val="530"/>
              </a:spcBef>
              <a:buClr>
                <a:srgbClr val="30B6FC"/>
              </a:buClr>
              <a:buFont typeface="Symbol"/>
              <a:buChar char=""/>
              <a:tabLst>
                <a:tab pos="588645" algn="l"/>
                <a:tab pos="589280" algn="l"/>
              </a:tabLst>
            </a:pPr>
            <a:r>
              <a:rPr dirty="0" sz="2200" spc="-5" b="1">
                <a:solidFill>
                  <a:srgbClr val="073D86"/>
                </a:solidFill>
                <a:latin typeface="Times New Roman"/>
                <a:cs typeface="Times New Roman"/>
              </a:rPr>
              <a:t>C</a:t>
            </a:r>
            <a:r>
              <a:rPr dirty="0" baseline="-21072" sz="2175" spc="-7" b="1">
                <a:solidFill>
                  <a:srgbClr val="073D86"/>
                </a:solidFill>
                <a:latin typeface="Times New Roman"/>
                <a:cs typeface="Times New Roman"/>
              </a:rPr>
              <a:t>1  </a:t>
            </a:r>
            <a:r>
              <a:rPr dirty="0" sz="2200" spc="-5" b="1">
                <a:solidFill>
                  <a:srgbClr val="073D86"/>
                </a:solidFill>
                <a:latin typeface="Times New Roman"/>
                <a:cs typeface="Times New Roman"/>
              </a:rPr>
              <a:t>and C</a:t>
            </a:r>
            <a:r>
              <a:rPr dirty="0" baseline="-21072" sz="2175" spc="-7" b="1">
                <a:solidFill>
                  <a:srgbClr val="073D86"/>
                </a:solidFill>
                <a:latin typeface="Times New Roman"/>
                <a:cs typeface="Times New Roman"/>
              </a:rPr>
              <a:t>2</a:t>
            </a:r>
            <a:r>
              <a:rPr dirty="0" sz="2200" spc="-5" b="1">
                <a:solidFill>
                  <a:srgbClr val="073D86"/>
                </a:solidFill>
                <a:latin typeface="Times New Roman"/>
                <a:cs typeface="Times New Roman"/>
              </a:rPr>
              <a:t>(same </a:t>
            </a:r>
            <a:r>
              <a:rPr dirty="0" sz="2200" spc="-10" b="1">
                <a:solidFill>
                  <a:srgbClr val="073D86"/>
                </a:solidFill>
                <a:latin typeface="Times New Roman"/>
                <a:cs typeface="Times New Roman"/>
              </a:rPr>
              <a:t>program), </a:t>
            </a:r>
            <a:r>
              <a:rPr dirty="0" sz="2200" spc="-5" b="1">
                <a:solidFill>
                  <a:srgbClr val="073D86"/>
                </a:solidFill>
                <a:latin typeface="Times New Roman"/>
                <a:cs typeface="Times New Roman"/>
              </a:rPr>
              <a:t>but </a:t>
            </a:r>
            <a:r>
              <a:rPr dirty="0" sz="2200" spc="5" b="1">
                <a:solidFill>
                  <a:srgbClr val="073D86"/>
                </a:solidFill>
                <a:latin typeface="Times New Roman"/>
                <a:cs typeface="Times New Roman"/>
              </a:rPr>
              <a:t>D</a:t>
            </a:r>
            <a:r>
              <a:rPr dirty="0" baseline="-21072" sz="2175" spc="7" b="1">
                <a:solidFill>
                  <a:srgbClr val="073D86"/>
                </a:solidFill>
                <a:latin typeface="Times New Roman"/>
                <a:cs typeface="Times New Roman"/>
              </a:rPr>
              <a:t>1  </a:t>
            </a:r>
            <a:r>
              <a:rPr dirty="0" sz="2200" spc="-5" b="1">
                <a:solidFill>
                  <a:srgbClr val="073D86"/>
                </a:solidFill>
                <a:latin typeface="Times New Roman"/>
                <a:cs typeface="Times New Roman"/>
              </a:rPr>
              <a:t>and </a:t>
            </a:r>
            <a:r>
              <a:rPr dirty="0" sz="2200" spc="-10" b="1">
                <a:solidFill>
                  <a:srgbClr val="073D86"/>
                </a:solidFill>
                <a:latin typeface="Times New Roman"/>
                <a:cs typeface="Times New Roman"/>
              </a:rPr>
              <a:t>D</a:t>
            </a:r>
            <a:r>
              <a:rPr dirty="0" baseline="-21072" sz="2175" spc="-15" b="1">
                <a:solidFill>
                  <a:srgbClr val="073D86"/>
                </a:solidFill>
                <a:latin typeface="Times New Roman"/>
                <a:cs typeface="Times New Roman"/>
              </a:rPr>
              <a:t>2</a:t>
            </a:r>
            <a:r>
              <a:rPr dirty="0" sz="2200" spc="-10" b="1">
                <a:solidFill>
                  <a:srgbClr val="073D86"/>
                </a:solidFill>
                <a:latin typeface="Times New Roman"/>
                <a:cs typeface="Times New Roman"/>
              </a:rPr>
              <a:t>(different</a:t>
            </a:r>
            <a:r>
              <a:rPr dirty="0" sz="2200" spc="-155" b="1">
                <a:solidFill>
                  <a:srgbClr val="073D86"/>
                </a:solidFill>
                <a:latin typeface="Times New Roman"/>
                <a:cs typeface="Times New Roman"/>
              </a:rPr>
              <a:t> </a:t>
            </a:r>
            <a:r>
              <a:rPr dirty="0" sz="2200" spc="-5" b="1">
                <a:solidFill>
                  <a:srgbClr val="073D86"/>
                </a:solidFill>
                <a:latin typeface="Times New Roman"/>
                <a:cs typeface="Times New Roman"/>
              </a:rPr>
              <a:t>data)</a:t>
            </a:r>
            <a:endParaRPr sz="2200">
              <a:latin typeface="Times New Roman"/>
              <a:cs typeface="Times New Roman"/>
            </a:endParaRPr>
          </a:p>
          <a:p>
            <a:pPr lvl="1" marL="588645" indent="-273050">
              <a:lnSpc>
                <a:spcPct val="100000"/>
              </a:lnSpc>
              <a:spcBef>
                <a:spcPts val="525"/>
              </a:spcBef>
              <a:buClr>
                <a:srgbClr val="30B6FC"/>
              </a:buClr>
              <a:buFont typeface="Symbol"/>
              <a:buChar char=""/>
              <a:tabLst>
                <a:tab pos="588645" algn="l"/>
                <a:tab pos="589280" algn="l"/>
              </a:tabLst>
            </a:pPr>
            <a:r>
              <a:rPr dirty="0" sz="2200" spc="-5" b="1">
                <a:solidFill>
                  <a:srgbClr val="073D86"/>
                </a:solidFill>
                <a:latin typeface="Times New Roman"/>
                <a:cs typeface="Times New Roman"/>
              </a:rPr>
              <a:t>C</a:t>
            </a:r>
            <a:r>
              <a:rPr dirty="0" baseline="-21072" sz="2175" spc="-7" b="1">
                <a:solidFill>
                  <a:srgbClr val="073D86"/>
                </a:solidFill>
                <a:latin typeface="Times New Roman"/>
                <a:cs typeface="Times New Roman"/>
              </a:rPr>
              <a:t>1 </a:t>
            </a:r>
            <a:r>
              <a:rPr dirty="0" sz="2200" spc="-5" b="1">
                <a:solidFill>
                  <a:srgbClr val="073D86"/>
                </a:solidFill>
                <a:latin typeface="Times New Roman"/>
                <a:cs typeface="Times New Roman"/>
              </a:rPr>
              <a:t>and C</a:t>
            </a:r>
            <a:r>
              <a:rPr dirty="0" baseline="-21072" sz="2175" spc="-7" b="1">
                <a:solidFill>
                  <a:srgbClr val="073D86"/>
                </a:solidFill>
                <a:latin typeface="Times New Roman"/>
                <a:cs typeface="Times New Roman"/>
              </a:rPr>
              <a:t>2</a:t>
            </a:r>
            <a:r>
              <a:rPr dirty="0" sz="2200" spc="-5" b="1">
                <a:solidFill>
                  <a:srgbClr val="073D86"/>
                </a:solidFill>
                <a:latin typeface="Times New Roman"/>
                <a:cs typeface="Times New Roman"/>
              </a:rPr>
              <a:t>(same </a:t>
            </a:r>
            <a:r>
              <a:rPr dirty="0" sz="2200" spc="-10" b="1">
                <a:solidFill>
                  <a:srgbClr val="073D86"/>
                </a:solidFill>
                <a:latin typeface="Times New Roman"/>
                <a:cs typeface="Times New Roman"/>
              </a:rPr>
              <a:t>program), </a:t>
            </a:r>
            <a:r>
              <a:rPr dirty="0" sz="2200" spc="-5" b="1">
                <a:solidFill>
                  <a:srgbClr val="073D86"/>
                </a:solidFill>
                <a:latin typeface="Times New Roman"/>
                <a:cs typeface="Times New Roman"/>
              </a:rPr>
              <a:t>but </a:t>
            </a:r>
            <a:r>
              <a:rPr dirty="0" sz="2200" spc="5" b="1">
                <a:solidFill>
                  <a:srgbClr val="073D86"/>
                </a:solidFill>
                <a:latin typeface="Times New Roman"/>
                <a:cs typeface="Times New Roman"/>
              </a:rPr>
              <a:t>D</a:t>
            </a:r>
            <a:r>
              <a:rPr dirty="0" baseline="-21072" sz="2175" spc="7" b="1">
                <a:solidFill>
                  <a:srgbClr val="073D86"/>
                </a:solidFill>
                <a:latin typeface="Times New Roman"/>
                <a:cs typeface="Times New Roman"/>
              </a:rPr>
              <a:t>1 </a:t>
            </a:r>
            <a:r>
              <a:rPr dirty="0" sz="2200" spc="-5" b="1">
                <a:solidFill>
                  <a:srgbClr val="073D86"/>
                </a:solidFill>
                <a:latin typeface="Times New Roman"/>
                <a:cs typeface="Times New Roman"/>
              </a:rPr>
              <a:t>and D</a:t>
            </a:r>
            <a:r>
              <a:rPr dirty="0" baseline="-21072" sz="2175" spc="-7" b="1">
                <a:solidFill>
                  <a:srgbClr val="073D86"/>
                </a:solidFill>
                <a:latin typeface="Times New Roman"/>
                <a:cs typeface="Times New Roman"/>
              </a:rPr>
              <a:t>2</a:t>
            </a:r>
            <a:r>
              <a:rPr dirty="0" sz="2200" spc="-5" b="1">
                <a:solidFill>
                  <a:srgbClr val="073D86"/>
                </a:solidFill>
                <a:latin typeface="Times New Roman"/>
                <a:cs typeface="Times New Roman"/>
              </a:rPr>
              <a:t>(same</a:t>
            </a:r>
            <a:r>
              <a:rPr dirty="0" sz="2200" spc="-245" b="1">
                <a:solidFill>
                  <a:srgbClr val="073D86"/>
                </a:solidFill>
                <a:latin typeface="Times New Roman"/>
                <a:cs typeface="Times New Roman"/>
              </a:rPr>
              <a:t> </a:t>
            </a:r>
            <a:r>
              <a:rPr dirty="0" sz="2200" spc="-5" b="1">
                <a:solidFill>
                  <a:srgbClr val="073D86"/>
                </a:solidFill>
                <a:latin typeface="Times New Roman"/>
                <a:cs typeface="Times New Roman"/>
              </a:rPr>
              <a:t>data)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  <a:tabLst>
                <a:tab pos="285115" algn="l"/>
              </a:tabLst>
            </a:pPr>
            <a:r>
              <a:rPr dirty="0" sz="2200" spc="-5">
                <a:solidFill>
                  <a:srgbClr val="30B6FC"/>
                </a:solidFill>
                <a:latin typeface="Symbol"/>
                <a:cs typeface="Symbol"/>
              </a:rPr>
              <a:t></a:t>
            </a:r>
            <a:r>
              <a:rPr dirty="0" sz="2200" spc="-5">
                <a:solidFill>
                  <a:srgbClr val="30B6FC"/>
                </a:solidFill>
                <a:latin typeface="Times New Roman"/>
                <a:cs typeface="Times New Roman"/>
              </a:rPr>
              <a:t>	</a:t>
            </a:r>
            <a:r>
              <a:rPr dirty="0" sz="2200" b="1">
                <a:solidFill>
                  <a:srgbClr val="073D86"/>
                </a:solidFill>
                <a:latin typeface="Times New Roman"/>
                <a:cs typeface="Times New Roman"/>
              </a:rPr>
              <a:t>(P</a:t>
            </a:r>
            <a:r>
              <a:rPr dirty="0" baseline="-21072" sz="2175" b="1">
                <a:solidFill>
                  <a:srgbClr val="073D86"/>
                </a:solidFill>
                <a:latin typeface="Times New Roman"/>
                <a:cs typeface="Times New Roman"/>
              </a:rPr>
              <a:t>1</a:t>
            </a:r>
            <a:r>
              <a:rPr dirty="0" sz="2200" b="1">
                <a:solidFill>
                  <a:srgbClr val="073D86"/>
                </a:solidFill>
                <a:latin typeface="Times New Roman"/>
                <a:cs typeface="Times New Roman"/>
              </a:rPr>
              <a:t>, C</a:t>
            </a:r>
            <a:r>
              <a:rPr dirty="0" baseline="-21072" sz="2175" b="1">
                <a:solidFill>
                  <a:srgbClr val="073D86"/>
                </a:solidFill>
                <a:latin typeface="Times New Roman"/>
                <a:cs typeface="Times New Roman"/>
              </a:rPr>
              <a:t>1</a:t>
            </a:r>
            <a:r>
              <a:rPr dirty="0" sz="2200" b="1">
                <a:solidFill>
                  <a:srgbClr val="073D86"/>
                </a:solidFill>
                <a:latin typeface="Times New Roman"/>
                <a:cs typeface="Times New Roman"/>
              </a:rPr>
              <a:t>, D</a:t>
            </a:r>
            <a:r>
              <a:rPr dirty="0" baseline="-21072" sz="2175" b="1">
                <a:solidFill>
                  <a:srgbClr val="073D86"/>
                </a:solidFill>
                <a:latin typeface="Times New Roman"/>
                <a:cs typeface="Times New Roman"/>
              </a:rPr>
              <a:t>1</a:t>
            </a:r>
            <a:r>
              <a:rPr dirty="0" sz="2200" b="1">
                <a:solidFill>
                  <a:srgbClr val="073D86"/>
                </a:solidFill>
                <a:latin typeface="Times New Roman"/>
                <a:cs typeface="Times New Roman"/>
              </a:rPr>
              <a:t>, R</a:t>
            </a:r>
            <a:r>
              <a:rPr dirty="0" baseline="-21072" sz="2175" b="1">
                <a:solidFill>
                  <a:srgbClr val="073D86"/>
                </a:solidFill>
                <a:latin typeface="Times New Roman"/>
                <a:cs typeface="Times New Roman"/>
              </a:rPr>
              <a:t>1</a:t>
            </a:r>
            <a:r>
              <a:rPr dirty="0" sz="2200" b="1">
                <a:solidFill>
                  <a:srgbClr val="073D86"/>
                </a:solidFill>
                <a:latin typeface="Times New Roman"/>
                <a:cs typeface="Times New Roman"/>
              </a:rPr>
              <a:t>, </a:t>
            </a:r>
            <a:r>
              <a:rPr dirty="0" sz="2200" spc="-5" b="1">
                <a:solidFill>
                  <a:srgbClr val="073D86"/>
                </a:solidFill>
                <a:latin typeface="Times New Roman"/>
                <a:cs typeface="Times New Roman"/>
              </a:rPr>
              <a:t>Psw</a:t>
            </a:r>
            <a:r>
              <a:rPr dirty="0" baseline="-21072" sz="2175" spc="-7" b="1">
                <a:solidFill>
                  <a:srgbClr val="073D86"/>
                </a:solidFill>
                <a:latin typeface="Times New Roman"/>
                <a:cs typeface="Times New Roman"/>
              </a:rPr>
              <a:t>1</a:t>
            </a:r>
            <a:r>
              <a:rPr dirty="0" sz="2200" spc="-5" b="1">
                <a:solidFill>
                  <a:srgbClr val="073D86"/>
                </a:solidFill>
                <a:latin typeface="Times New Roman"/>
                <a:cs typeface="Times New Roman"/>
              </a:rPr>
              <a:t>) and </a:t>
            </a:r>
            <a:r>
              <a:rPr dirty="0" sz="2200" b="1">
                <a:solidFill>
                  <a:srgbClr val="073D86"/>
                </a:solidFill>
                <a:latin typeface="Times New Roman"/>
                <a:cs typeface="Times New Roman"/>
              </a:rPr>
              <a:t>(P</a:t>
            </a:r>
            <a:r>
              <a:rPr dirty="0" baseline="-21072" sz="2175" b="1">
                <a:solidFill>
                  <a:srgbClr val="073D86"/>
                </a:solidFill>
                <a:latin typeface="Times New Roman"/>
                <a:cs typeface="Times New Roman"/>
              </a:rPr>
              <a:t>2</a:t>
            </a:r>
            <a:r>
              <a:rPr dirty="0" sz="2200" b="1">
                <a:solidFill>
                  <a:srgbClr val="073D86"/>
                </a:solidFill>
                <a:latin typeface="Times New Roman"/>
                <a:cs typeface="Times New Roman"/>
              </a:rPr>
              <a:t>, C</a:t>
            </a:r>
            <a:r>
              <a:rPr dirty="0" baseline="-21072" sz="2175" b="1">
                <a:solidFill>
                  <a:srgbClr val="073D86"/>
                </a:solidFill>
                <a:latin typeface="Times New Roman"/>
                <a:cs typeface="Times New Roman"/>
              </a:rPr>
              <a:t>2</a:t>
            </a:r>
            <a:r>
              <a:rPr dirty="0" sz="2200" b="1">
                <a:solidFill>
                  <a:srgbClr val="073D86"/>
                </a:solidFill>
                <a:latin typeface="Times New Roman"/>
                <a:cs typeface="Times New Roman"/>
              </a:rPr>
              <a:t>, D</a:t>
            </a:r>
            <a:r>
              <a:rPr dirty="0" baseline="-21072" sz="2175" b="1">
                <a:solidFill>
                  <a:srgbClr val="073D86"/>
                </a:solidFill>
                <a:latin typeface="Times New Roman"/>
                <a:cs typeface="Times New Roman"/>
              </a:rPr>
              <a:t>1</a:t>
            </a:r>
            <a:r>
              <a:rPr dirty="0" sz="2200" b="1">
                <a:solidFill>
                  <a:srgbClr val="073D86"/>
                </a:solidFill>
                <a:latin typeface="Times New Roman"/>
                <a:cs typeface="Times New Roman"/>
              </a:rPr>
              <a:t>, R</a:t>
            </a:r>
            <a:r>
              <a:rPr dirty="0" baseline="-21072" sz="2175" b="1">
                <a:solidFill>
                  <a:srgbClr val="073D86"/>
                </a:solidFill>
                <a:latin typeface="Times New Roman"/>
                <a:cs typeface="Times New Roman"/>
              </a:rPr>
              <a:t>2</a:t>
            </a:r>
            <a:r>
              <a:rPr dirty="0" sz="2200" b="1">
                <a:solidFill>
                  <a:srgbClr val="073D86"/>
                </a:solidFill>
                <a:latin typeface="Times New Roman"/>
                <a:cs typeface="Times New Roman"/>
              </a:rPr>
              <a:t>,</a:t>
            </a:r>
            <a:r>
              <a:rPr dirty="0" sz="2200" spc="85" b="1">
                <a:solidFill>
                  <a:srgbClr val="073D86"/>
                </a:solidFill>
                <a:latin typeface="Times New Roman"/>
                <a:cs typeface="Times New Roman"/>
              </a:rPr>
              <a:t> </a:t>
            </a:r>
            <a:r>
              <a:rPr dirty="0" sz="2200" spc="-5" b="1">
                <a:solidFill>
                  <a:srgbClr val="073D86"/>
                </a:solidFill>
                <a:latin typeface="Times New Roman"/>
                <a:cs typeface="Times New Roman"/>
              </a:rPr>
              <a:t>Psw</a:t>
            </a:r>
            <a:r>
              <a:rPr dirty="0" baseline="-21072" sz="2175" spc="-7" b="1">
                <a:solidFill>
                  <a:srgbClr val="073D86"/>
                </a:solidFill>
                <a:latin typeface="Times New Roman"/>
                <a:cs typeface="Times New Roman"/>
              </a:rPr>
              <a:t>2</a:t>
            </a:r>
            <a:r>
              <a:rPr dirty="0" sz="2200" spc="-5" b="1">
                <a:solidFill>
                  <a:srgbClr val="073D86"/>
                </a:solidFill>
                <a:latin typeface="Times New Roman"/>
                <a:cs typeface="Times New Roman"/>
              </a:rPr>
              <a:t>)</a:t>
            </a:r>
            <a:endParaRPr sz="2200">
              <a:latin typeface="Times New Roman"/>
              <a:cs typeface="Times New Roman"/>
            </a:endParaRPr>
          </a:p>
          <a:p>
            <a:pPr lvl="1" marL="588645" indent="-273050">
              <a:lnSpc>
                <a:spcPct val="100000"/>
              </a:lnSpc>
              <a:spcBef>
                <a:spcPts val="530"/>
              </a:spcBef>
              <a:buClr>
                <a:srgbClr val="30B6FC"/>
              </a:buClr>
              <a:buFont typeface="Symbol"/>
              <a:buChar char=""/>
              <a:tabLst>
                <a:tab pos="588645" algn="l"/>
                <a:tab pos="589280" algn="l"/>
              </a:tabLst>
            </a:pPr>
            <a:r>
              <a:rPr dirty="0" sz="2200" spc="-10" b="1">
                <a:solidFill>
                  <a:srgbClr val="073D86"/>
                </a:solidFill>
                <a:latin typeface="Times New Roman"/>
                <a:cs typeface="Times New Roman"/>
              </a:rPr>
              <a:t>Concurrent </a:t>
            </a:r>
            <a:r>
              <a:rPr dirty="0" sz="2200" spc="-5" b="1">
                <a:solidFill>
                  <a:srgbClr val="073D86"/>
                </a:solidFill>
                <a:latin typeface="Times New Roman"/>
                <a:cs typeface="Times New Roman"/>
              </a:rPr>
              <a:t>programming(in fact, only </a:t>
            </a:r>
            <a:r>
              <a:rPr dirty="0" sz="2200" spc="-10" b="1">
                <a:solidFill>
                  <a:srgbClr val="073D86"/>
                </a:solidFill>
                <a:latin typeface="Times New Roman"/>
                <a:cs typeface="Times New Roman"/>
              </a:rPr>
              <a:t>share </a:t>
            </a:r>
            <a:r>
              <a:rPr dirty="0" sz="2200" spc="-5" b="1">
                <a:solidFill>
                  <a:srgbClr val="073D86"/>
                </a:solidFill>
                <a:latin typeface="Times New Roman"/>
                <a:cs typeface="Times New Roman"/>
              </a:rPr>
              <a:t>some</a:t>
            </a:r>
            <a:r>
              <a:rPr dirty="0" sz="2200" spc="60" b="1">
                <a:solidFill>
                  <a:srgbClr val="073D86"/>
                </a:solidFill>
                <a:latin typeface="Times New Roman"/>
                <a:cs typeface="Times New Roman"/>
              </a:rPr>
              <a:t> </a:t>
            </a:r>
            <a:r>
              <a:rPr dirty="0" sz="2200" spc="-5" b="1">
                <a:solidFill>
                  <a:srgbClr val="073D86"/>
                </a:solidFill>
                <a:latin typeface="Times New Roman"/>
                <a:cs typeface="Times New Roman"/>
              </a:rPr>
              <a:t>data)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  <a:tabLst>
                <a:tab pos="285115" algn="l"/>
              </a:tabLst>
            </a:pPr>
            <a:r>
              <a:rPr dirty="0" sz="2200" spc="-5">
                <a:solidFill>
                  <a:srgbClr val="30B6FC"/>
                </a:solidFill>
                <a:latin typeface="Symbol"/>
                <a:cs typeface="Symbol"/>
              </a:rPr>
              <a:t></a:t>
            </a:r>
            <a:r>
              <a:rPr dirty="0" sz="2200" spc="-5">
                <a:solidFill>
                  <a:srgbClr val="30B6FC"/>
                </a:solidFill>
                <a:latin typeface="Times New Roman"/>
                <a:cs typeface="Times New Roman"/>
              </a:rPr>
              <a:t>	</a:t>
            </a:r>
            <a:r>
              <a:rPr dirty="0" sz="2200" b="1">
                <a:solidFill>
                  <a:srgbClr val="073D86"/>
                </a:solidFill>
                <a:latin typeface="Times New Roman"/>
                <a:cs typeface="Times New Roman"/>
              </a:rPr>
              <a:t>(P</a:t>
            </a:r>
            <a:r>
              <a:rPr dirty="0" baseline="-21072" sz="2175" b="1">
                <a:solidFill>
                  <a:srgbClr val="073D86"/>
                </a:solidFill>
                <a:latin typeface="Times New Roman"/>
                <a:cs typeface="Times New Roman"/>
              </a:rPr>
              <a:t>1</a:t>
            </a:r>
            <a:r>
              <a:rPr dirty="0" sz="2200" b="1">
                <a:solidFill>
                  <a:srgbClr val="073D86"/>
                </a:solidFill>
                <a:latin typeface="Times New Roman"/>
                <a:cs typeface="Times New Roman"/>
              </a:rPr>
              <a:t>, C</a:t>
            </a:r>
            <a:r>
              <a:rPr dirty="0" baseline="-21072" sz="2175" b="1">
                <a:solidFill>
                  <a:srgbClr val="073D86"/>
                </a:solidFill>
                <a:latin typeface="Times New Roman"/>
                <a:cs typeface="Times New Roman"/>
              </a:rPr>
              <a:t>1</a:t>
            </a:r>
            <a:r>
              <a:rPr dirty="0" sz="2200" b="1">
                <a:solidFill>
                  <a:srgbClr val="073D86"/>
                </a:solidFill>
                <a:latin typeface="Times New Roman"/>
                <a:cs typeface="Times New Roman"/>
              </a:rPr>
              <a:t>, D</a:t>
            </a:r>
            <a:r>
              <a:rPr dirty="0" baseline="-21072" sz="2175" b="1">
                <a:solidFill>
                  <a:srgbClr val="073D86"/>
                </a:solidFill>
                <a:latin typeface="Times New Roman"/>
                <a:cs typeface="Times New Roman"/>
              </a:rPr>
              <a:t>1</a:t>
            </a:r>
            <a:r>
              <a:rPr dirty="0" sz="2200" b="1">
                <a:solidFill>
                  <a:srgbClr val="073D86"/>
                </a:solidFill>
                <a:latin typeface="Times New Roman"/>
                <a:cs typeface="Times New Roman"/>
              </a:rPr>
              <a:t>, R</a:t>
            </a:r>
            <a:r>
              <a:rPr dirty="0" baseline="-21072" sz="2175" b="1">
                <a:solidFill>
                  <a:srgbClr val="073D86"/>
                </a:solidFill>
                <a:latin typeface="Times New Roman"/>
                <a:cs typeface="Times New Roman"/>
              </a:rPr>
              <a:t>1</a:t>
            </a:r>
            <a:r>
              <a:rPr dirty="0" sz="2200" b="1">
                <a:solidFill>
                  <a:srgbClr val="073D86"/>
                </a:solidFill>
                <a:latin typeface="Times New Roman"/>
                <a:cs typeface="Times New Roman"/>
              </a:rPr>
              <a:t>, </a:t>
            </a:r>
            <a:r>
              <a:rPr dirty="0" sz="2200" spc="-5" b="1">
                <a:solidFill>
                  <a:srgbClr val="073D86"/>
                </a:solidFill>
                <a:latin typeface="Times New Roman"/>
                <a:cs typeface="Times New Roman"/>
              </a:rPr>
              <a:t>Psw</a:t>
            </a:r>
            <a:r>
              <a:rPr dirty="0" baseline="-21072" sz="2175" spc="-7" b="1">
                <a:solidFill>
                  <a:srgbClr val="073D86"/>
                </a:solidFill>
                <a:latin typeface="Times New Roman"/>
                <a:cs typeface="Times New Roman"/>
              </a:rPr>
              <a:t>1</a:t>
            </a:r>
            <a:r>
              <a:rPr dirty="0" sz="2200" spc="-5" b="1">
                <a:solidFill>
                  <a:srgbClr val="073D86"/>
                </a:solidFill>
                <a:latin typeface="Times New Roman"/>
                <a:cs typeface="Times New Roman"/>
              </a:rPr>
              <a:t>) and </a:t>
            </a:r>
            <a:r>
              <a:rPr dirty="0" sz="2200" b="1">
                <a:solidFill>
                  <a:srgbClr val="073D86"/>
                </a:solidFill>
                <a:latin typeface="Times New Roman"/>
                <a:cs typeface="Times New Roman"/>
              </a:rPr>
              <a:t>(P</a:t>
            </a:r>
            <a:r>
              <a:rPr dirty="0" baseline="-21072" sz="2175" b="1">
                <a:solidFill>
                  <a:srgbClr val="073D86"/>
                </a:solidFill>
                <a:latin typeface="Times New Roman"/>
                <a:cs typeface="Times New Roman"/>
              </a:rPr>
              <a:t>2</a:t>
            </a:r>
            <a:r>
              <a:rPr dirty="0" sz="2200" b="1">
                <a:solidFill>
                  <a:srgbClr val="073D86"/>
                </a:solidFill>
                <a:latin typeface="Times New Roman"/>
                <a:cs typeface="Times New Roman"/>
              </a:rPr>
              <a:t>, C</a:t>
            </a:r>
            <a:r>
              <a:rPr dirty="0" baseline="-21072" sz="2175" b="1">
                <a:solidFill>
                  <a:srgbClr val="073D86"/>
                </a:solidFill>
                <a:latin typeface="Times New Roman"/>
                <a:cs typeface="Times New Roman"/>
              </a:rPr>
              <a:t>1</a:t>
            </a:r>
            <a:r>
              <a:rPr dirty="0" sz="2200" b="1">
                <a:solidFill>
                  <a:srgbClr val="073D86"/>
                </a:solidFill>
                <a:latin typeface="Times New Roman"/>
                <a:cs typeface="Times New Roman"/>
              </a:rPr>
              <a:t>, D</a:t>
            </a:r>
            <a:r>
              <a:rPr dirty="0" baseline="-21072" sz="2175" b="1">
                <a:solidFill>
                  <a:srgbClr val="073D86"/>
                </a:solidFill>
                <a:latin typeface="Times New Roman"/>
                <a:cs typeface="Times New Roman"/>
              </a:rPr>
              <a:t>2</a:t>
            </a:r>
            <a:r>
              <a:rPr dirty="0" sz="2200" b="1">
                <a:solidFill>
                  <a:srgbClr val="073D86"/>
                </a:solidFill>
                <a:latin typeface="Times New Roman"/>
                <a:cs typeface="Times New Roman"/>
              </a:rPr>
              <a:t>, </a:t>
            </a:r>
            <a:r>
              <a:rPr dirty="0" sz="2200" spc="-5" b="1">
                <a:solidFill>
                  <a:srgbClr val="073D86"/>
                </a:solidFill>
                <a:latin typeface="Times New Roman"/>
                <a:cs typeface="Times New Roman"/>
              </a:rPr>
              <a:t>R</a:t>
            </a:r>
            <a:r>
              <a:rPr dirty="0" baseline="-21072" sz="2175" spc="-7" b="1">
                <a:solidFill>
                  <a:srgbClr val="073D86"/>
                </a:solidFill>
                <a:latin typeface="Times New Roman"/>
                <a:cs typeface="Times New Roman"/>
              </a:rPr>
              <a:t>2</a:t>
            </a:r>
            <a:r>
              <a:rPr dirty="0" sz="2200" spc="-5" b="1">
                <a:solidFill>
                  <a:srgbClr val="073D86"/>
                </a:solidFill>
                <a:latin typeface="Times New Roman"/>
                <a:cs typeface="Times New Roman"/>
              </a:rPr>
              <a:t>,</a:t>
            </a:r>
            <a:r>
              <a:rPr dirty="0" sz="2200" spc="80" b="1">
                <a:solidFill>
                  <a:srgbClr val="073D86"/>
                </a:solidFill>
                <a:latin typeface="Times New Roman"/>
                <a:cs typeface="Times New Roman"/>
              </a:rPr>
              <a:t> </a:t>
            </a:r>
            <a:r>
              <a:rPr dirty="0" sz="2200" spc="-5" b="1">
                <a:solidFill>
                  <a:srgbClr val="073D86"/>
                </a:solidFill>
                <a:latin typeface="Times New Roman"/>
                <a:cs typeface="Times New Roman"/>
              </a:rPr>
              <a:t>Psw</a:t>
            </a:r>
            <a:r>
              <a:rPr dirty="0" baseline="-21072" sz="2175" spc="-7" b="1">
                <a:solidFill>
                  <a:srgbClr val="073D86"/>
                </a:solidFill>
                <a:latin typeface="Times New Roman"/>
                <a:cs typeface="Times New Roman"/>
              </a:rPr>
              <a:t>2</a:t>
            </a:r>
            <a:r>
              <a:rPr dirty="0" sz="2200" spc="-5" b="1">
                <a:solidFill>
                  <a:srgbClr val="073D86"/>
                </a:solidFill>
                <a:latin typeface="Times New Roman"/>
                <a:cs typeface="Times New Roman"/>
              </a:rPr>
              <a:t>)</a:t>
            </a:r>
            <a:endParaRPr sz="2200">
              <a:latin typeface="Times New Roman"/>
              <a:cs typeface="Times New Roman"/>
            </a:endParaRPr>
          </a:p>
          <a:p>
            <a:pPr lvl="1" marL="588645" indent="-273050">
              <a:lnSpc>
                <a:spcPct val="100000"/>
              </a:lnSpc>
              <a:spcBef>
                <a:spcPts val="525"/>
              </a:spcBef>
              <a:buClr>
                <a:srgbClr val="30B6FC"/>
              </a:buClr>
              <a:buFont typeface="Symbol"/>
              <a:buChar char=""/>
              <a:tabLst>
                <a:tab pos="588645" algn="l"/>
                <a:tab pos="589280" algn="l"/>
              </a:tabLst>
            </a:pPr>
            <a:r>
              <a:rPr dirty="0" sz="2200" spc="-10" b="1">
                <a:solidFill>
                  <a:srgbClr val="073D86"/>
                </a:solidFill>
                <a:latin typeface="Times New Roman"/>
                <a:cs typeface="Times New Roman"/>
              </a:rPr>
              <a:t>Share </a:t>
            </a:r>
            <a:r>
              <a:rPr dirty="0" sz="2200" spc="-5" b="1">
                <a:solidFill>
                  <a:srgbClr val="073D86"/>
                </a:solidFill>
                <a:latin typeface="Times New Roman"/>
                <a:cs typeface="Times New Roman"/>
              </a:rPr>
              <a:t>code(Reentrant </a:t>
            </a:r>
            <a:r>
              <a:rPr dirty="0" sz="2200" spc="-10" b="1">
                <a:solidFill>
                  <a:srgbClr val="073D86"/>
                </a:solidFill>
                <a:latin typeface="Times New Roman"/>
                <a:cs typeface="Times New Roman"/>
              </a:rPr>
              <a:t>program, </a:t>
            </a:r>
            <a:r>
              <a:rPr dirty="0" sz="2200" spc="-5" b="1">
                <a:solidFill>
                  <a:srgbClr val="073D86"/>
                </a:solidFill>
                <a:latin typeface="Times New Roman"/>
                <a:cs typeface="Times New Roman"/>
              </a:rPr>
              <a:t>Reentrant</a:t>
            </a:r>
            <a:r>
              <a:rPr dirty="0" sz="2200" spc="65" b="1">
                <a:solidFill>
                  <a:srgbClr val="073D86"/>
                </a:solidFill>
                <a:latin typeface="Times New Roman"/>
                <a:cs typeface="Times New Roman"/>
              </a:rPr>
              <a:t> </a:t>
            </a:r>
            <a:r>
              <a:rPr dirty="0" sz="2200" spc="-10" b="1">
                <a:solidFill>
                  <a:srgbClr val="073D86"/>
                </a:solidFill>
                <a:latin typeface="Times New Roman"/>
                <a:cs typeface="Times New Roman"/>
              </a:rPr>
              <a:t>Procedure)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8976" y="260604"/>
            <a:ext cx="2438400" cy="6416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费翔林</dc:creator>
  <dc:title>CH4 存储管理</dc:title>
  <dcterms:created xsi:type="dcterms:W3CDTF">2019-09-12T16:06:36Z</dcterms:created>
  <dcterms:modified xsi:type="dcterms:W3CDTF">2019-09-12T16:06:36Z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2014-06-22T00:00:00Z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2019-09-12T00:00:00Z</vt:filetime>
  </property>
</Properties>
</file>