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jpg" ContentType="image/jp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8759" y="1585671"/>
            <a:ext cx="6126480" cy="1713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130" y="229057"/>
            <a:ext cx="6901738" cy="144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9722" y="2430271"/>
            <a:ext cx="8404555" cy="2732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61273" y="6295958"/>
            <a:ext cx="2311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0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300" y="1585671"/>
            <a:ext cx="6123940" cy="17138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  <a:latin typeface="华文新魏"/>
                <a:cs typeface="华文新魏"/>
              </a:rPr>
              <a:t>计算机与操作系统</a:t>
            </a:r>
            <a:endParaRPr sz="60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2216150" algn="l"/>
              </a:tabLst>
            </a:pPr>
            <a:r>
              <a:rPr dirty="0" sz="5000">
                <a:solidFill>
                  <a:srgbClr val="FFFFFF"/>
                </a:solidFill>
                <a:latin typeface="华文新魏"/>
                <a:cs typeface="华文新魏"/>
              </a:rPr>
              <a:t>第五讲</a:t>
            </a:r>
            <a:r>
              <a:rPr dirty="0" sz="5000">
                <a:solidFill>
                  <a:srgbClr val="FFFFFF"/>
                </a:solidFill>
                <a:latin typeface="华文新魏"/>
                <a:cs typeface="华文新魏"/>
              </a:rPr>
              <a:t>	</a:t>
            </a:r>
            <a:r>
              <a:rPr dirty="0" sz="5000">
                <a:solidFill>
                  <a:srgbClr val="FFFFFF"/>
                </a:solidFill>
                <a:latin typeface="华文新魏"/>
                <a:cs typeface="华文新魏"/>
              </a:rPr>
              <a:t>多线程技术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1414" y="4440123"/>
            <a:ext cx="32829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dirty="0" sz="3200" spc="20" b="1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dirty="0" sz="3200" spc="-15" b="1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345" y="755650"/>
            <a:ext cx="49047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多线程结构的进程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644" y="2494026"/>
            <a:ext cx="7558405" cy="2172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469265" algn="l"/>
                <a:tab pos="469900" algn="l"/>
              </a:tabLst>
            </a:pP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线程是进程的组成部</a:t>
            </a:r>
            <a:r>
              <a:rPr dirty="0" sz="3200" spc="75" b="1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，每个进程内允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许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包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含多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并发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实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体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3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流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endParaRPr sz="32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469265" algn="l"/>
                <a:tab pos="4699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作为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理器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度和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派的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级单位</a:t>
            </a:r>
            <a:endParaRPr sz="32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469265" algn="l"/>
                <a:tab pos="4699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的状</a:t>
            </a:r>
            <a:r>
              <a:rPr dirty="0" sz="3200" spc="75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运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、阻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塞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态)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465" y="649935"/>
            <a:ext cx="24701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"/>
              <a:t>线程组成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2344318"/>
            <a:ext cx="7770495" cy="250571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线程唯一标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识符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及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态信息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400"/>
              </a:lnSpc>
              <a:spcBef>
                <a:spcPts val="6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未运行时保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存的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程上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文，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把线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看成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程中一个独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立的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序计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器在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核心栈，核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心态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工作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，保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参数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用于存放线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程局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变量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及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的私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存储区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541" y="755650"/>
            <a:ext cx="73431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并</a:t>
            </a:r>
            <a:r>
              <a:rPr dirty="0" sz="4800" spc="15"/>
              <a:t>发</a:t>
            </a:r>
            <a:r>
              <a:rPr dirty="0" sz="4800"/>
              <a:t>多线程程序设计的优点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3016" y="2327250"/>
            <a:ext cx="3936365" cy="295211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865"/>
              </a:spcBef>
              <a:buFont typeface="Candara"/>
              <a:buChar char="•"/>
              <a:tabLst>
                <a:tab pos="380365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快速线程切换</a:t>
            </a:r>
            <a:endParaRPr sz="3200">
              <a:latin typeface="华文新魏"/>
              <a:cs typeface="华文新魏"/>
            </a:endParaRPr>
          </a:p>
          <a:p>
            <a:pPr marL="379730" indent="-367030">
              <a:lnSpc>
                <a:spcPct val="100000"/>
              </a:lnSpc>
              <a:spcBef>
                <a:spcPts val="770"/>
              </a:spcBef>
              <a:buFont typeface="Candara"/>
              <a:buChar char="•"/>
              <a:tabLst>
                <a:tab pos="380365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减</a:t>
            </a:r>
            <a:r>
              <a:rPr dirty="0" sz="3200" spc="-5">
                <a:solidFill>
                  <a:srgbClr val="073D86"/>
                </a:solidFill>
                <a:latin typeface="华文新魏"/>
                <a:cs typeface="华文新魏"/>
              </a:rPr>
              <a:t>少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(系统)管理开销</a:t>
            </a:r>
            <a:endParaRPr sz="3200">
              <a:latin typeface="华文新魏"/>
              <a:cs typeface="华文新魏"/>
            </a:endParaRPr>
          </a:p>
          <a:p>
            <a:pPr marL="368935" indent="-356235">
              <a:lnSpc>
                <a:spcPct val="100000"/>
              </a:lnSpc>
              <a:spcBef>
                <a:spcPts val="765"/>
              </a:spcBef>
              <a:buFont typeface="Candara"/>
              <a:buChar char="•"/>
              <a:tabLst>
                <a:tab pos="36957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线程)通信易于实现</a:t>
            </a:r>
            <a:endParaRPr sz="3200">
              <a:latin typeface="华文新魏"/>
              <a:cs typeface="华文新魏"/>
            </a:endParaRPr>
          </a:p>
          <a:p>
            <a:pPr marL="368935" indent="-356235">
              <a:lnSpc>
                <a:spcPct val="100000"/>
              </a:lnSpc>
              <a:spcBef>
                <a:spcPts val="770"/>
              </a:spcBef>
              <a:buFont typeface="Candara"/>
              <a:buChar char="•"/>
              <a:tabLst>
                <a:tab pos="36957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便于共享资源</a:t>
            </a:r>
            <a:endParaRPr sz="3200">
              <a:latin typeface="华文新魏"/>
              <a:cs typeface="华文新魏"/>
            </a:endParaRPr>
          </a:p>
          <a:p>
            <a:pPr marL="379730" indent="-367030">
              <a:lnSpc>
                <a:spcPct val="100000"/>
              </a:lnSpc>
              <a:spcBef>
                <a:spcPts val="770"/>
              </a:spcBef>
              <a:buFont typeface="Candara"/>
              <a:buChar char="•"/>
              <a:tabLst>
                <a:tab pos="380365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并行程度提高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833" y="2694813"/>
            <a:ext cx="65430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 sz="5400" b="0">
                <a:latin typeface="Times New Roman"/>
                <a:cs typeface="Times New Roman"/>
              </a:rPr>
              <a:t>5.3	</a:t>
            </a:r>
            <a:r>
              <a:rPr dirty="0" sz="5400" b="0">
                <a:latin typeface="华文新魏"/>
                <a:cs typeface="华文新魏"/>
              </a:rPr>
              <a:t>内核级线程的实现</a:t>
            </a:r>
            <a:endParaRPr sz="5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6876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092" y="229057"/>
            <a:ext cx="5514340" cy="14255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5080">
              <a:lnSpc>
                <a:spcPts val="5265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5.3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5"/>
              <a:t>内</a:t>
            </a:r>
            <a:r>
              <a:rPr dirty="0" spc="20"/>
              <a:t>核</a:t>
            </a:r>
            <a:r>
              <a:rPr dirty="0" spc="5"/>
              <a:t>级线程的实现</a:t>
            </a:r>
          </a:p>
          <a:p>
            <a:pPr algn="ctr">
              <a:lnSpc>
                <a:spcPts val="5745"/>
              </a:lnSpc>
            </a:pPr>
            <a:r>
              <a:rPr dirty="0" sz="4800"/>
              <a:t>内</a:t>
            </a:r>
            <a:r>
              <a:rPr dirty="0" sz="4800" spc="15"/>
              <a:t>核</a:t>
            </a:r>
            <a:r>
              <a:rPr dirty="0" sz="4800"/>
              <a:t>中运行的线程库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2627845"/>
            <a:ext cx="8556625" cy="292862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5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在内核中运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行的线程库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是通过内核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管理线程库的</a:t>
            </a:r>
            <a:endParaRPr sz="2800">
              <a:latin typeface="Microsoft JhengHei"/>
              <a:cs typeface="Microsoft JhengHei"/>
            </a:endParaRPr>
          </a:p>
          <a:p>
            <a:pPr marL="285115" marR="8509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内核既要保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存进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的数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据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结构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也要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立和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护线程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的数据结构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由内核专门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提供一组应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程序编程接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口</a:t>
            </a:r>
            <a:r>
              <a:rPr dirty="0" sz="2800" spc="-70" b="1">
                <a:solidFill>
                  <a:srgbClr val="073D86"/>
                </a:solidFill>
                <a:latin typeface="Microsoft JhengHei"/>
                <a:cs typeface="Microsoft JhengHei"/>
              </a:rPr>
              <a:t>(API)，</a:t>
            </a:r>
            <a:r>
              <a:rPr dirty="0" sz="28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供开发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者开发多线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程应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spc="-135" b="1">
                <a:solidFill>
                  <a:srgbClr val="073D86"/>
                </a:solidFill>
                <a:latin typeface="Microsoft JhengHei"/>
                <a:cs typeface="Microsoft JhengHei"/>
              </a:rPr>
              <a:t>Windows</a:t>
            </a:r>
            <a:r>
              <a:rPr dirty="0" sz="2800" spc="-4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20" b="1">
                <a:solidFill>
                  <a:srgbClr val="073D86"/>
                </a:solidFill>
                <a:latin typeface="Microsoft JhengHei"/>
                <a:cs typeface="Microsoft JhengHei"/>
              </a:rPr>
              <a:t>NT</a:t>
            </a:r>
            <a:r>
              <a:rPr dirty="0" sz="2800" spc="-1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spc="675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155" b="1">
                <a:solidFill>
                  <a:srgbClr val="073D86"/>
                </a:solidFill>
                <a:latin typeface="Microsoft JhengHei"/>
                <a:cs typeface="Microsoft JhengHei"/>
              </a:rPr>
              <a:t>OS/2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都是采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这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种方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法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的例子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/>
              <a:t>内</a:t>
            </a:r>
            <a:r>
              <a:rPr dirty="0" spc="15"/>
              <a:t>核</a:t>
            </a:r>
            <a:r>
              <a:rPr dirty="0"/>
              <a:t>级的线程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>
                <a:latin typeface="Times New Roman"/>
                <a:cs typeface="Times New Roman"/>
              </a:rPr>
              <a:t>Kernel-Level </a:t>
            </a:r>
            <a:r>
              <a:rPr dirty="0" spc="-10">
                <a:latin typeface="Times New Roman"/>
                <a:cs typeface="Times New Roman"/>
              </a:rPr>
              <a:t>Threads</a:t>
            </a:r>
            <a:r>
              <a:rPr dirty="0" spc="-170">
                <a:latin typeface="Times New Roman"/>
                <a:cs typeface="Times New Roman"/>
              </a:rPr>
              <a:t> </a:t>
            </a:r>
            <a:r>
              <a:rPr dirty="0" spc="-85">
                <a:latin typeface="Times New Roman"/>
                <a:cs typeface="Times New Roman"/>
              </a:rPr>
              <a:t>(KLT)</a:t>
            </a:r>
          </a:p>
        </p:txBody>
      </p:sp>
      <p:sp>
        <p:nvSpPr>
          <p:cNvPr id="3" name="object 3"/>
          <p:cNvSpPr/>
          <p:nvPr/>
        </p:nvSpPr>
        <p:spPr>
          <a:xfrm>
            <a:off x="2493139" y="2007125"/>
            <a:ext cx="4185648" cy="4559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39602" y="3949649"/>
            <a:ext cx="1122680" cy="6013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58445">
              <a:lnSpc>
                <a:spcPts val="2115"/>
              </a:lnSpc>
            </a:pPr>
            <a:r>
              <a:rPr dirty="0" sz="2050" spc="330">
                <a:latin typeface="宋体"/>
                <a:cs typeface="宋体"/>
              </a:rPr>
              <a:t>内</a:t>
            </a:r>
            <a:r>
              <a:rPr dirty="0" sz="2050" spc="325">
                <a:latin typeface="宋体"/>
                <a:cs typeface="宋体"/>
              </a:rPr>
              <a:t>核</a:t>
            </a:r>
            <a:endParaRPr sz="2050">
              <a:latin typeface="宋体"/>
              <a:cs typeface="宋体"/>
            </a:endParaRPr>
          </a:p>
          <a:p>
            <a:pPr marL="258445">
              <a:lnSpc>
                <a:spcPts val="2360"/>
              </a:lnSpc>
            </a:pPr>
            <a:r>
              <a:rPr dirty="0" sz="2050" spc="330">
                <a:latin typeface="宋体"/>
                <a:cs typeface="宋体"/>
              </a:rPr>
              <a:t>空</a:t>
            </a:r>
            <a:r>
              <a:rPr dirty="0" sz="2050" spc="325">
                <a:latin typeface="宋体"/>
                <a:cs typeface="宋体"/>
              </a:rPr>
              <a:t>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9602" y="3117160"/>
            <a:ext cx="1122680" cy="6940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5085" rIns="0" bIns="0" rtlCol="0" vert="horz">
            <a:spAutoFit/>
          </a:bodyPr>
          <a:lstStyle/>
          <a:p>
            <a:pPr marL="258445" marR="251460">
              <a:lnSpc>
                <a:spcPts val="2260"/>
              </a:lnSpc>
              <a:spcBef>
                <a:spcPts val="355"/>
              </a:spcBef>
            </a:pPr>
            <a:r>
              <a:rPr dirty="0" sz="2050" spc="330">
                <a:latin typeface="宋体"/>
                <a:cs typeface="宋体"/>
              </a:rPr>
              <a:t>用</a:t>
            </a:r>
            <a:r>
              <a:rPr dirty="0" sz="2050" spc="240">
                <a:latin typeface="宋体"/>
                <a:cs typeface="宋体"/>
              </a:rPr>
              <a:t>户 </a:t>
            </a:r>
            <a:r>
              <a:rPr dirty="0" sz="2050" spc="330">
                <a:latin typeface="宋体"/>
                <a:cs typeface="宋体"/>
              </a:rPr>
              <a:t>空</a:t>
            </a:r>
            <a:r>
              <a:rPr dirty="0" sz="2050" spc="325">
                <a:latin typeface="宋体"/>
                <a:cs typeface="宋体"/>
              </a:rPr>
              <a:t>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72" y="191211"/>
            <a:ext cx="6908800" cy="13862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内</a:t>
            </a:r>
            <a:r>
              <a:rPr dirty="0" spc="15"/>
              <a:t>核</a:t>
            </a:r>
            <a:r>
              <a:rPr dirty="0" spc="5"/>
              <a:t>级的</a:t>
            </a:r>
            <a:r>
              <a:rPr dirty="0" spc="-15"/>
              <a:t>线</a:t>
            </a:r>
            <a:r>
              <a:rPr dirty="0" spc="5"/>
              <a:t>程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>
                <a:latin typeface="Times New Roman"/>
                <a:cs typeface="Times New Roman"/>
              </a:rPr>
              <a:t>Kernel-Level </a:t>
            </a:r>
            <a:r>
              <a:rPr dirty="0" spc="-10">
                <a:latin typeface="Times New Roman"/>
                <a:cs typeface="Times New Roman"/>
              </a:rPr>
              <a:t>Threads</a:t>
            </a:r>
            <a:r>
              <a:rPr dirty="0" spc="-170">
                <a:latin typeface="Times New Roman"/>
                <a:cs typeface="Times New Roman"/>
              </a:rPr>
              <a:t> </a:t>
            </a:r>
            <a:r>
              <a:rPr dirty="0" spc="-85">
                <a:latin typeface="Times New Roman"/>
                <a:cs typeface="Times New Roman"/>
              </a:rPr>
              <a:t>(KLT)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032912"/>
            <a:ext cx="8306434" cy="386334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3200" spc="10" b="1">
                <a:solidFill>
                  <a:srgbClr val="FF5050"/>
                </a:solidFill>
                <a:latin typeface="Microsoft JhengHei"/>
                <a:cs typeface="Microsoft JhengHei"/>
              </a:rPr>
              <a:t>优点</a:t>
            </a:r>
            <a:endParaRPr sz="3200">
              <a:latin typeface="Microsoft JhengHei"/>
              <a:cs typeface="Microsoft JhengHei"/>
            </a:endParaRPr>
          </a:p>
          <a:p>
            <a:pPr algn="just" marL="469900" marR="5715" indent="-45720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46990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多处理器上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能同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线程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并行执行</a:t>
            </a:r>
            <a:endParaRPr sz="2800">
              <a:latin typeface="Microsoft JhengHei"/>
              <a:cs typeface="Microsoft JhengHei"/>
            </a:endParaRPr>
          </a:p>
          <a:p>
            <a:pPr algn="just" marL="469900" marR="5715" indent="-45720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46990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进程中的一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被阻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塞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了，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核能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度同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的其它线程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占有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理器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endParaRPr sz="2800">
              <a:latin typeface="Microsoft JhengHei"/>
              <a:cs typeface="Microsoft JhengHei"/>
            </a:endParaRPr>
          </a:p>
          <a:p>
            <a:pPr algn="just" marL="469900" marR="5080" indent="-45720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46990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内核线程数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据结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和堆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很小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85" b="1">
                <a:solidFill>
                  <a:srgbClr val="073D86"/>
                </a:solidFill>
                <a:latin typeface="Microsoft JhengHei"/>
                <a:cs typeface="Microsoft JhengHei"/>
              </a:rPr>
              <a:t>K</a:t>
            </a:r>
            <a:r>
              <a:rPr dirty="0" sz="2800" spc="-70" b="1">
                <a:solidFill>
                  <a:srgbClr val="073D86"/>
                </a:solidFill>
                <a:latin typeface="Microsoft JhengHei"/>
                <a:cs typeface="Microsoft JhengHei"/>
              </a:rPr>
              <a:t>L</a:t>
            </a:r>
            <a:r>
              <a:rPr dirty="0" sz="2800" spc="-75" b="1">
                <a:solidFill>
                  <a:srgbClr val="073D86"/>
                </a:solidFill>
                <a:latin typeface="Microsoft JhengHei"/>
                <a:cs typeface="Microsoft JhengHei"/>
              </a:rPr>
              <a:t>T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换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快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自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身也可用多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线程技术实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，能提高系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的执行速度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和效率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698" y="231394"/>
            <a:ext cx="6908800" cy="13855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/>
              <a:t>内</a:t>
            </a:r>
            <a:r>
              <a:rPr dirty="0" spc="15"/>
              <a:t>核</a:t>
            </a:r>
            <a:r>
              <a:rPr dirty="0"/>
              <a:t>级的线程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>
                <a:latin typeface="Times New Roman"/>
                <a:cs typeface="Times New Roman"/>
              </a:rPr>
              <a:t>Kernel-Level </a:t>
            </a:r>
            <a:r>
              <a:rPr dirty="0" spc="-10">
                <a:latin typeface="Times New Roman"/>
                <a:cs typeface="Times New Roman"/>
              </a:rPr>
              <a:t>Threads</a:t>
            </a:r>
            <a:r>
              <a:rPr dirty="0" spc="-170">
                <a:latin typeface="Times New Roman"/>
                <a:cs typeface="Times New Roman"/>
              </a:rPr>
              <a:t> </a:t>
            </a:r>
            <a:r>
              <a:rPr dirty="0" spc="-85">
                <a:latin typeface="Times New Roman"/>
                <a:cs typeface="Times New Roman"/>
              </a:rPr>
              <a:t>(KLT)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104596"/>
            <a:ext cx="8125459" cy="241173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3200" spc="10" b="1">
                <a:solidFill>
                  <a:srgbClr val="FF5050"/>
                </a:solidFill>
                <a:latin typeface="Microsoft JhengHei"/>
                <a:cs typeface="Microsoft JhengHei"/>
              </a:rPr>
              <a:t>缺点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应用程序线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线程调度和管理在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内核实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制权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程传送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到另一个线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程时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要用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355" b="1">
                <a:solidFill>
                  <a:srgbClr val="073D86"/>
                </a:solidFill>
                <a:latin typeface="Microsoft JhengHei"/>
                <a:cs typeface="Microsoft JhengHei"/>
              </a:rPr>
              <a:t>-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355" b="1">
                <a:solidFill>
                  <a:srgbClr val="073D86"/>
                </a:solidFill>
                <a:latin typeface="Microsoft JhengHei"/>
                <a:cs typeface="Microsoft JhengHei"/>
              </a:rPr>
              <a:t>-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的模式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切换，系统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开销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大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763" y="1786543"/>
            <a:ext cx="7490091" cy="4931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5760" y="3139061"/>
            <a:ext cx="1246505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latin typeface="宋体"/>
                <a:cs typeface="宋体"/>
              </a:rPr>
              <a:t>进程对</a:t>
            </a:r>
            <a:r>
              <a:rPr dirty="0" sz="2400" spc="-5">
                <a:latin typeface="宋体"/>
                <a:cs typeface="宋体"/>
              </a:rPr>
              <a:t>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240" y="4518126"/>
            <a:ext cx="791210" cy="3860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65"/>
              </a:spcBef>
            </a:pPr>
            <a:r>
              <a:rPr dirty="0" sz="2000">
                <a:latin typeface="宋体"/>
                <a:cs typeface="宋体"/>
              </a:rPr>
              <a:t>句柄</a:t>
            </a:r>
            <a:r>
              <a:rPr dirty="0" sz="2000" spc="-5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4240" y="4976353"/>
            <a:ext cx="791210" cy="3860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65"/>
              </a:spcBef>
            </a:pPr>
            <a:r>
              <a:rPr dirty="0" sz="2000">
                <a:latin typeface="宋体"/>
                <a:cs typeface="宋体"/>
              </a:rPr>
              <a:t>句柄</a:t>
            </a:r>
            <a:r>
              <a:rPr dirty="0" sz="2000" spc="-5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240" y="5434643"/>
            <a:ext cx="791210" cy="3860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65"/>
              </a:spcBef>
            </a:pPr>
            <a:r>
              <a:rPr dirty="0" sz="2000">
                <a:latin typeface="宋体"/>
                <a:cs typeface="宋体"/>
              </a:rPr>
              <a:t>句柄</a:t>
            </a:r>
            <a:r>
              <a:rPr dirty="0" sz="2000" spc="-5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2303" y="4351662"/>
            <a:ext cx="690880" cy="130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 marR="5080">
              <a:lnSpc>
                <a:spcPct val="134000"/>
              </a:lnSpc>
              <a:spcBef>
                <a:spcPts val="100"/>
              </a:spcBef>
            </a:pPr>
            <a:r>
              <a:rPr dirty="0" sz="2000">
                <a:latin typeface="宋体"/>
                <a:cs typeface="宋体"/>
              </a:rPr>
              <a:t>线程</a:t>
            </a:r>
            <a:r>
              <a:rPr dirty="0" sz="2000" spc="-5" b="1">
                <a:latin typeface="Times New Roman"/>
                <a:cs typeface="Times New Roman"/>
              </a:rPr>
              <a:t>x </a:t>
            </a:r>
            <a:r>
              <a:rPr dirty="0" sz="2000">
                <a:latin typeface="宋体"/>
                <a:cs typeface="宋体"/>
              </a:rPr>
              <a:t>文件</a:t>
            </a:r>
            <a:r>
              <a:rPr dirty="0" sz="2000" spc="-5" b="1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2000">
                <a:latin typeface="宋体"/>
                <a:cs typeface="宋体"/>
              </a:rPr>
              <a:t>区域</a:t>
            </a:r>
            <a:r>
              <a:rPr dirty="0" sz="2000" spc="-5" b="1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940" y="4113363"/>
            <a:ext cx="1078865" cy="2876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56845">
              <a:lnSpc>
                <a:spcPts val="2080"/>
              </a:lnSpc>
            </a:pPr>
            <a:r>
              <a:rPr dirty="0" sz="2000">
                <a:latin typeface="宋体"/>
                <a:cs typeface="宋体"/>
              </a:rPr>
              <a:t>句柄</a:t>
            </a:r>
            <a:r>
              <a:rPr dirty="0" sz="2000" spc="-5">
                <a:latin typeface="宋体"/>
                <a:cs typeface="宋体"/>
              </a:rPr>
              <a:t>表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8628" y="4005662"/>
            <a:ext cx="1150620" cy="3594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65405">
              <a:lnSpc>
                <a:spcPts val="2365"/>
              </a:lnSpc>
            </a:pPr>
            <a:r>
              <a:rPr dirty="0" sz="2000">
                <a:latin typeface="宋体"/>
                <a:cs typeface="宋体"/>
              </a:rPr>
              <a:t>可用对</a:t>
            </a:r>
            <a:r>
              <a:rPr dirty="0" sz="2000" spc="-5">
                <a:latin typeface="宋体"/>
                <a:cs typeface="宋体"/>
              </a:rPr>
              <a:t>象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8628" y="2712463"/>
            <a:ext cx="2804160" cy="3594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82905">
              <a:lnSpc>
                <a:spcPts val="2365"/>
              </a:lnSpc>
            </a:pPr>
            <a:r>
              <a:rPr dirty="0" sz="2000">
                <a:latin typeface="宋体"/>
                <a:cs typeface="宋体"/>
              </a:rPr>
              <a:t>虚拟地址空间描</a:t>
            </a:r>
            <a:r>
              <a:rPr dirty="0" sz="2000" spc="-5">
                <a:latin typeface="宋体"/>
                <a:cs typeface="宋体"/>
              </a:rPr>
              <a:t>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2855" y="1805430"/>
            <a:ext cx="584835" cy="667385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359"/>
              </a:spcBef>
            </a:pPr>
            <a:r>
              <a:rPr dirty="0" sz="2200">
                <a:latin typeface="宋体"/>
                <a:cs typeface="宋体"/>
              </a:rPr>
              <a:t>访</a:t>
            </a:r>
            <a:r>
              <a:rPr dirty="0" sz="2200" spc="-5">
                <a:latin typeface="宋体"/>
                <a:cs typeface="宋体"/>
              </a:rPr>
              <a:t>问 </a:t>
            </a:r>
            <a:r>
              <a:rPr dirty="0" sz="2200">
                <a:latin typeface="宋体"/>
                <a:cs typeface="宋体"/>
              </a:rPr>
              <a:t>标</a:t>
            </a:r>
            <a:r>
              <a:rPr dirty="0" sz="2200" spc="-5">
                <a:latin typeface="宋体"/>
                <a:cs typeface="宋体"/>
              </a:rPr>
              <a:t>志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10969" y="852678"/>
            <a:ext cx="65239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90">
                <a:latin typeface="Times New Roman"/>
                <a:cs typeface="Times New Roman"/>
              </a:rPr>
              <a:t>W</a:t>
            </a:r>
            <a:r>
              <a:rPr dirty="0" sz="4800" spc="-5">
                <a:latin typeface="Times New Roman"/>
                <a:cs typeface="Times New Roman"/>
              </a:rPr>
              <a:t>indow</a:t>
            </a:r>
            <a:r>
              <a:rPr dirty="0" sz="4800" spc="-10">
                <a:latin typeface="Times New Roman"/>
                <a:cs typeface="Times New Roman"/>
              </a:rPr>
              <a:t>s</a:t>
            </a:r>
            <a:r>
              <a:rPr dirty="0" sz="4800" spc="10"/>
              <a:t>进程与线</a:t>
            </a:r>
            <a:r>
              <a:rPr dirty="0" sz="4800" spc="5"/>
              <a:t>程</a:t>
            </a:r>
            <a:r>
              <a:rPr dirty="0" sz="4800" spc="-5">
                <a:latin typeface="Times New Roman"/>
                <a:cs typeface="Times New Roman"/>
              </a:rPr>
              <a:t>(</a:t>
            </a:r>
            <a:r>
              <a:rPr dirty="0" sz="4800"/>
              <a:t>例</a:t>
            </a:r>
            <a:r>
              <a:rPr dirty="0" sz="4800">
                <a:latin typeface="Times New Roman"/>
                <a:cs typeface="Times New Roman"/>
              </a:rPr>
              <a:t>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1459" y="1126293"/>
            <a:ext cx="8425609" cy="5134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125" y="751458"/>
            <a:ext cx="447738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/>
              <a:t>本</a:t>
            </a:r>
            <a:r>
              <a:rPr dirty="0" sz="5000" spc="25"/>
              <a:t>主</a:t>
            </a:r>
            <a:r>
              <a:rPr dirty="0" sz="5000"/>
              <a:t>题教学目标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240942" y="2566639"/>
            <a:ext cx="6325870" cy="241554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44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掌握多线程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环境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概念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掌握线程的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三种实现模型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了解</a:t>
            </a:r>
            <a:r>
              <a:rPr dirty="0" sz="2800" spc="-15" b="1">
                <a:solidFill>
                  <a:srgbClr val="073D86"/>
                </a:solidFill>
                <a:latin typeface="Times New Roman"/>
                <a:cs typeface="Times New Roman"/>
              </a:rPr>
              <a:t>Windows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的进程和线程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Solaris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程和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程管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模型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5786" y="2694813"/>
            <a:ext cx="654494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 sz="5400">
                <a:latin typeface="Times New Roman"/>
                <a:cs typeface="Times New Roman"/>
              </a:rPr>
              <a:t>5.4	</a:t>
            </a:r>
            <a:r>
              <a:rPr dirty="0" sz="5400"/>
              <a:t>用</a:t>
            </a:r>
            <a:r>
              <a:rPr dirty="0" sz="5400" spc="20"/>
              <a:t>户</a:t>
            </a:r>
            <a:r>
              <a:rPr dirty="0" sz="5400"/>
              <a:t>级</a:t>
            </a:r>
            <a:r>
              <a:rPr dirty="0" sz="5400" spc="10"/>
              <a:t>线</a:t>
            </a:r>
            <a:r>
              <a:rPr dirty="0" sz="5400"/>
              <a:t>程的实现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6876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22225">
              <a:lnSpc>
                <a:spcPts val="5265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5.4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5"/>
              <a:t>用</a:t>
            </a:r>
            <a:r>
              <a:rPr dirty="0" spc="15"/>
              <a:t>户</a:t>
            </a:r>
            <a:r>
              <a:rPr dirty="0" spc="5"/>
              <a:t>级线</a:t>
            </a:r>
            <a:r>
              <a:rPr dirty="0" spc="-15"/>
              <a:t>程</a:t>
            </a:r>
            <a:r>
              <a:rPr dirty="0" spc="5"/>
              <a:t>的实现</a:t>
            </a:r>
          </a:p>
          <a:p>
            <a:pPr algn="ctr" marL="20320">
              <a:lnSpc>
                <a:spcPts val="5745"/>
              </a:lnSpc>
            </a:pPr>
            <a:r>
              <a:rPr dirty="0" sz="4800"/>
              <a:t>用</a:t>
            </a:r>
            <a:r>
              <a:rPr dirty="0" sz="4800" spc="15"/>
              <a:t>户</a:t>
            </a:r>
            <a:r>
              <a:rPr dirty="0" sz="4800"/>
              <a:t>级空间的线程库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613535" y="3632453"/>
            <a:ext cx="4624070" cy="0"/>
          </a:xfrm>
          <a:custGeom>
            <a:avLst/>
            <a:gdLst/>
            <a:ahLst/>
            <a:cxnLst/>
            <a:rect l="l" t="t" r="r" b="b"/>
            <a:pathLst>
              <a:path w="4624070" h="0">
                <a:moveTo>
                  <a:pt x="0" y="0"/>
                </a:moveTo>
                <a:lnTo>
                  <a:pt x="4623816" y="0"/>
                </a:lnTo>
              </a:path>
            </a:pathLst>
          </a:custGeom>
          <a:ln w="761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8267" y="2787523"/>
            <a:ext cx="8481695" cy="1817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在用户空间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库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，由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它完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在用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空间中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FF0000"/>
                </a:solidFill>
                <a:latin typeface="Microsoft JhengHei"/>
                <a:cs typeface="Microsoft JhengHei"/>
              </a:rPr>
              <a:t>操作</a:t>
            </a:r>
            <a:r>
              <a:rPr dirty="0" sz="2800" spc="-5" b="1">
                <a:solidFill>
                  <a:srgbClr val="FF0000"/>
                </a:solidFill>
                <a:latin typeface="Microsoft JhengHei"/>
                <a:cs typeface="Microsoft JhengHei"/>
              </a:rPr>
              <a:t>系统</a:t>
            </a:r>
            <a:r>
              <a:rPr dirty="0" sz="2800" b="1">
                <a:solidFill>
                  <a:srgbClr val="FF0000"/>
                </a:solidFill>
                <a:latin typeface="Microsoft JhengHei"/>
                <a:cs typeface="Microsoft JhengHei"/>
              </a:rPr>
              <a:t>内</a:t>
            </a:r>
            <a:r>
              <a:rPr dirty="0" sz="2800" spc="-5" b="1">
                <a:solidFill>
                  <a:srgbClr val="FF0000"/>
                </a:solidFill>
                <a:latin typeface="Microsoft JhengHei"/>
                <a:cs typeface="Microsoft JhengHei"/>
              </a:rPr>
              <a:t>核对</a:t>
            </a:r>
            <a:r>
              <a:rPr dirty="0" sz="2800" b="1">
                <a:solidFill>
                  <a:srgbClr val="FF0000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FF0000"/>
                </a:solidFill>
                <a:latin typeface="Microsoft JhengHei"/>
                <a:cs typeface="Microsoft JhengHei"/>
              </a:rPr>
              <a:t>程库</a:t>
            </a:r>
            <a:r>
              <a:rPr dirty="0" sz="2800" b="1">
                <a:solidFill>
                  <a:srgbClr val="FF0000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-5" b="1">
                <a:solidFill>
                  <a:srgbClr val="FF0000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-15" b="1">
                <a:solidFill>
                  <a:srgbClr val="FF0000"/>
                </a:solidFill>
                <a:latin typeface="Microsoft JhengHei"/>
                <a:cs typeface="Microsoft JhengHei"/>
              </a:rPr>
              <a:t>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而仅仅知道管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理的是一般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的单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程进程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线程库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是多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线程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应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用程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序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的开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发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和运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支撑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环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境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2641473"/>
            <a:ext cx="8482330" cy="2710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indent="-272415">
              <a:lnSpc>
                <a:spcPts val="3190"/>
              </a:lnSpc>
              <a:spcBef>
                <a:spcPts val="95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在一个纯粹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级线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u="sng" sz="2800" spc="-7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 </a:t>
            </a:r>
            <a:r>
              <a:rPr dirty="0" u="sng" sz="28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有</a:t>
            </a:r>
            <a:r>
              <a:rPr dirty="0" u="sng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关线</a:t>
            </a:r>
            <a:r>
              <a:rPr dirty="0" u="sng" sz="28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程</a:t>
            </a:r>
            <a:r>
              <a:rPr dirty="0" u="sng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管理</a:t>
            </a:r>
            <a:r>
              <a:rPr dirty="0" u="sng" sz="28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的</a:t>
            </a:r>
            <a:r>
              <a:rPr dirty="0" u="sng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所有</a:t>
            </a:r>
            <a:r>
              <a:rPr dirty="0" u="sng" sz="2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工</a:t>
            </a:r>
            <a:endParaRPr sz="2800">
              <a:latin typeface="Microsoft JhengHei"/>
              <a:cs typeface="Microsoft JhengHei"/>
            </a:endParaRPr>
          </a:p>
          <a:p>
            <a:pPr marL="285115">
              <a:lnSpc>
                <a:spcPts val="3190"/>
              </a:lnSpc>
            </a:pPr>
            <a:r>
              <a:rPr dirty="0" u="sng" sz="2800" spc="-70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作都由应用</a:t>
            </a:r>
            <a:r>
              <a:rPr dirty="0" u="sng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程序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完</a:t>
            </a:r>
            <a:r>
              <a:rPr dirty="0" u="sng" sz="2800" spc="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核没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意识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有线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的存在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650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任何应用程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序均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通过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设计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再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与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线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程库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连接后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实现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endParaRPr sz="2800">
              <a:latin typeface="Microsoft JhengHei"/>
              <a:cs typeface="Microsoft JhengHei"/>
            </a:endParaRPr>
          </a:p>
          <a:p>
            <a:pPr marL="285115" marR="6540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线程库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是一</a:t>
            </a:r>
            <a:r>
              <a:rPr dirty="0" sz="28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-10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800" spc="-70" b="1">
                <a:solidFill>
                  <a:srgbClr val="073D86"/>
                </a:solidFill>
                <a:latin typeface="Microsoft JhengHei"/>
                <a:cs typeface="Microsoft JhengHei"/>
              </a:rPr>
              <a:t>L</a:t>
            </a:r>
            <a:r>
              <a:rPr dirty="0" sz="2800" spc="-65" b="1">
                <a:solidFill>
                  <a:srgbClr val="073D86"/>
                </a:solidFill>
                <a:latin typeface="Microsoft JhengHei"/>
                <a:cs typeface="Microsoft JhengHei"/>
              </a:rPr>
              <a:t>T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管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，实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上线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库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是线程的运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行支撑环境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用</a:t>
            </a:r>
            <a:r>
              <a:rPr dirty="0" spc="15"/>
              <a:t>户</a:t>
            </a:r>
            <a:r>
              <a:rPr dirty="0" spc="5"/>
              <a:t>级的</a:t>
            </a:r>
            <a:r>
              <a:rPr dirty="0" spc="-15"/>
              <a:t>线</a:t>
            </a:r>
            <a:r>
              <a:rPr dirty="0" spc="5"/>
              <a:t>程</a:t>
            </a:r>
          </a:p>
          <a:p>
            <a:pPr algn="ctr" marL="1905">
              <a:lnSpc>
                <a:spcPct val="100000"/>
              </a:lnSpc>
              <a:spcBef>
                <a:spcPts val="130"/>
              </a:spcBef>
            </a:pPr>
            <a:r>
              <a:rPr dirty="0" sz="4800" spc="-20">
                <a:latin typeface="Times New Roman"/>
                <a:cs typeface="Times New Roman"/>
              </a:rPr>
              <a:t>User-Level </a:t>
            </a:r>
            <a:r>
              <a:rPr dirty="0" sz="4800" spc="-15">
                <a:latin typeface="Times New Roman"/>
                <a:cs typeface="Times New Roman"/>
              </a:rPr>
              <a:t>Threads</a:t>
            </a:r>
            <a:r>
              <a:rPr dirty="0" sz="4800" spc="-145">
                <a:latin typeface="Times New Roman"/>
                <a:cs typeface="Times New Roman"/>
              </a:rPr>
              <a:t> </a:t>
            </a:r>
            <a:r>
              <a:rPr dirty="0" sz="4800" spc="-90">
                <a:latin typeface="Times New Roman"/>
                <a:cs typeface="Times New Roman"/>
              </a:rPr>
              <a:t>(ULT)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2178835"/>
            <a:ext cx="7872095" cy="309499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2324735">
              <a:lnSpc>
                <a:spcPct val="100000"/>
              </a:lnSpc>
              <a:spcBef>
                <a:spcPts val="910"/>
              </a:spcBef>
            </a:pPr>
            <a:r>
              <a:rPr dirty="0" sz="3200" spc="5" b="1">
                <a:solidFill>
                  <a:srgbClr val="1303EC"/>
                </a:solidFill>
                <a:latin typeface="Microsoft JhengHei"/>
                <a:cs typeface="Microsoft JhengHei"/>
              </a:rPr>
              <a:t>基本</a:t>
            </a:r>
            <a:r>
              <a:rPr dirty="0" sz="3200" b="1">
                <a:solidFill>
                  <a:srgbClr val="1303EC"/>
                </a:solidFill>
                <a:latin typeface="Microsoft JhengHei"/>
                <a:cs typeface="Microsoft JhengHei"/>
              </a:rPr>
              <a:t>线程</a:t>
            </a:r>
            <a:r>
              <a:rPr dirty="0" sz="3200" spc="-15" b="1">
                <a:solidFill>
                  <a:srgbClr val="1303EC"/>
                </a:solidFill>
                <a:latin typeface="Microsoft JhengHei"/>
                <a:cs typeface="Microsoft JhengHei"/>
              </a:rPr>
              <a:t>控</a:t>
            </a:r>
            <a:r>
              <a:rPr dirty="0" sz="3200" b="1">
                <a:solidFill>
                  <a:srgbClr val="1303EC"/>
                </a:solidFill>
                <a:latin typeface="Microsoft JhengHei"/>
                <a:cs typeface="Microsoft JhengHei"/>
              </a:rPr>
              <a:t>制原语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孵化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(Spaw)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新建线程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阻塞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(Block)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阻塞线程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解除阻塞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(Un</a:t>
            </a:r>
            <a:r>
              <a:rPr dirty="0" sz="2800" spc="5" b="1">
                <a:solidFill>
                  <a:srgbClr val="073D86"/>
                </a:solidFill>
                <a:latin typeface="Times New Roman"/>
                <a:cs typeface="Times New Roman"/>
              </a:rPr>
              <a:t>b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l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sz="2800" spc="-30" b="1">
                <a:solidFill>
                  <a:srgbClr val="073D86"/>
                </a:solidFill>
                <a:latin typeface="Times New Roman"/>
                <a:cs typeface="Times New Roman"/>
              </a:rPr>
              <a:t>k</a:t>
            </a:r>
            <a:r>
              <a:rPr dirty="0" sz="2800" spc="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：当阻塞一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程的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件发生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时，该线程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被转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到就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队列中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结束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(Finish)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用</a:t>
            </a:r>
            <a:r>
              <a:rPr dirty="0" spc="15"/>
              <a:t>户</a:t>
            </a:r>
            <a:r>
              <a:rPr dirty="0" spc="5"/>
              <a:t>级的</a:t>
            </a:r>
            <a:r>
              <a:rPr dirty="0" spc="-15"/>
              <a:t>线</a:t>
            </a:r>
            <a:r>
              <a:rPr dirty="0" spc="5"/>
              <a:t>程</a:t>
            </a:r>
          </a:p>
          <a:p>
            <a:pPr algn="ctr" marL="1905">
              <a:lnSpc>
                <a:spcPct val="100000"/>
              </a:lnSpc>
              <a:spcBef>
                <a:spcPts val="130"/>
              </a:spcBef>
            </a:pPr>
            <a:r>
              <a:rPr dirty="0" sz="4800" spc="-20">
                <a:latin typeface="Times New Roman"/>
                <a:cs typeface="Times New Roman"/>
              </a:rPr>
              <a:t>User-Level </a:t>
            </a:r>
            <a:r>
              <a:rPr dirty="0" sz="4800" spc="-15">
                <a:latin typeface="Times New Roman"/>
                <a:cs typeface="Times New Roman"/>
              </a:rPr>
              <a:t>Threads</a:t>
            </a:r>
            <a:r>
              <a:rPr dirty="0" sz="4800" spc="-145">
                <a:latin typeface="Times New Roman"/>
                <a:cs typeface="Times New Roman"/>
              </a:rPr>
              <a:t> </a:t>
            </a:r>
            <a:r>
              <a:rPr dirty="0" sz="4800" spc="-90">
                <a:latin typeface="Times New Roman"/>
                <a:cs typeface="Times New Roman"/>
              </a:rPr>
              <a:t>(ULT)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用</a:t>
            </a:r>
            <a:r>
              <a:rPr dirty="0" spc="15"/>
              <a:t>户</a:t>
            </a:r>
            <a:r>
              <a:rPr dirty="0" spc="5"/>
              <a:t>级的</a:t>
            </a:r>
            <a:r>
              <a:rPr dirty="0" spc="-15"/>
              <a:t>线</a:t>
            </a:r>
            <a:r>
              <a:rPr dirty="0" spc="5"/>
              <a:t>程</a:t>
            </a:r>
          </a:p>
          <a:p>
            <a:pPr algn="ctr" marL="1905">
              <a:lnSpc>
                <a:spcPct val="100000"/>
              </a:lnSpc>
              <a:spcBef>
                <a:spcPts val="130"/>
              </a:spcBef>
            </a:pPr>
            <a:r>
              <a:rPr dirty="0" sz="4800" spc="-20">
                <a:latin typeface="Times New Roman"/>
                <a:cs typeface="Times New Roman"/>
              </a:rPr>
              <a:t>User-Level </a:t>
            </a:r>
            <a:r>
              <a:rPr dirty="0" sz="4800" spc="-15">
                <a:latin typeface="Times New Roman"/>
                <a:cs typeface="Times New Roman"/>
              </a:rPr>
              <a:t>Threads</a:t>
            </a:r>
            <a:r>
              <a:rPr dirty="0" sz="4800" spc="-145">
                <a:latin typeface="Times New Roman"/>
                <a:cs typeface="Times New Roman"/>
              </a:rPr>
              <a:t> </a:t>
            </a:r>
            <a:r>
              <a:rPr dirty="0" sz="4800" spc="-90">
                <a:latin typeface="Times New Roman"/>
                <a:cs typeface="Times New Roman"/>
              </a:rPr>
              <a:t>(ULT)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0874" y="2821046"/>
            <a:ext cx="1443990" cy="691515"/>
          </a:xfrm>
          <a:custGeom>
            <a:avLst/>
            <a:gdLst/>
            <a:ahLst/>
            <a:cxnLst/>
            <a:rect l="l" t="t" r="r" b="b"/>
            <a:pathLst>
              <a:path w="1443989" h="691514">
                <a:moveTo>
                  <a:pt x="1443717" y="345617"/>
                </a:moveTo>
                <a:lnTo>
                  <a:pt x="1433265" y="286673"/>
                </a:lnTo>
                <a:lnTo>
                  <a:pt x="1403062" y="230964"/>
                </a:lnTo>
                <a:lnTo>
                  <a:pt x="1354841" y="179321"/>
                </a:lnTo>
                <a:lnTo>
                  <a:pt x="1324515" y="155282"/>
                </a:lnTo>
                <a:lnTo>
                  <a:pt x="1290334" y="132571"/>
                </a:lnTo>
                <a:lnTo>
                  <a:pt x="1252515" y="111291"/>
                </a:lnTo>
                <a:lnTo>
                  <a:pt x="1211275" y="91545"/>
                </a:lnTo>
                <a:lnTo>
                  <a:pt x="1166829" y="73438"/>
                </a:lnTo>
                <a:lnTo>
                  <a:pt x="1119394" y="57072"/>
                </a:lnTo>
                <a:lnTo>
                  <a:pt x="1069187" y="42553"/>
                </a:lnTo>
                <a:lnTo>
                  <a:pt x="1016425" y="29982"/>
                </a:lnTo>
                <a:lnTo>
                  <a:pt x="961323" y="19465"/>
                </a:lnTo>
                <a:lnTo>
                  <a:pt x="904100" y="11104"/>
                </a:lnTo>
                <a:lnTo>
                  <a:pt x="844970" y="5004"/>
                </a:lnTo>
                <a:lnTo>
                  <a:pt x="784150" y="1268"/>
                </a:lnTo>
                <a:lnTo>
                  <a:pt x="721858" y="0"/>
                </a:lnTo>
                <a:lnTo>
                  <a:pt x="659566" y="1268"/>
                </a:lnTo>
                <a:lnTo>
                  <a:pt x="598747" y="5004"/>
                </a:lnTo>
                <a:lnTo>
                  <a:pt x="539617" y="11104"/>
                </a:lnTo>
                <a:lnTo>
                  <a:pt x="482393" y="19465"/>
                </a:lnTo>
                <a:lnTo>
                  <a:pt x="427292" y="29982"/>
                </a:lnTo>
                <a:lnTo>
                  <a:pt x="374529" y="42553"/>
                </a:lnTo>
                <a:lnTo>
                  <a:pt x="324323" y="57072"/>
                </a:lnTo>
                <a:lnTo>
                  <a:pt x="276888" y="73438"/>
                </a:lnTo>
                <a:lnTo>
                  <a:pt x="232442" y="91545"/>
                </a:lnTo>
                <a:lnTo>
                  <a:pt x="191201" y="111291"/>
                </a:lnTo>
                <a:lnTo>
                  <a:pt x="153382" y="132571"/>
                </a:lnTo>
                <a:lnTo>
                  <a:pt x="119202" y="155282"/>
                </a:lnTo>
                <a:lnTo>
                  <a:pt x="88876" y="179321"/>
                </a:lnTo>
                <a:lnTo>
                  <a:pt x="40655" y="230964"/>
                </a:lnTo>
                <a:lnTo>
                  <a:pt x="10452" y="286673"/>
                </a:lnTo>
                <a:lnTo>
                  <a:pt x="0" y="345617"/>
                </a:lnTo>
                <a:lnTo>
                  <a:pt x="2649" y="375472"/>
                </a:lnTo>
                <a:lnTo>
                  <a:pt x="23193" y="432953"/>
                </a:lnTo>
                <a:lnTo>
                  <a:pt x="62622" y="486773"/>
                </a:lnTo>
                <a:lnTo>
                  <a:pt x="119202" y="536104"/>
                </a:lnTo>
                <a:lnTo>
                  <a:pt x="153382" y="558827"/>
                </a:lnTo>
                <a:lnTo>
                  <a:pt x="191201" y="580117"/>
                </a:lnTo>
                <a:lnTo>
                  <a:pt x="232442" y="599870"/>
                </a:lnTo>
                <a:lnTo>
                  <a:pt x="276888" y="617984"/>
                </a:lnTo>
                <a:lnTo>
                  <a:pt x="324323" y="634355"/>
                </a:lnTo>
                <a:lnTo>
                  <a:pt x="374529" y="648878"/>
                </a:lnTo>
                <a:lnTo>
                  <a:pt x="427292" y="661451"/>
                </a:lnTo>
                <a:lnTo>
                  <a:pt x="482393" y="671970"/>
                </a:lnTo>
                <a:lnTo>
                  <a:pt x="539617" y="680332"/>
                </a:lnTo>
                <a:lnTo>
                  <a:pt x="598747" y="686433"/>
                </a:lnTo>
                <a:lnTo>
                  <a:pt x="659566" y="690169"/>
                </a:lnTo>
                <a:lnTo>
                  <a:pt x="721858" y="691438"/>
                </a:lnTo>
                <a:lnTo>
                  <a:pt x="784150" y="690169"/>
                </a:lnTo>
                <a:lnTo>
                  <a:pt x="844970" y="686433"/>
                </a:lnTo>
                <a:lnTo>
                  <a:pt x="904100" y="680332"/>
                </a:lnTo>
                <a:lnTo>
                  <a:pt x="961323" y="671970"/>
                </a:lnTo>
                <a:lnTo>
                  <a:pt x="1016425" y="661451"/>
                </a:lnTo>
                <a:lnTo>
                  <a:pt x="1069187" y="648878"/>
                </a:lnTo>
                <a:lnTo>
                  <a:pt x="1119394" y="634355"/>
                </a:lnTo>
                <a:lnTo>
                  <a:pt x="1166829" y="617984"/>
                </a:lnTo>
                <a:lnTo>
                  <a:pt x="1211275" y="599870"/>
                </a:lnTo>
                <a:lnTo>
                  <a:pt x="1252515" y="580117"/>
                </a:lnTo>
                <a:lnTo>
                  <a:pt x="1290334" y="558827"/>
                </a:lnTo>
                <a:lnTo>
                  <a:pt x="1324515" y="536104"/>
                </a:lnTo>
                <a:lnTo>
                  <a:pt x="1354841" y="512051"/>
                </a:lnTo>
                <a:lnTo>
                  <a:pt x="1403062" y="460373"/>
                </a:lnTo>
                <a:lnTo>
                  <a:pt x="1433265" y="404619"/>
                </a:lnTo>
                <a:lnTo>
                  <a:pt x="1443717" y="345617"/>
                </a:lnTo>
                <a:close/>
              </a:path>
            </a:pathLst>
          </a:custGeom>
          <a:ln w="4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8209" y="5082909"/>
            <a:ext cx="1443990" cy="692150"/>
          </a:xfrm>
          <a:custGeom>
            <a:avLst/>
            <a:gdLst/>
            <a:ahLst/>
            <a:cxnLst/>
            <a:rect l="l" t="t" r="r" b="b"/>
            <a:pathLst>
              <a:path w="1443989" h="692150">
                <a:moveTo>
                  <a:pt x="1443758" y="345780"/>
                </a:moveTo>
                <a:lnTo>
                  <a:pt x="1433305" y="286815"/>
                </a:lnTo>
                <a:lnTo>
                  <a:pt x="1403102" y="231084"/>
                </a:lnTo>
                <a:lnTo>
                  <a:pt x="1354881" y="179418"/>
                </a:lnTo>
                <a:lnTo>
                  <a:pt x="1324556" y="155368"/>
                </a:lnTo>
                <a:lnTo>
                  <a:pt x="1290375" y="132646"/>
                </a:lnTo>
                <a:lnTo>
                  <a:pt x="1252556" y="111355"/>
                </a:lnTo>
                <a:lnTo>
                  <a:pt x="1211315" y="91598"/>
                </a:lnTo>
                <a:lnTo>
                  <a:pt x="1166869" y="73481"/>
                </a:lnTo>
                <a:lnTo>
                  <a:pt x="1119435" y="57107"/>
                </a:lnTo>
                <a:lnTo>
                  <a:pt x="1069228" y="42579"/>
                </a:lnTo>
                <a:lnTo>
                  <a:pt x="1016466" y="30001"/>
                </a:lnTo>
                <a:lnTo>
                  <a:pt x="961364" y="19477"/>
                </a:lnTo>
                <a:lnTo>
                  <a:pt x="904140" y="11111"/>
                </a:lnTo>
                <a:lnTo>
                  <a:pt x="845010" y="5007"/>
                </a:lnTo>
                <a:lnTo>
                  <a:pt x="784191" y="1269"/>
                </a:lnTo>
                <a:lnTo>
                  <a:pt x="721899" y="0"/>
                </a:lnTo>
                <a:lnTo>
                  <a:pt x="659612" y="1269"/>
                </a:lnTo>
                <a:lnTo>
                  <a:pt x="598797" y="5007"/>
                </a:lnTo>
                <a:lnTo>
                  <a:pt x="539669" y="11111"/>
                </a:lnTo>
                <a:lnTo>
                  <a:pt x="482445" y="19477"/>
                </a:lnTo>
                <a:lnTo>
                  <a:pt x="427343" y="30001"/>
                </a:lnTo>
                <a:lnTo>
                  <a:pt x="374579" y="42579"/>
                </a:lnTo>
                <a:lnTo>
                  <a:pt x="324369" y="57107"/>
                </a:lnTo>
                <a:lnTo>
                  <a:pt x="276930" y="73481"/>
                </a:lnTo>
                <a:lnTo>
                  <a:pt x="232480" y="91598"/>
                </a:lnTo>
                <a:lnTo>
                  <a:pt x="191235" y="111355"/>
                </a:lnTo>
                <a:lnTo>
                  <a:pt x="153411" y="132646"/>
                </a:lnTo>
                <a:lnTo>
                  <a:pt x="119225" y="155368"/>
                </a:lnTo>
                <a:lnTo>
                  <a:pt x="88894" y="179418"/>
                </a:lnTo>
                <a:lnTo>
                  <a:pt x="40664" y="231084"/>
                </a:lnTo>
                <a:lnTo>
                  <a:pt x="10455" y="286815"/>
                </a:lnTo>
                <a:lnTo>
                  <a:pt x="0" y="345780"/>
                </a:lnTo>
                <a:lnTo>
                  <a:pt x="2649" y="375614"/>
                </a:lnTo>
                <a:lnTo>
                  <a:pt x="23198" y="433066"/>
                </a:lnTo>
                <a:lnTo>
                  <a:pt x="62635" y="486869"/>
                </a:lnTo>
                <a:lnTo>
                  <a:pt x="119225" y="536192"/>
                </a:lnTo>
                <a:lnTo>
                  <a:pt x="153411" y="558915"/>
                </a:lnTo>
                <a:lnTo>
                  <a:pt x="191235" y="580207"/>
                </a:lnTo>
                <a:lnTo>
                  <a:pt x="232480" y="599963"/>
                </a:lnTo>
                <a:lnTo>
                  <a:pt x="276930" y="618080"/>
                </a:lnTo>
                <a:lnTo>
                  <a:pt x="324369" y="634455"/>
                </a:lnTo>
                <a:lnTo>
                  <a:pt x="374579" y="648984"/>
                </a:lnTo>
                <a:lnTo>
                  <a:pt x="427343" y="661562"/>
                </a:lnTo>
                <a:lnTo>
                  <a:pt x="482445" y="672086"/>
                </a:lnTo>
                <a:lnTo>
                  <a:pt x="539669" y="680452"/>
                </a:lnTo>
                <a:lnTo>
                  <a:pt x="598797" y="686556"/>
                </a:lnTo>
                <a:lnTo>
                  <a:pt x="659612" y="690294"/>
                </a:lnTo>
                <a:lnTo>
                  <a:pt x="721899" y="691564"/>
                </a:lnTo>
                <a:lnTo>
                  <a:pt x="784191" y="690294"/>
                </a:lnTo>
                <a:lnTo>
                  <a:pt x="845010" y="686556"/>
                </a:lnTo>
                <a:lnTo>
                  <a:pt x="904140" y="680452"/>
                </a:lnTo>
                <a:lnTo>
                  <a:pt x="961364" y="672086"/>
                </a:lnTo>
                <a:lnTo>
                  <a:pt x="1016466" y="661562"/>
                </a:lnTo>
                <a:lnTo>
                  <a:pt x="1069228" y="648984"/>
                </a:lnTo>
                <a:lnTo>
                  <a:pt x="1119435" y="634455"/>
                </a:lnTo>
                <a:lnTo>
                  <a:pt x="1166869" y="618080"/>
                </a:lnTo>
                <a:lnTo>
                  <a:pt x="1211315" y="599963"/>
                </a:lnTo>
                <a:lnTo>
                  <a:pt x="1252556" y="580207"/>
                </a:lnTo>
                <a:lnTo>
                  <a:pt x="1290375" y="558915"/>
                </a:lnTo>
                <a:lnTo>
                  <a:pt x="1324556" y="536192"/>
                </a:lnTo>
                <a:lnTo>
                  <a:pt x="1354881" y="512142"/>
                </a:lnTo>
                <a:lnTo>
                  <a:pt x="1403102" y="460475"/>
                </a:lnTo>
                <a:lnTo>
                  <a:pt x="1433305" y="404744"/>
                </a:lnTo>
                <a:lnTo>
                  <a:pt x="1443758" y="345780"/>
                </a:lnTo>
                <a:close/>
              </a:path>
            </a:pathLst>
          </a:custGeom>
          <a:ln w="4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80530" y="5063460"/>
            <a:ext cx="759460" cy="65341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285"/>
              </a:spcBef>
            </a:pPr>
            <a:r>
              <a:rPr dirty="0" sz="1900" spc="10">
                <a:latin typeface="Times New Roman"/>
                <a:cs typeface="Times New Roman"/>
              </a:rPr>
              <a:t>Ready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900" spc="25">
                <a:latin typeface="宋体"/>
                <a:cs typeface="宋体"/>
              </a:rPr>
              <a:t>就绪态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3498" y="5082909"/>
            <a:ext cx="1443990" cy="692150"/>
          </a:xfrm>
          <a:custGeom>
            <a:avLst/>
            <a:gdLst/>
            <a:ahLst/>
            <a:cxnLst/>
            <a:rect l="l" t="t" r="r" b="b"/>
            <a:pathLst>
              <a:path w="1443990" h="692150">
                <a:moveTo>
                  <a:pt x="1443717" y="345780"/>
                </a:moveTo>
                <a:lnTo>
                  <a:pt x="1433265" y="286815"/>
                </a:lnTo>
                <a:lnTo>
                  <a:pt x="1403062" y="231084"/>
                </a:lnTo>
                <a:lnTo>
                  <a:pt x="1354841" y="179418"/>
                </a:lnTo>
                <a:lnTo>
                  <a:pt x="1324515" y="155368"/>
                </a:lnTo>
                <a:lnTo>
                  <a:pt x="1290334" y="132646"/>
                </a:lnTo>
                <a:lnTo>
                  <a:pt x="1252515" y="111355"/>
                </a:lnTo>
                <a:lnTo>
                  <a:pt x="1211275" y="91598"/>
                </a:lnTo>
                <a:lnTo>
                  <a:pt x="1166829" y="73481"/>
                </a:lnTo>
                <a:lnTo>
                  <a:pt x="1119394" y="57107"/>
                </a:lnTo>
                <a:lnTo>
                  <a:pt x="1069187" y="42579"/>
                </a:lnTo>
                <a:lnTo>
                  <a:pt x="1016425" y="30001"/>
                </a:lnTo>
                <a:lnTo>
                  <a:pt x="961323" y="19477"/>
                </a:lnTo>
                <a:lnTo>
                  <a:pt x="904100" y="11111"/>
                </a:lnTo>
                <a:lnTo>
                  <a:pt x="844970" y="5007"/>
                </a:lnTo>
                <a:lnTo>
                  <a:pt x="784150" y="1269"/>
                </a:lnTo>
                <a:lnTo>
                  <a:pt x="721858" y="0"/>
                </a:lnTo>
                <a:lnTo>
                  <a:pt x="659566" y="1269"/>
                </a:lnTo>
                <a:lnTo>
                  <a:pt x="598747" y="5007"/>
                </a:lnTo>
                <a:lnTo>
                  <a:pt x="539617" y="11111"/>
                </a:lnTo>
                <a:lnTo>
                  <a:pt x="482393" y="19477"/>
                </a:lnTo>
                <a:lnTo>
                  <a:pt x="427292" y="30001"/>
                </a:lnTo>
                <a:lnTo>
                  <a:pt x="374529" y="42579"/>
                </a:lnTo>
                <a:lnTo>
                  <a:pt x="324323" y="57107"/>
                </a:lnTo>
                <a:lnTo>
                  <a:pt x="276888" y="73481"/>
                </a:lnTo>
                <a:lnTo>
                  <a:pt x="232442" y="91598"/>
                </a:lnTo>
                <a:lnTo>
                  <a:pt x="191201" y="111355"/>
                </a:lnTo>
                <a:lnTo>
                  <a:pt x="153382" y="132646"/>
                </a:lnTo>
                <a:lnTo>
                  <a:pt x="119202" y="155368"/>
                </a:lnTo>
                <a:lnTo>
                  <a:pt x="88876" y="179418"/>
                </a:lnTo>
                <a:lnTo>
                  <a:pt x="40655" y="231084"/>
                </a:lnTo>
                <a:lnTo>
                  <a:pt x="10452" y="286815"/>
                </a:lnTo>
                <a:lnTo>
                  <a:pt x="0" y="345780"/>
                </a:lnTo>
                <a:lnTo>
                  <a:pt x="2649" y="375614"/>
                </a:lnTo>
                <a:lnTo>
                  <a:pt x="23193" y="433066"/>
                </a:lnTo>
                <a:lnTo>
                  <a:pt x="62622" y="486869"/>
                </a:lnTo>
                <a:lnTo>
                  <a:pt x="119202" y="536192"/>
                </a:lnTo>
                <a:lnTo>
                  <a:pt x="153382" y="558915"/>
                </a:lnTo>
                <a:lnTo>
                  <a:pt x="191201" y="580207"/>
                </a:lnTo>
                <a:lnTo>
                  <a:pt x="232442" y="599963"/>
                </a:lnTo>
                <a:lnTo>
                  <a:pt x="276888" y="618080"/>
                </a:lnTo>
                <a:lnTo>
                  <a:pt x="324323" y="634455"/>
                </a:lnTo>
                <a:lnTo>
                  <a:pt x="374529" y="648984"/>
                </a:lnTo>
                <a:lnTo>
                  <a:pt x="427292" y="661562"/>
                </a:lnTo>
                <a:lnTo>
                  <a:pt x="482393" y="672086"/>
                </a:lnTo>
                <a:lnTo>
                  <a:pt x="539617" y="680452"/>
                </a:lnTo>
                <a:lnTo>
                  <a:pt x="598747" y="686556"/>
                </a:lnTo>
                <a:lnTo>
                  <a:pt x="659566" y="690294"/>
                </a:lnTo>
                <a:lnTo>
                  <a:pt x="721858" y="691564"/>
                </a:lnTo>
                <a:lnTo>
                  <a:pt x="784150" y="690294"/>
                </a:lnTo>
                <a:lnTo>
                  <a:pt x="844970" y="686556"/>
                </a:lnTo>
                <a:lnTo>
                  <a:pt x="904100" y="680452"/>
                </a:lnTo>
                <a:lnTo>
                  <a:pt x="961323" y="672086"/>
                </a:lnTo>
                <a:lnTo>
                  <a:pt x="1016425" y="661562"/>
                </a:lnTo>
                <a:lnTo>
                  <a:pt x="1069187" y="648984"/>
                </a:lnTo>
                <a:lnTo>
                  <a:pt x="1119394" y="634455"/>
                </a:lnTo>
                <a:lnTo>
                  <a:pt x="1166829" y="618080"/>
                </a:lnTo>
                <a:lnTo>
                  <a:pt x="1211275" y="599963"/>
                </a:lnTo>
                <a:lnTo>
                  <a:pt x="1252515" y="580207"/>
                </a:lnTo>
                <a:lnTo>
                  <a:pt x="1290334" y="558915"/>
                </a:lnTo>
                <a:lnTo>
                  <a:pt x="1324515" y="536192"/>
                </a:lnTo>
                <a:lnTo>
                  <a:pt x="1354841" y="512142"/>
                </a:lnTo>
                <a:lnTo>
                  <a:pt x="1403062" y="460475"/>
                </a:lnTo>
                <a:lnTo>
                  <a:pt x="1433265" y="404744"/>
                </a:lnTo>
                <a:lnTo>
                  <a:pt x="1443717" y="345780"/>
                </a:lnTo>
                <a:close/>
              </a:path>
            </a:pathLst>
          </a:custGeom>
          <a:ln w="4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91318" y="5063460"/>
            <a:ext cx="868044" cy="65341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900" spc="10">
                <a:latin typeface="Times New Roman"/>
                <a:cs typeface="Times New Roman"/>
              </a:rPr>
              <a:t>Running</a:t>
            </a:r>
            <a:endParaRPr sz="19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  <a:spcBef>
                <a:spcPts val="195"/>
              </a:spcBef>
            </a:pPr>
            <a:r>
              <a:rPr dirty="0" sz="1900" spc="25">
                <a:latin typeface="宋体"/>
                <a:cs typeface="宋体"/>
              </a:rPr>
              <a:t>运行态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05079" y="2821046"/>
            <a:ext cx="1443990" cy="691515"/>
          </a:xfrm>
          <a:custGeom>
            <a:avLst/>
            <a:gdLst/>
            <a:ahLst/>
            <a:cxnLst/>
            <a:rect l="l" t="t" r="r" b="b"/>
            <a:pathLst>
              <a:path w="1443990" h="691514">
                <a:moveTo>
                  <a:pt x="1443717" y="345617"/>
                </a:moveTo>
                <a:lnTo>
                  <a:pt x="1433265" y="286673"/>
                </a:lnTo>
                <a:lnTo>
                  <a:pt x="1403062" y="230964"/>
                </a:lnTo>
                <a:lnTo>
                  <a:pt x="1354841" y="179321"/>
                </a:lnTo>
                <a:lnTo>
                  <a:pt x="1324515" y="155282"/>
                </a:lnTo>
                <a:lnTo>
                  <a:pt x="1290334" y="132571"/>
                </a:lnTo>
                <a:lnTo>
                  <a:pt x="1252515" y="111291"/>
                </a:lnTo>
                <a:lnTo>
                  <a:pt x="1211275" y="91545"/>
                </a:lnTo>
                <a:lnTo>
                  <a:pt x="1166829" y="73438"/>
                </a:lnTo>
                <a:lnTo>
                  <a:pt x="1119394" y="57072"/>
                </a:lnTo>
                <a:lnTo>
                  <a:pt x="1069187" y="42553"/>
                </a:lnTo>
                <a:lnTo>
                  <a:pt x="1016425" y="29982"/>
                </a:lnTo>
                <a:lnTo>
                  <a:pt x="961323" y="19465"/>
                </a:lnTo>
                <a:lnTo>
                  <a:pt x="904100" y="11104"/>
                </a:lnTo>
                <a:lnTo>
                  <a:pt x="844970" y="5004"/>
                </a:lnTo>
                <a:lnTo>
                  <a:pt x="784150" y="1268"/>
                </a:lnTo>
                <a:lnTo>
                  <a:pt x="721858" y="0"/>
                </a:lnTo>
                <a:lnTo>
                  <a:pt x="659566" y="1268"/>
                </a:lnTo>
                <a:lnTo>
                  <a:pt x="598747" y="5004"/>
                </a:lnTo>
                <a:lnTo>
                  <a:pt x="539617" y="11104"/>
                </a:lnTo>
                <a:lnTo>
                  <a:pt x="482393" y="19465"/>
                </a:lnTo>
                <a:lnTo>
                  <a:pt x="427292" y="29982"/>
                </a:lnTo>
                <a:lnTo>
                  <a:pt x="374529" y="42553"/>
                </a:lnTo>
                <a:lnTo>
                  <a:pt x="324323" y="57072"/>
                </a:lnTo>
                <a:lnTo>
                  <a:pt x="276888" y="73438"/>
                </a:lnTo>
                <a:lnTo>
                  <a:pt x="232442" y="91545"/>
                </a:lnTo>
                <a:lnTo>
                  <a:pt x="191201" y="111291"/>
                </a:lnTo>
                <a:lnTo>
                  <a:pt x="153382" y="132571"/>
                </a:lnTo>
                <a:lnTo>
                  <a:pt x="119202" y="155282"/>
                </a:lnTo>
                <a:lnTo>
                  <a:pt x="88876" y="179321"/>
                </a:lnTo>
                <a:lnTo>
                  <a:pt x="40655" y="230964"/>
                </a:lnTo>
                <a:lnTo>
                  <a:pt x="10452" y="286673"/>
                </a:lnTo>
                <a:lnTo>
                  <a:pt x="0" y="345617"/>
                </a:lnTo>
                <a:lnTo>
                  <a:pt x="2649" y="375472"/>
                </a:lnTo>
                <a:lnTo>
                  <a:pt x="23193" y="432953"/>
                </a:lnTo>
                <a:lnTo>
                  <a:pt x="62622" y="486773"/>
                </a:lnTo>
                <a:lnTo>
                  <a:pt x="119202" y="536104"/>
                </a:lnTo>
                <a:lnTo>
                  <a:pt x="153382" y="558827"/>
                </a:lnTo>
                <a:lnTo>
                  <a:pt x="191201" y="580117"/>
                </a:lnTo>
                <a:lnTo>
                  <a:pt x="232442" y="599870"/>
                </a:lnTo>
                <a:lnTo>
                  <a:pt x="276888" y="617984"/>
                </a:lnTo>
                <a:lnTo>
                  <a:pt x="324323" y="634355"/>
                </a:lnTo>
                <a:lnTo>
                  <a:pt x="374529" y="648878"/>
                </a:lnTo>
                <a:lnTo>
                  <a:pt x="427292" y="661451"/>
                </a:lnTo>
                <a:lnTo>
                  <a:pt x="482393" y="671970"/>
                </a:lnTo>
                <a:lnTo>
                  <a:pt x="539617" y="680332"/>
                </a:lnTo>
                <a:lnTo>
                  <a:pt x="598747" y="686433"/>
                </a:lnTo>
                <a:lnTo>
                  <a:pt x="659566" y="690169"/>
                </a:lnTo>
                <a:lnTo>
                  <a:pt x="721858" y="691438"/>
                </a:lnTo>
                <a:lnTo>
                  <a:pt x="784150" y="690169"/>
                </a:lnTo>
                <a:lnTo>
                  <a:pt x="844970" y="686433"/>
                </a:lnTo>
                <a:lnTo>
                  <a:pt x="904100" y="680332"/>
                </a:lnTo>
                <a:lnTo>
                  <a:pt x="961323" y="671970"/>
                </a:lnTo>
                <a:lnTo>
                  <a:pt x="1016425" y="661451"/>
                </a:lnTo>
                <a:lnTo>
                  <a:pt x="1069187" y="648878"/>
                </a:lnTo>
                <a:lnTo>
                  <a:pt x="1119394" y="634355"/>
                </a:lnTo>
                <a:lnTo>
                  <a:pt x="1166829" y="617984"/>
                </a:lnTo>
                <a:lnTo>
                  <a:pt x="1211275" y="599870"/>
                </a:lnTo>
                <a:lnTo>
                  <a:pt x="1252515" y="580117"/>
                </a:lnTo>
                <a:lnTo>
                  <a:pt x="1290334" y="558827"/>
                </a:lnTo>
                <a:lnTo>
                  <a:pt x="1324515" y="536104"/>
                </a:lnTo>
                <a:lnTo>
                  <a:pt x="1354841" y="512051"/>
                </a:lnTo>
                <a:lnTo>
                  <a:pt x="1403062" y="460373"/>
                </a:lnTo>
                <a:lnTo>
                  <a:pt x="1433265" y="404619"/>
                </a:lnTo>
                <a:lnTo>
                  <a:pt x="1443717" y="345617"/>
                </a:lnTo>
                <a:close/>
              </a:path>
            </a:pathLst>
          </a:custGeom>
          <a:ln w="4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247298" y="2801638"/>
            <a:ext cx="759460" cy="65341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900" spc="10">
                <a:latin typeface="Times New Roman"/>
                <a:cs typeface="Times New Roman"/>
              </a:rPr>
              <a:t>Dead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900" spc="25">
                <a:latin typeface="宋体"/>
                <a:cs typeface="宋体"/>
              </a:rPr>
              <a:t>消亡态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34196" y="3424250"/>
            <a:ext cx="1377315" cy="1536065"/>
          </a:xfrm>
          <a:custGeom>
            <a:avLst/>
            <a:gdLst/>
            <a:ahLst/>
            <a:cxnLst/>
            <a:rect l="l" t="t" r="r" b="b"/>
            <a:pathLst>
              <a:path w="1377314" h="1536064">
                <a:moveTo>
                  <a:pt x="1376686" y="0"/>
                </a:moveTo>
                <a:lnTo>
                  <a:pt x="0" y="1536066"/>
                </a:lnTo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04412" y="4899976"/>
            <a:ext cx="194945" cy="205740"/>
          </a:xfrm>
          <a:custGeom>
            <a:avLst/>
            <a:gdLst/>
            <a:ahLst/>
            <a:cxnLst/>
            <a:rect l="l" t="t" r="r" b="b"/>
            <a:pathLst>
              <a:path w="194944" h="205739">
                <a:moveTo>
                  <a:pt x="88831" y="0"/>
                </a:moveTo>
                <a:lnTo>
                  <a:pt x="0" y="205378"/>
                </a:lnTo>
                <a:lnTo>
                  <a:pt x="194573" y="94312"/>
                </a:lnTo>
                <a:lnTo>
                  <a:pt x="88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65036" y="3646665"/>
            <a:ext cx="1334135" cy="1440180"/>
          </a:xfrm>
          <a:custGeom>
            <a:avLst/>
            <a:gdLst/>
            <a:ahLst/>
            <a:cxnLst/>
            <a:rect l="l" t="t" r="r" b="b"/>
            <a:pathLst>
              <a:path w="1334135" h="1440179">
                <a:moveTo>
                  <a:pt x="0" y="1439923"/>
                </a:moveTo>
                <a:lnTo>
                  <a:pt x="1333900" y="0"/>
                </a:lnTo>
              </a:path>
            </a:pathLst>
          </a:custGeom>
          <a:ln w="4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34962" y="3503742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407" y="0"/>
                </a:moveTo>
                <a:lnTo>
                  <a:pt x="0" y="107751"/>
                </a:lnTo>
                <a:lnTo>
                  <a:pt x="104112" y="203914"/>
                </a:lnTo>
                <a:lnTo>
                  <a:pt x="196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06072" y="5300322"/>
            <a:ext cx="212725" cy="141605"/>
          </a:xfrm>
          <a:custGeom>
            <a:avLst/>
            <a:gdLst/>
            <a:ahLst/>
            <a:cxnLst/>
            <a:rect l="l" t="t" r="r" b="b"/>
            <a:pathLst>
              <a:path w="212725" h="141604">
                <a:moveTo>
                  <a:pt x="0" y="0"/>
                </a:moveTo>
                <a:lnTo>
                  <a:pt x="0" y="141499"/>
                </a:lnTo>
                <a:lnTo>
                  <a:pt x="212706" y="707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59631" y="5516598"/>
            <a:ext cx="1867535" cy="0"/>
          </a:xfrm>
          <a:custGeom>
            <a:avLst/>
            <a:gdLst/>
            <a:ahLst/>
            <a:cxnLst/>
            <a:rect l="l" t="t" r="r" b="b"/>
            <a:pathLst>
              <a:path w="1867535" h="0">
                <a:moveTo>
                  <a:pt x="1867501" y="0"/>
                </a:moveTo>
                <a:lnTo>
                  <a:pt x="0" y="0"/>
                </a:lnTo>
              </a:path>
            </a:pathLst>
          </a:custGeom>
          <a:ln w="48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64650" y="5445848"/>
            <a:ext cx="212725" cy="141605"/>
          </a:xfrm>
          <a:custGeom>
            <a:avLst/>
            <a:gdLst/>
            <a:ahLst/>
            <a:cxnLst/>
            <a:rect l="l" t="t" r="r" b="b"/>
            <a:pathLst>
              <a:path w="212725" h="141604">
                <a:moveTo>
                  <a:pt x="212706" y="0"/>
                </a:moveTo>
                <a:lnTo>
                  <a:pt x="0" y="70749"/>
                </a:lnTo>
                <a:lnTo>
                  <a:pt x="212706" y="141499"/>
                </a:lnTo>
                <a:lnTo>
                  <a:pt x="21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71478" y="3672078"/>
            <a:ext cx="1000125" cy="1431925"/>
          </a:xfrm>
          <a:custGeom>
            <a:avLst/>
            <a:gdLst/>
            <a:ahLst/>
            <a:cxnLst/>
            <a:rect l="l" t="t" r="r" b="b"/>
            <a:pathLst>
              <a:path w="1000125" h="1431925">
                <a:moveTo>
                  <a:pt x="0" y="1431567"/>
                </a:moveTo>
                <a:lnTo>
                  <a:pt x="999559" y="0"/>
                </a:lnTo>
              </a:path>
            </a:pathLst>
          </a:custGeom>
          <a:ln w="48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02784" y="3512484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179700" y="0"/>
                </a:moveTo>
                <a:lnTo>
                  <a:pt x="0" y="133570"/>
                </a:lnTo>
                <a:lnTo>
                  <a:pt x="116336" y="214486"/>
                </a:lnTo>
                <a:lnTo>
                  <a:pt x="179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038462" y="3993972"/>
            <a:ext cx="657225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5">
                <a:latin typeface="Times New Roman"/>
                <a:cs typeface="Times New Roman"/>
              </a:rPr>
              <a:t>stop(</a:t>
            </a:r>
            <a:r>
              <a:rPr dirty="0" sz="1900" spc="-6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75602" y="3622269"/>
            <a:ext cx="1052195" cy="1474470"/>
          </a:xfrm>
          <a:custGeom>
            <a:avLst/>
            <a:gdLst/>
            <a:ahLst/>
            <a:cxnLst/>
            <a:rect l="l" t="t" r="r" b="b"/>
            <a:pathLst>
              <a:path w="1052195" h="1474470">
                <a:moveTo>
                  <a:pt x="1051921" y="1473875"/>
                </a:moveTo>
                <a:lnTo>
                  <a:pt x="0" y="0"/>
                </a:lnTo>
              </a:path>
            </a:pathLst>
          </a:custGeom>
          <a:ln w="48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62322" y="3463691"/>
            <a:ext cx="181610" cy="213995"/>
          </a:xfrm>
          <a:custGeom>
            <a:avLst/>
            <a:gdLst/>
            <a:ahLst/>
            <a:cxnLst/>
            <a:rect l="l" t="t" r="r" b="b"/>
            <a:pathLst>
              <a:path w="181610" h="213995">
                <a:moveTo>
                  <a:pt x="0" y="0"/>
                </a:moveTo>
                <a:lnTo>
                  <a:pt x="65808" y="213876"/>
                </a:lnTo>
                <a:lnTo>
                  <a:pt x="181330" y="1319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12454" y="3430349"/>
            <a:ext cx="3620770" cy="1776095"/>
          </a:xfrm>
          <a:custGeom>
            <a:avLst/>
            <a:gdLst/>
            <a:ahLst/>
            <a:cxnLst/>
            <a:rect l="l" t="t" r="r" b="b"/>
            <a:pathLst>
              <a:path w="3620770" h="1776095">
                <a:moveTo>
                  <a:pt x="0" y="1775660"/>
                </a:moveTo>
                <a:lnTo>
                  <a:pt x="3620499" y="0"/>
                </a:lnTo>
              </a:path>
            </a:pathLst>
          </a:custGeom>
          <a:ln w="4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85686" y="3344555"/>
            <a:ext cx="222250" cy="157480"/>
          </a:xfrm>
          <a:custGeom>
            <a:avLst/>
            <a:gdLst/>
            <a:ahLst/>
            <a:cxnLst/>
            <a:rect l="l" t="t" r="r" b="b"/>
            <a:pathLst>
              <a:path w="222250" h="157479">
                <a:moveTo>
                  <a:pt x="222079" y="0"/>
                </a:moveTo>
                <a:lnTo>
                  <a:pt x="0" y="30089"/>
                </a:lnTo>
                <a:lnTo>
                  <a:pt x="62548" y="157154"/>
                </a:lnTo>
                <a:lnTo>
                  <a:pt x="222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9977" y="2014131"/>
            <a:ext cx="1443990" cy="692150"/>
          </a:xfrm>
          <a:custGeom>
            <a:avLst/>
            <a:gdLst/>
            <a:ahLst/>
            <a:cxnLst/>
            <a:rect l="l" t="t" r="r" b="b"/>
            <a:pathLst>
              <a:path w="1443989" h="692150">
                <a:moveTo>
                  <a:pt x="1443839" y="345820"/>
                </a:moveTo>
                <a:lnTo>
                  <a:pt x="1433384" y="286870"/>
                </a:lnTo>
                <a:lnTo>
                  <a:pt x="1403175" y="231144"/>
                </a:lnTo>
                <a:lnTo>
                  <a:pt x="1354944" y="179476"/>
                </a:lnTo>
                <a:lnTo>
                  <a:pt x="1324613" y="155423"/>
                </a:lnTo>
                <a:lnTo>
                  <a:pt x="1290427" y="132697"/>
                </a:lnTo>
                <a:lnTo>
                  <a:pt x="1252602" y="111400"/>
                </a:lnTo>
                <a:lnTo>
                  <a:pt x="1211356" y="91639"/>
                </a:lnTo>
                <a:lnTo>
                  <a:pt x="1166904" y="73516"/>
                </a:lnTo>
                <a:lnTo>
                  <a:pt x="1119465" y="57135"/>
                </a:lnTo>
                <a:lnTo>
                  <a:pt x="1069254" y="42601"/>
                </a:lnTo>
                <a:lnTo>
                  <a:pt x="1016488" y="30017"/>
                </a:lnTo>
                <a:lnTo>
                  <a:pt x="961383" y="19488"/>
                </a:lnTo>
                <a:lnTo>
                  <a:pt x="904158" y="11118"/>
                </a:lnTo>
                <a:lnTo>
                  <a:pt x="845028" y="5010"/>
                </a:lnTo>
                <a:lnTo>
                  <a:pt x="784209" y="1270"/>
                </a:lnTo>
                <a:lnTo>
                  <a:pt x="721919" y="0"/>
                </a:lnTo>
                <a:lnTo>
                  <a:pt x="659630" y="1270"/>
                </a:lnTo>
                <a:lnTo>
                  <a:pt x="598811" y="5010"/>
                </a:lnTo>
                <a:lnTo>
                  <a:pt x="539681" y="11118"/>
                </a:lnTo>
                <a:lnTo>
                  <a:pt x="482455" y="19488"/>
                </a:lnTo>
                <a:lnTo>
                  <a:pt x="427351" y="30017"/>
                </a:lnTo>
                <a:lnTo>
                  <a:pt x="374585" y="42601"/>
                </a:lnTo>
                <a:lnTo>
                  <a:pt x="324374" y="57135"/>
                </a:lnTo>
                <a:lnTo>
                  <a:pt x="276934" y="73516"/>
                </a:lnTo>
                <a:lnTo>
                  <a:pt x="232483" y="91639"/>
                </a:lnTo>
                <a:lnTo>
                  <a:pt x="191237" y="111400"/>
                </a:lnTo>
                <a:lnTo>
                  <a:pt x="153412" y="132697"/>
                </a:lnTo>
                <a:lnTo>
                  <a:pt x="119226" y="155423"/>
                </a:lnTo>
                <a:lnTo>
                  <a:pt x="88895" y="179476"/>
                </a:lnTo>
                <a:lnTo>
                  <a:pt x="40664" y="231144"/>
                </a:lnTo>
                <a:lnTo>
                  <a:pt x="10455" y="286870"/>
                </a:lnTo>
                <a:lnTo>
                  <a:pt x="0" y="345820"/>
                </a:lnTo>
                <a:lnTo>
                  <a:pt x="2649" y="375646"/>
                </a:lnTo>
                <a:lnTo>
                  <a:pt x="23198" y="433088"/>
                </a:lnTo>
                <a:lnTo>
                  <a:pt x="62635" y="486889"/>
                </a:lnTo>
                <a:lnTo>
                  <a:pt x="119226" y="536217"/>
                </a:lnTo>
                <a:lnTo>
                  <a:pt x="153412" y="558944"/>
                </a:lnTo>
                <a:lnTo>
                  <a:pt x="191237" y="580240"/>
                </a:lnTo>
                <a:lnTo>
                  <a:pt x="232483" y="600002"/>
                </a:lnTo>
                <a:lnTo>
                  <a:pt x="276934" y="618125"/>
                </a:lnTo>
                <a:lnTo>
                  <a:pt x="324374" y="634506"/>
                </a:lnTo>
                <a:lnTo>
                  <a:pt x="374585" y="649040"/>
                </a:lnTo>
                <a:lnTo>
                  <a:pt x="427351" y="661623"/>
                </a:lnTo>
                <a:lnTo>
                  <a:pt x="482455" y="672152"/>
                </a:lnTo>
                <a:lnTo>
                  <a:pt x="539681" y="680522"/>
                </a:lnTo>
                <a:lnTo>
                  <a:pt x="598811" y="686630"/>
                </a:lnTo>
                <a:lnTo>
                  <a:pt x="659630" y="690371"/>
                </a:lnTo>
                <a:lnTo>
                  <a:pt x="721919" y="691641"/>
                </a:lnTo>
                <a:lnTo>
                  <a:pt x="784209" y="690371"/>
                </a:lnTo>
                <a:lnTo>
                  <a:pt x="845028" y="686630"/>
                </a:lnTo>
                <a:lnTo>
                  <a:pt x="904158" y="680522"/>
                </a:lnTo>
                <a:lnTo>
                  <a:pt x="961383" y="672152"/>
                </a:lnTo>
                <a:lnTo>
                  <a:pt x="1016488" y="661623"/>
                </a:lnTo>
                <a:lnTo>
                  <a:pt x="1069254" y="649040"/>
                </a:lnTo>
                <a:lnTo>
                  <a:pt x="1119465" y="634506"/>
                </a:lnTo>
                <a:lnTo>
                  <a:pt x="1166904" y="618125"/>
                </a:lnTo>
                <a:lnTo>
                  <a:pt x="1211356" y="600002"/>
                </a:lnTo>
                <a:lnTo>
                  <a:pt x="1252602" y="580240"/>
                </a:lnTo>
                <a:lnTo>
                  <a:pt x="1290427" y="558944"/>
                </a:lnTo>
                <a:lnTo>
                  <a:pt x="1324613" y="536217"/>
                </a:lnTo>
                <a:lnTo>
                  <a:pt x="1354944" y="512165"/>
                </a:lnTo>
                <a:lnTo>
                  <a:pt x="1403175" y="460496"/>
                </a:lnTo>
                <a:lnTo>
                  <a:pt x="1433384" y="404770"/>
                </a:lnTo>
                <a:lnTo>
                  <a:pt x="1443839" y="345820"/>
                </a:lnTo>
                <a:close/>
              </a:path>
            </a:pathLst>
          </a:custGeom>
          <a:ln w="4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04139" y="1994520"/>
            <a:ext cx="935355" cy="6540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900" spc="15">
                <a:latin typeface="Times New Roman"/>
                <a:cs typeface="Times New Roman"/>
              </a:rPr>
              <a:t>N</a:t>
            </a:r>
            <a:r>
              <a:rPr dirty="0" sz="1900" spc="10">
                <a:latin typeface="Times New Roman"/>
                <a:cs typeface="Times New Roman"/>
              </a:rPr>
              <a:t>e</a:t>
            </a:r>
            <a:r>
              <a:rPr dirty="0" sz="1900" spc="15">
                <a:latin typeface="Times New Roman"/>
                <a:cs typeface="Times New Roman"/>
              </a:rPr>
              <a:t>w</a:t>
            </a:r>
            <a:r>
              <a:rPr dirty="0" sz="1900" spc="10">
                <a:latin typeface="Times New Roman"/>
                <a:cs typeface="Times New Roman"/>
              </a:rPr>
              <a:t>born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900" spc="25">
                <a:latin typeface="宋体"/>
                <a:cs typeface="宋体"/>
              </a:rPr>
              <a:t>新建态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71897" y="2705773"/>
            <a:ext cx="1107440" cy="2259330"/>
          </a:xfrm>
          <a:custGeom>
            <a:avLst/>
            <a:gdLst/>
            <a:ahLst/>
            <a:cxnLst/>
            <a:rect l="l" t="t" r="r" b="b"/>
            <a:pathLst>
              <a:path w="1107439" h="2259329">
                <a:moveTo>
                  <a:pt x="0" y="0"/>
                </a:moveTo>
                <a:lnTo>
                  <a:pt x="1107033" y="2258874"/>
                </a:lnTo>
              </a:path>
            </a:pathLst>
          </a:custGeom>
          <a:ln w="48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07438" y="4917683"/>
            <a:ext cx="157480" cy="222250"/>
          </a:xfrm>
          <a:custGeom>
            <a:avLst/>
            <a:gdLst/>
            <a:ahLst/>
            <a:cxnLst/>
            <a:rect l="l" t="t" r="r" b="b"/>
            <a:pathLst>
              <a:path w="157480" h="222250">
                <a:moveTo>
                  <a:pt x="127400" y="0"/>
                </a:moveTo>
                <a:lnTo>
                  <a:pt x="0" y="62170"/>
                </a:lnTo>
                <a:lnTo>
                  <a:pt x="157146" y="221764"/>
                </a:lnTo>
                <a:lnTo>
                  <a:pt x="12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92921" y="2377232"/>
            <a:ext cx="4921885" cy="474345"/>
          </a:xfrm>
          <a:custGeom>
            <a:avLst/>
            <a:gdLst/>
            <a:ahLst/>
            <a:cxnLst/>
            <a:rect l="l" t="t" r="r" b="b"/>
            <a:pathLst>
              <a:path w="4921884" h="474344">
                <a:moveTo>
                  <a:pt x="0" y="0"/>
                </a:moveTo>
                <a:lnTo>
                  <a:pt x="4921659" y="474309"/>
                </a:lnTo>
              </a:path>
            </a:pathLst>
          </a:custGeom>
          <a:ln w="48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90131" y="2779572"/>
            <a:ext cx="219075" cy="140970"/>
          </a:xfrm>
          <a:custGeom>
            <a:avLst/>
            <a:gdLst/>
            <a:ahLst/>
            <a:cxnLst/>
            <a:rect l="l" t="t" r="r" b="b"/>
            <a:pathLst>
              <a:path w="219075" h="140969">
                <a:moveTo>
                  <a:pt x="13650" y="0"/>
                </a:moveTo>
                <a:lnTo>
                  <a:pt x="0" y="140686"/>
                </a:lnTo>
                <a:lnTo>
                  <a:pt x="218615" y="90673"/>
                </a:lnTo>
                <a:lnTo>
                  <a:pt x="13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92983" y="3074160"/>
            <a:ext cx="212725" cy="141605"/>
          </a:xfrm>
          <a:custGeom>
            <a:avLst/>
            <a:gdLst/>
            <a:ahLst/>
            <a:cxnLst/>
            <a:rect l="l" t="t" r="r" b="b"/>
            <a:pathLst>
              <a:path w="212725" h="141605">
                <a:moveTo>
                  <a:pt x="0" y="0"/>
                </a:moveTo>
                <a:lnTo>
                  <a:pt x="0" y="141499"/>
                </a:lnTo>
                <a:lnTo>
                  <a:pt x="212706" y="707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992923" y="5578790"/>
            <a:ext cx="799465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Times New Roman"/>
                <a:cs typeface="Times New Roman"/>
              </a:rPr>
              <a:t>yield </a:t>
            </a:r>
            <a:r>
              <a:rPr dirty="0" sz="1900" spc="5">
                <a:latin typeface="Times New Roman"/>
                <a:cs typeface="Times New Roman"/>
              </a:rPr>
              <a:t>(</a:t>
            </a:r>
            <a:r>
              <a:rPr dirty="0" sz="1900" spc="-85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58673" y="5074534"/>
            <a:ext cx="1878330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5285" algn="l"/>
                <a:tab pos="680720" algn="l"/>
                <a:tab pos="1864995" algn="l"/>
              </a:tabLst>
            </a:pPr>
            <a:r>
              <a:rPr dirty="0" u="sng" sz="19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900" spc="5">
                <a:latin typeface="Times New Roman"/>
                <a:cs typeface="Times New Roman"/>
              </a:rPr>
              <a:t>	</a:t>
            </a:r>
            <a:r>
              <a:rPr dirty="0" u="sng" sz="19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wait </a:t>
            </a:r>
            <a:r>
              <a:rPr dirty="0" u="sng" sz="19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900" spc="-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 rot="19860000">
            <a:off x="3967955" y="4301193"/>
            <a:ext cx="82872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0"/>
              </a:lnSpc>
            </a:pPr>
            <a:r>
              <a:rPr dirty="0" sz="1900" spc="-25">
                <a:latin typeface="Times New Roman"/>
                <a:cs typeface="Times New Roman"/>
              </a:rPr>
              <a:t>sle</a:t>
            </a:r>
            <a:r>
              <a:rPr dirty="0" baseline="1461" sz="2850" spc="-37">
                <a:latin typeface="Times New Roman"/>
                <a:cs typeface="Times New Roman"/>
              </a:rPr>
              <a:t>ep </a:t>
            </a:r>
            <a:r>
              <a:rPr dirty="0" baseline="1461" sz="2850" spc="7">
                <a:latin typeface="Times New Roman"/>
                <a:cs typeface="Times New Roman"/>
              </a:rPr>
              <a:t>(</a:t>
            </a:r>
            <a:r>
              <a:rPr dirty="0" baseline="1461" sz="2850" spc="-142">
                <a:latin typeface="Times New Roman"/>
                <a:cs typeface="Times New Roman"/>
              </a:rPr>
              <a:t> </a:t>
            </a:r>
            <a:r>
              <a:rPr dirty="0" baseline="2923" sz="2850" spc="7">
                <a:latin typeface="Times New Roman"/>
                <a:cs typeface="Times New Roman"/>
              </a:rPr>
              <a:t>)</a:t>
            </a:r>
            <a:endParaRPr baseline="2923" sz="2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 rot="3540000">
            <a:off x="5267744" y="4474450"/>
            <a:ext cx="1103121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5"/>
              </a:lnSpc>
            </a:pPr>
            <a:r>
              <a:rPr dirty="0" baseline="4385" sz="2850" spc="-44">
                <a:latin typeface="Times New Roman"/>
                <a:cs typeface="Times New Roman"/>
              </a:rPr>
              <a:t>s</a:t>
            </a:r>
            <a:r>
              <a:rPr dirty="0" baseline="2923" sz="2850" spc="-44">
                <a:latin typeface="Times New Roman"/>
                <a:cs typeface="Times New Roman"/>
              </a:rPr>
              <a:t>u</a:t>
            </a:r>
            <a:r>
              <a:rPr dirty="0" baseline="2923" sz="2850" spc="-44">
                <a:latin typeface="Times New Roman"/>
                <a:cs typeface="Times New Roman"/>
              </a:rPr>
              <a:t>s</a:t>
            </a:r>
            <a:r>
              <a:rPr dirty="0" baseline="2923" sz="2850" spc="-44">
                <a:latin typeface="Times New Roman"/>
                <a:cs typeface="Times New Roman"/>
              </a:rPr>
              <a:t>p</a:t>
            </a:r>
            <a:r>
              <a:rPr dirty="0" baseline="1461" sz="2850" spc="-44">
                <a:latin typeface="Times New Roman"/>
                <a:cs typeface="Times New Roman"/>
              </a:rPr>
              <a:t>en</a:t>
            </a:r>
            <a:r>
              <a:rPr dirty="0" baseline="1461" sz="2850" spc="15">
                <a:latin typeface="Times New Roman"/>
                <a:cs typeface="Times New Roman"/>
              </a:rPr>
              <a:t>d</a:t>
            </a:r>
            <a:r>
              <a:rPr dirty="0" baseline="1461" sz="2850" spc="-44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(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 rot="18960000">
            <a:off x="2514111" y="4016025"/>
            <a:ext cx="1024021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5"/>
              </a:lnSpc>
            </a:pPr>
            <a:r>
              <a:rPr dirty="0" sz="1900" spc="-20">
                <a:latin typeface="Times New Roman"/>
                <a:cs typeface="Times New Roman"/>
              </a:rPr>
              <a:t>res</a:t>
            </a:r>
            <a:r>
              <a:rPr dirty="0" baseline="1461" sz="2850" spc="-30">
                <a:latin typeface="Times New Roman"/>
                <a:cs typeface="Times New Roman"/>
              </a:rPr>
              <a:t>um</a:t>
            </a:r>
            <a:r>
              <a:rPr dirty="0" baseline="2923" sz="2850" spc="-30">
                <a:latin typeface="Times New Roman"/>
                <a:cs typeface="Times New Roman"/>
              </a:rPr>
              <a:t>e </a:t>
            </a:r>
            <a:r>
              <a:rPr dirty="0" baseline="2923" sz="2850" spc="7">
                <a:latin typeface="Times New Roman"/>
                <a:cs typeface="Times New Roman"/>
              </a:rPr>
              <a:t>(</a:t>
            </a:r>
            <a:r>
              <a:rPr dirty="0" baseline="2923" sz="2850" spc="-157">
                <a:latin typeface="Times New Roman"/>
                <a:cs typeface="Times New Roman"/>
              </a:rPr>
              <a:t> </a:t>
            </a:r>
            <a:r>
              <a:rPr dirty="0" baseline="2923" sz="2850" spc="7">
                <a:latin typeface="Times New Roman"/>
                <a:cs typeface="Times New Roman"/>
              </a:rPr>
              <a:t>)</a:t>
            </a:r>
            <a:endParaRPr baseline="2923"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 rot="18960000">
            <a:off x="3029465" y="4370954"/>
            <a:ext cx="906094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5"/>
              </a:lnSpc>
            </a:pPr>
            <a:r>
              <a:rPr dirty="0" sz="1900" spc="-20">
                <a:latin typeface="Times New Roman"/>
                <a:cs typeface="Times New Roman"/>
              </a:rPr>
              <a:t>no</a:t>
            </a:r>
            <a:r>
              <a:rPr dirty="0" baseline="1461" sz="2850" spc="-30">
                <a:latin typeface="Times New Roman"/>
                <a:cs typeface="Times New Roman"/>
              </a:rPr>
              <a:t>tify </a:t>
            </a:r>
            <a:r>
              <a:rPr dirty="0" baseline="2923" sz="2850" spc="7">
                <a:latin typeface="Times New Roman"/>
                <a:cs typeface="Times New Roman"/>
              </a:rPr>
              <a:t>(</a:t>
            </a:r>
            <a:r>
              <a:rPr dirty="0" baseline="2923" sz="2850" spc="-172">
                <a:latin typeface="Times New Roman"/>
                <a:cs typeface="Times New Roman"/>
              </a:rPr>
              <a:t> </a:t>
            </a:r>
            <a:r>
              <a:rPr dirty="0" baseline="2923" sz="2850" spc="7">
                <a:latin typeface="Times New Roman"/>
                <a:cs typeface="Times New Roman"/>
              </a:rPr>
              <a:t>)</a:t>
            </a:r>
            <a:endParaRPr baseline="2923" sz="2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 rot="540000">
            <a:off x="2627943" y="2548549"/>
            <a:ext cx="738848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0"/>
              </a:lnSpc>
            </a:pPr>
            <a:r>
              <a:rPr dirty="0" baseline="2923" sz="2850" spc="-30">
                <a:latin typeface="Times New Roman"/>
                <a:cs typeface="Times New Roman"/>
              </a:rPr>
              <a:t>s</a:t>
            </a:r>
            <a:r>
              <a:rPr dirty="0" baseline="1461" sz="2850" spc="-30">
                <a:latin typeface="Times New Roman"/>
                <a:cs typeface="Times New Roman"/>
              </a:rPr>
              <a:t>top </a:t>
            </a:r>
            <a:r>
              <a:rPr dirty="0" sz="1900" spc="5">
                <a:latin typeface="Times New Roman"/>
                <a:cs typeface="Times New Roman"/>
              </a:rPr>
              <a:t>(</a:t>
            </a:r>
            <a:r>
              <a:rPr dirty="0" sz="1900" spc="-12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 rot="3540000">
            <a:off x="1003966" y="3631874"/>
            <a:ext cx="750244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5"/>
              </a:lnSpc>
            </a:pPr>
            <a:r>
              <a:rPr dirty="0" baseline="2923" sz="2850" spc="-44">
                <a:latin typeface="Times New Roman"/>
                <a:cs typeface="Times New Roman"/>
              </a:rPr>
              <a:t>s</a:t>
            </a:r>
            <a:r>
              <a:rPr dirty="0" baseline="1461" sz="2850" spc="-52">
                <a:latin typeface="Times New Roman"/>
                <a:cs typeface="Times New Roman"/>
              </a:rPr>
              <a:t>tar</a:t>
            </a:r>
            <a:r>
              <a:rPr dirty="0" baseline="1461" sz="2850" spc="7">
                <a:latin typeface="Times New Roman"/>
                <a:cs typeface="Times New Roman"/>
              </a:rPr>
              <a:t>t</a:t>
            </a:r>
            <a:r>
              <a:rPr dirty="0" baseline="1461" sz="2850" spc="-44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(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72548" y="2801638"/>
            <a:ext cx="2445385" cy="65341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1140460" algn="l"/>
                <a:tab pos="2432050" algn="l"/>
              </a:tabLst>
            </a:pPr>
            <a:r>
              <a:rPr dirty="0" sz="1900" spc="10">
                <a:latin typeface="Times New Roman"/>
                <a:cs typeface="Times New Roman"/>
              </a:rPr>
              <a:t>Blocked	</a:t>
            </a:r>
            <a:r>
              <a:rPr dirty="0" u="sng" sz="19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9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  <a:spcBef>
                <a:spcPts val="195"/>
              </a:spcBef>
              <a:tabLst>
                <a:tab pos="1546225" algn="l"/>
              </a:tabLst>
            </a:pPr>
            <a:r>
              <a:rPr dirty="0" sz="1900" spc="25">
                <a:latin typeface="宋体"/>
                <a:cs typeface="宋体"/>
              </a:rPr>
              <a:t>阻塞态	</a:t>
            </a:r>
            <a:r>
              <a:rPr dirty="0" baseline="1461" sz="2850" spc="15">
                <a:latin typeface="Times New Roman"/>
                <a:cs typeface="Times New Roman"/>
              </a:rPr>
              <a:t>stop </a:t>
            </a:r>
            <a:r>
              <a:rPr dirty="0" baseline="1461" sz="2850" spc="7">
                <a:latin typeface="Times New Roman"/>
                <a:cs typeface="Times New Roman"/>
              </a:rPr>
              <a:t>(</a:t>
            </a:r>
            <a:r>
              <a:rPr dirty="0" baseline="1461" sz="2850" spc="-52">
                <a:latin typeface="Times New Roman"/>
                <a:cs typeface="Times New Roman"/>
              </a:rPr>
              <a:t> </a:t>
            </a:r>
            <a:r>
              <a:rPr dirty="0" baseline="1461" sz="2850" spc="7">
                <a:latin typeface="Times New Roman"/>
                <a:cs typeface="Times New Roman"/>
              </a:rPr>
              <a:t>)</a:t>
            </a:r>
            <a:endParaRPr baseline="1461" sz="2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67050" y="6011976"/>
            <a:ext cx="278574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1303EC"/>
                </a:solidFill>
                <a:latin typeface="Times New Roman"/>
                <a:cs typeface="Times New Roman"/>
              </a:rPr>
              <a:t>Ja</a:t>
            </a:r>
            <a:r>
              <a:rPr dirty="0" sz="3200" spc="5">
                <a:solidFill>
                  <a:srgbClr val="1303EC"/>
                </a:solidFill>
                <a:latin typeface="Times New Roman"/>
                <a:cs typeface="Times New Roman"/>
              </a:rPr>
              <a:t>v</a:t>
            </a:r>
            <a:r>
              <a:rPr dirty="0" sz="3200" spc="5">
                <a:solidFill>
                  <a:srgbClr val="1303EC"/>
                </a:solidFill>
                <a:latin typeface="Times New Roman"/>
                <a:cs typeface="Times New Roman"/>
              </a:rPr>
              <a:t>a</a:t>
            </a:r>
            <a:r>
              <a:rPr dirty="0" sz="3200">
                <a:solidFill>
                  <a:srgbClr val="1303EC"/>
                </a:solidFill>
                <a:latin typeface="华文新魏"/>
                <a:cs typeface="华文新魏"/>
              </a:rPr>
              <a:t>的线程状态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8103" y="1838184"/>
            <a:ext cx="5547256" cy="498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18123" y="3657333"/>
            <a:ext cx="1018540" cy="3714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355">
                <a:latin typeface="宋体"/>
                <a:cs typeface="宋体"/>
              </a:rPr>
              <a:t>线程</a:t>
            </a:r>
            <a:r>
              <a:rPr dirty="0" sz="2250" spc="345">
                <a:latin typeface="宋体"/>
                <a:cs typeface="宋体"/>
              </a:rPr>
              <a:t>库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4110" y="3498807"/>
            <a:ext cx="687070" cy="68834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65"/>
              </a:spcBef>
            </a:pPr>
            <a:r>
              <a:rPr dirty="0" sz="2250" spc="355">
                <a:latin typeface="宋体"/>
                <a:cs typeface="宋体"/>
              </a:rPr>
              <a:t>用</a:t>
            </a:r>
            <a:r>
              <a:rPr dirty="0" sz="2250" spc="260">
                <a:latin typeface="宋体"/>
                <a:cs typeface="宋体"/>
              </a:rPr>
              <a:t>户 </a:t>
            </a:r>
            <a:r>
              <a:rPr dirty="0" sz="2250" spc="355">
                <a:latin typeface="宋体"/>
                <a:cs typeface="宋体"/>
              </a:rPr>
              <a:t>空</a:t>
            </a:r>
            <a:r>
              <a:rPr dirty="0" sz="2250" spc="345">
                <a:latin typeface="宋体"/>
                <a:cs typeface="宋体"/>
              </a:rPr>
              <a:t>间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4817" y="4404257"/>
            <a:ext cx="687070" cy="68834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65"/>
              </a:spcBef>
            </a:pPr>
            <a:r>
              <a:rPr dirty="0" sz="2250" spc="355">
                <a:latin typeface="宋体"/>
                <a:cs typeface="宋体"/>
              </a:rPr>
              <a:t>内</a:t>
            </a:r>
            <a:r>
              <a:rPr dirty="0" sz="2250" spc="260">
                <a:latin typeface="宋体"/>
                <a:cs typeface="宋体"/>
              </a:rPr>
              <a:t>核 </a:t>
            </a:r>
            <a:r>
              <a:rPr dirty="0" sz="2250" spc="355">
                <a:latin typeface="宋体"/>
                <a:cs typeface="宋体"/>
              </a:rPr>
              <a:t>空</a:t>
            </a:r>
            <a:r>
              <a:rPr dirty="0" sz="2250" spc="345">
                <a:latin typeface="宋体"/>
                <a:cs typeface="宋体"/>
              </a:rPr>
              <a:t>间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用</a:t>
            </a:r>
            <a:r>
              <a:rPr dirty="0" spc="15"/>
              <a:t>户</a:t>
            </a:r>
            <a:r>
              <a:rPr dirty="0" spc="5"/>
              <a:t>级的</a:t>
            </a:r>
            <a:r>
              <a:rPr dirty="0" spc="-15"/>
              <a:t>线</a:t>
            </a:r>
            <a:r>
              <a:rPr dirty="0" spc="5"/>
              <a:t>程</a:t>
            </a:r>
          </a:p>
          <a:p>
            <a:pPr algn="ctr" marL="1905">
              <a:lnSpc>
                <a:spcPct val="100000"/>
              </a:lnSpc>
              <a:spcBef>
                <a:spcPts val="130"/>
              </a:spcBef>
            </a:pPr>
            <a:r>
              <a:rPr dirty="0" sz="4800" spc="-20">
                <a:latin typeface="Times New Roman"/>
                <a:cs typeface="Times New Roman"/>
              </a:rPr>
              <a:t>User-Level </a:t>
            </a:r>
            <a:r>
              <a:rPr dirty="0" sz="4800" spc="-15">
                <a:latin typeface="Times New Roman"/>
                <a:cs typeface="Times New Roman"/>
              </a:rPr>
              <a:t>Threads</a:t>
            </a:r>
            <a:r>
              <a:rPr dirty="0" sz="4800" spc="-145">
                <a:latin typeface="Times New Roman"/>
                <a:cs typeface="Times New Roman"/>
              </a:rPr>
              <a:t> </a:t>
            </a:r>
            <a:r>
              <a:rPr dirty="0" sz="4800" spc="-90">
                <a:latin typeface="Times New Roman"/>
                <a:cs typeface="Times New Roman"/>
              </a:rPr>
              <a:t>(ULT)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855" y="865708"/>
            <a:ext cx="709866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用</a:t>
            </a:r>
            <a:r>
              <a:rPr dirty="0" sz="4800" spc="10"/>
              <a:t>户</a:t>
            </a:r>
            <a:r>
              <a:rPr dirty="0" sz="4800"/>
              <a:t>级线程</a:t>
            </a:r>
            <a:r>
              <a:rPr dirty="0" sz="4800" spc="-225"/>
              <a:t> </a:t>
            </a:r>
            <a:r>
              <a:rPr dirty="0" sz="4800" spc="-5">
                <a:latin typeface="Candara"/>
                <a:cs typeface="Candara"/>
              </a:rPr>
              <a:t>vs.</a:t>
            </a:r>
            <a:r>
              <a:rPr dirty="0" sz="4800" spc="-20">
                <a:latin typeface="Candara"/>
                <a:cs typeface="Candara"/>
              </a:rPr>
              <a:t> </a:t>
            </a:r>
            <a:r>
              <a:rPr dirty="0" sz="4800"/>
              <a:t>内</a:t>
            </a:r>
            <a:r>
              <a:rPr dirty="0" sz="4800" spc="15"/>
              <a:t>核</a:t>
            </a:r>
            <a:r>
              <a:rPr dirty="0" sz="4800"/>
              <a:t>级线程</a:t>
            </a:r>
            <a:endParaRPr sz="48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1783" y="5102352"/>
            <a:ext cx="559435" cy="728980"/>
          </a:xfrm>
          <a:custGeom>
            <a:avLst/>
            <a:gdLst/>
            <a:ahLst/>
            <a:cxnLst/>
            <a:rect l="l" t="t" r="r" b="b"/>
            <a:pathLst>
              <a:path w="559435" h="728979">
                <a:moveTo>
                  <a:pt x="0" y="728472"/>
                </a:moveTo>
                <a:lnTo>
                  <a:pt x="559307" y="728472"/>
                </a:lnTo>
                <a:lnTo>
                  <a:pt x="559307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81783" y="5102352"/>
            <a:ext cx="559435" cy="728980"/>
          </a:xfrm>
          <a:custGeom>
            <a:avLst/>
            <a:gdLst/>
            <a:ahLst/>
            <a:cxnLst/>
            <a:rect l="l" t="t" r="r" b="b"/>
            <a:pathLst>
              <a:path w="559435" h="728979">
                <a:moveTo>
                  <a:pt x="0" y="728472"/>
                </a:moveTo>
                <a:lnTo>
                  <a:pt x="559307" y="728472"/>
                </a:lnTo>
                <a:lnTo>
                  <a:pt x="559307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7211" y="3796284"/>
            <a:ext cx="559435" cy="728980"/>
          </a:xfrm>
          <a:custGeom>
            <a:avLst/>
            <a:gdLst/>
            <a:ahLst/>
            <a:cxnLst/>
            <a:rect l="l" t="t" r="r" b="b"/>
            <a:pathLst>
              <a:path w="559435" h="728979">
                <a:moveTo>
                  <a:pt x="0" y="728471"/>
                </a:moveTo>
                <a:lnTo>
                  <a:pt x="559307" y="728471"/>
                </a:lnTo>
                <a:lnTo>
                  <a:pt x="559307" y="0"/>
                </a:lnTo>
                <a:lnTo>
                  <a:pt x="0" y="0"/>
                </a:lnTo>
                <a:lnTo>
                  <a:pt x="0" y="72847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2272" y="3502152"/>
            <a:ext cx="3345179" cy="0"/>
          </a:xfrm>
          <a:custGeom>
            <a:avLst/>
            <a:gdLst/>
            <a:ahLst/>
            <a:cxnLst/>
            <a:rect l="l" t="t" r="r" b="b"/>
            <a:pathLst>
              <a:path w="3345179" h="0">
                <a:moveTo>
                  <a:pt x="0" y="0"/>
                </a:moveTo>
                <a:lnTo>
                  <a:pt x="3345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47672" y="1978914"/>
            <a:ext cx="78105" cy="699770"/>
          </a:xfrm>
          <a:custGeom>
            <a:avLst/>
            <a:gdLst/>
            <a:ahLst/>
            <a:cxnLst/>
            <a:rect l="l" t="t" r="r" b="b"/>
            <a:pathLst>
              <a:path w="78105" h="699769">
                <a:moveTo>
                  <a:pt x="25907" y="621791"/>
                </a:moveTo>
                <a:lnTo>
                  <a:pt x="0" y="621791"/>
                </a:lnTo>
                <a:lnTo>
                  <a:pt x="38861" y="699515"/>
                </a:lnTo>
                <a:lnTo>
                  <a:pt x="71246" y="634746"/>
                </a:lnTo>
                <a:lnTo>
                  <a:pt x="25907" y="634746"/>
                </a:lnTo>
                <a:lnTo>
                  <a:pt x="25907" y="621791"/>
                </a:lnTo>
                <a:close/>
              </a:path>
              <a:path w="78105" h="699769">
                <a:moveTo>
                  <a:pt x="51815" y="0"/>
                </a:moveTo>
                <a:lnTo>
                  <a:pt x="25907" y="0"/>
                </a:lnTo>
                <a:lnTo>
                  <a:pt x="25907" y="634746"/>
                </a:lnTo>
                <a:lnTo>
                  <a:pt x="51815" y="634746"/>
                </a:lnTo>
                <a:lnTo>
                  <a:pt x="51815" y="0"/>
                </a:lnTo>
                <a:close/>
              </a:path>
              <a:path w="78105" h="699769">
                <a:moveTo>
                  <a:pt x="77723" y="621791"/>
                </a:moveTo>
                <a:lnTo>
                  <a:pt x="51815" y="621791"/>
                </a:lnTo>
                <a:lnTo>
                  <a:pt x="51815" y="634746"/>
                </a:lnTo>
                <a:lnTo>
                  <a:pt x="71246" y="634746"/>
                </a:lnTo>
                <a:lnTo>
                  <a:pt x="77723" y="621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86811" y="1963673"/>
            <a:ext cx="78105" cy="699770"/>
          </a:xfrm>
          <a:custGeom>
            <a:avLst/>
            <a:gdLst/>
            <a:ahLst/>
            <a:cxnLst/>
            <a:rect l="l" t="t" r="r" b="b"/>
            <a:pathLst>
              <a:path w="78105" h="699769">
                <a:moveTo>
                  <a:pt x="25907" y="621791"/>
                </a:moveTo>
                <a:lnTo>
                  <a:pt x="0" y="621791"/>
                </a:lnTo>
                <a:lnTo>
                  <a:pt x="38862" y="699515"/>
                </a:lnTo>
                <a:lnTo>
                  <a:pt x="71246" y="634746"/>
                </a:lnTo>
                <a:lnTo>
                  <a:pt x="25907" y="634746"/>
                </a:lnTo>
                <a:lnTo>
                  <a:pt x="25907" y="621791"/>
                </a:lnTo>
                <a:close/>
              </a:path>
              <a:path w="78105" h="699769">
                <a:moveTo>
                  <a:pt x="51815" y="0"/>
                </a:moveTo>
                <a:lnTo>
                  <a:pt x="25907" y="0"/>
                </a:lnTo>
                <a:lnTo>
                  <a:pt x="25907" y="634746"/>
                </a:lnTo>
                <a:lnTo>
                  <a:pt x="51815" y="634746"/>
                </a:lnTo>
                <a:lnTo>
                  <a:pt x="51815" y="0"/>
                </a:lnTo>
                <a:close/>
              </a:path>
              <a:path w="78105" h="699769">
                <a:moveTo>
                  <a:pt x="77724" y="621791"/>
                </a:moveTo>
                <a:lnTo>
                  <a:pt x="51815" y="621791"/>
                </a:lnTo>
                <a:lnTo>
                  <a:pt x="51815" y="634746"/>
                </a:lnTo>
                <a:lnTo>
                  <a:pt x="71246" y="634746"/>
                </a:lnTo>
                <a:lnTo>
                  <a:pt x="77724" y="621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13204" y="2706623"/>
            <a:ext cx="320040" cy="1087120"/>
          </a:xfrm>
          <a:custGeom>
            <a:avLst/>
            <a:gdLst/>
            <a:ahLst/>
            <a:cxnLst/>
            <a:rect l="l" t="t" r="r" b="b"/>
            <a:pathLst>
              <a:path w="320039" h="1087120">
                <a:moveTo>
                  <a:pt x="0" y="0"/>
                </a:moveTo>
                <a:lnTo>
                  <a:pt x="320039" y="1086612"/>
                </a:lnTo>
              </a:path>
            </a:pathLst>
          </a:custGeom>
          <a:ln w="1219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34767" y="4561332"/>
            <a:ext cx="0" cy="535305"/>
          </a:xfrm>
          <a:custGeom>
            <a:avLst/>
            <a:gdLst/>
            <a:ahLst/>
            <a:cxnLst/>
            <a:rect l="l" t="t" r="r" b="b"/>
            <a:pathLst>
              <a:path w="0" h="535304">
                <a:moveTo>
                  <a:pt x="0" y="0"/>
                </a:moveTo>
                <a:lnTo>
                  <a:pt x="0" y="534924"/>
                </a:lnTo>
              </a:path>
            </a:pathLst>
          </a:custGeom>
          <a:ln w="1219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4326" y="4064584"/>
            <a:ext cx="5378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进程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425" y="5335320"/>
            <a:ext cx="793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处理器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625" y="4579952"/>
            <a:ext cx="104965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90" b="1">
                <a:latin typeface="Microsoft JhengHei"/>
                <a:cs typeface="Microsoft JhengHei"/>
              </a:rPr>
              <a:t>进程调度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66916" y="5099303"/>
            <a:ext cx="561340" cy="728980"/>
          </a:xfrm>
          <a:custGeom>
            <a:avLst/>
            <a:gdLst/>
            <a:ahLst/>
            <a:cxnLst/>
            <a:rect l="l" t="t" r="r" b="b"/>
            <a:pathLst>
              <a:path w="561340" h="728979">
                <a:moveTo>
                  <a:pt x="0" y="728472"/>
                </a:moveTo>
                <a:lnTo>
                  <a:pt x="560831" y="728472"/>
                </a:lnTo>
                <a:lnTo>
                  <a:pt x="560831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66916" y="5099303"/>
            <a:ext cx="561340" cy="728980"/>
          </a:xfrm>
          <a:custGeom>
            <a:avLst/>
            <a:gdLst/>
            <a:ahLst/>
            <a:cxnLst/>
            <a:rect l="l" t="t" r="r" b="b"/>
            <a:pathLst>
              <a:path w="561340" h="728979">
                <a:moveTo>
                  <a:pt x="0" y="728472"/>
                </a:moveTo>
                <a:lnTo>
                  <a:pt x="560831" y="728472"/>
                </a:lnTo>
                <a:lnTo>
                  <a:pt x="560831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38928" y="3499103"/>
            <a:ext cx="3345179" cy="0"/>
          </a:xfrm>
          <a:custGeom>
            <a:avLst/>
            <a:gdLst/>
            <a:ahLst/>
            <a:cxnLst/>
            <a:rect l="l" t="t" r="r" b="b"/>
            <a:pathLst>
              <a:path w="3345179" h="0">
                <a:moveTo>
                  <a:pt x="0" y="0"/>
                </a:moveTo>
                <a:lnTo>
                  <a:pt x="3345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34328" y="1975866"/>
            <a:ext cx="78105" cy="699770"/>
          </a:xfrm>
          <a:custGeom>
            <a:avLst/>
            <a:gdLst/>
            <a:ahLst/>
            <a:cxnLst/>
            <a:rect l="l" t="t" r="r" b="b"/>
            <a:pathLst>
              <a:path w="78104" h="699769">
                <a:moveTo>
                  <a:pt x="25908" y="621792"/>
                </a:moveTo>
                <a:lnTo>
                  <a:pt x="0" y="621792"/>
                </a:lnTo>
                <a:lnTo>
                  <a:pt x="38862" y="699516"/>
                </a:lnTo>
                <a:lnTo>
                  <a:pt x="71247" y="634746"/>
                </a:lnTo>
                <a:lnTo>
                  <a:pt x="25908" y="634746"/>
                </a:lnTo>
                <a:lnTo>
                  <a:pt x="25908" y="621792"/>
                </a:lnTo>
                <a:close/>
              </a:path>
              <a:path w="78104" h="699769">
                <a:moveTo>
                  <a:pt x="51816" y="0"/>
                </a:moveTo>
                <a:lnTo>
                  <a:pt x="25908" y="0"/>
                </a:lnTo>
                <a:lnTo>
                  <a:pt x="25908" y="634746"/>
                </a:lnTo>
                <a:lnTo>
                  <a:pt x="51816" y="634746"/>
                </a:lnTo>
                <a:lnTo>
                  <a:pt x="51816" y="0"/>
                </a:lnTo>
                <a:close/>
              </a:path>
              <a:path w="78104" h="699769">
                <a:moveTo>
                  <a:pt x="77724" y="621792"/>
                </a:moveTo>
                <a:lnTo>
                  <a:pt x="51816" y="621792"/>
                </a:lnTo>
                <a:lnTo>
                  <a:pt x="51816" y="634746"/>
                </a:lnTo>
                <a:lnTo>
                  <a:pt x="71247" y="634746"/>
                </a:lnTo>
                <a:lnTo>
                  <a:pt x="77724" y="621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71943" y="1959101"/>
            <a:ext cx="78105" cy="701040"/>
          </a:xfrm>
          <a:custGeom>
            <a:avLst/>
            <a:gdLst/>
            <a:ahLst/>
            <a:cxnLst/>
            <a:rect l="l" t="t" r="r" b="b"/>
            <a:pathLst>
              <a:path w="78104" h="701039">
                <a:moveTo>
                  <a:pt x="25907" y="623315"/>
                </a:moveTo>
                <a:lnTo>
                  <a:pt x="0" y="623315"/>
                </a:lnTo>
                <a:lnTo>
                  <a:pt x="38861" y="701039"/>
                </a:lnTo>
                <a:lnTo>
                  <a:pt x="71247" y="636270"/>
                </a:lnTo>
                <a:lnTo>
                  <a:pt x="25907" y="636270"/>
                </a:lnTo>
                <a:lnTo>
                  <a:pt x="25907" y="623315"/>
                </a:lnTo>
                <a:close/>
              </a:path>
              <a:path w="78104" h="701039">
                <a:moveTo>
                  <a:pt x="51815" y="0"/>
                </a:moveTo>
                <a:lnTo>
                  <a:pt x="25907" y="0"/>
                </a:lnTo>
                <a:lnTo>
                  <a:pt x="25907" y="636270"/>
                </a:lnTo>
                <a:lnTo>
                  <a:pt x="51815" y="636270"/>
                </a:lnTo>
                <a:lnTo>
                  <a:pt x="51815" y="0"/>
                </a:lnTo>
                <a:close/>
              </a:path>
              <a:path w="78104" h="701039">
                <a:moveTo>
                  <a:pt x="77724" y="623315"/>
                </a:moveTo>
                <a:lnTo>
                  <a:pt x="51815" y="623315"/>
                </a:lnTo>
                <a:lnTo>
                  <a:pt x="51815" y="636270"/>
                </a:lnTo>
                <a:lnTo>
                  <a:pt x="71247" y="636270"/>
                </a:lnTo>
                <a:lnTo>
                  <a:pt x="77724" y="623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99859" y="2703576"/>
            <a:ext cx="329565" cy="2392680"/>
          </a:xfrm>
          <a:custGeom>
            <a:avLst/>
            <a:gdLst/>
            <a:ahLst/>
            <a:cxnLst/>
            <a:rect l="l" t="t" r="r" b="b"/>
            <a:pathLst>
              <a:path w="329565" h="2392679">
                <a:moveTo>
                  <a:pt x="0" y="0"/>
                </a:moveTo>
                <a:lnTo>
                  <a:pt x="329184" y="2392680"/>
                </a:lnTo>
              </a:path>
            </a:pathLst>
          </a:custGeom>
          <a:ln w="1219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236590" y="5332272"/>
            <a:ext cx="793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处理器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2565" y="4140151"/>
            <a:ext cx="104965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90" b="1">
                <a:latin typeface="Microsoft JhengHei"/>
                <a:cs typeface="Microsoft JhengHei"/>
              </a:rPr>
              <a:t>线程调度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4578" y="2008758"/>
            <a:ext cx="5793105" cy="1949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99610" algn="l"/>
              </a:tabLst>
            </a:pPr>
            <a:r>
              <a:rPr dirty="0" sz="2000" spc="10" b="1">
                <a:latin typeface="Microsoft JhengHei"/>
                <a:cs typeface="Microsoft JhengHei"/>
              </a:rPr>
              <a:t>用户级线</a:t>
            </a:r>
            <a:r>
              <a:rPr dirty="0" sz="2000" b="1">
                <a:latin typeface="Microsoft JhengHei"/>
                <a:cs typeface="Microsoft JhengHei"/>
              </a:rPr>
              <a:t>程</a:t>
            </a:r>
            <a:r>
              <a:rPr dirty="0" sz="2000" b="1">
                <a:latin typeface="Microsoft JhengHei"/>
                <a:cs typeface="Microsoft JhengHei"/>
              </a:rPr>
              <a:t>	</a:t>
            </a:r>
            <a:r>
              <a:rPr dirty="0" sz="2000" spc="10" b="1">
                <a:latin typeface="Microsoft JhengHei"/>
                <a:cs typeface="Microsoft JhengHei"/>
              </a:rPr>
              <a:t>内核级线程</a:t>
            </a:r>
            <a:endParaRPr sz="20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1585"/>
              </a:spcBef>
            </a:pPr>
            <a:r>
              <a:rPr dirty="0" sz="2100" spc="-90" b="1">
                <a:latin typeface="Microsoft JhengHei"/>
                <a:cs typeface="Microsoft JhengHei"/>
              </a:rPr>
              <a:t>线程调度</a:t>
            </a:r>
            <a:endParaRPr sz="2100">
              <a:latin typeface="Microsoft JhengHei"/>
              <a:cs typeface="Microsoft JhengHei"/>
            </a:endParaRPr>
          </a:p>
          <a:p>
            <a:pPr marL="3148330">
              <a:lnSpc>
                <a:spcPct val="100000"/>
              </a:lnSpc>
              <a:spcBef>
                <a:spcPts val="4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用户空间</a:t>
            </a:r>
            <a:endParaRPr sz="2000">
              <a:latin typeface="Microsoft JhengHei"/>
              <a:cs typeface="Microsoft JhengHei"/>
            </a:endParaRPr>
          </a:p>
          <a:p>
            <a:pPr marL="3148330">
              <a:lnSpc>
                <a:spcPct val="100000"/>
              </a:lnSpc>
              <a:spcBef>
                <a:spcPts val="149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内核空间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用</a:t>
            </a:r>
            <a:r>
              <a:rPr dirty="0" spc="15"/>
              <a:t>户</a:t>
            </a:r>
            <a:r>
              <a:rPr dirty="0" spc="5"/>
              <a:t>级的</a:t>
            </a:r>
            <a:r>
              <a:rPr dirty="0" spc="-15"/>
              <a:t>线</a:t>
            </a:r>
            <a:r>
              <a:rPr dirty="0" spc="5"/>
              <a:t>程</a:t>
            </a:r>
          </a:p>
          <a:p>
            <a:pPr algn="ctr" marL="1905">
              <a:lnSpc>
                <a:spcPct val="100000"/>
              </a:lnSpc>
              <a:spcBef>
                <a:spcPts val="130"/>
              </a:spcBef>
            </a:pPr>
            <a:r>
              <a:rPr dirty="0" sz="4800" spc="-20">
                <a:latin typeface="Times New Roman"/>
                <a:cs typeface="Times New Roman"/>
              </a:rPr>
              <a:t>User-Level </a:t>
            </a:r>
            <a:r>
              <a:rPr dirty="0" sz="4800" spc="-15">
                <a:latin typeface="Times New Roman"/>
                <a:cs typeface="Times New Roman"/>
              </a:rPr>
              <a:t>Threads</a:t>
            </a:r>
            <a:r>
              <a:rPr dirty="0" sz="4800" spc="-145">
                <a:latin typeface="Times New Roman"/>
                <a:cs typeface="Times New Roman"/>
              </a:rPr>
              <a:t> </a:t>
            </a:r>
            <a:r>
              <a:rPr dirty="0" sz="4800" spc="-90">
                <a:latin typeface="Times New Roman"/>
                <a:cs typeface="Times New Roman"/>
              </a:rPr>
              <a:t>(ULT)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016379"/>
            <a:ext cx="8533765" cy="41452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 b="1">
                <a:solidFill>
                  <a:srgbClr val="FF5050"/>
                </a:solidFill>
                <a:latin typeface="Microsoft JhengHei"/>
                <a:cs typeface="Microsoft JhengHei"/>
              </a:rPr>
              <a:t>优点</a:t>
            </a:r>
            <a:endParaRPr sz="3200">
              <a:latin typeface="Microsoft JhengHei"/>
              <a:cs typeface="Microsoft JhengHei"/>
            </a:endParaRPr>
          </a:p>
          <a:p>
            <a:pPr marL="546100" indent="-533400">
              <a:lnSpc>
                <a:spcPct val="100000"/>
              </a:lnSpc>
              <a:spcBef>
                <a:spcPts val="25"/>
              </a:spcBef>
              <a:buClr>
                <a:srgbClr val="30B6FC"/>
              </a:buClr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线程切换不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需要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核特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方式</a:t>
            </a:r>
            <a:endParaRPr sz="2800">
              <a:latin typeface="Microsoft JhengHei"/>
              <a:cs typeface="Microsoft JhengHei"/>
            </a:endParaRPr>
          </a:p>
          <a:p>
            <a:pPr algn="just" lvl="1" marL="926465" marR="13970" indent="-456565">
              <a:lnSpc>
                <a:spcPts val="3020"/>
              </a:lnSpc>
              <a:spcBef>
                <a:spcPts val="385"/>
              </a:spcBef>
              <a:buClr>
                <a:srgbClr val="30B6FC"/>
              </a:buClr>
              <a:buFont typeface="Wingdings"/>
              <a:buChar char=""/>
              <a:tabLst>
                <a:tab pos="927100" algn="l"/>
              </a:tabLst>
            </a:pP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程切换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需要内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特权方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所有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程管理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数 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据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结构均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进程的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户空间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程切换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 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程库也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用户地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址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空间运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能节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省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模式切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换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的开销和内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核的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宝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贵资源</a:t>
            </a:r>
            <a:endParaRPr sz="2800">
              <a:latin typeface="Microsoft JhengHei"/>
              <a:cs typeface="Microsoft JhengHei"/>
            </a:endParaRPr>
          </a:p>
          <a:p>
            <a:pPr marL="546100" indent="-533400">
              <a:lnSpc>
                <a:spcPts val="3329"/>
              </a:lnSpc>
              <a:buClr>
                <a:srgbClr val="30B6FC"/>
              </a:buClr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按应用特定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需要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endParaRPr sz="2800">
              <a:latin typeface="Microsoft JhengHei"/>
              <a:cs typeface="Microsoft JhengHei"/>
            </a:endParaRPr>
          </a:p>
          <a:p>
            <a:pPr algn="just" lvl="1" marL="926465" marR="5080" indent="-456565">
              <a:lnSpc>
                <a:spcPts val="3020"/>
              </a:lnSpc>
              <a:spcBef>
                <a:spcPts val="385"/>
              </a:spcBef>
              <a:buClr>
                <a:srgbClr val="30B6FC"/>
              </a:buClr>
              <a:buFont typeface="Wingdings"/>
              <a:buChar char=""/>
              <a:tabLst>
                <a:tab pos="927100" algn="l"/>
              </a:tabLst>
            </a:pP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允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许进程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按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应用特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需要选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择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调度算</a:t>
            </a:r>
            <a:r>
              <a:rPr dirty="0" sz="2800" spc="120" b="1">
                <a:solidFill>
                  <a:srgbClr val="073D86"/>
                </a:solidFill>
                <a:latin typeface="Microsoft JhengHei"/>
                <a:cs typeface="Microsoft JhengHei"/>
              </a:rPr>
              <a:t>法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，且线程 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库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的线程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度算法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与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操作系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的低级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度算法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无 关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用</a:t>
            </a:r>
            <a:r>
              <a:rPr dirty="0" spc="15"/>
              <a:t>户</a:t>
            </a:r>
            <a:r>
              <a:rPr dirty="0" spc="5"/>
              <a:t>级的</a:t>
            </a:r>
            <a:r>
              <a:rPr dirty="0" spc="-15"/>
              <a:t>线</a:t>
            </a:r>
            <a:r>
              <a:rPr dirty="0" spc="5"/>
              <a:t>程</a:t>
            </a:r>
          </a:p>
          <a:p>
            <a:pPr algn="ctr" marL="1905">
              <a:lnSpc>
                <a:spcPct val="100000"/>
              </a:lnSpc>
              <a:spcBef>
                <a:spcPts val="130"/>
              </a:spcBef>
            </a:pPr>
            <a:r>
              <a:rPr dirty="0" sz="4800" spc="-20">
                <a:latin typeface="Times New Roman"/>
                <a:cs typeface="Times New Roman"/>
              </a:rPr>
              <a:t>User-Level </a:t>
            </a:r>
            <a:r>
              <a:rPr dirty="0" sz="4800" spc="-15">
                <a:latin typeface="Times New Roman"/>
                <a:cs typeface="Times New Roman"/>
              </a:rPr>
              <a:t>Threads</a:t>
            </a:r>
            <a:r>
              <a:rPr dirty="0" sz="4800" spc="-145">
                <a:latin typeface="Times New Roman"/>
                <a:cs typeface="Times New Roman"/>
              </a:rPr>
              <a:t> </a:t>
            </a:r>
            <a:r>
              <a:rPr dirty="0" sz="4800" spc="-90">
                <a:latin typeface="Times New Roman"/>
                <a:cs typeface="Times New Roman"/>
              </a:rPr>
              <a:t>(ULT)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594229"/>
            <a:ext cx="8051800" cy="3150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 b="1">
                <a:solidFill>
                  <a:srgbClr val="FF5050"/>
                </a:solidFill>
                <a:latin typeface="Microsoft JhengHei"/>
                <a:cs typeface="Microsoft JhengHei"/>
              </a:rPr>
              <a:t>优点</a:t>
            </a:r>
            <a:endParaRPr sz="3200">
              <a:latin typeface="Microsoft JhengHei"/>
              <a:cs typeface="Microsoft JhengHei"/>
            </a:endParaRPr>
          </a:p>
          <a:p>
            <a:pPr marL="546100" indent="-533400">
              <a:lnSpc>
                <a:spcPct val="100000"/>
              </a:lnSpc>
              <a:spcBef>
                <a:spcPts val="15"/>
              </a:spcBef>
              <a:buClr>
                <a:srgbClr val="30B6FC"/>
              </a:buClr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用户级线程</a:t>
            </a:r>
            <a:r>
              <a:rPr dirty="0" sz="2800" spc="-30" b="1">
                <a:solidFill>
                  <a:srgbClr val="073D86"/>
                </a:solidFill>
                <a:latin typeface="Microsoft JhengHei"/>
                <a:cs typeface="Microsoft JhengHei"/>
              </a:rPr>
              <a:t>(ULT)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任何</a:t>
            </a:r>
            <a:r>
              <a:rPr dirty="0" sz="2800" spc="-185" b="1">
                <a:solidFill>
                  <a:srgbClr val="073D86"/>
                </a:solidFill>
                <a:latin typeface="Microsoft JhengHei"/>
                <a:cs typeface="Microsoft JhengHei"/>
              </a:rPr>
              <a:t>OS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上</a:t>
            </a:r>
            <a:endParaRPr sz="2800">
              <a:latin typeface="Microsoft JhengHei"/>
              <a:cs typeface="Microsoft JhengHei"/>
            </a:endParaRPr>
          </a:p>
          <a:p>
            <a:pPr algn="just" lvl="1" marL="926465" marR="5080" indent="-456565">
              <a:lnSpc>
                <a:spcPct val="100000"/>
              </a:lnSpc>
              <a:spcBef>
                <a:spcPts val="565"/>
              </a:spcBef>
              <a:buClr>
                <a:srgbClr val="30B6FC"/>
              </a:buClr>
              <a:buFont typeface="Wingdings"/>
              <a:buChar char=""/>
              <a:tabLst>
                <a:tab pos="92710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内核在支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持</a:t>
            </a:r>
            <a:r>
              <a:rPr dirty="0" sz="2800" spc="-45" b="1">
                <a:solidFill>
                  <a:srgbClr val="073D86"/>
                </a:solidFill>
                <a:latin typeface="Microsoft JhengHei"/>
                <a:cs typeface="Microsoft JhengHei"/>
              </a:rPr>
              <a:t>ULT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方面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需要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任何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变，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库是可以被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所有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应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用共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享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的应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级实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程序，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许多当代操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和语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均提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了线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库，传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-25" b="1">
                <a:solidFill>
                  <a:srgbClr val="073D86"/>
                </a:solidFill>
                <a:latin typeface="Microsoft JhengHei"/>
                <a:cs typeface="Microsoft JhengHei"/>
              </a:rPr>
              <a:t>UNIX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并不支持多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程，但已有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多个基于</a:t>
            </a:r>
            <a:endParaRPr sz="2800">
              <a:latin typeface="Microsoft JhengHei"/>
              <a:cs typeface="Microsoft JhengHei"/>
            </a:endParaRPr>
          </a:p>
          <a:p>
            <a:pPr marL="926465">
              <a:lnSpc>
                <a:spcPct val="100000"/>
              </a:lnSpc>
              <a:spcBef>
                <a:spcPts val="15"/>
              </a:spcBef>
            </a:pPr>
            <a:r>
              <a:rPr dirty="0" sz="2800" spc="-25" b="1">
                <a:solidFill>
                  <a:srgbClr val="073D86"/>
                </a:solidFill>
                <a:latin typeface="Microsoft JhengHei"/>
                <a:cs typeface="Microsoft JhengHei"/>
              </a:rPr>
              <a:t>UNIX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程库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4666" y="188213"/>
            <a:ext cx="6896100" cy="14446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用户</a:t>
            </a:r>
            <a:r>
              <a:rPr dirty="0"/>
              <a:t>级的线程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4800" spc="-20">
                <a:latin typeface="Times New Roman"/>
                <a:cs typeface="Times New Roman"/>
              </a:rPr>
              <a:t>User-Level </a:t>
            </a:r>
            <a:r>
              <a:rPr dirty="0" sz="4800" spc="-15">
                <a:latin typeface="Times New Roman"/>
                <a:cs typeface="Times New Roman"/>
              </a:rPr>
              <a:t>Threads</a:t>
            </a:r>
            <a:r>
              <a:rPr dirty="0" sz="4800" spc="-175">
                <a:latin typeface="Times New Roman"/>
                <a:cs typeface="Times New Roman"/>
              </a:rPr>
              <a:t> </a:t>
            </a:r>
            <a:r>
              <a:rPr dirty="0" sz="4800" spc="-90">
                <a:latin typeface="Times New Roman"/>
                <a:cs typeface="Times New Roman"/>
              </a:rPr>
              <a:t>(ULT)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060448"/>
            <a:ext cx="8641080" cy="3601720"/>
          </a:xfrm>
          <a:custGeom>
            <a:avLst/>
            <a:gdLst/>
            <a:ahLst/>
            <a:cxnLst/>
            <a:rect l="l" t="t" r="r" b="b"/>
            <a:pathLst>
              <a:path w="8641080" h="3601720">
                <a:moveTo>
                  <a:pt x="0" y="3601212"/>
                </a:moveTo>
                <a:lnTo>
                  <a:pt x="8641080" y="3601212"/>
                </a:lnTo>
                <a:lnTo>
                  <a:pt x="8641080" y="0"/>
                </a:lnTo>
                <a:lnTo>
                  <a:pt x="0" y="0"/>
                </a:lnTo>
                <a:lnTo>
                  <a:pt x="0" y="3601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9590" y="1940334"/>
            <a:ext cx="8322945" cy="382333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3200" spc="10" b="1">
                <a:solidFill>
                  <a:srgbClr val="FF5050"/>
                </a:solidFill>
                <a:latin typeface="Microsoft JhengHei"/>
                <a:cs typeface="Microsoft JhengHei"/>
              </a:rPr>
              <a:t>缺点</a:t>
            </a:r>
            <a:endParaRPr sz="3200">
              <a:latin typeface="Microsoft JhengHei"/>
              <a:cs typeface="Microsoft JhengHei"/>
            </a:endParaRPr>
          </a:p>
          <a:p>
            <a:pPr marL="546100" marR="5080" indent="-533400">
              <a:lnSpc>
                <a:spcPts val="3030"/>
              </a:lnSpc>
              <a:spcBef>
                <a:spcPts val="640"/>
              </a:spcBef>
              <a:buClr>
                <a:srgbClr val="30B6FC"/>
              </a:buClr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由于大多数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用是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塞型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，因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此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-10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800" spc="-60" b="1">
                <a:solidFill>
                  <a:srgbClr val="073D86"/>
                </a:solidFill>
                <a:latin typeface="Microsoft JhengHei"/>
                <a:cs typeface="Microsoft JhengHei"/>
              </a:rPr>
              <a:t>LT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的阻塞，将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引起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个进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的阻塞</a:t>
            </a:r>
            <a:endParaRPr sz="2800">
              <a:latin typeface="Microsoft JhengHei"/>
              <a:cs typeface="Microsoft JhengHei"/>
            </a:endParaRPr>
          </a:p>
          <a:p>
            <a:pPr marL="546100" indent="-533400">
              <a:lnSpc>
                <a:spcPts val="3190"/>
              </a:lnSpc>
              <a:spcBef>
                <a:spcPts val="290"/>
              </a:spcBef>
              <a:buClr>
                <a:srgbClr val="30B6FC"/>
              </a:buClr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800" spc="-45" b="1">
                <a:solidFill>
                  <a:srgbClr val="073D86"/>
                </a:solidFill>
                <a:latin typeface="Microsoft JhengHei"/>
                <a:cs typeface="Microsoft JhengHei"/>
              </a:rPr>
              <a:t>ULT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不能利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的优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分配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程到</a:t>
            </a:r>
            <a:endParaRPr sz="2800">
              <a:latin typeface="Microsoft JhengHei"/>
              <a:cs typeface="Microsoft JhengHei"/>
            </a:endParaRPr>
          </a:p>
          <a:p>
            <a:pPr marL="546100" marR="19685">
              <a:lnSpc>
                <a:spcPts val="3020"/>
              </a:lnSpc>
              <a:spcBef>
                <a:spcPts val="215"/>
              </a:spcBef>
            </a:pPr>
            <a:r>
              <a:rPr dirty="0" sz="2800" spc="-35" b="1">
                <a:solidFill>
                  <a:srgbClr val="073D86"/>
                </a:solidFill>
                <a:latin typeface="Microsoft JhengHei"/>
                <a:cs typeface="Microsoft JhengHei"/>
              </a:rPr>
              <a:t>C</a:t>
            </a:r>
            <a:r>
              <a:rPr dirty="0" sz="2800" spc="-220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上，仅有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-10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800" spc="-155" b="1">
                <a:solidFill>
                  <a:srgbClr val="073D86"/>
                </a:solidFill>
                <a:latin typeface="Microsoft JhengHei"/>
                <a:cs typeface="Microsoft JhengHei"/>
              </a:rPr>
              <a:t>L</a:t>
            </a:r>
            <a:r>
              <a:rPr dirty="0" sz="2800" spc="20" b="1">
                <a:solidFill>
                  <a:srgbClr val="073D86"/>
                </a:solidFill>
                <a:latin typeface="Microsoft JhengHei"/>
                <a:cs typeface="Microsoft JhengHei"/>
              </a:rPr>
              <a:t>T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因此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不可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得益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于多线程的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并发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2245995">
              <a:lnSpc>
                <a:spcPct val="100000"/>
              </a:lnSpc>
              <a:spcBef>
                <a:spcPts val="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内核没有意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识到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线程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存在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980" y="815086"/>
            <a:ext cx="518350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10"/>
              <a:t>第五</a:t>
            </a:r>
            <a:r>
              <a:rPr dirty="0" sz="4800"/>
              <a:t>讲</a:t>
            </a:r>
            <a:r>
              <a:rPr dirty="0" sz="4800" spc="-125"/>
              <a:t> </a:t>
            </a:r>
            <a:r>
              <a:rPr dirty="0" sz="5000" b="0">
                <a:latin typeface="华文新魏"/>
                <a:cs typeface="华文新魏"/>
              </a:rPr>
              <a:t>多线程技术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644" y="2328773"/>
            <a:ext cx="4296410" cy="295211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lvl="1" marL="622300" indent="-609600">
              <a:lnSpc>
                <a:spcPct val="100000"/>
              </a:lnSpc>
              <a:spcBef>
                <a:spcPts val="865"/>
              </a:spcBef>
              <a:buFont typeface="Times New Roman"/>
              <a:buAutoNum type="arabicPeriod"/>
              <a:tabLst>
                <a:tab pos="6223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引入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多线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的动机</a:t>
            </a:r>
            <a:endParaRPr sz="3200">
              <a:latin typeface="Microsoft JhengHei"/>
              <a:cs typeface="Microsoft JhengHei"/>
            </a:endParaRPr>
          </a:p>
          <a:p>
            <a:pPr lvl="1" marL="622300" indent="-609600">
              <a:lnSpc>
                <a:spcPct val="100000"/>
              </a:lnSpc>
              <a:spcBef>
                <a:spcPts val="770"/>
              </a:spcBef>
              <a:buFont typeface="Times New Roman"/>
              <a:buAutoNum type="arabicPeriod"/>
              <a:tabLst>
                <a:tab pos="6223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多线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程结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的进程</a:t>
            </a:r>
            <a:endParaRPr sz="3200">
              <a:latin typeface="Microsoft JhengHei"/>
              <a:cs typeface="Microsoft JhengHei"/>
            </a:endParaRPr>
          </a:p>
          <a:p>
            <a:pPr lvl="1" marL="622300" indent="-609600">
              <a:lnSpc>
                <a:spcPct val="100000"/>
              </a:lnSpc>
              <a:spcBef>
                <a:spcPts val="765"/>
              </a:spcBef>
              <a:buFont typeface="Times New Roman"/>
              <a:buAutoNum type="arabicPeriod"/>
              <a:tabLst>
                <a:tab pos="6223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级线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的实现</a:t>
            </a:r>
            <a:endParaRPr sz="3200">
              <a:latin typeface="Microsoft JhengHei"/>
              <a:cs typeface="Microsoft JhengHei"/>
            </a:endParaRPr>
          </a:p>
          <a:p>
            <a:pPr lvl="1" marL="622300" indent="-609600">
              <a:lnSpc>
                <a:spcPct val="100000"/>
              </a:lnSpc>
              <a:spcBef>
                <a:spcPts val="770"/>
              </a:spcBef>
              <a:buFont typeface="Times New Roman"/>
              <a:buAutoNum type="arabicPeriod"/>
              <a:tabLst>
                <a:tab pos="6223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级线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的实现</a:t>
            </a:r>
            <a:endParaRPr sz="3200">
              <a:latin typeface="Microsoft JhengHei"/>
              <a:cs typeface="Microsoft JhengHei"/>
            </a:endParaRPr>
          </a:p>
          <a:p>
            <a:pPr lvl="1" marL="622300" indent="-609600">
              <a:lnSpc>
                <a:spcPct val="100000"/>
              </a:lnSpc>
              <a:spcBef>
                <a:spcPts val="770"/>
              </a:spcBef>
              <a:buFont typeface="Times New Roman"/>
              <a:buAutoNum type="arabicPeriod"/>
              <a:tabLst>
                <a:tab pos="6223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实现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混合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策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略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4666" y="188213"/>
            <a:ext cx="6896100" cy="14446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用户</a:t>
            </a:r>
            <a:r>
              <a:rPr dirty="0"/>
              <a:t>级的线程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4800" spc="-20">
                <a:latin typeface="Times New Roman"/>
                <a:cs typeface="Times New Roman"/>
              </a:rPr>
              <a:t>User-Level </a:t>
            </a:r>
            <a:r>
              <a:rPr dirty="0" sz="4800" spc="-15">
                <a:latin typeface="Times New Roman"/>
                <a:cs typeface="Times New Roman"/>
              </a:rPr>
              <a:t>Threads</a:t>
            </a:r>
            <a:r>
              <a:rPr dirty="0" sz="4800" spc="-175">
                <a:latin typeface="Times New Roman"/>
                <a:cs typeface="Times New Roman"/>
              </a:rPr>
              <a:t> </a:t>
            </a:r>
            <a:r>
              <a:rPr dirty="0" sz="4800" spc="-90">
                <a:latin typeface="Times New Roman"/>
                <a:cs typeface="Times New Roman"/>
              </a:rPr>
              <a:t>(ULT)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060448"/>
            <a:ext cx="8641080" cy="3601720"/>
          </a:xfrm>
          <a:custGeom>
            <a:avLst/>
            <a:gdLst/>
            <a:ahLst/>
            <a:cxnLst/>
            <a:rect l="l" t="t" r="r" b="b"/>
            <a:pathLst>
              <a:path w="8641080" h="3601720">
                <a:moveTo>
                  <a:pt x="0" y="3601212"/>
                </a:moveTo>
                <a:lnTo>
                  <a:pt x="8641080" y="3601212"/>
                </a:lnTo>
                <a:lnTo>
                  <a:pt x="8641080" y="0"/>
                </a:lnTo>
                <a:lnTo>
                  <a:pt x="0" y="0"/>
                </a:lnTo>
                <a:lnTo>
                  <a:pt x="0" y="3601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9590" y="1940334"/>
            <a:ext cx="8458200" cy="340423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3200" spc="-204" b="1">
                <a:solidFill>
                  <a:srgbClr val="FF5050"/>
                </a:solidFill>
                <a:latin typeface="Microsoft JhengHei"/>
                <a:cs typeface="Microsoft JhengHei"/>
              </a:rPr>
              <a:t>Jacketing</a:t>
            </a:r>
            <a:r>
              <a:rPr dirty="0" sz="3200" b="1">
                <a:solidFill>
                  <a:srgbClr val="FF5050"/>
                </a:solidFill>
                <a:latin typeface="Microsoft JhengHei"/>
                <a:cs typeface="Microsoft JhengHei"/>
              </a:rPr>
              <a:t>技术</a:t>
            </a:r>
            <a:endParaRPr sz="3200">
              <a:latin typeface="Microsoft JhengHei"/>
              <a:cs typeface="Microsoft JhengHei"/>
            </a:endParaRPr>
          </a:p>
          <a:p>
            <a:pPr marL="546100" marR="49530" indent="-533400">
              <a:lnSpc>
                <a:spcPts val="3020"/>
              </a:lnSpc>
              <a:spcBef>
                <a:spcPts val="650"/>
              </a:spcBef>
              <a:buClr>
                <a:srgbClr val="30B6FC"/>
              </a:buClr>
              <a:buFont typeface="Symbol"/>
              <a:buChar char=""/>
              <a:tabLst>
                <a:tab pos="545465" algn="l"/>
                <a:tab pos="54610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在纯用户级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800" spc="-7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多线程应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能利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多处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的优点，可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以采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185" b="1">
                <a:solidFill>
                  <a:srgbClr val="073D86"/>
                </a:solidFill>
                <a:latin typeface="Microsoft JhengHei"/>
                <a:cs typeface="Microsoft JhengHei"/>
              </a:rPr>
              <a:t>jacketing</a:t>
            </a:r>
            <a:r>
              <a:rPr dirty="0" sz="2800" spc="-7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技术来解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决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塞线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问题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800" spc="-3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其主要思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想是</a:t>
            </a:r>
            <a:endParaRPr sz="2800">
              <a:latin typeface="Microsoft JhengHei"/>
              <a:cs typeface="Microsoft JhengHei"/>
            </a:endParaRPr>
          </a:p>
          <a:p>
            <a:pPr lvl="1" marL="756285" marR="31115" indent="-286385">
              <a:lnSpc>
                <a:spcPts val="3020"/>
              </a:lnSpc>
              <a:spcBef>
                <a:spcPts val="685"/>
              </a:spcBef>
              <a:buClr>
                <a:srgbClr val="30B6FC"/>
              </a:buClr>
              <a:buFont typeface="Symbol"/>
              <a:buChar char=""/>
              <a:tabLst>
                <a:tab pos="75692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把阻塞式的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用改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造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成非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塞式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800" spc="-114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当线程执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行系统调用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800" spc="-5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首先执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-185" b="1">
                <a:solidFill>
                  <a:srgbClr val="073D86"/>
                </a:solidFill>
                <a:latin typeface="Microsoft JhengHei"/>
                <a:cs typeface="Microsoft JhengHei"/>
              </a:rPr>
              <a:t>jacketing</a:t>
            </a:r>
            <a:r>
              <a:rPr dirty="0" sz="2800" spc="-3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实用程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800" spc="-3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由</a:t>
            </a:r>
            <a:endParaRPr sz="2800">
              <a:latin typeface="Microsoft JhengHei"/>
              <a:cs typeface="Microsoft JhengHei"/>
            </a:endParaRPr>
          </a:p>
          <a:p>
            <a:pPr marL="756285" marR="5080">
              <a:lnSpc>
                <a:spcPts val="3020"/>
              </a:lnSpc>
              <a:spcBef>
                <a:spcPts val="10"/>
              </a:spcBef>
            </a:pPr>
            <a:r>
              <a:rPr dirty="0" sz="2800" spc="-180" b="1">
                <a:solidFill>
                  <a:srgbClr val="073D86"/>
                </a:solidFill>
                <a:latin typeface="Microsoft JhengHei"/>
                <a:cs typeface="Microsoft JhengHei"/>
              </a:rPr>
              <a:t>jacketing</a:t>
            </a:r>
            <a:r>
              <a:rPr dirty="0" sz="2800" spc="-6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程序来检查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资源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用情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况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800" spc="-7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以决定是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否执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行系统调用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或传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递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给另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个线程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273" y="2694813"/>
            <a:ext cx="7226934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latin typeface="Times New Roman"/>
                <a:cs typeface="Times New Roman"/>
              </a:rPr>
              <a:t>5.5</a:t>
            </a:r>
            <a:r>
              <a:rPr dirty="0" sz="5400" spc="-95" b="0">
                <a:latin typeface="Times New Roman"/>
                <a:cs typeface="Times New Roman"/>
              </a:rPr>
              <a:t> </a:t>
            </a:r>
            <a:r>
              <a:rPr dirty="0" sz="5400" b="0">
                <a:latin typeface="华文新魏"/>
                <a:cs typeface="华文新魏"/>
              </a:rPr>
              <a:t>线程实现的混合策略</a:t>
            </a:r>
            <a:endParaRPr sz="5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6876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1017" y="774953"/>
            <a:ext cx="50596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华文新魏"/>
                <a:cs typeface="华文新魏"/>
              </a:rPr>
              <a:t>线程实现的混合策略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0655" y="1864952"/>
            <a:ext cx="4895566" cy="4553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64889" y="2918482"/>
            <a:ext cx="944880" cy="7194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355" rIns="0" bIns="0" rtlCol="0" vert="horz">
            <a:spAutoFit/>
          </a:bodyPr>
          <a:lstStyle/>
          <a:p>
            <a:pPr marL="137795" marR="130810">
              <a:lnSpc>
                <a:spcPts val="2350"/>
              </a:lnSpc>
              <a:spcBef>
                <a:spcPts val="365"/>
              </a:spcBef>
            </a:pPr>
            <a:r>
              <a:rPr dirty="0" sz="2100" spc="530">
                <a:latin typeface="宋体"/>
                <a:cs typeface="宋体"/>
              </a:rPr>
              <a:t>用</a:t>
            </a:r>
            <a:r>
              <a:rPr dirty="0" sz="2100" spc="390">
                <a:latin typeface="宋体"/>
                <a:cs typeface="宋体"/>
              </a:rPr>
              <a:t>户 </a:t>
            </a:r>
            <a:r>
              <a:rPr dirty="0" sz="2100" spc="530">
                <a:latin typeface="宋体"/>
                <a:cs typeface="宋体"/>
              </a:rPr>
              <a:t>空</a:t>
            </a:r>
            <a:r>
              <a:rPr dirty="0" sz="2100" spc="520">
                <a:latin typeface="宋体"/>
                <a:cs typeface="宋体"/>
              </a:rPr>
              <a:t>间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5966" y="3733635"/>
            <a:ext cx="1062355" cy="623570"/>
          </a:xfrm>
          <a:custGeom>
            <a:avLst/>
            <a:gdLst/>
            <a:ahLst/>
            <a:cxnLst/>
            <a:rect l="l" t="t" r="r" b="b"/>
            <a:pathLst>
              <a:path w="1062354" h="623570">
                <a:moveTo>
                  <a:pt x="0" y="623332"/>
                </a:moveTo>
                <a:lnTo>
                  <a:pt x="1062355" y="623332"/>
                </a:lnTo>
                <a:lnTo>
                  <a:pt x="1062355" y="0"/>
                </a:lnTo>
                <a:lnTo>
                  <a:pt x="0" y="0"/>
                </a:lnTo>
                <a:lnTo>
                  <a:pt x="0" y="623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89813" y="3687445"/>
            <a:ext cx="693420" cy="64833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2350"/>
              </a:lnSpc>
              <a:spcBef>
                <a:spcPts val="350"/>
              </a:spcBef>
            </a:pPr>
            <a:r>
              <a:rPr dirty="0" sz="2100" spc="530">
                <a:latin typeface="宋体"/>
                <a:cs typeface="宋体"/>
              </a:rPr>
              <a:t>内</a:t>
            </a:r>
            <a:r>
              <a:rPr dirty="0" sz="2100" spc="390">
                <a:latin typeface="宋体"/>
                <a:cs typeface="宋体"/>
              </a:rPr>
              <a:t>核 </a:t>
            </a:r>
            <a:r>
              <a:rPr dirty="0" sz="2100" spc="530">
                <a:latin typeface="宋体"/>
                <a:cs typeface="宋体"/>
              </a:rPr>
              <a:t>空</a:t>
            </a:r>
            <a:r>
              <a:rPr dirty="0" sz="2100" spc="520">
                <a:latin typeface="宋体"/>
                <a:cs typeface="宋体"/>
              </a:rPr>
              <a:t>间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2329" y="3309725"/>
            <a:ext cx="102743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530">
                <a:latin typeface="宋体"/>
                <a:cs typeface="宋体"/>
              </a:rPr>
              <a:t>线程</a:t>
            </a:r>
            <a:r>
              <a:rPr dirty="0" sz="2100" spc="520">
                <a:latin typeface="宋体"/>
                <a:cs typeface="宋体"/>
              </a:rPr>
              <a:t>库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4563" y="1865160"/>
            <a:ext cx="0" cy="4554220"/>
          </a:xfrm>
          <a:custGeom>
            <a:avLst/>
            <a:gdLst/>
            <a:ahLst/>
            <a:cxnLst/>
            <a:rect l="l" t="t" r="r" b="b"/>
            <a:pathLst>
              <a:path w="0" h="4554220">
                <a:moveTo>
                  <a:pt x="0" y="0"/>
                </a:moveTo>
                <a:lnTo>
                  <a:pt x="0" y="4553678"/>
                </a:lnTo>
              </a:path>
            </a:pathLst>
          </a:custGeom>
          <a:ln w="49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11293" y="2039209"/>
            <a:ext cx="86106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530">
                <a:latin typeface="宋体"/>
                <a:cs typeface="宋体"/>
              </a:rPr>
              <a:t>方法</a:t>
            </a:r>
            <a:r>
              <a:rPr dirty="0" sz="2100" spc="260" b="1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845619" y="2051050"/>
            <a:ext cx="86106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530">
                <a:latin typeface="宋体"/>
                <a:cs typeface="宋体"/>
              </a:rPr>
              <a:t>方法</a:t>
            </a:r>
            <a:r>
              <a:rPr dirty="0" sz="2100" spc="260" b="1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391" y="765428"/>
            <a:ext cx="50622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华文新魏"/>
                <a:cs typeface="华文新魏"/>
              </a:rPr>
              <a:t>线程实现的混合策略</a:t>
            </a:r>
          </a:p>
        </p:txBody>
      </p:sp>
      <p:sp>
        <p:nvSpPr>
          <p:cNvPr id="3" name="object 3"/>
          <p:cNvSpPr/>
          <p:nvPr/>
        </p:nvSpPr>
        <p:spPr>
          <a:xfrm>
            <a:off x="324611" y="1915667"/>
            <a:ext cx="8568055" cy="4394200"/>
          </a:xfrm>
          <a:custGeom>
            <a:avLst/>
            <a:gdLst/>
            <a:ahLst/>
            <a:cxnLst/>
            <a:rect l="l" t="t" r="r" b="b"/>
            <a:pathLst>
              <a:path w="8568055" h="4394200">
                <a:moveTo>
                  <a:pt x="0" y="4393692"/>
                </a:moveTo>
                <a:lnTo>
                  <a:pt x="8567928" y="4393692"/>
                </a:lnTo>
                <a:lnTo>
                  <a:pt x="8567928" y="0"/>
                </a:lnTo>
                <a:lnTo>
                  <a:pt x="0" y="0"/>
                </a:lnTo>
                <a:lnTo>
                  <a:pt x="0" y="4393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742" y="1836191"/>
            <a:ext cx="8251825" cy="410146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组合用户级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20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内核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施。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例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如</a:t>
            </a:r>
            <a:r>
              <a:rPr dirty="0" sz="2800" spc="145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2800" spc="-6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180" b="1">
                <a:solidFill>
                  <a:srgbClr val="073D86"/>
                </a:solidFill>
                <a:latin typeface="Microsoft JhengHei"/>
                <a:cs typeface="Microsoft JhengHei"/>
              </a:rPr>
              <a:t>Solaris</a:t>
            </a:r>
            <a:endParaRPr sz="2800">
              <a:latin typeface="Microsoft JhengHei"/>
              <a:cs typeface="Microsoft JhengHei"/>
            </a:endParaRPr>
          </a:p>
          <a:p>
            <a:pPr marL="285115" marR="135255" indent="-272415">
              <a:lnSpc>
                <a:spcPts val="3200"/>
              </a:lnSpc>
              <a:spcBef>
                <a:spcPts val="740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线程创建完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全在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户空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和同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步也在应用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进行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ts val="3190"/>
              </a:lnSpc>
              <a:spcBef>
                <a:spcPts val="670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一个应用程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序中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多个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程被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映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射到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小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于或等于用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目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核级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程上</a:t>
            </a:r>
            <a:endParaRPr sz="2800">
              <a:latin typeface="Microsoft JhengHei"/>
              <a:cs typeface="Microsoft JhengHei"/>
            </a:endParaRPr>
          </a:p>
          <a:p>
            <a:pPr marL="285115" marR="134620" indent="-272415">
              <a:lnSpc>
                <a:spcPts val="3190"/>
              </a:lnSpc>
              <a:spcBef>
                <a:spcPts val="675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程序员可以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为特定的应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程序和机器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节内核级线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程的数目，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以达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整体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佳结果</a:t>
            </a:r>
            <a:endParaRPr sz="2800">
              <a:latin typeface="Microsoft JhengHei"/>
              <a:cs typeface="Microsoft JhengHei"/>
            </a:endParaRPr>
          </a:p>
          <a:p>
            <a:pPr marL="285115" marR="135255" indent="-272415">
              <a:lnSpc>
                <a:spcPts val="3190"/>
              </a:lnSpc>
              <a:spcBef>
                <a:spcPts val="680"/>
              </a:spcBef>
              <a:buClr>
                <a:srgbClr val="30B6FC"/>
              </a:buClr>
              <a:buSzPct val="96428"/>
              <a:buFont typeface="Wingdings"/>
              <a:buChar char="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该方法将会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结合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粹用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级线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方法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内核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线程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方法的优点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减少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们的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点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180" y="809066"/>
            <a:ext cx="54825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Solari</a:t>
            </a:r>
            <a:r>
              <a:rPr dirty="0" sz="4800" spc="-5">
                <a:latin typeface="Times New Roman"/>
                <a:cs typeface="Times New Roman"/>
              </a:rPr>
              <a:t>s</a:t>
            </a:r>
            <a:r>
              <a:rPr dirty="0" sz="4800"/>
              <a:t>的</a:t>
            </a:r>
            <a:r>
              <a:rPr dirty="0" sz="4800" spc="10"/>
              <a:t>进</a:t>
            </a:r>
            <a:r>
              <a:rPr dirty="0" sz="4800"/>
              <a:t>程与线程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2280" marR="14160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463550" algn="l"/>
              </a:tabLst>
            </a:pPr>
            <a:r>
              <a:rPr dirty="0" spc="5">
                <a:solidFill>
                  <a:srgbClr val="FF3300"/>
                </a:solidFill>
              </a:rPr>
              <a:t>内核级</a:t>
            </a:r>
            <a:r>
              <a:rPr dirty="0">
                <a:solidFill>
                  <a:srgbClr val="FF3300"/>
                </a:solidFill>
              </a:rPr>
              <a:t>线</a:t>
            </a:r>
            <a:r>
              <a:rPr dirty="0" spc="5">
                <a:solidFill>
                  <a:srgbClr val="FF3300"/>
                </a:solidFill>
              </a:rPr>
              <a:t>程</a:t>
            </a:r>
            <a:r>
              <a:rPr dirty="0" spc="125"/>
              <a:t>:</a:t>
            </a:r>
            <a:r>
              <a:rPr dirty="0" spc="-150"/>
              <a:t> </a:t>
            </a:r>
            <a:r>
              <a:rPr dirty="0" spc="5"/>
              <a:t>这是可</a:t>
            </a:r>
            <a:r>
              <a:rPr dirty="0"/>
              <a:t>以调度和分派到系统处理器上运行的基 </a:t>
            </a:r>
            <a:r>
              <a:rPr dirty="0" spc="10"/>
              <a:t>本实体</a:t>
            </a:r>
          </a:p>
          <a:p>
            <a:pPr marL="462280" marR="14160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463550" algn="l"/>
              </a:tabLst>
            </a:pPr>
            <a:r>
              <a:rPr dirty="0" spc="5">
                <a:solidFill>
                  <a:srgbClr val="FF3300"/>
                </a:solidFill>
              </a:rPr>
              <a:t>用户级</a:t>
            </a:r>
            <a:r>
              <a:rPr dirty="0">
                <a:solidFill>
                  <a:srgbClr val="FF3300"/>
                </a:solidFill>
              </a:rPr>
              <a:t>线</a:t>
            </a:r>
            <a:r>
              <a:rPr dirty="0" spc="5">
                <a:solidFill>
                  <a:srgbClr val="FF3300"/>
                </a:solidFill>
              </a:rPr>
              <a:t>程</a:t>
            </a:r>
            <a:r>
              <a:rPr dirty="0" spc="125"/>
              <a:t>:</a:t>
            </a:r>
            <a:r>
              <a:rPr dirty="0" spc="-150"/>
              <a:t> </a:t>
            </a:r>
            <a:r>
              <a:rPr dirty="0" spc="5"/>
              <a:t>通过进</a:t>
            </a:r>
            <a:r>
              <a:rPr dirty="0"/>
              <a:t>程地址空间中的线程库实现，它们对操 </a:t>
            </a:r>
            <a:r>
              <a:rPr dirty="0" spc="5"/>
              <a:t>作系统</a:t>
            </a:r>
            <a:r>
              <a:rPr dirty="0"/>
              <a:t>是不可见的</a:t>
            </a:r>
          </a:p>
          <a:p>
            <a:pPr marL="462280" marR="508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463550" algn="l"/>
              </a:tabLst>
            </a:pPr>
            <a:r>
              <a:rPr dirty="0" spc="5">
                <a:solidFill>
                  <a:srgbClr val="FF3300"/>
                </a:solidFill>
              </a:rPr>
              <a:t>轻量级</a:t>
            </a:r>
            <a:r>
              <a:rPr dirty="0">
                <a:solidFill>
                  <a:srgbClr val="FF3300"/>
                </a:solidFill>
              </a:rPr>
              <a:t>进</a:t>
            </a:r>
            <a:r>
              <a:rPr dirty="0" spc="5">
                <a:solidFill>
                  <a:srgbClr val="FF3300"/>
                </a:solidFill>
              </a:rPr>
              <a:t>程</a:t>
            </a:r>
            <a:r>
              <a:rPr dirty="0" spc="125"/>
              <a:t>:</a:t>
            </a:r>
            <a:r>
              <a:rPr dirty="0" spc="-95"/>
              <a:t> </a:t>
            </a:r>
            <a:r>
              <a:rPr dirty="0" spc="5"/>
              <a:t>轻量级</a:t>
            </a:r>
            <a:r>
              <a:rPr dirty="0"/>
              <a:t>进程可以看做是用户级线程和内核级线 </a:t>
            </a:r>
            <a:r>
              <a:rPr dirty="0" spc="5"/>
              <a:t>程的映</a:t>
            </a:r>
            <a:r>
              <a:rPr dirty="0"/>
              <a:t>射，每个轻量级进程支持一个或多个用户级线程，并 </a:t>
            </a:r>
            <a:r>
              <a:rPr dirty="0" spc="5"/>
              <a:t>映射到</a:t>
            </a:r>
            <a:r>
              <a:rPr dirty="0"/>
              <a:t>一个内核级线程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413004"/>
            <a:ext cx="8723376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91639" y="6458711"/>
            <a:ext cx="6120384" cy="399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72212"/>
            <a:ext cx="7924800" cy="651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4276" y="6458711"/>
            <a:ext cx="8208264" cy="399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28444" y="184402"/>
            <a:ext cx="5087111" cy="662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91639" y="6458711"/>
            <a:ext cx="6120384" cy="399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40432"/>
            <a:ext cx="6325870" cy="241554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4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掌握多线程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环境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概念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掌握线程的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三种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实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现模型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了解</a:t>
            </a:r>
            <a:r>
              <a:rPr dirty="0" sz="2800" spc="-15" b="1">
                <a:solidFill>
                  <a:srgbClr val="073D86"/>
                </a:solidFill>
                <a:latin typeface="Times New Roman"/>
                <a:cs typeface="Times New Roman"/>
              </a:rPr>
              <a:t>Windows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的进程和线程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Solaris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程管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模型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514" y="667588"/>
            <a:ext cx="3206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5"/>
              <a:t>本</a:t>
            </a:r>
            <a:r>
              <a:rPr dirty="0" sz="5000" spc="20"/>
              <a:t>主</a:t>
            </a:r>
            <a:r>
              <a:rPr dirty="0" sz="5000" spc="5"/>
              <a:t>题小结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094" y="2694813"/>
            <a:ext cx="654494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 sz="5400">
                <a:latin typeface="Times New Roman"/>
                <a:cs typeface="Times New Roman"/>
              </a:rPr>
              <a:t>5.1	</a:t>
            </a:r>
            <a:r>
              <a:rPr dirty="0" sz="5400"/>
              <a:t>引</a:t>
            </a:r>
            <a:r>
              <a:rPr dirty="0" sz="5400" spc="20"/>
              <a:t>入</a:t>
            </a:r>
            <a:r>
              <a:rPr dirty="0" sz="5400"/>
              <a:t>多</a:t>
            </a:r>
            <a:r>
              <a:rPr dirty="0" sz="5400" spc="10"/>
              <a:t>线</a:t>
            </a:r>
            <a:r>
              <a:rPr dirty="0" sz="5400"/>
              <a:t>程的动机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6876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189" y="504570"/>
            <a:ext cx="7860030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189480" marR="5080" indent="-2177415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华文新魏"/>
                <a:cs typeface="华文新魏"/>
              </a:rPr>
              <a:t>单线程结构进程给并发程序设计 </a:t>
            </a:r>
            <a:r>
              <a:rPr dirty="0" b="0">
                <a:latin typeface="华文新魏"/>
                <a:cs typeface="华文新魏"/>
              </a:rPr>
              <a:t>效率带来问题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127018"/>
            <a:ext cx="3855720" cy="2073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进程切换开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销大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进程通信开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销大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限制了进程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并发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粒度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不适合并行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计算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要求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489" y="621868"/>
            <a:ext cx="37465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华文新魏"/>
                <a:cs typeface="华文新魏"/>
              </a:rPr>
              <a:t>线程的概</a:t>
            </a:r>
            <a:r>
              <a:rPr dirty="0" sz="4800" b="0">
                <a:latin typeface="华文新魏"/>
                <a:cs typeface="华文新魏"/>
              </a:rPr>
              <a:t>念(1)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1908009"/>
            <a:ext cx="8117840" cy="3843654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978535">
              <a:lnSpc>
                <a:spcPct val="100000"/>
              </a:lnSpc>
              <a:spcBef>
                <a:spcPts val="825"/>
              </a:spcBef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解决问题的基本思</a:t>
            </a:r>
            <a:r>
              <a:rPr dirty="0" sz="3200" spc="-15">
                <a:solidFill>
                  <a:srgbClr val="073D86"/>
                </a:solidFill>
                <a:latin typeface="华文新魏"/>
                <a:cs typeface="华文新魏"/>
              </a:rPr>
              <a:t>路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endParaRPr sz="3200">
              <a:latin typeface="华文新魏"/>
              <a:cs typeface="华文新魏"/>
            </a:endParaRPr>
          </a:p>
          <a:p>
            <a:pPr marL="285115" marR="363220" indent="-272415">
              <a:lnSpc>
                <a:spcPct val="100000"/>
              </a:lnSpc>
              <a:spcBef>
                <a:spcPts val="6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把进程的两项功能－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－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“独立分配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资源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”</a:t>
            </a:r>
            <a:r>
              <a:rPr dirty="0" sz="2800" spc="5">
                <a:solidFill>
                  <a:srgbClr val="073D86"/>
                </a:solidFill>
                <a:latin typeface="华文新魏"/>
                <a:cs typeface="华文新魏"/>
              </a:rPr>
              <a:t>与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“被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调度分派执行”分离开来，</a:t>
            </a:r>
            <a:endParaRPr sz="2800">
              <a:latin typeface="华文新魏"/>
              <a:cs typeface="华文新魏"/>
            </a:endParaRPr>
          </a:p>
          <a:p>
            <a:pPr marL="285115" marR="36512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进程作为系统资源分配和保护的独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立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单位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不需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要频繁地切换和保护资源；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线程作为系统调度和分派的基本单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，能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轻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装运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行，会被频繁地调度和切换，在这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种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指导思想下，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产生了线程的概念。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1190" y="6295958"/>
            <a:ext cx="140335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6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523" y="695325"/>
            <a:ext cx="38506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线程的概</a:t>
            </a:r>
            <a:r>
              <a:rPr dirty="0" sz="4800" spc="5" b="0">
                <a:latin typeface="华文新魏"/>
                <a:cs typeface="华文新魏"/>
              </a:rPr>
              <a:t>念</a:t>
            </a:r>
            <a:r>
              <a:rPr dirty="0" sz="4800" b="0">
                <a:latin typeface="华文新魏"/>
                <a:cs typeface="华文新魏"/>
              </a:rPr>
              <a:t>(2)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2494026"/>
            <a:ext cx="7847330" cy="3050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825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操作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统中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引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入进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的目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是为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了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多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个 </a:t>
            </a:r>
            <a:r>
              <a:rPr dirty="0" sz="3200" spc="110">
                <a:solidFill>
                  <a:srgbClr val="073D86"/>
                </a:solidFill>
                <a:latin typeface="华文新魏"/>
                <a:cs typeface="华文新魏"/>
              </a:rPr>
              <a:t>程序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并</a:t>
            </a:r>
            <a:r>
              <a:rPr dirty="0" sz="3200" spc="110">
                <a:solidFill>
                  <a:srgbClr val="073D86"/>
                </a:solidFill>
                <a:latin typeface="华文新魏"/>
                <a:cs typeface="华文新魏"/>
              </a:rPr>
              <a:t>发执</a:t>
            </a:r>
            <a:r>
              <a:rPr dirty="0" sz="3200" spc="10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dirty="0" sz="3200" spc="11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以</a:t>
            </a:r>
            <a:r>
              <a:rPr dirty="0" sz="3200" spc="90">
                <a:solidFill>
                  <a:srgbClr val="073D86"/>
                </a:solidFill>
                <a:latin typeface="华文新魏"/>
                <a:cs typeface="华文新魏"/>
              </a:rPr>
              <a:t>改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善资</a:t>
            </a:r>
            <a:r>
              <a:rPr dirty="0" sz="3200" spc="9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使用</a:t>
            </a:r>
            <a:r>
              <a:rPr dirty="0" sz="3200" spc="90">
                <a:solidFill>
                  <a:srgbClr val="073D86"/>
                </a:solidFill>
                <a:latin typeface="华文新魏"/>
                <a:cs typeface="华文新魏"/>
              </a:rPr>
              <a:t>率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dirty="0" sz="3200" spc="90">
                <a:solidFill>
                  <a:srgbClr val="073D86"/>
                </a:solidFill>
                <a:latin typeface="华文新魏"/>
                <a:cs typeface="华文新魏"/>
              </a:rPr>
              <a:t>提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高 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系统效</a:t>
            </a:r>
            <a:r>
              <a:rPr dirty="0" sz="3200" spc="-10">
                <a:solidFill>
                  <a:srgbClr val="073D86"/>
                </a:solidFill>
                <a:latin typeface="华文新魏"/>
                <a:cs typeface="华文新魏"/>
              </a:rPr>
              <a:t>率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3200">
              <a:latin typeface="华文新魏"/>
              <a:cs typeface="华文新魏"/>
            </a:endParaRPr>
          </a:p>
          <a:p>
            <a:pPr algn="just" marL="285115" marR="5080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操作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统中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再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引入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线</a:t>
            </a:r>
            <a:r>
              <a:rPr dirty="0" sz="3200" spc="125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3200" spc="90">
                <a:solidFill>
                  <a:srgbClr val="073D86"/>
                </a:solidFill>
                <a:latin typeface="华文新魏"/>
                <a:cs typeface="华文新魏"/>
              </a:rPr>
              <a:t>则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是为</a:t>
            </a:r>
            <a:r>
              <a:rPr dirty="0" sz="3200" spc="90">
                <a:solidFill>
                  <a:srgbClr val="073D86"/>
                </a:solidFill>
                <a:latin typeface="华文新魏"/>
                <a:cs typeface="华文新魏"/>
              </a:rPr>
              <a:t>了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减</a:t>
            </a:r>
            <a:r>
              <a:rPr dirty="0" sz="3200" spc="90">
                <a:solidFill>
                  <a:srgbClr val="073D86"/>
                </a:solidFill>
                <a:latin typeface="华文新魏"/>
                <a:cs typeface="华文新魏"/>
              </a:rPr>
              <a:t>少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程 </a:t>
            </a:r>
            <a:r>
              <a:rPr dirty="0" sz="3200" spc="110">
                <a:solidFill>
                  <a:srgbClr val="073D86"/>
                </a:solidFill>
                <a:latin typeface="华文新魏"/>
                <a:cs typeface="华文新魏"/>
              </a:rPr>
              <a:t>序并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dirty="0" sz="3200" spc="110">
                <a:solidFill>
                  <a:srgbClr val="073D86"/>
                </a:solidFill>
                <a:latin typeface="华文新魏"/>
                <a:cs typeface="华文新魏"/>
              </a:rPr>
              <a:t>执行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dirty="0" sz="3200" spc="110">
                <a:solidFill>
                  <a:srgbClr val="073D86"/>
                </a:solidFill>
                <a:latin typeface="华文新魏"/>
                <a:cs typeface="华文新魏"/>
              </a:rPr>
              <a:t>所付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dirty="0" sz="3200" spc="110">
                <a:solidFill>
                  <a:srgbClr val="073D86"/>
                </a:solidFill>
                <a:latin typeface="华文新魏"/>
                <a:cs typeface="华文新魏"/>
              </a:rPr>
              <a:t>的时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空</a:t>
            </a:r>
            <a:r>
              <a:rPr dirty="0" sz="3200" spc="110">
                <a:solidFill>
                  <a:srgbClr val="073D86"/>
                </a:solidFill>
                <a:latin typeface="华文新魏"/>
                <a:cs typeface="华文新魏"/>
              </a:rPr>
              <a:t>开</a:t>
            </a:r>
            <a:r>
              <a:rPr dirty="0" sz="3200" spc="120">
                <a:solidFill>
                  <a:srgbClr val="073D86"/>
                </a:solidFill>
                <a:latin typeface="华文新魏"/>
                <a:cs typeface="华文新魏"/>
              </a:rPr>
              <a:t>销</a:t>
            </a:r>
            <a:r>
              <a:rPr dirty="0" sz="3200" spc="9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3200" spc="105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dirty="0" sz="3200" spc="90">
                <a:solidFill>
                  <a:srgbClr val="073D86"/>
                </a:solidFill>
                <a:latin typeface="华文新魏"/>
                <a:cs typeface="华文新魏"/>
              </a:rPr>
              <a:t>得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并 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发粒度更</a:t>
            </a:r>
            <a:r>
              <a:rPr dirty="0" sz="3200" spc="-10">
                <a:solidFill>
                  <a:srgbClr val="073D86"/>
                </a:solidFill>
                <a:latin typeface="华文新魏"/>
                <a:cs typeface="华文新魏"/>
              </a:rPr>
              <a:t>细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、并发性更</a:t>
            </a:r>
            <a:r>
              <a:rPr dirty="0" sz="3200" spc="-10">
                <a:solidFill>
                  <a:srgbClr val="073D86"/>
                </a:solidFill>
                <a:latin typeface="华文新魏"/>
                <a:cs typeface="华文新魏"/>
              </a:rPr>
              <a:t>好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1190" y="6295958"/>
            <a:ext cx="140335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6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948" y="2262885"/>
            <a:ext cx="671512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485" algn="l"/>
              </a:tabLst>
            </a:pPr>
            <a:r>
              <a:rPr dirty="0" sz="5400" b="0">
                <a:latin typeface="Times New Roman"/>
                <a:cs typeface="Times New Roman"/>
              </a:rPr>
              <a:t>5.2	</a:t>
            </a:r>
            <a:r>
              <a:rPr dirty="0" sz="5400" b="0">
                <a:latin typeface="华文新魏"/>
                <a:cs typeface="华文新魏"/>
              </a:rPr>
              <a:t>多线程结构的进程</a:t>
            </a:r>
            <a:endParaRPr sz="5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6876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9848" y="755141"/>
            <a:ext cx="59201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5.2</a:t>
            </a:r>
            <a:r>
              <a:rPr dirty="0" sz="4800" spc="-105" b="0">
                <a:latin typeface="华文新魏"/>
                <a:cs typeface="华文新魏"/>
              </a:rPr>
              <a:t> </a:t>
            </a:r>
            <a:r>
              <a:rPr dirty="0" sz="4800"/>
              <a:t>多</a:t>
            </a:r>
            <a:r>
              <a:rPr dirty="0" sz="4800" spc="15"/>
              <a:t>线</a:t>
            </a:r>
            <a:r>
              <a:rPr dirty="0" sz="4800"/>
              <a:t>程结构的进程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4859" y="1691639"/>
            <a:ext cx="8013192" cy="447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4755" y="1773935"/>
            <a:ext cx="8001000" cy="4464050"/>
          </a:xfrm>
          <a:custGeom>
            <a:avLst/>
            <a:gdLst/>
            <a:ahLst/>
            <a:cxnLst/>
            <a:rect l="l" t="t" r="r" b="b"/>
            <a:pathLst>
              <a:path w="8001000" h="4464050">
                <a:moveTo>
                  <a:pt x="0" y="4463796"/>
                </a:moveTo>
                <a:lnTo>
                  <a:pt x="8001000" y="4463796"/>
                </a:lnTo>
                <a:lnTo>
                  <a:pt x="8001000" y="0"/>
                </a:lnTo>
                <a:lnTo>
                  <a:pt x="0" y="0"/>
                </a:lnTo>
                <a:lnTo>
                  <a:pt x="0" y="44637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5518" y="1774698"/>
            <a:ext cx="8001000" cy="4464050"/>
          </a:xfrm>
          <a:custGeom>
            <a:avLst/>
            <a:gdLst/>
            <a:ahLst/>
            <a:cxnLst/>
            <a:rect l="l" t="t" r="r" b="b"/>
            <a:pathLst>
              <a:path w="8001000" h="4464050">
                <a:moveTo>
                  <a:pt x="0" y="4463796"/>
                </a:moveTo>
                <a:lnTo>
                  <a:pt x="8001000" y="4463796"/>
                </a:lnTo>
                <a:lnTo>
                  <a:pt x="8001000" y="0"/>
                </a:lnTo>
                <a:lnTo>
                  <a:pt x="0" y="0"/>
                </a:lnTo>
                <a:lnTo>
                  <a:pt x="0" y="446379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5518" y="1774698"/>
            <a:ext cx="8001000" cy="4464050"/>
          </a:xfrm>
          <a:custGeom>
            <a:avLst/>
            <a:gdLst/>
            <a:ahLst/>
            <a:cxnLst/>
            <a:rect l="l" t="t" r="r" b="b"/>
            <a:pathLst>
              <a:path w="8001000" h="4464050">
                <a:moveTo>
                  <a:pt x="0" y="4463796"/>
                </a:moveTo>
                <a:lnTo>
                  <a:pt x="8001000" y="4463796"/>
                </a:lnTo>
                <a:lnTo>
                  <a:pt x="8001000" y="0"/>
                </a:lnTo>
                <a:lnTo>
                  <a:pt x="0" y="0"/>
                </a:lnTo>
                <a:lnTo>
                  <a:pt x="0" y="446379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3191" y="1779269"/>
            <a:ext cx="735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华文新魏"/>
                <a:cs typeface="华文新魏"/>
              </a:rPr>
              <a:t>进程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8596" y="2388107"/>
            <a:ext cx="889000" cy="850900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1440" marR="231140">
              <a:lnSpc>
                <a:spcPct val="100000"/>
              </a:lnSpc>
              <a:spcBef>
                <a:spcPts val="185"/>
              </a:spcBef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进程  </a:t>
            </a: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PCB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8255" y="2410967"/>
            <a:ext cx="889000" cy="852169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资源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60014" y="1774698"/>
            <a:ext cx="4889500" cy="0"/>
          </a:xfrm>
          <a:custGeom>
            <a:avLst/>
            <a:gdLst/>
            <a:ahLst/>
            <a:cxnLst/>
            <a:rect l="l" t="t" r="r" b="b"/>
            <a:pathLst>
              <a:path w="4889500" h="0">
                <a:moveTo>
                  <a:pt x="0" y="0"/>
                </a:moveTo>
                <a:lnTo>
                  <a:pt x="488899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5736" y="3473196"/>
            <a:ext cx="7557770" cy="2552700"/>
          </a:xfrm>
          <a:custGeom>
            <a:avLst/>
            <a:gdLst/>
            <a:ahLst/>
            <a:cxnLst/>
            <a:rect l="l" t="t" r="r" b="b"/>
            <a:pathLst>
              <a:path w="7557770" h="2552700">
                <a:moveTo>
                  <a:pt x="0" y="2552700"/>
                </a:moveTo>
                <a:lnTo>
                  <a:pt x="7557515" y="2552700"/>
                </a:lnTo>
                <a:lnTo>
                  <a:pt x="7557515" y="0"/>
                </a:lnTo>
                <a:lnTo>
                  <a:pt x="0" y="0"/>
                </a:lnTo>
                <a:lnTo>
                  <a:pt x="0" y="25527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35736" y="3473196"/>
            <a:ext cx="7557770" cy="2552700"/>
          </a:xfrm>
          <a:custGeom>
            <a:avLst/>
            <a:gdLst/>
            <a:ahLst/>
            <a:cxnLst/>
            <a:rect l="l" t="t" r="r" b="b"/>
            <a:pathLst>
              <a:path w="7557770" h="2552700">
                <a:moveTo>
                  <a:pt x="0" y="2552700"/>
                </a:moveTo>
                <a:lnTo>
                  <a:pt x="7557515" y="2552700"/>
                </a:lnTo>
                <a:lnTo>
                  <a:pt x="7557515" y="0"/>
                </a:lnTo>
                <a:lnTo>
                  <a:pt x="0" y="0"/>
                </a:lnTo>
                <a:lnTo>
                  <a:pt x="0" y="255270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60014" y="2411729"/>
            <a:ext cx="1111250" cy="2764155"/>
          </a:xfrm>
          <a:custGeom>
            <a:avLst/>
            <a:gdLst/>
            <a:ahLst/>
            <a:cxnLst/>
            <a:rect l="l" t="t" r="r" b="b"/>
            <a:pathLst>
              <a:path w="1111250" h="2764154">
                <a:moveTo>
                  <a:pt x="0" y="2763773"/>
                </a:moveTo>
                <a:lnTo>
                  <a:pt x="1110996" y="2763773"/>
                </a:lnTo>
                <a:lnTo>
                  <a:pt x="1110996" y="0"/>
                </a:lnTo>
                <a:lnTo>
                  <a:pt x="0" y="0"/>
                </a:lnTo>
                <a:lnTo>
                  <a:pt x="0" y="276377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60014" y="2411729"/>
            <a:ext cx="1111250" cy="3403600"/>
          </a:xfrm>
          <a:custGeom>
            <a:avLst/>
            <a:gdLst/>
            <a:ahLst/>
            <a:cxnLst/>
            <a:rect l="l" t="t" r="r" b="b"/>
            <a:pathLst>
              <a:path w="1111250" h="3403600">
                <a:moveTo>
                  <a:pt x="0" y="3403091"/>
                </a:moveTo>
                <a:lnTo>
                  <a:pt x="1110996" y="3403091"/>
                </a:lnTo>
                <a:lnTo>
                  <a:pt x="1110996" y="0"/>
                </a:lnTo>
                <a:lnTo>
                  <a:pt x="0" y="0"/>
                </a:lnTo>
                <a:lnTo>
                  <a:pt x="0" y="34030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93514" y="2411729"/>
            <a:ext cx="1111250" cy="2764155"/>
          </a:xfrm>
          <a:custGeom>
            <a:avLst/>
            <a:gdLst/>
            <a:ahLst/>
            <a:cxnLst/>
            <a:rect l="l" t="t" r="r" b="b"/>
            <a:pathLst>
              <a:path w="1111250" h="2764154">
                <a:moveTo>
                  <a:pt x="0" y="2763773"/>
                </a:moveTo>
                <a:lnTo>
                  <a:pt x="1110996" y="2763773"/>
                </a:lnTo>
                <a:lnTo>
                  <a:pt x="1110996" y="0"/>
                </a:lnTo>
                <a:lnTo>
                  <a:pt x="0" y="0"/>
                </a:lnTo>
                <a:lnTo>
                  <a:pt x="0" y="276377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93514" y="2411729"/>
            <a:ext cx="1111250" cy="3403600"/>
          </a:xfrm>
          <a:custGeom>
            <a:avLst/>
            <a:gdLst/>
            <a:ahLst/>
            <a:cxnLst/>
            <a:rect l="l" t="t" r="r" b="b"/>
            <a:pathLst>
              <a:path w="1111250" h="3403600">
                <a:moveTo>
                  <a:pt x="0" y="3403091"/>
                </a:moveTo>
                <a:lnTo>
                  <a:pt x="1110996" y="3403091"/>
                </a:lnTo>
                <a:lnTo>
                  <a:pt x="1110996" y="0"/>
                </a:lnTo>
                <a:lnTo>
                  <a:pt x="0" y="0"/>
                </a:lnTo>
                <a:lnTo>
                  <a:pt x="0" y="34030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50945" y="4100322"/>
            <a:ext cx="21844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334135" algn="l"/>
              </a:tabLst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用户栈</a:t>
            </a: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	</a:t>
            </a: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用户栈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0945" y="4771135"/>
            <a:ext cx="21844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334135" algn="l"/>
              </a:tabLst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核心栈</a:t>
            </a: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	</a:t>
            </a: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核心栈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25490" y="2411729"/>
            <a:ext cx="1112520" cy="3403600"/>
          </a:xfrm>
          <a:custGeom>
            <a:avLst/>
            <a:gdLst/>
            <a:ahLst/>
            <a:cxnLst/>
            <a:rect l="l" t="t" r="r" b="b"/>
            <a:pathLst>
              <a:path w="1112520" h="3403600">
                <a:moveTo>
                  <a:pt x="0" y="3403091"/>
                </a:moveTo>
                <a:lnTo>
                  <a:pt x="1112519" y="3403091"/>
                </a:lnTo>
                <a:lnTo>
                  <a:pt x="1112519" y="0"/>
                </a:lnTo>
                <a:lnTo>
                  <a:pt x="0" y="0"/>
                </a:lnTo>
                <a:lnTo>
                  <a:pt x="0" y="3403091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17691" y="3475877"/>
            <a:ext cx="27940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95"/>
              </a:lnSpc>
            </a:pPr>
            <a:r>
              <a:rPr dirty="0" sz="2200" spc="-5">
                <a:solidFill>
                  <a:srgbClr val="073D86"/>
                </a:solidFill>
                <a:latin typeface="Times New Roman"/>
                <a:cs typeface="Times New Roman"/>
              </a:rPr>
              <a:t>…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60514" y="2411729"/>
            <a:ext cx="1111250" cy="3403600"/>
          </a:xfrm>
          <a:custGeom>
            <a:avLst/>
            <a:gdLst/>
            <a:ahLst/>
            <a:cxnLst/>
            <a:rect l="l" t="t" r="r" b="b"/>
            <a:pathLst>
              <a:path w="1111250" h="3403600">
                <a:moveTo>
                  <a:pt x="0" y="3403091"/>
                </a:moveTo>
                <a:lnTo>
                  <a:pt x="1110996" y="3403091"/>
                </a:lnTo>
                <a:lnTo>
                  <a:pt x="1110996" y="0"/>
                </a:lnTo>
                <a:lnTo>
                  <a:pt x="0" y="0"/>
                </a:lnTo>
                <a:lnTo>
                  <a:pt x="0" y="34030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252081" y="2492019"/>
            <a:ext cx="836930" cy="196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95"/>
              </a:lnSpc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线程n</a:t>
            </a:r>
            <a:endParaRPr sz="22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</a:pPr>
            <a:r>
              <a:rPr dirty="0" sz="2200" spc="-10">
                <a:solidFill>
                  <a:srgbClr val="073D86"/>
                </a:solidFill>
                <a:latin typeface="华文新魏"/>
                <a:cs typeface="华文新魏"/>
              </a:rPr>
              <a:t>控制块</a:t>
            </a:r>
            <a:endParaRPr sz="22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用户栈 核心栈 存储区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80744" y="3686555"/>
            <a:ext cx="1335405" cy="638810"/>
          </a:xfrm>
          <a:custGeom>
            <a:avLst/>
            <a:gdLst/>
            <a:ahLst/>
            <a:cxnLst/>
            <a:rect l="l" t="t" r="r" b="b"/>
            <a:pathLst>
              <a:path w="1335405" h="638810">
                <a:moveTo>
                  <a:pt x="0" y="638556"/>
                </a:moveTo>
                <a:lnTo>
                  <a:pt x="1335024" y="638556"/>
                </a:lnTo>
                <a:lnTo>
                  <a:pt x="1335024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40308" y="3698494"/>
            <a:ext cx="22098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213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存储空间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0744" y="4325111"/>
            <a:ext cx="1335405" cy="637540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全局数据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0744" y="5175503"/>
            <a:ext cx="1335405" cy="638810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程序代码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59251" y="5175503"/>
            <a:ext cx="1111250" cy="638810"/>
          </a:xfrm>
          <a:custGeom>
            <a:avLst/>
            <a:gdLst/>
            <a:ahLst/>
            <a:cxnLst/>
            <a:rect l="l" t="t" r="r" b="b"/>
            <a:pathLst>
              <a:path w="1111250" h="638810">
                <a:moveTo>
                  <a:pt x="0" y="638556"/>
                </a:moveTo>
                <a:lnTo>
                  <a:pt x="1110996" y="638556"/>
                </a:lnTo>
                <a:lnTo>
                  <a:pt x="1110996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69920" y="5180076"/>
            <a:ext cx="1091565" cy="62484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032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60"/>
              </a:spcBef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线程1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92752" y="5175503"/>
            <a:ext cx="1111250" cy="638810"/>
          </a:xfrm>
          <a:custGeom>
            <a:avLst/>
            <a:gdLst/>
            <a:ahLst/>
            <a:cxnLst/>
            <a:rect l="l" t="t" r="r" b="b"/>
            <a:pathLst>
              <a:path w="1111250" h="638810">
                <a:moveTo>
                  <a:pt x="0" y="638556"/>
                </a:moveTo>
                <a:lnTo>
                  <a:pt x="1110996" y="638556"/>
                </a:lnTo>
                <a:lnTo>
                  <a:pt x="1110996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585461" y="5256555"/>
            <a:ext cx="669290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95"/>
              </a:lnSpc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线程1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25490" y="2411729"/>
            <a:ext cx="1112520" cy="2764155"/>
          </a:xfrm>
          <a:custGeom>
            <a:avLst/>
            <a:gdLst/>
            <a:ahLst/>
            <a:cxnLst/>
            <a:rect l="l" t="t" r="r" b="b"/>
            <a:pathLst>
              <a:path w="1112520" h="2764154">
                <a:moveTo>
                  <a:pt x="0" y="2763773"/>
                </a:moveTo>
                <a:lnTo>
                  <a:pt x="1112519" y="2763773"/>
                </a:lnTo>
                <a:lnTo>
                  <a:pt x="1112519" y="0"/>
                </a:lnTo>
                <a:lnTo>
                  <a:pt x="0" y="0"/>
                </a:lnTo>
                <a:lnTo>
                  <a:pt x="0" y="276377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25490" y="2411729"/>
            <a:ext cx="1112520" cy="3403600"/>
          </a:xfrm>
          <a:custGeom>
            <a:avLst/>
            <a:gdLst/>
            <a:ahLst/>
            <a:cxnLst/>
            <a:rect l="l" t="t" r="r" b="b"/>
            <a:pathLst>
              <a:path w="1112520" h="3403600">
                <a:moveTo>
                  <a:pt x="0" y="3403091"/>
                </a:moveTo>
                <a:lnTo>
                  <a:pt x="1112519" y="3403091"/>
                </a:lnTo>
                <a:lnTo>
                  <a:pt x="1112519" y="0"/>
                </a:lnTo>
                <a:lnTo>
                  <a:pt x="0" y="0"/>
                </a:lnTo>
                <a:lnTo>
                  <a:pt x="0" y="3403091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917691" y="4438903"/>
            <a:ext cx="292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073D86"/>
                </a:solidFill>
                <a:latin typeface="Times New Roman"/>
                <a:cs typeface="Times New Roman"/>
              </a:rPr>
              <a:t>…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92752" y="5175503"/>
            <a:ext cx="1111250" cy="638810"/>
          </a:xfrm>
          <a:custGeom>
            <a:avLst/>
            <a:gdLst/>
            <a:ahLst/>
            <a:cxnLst/>
            <a:rect l="l" t="t" r="r" b="b"/>
            <a:pathLst>
              <a:path w="1111250" h="638810">
                <a:moveTo>
                  <a:pt x="0" y="638556"/>
                </a:moveTo>
                <a:lnTo>
                  <a:pt x="1110996" y="638556"/>
                </a:lnTo>
                <a:lnTo>
                  <a:pt x="1110996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503420" y="5180076"/>
            <a:ext cx="1091565" cy="62484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032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160"/>
              </a:spcBef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线程2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24728" y="5175503"/>
            <a:ext cx="1112520" cy="638810"/>
          </a:xfrm>
          <a:custGeom>
            <a:avLst/>
            <a:gdLst/>
            <a:ahLst/>
            <a:cxnLst/>
            <a:rect l="l" t="t" r="r" b="b"/>
            <a:pathLst>
              <a:path w="1112520" h="638810">
                <a:moveTo>
                  <a:pt x="0" y="638556"/>
                </a:moveTo>
                <a:lnTo>
                  <a:pt x="1112520" y="638556"/>
                </a:lnTo>
                <a:lnTo>
                  <a:pt x="1112520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917691" y="5256555"/>
            <a:ext cx="669290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95"/>
              </a:lnSpc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线</a:t>
            </a:r>
            <a:r>
              <a:rPr dirty="0" sz="2200" spc="-1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60514" y="2411729"/>
            <a:ext cx="1111250" cy="2764155"/>
          </a:xfrm>
          <a:custGeom>
            <a:avLst/>
            <a:gdLst/>
            <a:ahLst/>
            <a:cxnLst/>
            <a:rect l="l" t="t" r="r" b="b"/>
            <a:pathLst>
              <a:path w="1111250" h="2764154">
                <a:moveTo>
                  <a:pt x="0" y="2763773"/>
                </a:moveTo>
                <a:lnTo>
                  <a:pt x="1110996" y="2763773"/>
                </a:lnTo>
                <a:lnTo>
                  <a:pt x="1110996" y="0"/>
                </a:lnTo>
                <a:lnTo>
                  <a:pt x="0" y="0"/>
                </a:lnTo>
                <a:lnTo>
                  <a:pt x="0" y="276377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60514" y="2411729"/>
            <a:ext cx="1111250" cy="3403600"/>
          </a:xfrm>
          <a:custGeom>
            <a:avLst/>
            <a:gdLst/>
            <a:ahLst/>
            <a:cxnLst/>
            <a:rect l="l" t="t" r="r" b="b"/>
            <a:pathLst>
              <a:path w="1111250" h="3403600">
                <a:moveTo>
                  <a:pt x="0" y="3403091"/>
                </a:moveTo>
                <a:lnTo>
                  <a:pt x="1110996" y="3403091"/>
                </a:lnTo>
                <a:lnTo>
                  <a:pt x="1110996" y="0"/>
                </a:lnTo>
                <a:lnTo>
                  <a:pt x="0" y="0"/>
                </a:lnTo>
                <a:lnTo>
                  <a:pt x="0" y="34030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169920" y="2423541"/>
            <a:ext cx="509206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  <a:tabLst>
                <a:tab pos="1415415" algn="l"/>
                <a:tab pos="2747645" algn="l"/>
                <a:tab pos="4081779" algn="l"/>
              </a:tabLst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线程	线程	线程	线程</a:t>
            </a:r>
            <a:endParaRPr sz="2200">
              <a:latin typeface="华文新魏"/>
              <a:cs typeface="华文新魏"/>
            </a:endParaRPr>
          </a:p>
          <a:p>
            <a:pPr marL="80645">
              <a:lnSpc>
                <a:spcPct val="100000"/>
              </a:lnSpc>
              <a:tabLst>
                <a:tab pos="1415415" algn="l"/>
                <a:tab pos="2747645" algn="l"/>
                <a:tab pos="4081779" algn="l"/>
              </a:tabLst>
            </a:pPr>
            <a:r>
              <a:rPr dirty="0" sz="2200" spc="-10">
                <a:solidFill>
                  <a:srgbClr val="073D86"/>
                </a:solidFill>
                <a:latin typeface="华文新魏"/>
                <a:cs typeface="华文新魏"/>
              </a:rPr>
              <a:t>控制</a:t>
            </a: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块	</a:t>
            </a:r>
            <a:r>
              <a:rPr dirty="0" sz="2200" spc="-10">
                <a:solidFill>
                  <a:srgbClr val="073D86"/>
                </a:solidFill>
                <a:latin typeface="华文新魏"/>
                <a:cs typeface="华文新魏"/>
              </a:rPr>
              <a:t>控制</a:t>
            </a: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块	控制块	</a:t>
            </a:r>
            <a:r>
              <a:rPr dirty="0" sz="2200" spc="-10">
                <a:solidFill>
                  <a:srgbClr val="073D86"/>
                </a:solidFill>
                <a:latin typeface="华文新魏"/>
                <a:cs typeface="华文新魏"/>
              </a:rPr>
              <a:t>控制块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52081" y="4100322"/>
            <a:ext cx="8496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用户栈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52081" y="4771135"/>
            <a:ext cx="8496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核心栈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24728" y="5175503"/>
            <a:ext cx="1112520" cy="638810"/>
          </a:xfrm>
          <a:custGeom>
            <a:avLst/>
            <a:gdLst/>
            <a:ahLst/>
            <a:cxnLst/>
            <a:rect l="l" t="t" r="r" b="b"/>
            <a:pathLst>
              <a:path w="1112520" h="638810">
                <a:moveTo>
                  <a:pt x="0" y="638556"/>
                </a:moveTo>
                <a:lnTo>
                  <a:pt x="1112520" y="638556"/>
                </a:lnTo>
                <a:lnTo>
                  <a:pt x="1112520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835396" y="5180076"/>
            <a:ext cx="1092835" cy="62484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032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160"/>
              </a:spcBef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线</a:t>
            </a:r>
            <a:r>
              <a:rPr dirty="0" sz="2200" spc="-1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59752" y="5175503"/>
            <a:ext cx="1111250" cy="638810"/>
          </a:xfrm>
          <a:custGeom>
            <a:avLst/>
            <a:gdLst/>
            <a:ahLst/>
            <a:cxnLst/>
            <a:rect l="l" t="t" r="r" b="b"/>
            <a:pathLst>
              <a:path w="1111250" h="638810">
                <a:moveTo>
                  <a:pt x="0" y="638556"/>
                </a:moveTo>
                <a:lnTo>
                  <a:pt x="1110996" y="638556"/>
                </a:lnTo>
                <a:lnTo>
                  <a:pt x="1110996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170419" y="5180076"/>
            <a:ext cx="1091565" cy="62484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032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60"/>
              </a:spcBef>
            </a:pPr>
            <a:r>
              <a:rPr dirty="0" sz="2200" spc="-5">
                <a:solidFill>
                  <a:srgbClr val="073D86"/>
                </a:solidFill>
                <a:latin typeface="华文新魏"/>
                <a:cs typeface="华文新魏"/>
              </a:rPr>
              <a:t>线程n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59251" y="3473196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 h="0">
                <a:moveTo>
                  <a:pt x="0" y="0"/>
                </a:moveTo>
                <a:lnTo>
                  <a:pt x="5111496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费翔林</dc:creator>
  <dc:title>CH4 存储管理</dc:title>
  <dcterms:created xsi:type="dcterms:W3CDTF">2019-09-12T16:06:03Z</dcterms:created>
  <dcterms:modified xsi:type="dcterms:W3CDTF">2019-09-12T16:06:03Z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