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603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54852" y="5500115"/>
            <a:ext cx="2880360" cy="713740"/>
          </a:xfrm>
          <a:custGeom>
            <a:avLst/>
            <a:gdLst/>
            <a:ahLst/>
            <a:cxnLst/>
            <a:rect l="l" t="t" r="r" b="b"/>
            <a:pathLst>
              <a:path w="2880359" h="713739">
                <a:moveTo>
                  <a:pt x="2880359" y="0"/>
                </a:moveTo>
                <a:lnTo>
                  <a:pt x="2874009" y="0"/>
                </a:lnTo>
                <a:lnTo>
                  <a:pt x="2752598" y="20066"/>
                </a:lnTo>
                <a:lnTo>
                  <a:pt x="2629154" y="42291"/>
                </a:lnTo>
                <a:lnTo>
                  <a:pt x="2373629" y="91376"/>
                </a:lnTo>
                <a:lnTo>
                  <a:pt x="2105405" y="149326"/>
                </a:lnTo>
                <a:lnTo>
                  <a:pt x="1824481" y="216192"/>
                </a:lnTo>
                <a:lnTo>
                  <a:pt x="1566799" y="280835"/>
                </a:lnTo>
                <a:lnTo>
                  <a:pt x="843026" y="443534"/>
                </a:lnTo>
                <a:lnTo>
                  <a:pt x="621665" y="488111"/>
                </a:lnTo>
                <a:lnTo>
                  <a:pt x="200151" y="566127"/>
                </a:lnTo>
                <a:lnTo>
                  <a:pt x="0" y="599554"/>
                </a:lnTo>
                <a:lnTo>
                  <a:pt x="270383" y="637451"/>
                </a:lnTo>
                <a:lnTo>
                  <a:pt x="398145" y="653046"/>
                </a:lnTo>
                <a:lnTo>
                  <a:pt x="645032" y="679792"/>
                </a:lnTo>
                <a:lnTo>
                  <a:pt x="874902" y="697623"/>
                </a:lnTo>
                <a:lnTo>
                  <a:pt x="985647" y="704316"/>
                </a:lnTo>
                <a:lnTo>
                  <a:pt x="1094231" y="708774"/>
                </a:lnTo>
                <a:lnTo>
                  <a:pt x="1298575" y="713232"/>
                </a:lnTo>
                <a:lnTo>
                  <a:pt x="1396492" y="713232"/>
                </a:lnTo>
                <a:lnTo>
                  <a:pt x="1585976" y="708774"/>
                </a:lnTo>
                <a:lnTo>
                  <a:pt x="1675383" y="704316"/>
                </a:lnTo>
                <a:lnTo>
                  <a:pt x="1845691" y="690943"/>
                </a:lnTo>
                <a:lnTo>
                  <a:pt x="1928749" y="682028"/>
                </a:lnTo>
                <a:lnTo>
                  <a:pt x="2086228" y="659739"/>
                </a:lnTo>
                <a:lnTo>
                  <a:pt x="2235327" y="632993"/>
                </a:lnTo>
                <a:lnTo>
                  <a:pt x="2375789" y="601789"/>
                </a:lnTo>
                <a:lnTo>
                  <a:pt x="2509901" y="566127"/>
                </a:lnTo>
                <a:lnTo>
                  <a:pt x="2637663" y="526008"/>
                </a:lnTo>
                <a:lnTo>
                  <a:pt x="2759075" y="481431"/>
                </a:lnTo>
                <a:lnTo>
                  <a:pt x="2876042" y="434619"/>
                </a:lnTo>
                <a:lnTo>
                  <a:pt x="2880359" y="432396"/>
                </a:lnTo>
                <a:lnTo>
                  <a:pt x="2880359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21279" y="5372100"/>
            <a:ext cx="5552440" cy="850900"/>
          </a:xfrm>
          <a:custGeom>
            <a:avLst/>
            <a:gdLst/>
            <a:ahLst/>
            <a:cxnLst/>
            <a:rect l="l" t="t" r="r" b="b"/>
            <a:pathLst>
              <a:path w="5552440" h="850900">
                <a:moveTo>
                  <a:pt x="853694" y="0"/>
                </a:moveTo>
                <a:lnTo>
                  <a:pt x="685419" y="0"/>
                </a:lnTo>
                <a:lnTo>
                  <a:pt x="527938" y="4444"/>
                </a:lnTo>
                <a:lnTo>
                  <a:pt x="381000" y="11175"/>
                </a:lnTo>
                <a:lnTo>
                  <a:pt x="244856" y="22352"/>
                </a:lnTo>
                <a:lnTo>
                  <a:pt x="117093" y="35687"/>
                </a:lnTo>
                <a:lnTo>
                  <a:pt x="0" y="53593"/>
                </a:lnTo>
                <a:lnTo>
                  <a:pt x="334263" y="96012"/>
                </a:lnTo>
                <a:lnTo>
                  <a:pt x="693928" y="156209"/>
                </a:lnTo>
                <a:lnTo>
                  <a:pt x="1079245" y="234365"/>
                </a:lnTo>
                <a:lnTo>
                  <a:pt x="1283716" y="278993"/>
                </a:lnTo>
                <a:lnTo>
                  <a:pt x="1869058" y="421843"/>
                </a:lnTo>
                <a:lnTo>
                  <a:pt x="2563114" y="575856"/>
                </a:lnTo>
                <a:lnTo>
                  <a:pt x="2726944" y="607098"/>
                </a:lnTo>
                <a:lnTo>
                  <a:pt x="2882392" y="638352"/>
                </a:lnTo>
                <a:lnTo>
                  <a:pt x="3035681" y="667372"/>
                </a:lnTo>
                <a:lnTo>
                  <a:pt x="3329431" y="716470"/>
                </a:lnTo>
                <a:lnTo>
                  <a:pt x="3469894" y="738797"/>
                </a:lnTo>
                <a:lnTo>
                  <a:pt x="3738245" y="774509"/>
                </a:lnTo>
                <a:lnTo>
                  <a:pt x="3991483" y="805751"/>
                </a:lnTo>
                <a:lnTo>
                  <a:pt x="4112895" y="816914"/>
                </a:lnTo>
                <a:lnTo>
                  <a:pt x="4342765" y="834770"/>
                </a:lnTo>
                <a:lnTo>
                  <a:pt x="4453509" y="841463"/>
                </a:lnTo>
                <a:lnTo>
                  <a:pt x="4666361" y="850392"/>
                </a:lnTo>
                <a:lnTo>
                  <a:pt x="4864354" y="850392"/>
                </a:lnTo>
                <a:lnTo>
                  <a:pt x="5051679" y="845921"/>
                </a:lnTo>
                <a:lnTo>
                  <a:pt x="5141087" y="841463"/>
                </a:lnTo>
                <a:lnTo>
                  <a:pt x="5228336" y="834770"/>
                </a:lnTo>
                <a:lnTo>
                  <a:pt x="5475351" y="807986"/>
                </a:lnTo>
                <a:lnTo>
                  <a:pt x="5551932" y="796823"/>
                </a:lnTo>
                <a:lnTo>
                  <a:pt x="5305044" y="765581"/>
                </a:lnTo>
                <a:lnTo>
                  <a:pt x="5043170" y="727633"/>
                </a:lnTo>
                <a:lnTo>
                  <a:pt x="4474718" y="629424"/>
                </a:lnTo>
                <a:lnTo>
                  <a:pt x="3840353" y="497738"/>
                </a:lnTo>
                <a:lnTo>
                  <a:pt x="2854706" y="263372"/>
                </a:lnTo>
                <a:lnTo>
                  <a:pt x="2586482" y="205359"/>
                </a:lnTo>
                <a:lnTo>
                  <a:pt x="2331085" y="156209"/>
                </a:lnTo>
                <a:lnTo>
                  <a:pt x="2207514" y="133858"/>
                </a:lnTo>
                <a:lnTo>
                  <a:pt x="2086229" y="113791"/>
                </a:lnTo>
                <a:lnTo>
                  <a:pt x="1969134" y="96012"/>
                </a:lnTo>
                <a:lnTo>
                  <a:pt x="1630680" y="51308"/>
                </a:lnTo>
                <a:lnTo>
                  <a:pt x="1419859" y="31241"/>
                </a:lnTo>
                <a:lnTo>
                  <a:pt x="1221994" y="15621"/>
                </a:lnTo>
                <a:lnTo>
                  <a:pt x="1032509" y="4444"/>
                </a:lnTo>
                <a:lnTo>
                  <a:pt x="85369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32354" y="5385053"/>
            <a:ext cx="5474335" cy="774700"/>
          </a:xfrm>
          <a:custGeom>
            <a:avLst/>
            <a:gdLst/>
            <a:ahLst/>
            <a:cxnLst/>
            <a:rect l="l" t="t" r="r" b="b"/>
            <a:pathLst>
              <a:path w="5474334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497" y="46863"/>
                </a:lnTo>
                <a:lnTo>
                  <a:pt x="238378" y="37973"/>
                </a:lnTo>
                <a:lnTo>
                  <a:pt x="312927" y="28956"/>
                </a:lnTo>
                <a:lnTo>
                  <a:pt x="395858" y="22352"/>
                </a:lnTo>
                <a:lnTo>
                  <a:pt x="491617" y="15621"/>
                </a:lnTo>
                <a:lnTo>
                  <a:pt x="596010" y="8890"/>
                </a:lnTo>
                <a:lnTo>
                  <a:pt x="712978" y="4445"/>
                </a:lnTo>
                <a:lnTo>
                  <a:pt x="840740" y="2286"/>
                </a:lnTo>
                <a:lnTo>
                  <a:pt x="979043" y="0"/>
                </a:lnTo>
                <a:lnTo>
                  <a:pt x="1128013" y="2286"/>
                </a:lnTo>
                <a:lnTo>
                  <a:pt x="1287653" y="6731"/>
                </a:lnTo>
                <a:lnTo>
                  <a:pt x="1460119" y="15621"/>
                </a:lnTo>
                <a:lnTo>
                  <a:pt x="1643125" y="26797"/>
                </a:lnTo>
                <a:lnTo>
                  <a:pt x="1836800" y="44577"/>
                </a:lnTo>
                <a:lnTo>
                  <a:pt x="2043303" y="64643"/>
                </a:lnTo>
                <a:lnTo>
                  <a:pt x="2262505" y="89281"/>
                </a:lnTo>
                <a:lnTo>
                  <a:pt x="2492374" y="118237"/>
                </a:lnTo>
                <a:lnTo>
                  <a:pt x="2734945" y="153924"/>
                </a:lnTo>
                <a:lnTo>
                  <a:pt x="2988310" y="194056"/>
                </a:lnTo>
                <a:lnTo>
                  <a:pt x="3254248" y="240957"/>
                </a:lnTo>
                <a:lnTo>
                  <a:pt x="3533140" y="296735"/>
                </a:lnTo>
                <a:lnTo>
                  <a:pt x="3824731" y="356971"/>
                </a:lnTo>
                <a:lnTo>
                  <a:pt x="4129024" y="423913"/>
                </a:lnTo>
                <a:lnTo>
                  <a:pt x="4446143" y="499770"/>
                </a:lnTo>
                <a:lnTo>
                  <a:pt x="4776089" y="582320"/>
                </a:lnTo>
                <a:lnTo>
                  <a:pt x="5118735" y="673785"/>
                </a:lnTo>
                <a:lnTo>
                  <a:pt x="5474208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16702" y="5371338"/>
            <a:ext cx="3312160" cy="650875"/>
          </a:xfrm>
          <a:custGeom>
            <a:avLst/>
            <a:gdLst/>
            <a:ahLst/>
            <a:cxnLst/>
            <a:rect l="l" t="t" r="r" b="b"/>
            <a:pathLst>
              <a:path w="3312159" h="650875">
                <a:moveTo>
                  <a:pt x="0" y="650748"/>
                </a:moveTo>
                <a:lnTo>
                  <a:pt x="95758" y="624001"/>
                </a:lnTo>
                <a:lnTo>
                  <a:pt x="357505" y="554913"/>
                </a:lnTo>
                <a:lnTo>
                  <a:pt x="538480" y="508114"/>
                </a:lnTo>
                <a:lnTo>
                  <a:pt x="747013" y="456857"/>
                </a:lnTo>
                <a:lnTo>
                  <a:pt x="979043" y="401142"/>
                </a:lnTo>
                <a:lnTo>
                  <a:pt x="1228090" y="340969"/>
                </a:lnTo>
                <a:lnTo>
                  <a:pt x="1491996" y="283032"/>
                </a:lnTo>
                <a:lnTo>
                  <a:pt x="1762252" y="225082"/>
                </a:lnTo>
                <a:lnTo>
                  <a:pt x="2038857" y="171577"/>
                </a:lnTo>
                <a:lnTo>
                  <a:pt x="2313431" y="120396"/>
                </a:lnTo>
                <a:lnTo>
                  <a:pt x="2449703" y="98043"/>
                </a:lnTo>
                <a:lnTo>
                  <a:pt x="2581655" y="75818"/>
                </a:lnTo>
                <a:lnTo>
                  <a:pt x="2713608" y="57912"/>
                </a:lnTo>
                <a:lnTo>
                  <a:pt x="2841244" y="40131"/>
                </a:lnTo>
                <a:lnTo>
                  <a:pt x="2966847" y="26796"/>
                </a:lnTo>
                <a:lnTo>
                  <a:pt x="3086100" y="15621"/>
                </a:lnTo>
                <a:lnTo>
                  <a:pt x="3201034" y="6731"/>
                </a:lnTo>
                <a:lnTo>
                  <a:pt x="331165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5355335"/>
            <a:ext cx="8723630" cy="1329055"/>
          </a:xfrm>
          <a:custGeom>
            <a:avLst/>
            <a:gdLst/>
            <a:ahLst/>
            <a:cxnLst/>
            <a:rect l="l" t="t" r="r" b="b"/>
            <a:pathLst>
              <a:path w="8723630" h="1329054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2"/>
                </a:lnTo>
                <a:lnTo>
                  <a:pt x="564108" y="82550"/>
                </a:lnTo>
                <a:lnTo>
                  <a:pt x="478955" y="102615"/>
                </a:lnTo>
                <a:lnTo>
                  <a:pt x="398068" y="120395"/>
                </a:lnTo>
                <a:lnTo>
                  <a:pt x="327812" y="140461"/>
                </a:lnTo>
                <a:lnTo>
                  <a:pt x="206489" y="178434"/>
                </a:lnTo>
                <a:lnTo>
                  <a:pt x="157518" y="196214"/>
                </a:lnTo>
                <a:lnTo>
                  <a:pt x="51092" y="240817"/>
                </a:lnTo>
                <a:lnTo>
                  <a:pt x="0" y="267563"/>
                </a:lnTo>
                <a:lnTo>
                  <a:pt x="0" y="1328928"/>
                </a:lnTo>
                <a:lnTo>
                  <a:pt x="8719058" y="1328927"/>
                </a:lnTo>
                <a:lnTo>
                  <a:pt x="8723376" y="1322235"/>
                </a:lnTo>
                <a:lnTo>
                  <a:pt x="8723376" y="849528"/>
                </a:lnTo>
                <a:lnTo>
                  <a:pt x="7182231" y="849528"/>
                </a:lnTo>
                <a:lnTo>
                  <a:pt x="7043801" y="847305"/>
                </a:lnTo>
                <a:lnTo>
                  <a:pt x="6899148" y="842848"/>
                </a:lnTo>
                <a:lnTo>
                  <a:pt x="6750050" y="836155"/>
                </a:lnTo>
                <a:lnTo>
                  <a:pt x="6594729" y="825004"/>
                </a:lnTo>
                <a:lnTo>
                  <a:pt x="6260465" y="791552"/>
                </a:lnTo>
                <a:lnTo>
                  <a:pt x="5900674" y="744727"/>
                </a:lnTo>
                <a:lnTo>
                  <a:pt x="5709158" y="715746"/>
                </a:lnTo>
                <a:lnTo>
                  <a:pt x="5509006" y="682307"/>
                </a:lnTo>
                <a:lnTo>
                  <a:pt x="5302631" y="644397"/>
                </a:lnTo>
                <a:lnTo>
                  <a:pt x="4861941" y="557441"/>
                </a:lnTo>
                <a:lnTo>
                  <a:pt x="4387215" y="452640"/>
                </a:lnTo>
                <a:lnTo>
                  <a:pt x="4136009" y="394665"/>
                </a:lnTo>
                <a:lnTo>
                  <a:pt x="3614547" y="267563"/>
                </a:lnTo>
                <a:lnTo>
                  <a:pt x="3122803" y="164972"/>
                </a:lnTo>
                <a:lnTo>
                  <a:pt x="2892933" y="124840"/>
                </a:lnTo>
                <a:lnTo>
                  <a:pt x="2673604" y="91439"/>
                </a:lnTo>
                <a:lnTo>
                  <a:pt x="2462911" y="62483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5"/>
                </a:lnTo>
                <a:lnTo>
                  <a:pt x="1556131" y="0"/>
                </a:lnTo>
                <a:close/>
              </a:path>
              <a:path w="8723630" h="1329054">
                <a:moveTo>
                  <a:pt x="8723376" y="568579"/>
                </a:moveTo>
                <a:lnTo>
                  <a:pt x="8638286" y="604266"/>
                </a:lnTo>
                <a:lnTo>
                  <a:pt x="8557387" y="635482"/>
                </a:lnTo>
                <a:lnTo>
                  <a:pt x="8472170" y="664463"/>
                </a:lnTo>
                <a:lnTo>
                  <a:pt x="8295513" y="717981"/>
                </a:lnTo>
                <a:lnTo>
                  <a:pt x="8201787" y="742505"/>
                </a:lnTo>
                <a:lnTo>
                  <a:pt x="8005953" y="782637"/>
                </a:lnTo>
                <a:lnTo>
                  <a:pt x="7901686" y="800480"/>
                </a:lnTo>
                <a:lnTo>
                  <a:pt x="7680325" y="827239"/>
                </a:lnTo>
                <a:lnTo>
                  <a:pt x="7441946" y="845070"/>
                </a:lnTo>
                <a:lnTo>
                  <a:pt x="7314184" y="849528"/>
                </a:lnTo>
                <a:lnTo>
                  <a:pt x="8723376" y="849528"/>
                </a:lnTo>
                <a:lnTo>
                  <a:pt x="8723376" y="5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8759" y="1585671"/>
            <a:ext cx="6126480" cy="1713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73D86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47217" y="2700489"/>
            <a:ext cx="2741295" cy="3611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73D86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47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47232" y="4203191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1"/>
                </a:lnTo>
                <a:lnTo>
                  <a:pt x="1564386" y="281431"/>
                </a:lnTo>
                <a:lnTo>
                  <a:pt x="841756" y="444499"/>
                </a:lnTo>
                <a:lnTo>
                  <a:pt x="620648" y="489203"/>
                </a:lnTo>
                <a:lnTo>
                  <a:pt x="199770" y="567308"/>
                </a:lnTo>
                <a:lnTo>
                  <a:pt x="0" y="600836"/>
                </a:lnTo>
                <a:lnTo>
                  <a:pt x="269875" y="638809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4"/>
                </a:lnTo>
                <a:lnTo>
                  <a:pt x="984122" y="705865"/>
                </a:lnTo>
                <a:lnTo>
                  <a:pt x="1092453" y="710310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0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1"/>
                </a:lnTo>
                <a:lnTo>
                  <a:pt x="2231770" y="634364"/>
                </a:lnTo>
                <a:lnTo>
                  <a:pt x="2372106" y="603122"/>
                </a:lnTo>
                <a:lnTo>
                  <a:pt x="2505964" y="567308"/>
                </a:lnTo>
                <a:lnTo>
                  <a:pt x="2633471" y="527176"/>
                </a:lnTo>
                <a:lnTo>
                  <a:pt x="2754629" y="482472"/>
                </a:lnTo>
                <a:lnTo>
                  <a:pt x="2871596" y="435609"/>
                </a:lnTo>
                <a:lnTo>
                  <a:pt x="2875788" y="433323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19755" y="4075176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5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8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5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2"/>
                </a:lnTo>
                <a:lnTo>
                  <a:pt x="4857623" y="850392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8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7"/>
                </a:lnTo>
                <a:lnTo>
                  <a:pt x="2083308" y="113792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2"/>
                </a:lnTo>
                <a:lnTo>
                  <a:pt x="1220216" y="15621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29305" y="4088129"/>
            <a:ext cx="5468620" cy="775970"/>
          </a:xfrm>
          <a:custGeom>
            <a:avLst/>
            <a:gdLst/>
            <a:ahLst/>
            <a:cxnLst/>
            <a:rect l="l" t="t" r="r" b="b"/>
            <a:pathLst>
              <a:path w="5468620" h="775970">
                <a:moveTo>
                  <a:pt x="0" y="78232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370" y="46990"/>
                </a:lnTo>
                <a:lnTo>
                  <a:pt x="238125" y="37973"/>
                </a:lnTo>
                <a:lnTo>
                  <a:pt x="312546" y="29083"/>
                </a:lnTo>
                <a:lnTo>
                  <a:pt x="395477" y="22352"/>
                </a:lnTo>
                <a:lnTo>
                  <a:pt x="491108" y="15621"/>
                </a:lnTo>
                <a:lnTo>
                  <a:pt x="595248" y="8890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408"/>
                </a:lnTo>
                <a:lnTo>
                  <a:pt x="2489581" y="118491"/>
                </a:lnTo>
                <a:lnTo>
                  <a:pt x="2731897" y="154305"/>
                </a:lnTo>
                <a:lnTo>
                  <a:pt x="2984881" y="194437"/>
                </a:lnTo>
                <a:lnTo>
                  <a:pt x="3250692" y="241427"/>
                </a:lnTo>
                <a:lnTo>
                  <a:pt x="3529203" y="297307"/>
                </a:lnTo>
                <a:lnTo>
                  <a:pt x="3820414" y="357632"/>
                </a:lnTo>
                <a:lnTo>
                  <a:pt x="4124452" y="424688"/>
                </a:lnTo>
                <a:lnTo>
                  <a:pt x="4441190" y="500761"/>
                </a:lnTo>
                <a:lnTo>
                  <a:pt x="4770755" y="583438"/>
                </a:lnTo>
                <a:lnTo>
                  <a:pt x="5113020" y="675132"/>
                </a:lnTo>
                <a:lnTo>
                  <a:pt x="5468112" y="77571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10605" y="4074414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79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69"/>
                </a:lnTo>
                <a:lnTo>
                  <a:pt x="745998" y="457962"/>
                </a:lnTo>
                <a:lnTo>
                  <a:pt x="977646" y="402081"/>
                </a:lnTo>
                <a:lnTo>
                  <a:pt x="1226312" y="341756"/>
                </a:lnTo>
                <a:lnTo>
                  <a:pt x="1489837" y="283718"/>
                </a:lnTo>
                <a:lnTo>
                  <a:pt x="1759839" y="225552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1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4059935"/>
            <a:ext cx="8723630" cy="1327785"/>
          </a:xfrm>
          <a:custGeom>
            <a:avLst/>
            <a:gdLst/>
            <a:ahLst/>
            <a:cxnLst/>
            <a:rect l="l" t="t" r="r" b="b"/>
            <a:pathLst>
              <a:path w="8723630" h="132778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3"/>
                </a:lnTo>
                <a:lnTo>
                  <a:pt x="564108" y="82422"/>
                </a:lnTo>
                <a:lnTo>
                  <a:pt x="478955" y="102488"/>
                </a:lnTo>
                <a:lnTo>
                  <a:pt x="398068" y="120268"/>
                </a:lnTo>
                <a:lnTo>
                  <a:pt x="327812" y="140334"/>
                </a:lnTo>
                <a:lnTo>
                  <a:pt x="206489" y="178181"/>
                </a:lnTo>
                <a:lnTo>
                  <a:pt x="157518" y="195961"/>
                </a:lnTo>
                <a:lnTo>
                  <a:pt x="51092" y="240537"/>
                </a:lnTo>
                <a:lnTo>
                  <a:pt x="0" y="267207"/>
                </a:lnTo>
                <a:lnTo>
                  <a:pt x="0" y="1327404"/>
                </a:lnTo>
                <a:lnTo>
                  <a:pt x="8719058" y="1327404"/>
                </a:lnTo>
                <a:lnTo>
                  <a:pt x="8723376" y="1320673"/>
                </a:lnTo>
                <a:lnTo>
                  <a:pt x="8723376" y="848613"/>
                </a:lnTo>
                <a:lnTo>
                  <a:pt x="7182231" y="848613"/>
                </a:lnTo>
                <a:lnTo>
                  <a:pt x="7043801" y="846327"/>
                </a:lnTo>
                <a:lnTo>
                  <a:pt x="6899148" y="841882"/>
                </a:lnTo>
                <a:lnTo>
                  <a:pt x="6750050" y="835151"/>
                </a:lnTo>
                <a:lnTo>
                  <a:pt x="6594729" y="824102"/>
                </a:lnTo>
                <a:lnTo>
                  <a:pt x="6260465" y="790701"/>
                </a:lnTo>
                <a:lnTo>
                  <a:pt x="5900674" y="743838"/>
                </a:lnTo>
                <a:lnTo>
                  <a:pt x="5709158" y="714882"/>
                </a:lnTo>
                <a:lnTo>
                  <a:pt x="5509006" y="681482"/>
                </a:lnTo>
                <a:lnTo>
                  <a:pt x="5302631" y="643636"/>
                </a:lnTo>
                <a:lnTo>
                  <a:pt x="4861941" y="556768"/>
                </a:lnTo>
                <a:lnTo>
                  <a:pt x="4387215" y="452119"/>
                </a:lnTo>
                <a:lnTo>
                  <a:pt x="4136009" y="394207"/>
                </a:lnTo>
                <a:lnTo>
                  <a:pt x="3614547" y="267207"/>
                </a:lnTo>
                <a:lnTo>
                  <a:pt x="3122803" y="164845"/>
                </a:lnTo>
                <a:lnTo>
                  <a:pt x="2892933" y="124713"/>
                </a:lnTo>
                <a:lnTo>
                  <a:pt x="2673604" y="91312"/>
                </a:lnTo>
                <a:lnTo>
                  <a:pt x="2462911" y="62356"/>
                </a:lnTo>
                <a:lnTo>
                  <a:pt x="2262759" y="40131"/>
                </a:lnTo>
                <a:lnTo>
                  <a:pt x="2073402" y="22225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7785">
                <a:moveTo>
                  <a:pt x="8723376" y="567944"/>
                </a:moveTo>
                <a:lnTo>
                  <a:pt x="8638286" y="603631"/>
                </a:lnTo>
                <a:lnTo>
                  <a:pt x="8557387" y="634745"/>
                </a:lnTo>
                <a:lnTo>
                  <a:pt x="8472170" y="663701"/>
                </a:lnTo>
                <a:lnTo>
                  <a:pt x="8295513" y="717169"/>
                </a:lnTo>
                <a:lnTo>
                  <a:pt x="8201787" y="741680"/>
                </a:lnTo>
                <a:lnTo>
                  <a:pt x="8106029" y="761745"/>
                </a:lnTo>
                <a:lnTo>
                  <a:pt x="8005953" y="781684"/>
                </a:lnTo>
                <a:lnTo>
                  <a:pt x="7901686" y="799591"/>
                </a:lnTo>
                <a:lnTo>
                  <a:pt x="7680325" y="826262"/>
                </a:lnTo>
                <a:lnTo>
                  <a:pt x="7441946" y="844041"/>
                </a:lnTo>
                <a:lnTo>
                  <a:pt x="7314184" y="848613"/>
                </a:lnTo>
                <a:lnTo>
                  <a:pt x="8723376" y="848613"/>
                </a:lnTo>
                <a:lnTo>
                  <a:pt x="8723376" y="56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28467" y="650189"/>
            <a:ext cx="3687064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7512" y="1876652"/>
            <a:ext cx="8208975" cy="3611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73D86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161273" y="6295958"/>
            <a:ext cx="23114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7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8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9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0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1.png"/><Relationship Id="rId4" Type="http://schemas.openxmlformats.org/officeDocument/2006/relationships/image" Target="../media/image4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4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4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5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6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7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8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9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30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3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31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31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32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33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34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35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300" y="1585671"/>
            <a:ext cx="6123940" cy="17138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solidFill>
                  <a:srgbClr val="FFFFFF"/>
                </a:solidFill>
                <a:latin typeface="华文新魏"/>
                <a:cs typeface="华文新魏"/>
              </a:rPr>
              <a:t>计算机与操作系统</a:t>
            </a:r>
            <a:endParaRPr sz="6000">
              <a:latin typeface="华文新魏"/>
              <a:cs typeface="华文新魏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  <a:tabLst>
                <a:tab pos="2216150" algn="l"/>
              </a:tabLst>
            </a:pPr>
            <a:r>
              <a:rPr dirty="0" sz="5000">
                <a:solidFill>
                  <a:srgbClr val="FFFFFF"/>
                </a:solidFill>
                <a:latin typeface="华文新魏"/>
                <a:cs typeface="华文新魏"/>
              </a:rPr>
              <a:t>第六讲</a:t>
            </a:r>
            <a:r>
              <a:rPr dirty="0" sz="5000">
                <a:solidFill>
                  <a:srgbClr val="FFFFFF"/>
                </a:solidFill>
                <a:latin typeface="华文新魏"/>
                <a:cs typeface="华文新魏"/>
              </a:rPr>
              <a:t>	</a:t>
            </a:r>
            <a:r>
              <a:rPr dirty="0" sz="5000">
                <a:solidFill>
                  <a:srgbClr val="FFFFFF"/>
                </a:solidFill>
                <a:latin typeface="华文新魏"/>
                <a:cs typeface="华文新魏"/>
              </a:rPr>
              <a:t>处理器调度</a:t>
            </a:r>
            <a:endParaRPr sz="50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1414" y="4440123"/>
            <a:ext cx="32829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 b="1">
                <a:solidFill>
                  <a:srgbClr val="FFFFFF"/>
                </a:solidFill>
                <a:latin typeface="Microsoft JhengHei UI"/>
                <a:cs typeface="Microsoft JhengHei UI"/>
              </a:rPr>
              <a:t>南</a:t>
            </a:r>
            <a:r>
              <a:rPr dirty="0" sz="3200" spc="20" b="1">
                <a:solidFill>
                  <a:srgbClr val="FFFFFF"/>
                </a:solidFill>
                <a:latin typeface="Microsoft JhengHei UI"/>
                <a:cs typeface="Microsoft JhengHei UI"/>
              </a:rPr>
              <a:t>京</a:t>
            </a:r>
            <a:r>
              <a:rPr dirty="0" sz="3200" spc="5" b="1">
                <a:solidFill>
                  <a:srgbClr val="FFFFFF"/>
                </a:solidFill>
                <a:latin typeface="Microsoft JhengHei UI"/>
                <a:cs typeface="Microsoft JhengHei UI"/>
              </a:rPr>
              <a:t>大学</a:t>
            </a:r>
            <a:r>
              <a:rPr dirty="0" sz="3200" spc="-15" b="1">
                <a:solidFill>
                  <a:srgbClr val="FFFFFF"/>
                </a:solidFill>
                <a:latin typeface="Microsoft JhengHei UI"/>
                <a:cs typeface="Microsoft JhengHei UI"/>
              </a:rPr>
              <a:t>软</a:t>
            </a:r>
            <a:r>
              <a:rPr dirty="0" sz="3200" spc="5" b="1">
                <a:solidFill>
                  <a:srgbClr val="FFFFFF"/>
                </a:solidFill>
                <a:latin typeface="Microsoft JhengHei UI"/>
                <a:cs typeface="Microsoft JhengHei UI"/>
              </a:rPr>
              <a:t>件学院</a:t>
            </a:r>
            <a:endParaRPr sz="32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321" y="758697"/>
            <a:ext cx="24701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长程调度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2344318"/>
            <a:ext cx="7766050" cy="198882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决定哪个程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序可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进入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统中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被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控制多道程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序设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计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的道数</a:t>
            </a:r>
            <a:endParaRPr sz="28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699"/>
              </a:lnSpc>
              <a:spcBef>
                <a:spcPts val="6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创建的进程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越多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每个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程可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执行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时间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百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分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比就越少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6876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321" y="722121"/>
            <a:ext cx="24701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中程调度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601614"/>
            <a:ext cx="5638165" cy="104330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4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是交</a:t>
            </a:r>
            <a:r>
              <a:rPr dirty="0" sz="2800" spc="675" b="1">
                <a:solidFill>
                  <a:srgbClr val="073D86"/>
                </a:solidFill>
                <a:latin typeface="Microsoft JhengHei"/>
                <a:cs typeface="Microsoft JhengHei"/>
              </a:rPr>
              <a:t>换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(swapping )</a:t>
            </a:r>
            <a:r>
              <a:rPr dirty="0" sz="2800" spc="-2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功能的一部分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4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根据需要管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理多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道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计的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道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6876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321" y="837946"/>
            <a:ext cx="24701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短程调度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488844"/>
            <a:ext cx="7773034" cy="36106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有时又称为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分派</a:t>
            </a:r>
            <a:r>
              <a:rPr dirty="0" sz="2800" spc="67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(dispatcher)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执行得很频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繁，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精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确地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决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定下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次执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哪个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引起短程调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度的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件包括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时钟中断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操作系统调用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信号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141" y="2953969"/>
            <a:ext cx="460121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6.2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/>
              <a:t>进</a:t>
            </a:r>
            <a:r>
              <a:rPr dirty="0" spc="10"/>
              <a:t>程</a:t>
            </a:r>
            <a:r>
              <a:rPr dirty="0"/>
              <a:t>的挂起态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5922" y="909574"/>
            <a:ext cx="33839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进</a:t>
            </a:r>
            <a:r>
              <a:rPr dirty="0" sz="4400" spc="15"/>
              <a:t>程</a:t>
            </a:r>
            <a:r>
              <a:rPr dirty="0" sz="4400"/>
              <a:t>的挂起态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74065" y="2400706"/>
            <a:ext cx="8271509" cy="2038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12065" indent="-272415">
              <a:lnSpc>
                <a:spcPct val="1179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随着不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创建新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7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5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统的资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源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已经不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能</a:t>
            </a:r>
            <a:r>
              <a:rPr dirty="0" sz="2800" spc="65" b="1">
                <a:solidFill>
                  <a:srgbClr val="073D86"/>
                </a:solidFill>
                <a:latin typeface="Microsoft JhengHei"/>
                <a:cs typeface="Microsoft JhengHei"/>
              </a:rPr>
              <a:t>满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足 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进程运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的要</a:t>
            </a:r>
            <a:r>
              <a:rPr dirty="0" sz="2800" spc="65" b="1">
                <a:solidFill>
                  <a:srgbClr val="073D86"/>
                </a:solidFill>
                <a:latin typeface="Microsoft JhengHei"/>
                <a:cs typeface="Microsoft JhengHei"/>
              </a:rPr>
              <a:t>求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这个时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候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就必须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把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某些进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60" b="1">
                <a:solidFill>
                  <a:srgbClr val="073D86"/>
                </a:solidFill>
                <a:latin typeface="Microsoft JhengHei"/>
                <a:cs typeface="Microsoft JhengHei"/>
              </a:rPr>
              <a:t>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起</a:t>
            </a:r>
            <a:endParaRPr sz="2800">
              <a:latin typeface="Microsoft JhengHei"/>
              <a:cs typeface="Microsoft JhengHei"/>
            </a:endParaRPr>
          </a:p>
          <a:p>
            <a:pPr marL="285115" marR="5080">
              <a:lnSpc>
                <a:spcPct val="117900"/>
              </a:lnSpc>
              <a:spcBef>
                <a:spcPts val="10"/>
              </a:spcBef>
            </a:pP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800" b="1">
                <a:solidFill>
                  <a:srgbClr val="073D86"/>
                </a:solidFill>
                <a:latin typeface="Times New Roman"/>
                <a:cs typeface="Times New Roman"/>
              </a:rPr>
              <a:t>s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u</a:t>
            </a:r>
            <a:r>
              <a:rPr dirty="0" sz="2800" b="1">
                <a:solidFill>
                  <a:srgbClr val="073D86"/>
                </a:solidFill>
                <a:latin typeface="Times New Roman"/>
                <a:cs typeface="Times New Roman"/>
              </a:rPr>
              <a:t>s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pen</a:t>
            </a:r>
            <a:r>
              <a:rPr dirty="0" sz="2800" b="1">
                <a:solidFill>
                  <a:srgbClr val="073D86"/>
                </a:solidFill>
                <a:latin typeface="Times New Roman"/>
                <a:cs typeface="Times New Roman"/>
              </a:rPr>
              <a:t>d</a:t>
            </a:r>
            <a:r>
              <a:rPr dirty="0" sz="2800" spc="60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，对换到磁盘镜像区</a:t>
            </a:r>
            <a:r>
              <a:rPr dirty="0" sz="2800" spc="4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，暂时不参与进程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调度，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起到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平滑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统操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负荷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目的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722" y="810590"/>
            <a:ext cx="368681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进</a:t>
            </a:r>
            <a:r>
              <a:rPr dirty="0" spc="10"/>
              <a:t>程</a:t>
            </a:r>
            <a:r>
              <a:rPr dirty="0"/>
              <a:t>的挂起态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2415691"/>
            <a:ext cx="8303895" cy="28422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3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处理器比</a:t>
            </a:r>
            <a:r>
              <a:rPr dirty="0" sz="2800" spc="-60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快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还能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，所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经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常需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等待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将这些等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待</a:t>
            </a:r>
            <a:r>
              <a:rPr dirty="0" sz="2800" spc="-55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的进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对换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磁盘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以空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更多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3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阻塞态进程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对换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磁盘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变为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起态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两种挂起态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阻塞挂起态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就绪挂起态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3541" y="722121"/>
            <a:ext cx="42964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进程挂</a:t>
            </a:r>
            <a:r>
              <a:rPr dirty="0"/>
              <a:t>起的原因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9387" y="2492375"/>
            <a:ext cx="1516380" cy="421005"/>
          </a:xfrm>
          <a:custGeom>
            <a:avLst/>
            <a:gdLst/>
            <a:ahLst/>
            <a:cxnLst/>
            <a:rect l="l" t="t" r="r" b="b"/>
            <a:pathLst>
              <a:path w="1516380" h="421005">
                <a:moveTo>
                  <a:pt x="0" y="420624"/>
                </a:moveTo>
                <a:lnTo>
                  <a:pt x="1515999" y="420624"/>
                </a:lnTo>
                <a:lnTo>
                  <a:pt x="1515999" y="0"/>
                </a:lnTo>
                <a:lnTo>
                  <a:pt x="0" y="0"/>
                </a:lnTo>
                <a:lnTo>
                  <a:pt x="0" y="420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95450" y="2492375"/>
            <a:ext cx="7304405" cy="421005"/>
          </a:xfrm>
          <a:custGeom>
            <a:avLst/>
            <a:gdLst/>
            <a:ahLst/>
            <a:cxnLst/>
            <a:rect l="l" t="t" r="r" b="b"/>
            <a:pathLst>
              <a:path w="7304405" h="421005">
                <a:moveTo>
                  <a:pt x="0" y="420624"/>
                </a:moveTo>
                <a:lnTo>
                  <a:pt x="7304151" y="420624"/>
                </a:lnTo>
                <a:lnTo>
                  <a:pt x="7304151" y="0"/>
                </a:lnTo>
                <a:lnTo>
                  <a:pt x="0" y="0"/>
                </a:lnTo>
                <a:lnTo>
                  <a:pt x="0" y="420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9387" y="2912998"/>
            <a:ext cx="1516380" cy="749935"/>
          </a:xfrm>
          <a:custGeom>
            <a:avLst/>
            <a:gdLst/>
            <a:ahLst/>
            <a:cxnLst/>
            <a:rect l="l" t="t" r="r" b="b"/>
            <a:pathLst>
              <a:path w="1516380" h="749935">
                <a:moveTo>
                  <a:pt x="0" y="749807"/>
                </a:moveTo>
                <a:lnTo>
                  <a:pt x="1515999" y="749807"/>
                </a:lnTo>
                <a:lnTo>
                  <a:pt x="1515999" y="0"/>
                </a:lnTo>
                <a:lnTo>
                  <a:pt x="0" y="0"/>
                </a:lnTo>
                <a:lnTo>
                  <a:pt x="0" y="749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95450" y="2912998"/>
            <a:ext cx="7304405" cy="749935"/>
          </a:xfrm>
          <a:custGeom>
            <a:avLst/>
            <a:gdLst/>
            <a:ahLst/>
            <a:cxnLst/>
            <a:rect l="l" t="t" r="r" b="b"/>
            <a:pathLst>
              <a:path w="7304405" h="749935">
                <a:moveTo>
                  <a:pt x="0" y="749807"/>
                </a:moveTo>
                <a:lnTo>
                  <a:pt x="7304151" y="749807"/>
                </a:lnTo>
                <a:lnTo>
                  <a:pt x="7304151" y="0"/>
                </a:lnTo>
                <a:lnTo>
                  <a:pt x="0" y="0"/>
                </a:lnTo>
                <a:lnTo>
                  <a:pt x="0" y="749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5100" y="2478087"/>
          <a:ext cx="8863330" cy="419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6380"/>
                <a:gridCol w="7304405"/>
              </a:tblGrid>
              <a:tr h="420624">
                <a:tc>
                  <a:txBody>
                    <a:bodyPr/>
                    <a:lstStyle/>
                    <a:p>
                      <a:pPr marL="452755">
                        <a:lnSpc>
                          <a:spcPts val="2790"/>
                        </a:lnSpc>
                      </a:pPr>
                      <a:r>
                        <a:rPr dirty="0" sz="2400">
                          <a:latin typeface="华文新魏"/>
                          <a:cs typeface="华文新魏"/>
                        </a:rPr>
                        <a:t>事件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790"/>
                        </a:lnSpc>
                      </a:pPr>
                      <a:r>
                        <a:rPr dirty="0" sz="2400">
                          <a:latin typeface="华文新魏"/>
                          <a:cs typeface="华文新魏"/>
                        </a:rPr>
                        <a:t>说明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9807">
                <a:tc>
                  <a:txBody>
                    <a:bodyPr/>
                    <a:lstStyle/>
                    <a:p>
                      <a:pPr marL="452755">
                        <a:lnSpc>
                          <a:spcPts val="2790"/>
                        </a:lnSpc>
                      </a:pPr>
                      <a:r>
                        <a:rPr dirty="0" sz="2400">
                          <a:latin typeface="华文新魏"/>
                          <a:cs typeface="华文新魏"/>
                        </a:rPr>
                        <a:t>交换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87325">
                        <a:lnSpc>
                          <a:spcPts val="2590"/>
                        </a:lnSpc>
                        <a:spcBef>
                          <a:spcPts val="235"/>
                        </a:spcBef>
                      </a:pPr>
                      <a:r>
                        <a:rPr dirty="0" sz="2400">
                          <a:latin typeface="华文新魏"/>
                          <a:cs typeface="华文新魏"/>
                        </a:rPr>
                        <a:t>操作系统需要释放足够的主存空间，以调入并执行处 于就绪态的进程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9807">
                <a:tc>
                  <a:txBody>
                    <a:bodyPr/>
                    <a:lstStyle/>
                    <a:p>
                      <a:pPr marL="452755" marR="250825" indent="-193675">
                        <a:lnSpc>
                          <a:spcPts val="2590"/>
                        </a:lnSpc>
                        <a:spcBef>
                          <a:spcPts val="240"/>
                        </a:spcBef>
                      </a:pPr>
                      <a:r>
                        <a:rPr dirty="0" sz="2400">
                          <a:latin typeface="华文新魏"/>
                          <a:cs typeface="华文新魏"/>
                        </a:rPr>
                        <a:t>其他OS 原因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B="0" marT="304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87325">
                        <a:lnSpc>
                          <a:spcPts val="2590"/>
                        </a:lnSpc>
                        <a:spcBef>
                          <a:spcPts val="240"/>
                        </a:spcBef>
                      </a:pPr>
                      <a:r>
                        <a:rPr dirty="0" sz="2400">
                          <a:latin typeface="华文新魏"/>
                          <a:cs typeface="华文新魏"/>
                        </a:rPr>
                        <a:t>操作系统可能挂起后台进程或工具程序进程，或者被 怀疑导致问题的进程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9808">
                <a:tc>
                  <a:txBody>
                    <a:bodyPr/>
                    <a:lstStyle/>
                    <a:p>
                      <a:pPr marL="147955" marR="140335" indent="152400">
                        <a:lnSpc>
                          <a:spcPts val="2590"/>
                        </a:lnSpc>
                        <a:spcBef>
                          <a:spcPts val="235"/>
                        </a:spcBef>
                      </a:pPr>
                      <a:r>
                        <a:rPr dirty="0" sz="2400">
                          <a:latin typeface="华文新魏"/>
                          <a:cs typeface="华文新魏"/>
                        </a:rPr>
                        <a:t>交互式 </a:t>
                      </a:r>
                      <a:r>
                        <a:rPr dirty="0" sz="2400" spc="-5">
                          <a:latin typeface="华文新魏"/>
                          <a:cs typeface="华文新魏"/>
                        </a:rPr>
                        <a:t>用户请求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87325">
                        <a:lnSpc>
                          <a:spcPts val="2590"/>
                        </a:lnSpc>
                        <a:spcBef>
                          <a:spcPts val="235"/>
                        </a:spcBef>
                      </a:pPr>
                      <a:r>
                        <a:rPr dirty="0" sz="2400">
                          <a:latin typeface="华文新魏"/>
                          <a:cs typeface="华文新魏"/>
                        </a:rPr>
                        <a:t>用户可能希望挂起一个程序的执行，目的是为了调试 或者为了使用某个资源而建立连接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9807">
                <a:tc>
                  <a:txBody>
                    <a:bodyPr/>
                    <a:lstStyle/>
                    <a:p>
                      <a:pPr marL="452755">
                        <a:lnSpc>
                          <a:spcPts val="2795"/>
                        </a:lnSpc>
                      </a:pPr>
                      <a:r>
                        <a:rPr dirty="0" sz="2400">
                          <a:latin typeface="华文新魏"/>
                          <a:cs typeface="华文新魏"/>
                        </a:rPr>
                        <a:t>定时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7630">
                        <a:lnSpc>
                          <a:spcPts val="2590"/>
                        </a:lnSpc>
                        <a:spcBef>
                          <a:spcPts val="240"/>
                        </a:spcBef>
                      </a:pPr>
                      <a:r>
                        <a:rPr dirty="0" sz="2400">
                          <a:latin typeface="华文新魏"/>
                          <a:cs typeface="华文新魏"/>
                        </a:rPr>
                        <a:t>一个进程可能会周期性地执</a:t>
                      </a:r>
                      <a:r>
                        <a:rPr dirty="0" sz="2400" spc="-25">
                          <a:latin typeface="华文新魏"/>
                          <a:cs typeface="华文新魏"/>
                        </a:rPr>
                        <a:t>行</a:t>
                      </a:r>
                      <a:r>
                        <a:rPr dirty="0" sz="2400" spc="-5">
                          <a:latin typeface="华文新魏"/>
                          <a:cs typeface="华文新魏"/>
                        </a:rPr>
                        <a:t>(</a:t>
                      </a:r>
                      <a:r>
                        <a:rPr dirty="0" sz="2400">
                          <a:latin typeface="华文新魏"/>
                          <a:cs typeface="华文新魏"/>
                        </a:rPr>
                        <a:t>例如审计或系统监视进 程</a:t>
                      </a:r>
                      <a:r>
                        <a:rPr dirty="0" sz="2400" spc="-5">
                          <a:latin typeface="华文新魏"/>
                          <a:cs typeface="华文新魏"/>
                        </a:rPr>
                        <a:t>)，</a:t>
                      </a:r>
                      <a:r>
                        <a:rPr dirty="0" sz="2400">
                          <a:latin typeface="华文新魏"/>
                          <a:cs typeface="华文新魏"/>
                        </a:rPr>
                        <a:t>而且可能在等待下一个时间间隔时被挂起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9808">
                <a:tc>
                  <a:txBody>
                    <a:bodyPr/>
                    <a:lstStyle/>
                    <a:p>
                      <a:pPr marL="452755" marR="292735" indent="-152400">
                        <a:lnSpc>
                          <a:spcPts val="2590"/>
                        </a:lnSpc>
                        <a:spcBef>
                          <a:spcPts val="240"/>
                        </a:spcBef>
                      </a:pPr>
                      <a:r>
                        <a:rPr dirty="0" sz="2400">
                          <a:latin typeface="华文新魏"/>
                          <a:cs typeface="华文新魏"/>
                        </a:rPr>
                        <a:t>父进程 </a:t>
                      </a:r>
                      <a:r>
                        <a:rPr dirty="0" sz="2400" spc="-5">
                          <a:latin typeface="华文新魏"/>
                          <a:cs typeface="华文新魏"/>
                        </a:rPr>
                        <a:t>请求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B="0" marT="304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87325">
                        <a:lnSpc>
                          <a:spcPts val="2590"/>
                        </a:lnSpc>
                        <a:spcBef>
                          <a:spcPts val="240"/>
                        </a:spcBef>
                      </a:pPr>
                      <a:r>
                        <a:rPr dirty="0" sz="2400">
                          <a:latin typeface="华文新魏"/>
                          <a:cs typeface="华文新魏"/>
                        </a:rPr>
                        <a:t>父进程可能会希望挂起后代进程的执行，以检查或修 改挂起的进程，或者协调不同后代进程之间的行为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含</a:t>
            </a:r>
            <a:r>
              <a:rPr dirty="0" spc="10"/>
              <a:t>一</a:t>
            </a:r>
            <a:r>
              <a:rPr dirty="0"/>
              <a:t>个挂起态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1421" y="2865388"/>
            <a:ext cx="8449024" cy="2879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3604" y="2948992"/>
            <a:ext cx="1263015" cy="672465"/>
          </a:xfrm>
          <a:custGeom>
            <a:avLst/>
            <a:gdLst/>
            <a:ahLst/>
            <a:cxnLst/>
            <a:rect l="l" t="t" r="r" b="b"/>
            <a:pathLst>
              <a:path w="1263014" h="672464">
                <a:moveTo>
                  <a:pt x="631393" y="0"/>
                </a:moveTo>
                <a:lnTo>
                  <a:pt x="570586" y="1538"/>
                </a:lnTo>
                <a:lnTo>
                  <a:pt x="511414" y="6058"/>
                </a:lnTo>
                <a:lnTo>
                  <a:pt x="454142" y="13420"/>
                </a:lnTo>
                <a:lnTo>
                  <a:pt x="399035" y="23483"/>
                </a:lnTo>
                <a:lnTo>
                  <a:pt x="346356" y="36106"/>
                </a:lnTo>
                <a:lnTo>
                  <a:pt x="296372" y="51150"/>
                </a:lnTo>
                <a:lnTo>
                  <a:pt x="249345" y="68472"/>
                </a:lnTo>
                <a:lnTo>
                  <a:pt x="205542" y="87933"/>
                </a:lnTo>
                <a:lnTo>
                  <a:pt x="165226" y="109392"/>
                </a:lnTo>
                <a:lnTo>
                  <a:pt x="128662" y="132708"/>
                </a:lnTo>
                <a:lnTo>
                  <a:pt x="96115" y="157741"/>
                </a:lnTo>
                <a:lnTo>
                  <a:pt x="67849" y="184350"/>
                </a:lnTo>
                <a:lnTo>
                  <a:pt x="25219" y="241734"/>
                </a:lnTo>
                <a:lnTo>
                  <a:pt x="2890" y="303734"/>
                </a:lnTo>
                <a:lnTo>
                  <a:pt x="0" y="336113"/>
                </a:lnTo>
                <a:lnTo>
                  <a:pt x="2890" y="368470"/>
                </a:lnTo>
                <a:lnTo>
                  <a:pt x="25219" y="430440"/>
                </a:lnTo>
                <a:lnTo>
                  <a:pt x="67849" y="487811"/>
                </a:lnTo>
                <a:lnTo>
                  <a:pt x="96115" y="514420"/>
                </a:lnTo>
                <a:lnTo>
                  <a:pt x="128662" y="539455"/>
                </a:lnTo>
                <a:lnTo>
                  <a:pt x="165226" y="562776"/>
                </a:lnTo>
                <a:lnTo>
                  <a:pt x="205542" y="584241"/>
                </a:lnTo>
                <a:lnTo>
                  <a:pt x="249345" y="603710"/>
                </a:lnTo>
                <a:lnTo>
                  <a:pt x="296372" y="621041"/>
                </a:lnTo>
                <a:lnTo>
                  <a:pt x="346356" y="636093"/>
                </a:lnTo>
                <a:lnTo>
                  <a:pt x="399035" y="648725"/>
                </a:lnTo>
                <a:lnTo>
                  <a:pt x="454142" y="658795"/>
                </a:lnTo>
                <a:lnTo>
                  <a:pt x="511414" y="666163"/>
                </a:lnTo>
                <a:lnTo>
                  <a:pt x="570586" y="670688"/>
                </a:lnTo>
                <a:lnTo>
                  <a:pt x="631393" y="672227"/>
                </a:lnTo>
                <a:lnTo>
                  <a:pt x="692199" y="670688"/>
                </a:lnTo>
                <a:lnTo>
                  <a:pt x="751371" y="666163"/>
                </a:lnTo>
                <a:lnTo>
                  <a:pt x="808642" y="658795"/>
                </a:lnTo>
                <a:lnTo>
                  <a:pt x="863748" y="648725"/>
                </a:lnTo>
                <a:lnTo>
                  <a:pt x="916425" y="636093"/>
                </a:lnTo>
                <a:lnTo>
                  <a:pt x="966409" y="621041"/>
                </a:lnTo>
                <a:lnTo>
                  <a:pt x="1013434" y="603710"/>
                </a:lnTo>
                <a:lnTo>
                  <a:pt x="1057236" y="584241"/>
                </a:lnTo>
                <a:lnTo>
                  <a:pt x="1097550" y="562776"/>
                </a:lnTo>
                <a:lnTo>
                  <a:pt x="1134113" y="539455"/>
                </a:lnTo>
                <a:lnTo>
                  <a:pt x="1166659" y="514420"/>
                </a:lnTo>
                <a:lnTo>
                  <a:pt x="1194924" y="487811"/>
                </a:lnTo>
                <a:lnTo>
                  <a:pt x="1237551" y="430440"/>
                </a:lnTo>
                <a:lnTo>
                  <a:pt x="1259879" y="368470"/>
                </a:lnTo>
                <a:lnTo>
                  <a:pt x="1262769" y="336113"/>
                </a:lnTo>
                <a:lnTo>
                  <a:pt x="1259879" y="303734"/>
                </a:lnTo>
                <a:lnTo>
                  <a:pt x="1237551" y="241734"/>
                </a:lnTo>
                <a:lnTo>
                  <a:pt x="1194924" y="184350"/>
                </a:lnTo>
                <a:lnTo>
                  <a:pt x="1166659" y="157741"/>
                </a:lnTo>
                <a:lnTo>
                  <a:pt x="1134113" y="132708"/>
                </a:lnTo>
                <a:lnTo>
                  <a:pt x="1097550" y="109392"/>
                </a:lnTo>
                <a:lnTo>
                  <a:pt x="1057236" y="87933"/>
                </a:lnTo>
                <a:lnTo>
                  <a:pt x="1013434" y="68472"/>
                </a:lnTo>
                <a:lnTo>
                  <a:pt x="966409" y="51150"/>
                </a:lnTo>
                <a:lnTo>
                  <a:pt x="916425" y="36106"/>
                </a:lnTo>
                <a:lnTo>
                  <a:pt x="863748" y="23483"/>
                </a:lnTo>
                <a:lnTo>
                  <a:pt x="808642" y="13420"/>
                </a:lnTo>
                <a:lnTo>
                  <a:pt x="751371" y="6058"/>
                </a:lnTo>
                <a:lnTo>
                  <a:pt x="692199" y="1538"/>
                </a:lnTo>
                <a:lnTo>
                  <a:pt x="631393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3604" y="2948992"/>
            <a:ext cx="1263015" cy="672465"/>
          </a:xfrm>
          <a:custGeom>
            <a:avLst/>
            <a:gdLst/>
            <a:ahLst/>
            <a:cxnLst/>
            <a:rect l="l" t="t" r="r" b="b"/>
            <a:pathLst>
              <a:path w="1263014" h="672464">
                <a:moveTo>
                  <a:pt x="1262769" y="336113"/>
                </a:moveTo>
                <a:lnTo>
                  <a:pt x="1251385" y="272227"/>
                </a:lnTo>
                <a:lnTo>
                  <a:pt x="1218643" y="212395"/>
                </a:lnTo>
                <a:lnTo>
                  <a:pt x="1166659" y="157741"/>
                </a:lnTo>
                <a:lnTo>
                  <a:pt x="1134113" y="132708"/>
                </a:lnTo>
                <a:lnTo>
                  <a:pt x="1097551" y="109392"/>
                </a:lnTo>
                <a:lnTo>
                  <a:pt x="1057236" y="87933"/>
                </a:lnTo>
                <a:lnTo>
                  <a:pt x="1013434" y="68472"/>
                </a:lnTo>
                <a:lnTo>
                  <a:pt x="966409" y="51150"/>
                </a:lnTo>
                <a:lnTo>
                  <a:pt x="916425" y="36106"/>
                </a:lnTo>
                <a:lnTo>
                  <a:pt x="863748" y="23483"/>
                </a:lnTo>
                <a:lnTo>
                  <a:pt x="808642" y="13420"/>
                </a:lnTo>
                <a:lnTo>
                  <a:pt x="751371" y="6058"/>
                </a:lnTo>
                <a:lnTo>
                  <a:pt x="692199" y="1538"/>
                </a:lnTo>
                <a:lnTo>
                  <a:pt x="631393" y="0"/>
                </a:lnTo>
                <a:lnTo>
                  <a:pt x="570586" y="1538"/>
                </a:lnTo>
                <a:lnTo>
                  <a:pt x="511414" y="6058"/>
                </a:lnTo>
                <a:lnTo>
                  <a:pt x="454142" y="13420"/>
                </a:lnTo>
                <a:lnTo>
                  <a:pt x="399035" y="23483"/>
                </a:lnTo>
                <a:lnTo>
                  <a:pt x="346357" y="36106"/>
                </a:lnTo>
                <a:lnTo>
                  <a:pt x="296372" y="51150"/>
                </a:lnTo>
                <a:lnTo>
                  <a:pt x="249345" y="68472"/>
                </a:lnTo>
                <a:lnTo>
                  <a:pt x="205542" y="87933"/>
                </a:lnTo>
                <a:lnTo>
                  <a:pt x="165226" y="109392"/>
                </a:lnTo>
                <a:lnTo>
                  <a:pt x="128662" y="132708"/>
                </a:lnTo>
                <a:lnTo>
                  <a:pt x="96115" y="157741"/>
                </a:lnTo>
                <a:lnTo>
                  <a:pt x="67849" y="184350"/>
                </a:lnTo>
                <a:lnTo>
                  <a:pt x="25219" y="241734"/>
                </a:lnTo>
                <a:lnTo>
                  <a:pt x="2890" y="303734"/>
                </a:lnTo>
                <a:lnTo>
                  <a:pt x="0" y="336113"/>
                </a:lnTo>
                <a:lnTo>
                  <a:pt x="2890" y="368470"/>
                </a:lnTo>
                <a:lnTo>
                  <a:pt x="25219" y="430440"/>
                </a:lnTo>
                <a:lnTo>
                  <a:pt x="67849" y="487811"/>
                </a:lnTo>
                <a:lnTo>
                  <a:pt x="96115" y="514420"/>
                </a:lnTo>
                <a:lnTo>
                  <a:pt x="128662" y="539455"/>
                </a:lnTo>
                <a:lnTo>
                  <a:pt x="165226" y="562776"/>
                </a:lnTo>
                <a:lnTo>
                  <a:pt x="205542" y="584241"/>
                </a:lnTo>
                <a:lnTo>
                  <a:pt x="249345" y="603710"/>
                </a:lnTo>
                <a:lnTo>
                  <a:pt x="296372" y="621041"/>
                </a:lnTo>
                <a:lnTo>
                  <a:pt x="346357" y="636093"/>
                </a:lnTo>
                <a:lnTo>
                  <a:pt x="399035" y="648725"/>
                </a:lnTo>
                <a:lnTo>
                  <a:pt x="454142" y="658795"/>
                </a:lnTo>
                <a:lnTo>
                  <a:pt x="511414" y="666163"/>
                </a:lnTo>
                <a:lnTo>
                  <a:pt x="570586" y="670688"/>
                </a:lnTo>
                <a:lnTo>
                  <a:pt x="631393" y="672227"/>
                </a:lnTo>
                <a:lnTo>
                  <a:pt x="692199" y="670688"/>
                </a:lnTo>
                <a:lnTo>
                  <a:pt x="751371" y="666163"/>
                </a:lnTo>
                <a:lnTo>
                  <a:pt x="808642" y="658795"/>
                </a:lnTo>
                <a:lnTo>
                  <a:pt x="863748" y="648725"/>
                </a:lnTo>
                <a:lnTo>
                  <a:pt x="916425" y="636093"/>
                </a:lnTo>
                <a:lnTo>
                  <a:pt x="966409" y="621041"/>
                </a:lnTo>
                <a:lnTo>
                  <a:pt x="1013434" y="603710"/>
                </a:lnTo>
                <a:lnTo>
                  <a:pt x="1057236" y="584241"/>
                </a:lnTo>
                <a:lnTo>
                  <a:pt x="1097551" y="562776"/>
                </a:lnTo>
                <a:lnTo>
                  <a:pt x="1134113" y="539455"/>
                </a:lnTo>
                <a:lnTo>
                  <a:pt x="1166659" y="514420"/>
                </a:lnTo>
                <a:lnTo>
                  <a:pt x="1194924" y="487811"/>
                </a:lnTo>
                <a:lnTo>
                  <a:pt x="1237551" y="430440"/>
                </a:lnTo>
                <a:lnTo>
                  <a:pt x="1259879" y="368470"/>
                </a:lnTo>
                <a:lnTo>
                  <a:pt x="1262769" y="336113"/>
                </a:lnTo>
                <a:close/>
              </a:path>
            </a:pathLst>
          </a:custGeom>
          <a:ln w="35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5988" y="3033810"/>
            <a:ext cx="7385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">
                <a:latin typeface="宋体"/>
                <a:cs typeface="宋体"/>
              </a:rPr>
              <a:t>新建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3604" y="4965453"/>
            <a:ext cx="1263015" cy="706755"/>
          </a:xfrm>
          <a:custGeom>
            <a:avLst/>
            <a:gdLst/>
            <a:ahLst/>
            <a:cxnLst/>
            <a:rect l="l" t="t" r="r" b="b"/>
            <a:pathLst>
              <a:path w="1263014" h="706754">
                <a:moveTo>
                  <a:pt x="631393" y="0"/>
                </a:moveTo>
                <a:lnTo>
                  <a:pt x="570586" y="1616"/>
                </a:lnTo>
                <a:lnTo>
                  <a:pt x="511414" y="6369"/>
                </a:lnTo>
                <a:lnTo>
                  <a:pt x="454142" y="14108"/>
                </a:lnTo>
                <a:lnTo>
                  <a:pt x="399035" y="24687"/>
                </a:lnTo>
                <a:lnTo>
                  <a:pt x="346356" y="37957"/>
                </a:lnTo>
                <a:lnTo>
                  <a:pt x="296372" y="53770"/>
                </a:lnTo>
                <a:lnTo>
                  <a:pt x="249345" y="71978"/>
                </a:lnTo>
                <a:lnTo>
                  <a:pt x="205542" y="92434"/>
                </a:lnTo>
                <a:lnTo>
                  <a:pt x="165226" y="114989"/>
                </a:lnTo>
                <a:lnTo>
                  <a:pt x="128662" y="139496"/>
                </a:lnTo>
                <a:lnTo>
                  <a:pt x="96115" y="165805"/>
                </a:lnTo>
                <a:lnTo>
                  <a:pt x="67849" y="193770"/>
                </a:lnTo>
                <a:lnTo>
                  <a:pt x="25219" y="254074"/>
                </a:lnTo>
                <a:lnTo>
                  <a:pt x="2890" y="319223"/>
                </a:lnTo>
                <a:lnTo>
                  <a:pt x="0" y="353245"/>
                </a:lnTo>
                <a:lnTo>
                  <a:pt x="2890" y="387264"/>
                </a:lnTo>
                <a:lnTo>
                  <a:pt x="25219" y="452410"/>
                </a:lnTo>
                <a:lnTo>
                  <a:pt x="67849" y="512713"/>
                </a:lnTo>
                <a:lnTo>
                  <a:pt x="96115" y="540677"/>
                </a:lnTo>
                <a:lnTo>
                  <a:pt x="128662" y="566987"/>
                </a:lnTo>
                <a:lnTo>
                  <a:pt x="165226" y="591494"/>
                </a:lnTo>
                <a:lnTo>
                  <a:pt x="205542" y="614049"/>
                </a:lnTo>
                <a:lnTo>
                  <a:pt x="249345" y="634505"/>
                </a:lnTo>
                <a:lnTo>
                  <a:pt x="296372" y="652715"/>
                </a:lnTo>
                <a:lnTo>
                  <a:pt x="346356" y="668528"/>
                </a:lnTo>
                <a:lnTo>
                  <a:pt x="399035" y="681799"/>
                </a:lnTo>
                <a:lnTo>
                  <a:pt x="454142" y="692378"/>
                </a:lnTo>
                <a:lnTo>
                  <a:pt x="511414" y="700118"/>
                </a:lnTo>
                <a:lnTo>
                  <a:pt x="570586" y="704871"/>
                </a:lnTo>
                <a:lnTo>
                  <a:pt x="631393" y="706488"/>
                </a:lnTo>
                <a:lnTo>
                  <a:pt x="692199" y="704871"/>
                </a:lnTo>
                <a:lnTo>
                  <a:pt x="751371" y="700118"/>
                </a:lnTo>
                <a:lnTo>
                  <a:pt x="808642" y="692378"/>
                </a:lnTo>
                <a:lnTo>
                  <a:pt x="863748" y="681799"/>
                </a:lnTo>
                <a:lnTo>
                  <a:pt x="916425" y="668528"/>
                </a:lnTo>
                <a:lnTo>
                  <a:pt x="966409" y="652715"/>
                </a:lnTo>
                <a:lnTo>
                  <a:pt x="1013434" y="634505"/>
                </a:lnTo>
                <a:lnTo>
                  <a:pt x="1057236" y="614049"/>
                </a:lnTo>
                <a:lnTo>
                  <a:pt x="1097550" y="591494"/>
                </a:lnTo>
                <a:lnTo>
                  <a:pt x="1134113" y="566987"/>
                </a:lnTo>
                <a:lnTo>
                  <a:pt x="1166659" y="540677"/>
                </a:lnTo>
                <a:lnTo>
                  <a:pt x="1194924" y="512713"/>
                </a:lnTo>
                <a:lnTo>
                  <a:pt x="1237551" y="452410"/>
                </a:lnTo>
                <a:lnTo>
                  <a:pt x="1259879" y="387264"/>
                </a:lnTo>
                <a:lnTo>
                  <a:pt x="1262769" y="353245"/>
                </a:lnTo>
                <a:lnTo>
                  <a:pt x="1259879" y="319223"/>
                </a:lnTo>
                <a:lnTo>
                  <a:pt x="1237551" y="254074"/>
                </a:lnTo>
                <a:lnTo>
                  <a:pt x="1194924" y="193770"/>
                </a:lnTo>
                <a:lnTo>
                  <a:pt x="1166659" y="165805"/>
                </a:lnTo>
                <a:lnTo>
                  <a:pt x="1134113" y="139496"/>
                </a:lnTo>
                <a:lnTo>
                  <a:pt x="1097550" y="114989"/>
                </a:lnTo>
                <a:lnTo>
                  <a:pt x="1057236" y="92434"/>
                </a:lnTo>
                <a:lnTo>
                  <a:pt x="1013434" y="71978"/>
                </a:lnTo>
                <a:lnTo>
                  <a:pt x="966409" y="53770"/>
                </a:lnTo>
                <a:lnTo>
                  <a:pt x="916425" y="37957"/>
                </a:lnTo>
                <a:lnTo>
                  <a:pt x="863748" y="24687"/>
                </a:lnTo>
                <a:lnTo>
                  <a:pt x="808642" y="14108"/>
                </a:lnTo>
                <a:lnTo>
                  <a:pt x="751371" y="6369"/>
                </a:lnTo>
                <a:lnTo>
                  <a:pt x="692199" y="1616"/>
                </a:lnTo>
                <a:lnTo>
                  <a:pt x="631393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3604" y="4965453"/>
            <a:ext cx="1263015" cy="706755"/>
          </a:xfrm>
          <a:custGeom>
            <a:avLst/>
            <a:gdLst/>
            <a:ahLst/>
            <a:cxnLst/>
            <a:rect l="l" t="t" r="r" b="b"/>
            <a:pathLst>
              <a:path w="1263014" h="706754">
                <a:moveTo>
                  <a:pt x="1262769" y="353245"/>
                </a:moveTo>
                <a:lnTo>
                  <a:pt x="1251385" y="286117"/>
                </a:lnTo>
                <a:lnTo>
                  <a:pt x="1218643" y="223243"/>
                </a:lnTo>
                <a:lnTo>
                  <a:pt x="1166659" y="165805"/>
                </a:lnTo>
                <a:lnTo>
                  <a:pt x="1134113" y="139496"/>
                </a:lnTo>
                <a:lnTo>
                  <a:pt x="1097551" y="114989"/>
                </a:lnTo>
                <a:lnTo>
                  <a:pt x="1057236" y="92434"/>
                </a:lnTo>
                <a:lnTo>
                  <a:pt x="1013434" y="71978"/>
                </a:lnTo>
                <a:lnTo>
                  <a:pt x="966409" y="53770"/>
                </a:lnTo>
                <a:lnTo>
                  <a:pt x="916425" y="37957"/>
                </a:lnTo>
                <a:lnTo>
                  <a:pt x="863748" y="24687"/>
                </a:lnTo>
                <a:lnTo>
                  <a:pt x="808642" y="14108"/>
                </a:lnTo>
                <a:lnTo>
                  <a:pt x="751371" y="6369"/>
                </a:lnTo>
                <a:lnTo>
                  <a:pt x="692199" y="1616"/>
                </a:lnTo>
                <a:lnTo>
                  <a:pt x="631393" y="0"/>
                </a:lnTo>
                <a:lnTo>
                  <a:pt x="570586" y="1616"/>
                </a:lnTo>
                <a:lnTo>
                  <a:pt x="511414" y="6369"/>
                </a:lnTo>
                <a:lnTo>
                  <a:pt x="454142" y="14108"/>
                </a:lnTo>
                <a:lnTo>
                  <a:pt x="399035" y="24687"/>
                </a:lnTo>
                <a:lnTo>
                  <a:pt x="346357" y="37957"/>
                </a:lnTo>
                <a:lnTo>
                  <a:pt x="296372" y="53770"/>
                </a:lnTo>
                <a:lnTo>
                  <a:pt x="249345" y="71978"/>
                </a:lnTo>
                <a:lnTo>
                  <a:pt x="205542" y="92434"/>
                </a:lnTo>
                <a:lnTo>
                  <a:pt x="165226" y="114989"/>
                </a:lnTo>
                <a:lnTo>
                  <a:pt x="128662" y="139496"/>
                </a:lnTo>
                <a:lnTo>
                  <a:pt x="96115" y="165805"/>
                </a:lnTo>
                <a:lnTo>
                  <a:pt x="67849" y="193770"/>
                </a:lnTo>
                <a:lnTo>
                  <a:pt x="25219" y="254074"/>
                </a:lnTo>
                <a:lnTo>
                  <a:pt x="2890" y="319223"/>
                </a:lnTo>
                <a:lnTo>
                  <a:pt x="0" y="353245"/>
                </a:lnTo>
                <a:lnTo>
                  <a:pt x="2890" y="387264"/>
                </a:lnTo>
                <a:lnTo>
                  <a:pt x="25219" y="452410"/>
                </a:lnTo>
                <a:lnTo>
                  <a:pt x="67849" y="512713"/>
                </a:lnTo>
                <a:lnTo>
                  <a:pt x="96115" y="540677"/>
                </a:lnTo>
                <a:lnTo>
                  <a:pt x="128662" y="566987"/>
                </a:lnTo>
                <a:lnTo>
                  <a:pt x="165226" y="591494"/>
                </a:lnTo>
                <a:lnTo>
                  <a:pt x="205542" y="614049"/>
                </a:lnTo>
                <a:lnTo>
                  <a:pt x="249345" y="634505"/>
                </a:lnTo>
                <a:lnTo>
                  <a:pt x="296372" y="652715"/>
                </a:lnTo>
                <a:lnTo>
                  <a:pt x="346357" y="668528"/>
                </a:lnTo>
                <a:lnTo>
                  <a:pt x="399035" y="681799"/>
                </a:lnTo>
                <a:lnTo>
                  <a:pt x="454142" y="692378"/>
                </a:lnTo>
                <a:lnTo>
                  <a:pt x="511414" y="700118"/>
                </a:lnTo>
                <a:lnTo>
                  <a:pt x="570586" y="704871"/>
                </a:lnTo>
                <a:lnTo>
                  <a:pt x="631393" y="706488"/>
                </a:lnTo>
                <a:lnTo>
                  <a:pt x="692199" y="704871"/>
                </a:lnTo>
                <a:lnTo>
                  <a:pt x="751371" y="700118"/>
                </a:lnTo>
                <a:lnTo>
                  <a:pt x="808642" y="692378"/>
                </a:lnTo>
                <a:lnTo>
                  <a:pt x="863748" y="681799"/>
                </a:lnTo>
                <a:lnTo>
                  <a:pt x="916425" y="668528"/>
                </a:lnTo>
                <a:lnTo>
                  <a:pt x="966409" y="652715"/>
                </a:lnTo>
                <a:lnTo>
                  <a:pt x="1013434" y="634505"/>
                </a:lnTo>
                <a:lnTo>
                  <a:pt x="1057236" y="614049"/>
                </a:lnTo>
                <a:lnTo>
                  <a:pt x="1097551" y="591494"/>
                </a:lnTo>
                <a:lnTo>
                  <a:pt x="1134113" y="566987"/>
                </a:lnTo>
                <a:lnTo>
                  <a:pt x="1166659" y="540677"/>
                </a:lnTo>
                <a:lnTo>
                  <a:pt x="1194924" y="512713"/>
                </a:lnTo>
                <a:lnTo>
                  <a:pt x="1237551" y="452410"/>
                </a:lnTo>
                <a:lnTo>
                  <a:pt x="1259879" y="387264"/>
                </a:lnTo>
                <a:lnTo>
                  <a:pt x="1262769" y="353245"/>
                </a:lnTo>
                <a:close/>
              </a:path>
            </a:pathLst>
          </a:custGeom>
          <a:ln w="35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65988" y="5067343"/>
            <a:ext cx="7385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">
                <a:latin typeface="宋体"/>
                <a:cs typeface="宋体"/>
              </a:rPr>
              <a:t>挂起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29256" y="2948992"/>
            <a:ext cx="1263015" cy="672465"/>
          </a:xfrm>
          <a:custGeom>
            <a:avLst/>
            <a:gdLst/>
            <a:ahLst/>
            <a:cxnLst/>
            <a:rect l="l" t="t" r="r" b="b"/>
            <a:pathLst>
              <a:path w="1263014" h="672464">
                <a:moveTo>
                  <a:pt x="631391" y="0"/>
                </a:moveTo>
                <a:lnTo>
                  <a:pt x="570568" y="1538"/>
                </a:lnTo>
                <a:lnTo>
                  <a:pt x="511384" y="6058"/>
                </a:lnTo>
                <a:lnTo>
                  <a:pt x="454104" y="13420"/>
                </a:lnTo>
                <a:lnTo>
                  <a:pt x="398991" y="23483"/>
                </a:lnTo>
                <a:lnTo>
                  <a:pt x="346310" y="36106"/>
                </a:lnTo>
                <a:lnTo>
                  <a:pt x="296325" y="51150"/>
                </a:lnTo>
                <a:lnTo>
                  <a:pt x="249300" y="68472"/>
                </a:lnTo>
                <a:lnTo>
                  <a:pt x="205500" y="87933"/>
                </a:lnTo>
                <a:lnTo>
                  <a:pt x="165189" y="109392"/>
                </a:lnTo>
                <a:lnTo>
                  <a:pt x="128630" y="132708"/>
                </a:lnTo>
                <a:lnTo>
                  <a:pt x="96089" y="157741"/>
                </a:lnTo>
                <a:lnTo>
                  <a:pt x="67829" y="184350"/>
                </a:lnTo>
                <a:lnTo>
                  <a:pt x="25211" y="241734"/>
                </a:lnTo>
                <a:lnTo>
                  <a:pt x="2889" y="303734"/>
                </a:lnTo>
                <a:lnTo>
                  <a:pt x="0" y="336113"/>
                </a:lnTo>
                <a:lnTo>
                  <a:pt x="2889" y="368470"/>
                </a:lnTo>
                <a:lnTo>
                  <a:pt x="25211" y="430440"/>
                </a:lnTo>
                <a:lnTo>
                  <a:pt x="67829" y="487811"/>
                </a:lnTo>
                <a:lnTo>
                  <a:pt x="96089" y="514420"/>
                </a:lnTo>
                <a:lnTo>
                  <a:pt x="128630" y="539455"/>
                </a:lnTo>
                <a:lnTo>
                  <a:pt x="165189" y="562776"/>
                </a:lnTo>
                <a:lnTo>
                  <a:pt x="205500" y="584241"/>
                </a:lnTo>
                <a:lnTo>
                  <a:pt x="249300" y="603710"/>
                </a:lnTo>
                <a:lnTo>
                  <a:pt x="296325" y="621041"/>
                </a:lnTo>
                <a:lnTo>
                  <a:pt x="346310" y="636093"/>
                </a:lnTo>
                <a:lnTo>
                  <a:pt x="398991" y="648725"/>
                </a:lnTo>
                <a:lnTo>
                  <a:pt x="454104" y="658795"/>
                </a:lnTo>
                <a:lnTo>
                  <a:pt x="511384" y="666163"/>
                </a:lnTo>
                <a:lnTo>
                  <a:pt x="570568" y="670688"/>
                </a:lnTo>
                <a:lnTo>
                  <a:pt x="631391" y="672227"/>
                </a:lnTo>
                <a:lnTo>
                  <a:pt x="692191" y="670688"/>
                </a:lnTo>
                <a:lnTo>
                  <a:pt x="751357" y="666163"/>
                </a:lnTo>
                <a:lnTo>
                  <a:pt x="808625" y="658795"/>
                </a:lnTo>
                <a:lnTo>
                  <a:pt x="863730" y="648725"/>
                </a:lnTo>
                <a:lnTo>
                  <a:pt x="916407" y="636093"/>
                </a:lnTo>
                <a:lnTo>
                  <a:pt x="966392" y="621041"/>
                </a:lnTo>
                <a:lnTo>
                  <a:pt x="1013419" y="603710"/>
                </a:lnTo>
                <a:lnTo>
                  <a:pt x="1057224" y="584241"/>
                </a:lnTo>
                <a:lnTo>
                  <a:pt x="1097541" y="562776"/>
                </a:lnTo>
                <a:lnTo>
                  <a:pt x="1134108" y="539455"/>
                </a:lnTo>
                <a:lnTo>
                  <a:pt x="1166657" y="514420"/>
                </a:lnTo>
                <a:lnTo>
                  <a:pt x="1194926" y="487811"/>
                </a:lnTo>
                <a:lnTo>
                  <a:pt x="1237560" y="430440"/>
                </a:lnTo>
                <a:lnTo>
                  <a:pt x="1259892" y="368470"/>
                </a:lnTo>
                <a:lnTo>
                  <a:pt x="1262783" y="336113"/>
                </a:lnTo>
                <a:lnTo>
                  <a:pt x="1259892" y="303734"/>
                </a:lnTo>
                <a:lnTo>
                  <a:pt x="1237560" y="241734"/>
                </a:lnTo>
                <a:lnTo>
                  <a:pt x="1194926" y="184350"/>
                </a:lnTo>
                <a:lnTo>
                  <a:pt x="1166657" y="157741"/>
                </a:lnTo>
                <a:lnTo>
                  <a:pt x="1134108" y="132708"/>
                </a:lnTo>
                <a:lnTo>
                  <a:pt x="1097541" y="109392"/>
                </a:lnTo>
                <a:lnTo>
                  <a:pt x="1057224" y="87933"/>
                </a:lnTo>
                <a:lnTo>
                  <a:pt x="1013419" y="68472"/>
                </a:lnTo>
                <a:lnTo>
                  <a:pt x="966392" y="51150"/>
                </a:lnTo>
                <a:lnTo>
                  <a:pt x="916407" y="36106"/>
                </a:lnTo>
                <a:lnTo>
                  <a:pt x="863730" y="23483"/>
                </a:lnTo>
                <a:lnTo>
                  <a:pt x="808625" y="13420"/>
                </a:lnTo>
                <a:lnTo>
                  <a:pt x="751357" y="6058"/>
                </a:lnTo>
                <a:lnTo>
                  <a:pt x="692191" y="1538"/>
                </a:lnTo>
                <a:lnTo>
                  <a:pt x="631391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29256" y="2948992"/>
            <a:ext cx="1263015" cy="672465"/>
          </a:xfrm>
          <a:custGeom>
            <a:avLst/>
            <a:gdLst/>
            <a:ahLst/>
            <a:cxnLst/>
            <a:rect l="l" t="t" r="r" b="b"/>
            <a:pathLst>
              <a:path w="1263014" h="672464">
                <a:moveTo>
                  <a:pt x="1262783" y="336113"/>
                </a:moveTo>
                <a:lnTo>
                  <a:pt x="1251396" y="272227"/>
                </a:lnTo>
                <a:lnTo>
                  <a:pt x="1218648" y="212395"/>
                </a:lnTo>
                <a:lnTo>
                  <a:pt x="1166657" y="157741"/>
                </a:lnTo>
                <a:lnTo>
                  <a:pt x="1134108" y="132708"/>
                </a:lnTo>
                <a:lnTo>
                  <a:pt x="1097541" y="109392"/>
                </a:lnTo>
                <a:lnTo>
                  <a:pt x="1057224" y="87933"/>
                </a:lnTo>
                <a:lnTo>
                  <a:pt x="1013419" y="68472"/>
                </a:lnTo>
                <a:lnTo>
                  <a:pt x="966392" y="51150"/>
                </a:lnTo>
                <a:lnTo>
                  <a:pt x="916407" y="36106"/>
                </a:lnTo>
                <a:lnTo>
                  <a:pt x="863730" y="23483"/>
                </a:lnTo>
                <a:lnTo>
                  <a:pt x="808625" y="13420"/>
                </a:lnTo>
                <a:lnTo>
                  <a:pt x="751357" y="6058"/>
                </a:lnTo>
                <a:lnTo>
                  <a:pt x="692191" y="1538"/>
                </a:lnTo>
                <a:lnTo>
                  <a:pt x="631391" y="0"/>
                </a:lnTo>
                <a:lnTo>
                  <a:pt x="570568" y="1538"/>
                </a:lnTo>
                <a:lnTo>
                  <a:pt x="511384" y="6058"/>
                </a:lnTo>
                <a:lnTo>
                  <a:pt x="454104" y="13420"/>
                </a:lnTo>
                <a:lnTo>
                  <a:pt x="398991" y="23483"/>
                </a:lnTo>
                <a:lnTo>
                  <a:pt x="346310" y="36106"/>
                </a:lnTo>
                <a:lnTo>
                  <a:pt x="296325" y="51150"/>
                </a:lnTo>
                <a:lnTo>
                  <a:pt x="249300" y="68472"/>
                </a:lnTo>
                <a:lnTo>
                  <a:pt x="205500" y="87933"/>
                </a:lnTo>
                <a:lnTo>
                  <a:pt x="165189" y="109392"/>
                </a:lnTo>
                <a:lnTo>
                  <a:pt x="128630" y="132708"/>
                </a:lnTo>
                <a:lnTo>
                  <a:pt x="96089" y="157741"/>
                </a:lnTo>
                <a:lnTo>
                  <a:pt x="67829" y="184350"/>
                </a:lnTo>
                <a:lnTo>
                  <a:pt x="25211" y="241734"/>
                </a:lnTo>
                <a:lnTo>
                  <a:pt x="2889" y="303734"/>
                </a:lnTo>
                <a:lnTo>
                  <a:pt x="0" y="336113"/>
                </a:lnTo>
                <a:lnTo>
                  <a:pt x="2889" y="368470"/>
                </a:lnTo>
                <a:lnTo>
                  <a:pt x="25211" y="430440"/>
                </a:lnTo>
                <a:lnTo>
                  <a:pt x="67829" y="487811"/>
                </a:lnTo>
                <a:lnTo>
                  <a:pt x="96089" y="514420"/>
                </a:lnTo>
                <a:lnTo>
                  <a:pt x="128630" y="539455"/>
                </a:lnTo>
                <a:lnTo>
                  <a:pt x="165189" y="562776"/>
                </a:lnTo>
                <a:lnTo>
                  <a:pt x="205500" y="584241"/>
                </a:lnTo>
                <a:lnTo>
                  <a:pt x="249300" y="603710"/>
                </a:lnTo>
                <a:lnTo>
                  <a:pt x="296325" y="621041"/>
                </a:lnTo>
                <a:lnTo>
                  <a:pt x="346310" y="636093"/>
                </a:lnTo>
                <a:lnTo>
                  <a:pt x="398991" y="648725"/>
                </a:lnTo>
                <a:lnTo>
                  <a:pt x="454104" y="658795"/>
                </a:lnTo>
                <a:lnTo>
                  <a:pt x="511384" y="666163"/>
                </a:lnTo>
                <a:lnTo>
                  <a:pt x="570568" y="670688"/>
                </a:lnTo>
                <a:lnTo>
                  <a:pt x="631391" y="672227"/>
                </a:lnTo>
                <a:lnTo>
                  <a:pt x="692191" y="670688"/>
                </a:lnTo>
                <a:lnTo>
                  <a:pt x="751357" y="666163"/>
                </a:lnTo>
                <a:lnTo>
                  <a:pt x="808625" y="658795"/>
                </a:lnTo>
                <a:lnTo>
                  <a:pt x="863730" y="648725"/>
                </a:lnTo>
                <a:lnTo>
                  <a:pt x="916407" y="636093"/>
                </a:lnTo>
                <a:lnTo>
                  <a:pt x="966392" y="621041"/>
                </a:lnTo>
                <a:lnTo>
                  <a:pt x="1013419" y="603710"/>
                </a:lnTo>
                <a:lnTo>
                  <a:pt x="1057224" y="584241"/>
                </a:lnTo>
                <a:lnTo>
                  <a:pt x="1097541" y="562776"/>
                </a:lnTo>
                <a:lnTo>
                  <a:pt x="1134108" y="539455"/>
                </a:lnTo>
                <a:lnTo>
                  <a:pt x="1166657" y="514420"/>
                </a:lnTo>
                <a:lnTo>
                  <a:pt x="1194926" y="487811"/>
                </a:lnTo>
                <a:lnTo>
                  <a:pt x="1237560" y="430440"/>
                </a:lnTo>
                <a:lnTo>
                  <a:pt x="1259892" y="368470"/>
                </a:lnTo>
                <a:lnTo>
                  <a:pt x="1262783" y="336113"/>
                </a:lnTo>
                <a:close/>
              </a:path>
            </a:pathLst>
          </a:custGeom>
          <a:ln w="35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91565" y="3033810"/>
            <a:ext cx="7385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">
                <a:latin typeface="宋体"/>
                <a:cs typeface="宋体"/>
              </a:rPr>
              <a:t>就绪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29256" y="5049466"/>
            <a:ext cx="1263015" cy="622935"/>
          </a:xfrm>
          <a:custGeom>
            <a:avLst/>
            <a:gdLst/>
            <a:ahLst/>
            <a:cxnLst/>
            <a:rect l="l" t="t" r="r" b="b"/>
            <a:pathLst>
              <a:path w="1263014" h="622935">
                <a:moveTo>
                  <a:pt x="631391" y="0"/>
                </a:moveTo>
                <a:lnTo>
                  <a:pt x="566818" y="1606"/>
                </a:lnTo>
                <a:lnTo>
                  <a:pt x="504114" y="6323"/>
                </a:lnTo>
                <a:lnTo>
                  <a:pt x="443597" y="13993"/>
                </a:lnTo>
                <a:lnTo>
                  <a:pt x="385582" y="24459"/>
                </a:lnTo>
                <a:lnTo>
                  <a:pt x="330387" y="37565"/>
                </a:lnTo>
                <a:lnTo>
                  <a:pt x="278329" y="53155"/>
                </a:lnTo>
                <a:lnTo>
                  <a:pt x="229725" y="71072"/>
                </a:lnTo>
                <a:lnTo>
                  <a:pt x="184892" y="91160"/>
                </a:lnTo>
                <a:lnTo>
                  <a:pt x="144146" y="113262"/>
                </a:lnTo>
                <a:lnTo>
                  <a:pt x="107804" y="137222"/>
                </a:lnTo>
                <a:lnTo>
                  <a:pt x="76185" y="162883"/>
                </a:lnTo>
                <a:lnTo>
                  <a:pt x="28377" y="218683"/>
                </a:lnTo>
                <a:lnTo>
                  <a:pt x="3258" y="279411"/>
                </a:lnTo>
                <a:lnTo>
                  <a:pt x="0" y="311231"/>
                </a:lnTo>
                <a:lnTo>
                  <a:pt x="3258" y="343054"/>
                </a:lnTo>
                <a:lnTo>
                  <a:pt x="28377" y="403785"/>
                </a:lnTo>
                <a:lnTo>
                  <a:pt x="76185" y="459588"/>
                </a:lnTo>
                <a:lnTo>
                  <a:pt x="107804" y="485250"/>
                </a:lnTo>
                <a:lnTo>
                  <a:pt x="144146" y="509211"/>
                </a:lnTo>
                <a:lnTo>
                  <a:pt x="184892" y="531313"/>
                </a:lnTo>
                <a:lnTo>
                  <a:pt x="229725" y="551401"/>
                </a:lnTo>
                <a:lnTo>
                  <a:pt x="278329" y="569319"/>
                </a:lnTo>
                <a:lnTo>
                  <a:pt x="330387" y="584909"/>
                </a:lnTo>
                <a:lnTo>
                  <a:pt x="385582" y="598015"/>
                </a:lnTo>
                <a:lnTo>
                  <a:pt x="443597" y="608481"/>
                </a:lnTo>
                <a:lnTo>
                  <a:pt x="504114" y="616151"/>
                </a:lnTo>
                <a:lnTo>
                  <a:pt x="566818" y="620867"/>
                </a:lnTo>
                <a:lnTo>
                  <a:pt x="631391" y="622474"/>
                </a:lnTo>
                <a:lnTo>
                  <a:pt x="695940" y="620867"/>
                </a:lnTo>
                <a:lnTo>
                  <a:pt x="758625" y="616151"/>
                </a:lnTo>
                <a:lnTo>
                  <a:pt x="819130" y="608481"/>
                </a:lnTo>
                <a:lnTo>
                  <a:pt x="877138" y="598015"/>
                </a:lnTo>
                <a:lnTo>
                  <a:pt x="932329" y="584909"/>
                </a:lnTo>
                <a:lnTo>
                  <a:pt x="984388" y="569319"/>
                </a:lnTo>
                <a:lnTo>
                  <a:pt x="1032995" y="551401"/>
                </a:lnTo>
                <a:lnTo>
                  <a:pt x="1077835" y="531313"/>
                </a:lnTo>
                <a:lnTo>
                  <a:pt x="1118588" y="509211"/>
                </a:lnTo>
                <a:lnTo>
                  <a:pt x="1154939" y="485250"/>
                </a:lnTo>
                <a:lnTo>
                  <a:pt x="1186568" y="459588"/>
                </a:lnTo>
                <a:lnTo>
                  <a:pt x="1234393" y="403785"/>
                </a:lnTo>
                <a:lnTo>
                  <a:pt x="1259522" y="343054"/>
                </a:lnTo>
                <a:lnTo>
                  <a:pt x="1262783" y="311231"/>
                </a:lnTo>
                <a:lnTo>
                  <a:pt x="1259522" y="279411"/>
                </a:lnTo>
                <a:lnTo>
                  <a:pt x="1234393" y="218683"/>
                </a:lnTo>
                <a:lnTo>
                  <a:pt x="1186568" y="162883"/>
                </a:lnTo>
                <a:lnTo>
                  <a:pt x="1154939" y="137222"/>
                </a:lnTo>
                <a:lnTo>
                  <a:pt x="1118588" y="113262"/>
                </a:lnTo>
                <a:lnTo>
                  <a:pt x="1077835" y="91160"/>
                </a:lnTo>
                <a:lnTo>
                  <a:pt x="1032995" y="71072"/>
                </a:lnTo>
                <a:lnTo>
                  <a:pt x="984388" y="53155"/>
                </a:lnTo>
                <a:lnTo>
                  <a:pt x="932329" y="37565"/>
                </a:lnTo>
                <a:lnTo>
                  <a:pt x="877138" y="24459"/>
                </a:lnTo>
                <a:lnTo>
                  <a:pt x="819130" y="13993"/>
                </a:lnTo>
                <a:lnTo>
                  <a:pt x="758625" y="6323"/>
                </a:lnTo>
                <a:lnTo>
                  <a:pt x="695940" y="1606"/>
                </a:lnTo>
                <a:lnTo>
                  <a:pt x="631391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29256" y="5049466"/>
            <a:ext cx="1263015" cy="622935"/>
          </a:xfrm>
          <a:custGeom>
            <a:avLst/>
            <a:gdLst/>
            <a:ahLst/>
            <a:cxnLst/>
            <a:rect l="l" t="t" r="r" b="b"/>
            <a:pathLst>
              <a:path w="1263014" h="622935">
                <a:moveTo>
                  <a:pt x="1262783" y="311231"/>
                </a:moveTo>
                <a:lnTo>
                  <a:pt x="1249953" y="248509"/>
                </a:lnTo>
                <a:lnTo>
                  <a:pt x="1213158" y="190089"/>
                </a:lnTo>
                <a:lnTo>
                  <a:pt x="1154939" y="137222"/>
                </a:lnTo>
                <a:lnTo>
                  <a:pt x="1118589" y="113262"/>
                </a:lnTo>
                <a:lnTo>
                  <a:pt x="1077835" y="91160"/>
                </a:lnTo>
                <a:lnTo>
                  <a:pt x="1032995" y="71072"/>
                </a:lnTo>
                <a:lnTo>
                  <a:pt x="984388" y="53155"/>
                </a:lnTo>
                <a:lnTo>
                  <a:pt x="932329" y="37565"/>
                </a:lnTo>
                <a:lnTo>
                  <a:pt x="877138" y="24459"/>
                </a:lnTo>
                <a:lnTo>
                  <a:pt x="819130" y="13993"/>
                </a:lnTo>
                <a:lnTo>
                  <a:pt x="758625" y="6323"/>
                </a:lnTo>
                <a:lnTo>
                  <a:pt x="695940" y="1606"/>
                </a:lnTo>
                <a:lnTo>
                  <a:pt x="631391" y="0"/>
                </a:lnTo>
                <a:lnTo>
                  <a:pt x="566818" y="1606"/>
                </a:lnTo>
                <a:lnTo>
                  <a:pt x="504114" y="6323"/>
                </a:lnTo>
                <a:lnTo>
                  <a:pt x="443597" y="13993"/>
                </a:lnTo>
                <a:lnTo>
                  <a:pt x="385582" y="24459"/>
                </a:lnTo>
                <a:lnTo>
                  <a:pt x="330387" y="37565"/>
                </a:lnTo>
                <a:lnTo>
                  <a:pt x="278329" y="53155"/>
                </a:lnTo>
                <a:lnTo>
                  <a:pt x="229725" y="71072"/>
                </a:lnTo>
                <a:lnTo>
                  <a:pt x="184892" y="91160"/>
                </a:lnTo>
                <a:lnTo>
                  <a:pt x="144146" y="113262"/>
                </a:lnTo>
                <a:lnTo>
                  <a:pt x="107804" y="137222"/>
                </a:lnTo>
                <a:lnTo>
                  <a:pt x="76185" y="162883"/>
                </a:lnTo>
                <a:lnTo>
                  <a:pt x="28377" y="218683"/>
                </a:lnTo>
                <a:lnTo>
                  <a:pt x="3258" y="279411"/>
                </a:lnTo>
                <a:lnTo>
                  <a:pt x="0" y="311231"/>
                </a:lnTo>
                <a:lnTo>
                  <a:pt x="3258" y="343054"/>
                </a:lnTo>
                <a:lnTo>
                  <a:pt x="28377" y="403785"/>
                </a:lnTo>
                <a:lnTo>
                  <a:pt x="76185" y="459588"/>
                </a:lnTo>
                <a:lnTo>
                  <a:pt x="107804" y="485250"/>
                </a:lnTo>
                <a:lnTo>
                  <a:pt x="144146" y="509211"/>
                </a:lnTo>
                <a:lnTo>
                  <a:pt x="184892" y="531313"/>
                </a:lnTo>
                <a:lnTo>
                  <a:pt x="229725" y="551401"/>
                </a:lnTo>
                <a:lnTo>
                  <a:pt x="278329" y="569319"/>
                </a:lnTo>
                <a:lnTo>
                  <a:pt x="330387" y="584909"/>
                </a:lnTo>
                <a:lnTo>
                  <a:pt x="385582" y="598015"/>
                </a:lnTo>
                <a:lnTo>
                  <a:pt x="443597" y="608481"/>
                </a:lnTo>
                <a:lnTo>
                  <a:pt x="504114" y="616151"/>
                </a:lnTo>
                <a:lnTo>
                  <a:pt x="566818" y="620867"/>
                </a:lnTo>
                <a:lnTo>
                  <a:pt x="631391" y="622474"/>
                </a:lnTo>
                <a:lnTo>
                  <a:pt x="695940" y="620867"/>
                </a:lnTo>
                <a:lnTo>
                  <a:pt x="758625" y="616151"/>
                </a:lnTo>
                <a:lnTo>
                  <a:pt x="819130" y="608481"/>
                </a:lnTo>
                <a:lnTo>
                  <a:pt x="877138" y="598015"/>
                </a:lnTo>
                <a:lnTo>
                  <a:pt x="932329" y="584909"/>
                </a:lnTo>
                <a:lnTo>
                  <a:pt x="984388" y="569319"/>
                </a:lnTo>
                <a:lnTo>
                  <a:pt x="1032995" y="551401"/>
                </a:lnTo>
                <a:lnTo>
                  <a:pt x="1077835" y="531313"/>
                </a:lnTo>
                <a:lnTo>
                  <a:pt x="1118589" y="509211"/>
                </a:lnTo>
                <a:lnTo>
                  <a:pt x="1154939" y="485250"/>
                </a:lnTo>
                <a:lnTo>
                  <a:pt x="1186568" y="459588"/>
                </a:lnTo>
                <a:lnTo>
                  <a:pt x="1234393" y="403785"/>
                </a:lnTo>
                <a:lnTo>
                  <a:pt x="1259522" y="343054"/>
                </a:lnTo>
                <a:lnTo>
                  <a:pt x="1262783" y="311231"/>
                </a:lnTo>
                <a:close/>
              </a:path>
            </a:pathLst>
          </a:custGeom>
          <a:ln w="35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091565" y="5109357"/>
            <a:ext cx="7385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">
                <a:latin typeface="宋体"/>
                <a:cs typeface="宋体"/>
              </a:rPr>
              <a:t>阻塞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96975" y="2948992"/>
            <a:ext cx="1263015" cy="672465"/>
          </a:xfrm>
          <a:custGeom>
            <a:avLst/>
            <a:gdLst/>
            <a:ahLst/>
            <a:cxnLst/>
            <a:rect l="l" t="t" r="r" b="b"/>
            <a:pathLst>
              <a:path w="1263014" h="672464">
                <a:moveTo>
                  <a:pt x="631391" y="0"/>
                </a:moveTo>
                <a:lnTo>
                  <a:pt x="570568" y="1538"/>
                </a:lnTo>
                <a:lnTo>
                  <a:pt x="511384" y="6058"/>
                </a:lnTo>
                <a:lnTo>
                  <a:pt x="454104" y="13420"/>
                </a:lnTo>
                <a:lnTo>
                  <a:pt x="398991" y="23483"/>
                </a:lnTo>
                <a:lnTo>
                  <a:pt x="346310" y="36106"/>
                </a:lnTo>
                <a:lnTo>
                  <a:pt x="296325" y="51150"/>
                </a:lnTo>
                <a:lnTo>
                  <a:pt x="249300" y="68472"/>
                </a:lnTo>
                <a:lnTo>
                  <a:pt x="205500" y="87933"/>
                </a:lnTo>
                <a:lnTo>
                  <a:pt x="165189" y="109392"/>
                </a:lnTo>
                <a:lnTo>
                  <a:pt x="128630" y="132708"/>
                </a:lnTo>
                <a:lnTo>
                  <a:pt x="96089" y="157741"/>
                </a:lnTo>
                <a:lnTo>
                  <a:pt x="67829" y="184350"/>
                </a:lnTo>
                <a:lnTo>
                  <a:pt x="25211" y="241734"/>
                </a:lnTo>
                <a:lnTo>
                  <a:pt x="2889" y="303734"/>
                </a:lnTo>
                <a:lnTo>
                  <a:pt x="0" y="336113"/>
                </a:lnTo>
                <a:lnTo>
                  <a:pt x="2889" y="368470"/>
                </a:lnTo>
                <a:lnTo>
                  <a:pt x="25211" y="430440"/>
                </a:lnTo>
                <a:lnTo>
                  <a:pt x="67829" y="487811"/>
                </a:lnTo>
                <a:lnTo>
                  <a:pt x="96089" y="514420"/>
                </a:lnTo>
                <a:lnTo>
                  <a:pt x="128630" y="539455"/>
                </a:lnTo>
                <a:lnTo>
                  <a:pt x="165189" y="562776"/>
                </a:lnTo>
                <a:lnTo>
                  <a:pt x="205500" y="584241"/>
                </a:lnTo>
                <a:lnTo>
                  <a:pt x="249300" y="603710"/>
                </a:lnTo>
                <a:lnTo>
                  <a:pt x="296325" y="621041"/>
                </a:lnTo>
                <a:lnTo>
                  <a:pt x="346310" y="636093"/>
                </a:lnTo>
                <a:lnTo>
                  <a:pt x="398991" y="648725"/>
                </a:lnTo>
                <a:lnTo>
                  <a:pt x="454104" y="658795"/>
                </a:lnTo>
                <a:lnTo>
                  <a:pt x="511384" y="666163"/>
                </a:lnTo>
                <a:lnTo>
                  <a:pt x="570568" y="670688"/>
                </a:lnTo>
                <a:lnTo>
                  <a:pt x="631391" y="672227"/>
                </a:lnTo>
                <a:lnTo>
                  <a:pt x="692191" y="670688"/>
                </a:lnTo>
                <a:lnTo>
                  <a:pt x="751357" y="666163"/>
                </a:lnTo>
                <a:lnTo>
                  <a:pt x="808625" y="658795"/>
                </a:lnTo>
                <a:lnTo>
                  <a:pt x="863730" y="648725"/>
                </a:lnTo>
                <a:lnTo>
                  <a:pt x="916407" y="636093"/>
                </a:lnTo>
                <a:lnTo>
                  <a:pt x="966392" y="621041"/>
                </a:lnTo>
                <a:lnTo>
                  <a:pt x="1013419" y="603710"/>
                </a:lnTo>
                <a:lnTo>
                  <a:pt x="1057224" y="584241"/>
                </a:lnTo>
                <a:lnTo>
                  <a:pt x="1097541" y="562776"/>
                </a:lnTo>
                <a:lnTo>
                  <a:pt x="1134108" y="539455"/>
                </a:lnTo>
                <a:lnTo>
                  <a:pt x="1166657" y="514420"/>
                </a:lnTo>
                <a:lnTo>
                  <a:pt x="1194926" y="487811"/>
                </a:lnTo>
                <a:lnTo>
                  <a:pt x="1237560" y="430440"/>
                </a:lnTo>
                <a:lnTo>
                  <a:pt x="1259892" y="368470"/>
                </a:lnTo>
                <a:lnTo>
                  <a:pt x="1262783" y="336113"/>
                </a:lnTo>
                <a:lnTo>
                  <a:pt x="1259892" y="303734"/>
                </a:lnTo>
                <a:lnTo>
                  <a:pt x="1237560" y="241734"/>
                </a:lnTo>
                <a:lnTo>
                  <a:pt x="1194926" y="184350"/>
                </a:lnTo>
                <a:lnTo>
                  <a:pt x="1166657" y="157741"/>
                </a:lnTo>
                <a:lnTo>
                  <a:pt x="1134108" y="132708"/>
                </a:lnTo>
                <a:lnTo>
                  <a:pt x="1097541" y="109392"/>
                </a:lnTo>
                <a:lnTo>
                  <a:pt x="1057224" y="87933"/>
                </a:lnTo>
                <a:lnTo>
                  <a:pt x="1013419" y="68472"/>
                </a:lnTo>
                <a:lnTo>
                  <a:pt x="966392" y="51150"/>
                </a:lnTo>
                <a:lnTo>
                  <a:pt x="916407" y="36106"/>
                </a:lnTo>
                <a:lnTo>
                  <a:pt x="863730" y="23483"/>
                </a:lnTo>
                <a:lnTo>
                  <a:pt x="808625" y="13420"/>
                </a:lnTo>
                <a:lnTo>
                  <a:pt x="751357" y="6058"/>
                </a:lnTo>
                <a:lnTo>
                  <a:pt x="692191" y="1538"/>
                </a:lnTo>
                <a:lnTo>
                  <a:pt x="631391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96975" y="2948992"/>
            <a:ext cx="1263015" cy="672465"/>
          </a:xfrm>
          <a:custGeom>
            <a:avLst/>
            <a:gdLst/>
            <a:ahLst/>
            <a:cxnLst/>
            <a:rect l="l" t="t" r="r" b="b"/>
            <a:pathLst>
              <a:path w="1263014" h="672464">
                <a:moveTo>
                  <a:pt x="1262783" y="336113"/>
                </a:moveTo>
                <a:lnTo>
                  <a:pt x="1251396" y="272227"/>
                </a:lnTo>
                <a:lnTo>
                  <a:pt x="1218648" y="212395"/>
                </a:lnTo>
                <a:lnTo>
                  <a:pt x="1166657" y="157741"/>
                </a:lnTo>
                <a:lnTo>
                  <a:pt x="1134108" y="132708"/>
                </a:lnTo>
                <a:lnTo>
                  <a:pt x="1097541" y="109392"/>
                </a:lnTo>
                <a:lnTo>
                  <a:pt x="1057224" y="87933"/>
                </a:lnTo>
                <a:lnTo>
                  <a:pt x="1013419" y="68472"/>
                </a:lnTo>
                <a:lnTo>
                  <a:pt x="966392" y="51150"/>
                </a:lnTo>
                <a:lnTo>
                  <a:pt x="916407" y="36106"/>
                </a:lnTo>
                <a:lnTo>
                  <a:pt x="863730" y="23483"/>
                </a:lnTo>
                <a:lnTo>
                  <a:pt x="808625" y="13420"/>
                </a:lnTo>
                <a:lnTo>
                  <a:pt x="751357" y="6058"/>
                </a:lnTo>
                <a:lnTo>
                  <a:pt x="692191" y="1538"/>
                </a:lnTo>
                <a:lnTo>
                  <a:pt x="631391" y="0"/>
                </a:lnTo>
                <a:lnTo>
                  <a:pt x="570568" y="1538"/>
                </a:lnTo>
                <a:lnTo>
                  <a:pt x="511384" y="6058"/>
                </a:lnTo>
                <a:lnTo>
                  <a:pt x="454104" y="13420"/>
                </a:lnTo>
                <a:lnTo>
                  <a:pt x="398991" y="23483"/>
                </a:lnTo>
                <a:lnTo>
                  <a:pt x="346310" y="36106"/>
                </a:lnTo>
                <a:lnTo>
                  <a:pt x="296325" y="51150"/>
                </a:lnTo>
                <a:lnTo>
                  <a:pt x="249300" y="68472"/>
                </a:lnTo>
                <a:lnTo>
                  <a:pt x="205500" y="87933"/>
                </a:lnTo>
                <a:lnTo>
                  <a:pt x="165189" y="109392"/>
                </a:lnTo>
                <a:lnTo>
                  <a:pt x="128630" y="132708"/>
                </a:lnTo>
                <a:lnTo>
                  <a:pt x="96089" y="157741"/>
                </a:lnTo>
                <a:lnTo>
                  <a:pt x="67829" y="184350"/>
                </a:lnTo>
                <a:lnTo>
                  <a:pt x="25211" y="241734"/>
                </a:lnTo>
                <a:lnTo>
                  <a:pt x="2889" y="303734"/>
                </a:lnTo>
                <a:lnTo>
                  <a:pt x="0" y="336113"/>
                </a:lnTo>
                <a:lnTo>
                  <a:pt x="2889" y="368470"/>
                </a:lnTo>
                <a:lnTo>
                  <a:pt x="25211" y="430440"/>
                </a:lnTo>
                <a:lnTo>
                  <a:pt x="67829" y="487811"/>
                </a:lnTo>
                <a:lnTo>
                  <a:pt x="96089" y="514420"/>
                </a:lnTo>
                <a:lnTo>
                  <a:pt x="128630" y="539455"/>
                </a:lnTo>
                <a:lnTo>
                  <a:pt x="165189" y="562776"/>
                </a:lnTo>
                <a:lnTo>
                  <a:pt x="205500" y="584241"/>
                </a:lnTo>
                <a:lnTo>
                  <a:pt x="249300" y="603710"/>
                </a:lnTo>
                <a:lnTo>
                  <a:pt x="296325" y="621041"/>
                </a:lnTo>
                <a:lnTo>
                  <a:pt x="346310" y="636093"/>
                </a:lnTo>
                <a:lnTo>
                  <a:pt x="398991" y="648725"/>
                </a:lnTo>
                <a:lnTo>
                  <a:pt x="454104" y="658795"/>
                </a:lnTo>
                <a:lnTo>
                  <a:pt x="511384" y="666163"/>
                </a:lnTo>
                <a:lnTo>
                  <a:pt x="570568" y="670688"/>
                </a:lnTo>
                <a:lnTo>
                  <a:pt x="631391" y="672227"/>
                </a:lnTo>
                <a:lnTo>
                  <a:pt x="692191" y="670688"/>
                </a:lnTo>
                <a:lnTo>
                  <a:pt x="751357" y="666163"/>
                </a:lnTo>
                <a:lnTo>
                  <a:pt x="808625" y="658795"/>
                </a:lnTo>
                <a:lnTo>
                  <a:pt x="863730" y="648725"/>
                </a:lnTo>
                <a:lnTo>
                  <a:pt x="916407" y="636093"/>
                </a:lnTo>
                <a:lnTo>
                  <a:pt x="966392" y="621041"/>
                </a:lnTo>
                <a:lnTo>
                  <a:pt x="1013419" y="603710"/>
                </a:lnTo>
                <a:lnTo>
                  <a:pt x="1057224" y="584241"/>
                </a:lnTo>
                <a:lnTo>
                  <a:pt x="1097541" y="562776"/>
                </a:lnTo>
                <a:lnTo>
                  <a:pt x="1134108" y="539455"/>
                </a:lnTo>
                <a:lnTo>
                  <a:pt x="1166657" y="514420"/>
                </a:lnTo>
                <a:lnTo>
                  <a:pt x="1194926" y="487811"/>
                </a:lnTo>
                <a:lnTo>
                  <a:pt x="1237560" y="430440"/>
                </a:lnTo>
                <a:lnTo>
                  <a:pt x="1259892" y="368470"/>
                </a:lnTo>
                <a:lnTo>
                  <a:pt x="1262783" y="336113"/>
                </a:lnTo>
                <a:close/>
              </a:path>
            </a:pathLst>
          </a:custGeom>
          <a:ln w="35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459283" y="3033810"/>
            <a:ext cx="7385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">
                <a:latin typeface="宋体"/>
                <a:cs typeface="宋体"/>
              </a:rPr>
              <a:t>运行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43607" y="2948992"/>
            <a:ext cx="1347470" cy="672465"/>
          </a:xfrm>
          <a:custGeom>
            <a:avLst/>
            <a:gdLst/>
            <a:ahLst/>
            <a:cxnLst/>
            <a:rect l="l" t="t" r="r" b="b"/>
            <a:pathLst>
              <a:path w="1347470" h="672464">
                <a:moveTo>
                  <a:pt x="673415" y="0"/>
                </a:moveTo>
                <a:lnTo>
                  <a:pt x="612112" y="1373"/>
                </a:lnTo>
                <a:lnTo>
                  <a:pt x="552352" y="5413"/>
                </a:lnTo>
                <a:lnTo>
                  <a:pt x="494374" y="12002"/>
                </a:lnTo>
                <a:lnTo>
                  <a:pt x="438415" y="21020"/>
                </a:lnTo>
                <a:lnTo>
                  <a:pt x="384712" y="32351"/>
                </a:lnTo>
                <a:lnTo>
                  <a:pt x="333503" y="45875"/>
                </a:lnTo>
                <a:lnTo>
                  <a:pt x="285026" y="61474"/>
                </a:lnTo>
                <a:lnTo>
                  <a:pt x="239518" y="79029"/>
                </a:lnTo>
                <a:lnTo>
                  <a:pt x="197217" y="98422"/>
                </a:lnTo>
                <a:lnTo>
                  <a:pt x="158359" y="119534"/>
                </a:lnTo>
                <a:lnTo>
                  <a:pt x="123184" y="142247"/>
                </a:lnTo>
                <a:lnTo>
                  <a:pt x="91928" y="166443"/>
                </a:lnTo>
                <a:lnTo>
                  <a:pt x="42123" y="218807"/>
                </a:lnTo>
                <a:lnTo>
                  <a:pt x="10847" y="275680"/>
                </a:lnTo>
                <a:lnTo>
                  <a:pt x="0" y="336113"/>
                </a:lnTo>
                <a:lnTo>
                  <a:pt x="2751" y="366694"/>
                </a:lnTo>
                <a:lnTo>
                  <a:pt x="24051" y="425436"/>
                </a:lnTo>
                <a:lnTo>
                  <a:pt x="64828" y="480160"/>
                </a:lnTo>
                <a:lnTo>
                  <a:pt x="123184" y="529915"/>
                </a:lnTo>
                <a:lnTo>
                  <a:pt x="158359" y="552632"/>
                </a:lnTo>
                <a:lnTo>
                  <a:pt x="197217" y="573749"/>
                </a:lnTo>
                <a:lnTo>
                  <a:pt x="239518" y="593149"/>
                </a:lnTo>
                <a:lnTo>
                  <a:pt x="285026" y="610712"/>
                </a:lnTo>
                <a:lnTo>
                  <a:pt x="333503" y="626319"/>
                </a:lnTo>
                <a:lnTo>
                  <a:pt x="384712" y="639851"/>
                </a:lnTo>
                <a:lnTo>
                  <a:pt x="438415" y="651189"/>
                </a:lnTo>
                <a:lnTo>
                  <a:pt x="494374" y="660215"/>
                </a:lnTo>
                <a:lnTo>
                  <a:pt x="552352" y="666809"/>
                </a:lnTo>
                <a:lnTo>
                  <a:pt x="612112" y="670853"/>
                </a:lnTo>
                <a:lnTo>
                  <a:pt x="673415" y="672227"/>
                </a:lnTo>
                <a:lnTo>
                  <a:pt x="734719" y="670853"/>
                </a:lnTo>
                <a:lnTo>
                  <a:pt x="794482" y="666809"/>
                </a:lnTo>
                <a:lnTo>
                  <a:pt x="852466" y="660215"/>
                </a:lnTo>
                <a:lnTo>
                  <a:pt x="908433" y="651189"/>
                </a:lnTo>
                <a:lnTo>
                  <a:pt x="962145" y="639851"/>
                </a:lnTo>
                <a:lnTo>
                  <a:pt x="1013364" y="626319"/>
                </a:lnTo>
                <a:lnTo>
                  <a:pt x="1061853" y="610712"/>
                </a:lnTo>
                <a:lnTo>
                  <a:pt x="1107373" y="593149"/>
                </a:lnTo>
                <a:lnTo>
                  <a:pt x="1149687" y="573749"/>
                </a:lnTo>
                <a:lnTo>
                  <a:pt x="1188556" y="552632"/>
                </a:lnTo>
                <a:lnTo>
                  <a:pt x="1223744" y="529915"/>
                </a:lnTo>
                <a:lnTo>
                  <a:pt x="1255012" y="505718"/>
                </a:lnTo>
                <a:lnTo>
                  <a:pt x="1304836" y="453360"/>
                </a:lnTo>
                <a:lnTo>
                  <a:pt x="1336125" y="396508"/>
                </a:lnTo>
                <a:lnTo>
                  <a:pt x="1346978" y="336113"/>
                </a:lnTo>
                <a:lnTo>
                  <a:pt x="1344225" y="305511"/>
                </a:lnTo>
                <a:lnTo>
                  <a:pt x="1322916" y="246739"/>
                </a:lnTo>
                <a:lnTo>
                  <a:pt x="1282121" y="192002"/>
                </a:lnTo>
                <a:lnTo>
                  <a:pt x="1223744" y="142247"/>
                </a:lnTo>
                <a:lnTo>
                  <a:pt x="1188556" y="119534"/>
                </a:lnTo>
                <a:lnTo>
                  <a:pt x="1149687" y="98422"/>
                </a:lnTo>
                <a:lnTo>
                  <a:pt x="1107373" y="79029"/>
                </a:lnTo>
                <a:lnTo>
                  <a:pt x="1061853" y="61474"/>
                </a:lnTo>
                <a:lnTo>
                  <a:pt x="1013364" y="45875"/>
                </a:lnTo>
                <a:lnTo>
                  <a:pt x="962145" y="32351"/>
                </a:lnTo>
                <a:lnTo>
                  <a:pt x="908433" y="21020"/>
                </a:lnTo>
                <a:lnTo>
                  <a:pt x="852466" y="12002"/>
                </a:lnTo>
                <a:lnTo>
                  <a:pt x="794482" y="5413"/>
                </a:lnTo>
                <a:lnTo>
                  <a:pt x="734719" y="1373"/>
                </a:lnTo>
                <a:lnTo>
                  <a:pt x="673415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43607" y="2948992"/>
            <a:ext cx="1347470" cy="672465"/>
          </a:xfrm>
          <a:custGeom>
            <a:avLst/>
            <a:gdLst/>
            <a:ahLst/>
            <a:cxnLst/>
            <a:rect l="l" t="t" r="r" b="b"/>
            <a:pathLst>
              <a:path w="1347470" h="672464">
                <a:moveTo>
                  <a:pt x="1346978" y="336113"/>
                </a:moveTo>
                <a:lnTo>
                  <a:pt x="1336125" y="275680"/>
                </a:lnTo>
                <a:lnTo>
                  <a:pt x="1304836" y="218807"/>
                </a:lnTo>
                <a:lnTo>
                  <a:pt x="1255012" y="166443"/>
                </a:lnTo>
                <a:lnTo>
                  <a:pt x="1223744" y="142247"/>
                </a:lnTo>
                <a:lnTo>
                  <a:pt x="1188557" y="119534"/>
                </a:lnTo>
                <a:lnTo>
                  <a:pt x="1149687" y="98422"/>
                </a:lnTo>
                <a:lnTo>
                  <a:pt x="1107373" y="79029"/>
                </a:lnTo>
                <a:lnTo>
                  <a:pt x="1061853" y="61474"/>
                </a:lnTo>
                <a:lnTo>
                  <a:pt x="1013364" y="45875"/>
                </a:lnTo>
                <a:lnTo>
                  <a:pt x="962145" y="32351"/>
                </a:lnTo>
                <a:lnTo>
                  <a:pt x="908433" y="21020"/>
                </a:lnTo>
                <a:lnTo>
                  <a:pt x="852466" y="12002"/>
                </a:lnTo>
                <a:lnTo>
                  <a:pt x="794482" y="5413"/>
                </a:lnTo>
                <a:lnTo>
                  <a:pt x="734719" y="1373"/>
                </a:lnTo>
                <a:lnTo>
                  <a:pt x="673415" y="0"/>
                </a:lnTo>
                <a:lnTo>
                  <a:pt x="612112" y="1373"/>
                </a:lnTo>
                <a:lnTo>
                  <a:pt x="552352" y="5413"/>
                </a:lnTo>
                <a:lnTo>
                  <a:pt x="494374" y="12002"/>
                </a:lnTo>
                <a:lnTo>
                  <a:pt x="438415" y="21020"/>
                </a:lnTo>
                <a:lnTo>
                  <a:pt x="384712" y="32351"/>
                </a:lnTo>
                <a:lnTo>
                  <a:pt x="333503" y="45875"/>
                </a:lnTo>
                <a:lnTo>
                  <a:pt x="285026" y="61474"/>
                </a:lnTo>
                <a:lnTo>
                  <a:pt x="239518" y="79029"/>
                </a:lnTo>
                <a:lnTo>
                  <a:pt x="197217" y="98422"/>
                </a:lnTo>
                <a:lnTo>
                  <a:pt x="158359" y="119534"/>
                </a:lnTo>
                <a:lnTo>
                  <a:pt x="123184" y="142247"/>
                </a:lnTo>
                <a:lnTo>
                  <a:pt x="91928" y="166443"/>
                </a:lnTo>
                <a:lnTo>
                  <a:pt x="42123" y="218807"/>
                </a:lnTo>
                <a:lnTo>
                  <a:pt x="10847" y="275680"/>
                </a:lnTo>
                <a:lnTo>
                  <a:pt x="0" y="336113"/>
                </a:lnTo>
                <a:lnTo>
                  <a:pt x="2751" y="366694"/>
                </a:lnTo>
                <a:lnTo>
                  <a:pt x="24051" y="425436"/>
                </a:lnTo>
                <a:lnTo>
                  <a:pt x="64828" y="480160"/>
                </a:lnTo>
                <a:lnTo>
                  <a:pt x="123184" y="529915"/>
                </a:lnTo>
                <a:lnTo>
                  <a:pt x="158359" y="552632"/>
                </a:lnTo>
                <a:lnTo>
                  <a:pt x="197217" y="573749"/>
                </a:lnTo>
                <a:lnTo>
                  <a:pt x="239518" y="593149"/>
                </a:lnTo>
                <a:lnTo>
                  <a:pt x="285026" y="610712"/>
                </a:lnTo>
                <a:lnTo>
                  <a:pt x="333503" y="626319"/>
                </a:lnTo>
                <a:lnTo>
                  <a:pt x="384712" y="639851"/>
                </a:lnTo>
                <a:lnTo>
                  <a:pt x="438415" y="651189"/>
                </a:lnTo>
                <a:lnTo>
                  <a:pt x="494374" y="660215"/>
                </a:lnTo>
                <a:lnTo>
                  <a:pt x="552352" y="666809"/>
                </a:lnTo>
                <a:lnTo>
                  <a:pt x="612112" y="670853"/>
                </a:lnTo>
                <a:lnTo>
                  <a:pt x="673415" y="672227"/>
                </a:lnTo>
                <a:lnTo>
                  <a:pt x="734719" y="670853"/>
                </a:lnTo>
                <a:lnTo>
                  <a:pt x="794482" y="666809"/>
                </a:lnTo>
                <a:lnTo>
                  <a:pt x="852466" y="660215"/>
                </a:lnTo>
                <a:lnTo>
                  <a:pt x="908433" y="651189"/>
                </a:lnTo>
                <a:lnTo>
                  <a:pt x="962145" y="639851"/>
                </a:lnTo>
                <a:lnTo>
                  <a:pt x="1013364" y="626319"/>
                </a:lnTo>
                <a:lnTo>
                  <a:pt x="1061853" y="610712"/>
                </a:lnTo>
                <a:lnTo>
                  <a:pt x="1107373" y="593149"/>
                </a:lnTo>
                <a:lnTo>
                  <a:pt x="1149687" y="573749"/>
                </a:lnTo>
                <a:lnTo>
                  <a:pt x="1188557" y="552632"/>
                </a:lnTo>
                <a:lnTo>
                  <a:pt x="1223744" y="529915"/>
                </a:lnTo>
                <a:lnTo>
                  <a:pt x="1255012" y="505718"/>
                </a:lnTo>
                <a:lnTo>
                  <a:pt x="1304836" y="453360"/>
                </a:lnTo>
                <a:lnTo>
                  <a:pt x="1336125" y="396508"/>
                </a:lnTo>
                <a:lnTo>
                  <a:pt x="1346978" y="336113"/>
                </a:lnTo>
                <a:close/>
              </a:path>
            </a:pathLst>
          </a:custGeom>
          <a:ln w="35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847939" y="3033810"/>
            <a:ext cx="7385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">
                <a:latin typeface="宋体"/>
                <a:cs typeface="宋体"/>
              </a:rPr>
              <a:t>退出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19000" y="2823023"/>
            <a:ext cx="883919" cy="420370"/>
          </a:xfrm>
          <a:custGeom>
            <a:avLst/>
            <a:gdLst/>
            <a:ahLst/>
            <a:cxnLst/>
            <a:rect l="l" t="t" r="r" b="b"/>
            <a:pathLst>
              <a:path w="883919" h="420369">
                <a:moveTo>
                  <a:pt x="673474" y="0"/>
                </a:moveTo>
                <a:lnTo>
                  <a:pt x="210473" y="0"/>
                </a:lnTo>
                <a:lnTo>
                  <a:pt x="162205" y="5542"/>
                </a:lnTo>
                <a:lnTo>
                  <a:pt x="117900" y="21333"/>
                </a:lnTo>
                <a:lnTo>
                  <a:pt x="78821" y="46114"/>
                </a:lnTo>
                <a:lnTo>
                  <a:pt x="46229" y="78628"/>
                </a:lnTo>
                <a:lnTo>
                  <a:pt x="21387" y="117618"/>
                </a:lnTo>
                <a:lnTo>
                  <a:pt x="5557" y="161827"/>
                </a:lnTo>
                <a:lnTo>
                  <a:pt x="0" y="209997"/>
                </a:lnTo>
                <a:lnTo>
                  <a:pt x="5557" y="258166"/>
                </a:lnTo>
                <a:lnTo>
                  <a:pt x="21387" y="302375"/>
                </a:lnTo>
                <a:lnTo>
                  <a:pt x="46229" y="341365"/>
                </a:lnTo>
                <a:lnTo>
                  <a:pt x="78821" y="373879"/>
                </a:lnTo>
                <a:lnTo>
                  <a:pt x="117900" y="398660"/>
                </a:lnTo>
                <a:lnTo>
                  <a:pt x="162205" y="414451"/>
                </a:lnTo>
                <a:lnTo>
                  <a:pt x="210473" y="419994"/>
                </a:lnTo>
                <a:lnTo>
                  <a:pt x="673474" y="419994"/>
                </a:lnTo>
                <a:lnTo>
                  <a:pt x="721739" y="414451"/>
                </a:lnTo>
                <a:lnTo>
                  <a:pt x="766036" y="398660"/>
                </a:lnTo>
                <a:lnTo>
                  <a:pt x="805103" y="373879"/>
                </a:lnTo>
                <a:lnTo>
                  <a:pt x="837682" y="341365"/>
                </a:lnTo>
                <a:lnTo>
                  <a:pt x="862512" y="302375"/>
                </a:lnTo>
                <a:lnTo>
                  <a:pt x="878334" y="258166"/>
                </a:lnTo>
                <a:lnTo>
                  <a:pt x="883888" y="209997"/>
                </a:lnTo>
                <a:lnTo>
                  <a:pt x="878334" y="161827"/>
                </a:lnTo>
                <a:lnTo>
                  <a:pt x="862512" y="117618"/>
                </a:lnTo>
                <a:lnTo>
                  <a:pt x="837682" y="78628"/>
                </a:lnTo>
                <a:lnTo>
                  <a:pt x="805103" y="46114"/>
                </a:lnTo>
                <a:lnTo>
                  <a:pt x="766036" y="21333"/>
                </a:lnTo>
                <a:lnTo>
                  <a:pt x="721739" y="5542"/>
                </a:lnTo>
                <a:lnTo>
                  <a:pt x="6734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951437" y="2635447"/>
            <a:ext cx="619760" cy="69913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430"/>
              </a:spcBef>
            </a:pPr>
            <a:r>
              <a:rPr dirty="0" sz="2300" spc="30">
                <a:latin typeface="宋体"/>
                <a:cs typeface="宋体"/>
              </a:rPr>
              <a:t>允许 进入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12977" y="2738995"/>
            <a:ext cx="884555" cy="420370"/>
          </a:xfrm>
          <a:custGeom>
            <a:avLst/>
            <a:gdLst/>
            <a:ahLst/>
            <a:cxnLst/>
            <a:rect l="l" t="t" r="r" b="b"/>
            <a:pathLst>
              <a:path w="884554" h="420369">
                <a:moveTo>
                  <a:pt x="673563" y="0"/>
                </a:moveTo>
                <a:lnTo>
                  <a:pt x="210562" y="0"/>
                </a:lnTo>
                <a:lnTo>
                  <a:pt x="162289" y="5542"/>
                </a:lnTo>
                <a:lnTo>
                  <a:pt x="117971" y="21333"/>
                </a:lnTo>
                <a:lnTo>
                  <a:pt x="78875" y="46114"/>
                </a:lnTo>
                <a:lnTo>
                  <a:pt x="46264" y="78628"/>
                </a:lnTo>
                <a:lnTo>
                  <a:pt x="21405" y="117618"/>
                </a:lnTo>
                <a:lnTo>
                  <a:pt x="5562" y="161827"/>
                </a:lnTo>
                <a:lnTo>
                  <a:pt x="0" y="209997"/>
                </a:lnTo>
                <a:lnTo>
                  <a:pt x="5562" y="258166"/>
                </a:lnTo>
                <a:lnTo>
                  <a:pt x="21405" y="302375"/>
                </a:lnTo>
                <a:lnTo>
                  <a:pt x="46264" y="341365"/>
                </a:lnTo>
                <a:lnTo>
                  <a:pt x="78875" y="373879"/>
                </a:lnTo>
                <a:lnTo>
                  <a:pt x="117971" y="398660"/>
                </a:lnTo>
                <a:lnTo>
                  <a:pt x="162289" y="414451"/>
                </a:lnTo>
                <a:lnTo>
                  <a:pt x="210562" y="419994"/>
                </a:lnTo>
                <a:lnTo>
                  <a:pt x="673563" y="419994"/>
                </a:lnTo>
                <a:lnTo>
                  <a:pt x="721828" y="414451"/>
                </a:lnTo>
                <a:lnTo>
                  <a:pt x="766125" y="398660"/>
                </a:lnTo>
                <a:lnTo>
                  <a:pt x="805192" y="373879"/>
                </a:lnTo>
                <a:lnTo>
                  <a:pt x="837771" y="341365"/>
                </a:lnTo>
                <a:lnTo>
                  <a:pt x="862601" y="302375"/>
                </a:lnTo>
                <a:lnTo>
                  <a:pt x="878423" y="258166"/>
                </a:lnTo>
                <a:lnTo>
                  <a:pt x="883977" y="209997"/>
                </a:lnTo>
                <a:lnTo>
                  <a:pt x="878423" y="161827"/>
                </a:lnTo>
                <a:lnTo>
                  <a:pt x="862601" y="117618"/>
                </a:lnTo>
                <a:lnTo>
                  <a:pt x="837771" y="78628"/>
                </a:lnTo>
                <a:lnTo>
                  <a:pt x="805192" y="46114"/>
                </a:lnTo>
                <a:lnTo>
                  <a:pt x="766125" y="21333"/>
                </a:lnTo>
                <a:lnTo>
                  <a:pt x="721828" y="5542"/>
                </a:lnTo>
                <a:lnTo>
                  <a:pt x="6735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245503" y="2721253"/>
            <a:ext cx="619760" cy="3816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 spc="35">
                <a:latin typeface="宋体"/>
                <a:cs typeface="宋体"/>
              </a:rPr>
              <a:t>分派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70152" y="2823023"/>
            <a:ext cx="884555" cy="420370"/>
          </a:xfrm>
          <a:custGeom>
            <a:avLst/>
            <a:gdLst/>
            <a:ahLst/>
            <a:cxnLst/>
            <a:rect l="l" t="t" r="r" b="b"/>
            <a:pathLst>
              <a:path w="884554" h="420369">
                <a:moveTo>
                  <a:pt x="673563" y="0"/>
                </a:moveTo>
                <a:lnTo>
                  <a:pt x="210562" y="0"/>
                </a:lnTo>
                <a:lnTo>
                  <a:pt x="162289" y="5542"/>
                </a:lnTo>
                <a:lnTo>
                  <a:pt x="117971" y="21333"/>
                </a:lnTo>
                <a:lnTo>
                  <a:pt x="78875" y="46114"/>
                </a:lnTo>
                <a:lnTo>
                  <a:pt x="46264" y="78628"/>
                </a:lnTo>
                <a:lnTo>
                  <a:pt x="21405" y="117618"/>
                </a:lnTo>
                <a:lnTo>
                  <a:pt x="5562" y="161827"/>
                </a:lnTo>
                <a:lnTo>
                  <a:pt x="0" y="209997"/>
                </a:lnTo>
                <a:lnTo>
                  <a:pt x="5562" y="258166"/>
                </a:lnTo>
                <a:lnTo>
                  <a:pt x="21405" y="302375"/>
                </a:lnTo>
                <a:lnTo>
                  <a:pt x="46264" y="341365"/>
                </a:lnTo>
                <a:lnTo>
                  <a:pt x="78875" y="373879"/>
                </a:lnTo>
                <a:lnTo>
                  <a:pt x="117971" y="398660"/>
                </a:lnTo>
                <a:lnTo>
                  <a:pt x="162289" y="414451"/>
                </a:lnTo>
                <a:lnTo>
                  <a:pt x="210562" y="419994"/>
                </a:lnTo>
                <a:lnTo>
                  <a:pt x="673563" y="419994"/>
                </a:lnTo>
                <a:lnTo>
                  <a:pt x="721828" y="414451"/>
                </a:lnTo>
                <a:lnTo>
                  <a:pt x="766125" y="398660"/>
                </a:lnTo>
                <a:lnTo>
                  <a:pt x="805192" y="373879"/>
                </a:lnTo>
                <a:lnTo>
                  <a:pt x="837771" y="341365"/>
                </a:lnTo>
                <a:lnTo>
                  <a:pt x="862601" y="302375"/>
                </a:lnTo>
                <a:lnTo>
                  <a:pt x="878423" y="258166"/>
                </a:lnTo>
                <a:lnTo>
                  <a:pt x="883977" y="209997"/>
                </a:lnTo>
                <a:lnTo>
                  <a:pt x="878423" y="161827"/>
                </a:lnTo>
                <a:lnTo>
                  <a:pt x="862601" y="117618"/>
                </a:lnTo>
                <a:lnTo>
                  <a:pt x="837771" y="78628"/>
                </a:lnTo>
                <a:lnTo>
                  <a:pt x="805192" y="46114"/>
                </a:lnTo>
                <a:lnTo>
                  <a:pt x="766125" y="21333"/>
                </a:lnTo>
                <a:lnTo>
                  <a:pt x="721828" y="5542"/>
                </a:lnTo>
                <a:lnTo>
                  <a:pt x="6735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602679" y="2805134"/>
            <a:ext cx="619760" cy="3816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 spc="35">
                <a:latin typeface="宋体"/>
                <a:cs typeface="宋体"/>
              </a:rPr>
              <a:t>释放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60430" y="3495103"/>
            <a:ext cx="883919" cy="420370"/>
          </a:xfrm>
          <a:custGeom>
            <a:avLst/>
            <a:gdLst/>
            <a:ahLst/>
            <a:cxnLst/>
            <a:rect l="l" t="t" r="r" b="b"/>
            <a:pathLst>
              <a:path w="883920" h="420370">
                <a:moveTo>
                  <a:pt x="673415" y="0"/>
                </a:moveTo>
                <a:lnTo>
                  <a:pt x="210414" y="0"/>
                </a:lnTo>
                <a:lnTo>
                  <a:pt x="162149" y="5551"/>
                </a:lnTo>
                <a:lnTo>
                  <a:pt x="117852" y="21363"/>
                </a:lnTo>
                <a:lnTo>
                  <a:pt x="78785" y="46173"/>
                </a:lnTo>
                <a:lnTo>
                  <a:pt x="46206" y="78718"/>
                </a:lnTo>
                <a:lnTo>
                  <a:pt x="21376" y="117737"/>
                </a:lnTo>
                <a:lnTo>
                  <a:pt x="5553" y="161967"/>
                </a:lnTo>
                <a:lnTo>
                  <a:pt x="0" y="210145"/>
                </a:lnTo>
                <a:lnTo>
                  <a:pt x="5553" y="258268"/>
                </a:lnTo>
                <a:lnTo>
                  <a:pt x="21376" y="302458"/>
                </a:lnTo>
                <a:lnTo>
                  <a:pt x="46206" y="341451"/>
                </a:lnTo>
                <a:lnTo>
                  <a:pt x="78785" y="373980"/>
                </a:lnTo>
                <a:lnTo>
                  <a:pt x="117852" y="398782"/>
                </a:lnTo>
                <a:lnTo>
                  <a:pt x="162149" y="414591"/>
                </a:lnTo>
                <a:lnTo>
                  <a:pt x="210414" y="420142"/>
                </a:lnTo>
                <a:lnTo>
                  <a:pt x="673415" y="420142"/>
                </a:lnTo>
                <a:lnTo>
                  <a:pt x="721680" y="414591"/>
                </a:lnTo>
                <a:lnTo>
                  <a:pt x="765976" y="398782"/>
                </a:lnTo>
                <a:lnTo>
                  <a:pt x="805044" y="373980"/>
                </a:lnTo>
                <a:lnTo>
                  <a:pt x="837623" y="341451"/>
                </a:lnTo>
                <a:lnTo>
                  <a:pt x="862453" y="302458"/>
                </a:lnTo>
                <a:lnTo>
                  <a:pt x="878275" y="258268"/>
                </a:lnTo>
                <a:lnTo>
                  <a:pt x="883829" y="210145"/>
                </a:lnTo>
                <a:lnTo>
                  <a:pt x="878275" y="161967"/>
                </a:lnTo>
                <a:lnTo>
                  <a:pt x="862453" y="117737"/>
                </a:lnTo>
                <a:lnTo>
                  <a:pt x="837623" y="78718"/>
                </a:lnTo>
                <a:lnTo>
                  <a:pt x="805044" y="46173"/>
                </a:lnTo>
                <a:lnTo>
                  <a:pt x="765976" y="21363"/>
                </a:lnTo>
                <a:lnTo>
                  <a:pt x="721680" y="5551"/>
                </a:lnTo>
                <a:lnTo>
                  <a:pt x="673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392808" y="3477362"/>
            <a:ext cx="619760" cy="3816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 spc="35">
                <a:latin typeface="宋体"/>
                <a:cs typeface="宋体"/>
              </a:rPr>
              <a:t>超时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44843" y="3999274"/>
            <a:ext cx="505459" cy="840740"/>
          </a:xfrm>
          <a:custGeom>
            <a:avLst/>
            <a:gdLst/>
            <a:ahLst/>
            <a:cxnLst/>
            <a:rect l="l" t="t" r="r" b="b"/>
            <a:pathLst>
              <a:path w="505460" h="840739">
                <a:moveTo>
                  <a:pt x="252437" y="0"/>
                </a:moveTo>
                <a:lnTo>
                  <a:pt x="207057" y="4058"/>
                </a:lnTo>
                <a:lnTo>
                  <a:pt x="164347" y="15761"/>
                </a:lnTo>
                <a:lnTo>
                  <a:pt x="125019" y="34398"/>
                </a:lnTo>
                <a:lnTo>
                  <a:pt x="89788" y="59259"/>
                </a:lnTo>
                <a:lnTo>
                  <a:pt x="59364" y="89635"/>
                </a:lnTo>
                <a:lnTo>
                  <a:pt x="34461" y="124815"/>
                </a:lnTo>
                <a:lnTo>
                  <a:pt x="15791" y="164090"/>
                </a:lnTo>
                <a:lnTo>
                  <a:pt x="4066" y="206750"/>
                </a:lnTo>
                <a:lnTo>
                  <a:pt x="0" y="252085"/>
                </a:lnTo>
                <a:lnTo>
                  <a:pt x="0" y="588095"/>
                </a:lnTo>
                <a:lnTo>
                  <a:pt x="4066" y="633401"/>
                </a:lnTo>
                <a:lnTo>
                  <a:pt x="15791" y="676044"/>
                </a:lnTo>
                <a:lnTo>
                  <a:pt x="34461" y="715311"/>
                </a:lnTo>
                <a:lnTo>
                  <a:pt x="59364" y="750490"/>
                </a:lnTo>
                <a:lnTo>
                  <a:pt x="89788" y="780869"/>
                </a:lnTo>
                <a:lnTo>
                  <a:pt x="125019" y="805737"/>
                </a:lnTo>
                <a:lnTo>
                  <a:pt x="164347" y="824381"/>
                </a:lnTo>
                <a:lnTo>
                  <a:pt x="207057" y="836090"/>
                </a:lnTo>
                <a:lnTo>
                  <a:pt x="252437" y="840151"/>
                </a:lnTo>
                <a:lnTo>
                  <a:pt x="297862" y="836090"/>
                </a:lnTo>
                <a:lnTo>
                  <a:pt x="340607" y="824381"/>
                </a:lnTo>
                <a:lnTo>
                  <a:pt x="379960" y="805737"/>
                </a:lnTo>
                <a:lnTo>
                  <a:pt x="415210" y="780869"/>
                </a:lnTo>
                <a:lnTo>
                  <a:pt x="445646" y="750490"/>
                </a:lnTo>
                <a:lnTo>
                  <a:pt x="470557" y="715311"/>
                </a:lnTo>
                <a:lnTo>
                  <a:pt x="489231" y="676044"/>
                </a:lnTo>
                <a:lnTo>
                  <a:pt x="500957" y="633401"/>
                </a:lnTo>
                <a:lnTo>
                  <a:pt x="505024" y="588095"/>
                </a:lnTo>
                <a:lnTo>
                  <a:pt x="505024" y="252085"/>
                </a:lnTo>
                <a:lnTo>
                  <a:pt x="500957" y="206750"/>
                </a:lnTo>
                <a:lnTo>
                  <a:pt x="489231" y="164090"/>
                </a:lnTo>
                <a:lnTo>
                  <a:pt x="470557" y="124815"/>
                </a:lnTo>
                <a:lnTo>
                  <a:pt x="445646" y="89635"/>
                </a:lnTo>
                <a:lnTo>
                  <a:pt x="415210" y="59259"/>
                </a:lnTo>
                <a:lnTo>
                  <a:pt x="379960" y="34398"/>
                </a:lnTo>
                <a:lnTo>
                  <a:pt x="340607" y="15761"/>
                </a:lnTo>
                <a:lnTo>
                  <a:pt x="297862" y="4058"/>
                </a:lnTo>
                <a:lnTo>
                  <a:pt x="2524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46082" y="3963110"/>
            <a:ext cx="746125" cy="744855"/>
          </a:xfrm>
          <a:custGeom>
            <a:avLst/>
            <a:gdLst/>
            <a:ahLst/>
            <a:cxnLst/>
            <a:rect l="l" t="t" r="r" b="b"/>
            <a:pathLst>
              <a:path w="746125" h="744854">
                <a:moveTo>
                  <a:pt x="559662" y="0"/>
                </a:moveTo>
                <a:lnTo>
                  <a:pt x="513562" y="0"/>
                </a:lnTo>
                <a:lnTo>
                  <a:pt x="468357" y="10053"/>
                </a:lnTo>
                <a:lnTo>
                  <a:pt x="425838" y="30159"/>
                </a:lnTo>
                <a:lnTo>
                  <a:pt x="387796" y="60319"/>
                </a:lnTo>
                <a:lnTo>
                  <a:pt x="60385" y="387052"/>
                </a:lnTo>
                <a:lnTo>
                  <a:pt x="30192" y="425030"/>
                </a:lnTo>
                <a:lnTo>
                  <a:pt x="10064" y="467466"/>
                </a:lnTo>
                <a:lnTo>
                  <a:pt x="0" y="512576"/>
                </a:lnTo>
                <a:lnTo>
                  <a:pt x="0" y="558577"/>
                </a:lnTo>
                <a:lnTo>
                  <a:pt x="10064" y="603688"/>
                </a:lnTo>
                <a:lnTo>
                  <a:pt x="30192" y="646123"/>
                </a:lnTo>
                <a:lnTo>
                  <a:pt x="60385" y="684101"/>
                </a:lnTo>
                <a:lnTo>
                  <a:pt x="98438" y="714234"/>
                </a:lnTo>
                <a:lnTo>
                  <a:pt x="140958" y="734322"/>
                </a:lnTo>
                <a:lnTo>
                  <a:pt x="186158" y="744366"/>
                </a:lnTo>
                <a:lnTo>
                  <a:pt x="232251" y="744366"/>
                </a:lnTo>
                <a:lnTo>
                  <a:pt x="277450" y="734322"/>
                </a:lnTo>
                <a:lnTo>
                  <a:pt x="319970" y="714234"/>
                </a:lnTo>
                <a:lnTo>
                  <a:pt x="358024" y="684101"/>
                </a:lnTo>
                <a:lnTo>
                  <a:pt x="685406" y="357353"/>
                </a:lnTo>
                <a:lnTo>
                  <a:pt x="715626" y="319382"/>
                </a:lnTo>
                <a:lnTo>
                  <a:pt x="735772" y="276943"/>
                </a:lnTo>
                <a:lnTo>
                  <a:pt x="745845" y="231825"/>
                </a:lnTo>
                <a:lnTo>
                  <a:pt x="745845" y="185815"/>
                </a:lnTo>
                <a:lnTo>
                  <a:pt x="735772" y="140703"/>
                </a:lnTo>
                <a:lnTo>
                  <a:pt x="715626" y="98275"/>
                </a:lnTo>
                <a:lnTo>
                  <a:pt x="685406" y="60319"/>
                </a:lnTo>
                <a:lnTo>
                  <a:pt x="647375" y="30159"/>
                </a:lnTo>
                <a:lnTo>
                  <a:pt x="604863" y="10053"/>
                </a:lnTo>
                <a:lnTo>
                  <a:pt x="5596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 rot="18960000">
            <a:off x="1467433" y="4169160"/>
            <a:ext cx="668493" cy="296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35"/>
              </a:lnSpc>
            </a:pPr>
            <a:r>
              <a:rPr dirty="0" sz="2300" spc="-5">
                <a:latin typeface="宋体"/>
                <a:cs typeface="宋体"/>
              </a:rPr>
              <a:t>激</a:t>
            </a:r>
            <a:r>
              <a:rPr dirty="0" baseline="1207" sz="3450" spc="52">
                <a:latin typeface="宋体"/>
                <a:cs typeface="宋体"/>
              </a:rPr>
              <a:t>活</a:t>
            </a:r>
            <a:endParaRPr baseline="1207" sz="3450">
              <a:latin typeface="宋体"/>
              <a:cs typeface="宋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97647" y="3894201"/>
            <a:ext cx="421005" cy="882650"/>
          </a:xfrm>
          <a:custGeom>
            <a:avLst/>
            <a:gdLst/>
            <a:ahLst/>
            <a:cxnLst/>
            <a:rect l="l" t="t" r="r" b="b"/>
            <a:pathLst>
              <a:path w="421004" h="882650">
                <a:moveTo>
                  <a:pt x="210414" y="0"/>
                </a:moveTo>
                <a:lnTo>
                  <a:pt x="162149" y="5550"/>
                </a:lnTo>
                <a:lnTo>
                  <a:pt x="117852" y="21359"/>
                </a:lnTo>
                <a:lnTo>
                  <a:pt x="78785" y="46161"/>
                </a:lnTo>
                <a:lnTo>
                  <a:pt x="46206" y="78691"/>
                </a:lnTo>
                <a:lnTo>
                  <a:pt x="21376" y="117683"/>
                </a:lnTo>
                <a:lnTo>
                  <a:pt x="5553" y="161874"/>
                </a:lnTo>
                <a:lnTo>
                  <a:pt x="0" y="209997"/>
                </a:lnTo>
                <a:lnTo>
                  <a:pt x="0" y="672168"/>
                </a:lnTo>
                <a:lnTo>
                  <a:pt x="5553" y="720326"/>
                </a:lnTo>
                <a:lnTo>
                  <a:pt x="21376" y="764535"/>
                </a:lnTo>
                <a:lnTo>
                  <a:pt x="46206" y="803535"/>
                </a:lnTo>
                <a:lnTo>
                  <a:pt x="78785" y="836063"/>
                </a:lnTo>
                <a:lnTo>
                  <a:pt x="117852" y="860859"/>
                </a:lnTo>
                <a:lnTo>
                  <a:pt x="162149" y="876662"/>
                </a:lnTo>
                <a:lnTo>
                  <a:pt x="210414" y="882210"/>
                </a:lnTo>
                <a:lnTo>
                  <a:pt x="258679" y="876662"/>
                </a:lnTo>
                <a:lnTo>
                  <a:pt x="302976" y="860859"/>
                </a:lnTo>
                <a:lnTo>
                  <a:pt x="342043" y="836063"/>
                </a:lnTo>
                <a:lnTo>
                  <a:pt x="374622" y="803535"/>
                </a:lnTo>
                <a:lnTo>
                  <a:pt x="399452" y="764535"/>
                </a:lnTo>
                <a:lnTo>
                  <a:pt x="415274" y="720326"/>
                </a:lnTo>
                <a:lnTo>
                  <a:pt x="420828" y="672168"/>
                </a:lnTo>
                <a:lnTo>
                  <a:pt x="420828" y="209997"/>
                </a:lnTo>
                <a:lnTo>
                  <a:pt x="415274" y="161874"/>
                </a:lnTo>
                <a:lnTo>
                  <a:pt x="399452" y="117683"/>
                </a:lnTo>
                <a:lnTo>
                  <a:pt x="374622" y="78691"/>
                </a:lnTo>
                <a:lnTo>
                  <a:pt x="342043" y="46161"/>
                </a:lnTo>
                <a:lnTo>
                  <a:pt x="302976" y="21359"/>
                </a:lnTo>
                <a:lnTo>
                  <a:pt x="258679" y="5550"/>
                </a:lnTo>
                <a:lnTo>
                  <a:pt x="210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851487" y="4026049"/>
            <a:ext cx="641350" cy="61849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 marR="5080">
              <a:lnSpc>
                <a:spcPts val="2510"/>
              </a:lnSpc>
              <a:spcBef>
                <a:spcPts val="100"/>
              </a:spcBef>
            </a:pPr>
            <a:r>
              <a:rPr dirty="0" sz="2300">
                <a:latin typeface="宋体"/>
                <a:cs typeface="宋体"/>
              </a:rPr>
              <a:t>事件 发生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66364" y="4923439"/>
            <a:ext cx="883919" cy="420370"/>
          </a:xfrm>
          <a:custGeom>
            <a:avLst/>
            <a:gdLst/>
            <a:ahLst/>
            <a:cxnLst/>
            <a:rect l="l" t="t" r="r" b="b"/>
            <a:pathLst>
              <a:path w="883919" h="420370">
                <a:moveTo>
                  <a:pt x="673415" y="0"/>
                </a:moveTo>
                <a:lnTo>
                  <a:pt x="210414" y="0"/>
                </a:lnTo>
                <a:lnTo>
                  <a:pt x="162149" y="5547"/>
                </a:lnTo>
                <a:lnTo>
                  <a:pt x="117852" y="21350"/>
                </a:lnTo>
                <a:lnTo>
                  <a:pt x="78785" y="46146"/>
                </a:lnTo>
                <a:lnTo>
                  <a:pt x="46206" y="78674"/>
                </a:lnTo>
                <a:lnTo>
                  <a:pt x="21376" y="117674"/>
                </a:lnTo>
                <a:lnTo>
                  <a:pt x="5553" y="161883"/>
                </a:lnTo>
                <a:lnTo>
                  <a:pt x="0" y="210041"/>
                </a:lnTo>
                <a:lnTo>
                  <a:pt x="5553" y="258204"/>
                </a:lnTo>
                <a:lnTo>
                  <a:pt x="21376" y="302415"/>
                </a:lnTo>
                <a:lnTo>
                  <a:pt x="46206" y="341414"/>
                </a:lnTo>
                <a:lnTo>
                  <a:pt x="78785" y="373941"/>
                </a:lnTo>
                <a:lnTo>
                  <a:pt x="117852" y="398735"/>
                </a:lnTo>
                <a:lnTo>
                  <a:pt x="162149" y="414536"/>
                </a:lnTo>
                <a:lnTo>
                  <a:pt x="210414" y="420083"/>
                </a:lnTo>
                <a:lnTo>
                  <a:pt x="673415" y="420083"/>
                </a:lnTo>
                <a:lnTo>
                  <a:pt x="721680" y="414536"/>
                </a:lnTo>
                <a:lnTo>
                  <a:pt x="765976" y="398735"/>
                </a:lnTo>
                <a:lnTo>
                  <a:pt x="805044" y="373941"/>
                </a:lnTo>
                <a:lnTo>
                  <a:pt x="837623" y="341414"/>
                </a:lnTo>
                <a:lnTo>
                  <a:pt x="862453" y="302415"/>
                </a:lnTo>
                <a:lnTo>
                  <a:pt x="878275" y="258204"/>
                </a:lnTo>
                <a:lnTo>
                  <a:pt x="883829" y="210041"/>
                </a:lnTo>
                <a:lnTo>
                  <a:pt x="878275" y="161883"/>
                </a:lnTo>
                <a:lnTo>
                  <a:pt x="862453" y="117674"/>
                </a:lnTo>
                <a:lnTo>
                  <a:pt x="837623" y="78674"/>
                </a:lnTo>
                <a:lnTo>
                  <a:pt x="805044" y="46146"/>
                </a:lnTo>
                <a:lnTo>
                  <a:pt x="765976" y="21350"/>
                </a:lnTo>
                <a:lnTo>
                  <a:pt x="721680" y="5547"/>
                </a:lnTo>
                <a:lnTo>
                  <a:pt x="673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098741" y="4905653"/>
            <a:ext cx="619760" cy="3816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 spc="35">
                <a:latin typeface="宋体"/>
                <a:cs typeface="宋体"/>
              </a:rPr>
              <a:t>挂起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494600" y="3918018"/>
            <a:ext cx="1068070" cy="1066165"/>
          </a:xfrm>
          <a:custGeom>
            <a:avLst/>
            <a:gdLst/>
            <a:ahLst/>
            <a:cxnLst/>
            <a:rect l="l" t="t" r="r" b="b"/>
            <a:pathLst>
              <a:path w="1068070" h="1066164">
                <a:moveTo>
                  <a:pt x="881711" y="0"/>
                </a:moveTo>
                <a:lnTo>
                  <a:pt x="835614" y="0"/>
                </a:lnTo>
                <a:lnTo>
                  <a:pt x="790409" y="10035"/>
                </a:lnTo>
                <a:lnTo>
                  <a:pt x="747876" y="30105"/>
                </a:lnTo>
                <a:lnTo>
                  <a:pt x="709798" y="60210"/>
                </a:lnTo>
                <a:lnTo>
                  <a:pt x="60439" y="708371"/>
                </a:lnTo>
                <a:lnTo>
                  <a:pt x="30219" y="746349"/>
                </a:lnTo>
                <a:lnTo>
                  <a:pt x="10073" y="788784"/>
                </a:lnTo>
                <a:lnTo>
                  <a:pt x="0" y="833894"/>
                </a:lnTo>
                <a:lnTo>
                  <a:pt x="0" y="879896"/>
                </a:lnTo>
                <a:lnTo>
                  <a:pt x="10073" y="925006"/>
                </a:lnTo>
                <a:lnTo>
                  <a:pt x="30219" y="967442"/>
                </a:lnTo>
                <a:lnTo>
                  <a:pt x="60439" y="1005420"/>
                </a:lnTo>
                <a:lnTo>
                  <a:pt x="98470" y="1035552"/>
                </a:lnTo>
                <a:lnTo>
                  <a:pt x="140981" y="1055641"/>
                </a:lnTo>
                <a:lnTo>
                  <a:pt x="186181" y="1065685"/>
                </a:lnTo>
                <a:lnTo>
                  <a:pt x="232277" y="1065685"/>
                </a:lnTo>
                <a:lnTo>
                  <a:pt x="277477" y="1055641"/>
                </a:lnTo>
                <a:lnTo>
                  <a:pt x="319988" y="1035552"/>
                </a:lnTo>
                <a:lnTo>
                  <a:pt x="358019" y="1005420"/>
                </a:lnTo>
                <a:lnTo>
                  <a:pt x="1007527" y="357200"/>
                </a:lnTo>
                <a:lnTo>
                  <a:pt x="1037692" y="319252"/>
                </a:lnTo>
                <a:lnTo>
                  <a:pt x="1057802" y="276844"/>
                </a:lnTo>
                <a:lnTo>
                  <a:pt x="1067857" y="231754"/>
                </a:lnTo>
                <a:lnTo>
                  <a:pt x="1067857" y="185765"/>
                </a:lnTo>
                <a:lnTo>
                  <a:pt x="1057802" y="140657"/>
                </a:lnTo>
                <a:lnTo>
                  <a:pt x="1037692" y="98212"/>
                </a:lnTo>
                <a:lnTo>
                  <a:pt x="1007527" y="60210"/>
                </a:lnTo>
                <a:lnTo>
                  <a:pt x="969449" y="30105"/>
                </a:lnTo>
                <a:lnTo>
                  <a:pt x="926916" y="10035"/>
                </a:lnTo>
                <a:lnTo>
                  <a:pt x="8817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 rot="18960000">
            <a:off x="4396802" y="4284780"/>
            <a:ext cx="1228384" cy="296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35"/>
              </a:lnSpc>
            </a:pPr>
            <a:r>
              <a:rPr dirty="0" sz="2300" spc="-5">
                <a:latin typeface="宋体"/>
                <a:cs typeface="宋体"/>
              </a:rPr>
              <a:t>事</a:t>
            </a:r>
            <a:r>
              <a:rPr dirty="0" baseline="1207" sz="3450" spc="-7">
                <a:latin typeface="宋体"/>
                <a:cs typeface="宋体"/>
              </a:rPr>
              <a:t>件</a:t>
            </a:r>
            <a:r>
              <a:rPr dirty="0" baseline="2415" sz="3450" spc="-7">
                <a:latin typeface="宋体"/>
                <a:cs typeface="宋体"/>
              </a:rPr>
              <a:t>等</a:t>
            </a:r>
            <a:r>
              <a:rPr dirty="0" baseline="2415" sz="3450" spc="52">
                <a:latin typeface="宋体"/>
                <a:cs typeface="宋体"/>
              </a:rPr>
              <a:t>待</a:t>
            </a:r>
            <a:endParaRPr baseline="2415" sz="3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含</a:t>
            </a:r>
            <a:r>
              <a:rPr dirty="0" spc="10"/>
              <a:t>两</a:t>
            </a:r>
            <a:r>
              <a:rPr dirty="0"/>
              <a:t>个挂起态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4796" y="2004133"/>
            <a:ext cx="7614049" cy="4621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07314" y="2119872"/>
            <a:ext cx="1158875" cy="579120"/>
          </a:xfrm>
          <a:custGeom>
            <a:avLst/>
            <a:gdLst/>
            <a:ahLst/>
            <a:cxnLst/>
            <a:rect l="l" t="t" r="r" b="b"/>
            <a:pathLst>
              <a:path w="1158875" h="579119">
                <a:moveTo>
                  <a:pt x="579126" y="0"/>
                </a:moveTo>
                <a:lnTo>
                  <a:pt x="516026" y="1698"/>
                </a:lnTo>
                <a:lnTo>
                  <a:pt x="454894" y="6675"/>
                </a:lnTo>
                <a:lnTo>
                  <a:pt x="396082" y="14754"/>
                </a:lnTo>
                <a:lnTo>
                  <a:pt x="339945" y="25758"/>
                </a:lnTo>
                <a:lnTo>
                  <a:pt x="286836" y="39511"/>
                </a:lnTo>
                <a:lnTo>
                  <a:pt x="237107" y="55837"/>
                </a:lnTo>
                <a:lnTo>
                  <a:pt x="191113" y="74558"/>
                </a:lnTo>
                <a:lnTo>
                  <a:pt x="149206" y="95497"/>
                </a:lnTo>
                <a:lnTo>
                  <a:pt x="111741" y="118479"/>
                </a:lnTo>
                <a:lnTo>
                  <a:pt x="79070" y="143327"/>
                </a:lnTo>
                <a:lnTo>
                  <a:pt x="51547" y="169863"/>
                </a:lnTo>
                <a:lnTo>
                  <a:pt x="13358" y="227297"/>
                </a:lnTo>
                <a:lnTo>
                  <a:pt x="0" y="289366"/>
                </a:lnTo>
                <a:lnTo>
                  <a:pt x="3398" y="320892"/>
                </a:lnTo>
                <a:lnTo>
                  <a:pt x="29525" y="380820"/>
                </a:lnTo>
                <a:lnTo>
                  <a:pt x="79070" y="435405"/>
                </a:lnTo>
                <a:lnTo>
                  <a:pt x="111741" y="460253"/>
                </a:lnTo>
                <a:lnTo>
                  <a:pt x="149206" y="483235"/>
                </a:lnTo>
                <a:lnTo>
                  <a:pt x="191113" y="504175"/>
                </a:lnTo>
                <a:lnTo>
                  <a:pt x="237107" y="522896"/>
                </a:lnTo>
                <a:lnTo>
                  <a:pt x="286836" y="539221"/>
                </a:lnTo>
                <a:lnTo>
                  <a:pt x="339945" y="552974"/>
                </a:lnTo>
                <a:lnTo>
                  <a:pt x="396082" y="563979"/>
                </a:lnTo>
                <a:lnTo>
                  <a:pt x="454894" y="572058"/>
                </a:lnTo>
                <a:lnTo>
                  <a:pt x="516026" y="577034"/>
                </a:lnTo>
                <a:lnTo>
                  <a:pt x="579126" y="578733"/>
                </a:lnTo>
                <a:lnTo>
                  <a:pt x="642251" y="577034"/>
                </a:lnTo>
                <a:lnTo>
                  <a:pt x="703403" y="572058"/>
                </a:lnTo>
                <a:lnTo>
                  <a:pt x="762228" y="563979"/>
                </a:lnTo>
                <a:lnTo>
                  <a:pt x="818376" y="552974"/>
                </a:lnTo>
                <a:lnTo>
                  <a:pt x="871492" y="539221"/>
                </a:lnTo>
                <a:lnTo>
                  <a:pt x="921224" y="522896"/>
                </a:lnTo>
                <a:lnTo>
                  <a:pt x="967219" y="504175"/>
                </a:lnTo>
                <a:lnTo>
                  <a:pt x="1009124" y="483235"/>
                </a:lnTo>
                <a:lnTo>
                  <a:pt x="1046586" y="460253"/>
                </a:lnTo>
                <a:lnTo>
                  <a:pt x="1079253" y="435405"/>
                </a:lnTo>
                <a:lnTo>
                  <a:pt x="1106772" y="408869"/>
                </a:lnTo>
                <a:lnTo>
                  <a:pt x="1144954" y="351436"/>
                </a:lnTo>
                <a:lnTo>
                  <a:pt x="1158308" y="289366"/>
                </a:lnTo>
                <a:lnTo>
                  <a:pt x="1154910" y="257840"/>
                </a:lnTo>
                <a:lnTo>
                  <a:pt x="1128790" y="197912"/>
                </a:lnTo>
                <a:lnTo>
                  <a:pt x="1079253" y="143327"/>
                </a:lnTo>
                <a:lnTo>
                  <a:pt x="1046586" y="118479"/>
                </a:lnTo>
                <a:lnTo>
                  <a:pt x="1009124" y="95497"/>
                </a:lnTo>
                <a:lnTo>
                  <a:pt x="967219" y="74558"/>
                </a:lnTo>
                <a:lnTo>
                  <a:pt x="921224" y="55837"/>
                </a:lnTo>
                <a:lnTo>
                  <a:pt x="871492" y="39511"/>
                </a:lnTo>
                <a:lnTo>
                  <a:pt x="818376" y="25758"/>
                </a:lnTo>
                <a:lnTo>
                  <a:pt x="762228" y="14754"/>
                </a:lnTo>
                <a:lnTo>
                  <a:pt x="703403" y="6675"/>
                </a:lnTo>
                <a:lnTo>
                  <a:pt x="642251" y="1698"/>
                </a:lnTo>
                <a:lnTo>
                  <a:pt x="579126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07314" y="2119872"/>
            <a:ext cx="1158875" cy="579120"/>
          </a:xfrm>
          <a:custGeom>
            <a:avLst/>
            <a:gdLst/>
            <a:ahLst/>
            <a:cxnLst/>
            <a:rect l="l" t="t" r="r" b="b"/>
            <a:pathLst>
              <a:path w="1158875" h="579119">
                <a:moveTo>
                  <a:pt x="1158308" y="289366"/>
                </a:moveTo>
                <a:lnTo>
                  <a:pt x="1144954" y="227297"/>
                </a:lnTo>
                <a:lnTo>
                  <a:pt x="1106772" y="169863"/>
                </a:lnTo>
                <a:lnTo>
                  <a:pt x="1079253" y="143327"/>
                </a:lnTo>
                <a:lnTo>
                  <a:pt x="1046586" y="118479"/>
                </a:lnTo>
                <a:lnTo>
                  <a:pt x="1009124" y="95497"/>
                </a:lnTo>
                <a:lnTo>
                  <a:pt x="967219" y="74558"/>
                </a:lnTo>
                <a:lnTo>
                  <a:pt x="921224" y="55837"/>
                </a:lnTo>
                <a:lnTo>
                  <a:pt x="871492" y="39511"/>
                </a:lnTo>
                <a:lnTo>
                  <a:pt x="818376" y="25758"/>
                </a:lnTo>
                <a:lnTo>
                  <a:pt x="762228" y="14754"/>
                </a:lnTo>
                <a:lnTo>
                  <a:pt x="703403" y="6675"/>
                </a:lnTo>
                <a:lnTo>
                  <a:pt x="642251" y="1698"/>
                </a:lnTo>
                <a:lnTo>
                  <a:pt x="579126" y="0"/>
                </a:lnTo>
                <a:lnTo>
                  <a:pt x="516026" y="1698"/>
                </a:lnTo>
                <a:lnTo>
                  <a:pt x="454894" y="6675"/>
                </a:lnTo>
                <a:lnTo>
                  <a:pt x="396082" y="14754"/>
                </a:lnTo>
                <a:lnTo>
                  <a:pt x="339945" y="25758"/>
                </a:lnTo>
                <a:lnTo>
                  <a:pt x="286836" y="39511"/>
                </a:lnTo>
                <a:lnTo>
                  <a:pt x="237107" y="55837"/>
                </a:lnTo>
                <a:lnTo>
                  <a:pt x="191113" y="74558"/>
                </a:lnTo>
                <a:lnTo>
                  <a:pt x="149206" y="95497"/>
                </a:lnTo>
                <a:lnTo>
                  <a:pt x="111741" y="118479"/>
                </a:lnTo>
                <a:lnTo>
                  <a:pt x="79070" y="143327"/>
                </a:lnTo>
                <a:lnTo>
                  <a:pt x="51547" y="169863"/>
                </a:lnTo>
                <a:lnTo>
                  <a:pt x="13358" y="227297"/>
                </a:lnTo>
                <a:lnTo>
                  <a:pt x="0" y="289366"/>
                </a:lnTo>
                <a:lnTo>
                  <a:pt x="3398" y="320892"/>
                </a:lnTo>
                <a:lnTo>
                  <a:pt x="29525" y="380820"/>
                </a:lnTo>
                <a:lnTo>
                  <a:pt x="79070" y="435405"/>
                </a:lnTo>
                <a:lnTo>
                  <a:pt x="111741" y="460253"/>
                </a:lnTo>
                <a:lnTo>
                  <a:pt x="149206" y="483235"/>
                </a:lnTo>
                <a:lnTo>
                  <a:pt x="191113" y="504175"/>
                </a:lnTo>
                <a:lnTo>
                  <a:pt x="237107" y="522896"/>
                </a:lnTo>
                <a:lnTo>
                  <a:pt x="286836" y="539221"/>
                </a:lnTo>
                <a:lnTo>
                  <a:pt x="339945" y="552974"/>
                </a:lnTo>
                <a:lnTo>
                  <a:pt x="396082" y="563979"/>
                </a:lnTo>
                <a:lnTo>
                  <a:pt x="454894" y="572058"/>
                </a:lnTo>
                <a:lnTo>
                  <a:pt x="516026" y="577034"/>
                </a:lnTo>
                <a:lnTo>
                  <a:pt x="579126" y="578733"/>
                </a:lnTo>
                <a:lnTo>
                  <a:pt x="642251" y="577034"/>
                </a:lnTo>
                <a:lnTo>
                  <a:pt x="703403" y="572058"/>
                </a:lnTo>
                <a:lnTo>
                  <a:pt x="762228" y="563979"/>
                </a:lnTo>
                <a:lnTo>
                  <a:pt x="818376" y="552974"/>
                </a:lnTo>
                <a:lnTo>
                  <a:pt x="871492" y="539221"/>
                </a:lnTo>
                <a:lnTo>
                  <a:pt x="921224" y="522896"/>
                </a:lnTo>
                <a:lnTo>
                  <a:pt x="967219" y="504175"/>
                </a:lnTo>
                <a:lnTo>
                  <a:pt x="1009124" y="483235"/>
                </a:lnTo>
                <a:lnTo>
                  <a:pt x="1046586" y="460253"/>
                </a:lnTo>
                <a:lnTo>
                  <a:pt x="1079253" y="435405"/>
                </a:lnTo>
                <a:lnTo>
                  <a:pt x="1106772" y="408869"/>
                </a:lnTo>
                <a:lnTo>
                  <a:pt x="1144954" y="351436"/>
                </a:lnTo>
                <a:lnTo>
                  <a:pt x="1158308" y="289366"/>
                </a:lnTo>
                <a:close/>
              </a:path>
            </a:pathLst>
          </a:custGeom>
          <a:ln w="32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46950" y="2177271"/>
            <a:ext cx="67945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20">
                <a:latin typeface="宋体"/>
                <a:cs typeface="宋体"/>
              </a:rPr>
              <a:t>新建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8389" y="4010283"/>
            <a:ext cx="1120140" cy="579120"/>
          </a:xfrm>
          <a:custGeom>
            <a:avLst/>
            <a:gdLst/>
            <a:ahLst/>
            <a:cxnLst/>
            <a:rect l="l" t="t" r="r" b="b"/>
            <a:pathLst>
              <a:path w="1120139" h="579120">
                <a:moveTo>
                  <a:pt x="559975" y="0"/>
                </a:moveTo>
                <a:lnTo>
                  <a:pt x="498970" y="1698"/>
                </a:lnTo>
                <a:lnTo>
                  <a:pt x="439865" y="6675"/>
                </a:lnTo>
                <a:lnTo>
                  <a:pt x="383002" y="14754"/>
                </a:lnTo>
                <a:lnTo>
                  <a:pt x="328724" y="25758"/>
                </a:lnTo>
                <a:lnTo>
                  <a:pt x="277371" y="39511"/>
                </a:lnTo>
                <a:lnTo>
                  <a:pt x="229287" y="55837"/>
                </a:lnTo>
                <a:lnTo>
                  <a:pt x="184812" y="74558"/>
                </a:lnTo>
                <a:lnTo>
                  <a:pt x="144289" y="95497"/>
                </a:lnTo>
                <a:lnTo>
                  <a:pt x="108060" y="118479"/>
                </a:lnTo>
                <a:lnTo>
                  <a:pt x="76466" y="143327"/>
                </a:lnTo>
                <a:lnTo>
                  <a:pt x="28553" y="197912"/>
                </a:lnTo>
                <a:lnTo>
                  <a:pt x="3286" y="257840"/>
                </a:lnTo>
                <a:lnTo>
                  <a:pt x="0" y="289366"/>
                </a:lnTo>
                <a:lnTo>
                  <a:pt x="3286" y="320916"/>
                </a:lnTo>
                <a:lnTo>
                  <a:pt x="28553" y="380872"/>
                </a:lnTo>
                <a:lnTo>
                  <a:pt x="76466" y="435466"/>
                </a:lnTo>
                <a:lnTo>
                  <a:pt x="108060" y="460312"/>
                </a:lnTo>
                <a:lnTo>
                  <a:pt x="144289" y="483289"/>
                </a:lnTo>
                <a:lnTo>
                  <a:pt x="184812" y="504222"/>
                </a:lnTo>
                <a:lnTo>
                  <a:pt x="229287" y="522935"/>
                </a:lnTo>
                <a:lnTo>
                  <a:pt x="277371" y="539251"/>
                </a:lnTo>
                <a:lnTo>
                  <a:pt x="328724" y="552995"/>
                </a:lnTo>
                <a:lnTo>
                  <a:pt x="383002" y="563992"/>
                </a:lnTo>
                <a:lnTo>
                  <a:pt x="439865" y="572064"/>
                </a:lnTo>
                <a:lnTo>
                  <a:pt x="498970" y="577036"/>
                </a:lnTo>
                <a:lnTo>
                  <a:pt x="559975" y="578733"/>
                </a:lnTo>
                <a:lnTo>
                  <a:pt x="620978" y="577036"/>
                </a:lnTo>
                <a:lnTo>
                  <a:pt x="680078" y="572064"/>
                </a:lnTo>
                <a:lnTo>
                  <a:pt x="736933" y="563992"/>
                </a:lnTo>
                <a:lnTo>
                  <a:pt x="791202" y="552995"/>
                </a:lnTo>
                <a:lnTo>
                  <a:pt x="842543" y="539251"/>
                </a:lnTo>
                <a:lnTo>
                  <a:pt x="890615" y="522935"/>
                </a:lnTo>
                <a:lnTo>
                  <a:pt x="935076" y="504222"/>
                </a:lnTo>
                <a:lnTo>
                  <a:pt x="975586" y="483289"/>
                </a:lnTo>
                <a:lnTo>
                  <a:pt x="1011802" y="460312"/>
                </a:lnTo>
                <a:lnTo>
                  <a:pt x="1043383" y="435466"/>
                </a:lnTo>
                <a:lnTo>
                  <a:pt x="1091274" y="380872"/>
                </a:lnTo>
                <a:lnTo>
                  <a:pt x="1116529" y="320916"/>
                </a:lnTo>
                <a:lnTo>
                  <a:pt x="1119814" y="289366"/>
                </a:lnTo>
                <a:lnTo>
                  <a:pt x="1116529" y="257840"/>
                </a:lnTo>
                <a:lnTo>
                  <a:pt x="1091274" y="197912"/>
                </a:lnTo>
                <a:lnTo>
                  <a:pt x="1043383" y="143327"/>
                </a:lnTo>
                <a:lnTo>
                  <a:pt x="1011802" y="118479"/>
                </a:lnTo>
                <a:lnTo>
                  <a:pt x="975586" y="95497"/>
                </a:lnTo>
                <a:lnTo>
                  <a:pt x="935076" y="74558"/>
                </a:lnTo>
                <a:lnTo>
                  <a:pt x="890615" y="55837"/>
                </a:lnTo>
                <a:lnTo>
                  <a:pt x="842543" y="39511"/>
                </a:lnTo>
                <a:lnTo>
                  <a:pt x="791202" y="25758"/>
                </a:lnTo>
                <a:lnTo>
                  <a:pt x="736933" y="14754"/>
                </a:lnTo>
                <a:lnTo>
                  <a:pt x="680078" y="6675"/>
                </a:lnTo>
                <a:lnTo>
                  <a:pt x="620978" y="1698"/>
                </a:lnTo>
                <a:lnTo>
                  <a:pt x="559975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88389" y="4010283"/>
            <a:ext cx="1120140" cy="579120"/>
          </a:xfrm>
          <a:custGeom>
            <a:avLst/>
            <a:gdLst/>
            <a:ahLst/>
            <a:cxnLst/>
            <a:rect l="l" t="t" r="r" b="b"/>
            <a:pathLst>
              <a:path w="1120139" h="579120">
                <a:moveTo>
                  <a:pt x="1119814" y="289366"/>
                </a:moveTo>
                <a:lnTo>
                  <a:pt x="1106902" y="227297"/>
                </a:lnTo>
                <a:lnTo>
                  <a:pt x="1069987" y="169863"/>
                </a:lnTo>
                <a:lnTo>
                  <a:pt x="1011802" y="118479"/>
                </a:lnTo>
                <a:lnTo>
                  <a:pt x="975586" y="95497"/>
                </a:lnTo>
                <a:lnTo>
                  <a:pt x="935076" y="74558"/>
                </a:lnTo>
                <a:lnTo>
                  <a:pt x="890615" y="55837"/>
                </a:lnTo>
                <a:lnTo>
                  <a:pt x="842543" y="39511"/>
                </a:lnTo>
                <a:lnTo>
                  <a:pt x="791202" y="25758"/>
                </a:lnTo>
                <a:lnTo>
                  <a:pt x="736933" y="14754"/>
                </a:lnTo>
                <a:lnTo>
                  <a:pt x="680078" y="6675"/>
                </a:lnTo>
                <a:lnTo>
                  <a:pt x="620978" y="1698"/>
                </a:lnTo>
                <a:lnTo>
                  <a:pt x="559975" y="0"/>
                </a:lnTo>
                <a:lnTo>
                  <a:pt x="498970" y="1698"/>
                </a:lnTo>
                <a:lnTo>
                  <a:pt x="439865" y="6675"/>
                </a:lnTo>
                <a:lnTo>
                  <a:pt x="383002" y="14754"/>
                </a:lnTo>
                <a:lnTo>
                  <a:pt x="328724" y="25758"/>
                </a:lnTo>
                <a:lnTo>
                  <a:pt x="277371" y="39511"/>
                </a:lnTo>
                <a:lnTo>
                  <a:pt x="229287" y="55837"/>
                </a:lnTo>
                <a:lnTo>
                  <a:pt x="184812" y="74558"/>
                </a:lnTo>
                <a:lnTo>
                  <a:pt x="144289" y="95497"/>
                </a:lnTo>
                <a:lnTo>
                  <a:pt x="108060" y="118479"/>
                </a:lnTo>
                <a:lnTo>
                  <a:pt x="76466" y="143327"/>
                </a:lnTo>
                <a:lnTo>
                  <a:pt x="28553" y="197912"/>
                </a:lnTo>
                <a:lnTo>
                  <a:pt x="3286" y="257840"/>
                </a:lnTo>
                <a:lnTo>
                  <a:pt x="0" y="289366"/>
                </a:lnTo>
                <a:lnTo>
                  <a:pt x="3286" y="320916"/>
                </a:lnTo>
                <a:lnTo>
                  <a:pt x="28553" y="380872"/>
                </a:lnTo>
                <a:lnTo>
                  <a:pt x="76466" y="435466"/>
                </a:lnTo>
                <a:lnTo>
                  <a:pt x="108060" y="460312"/>
                </a:lnTo>
                <a:lnTo>
                  <a:pt x="144289" y="483289"/>
                </a:lnTo>
                <a:lnTo>
                  <a:pt x="184812" y="504222"/>
                </a:lnTo>
                <a:lnTo>
                  <a:pt x="229287" y="522935"/>
                </a:lnTo>
                <a:lnTo>
                  <a:pt x="277371" y="539251"/>
                </a:lnTo>
                <a:lnTo>
                  <a:pt x="328724" y="552995"/>
                </a:lnTo>
                <a:lnTo>
                  <a:pt x="383002" y="563992"/>
                </a:lnTo>
                <a:lnTo>
                  <a:pt x="439865" y="572064"/>
                </a:lnTo>
                <a:lnTo>
                  <a:pt x="498970" y="577036"/>
                </a:lnTo>
                <a:lnTo>
                  <a:pt x="559975" y="578733"/>
                </a:lnTo>
                <a:lnTo>
                  <a:pt x="620978" y="577036"/>
                </a:lnTo>
                <a:lnTo>
                  <a:pt x="680078" y="572064"/>
                </a:lnTo>
                <a:lnTo>
                  <a:pt x="736933" y="563992"/>
                </a:lnTo>
                <a:lnTo>
                  <a:pt x="791202" y="552995"/>
                </a:lnTo>
                <a:lnTo>
                  <a:pt x="842543" y="539251"/>
                </a:lnTo>
                <a:lnTo>
                  <a:pt x="890615" y="522935"/>
                </a:lnTo>
                <a:lnTo>
                  <a:pt x="935076" y="504222"/>
                </a:lnTo>
                <a:lnTo>
                  <a:pt x="975586" y="483289"/>
                </a:lnTo>
                <a:lnTo>
                  <a:pt x="1011802" y="460312"/>
                </a:lnTo>
                <a:lnTo>
                  <a:pt x="1043383" y="435466"/>
                </a:lnTo>
                <a:lnTo>
                  <a:pt x="1091274" y="380872"/>
                </a:lnTo>
                <a:lnTo>
                  <a:pt x="1116529" y="320916"/>
                </a:lnTo>
                <a:lnTo>
                  <a:pt x="1119814" y="289366"/>
                </a:lnTo>
                <a:close/>
              </a:path>
            </a:pathLst>
          </a:custGeom>
          <a:ln w="32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08615" y="4067818"/>
            <a:ext cx="67945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20">
                <a:latin typeface="宋体"/>
                <a:cs typeface="宋体"/>
              </a:rPr>
              <a:t>就绪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12100" y="4010283"/>
            <a:ext cx="1235710" cy="540385"/>
          </a:xfrm>
          <a:custGeom>
            <a:avLst/>
            <a:gdLst/>
            <a:ahLst/>
            <a:cxnLst/>
            <a:rect l="l" t="t" r="r" b="b"/>
            <a:pathLst>
              <a:path w="1235710" h="540385">
                <a:moveTo>
                  <a:pt x="617729" y="0"/>
                </a:moveTo>
                <a:lnTo>
                  <a:pt x="554584" y="1395"/>
                </a:lnTo>
                <a:lnTo>
                  <a:pt x="493259" y="5490"/>
                </a:lnTo>
                <a:lnTo>
                  <a:pt x="434066" y="12149"/>
                </a:lnTo>
                <a:lnTo>
                  <a:pt x="377316" y="21237"/>
                </a:lnTo>
                <a:lnTo>
                  <a:pt x="323320" y="32616"/>
                </a:lnTo>
                <a:lnTo>
                  <a:pt x="272387" y="46151"/>
                </a:lnTo>
                <a:lnTo>
                  <a:pt x="224830" y="61707"/>
                </a:lnTo>
                <a:lnTo>
                  <a:pt x="180960" y="79147"/>
                </a:lnTo>
                <a:lnTo>
                  <a:pt x="141086" y="98334"/>
                </a:lnTo>
                <a:lnTo>
                  <a:pt x="105520" y="119134"/>
                </a:lnTo>
                <a:lnTo>
                  <a:pt x="74573" y="141410"/>
                </a:lnTo>
                <a:lnTo>
                  <a:pt x="27779" y="189847"/>
                </a:lnTo>
                <a:lnTo>
                  <a:pt x="3190" y="242557"/>
                </a:lnTo>
                <a:lnTo>
                  <a:pt x="0" y="270175"/>
                </a:lnTo>
                <a:lnTo>
                  <a:pt x="3190" y="297791"/>
                </a:lnTo>
                <a:lnTo>
                  <a:pt x="27779" y="350490"/>
                </a:lnTo>
                <a:lnTo>
                  <a:pt x="74573" y="398908"/>
                </a:lnTo>
                <a:lnTo>
                  <a:pt x="105520" y="421172"/>
                </a:lnTo>
                <a:lnTo>
                  <a:pt x="141086" y="441960"/>
                </a:lnTo>
                <a:lnTo>
                  <a:pt x="180960" y="461135"/>
                </a:lnTo>
                <a:lnTo>
                  <a:pt x="224830" y="478562"/>
                </a:lnTo>
                <a:lnTo>
                  <a:pt x="272387" y="494105"/>
                </a:lnTo>
                <a:lnTo>
                  <a:pt x="323320" y="507629"/>
                </a:lnTo>
                <a:lnTo>
                  <a:pt x="377316" y="518998"/>
                </a:lnTo>
                <a:lnTo>
                  <a:pt x="434066" y="528077"/>
                </a:lnTo>
                <a:lnTo>
                  <a:pt x="493259" y="534729"/>
                </a:lnTo>
                <a:lnTo>
                  <a:pt x="554584" y="538820"/>
                </a:lnTo>
                <a:lnTo>
                  <a:pt x="617729" y="540214"/>
                </a:lnTo>
                <a:lnTo>
                  <a:pt x="680899" y="538820"/>
                </a:lnTo>
                <a:lnTo>
                  <a:pt x="742245" y="534729"/>
                </a:lnTo>
                <a:lnTo>
                  <a:pt x="801456" y="528077"/>
                </a:lnTo>
                <a:lnTo>
                  <a:pt x="858221" y="518998"/>
                </a:lnTo>
                <a:lnTo>
                  <a:pt x="912231" y="507629"/>
                </a:lnTo>
                <a:lnTo>
                  <a:pt x="963175" y="494105"/>
                </a:lnTo>
                <a:lnTo>
                  <a:pt x="1010740" y="478562"/>
                </a:lnTo>
                <a:lnTo>
                  <a:pt x="1054618" y="461135"/>
                </a:lnTo>
                <a:lnTo>
                  <a:pt x="1094498" y="441960"/>
                </a:lnTo>
                <a:lnTo>
                  <a:pt x="1130068" y="421172"/>
                </a:lnTo>
                <a:lnTo>
                  <a:pt x="1161018" y="398908"/>
                </a:lnTo>
                <a:lnTo>
                  <a:pt x="1207816" y="350490"/>
                </a:lnTo>
                <a:lnTo>
                  <a:pt x="1232405" y="297791"/>
                </a:lnTo>
                <a:lnTo>
                  <a:pt x="1235596" y="270175"/>
                </a:lnTo>
                <a:lnTo>
                  <a:pt x="1232405" y="242557"/>
                </a:lnTo>
                <a:lnTo>
                  <a:pt x="1207816" y="189847"/>
                </a:lnTo>
                <a:lnTo>
                  <a:pt x="1161018" y="141410"/>
                </a:lnTo>
                <a:lnTo>
                  <a:pt x="1130068" y="119134"/>
                </a:lnTo>
                <a:lnTo>
                  <a:pt x="1094498" y="98334"/>
                </a:lnTo>
                <a:lnTo>
                  <a:pt x="1054618" y="79147"/>
                </a:lnTo>
                <a:lnTo>
                  <a:pt x="1010740" y="61707"/>
                </a:lnTo>
                <a:lnTo>
                  <a:pt x="963175" y="46151"/>
                </a:lnTo>
                <a:lnTo>
                  <a:pt x="912231" y="32616"/>
                </a:lnTo>
                <a:lnTo>
                  <a:pt x="858221" y="21237"/>
                </a:lnTo>
                <a:lnTo>
                  <a:pt x="801456" y="12149"/>
                </a:lnTo>
                <a:lnTo>
                  <a:pt x="742245" y="5490"/>
                </a:lnTo>
                <a:lnTo>
                  <a:pt x="680899" y="1395"/>
                </a:lnTo>
                <a:lnTo>
                  <a:pt x="617729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12100" y="4010283"/>
            <a:ext cx="1235710" cy="540385"/>
          </a:xfrm>
          <a:custGeom>
            <a:avLst/>
            <a:gdLst/>
            <a:ahLst/>
            <a:cxnLst/>
            <a:rect l="l" t="t" r="r" b="b"/>
            <a:pathLst>
              <a:path w="1235710" h="540385">
                <a:moveTo>
                  <a:pt x="1235596" y="270175"/>
                </a:moveTo>
                <a:lnTo>
                  <a:pt x="1223042" y="215736"/>
                </a:lnTo>
                <a:lnTo>
                  <a:pt x="1187038" y="165027"/>
                </a:lnTo>
                <a:lnTo>
                  <a:pt x="1130068" y="119134"/>
                </a:lnTo>
                <a:lnTo>
                  <a:pt x="1094498" y="98334"/>
                </a:lnTo>
                <a:lnTo>
                  <a:pt x="1054618" y="79147"/>
                </a:lnTo>
                <a:lnTo>
                  <a:pt x="1010741" y="61707"/>
                </a:lnTo>
                <a:lnTo>
                  <a:pt x="963175" y="46151"/>
                </a:lnTo>
                <a:lnTo>
                  <a:pt x="912231" y="32616"/>
                </a:lnTo>
                <a:lnTo>
                  <a:pt x="858221" y="21237"/>
                </a:lnTo>
                <a:lnTo>
                  <a:pt x="801456" y="12149"/>
                </a:lnTo>
                <a:lnTo>
                  <a:pt x="742245" y="5490"/>
                </a:lnTo>
                <a:lnTo>
                  <a:pt x="680899" y="1395"/>
                </a:lnTo>
                <a:lnTo>
                  <a:pt x="617729" y="0"/>
                </a:lnTo>
                <a:lnTo>
                  <a:pt x="554584" y="1395"/>
                </a:lnTo>
                <a:lnTo>
                  <a:pt x="493259" y="5490"/>
                </a:lnTo>
                <a:lnTo>
                  <a:pt x="434066" y="12149"/>
                </a:lnTo>
                <a:lnTo>
                  <a:pt x="377316" y="21237"/>
                </a:lnTo>
                <a:lnTo>
                  <a:pt x="323320" y="32616"/>
                </a:lnTo>
                <a:lnTo>
                  <a:pt x="272387" y="46151"/>
                </a:lnTo>
                <a:lnTo>
                  <a:pt x="224830" y="61707"/>
                </a:lnTo>
                <a:lnTo>
                  <a:pt x="180960" y="79147"/>
                </a:lnTo>
                <a:lnTo>
                  <a:pt x="141086" y="98334"/>
                </a:lnTo>
                <a:lnTo>
                  <a:pt x="105520" y="119134"/>
                </a:lnTo>
                <a:lnTo>
                  <a:pt x="74573" y="141410"/>
                </a:lnTo>
                <a:lnTo>
                  <a:pt x="27779" y="189847"/>
                </a:lnTo>
                <a:lnTo>
                  <a:pt x="3190" y="242557"/>
                </a:lnTo>
                <a:lnTo>
                  <a:pt x="0" y="270175"/>
                </a:lnTo>
                <a:lnTo>
                  <a:pt x="3190" y="297791"/>
                </a:lnTo>
                <a:lnTo>
                  <a:pt x="27779" y="350490"/>
                </a:lnTo>
                <a:lnTo>
                  <a:pt x="74573" y="398908"/>
                </a:lnTo>
                <a:lnTo>
                  <a:pt x="105520" y="421172"/>
                </a:lnTo>
                <a:lnTo>
                  <a:pt x="141086" y="441960"/>
                </a:lnTo>
                <a:lnTo>
                  <a:pt x="180960" y="461135"/>
                </a:lnTo>
                <a:lnTo>
                  <a:pt x="224830" y="478562"/>
                </a:lnTo>
                <a:lnTo>
                  <a:pt x="272387" y="494105"/>
                </a:lnTo>
                <a:lnTo>
                  <a:pt x="323320" y="507629"/>
                </a:lnTo>
                <a:lnTo>
                  <a:pt x="377316" y="518998"/>
                </a:lnTo>
                <a:lnTo>
                  <a:pt x="434066" y="528077"/>
                </a:lnTo>
                <a:lnTo>
                  <a:pt x="493259" y="534729"/>
                </a:lnTo>
                <a:lnTo>
                  <a:pt x="554584" y="538820"/>
                </a:lnTo>
                <a:lnTo>
                  <a:pt x="617729" y="540214"/>
                </a:lnTo>
                <a:lnTo>
                  <a:pt x="680899" y="538820"/>
                </a:lnTo>
                <a:lnTo>
                  <a:pt x="742245" y="534729"/>
                </a:lnTo>
                <a:lnTo>
                  <a:pt x="801456" y="528077"/>
                </a:lnTo>
                <a:lnTo>
                  <a:pt x="858221" y="518998"/>
                </a:lnTo>
                <a:lnTo>
                  <a:pt x="912231" y="507629"/>
                </a:lnTo>
                <a:lnTo>
                  <a:pt x="963175" y="494105"/>
                </a:lnTo>
                <a:lnTo>
                  <a:pt x="1010741" y="478562"/>
                </a:lnTo>
                <a:lnTo>
                  <a:pt x="1054618" y="461135"/>
                </a:lnTo>
                <a:lnTo>
                  <a:pt x="1094498" y="441960"/>
                </a:lnTo>
                <a:lnTo>
                  <a:pt x="1130068" y="421172"/>
                </a:lnTo>
                <a:lnTo>
                  <a:pt x="1161018" y="398908"/>
                </a:lnTo>
                <a:lnTo>
                  <a:pt x="1207816" y="350490"/>
                </a:lnTo>
                <a:lnTo>
                  <a:pt x="1232405" y="297791"/>
                </a:lnTo>
                <a:lnTo>
                  <a:pt x="1235596" y="270175"/>
                </a:lnTo>
                <a:close/>
              </a:path>
            </a:pathLst>
          </a:custGeom>
          <a:ln w="32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490217" y="4048490"/>
            <a:ext cx="67945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20">
                <a:latin typeface="宋体"/>
                <a:cs typeface="宋体"/>
              </a:rPr>
              <a:t>运行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12907" y="3991092"/>
            <a:ext cx="1158875" cy="579120"/>
          </a:xfrm>
          <a:custGeom>
            <a:avLst/>
            <a:gdLst/>
            <a:ahLst/>
            <a:cxnLst/>
            <a:rect l="l" t="t" r="r" b="b"/>
            <a:pathLst>
              <a:path w="1158875" h="579120">
                <a:moveTo>
                  <a:pt x="579181" y="0"/>
                </a:moveTo>
                <a:lnTo>
                  <a:pt x="516080" y="1698"/>
                </a:lnTo>
                <a:lnTo>
                  <a:pt x="454946" y="6675"/>
                </a:lnTo>
                <a:lnTo>
                  <a:pt x="396131" y="14754"/>
                </a:lnTo>
                <a:lnTo>
                  <a:pt x="339990" y="25758"/>
                </a:lnTo>
                <a:lnTo>
                  <a:pt x="286876" y="39511"/>
                </a:lnTo>
                <a:lnTo>
                  <a:pt x="237142" y="55837"/>
                </a:lnTo>
                <a:lnTo>
                  <a:pt x="191143" y="74558"/>
                </a:lnTo>
                <a:lnTo>
                  <a:pt x="149231" y="95497"/>
                </a:lnTo>
                <a:lnTo>
                  <a:pt x="111760" y="118479"/>
                </a:lnTo>
                <a:lnTo>
                  <a:pt x="79084" y="143327"/>
                </a:lnTo>
                <a:lnTo>
                  <a:pt x="51557" y="169863"/>
                </a:lnTo>
                <a:lnTo>
                  <a:pt x="13360" y="227297"/>
                </a:lnTo>
                <a:lnTo>
                  <a:pt x="0" y="289366"/>
                </a:lnTo>
                <a:lnTo>
                  <a:pt x="3399" y="320892"/>
                </a:lnTo>
                <a:lnTo>
                  <a:pt x="29531" y="380820"/>
                </a:lnTo>
                <a:lnTo>
                  <a:pt x="79084" y="435405"/>
                </a:lnTo>
                <a:lnTo>
                  <a:pt x="111760" y="460253"/>
                </a:lnTo>
                <a:lnTo>
                  <a:pt x="149231" y="483235"/>
                </a:lnTo>
                <a:lnTo>
                  <a:pt x="191143" y="504175"/>
                </a:lnTo>
                <a:lnTo>
                  <a:pt x="237142" y="522896"/>
                </a:lnTo>
                <a:lnTo>
                  <a:pt x="286876" y="539221"/>
                </a:lnTo>
                <a:lnTo>
                  <a:pt x="339990" y="552974"/>
                </a:lnTo>
                <a:lnTo>
                  <a:pt x="396131" y="563979"/>
                </a:lnTo>
                <a:lnTo>
                  <a:pt x="454946" y="572058"/>
                </a:lnTo>
                <a:lnTo>
                  <a:pt x="516080" y="577034"/>
                </a:lnTo>
                <a:lnTo>
                  <a:pt x="579181" y="578733"/>
                </a:lnTo>
                <a:lnTo>
                  <a:pt x="642305" y="577034"/>
                </a:lnTo>
                <a:lnTo>
                  <a:pt x="703457" y="572058"/>
                </a:lnTo>
                <a:lnTo>
                  <a:pt x="762283" y="563979"/>
                </a:lnTo>
                <a:lnTo>
                  <a:pt x="818430" y="552974"/>
                </a:lnTo>
                <a:lnTo>
                  <a:pt x="871546" y="539221"/>
                </a:lnTo>
                <a:lnTo>
                  <a:pt x="921278" y="522896"/>
                </a:lnTo>
                <a:lnTo>
                  <a:pt x="967273" y="504175"/>
                </a:lnTo>
                <a:lnTo>
                  <a:pt x="1009178" y="483235"/>
                </a:lnTo>
                <a:lnTo>
                  <a:pt x="1046641" y="460253"/>
                </a:lnTo>
                <a:lnTo>
                  <a:pt x="1079308" y="435405"/>
                </a:lnTo>
                <a:lnTo>
                  <a:pt x="1106827" y="408869"/>
                </a:lnTo>
                <a:lnTo>
                  <a:pt x="1145008" y="351436"/>
                </a:lnTo>
                <a:lnTo>
                  <a:pt x="1158362" y="289366"/>
                </a:lnTo>
                <a:lnTo>
                  <a:pt x="1154965" y="257840"/>
                </a:lnTo>
                <a:lnTo>
                  <a:pt x="1128844" y="197912"/>
                </a:lnTo>
                <a:lnTo>
                  <a:pt x="1079308" y="143327"/>
                </a:lnTo>
                <a:lnTo>
                  <a:pt x="1046641" y="118479"/>
                </a:lnTo>
                <a:lnTo>
                  <a:pt x="1009178" y="95497"/>
                </a:lnTo>
                <a:lnTo>
                  <a:pt x="967273" y="74558"/>
                </a:lnTo>
                <a:lnTo>
                  <a:pt x="921278" y="55837"/>
                </a:lnTo>
                <a:lnTo>
                  <a:pt x="871546" y="39511"/>
                </a:lnTo>
                <a:lnTo>
                  <a:pt x="818430" y="25758"/>
                </a:lnTo>
                <a:lnTo>
                  <a:pt x="762283" y="14754"/>
                </a:lnTo>
                <a:lnTo>
                  <a:pt x="703457" y="6675"/>
                </a:lnTo>
                <a:lnTo>
                  <a:pt x="642305" y="1698"/>
                </a:lnTo>
                <a:lnTo>
                  <a:pt x="579181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12907" y="3991092"/>
            <a:ext cx="1158875" cy="579120"/>
          </a:xfrm>
          <a:custGeom>
            <a:avLst/>
            <a:gdLst/>
            <a:ahLst/>
            <a:cxnLst/>
            <a:rect l="l" t="t" r="r" b="b"/>
            <a:pathLst>
              <a:path w="1158875" h="579120">
                <a:moveTo>
                  <a:pt x="1158362" y="289366"/>
                </a:moveTo>
                <a:lnTo>
                  <a:pt x="1145008" y="227297"/>
                </a:lnTo>
                <a:lnTo>
                  <a:pt x="1106827" y="169863"/>
                </a:lnTo>
                <a:lnTo>
                  <a:pt x="1079308" y="143327"/>
                </a:lnTo>
                <a:lnTo>
                  <a:pt x="1046641" y="118479"/>
                </a:lnTo>
                <a:lnTo>
                  <a:pt x="1009178" y="95497"/>
                </a:lnTo>
                <a:lnTo>
                  <a:pt x="967273" y="74558"/>
                </a:lnTo>
                <a:lnTo>
                  <a:pt x="921278" y="55837"/>
                </a:lnTo>
                <a:lnTo>
                  <a:pt x="871546" y="39511"/>
                </a:lnTo>
                <a:lnTo>
                  <a:pt x="818430" y="25758"/>
                </a:lnTo>
                <a:lnTo>
                  <a:pt x="762283" y="14754"/>
                </a:lnTo>
                <a:lnTo>
                  <a:pt x="703457" y="6675"/>
                </a:lnTo>
                <a:lnTo>
                  <a:pt x="642305" y="1698"/>
                </a:lnTo>
                <a:lnTo>
                  <a:pt x="579181" y="0"/>
                </a:lnTo>
                <a:lnTo>
                  <a:pt x="516080" y="1698"/>
                </a:lnTo>
                <a:lnTo>
                  <a:pt x="454946" y="6675"/>
                </a:lnTo>
                <a:lnTo>
                  <a:pt x="396131" y="14754"/>
                </a:lnTo>
                <a:lnTo>
                  <a:pt x="339990" y="25758"/>
                </a:lnTo>
                <a:lnTo>
                  <a:pt x="286876" y="39511"/>
                </a:lnTo>
                <a:lnTo>
                  <a:pt x="237142" y="55837"/>
                </a:lnTo>
                <a:lnTo>
                  <a:pt x="191143" y="74558"/>
                </a:lnTo>
                <a:lnTo>
                  <a:pt x="149231" y="95497"/>
                </a:lnTo>
                <a:lnTo>
                  <a:pt x="111760" y="118479"/>
                </a:lnTo>
                <a:lnTo>
                  <a:pt x="79084" y="143327"/>
                </a:lnTo>
                <a:lnTo>
                  <a:pt x="51557" y="169863"/>
                </a:lnTo>
                <a:lnTo>
                  <a:pt x="13360" y="227297"/>
                </a:lnTo>
                <a:lnTo>
                  <a:pt x="0" y="289366"/>
                </a:lnTo>
                <a:lnTo>
                  <a:pt x="3399" y="320892"/>
                </a:lnTo>
                <a:lnTo>
                  <a:pt x="29531" y="380820"/>
                </a:lnTo>
                <a:lnTo>
                  <a:pt x="79084" y="435405"/>
                </a:lnTo>
                <a:lnTo>
                  <a:pt x="111760" y="460253"/>
                </a:lnTo>
                <a:lnTo>
                  <a:pt x="149231" y="483235"/>
                </a:lnTo>
                <a:lnTo>
                  <a:pt x="191143" y="504175"/>
                </a:lnTo>
                <a:lnTo>
                  <a:pt x="237142" y="522896"/>
                </a:lnTo>
                <a:lnTo>
                  <a:pt x="286876" y="539221"/>
                </a:lnTo>
                <a:lnTo>
                  <a:pt x="339990" y="552974"/>
                </a:lnTo>
                <a:lnTo>
                  <a:pt x="396131" y="563979"/>
                </a:lnTo>
                <a:lnTo>
                  <a:pt x="454946" y="572058"/>
                </a:lnTo>
                <a:lnTo>
                  <a:pt x="516080" y="577034"/>
                </a:lnTo>
                <a:lnTo>
                  <a:pt x="579181" y="578733"/>
                </a:lnTo>
                <a:lnTo>
                  <a:pt x="642305" y="577034"/>
                </a:lnTo>
                <a:lnTo>
                  <a:pt x="703457" y="572058"/>
                </a:lnTo>
                <a:lnTo>
                  <a:pt x="762283" y="563979"/>
                </a:lnTo>
                <a:lnTo>
                  <a:pt x="818430" y="552974"/>
                </a:lnTo>
                <a:lnTo>
                  <a:pt x="871546" y="539221"/>
                </a:lnTo>
                <a:lnTo>
                  <a:pt x="921278" y="522896"/>
                </a:lnTo>
                <a:lnTo>
                  <a:pt x="967273" y="504175"/>
                </a:lnTo>
                <a:lnTo>
                  <a:pt x="1009178" y="483235"/>
                </a:lnTo>
                <a:lnTo>
                  <a:pt x="1046641" y="460253"/>
                </a:lnTo>
                <a:lnTo>
                  <a:pt x="1079308" y="435405"/>
                </a:lnTo>
                <a:lnTo>
                  <a:pt x="1106827" y="408869"/>
                </a:lnTo>
                <a:lnTo>
                  <a:pt x="1145008" y="351436"/>
                </a:lnTo>
                <a:lnTo>
                  <a:pt x="1158362" y="289366"/>
                </a:lnTo>
                <a:close/>
              </a:path>
            </a:pathLst>
          </a:custGeom>
          <a:ln w="32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652612" y="4048490"/>
            <a:ext cx="67945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20">
                <a:latin typeface="宋体"/>
                <a:cs typeface="宋体"/>
              </a:rPr>
              <a:t>退出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26184" y="4010283"/>
            <a:ext cx="1158875" cy="540385"/>
          </a:xfrm>
          <a:custGeom>
            <a:avLst/>
            <a:gdLst/>
            <a:ahLst/>
            <a:cxnLst/>
            <a:rect l="l" t="t" r="r" b="b"/>
            <a:pathLst>
              <a:path w="1158875" h="540385">
                <a:moveTo>
                  <a:pt x="579181" y="0"/>
                </a:moveTo>
                <a:lnTo>
                  <a:pt x="516073" y="1585"/>
                </a:lnTo>
                <a:lnTo>
                  <a:pt x="454934" y="6233"/>
                </a:lnTo>
                <a:lnTo>
                  <a:pt x="396116" y="13777"/>
                </a:lnTo>
                <a:lnTo>
                  <a:pt x="339973" y="24053"/>
                </a:lnTo>
                <a:lnTo>
                  <a:pt x="286858" y="36895"/>
                </a:lnTo>
                <a:lnTo>
                  <a:pt x="237125" y="52139"/>
                </a:lnTo>
                <a:lnTo>
                  <a:pt x="191127" y="69619"/>
                </a:lnTo>
                <a:lnTo>
                  <a:pt x="149217" y="89171"/>
                </a:lnTo>
                <a:lnTo>
                  <a:pt x="111748" y="110630"/>
                </a:lnTo>
                <a:lnTo>
                  <a:pt x="79075" y="133829"/>
                </a:lnTo>
                <a:lnTo>
                  <a:pt x="29527" y="184793"/>
                </a:lnTo>
                <a:lnTo>
                  <a:pt x="3398" y="240743"/>
                </a:lnTo>
                <a:lnTo>
                  <a:pt x="0" y="270175"/>
                </a:lnTo>
                <a:lnTo>
                  <a:pt x="3398" y="299605"/>
                </a:lnTo>
                <a:lnTo>
                  <a:pt x="29527" y="355542"/>
                </a:lnTo>
                <a:lnTo>
                  <a:pt x="79075" y="406485"/>
                </a:lnTo>
                <a:lnTo>
                  <a:pt x="111748" y="429672"/>
                </a:lnTo>
                <a:lnTo>
                  <a:pt x="149217" y="451117"/>
                </a:lnTo>
                <a:lnTo>
                  <a:pt x="191127" y="470656"/>
                </a:lnTo>
                <a:lnTo>
                  <a:pt x="237125" y="488123"/>
                </a:lnTo>
                <a:lnTo>
                  <a:pt x="286858" y="503354"/>
                </a:lnTo>
                <a:lnTo>
                  <a:pt x="339973" y="516185"/>
                </a:lnTo>
                <a:lnTo>
                  <a:pt x="396116" y="526451"/>
                </a:lnTo>
                <a:lnTo>
                  <a:pt x="454934" y="533987"/>
                </a:lnTo>
                <a:lnTo>
                  <a:pt x="516073" y="538630"/>
                </a:lnTo>
                <a:lnTo>
                  <a:pt x="579181" y="540214"/>
                </a:lnTo>
                <a:lnTo>
                  <a:pt x="642289" y="538630"/>
                </a:lnTo>
                <a:lnTo>
                  <a:pt x="703428" y="533987"/>
                </a:lnTo>
                <a:lnTo>
                  <a:pt x="762245" y="526451"/>
                </a:lnTo>
                <a:lnTo>
                  <a:pt x="818387" y="516185"/>
                </a:lnTo>
                <a:lnTo>
                  <a:pt x="871500" y="503354"/>
                </a:lnTo>
                <a:lnTo>
                  <a:pt x="921232" y="488123"/>
                </a:lnTo>
                <a:lnTo>
                  <a:pt x="967229" y="470656"/>
                </a:lnTo>
                <a:lnTo>
                  <a:pt x="1009138" y="451117"/>
                </a:lnTo>
                <a:lnTo>
                  <a:pt x="1046605" y="429672"/>
                </a:lnTo>
                <a:lnTo>
                  <a:pt x="1079277" y="406485"/>
                </a:lnTo>
                <a:lnTo>
                  <a:pt x="1128823" y="355542"/>
                </a:lnTo>
                <a:lnTo>
                  <a:pt x="1154950" y="299605"/>
                </a:lnTo>
                <a:lnTo>
                  <a:pt x="1158349" y="270175"/>
                </a:lnTo>
                <a:lnTo>
                  <a:pt x="1154950" y="240743"/>
                </a:lnTo>
                <a:lnTo>
                  <a:pt x="1128823" y="184793"/>
                </a:lnTo>
                <a:lnTo>
                  <a:pt x="1079277" y="133829"/>
                </a:lnTo>
                <a:lnTo>
                  <a:pt x="1046605" y="110630"/>
                </a:lnTo>
                <a:lnTo>
                  <a:pt x="1009138" y="89171"/>
                </a:lnTo>
                <a:lnTo>
                  <a:pt x="967229" y="69619"/>
                </a:lnTo>
                <a:lnTo>
                  <a:pt x="921232" y="52139"/>
                </a:lnTo>
                <a:lnTo>
                  <a:pt x="871500" y="36895"/>
                </a:lnTo>
                <a:lnTo>
                  <a:pt x="818387" y="24053"/>
                </a:lnTo>
                <a:lnTo>
                  <a:pt x="762245" y="13777"/>
                </a:lnTo>
                <a:lnTo>
                  <a:pt x="703428" y="6233"/>
                </a:lnTo>
                <a:lnTo>
                  <a:pt x="642289" y="1585"/>
                </a:lnTo>
                <a:lnTo>
                  <a:pt x="579181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26184" y="4010283"/>
            <a:ext cx="1158875" cy="540385"/>
          </a:xfrm>
          <a:custGeom>
            <a:avLst/>
            <a:gdLst/>
            <a:ahLst/>
            <a:cxnLst/>
            <a:rect l="l" t="t" r="r" b="b"/>
            <a:pathLst>
              <a:path w="1158875" h="540385">
                <a:moveTo>
                  <a:pt x="1158349" y="270175"/>
                </a:moveTo>
                <a:lnTo>
                  <a:pt x="1144991" y="212228"/>
                </a:lnTo>
                <a:lnTo>
                  <a:pt x="1106801" y="158606"/>
                </a:lnTo>
                <a:lnTo>
                  <a:pt x="1046605" y="110630"/>
                </a:lnTo>
                <a:lnTo>
                  <a:pt x="1009138" y="89171"/>
                </a:lnTo>
                <a:lnTo>
                  <a:pt x="967229" y="69619"/>
                </a:lnTo>
                <a:lnTo>
                  <a:pt x="921232" y="52139"/>
                </a:lnTo>
                <a:lnTo>
                  <a:pt x="871500" y="36895"/>
                </a:lnTo>
                <a:lnTo>
                  <a:pt x="818387" y="24053"/>
                </a:lnTo>
                <a:lnTo>
                  <a:pt x="762245" y="13777"/>
                </a:lnTo>
                <a:lnTo>
                  <a:pt x="703428" y="6233"/>
                </a:lnTo>
                <a:lnTo>
                  <a:pt x="642289" y="1585"/>
                </a:lnTo>
                <a:lnTo>
                  <a:pt x="579181" y="0"/>
                </a:lnTo>
                <a:lnTo>
                  <a:pt x="516073" y="1585"/>
                </a:lnTo>
                <a:lnTo>
                  <a:pt x="454934" y="6233"/>
                </a:lnTo>
                <a:lnTo>
                  <a:pt x="396116" y="13777"/>
                </a:lnTo>
                <a:lnTo>
                  <a:pt x="339973" y="24053"/>
                </a:lnTo>
                <a:lnTo>
                  <a:pt x="286858" y="36895"/>
                </a:lnTo>
                <a:lnTo>
                  <a:pt x="237125" y="52139"/>
                </a:lnTo>
                <a:lnTo>
                  <a:pt x="191127" y="69619"/>
                </a:lnTo>
                <a:lnTo>
                  <a:pt x="149217" y="89171"/>
                </a:lnTo>
                <a:lnTo>
                  <a:pt x="111749" y="110630"/>
                </a:lnTo>
                <a:lnTo>
                  <a:pt x="79075" y="133829"/>
                </a:lnTo>
                <a:lnTo>
                  <a:pt x="29527" y="184793"/>
                </a:lnTo>
                <a:lnTo>
                  <a:pt x="3398" y="240743"/>
                </a:lnTo>
                <a:lnTo>
                  <a:pt x="0" y="270175"/>
                </a:lnTo>
                <a:lnTo>
                  <a:pt x="3398" y="299605"/>
                </a:lnTo>
                <a:lnTo>
                  <a:pt x="29527" y="355542"/>
                </a:lnTo>
                <a:lnTo>
                  <a:pt x="79075" y="406485"/>
                </a:lnTo>
                <a:lnTo>
                  <a:pt x="111749" y="429672"/>
                </a:lnTo>
                <a:lnTo>
                  <a:pt x="149217" y="451117"/>
                </a:lnTo>
                <a:lnTo>
                  <a:pt x="191127" y="470656"/>
                </a:lnTo>
                <a:lnTo>
                  <a:pt x="237125" y="488123"/>
                </a:lnTo>
                <a:lnTo>
                  <a:pt x="286858" y="503354"/>
                </a:lnTo>
                <a:lnTo>
                  <a:pt x="339973" y="516185"/>
                </a:lnTo>
                <a:lnTo>
                  <a:pt x="396116" y="526451"/>
                </a:lnTo>
                <a:lnTo>
                  <a:pt x="454934" y="533987"/>
                </a:lnTo>
                <a:lnTo>
                  <a:pt x="516073" y="538630"/>
                </a:lnTo>
                <a:lnTo>
                  <a:pt x="579181" y="540214"/>
                </a:lnTo>
                <a:lnTo>
                  <a:pt x="642289" y="538630"/>
                </a:lnTo>
                <a:lnTo>
                  <a:pt x="703428" y="533987"/>
                </a:lnTo>
                <a:lnTo>
                  <a:pt x="762245" y="526451"/>
                </a:lnTo>
                <a:lnTo>
                  <a:pt x="818387" y="516185"/>
                </a:lnTo>
                <a:lnTo>
                  <a:pt x="871500" y="503354"/>
                </a:lnTo>
                <a:lnTo>
                  <a:pt x="921232" y="488123"/>
                </a:lnTo>
                <a:lnTo>
                  <a:pt x="967229" y="470656"/>
                </a:lnTo>
                <a:lnTo>
                  <a:pt x="1009138" y="451117"/>
                </a:lnTo>
                <a:lnTo>
                  <a:pt x="1046605" y="429672"/>
                </a:lnTo>
                <a:lnTo>
                  <a:pt x="1079277" y="406485"/>
                </a:lnTo>
                <a:lnTo>
                  <a:pt x="1128823" y="355542"/>
                </a:lnTo>
                <a:lnTo>
                  <a:pt x="1154950" y="299605"/>
                </a:lnTo>
                <a:lnTo>
                  <a:pt x="1158349" y="270175"/>
                </a:lnTo>
                <a:close/>
              </a:path>
            </a:pathLst>
          </a:custGeom>
          <a:ln w="32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24956" y="3962331"/>
            <a:ext cx="761365" cy="56134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 marR="5080" indent="122555">
              <a:lnSpc>
                <a:spcPts val="1900"/>
              </a:lnSpc>
              <a:spcBef>
                <a:spcPts val="509"/>
              </a:spcBef>
            </a:pPr>
            <a:r>
              <a:rPr dirty="0" sz="1900" spc="30">
                <a:latin typeface="宋体"/>
                <a:cs typeface="宋体"/>
              </a:rPr>
              <a:t>就绪 </a:t>
            </a:r>
            <a:r>
              <a:rPr dirty="0" sz="1900" spc="30">
                <a:latin typeface="宋体"/>
                <a:cs typeface="宋体"/>
              </a:rPr>
              <a:t>挂起态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26184" y="5881570"/>
            <a:ext cx="1158875" cy="579120"/>
          </a:xfrm>
          <a:custGeom>
            <a:avLst/>
            <a:gdLst/>
            <a:ahLst/>
            <a:cxnLst/>
            <a:rect l="l" t="t" r="r" b="b"/>
            <a:pathLst>
              <a:path w="1158875" h="579120">
                <a:moveTo>
                  <a:pt x="579181" y="0"/>
                </a:moveTo>
                <a:lnTo>
                  <a:pt x="516073" y="1697"/>
                </a:lnTo>
                <a:lnTo>
                  <a:pt x="454934" y="6673"/>
                </a:lnTo>
                <a:lnTo>
                  <a:pt x="396116" y="14751"/>
                </a:lnTo>
                <a:lnTo>
                  <a:pt x="339973" y="25754"/>
                </a:lnTo>
                <a:lnTo>
                  <a:pt x="286858" y="39505"/>
                </a:lnTo>
                <a:lnTo>
                  <a:pt x="237125" y="55829"/>
                </a:lnTo>
                <a:lnTo>
                  <a:pt x="191127" y="74548"/>
                </a:lnTo>
                <a:lnTo>
                  <a:pt x="149217" y="95486"/>
                </a:lnTo>
                <a:lnTo>
                  <a:pt x="111748" y="118467"/>
                </a:lnTo>
                <a:lnTo>
                  <a:pt x="79075" y="143315"/>
                </a:lnTo>
                <a:lnTo>
                  <a:pt x="51550" y="169852"/>
                </a:lnTo>
                <a:lnTo>
                  <a:pt x="13358" y="227288"/>
                </a:lnTo>
                <a:lnTo>
                  <a:pt x="0" y="289366"/>
                </a:lnTo>
                <a:lnTo>
                  <a:pt x="3398" y="320894"/>
                </a:lnTo>
                <a:lnTo>
                  <a:pt x="29527" y="380825"/>
                </a:lnTo>
                <a:lnTo>
                  <a:pt x="79075" y="435411"/>
                </a:lnTo>
                <a:lnTo>
                  <a:pt x="111748" y="460259"/>
                </a:lnTo>
                <a:lnTo>
                  <a:pt x="149217" y="483240"/>
                </a:lnTo>
                <a:lnTo>
                  <a:pt x="191127" y="504179"/>
                </a:lnTo>
                <a:lnTo>
                  <a:pt x="237125" y="522899"/>
                </a:lnTo>
                <a:lnTo>
                  <a:pt x="286858" y="539224"/>
                </a:lnTo>
                <a:lnTo>
                  <a:pt x="339973" y="552976"/>
                </a:lnTo>
                <a:lnTo>
                  <a:pt x="396116" y="563980"/>
                </a:lnTo>
                <a:lnTo>
                  <a:pt x="454934" y="572058"/>
                </a:lnTo>
                <a:lnTo>
                  <a:pt x="516073" y="577035"/>
                </a:lnTo>
                <a:lnTo>
                  <a:pt x="579181" y="578733"/>
                </a:lnTo>
                <a:lnTo>
                  <a:pt x="642289" y="577035"/>
                </a:lnTo>
                <a:lnTo>
                  <a:pt x="703428" y="572058"/>
                </a:lnTo>
                <a:lnTo>
                  <a:pt x="762245" y="563980"/>
                </a:lnTo>
                <a:lnTo>
                  <a:pt x="818387" y="552976"/>
                </a:lnTo>
                <a:lnTo>
                  <a:pt x="871500" y="539224"/>
                </a:lnTo>
                <a:lnTo>
                  <a:pt x="921232" y="522899"/>
                </a:lnTo>
                <a:lnTo>
                  <a:pt x="967229" y="504179"/>
                </a:lnTo>
                <a:lnTo>
                  <a:pt x="1009138" y="483240"/>
                </a:lnTo>
                <a:lnTo>
                  <a:pt x="1046605" y="460259"/>
                </a:lnTo>
                <a:lnTo>
                  <a:pt x="1079277" y="435411"/>
                </a:lnTo>
                <a:lnTo>
                  <a:pt x="1106800" y="408875"/>
                </a:lnTo>
                <a:lnTo>
                  <a:pt x="1144991" y="351440"/>
                </a:lnTo>
                <a:lnTo>
                  <a:pt x="1158349" y="289366"/>
                </a:lnTo>
                <a:lnTo>
                  <a:pt x="1154950" y="257835"/>
                </a:lnTo>
                <a:lnTo>
                  <a:pt x="1128823" y="197902"/>
                </a:lnTo>
                <a:lnTo>
                  <a:pt x="1079277" y="143315"/>
                </a:lnTo>
                <a:lnTo>
                  <a:pt x="1046605" y="118467"/>
                </a:lnTo>
                <a:lnTo>
                  <a:pt x="1009138" y="95486"/>
                </a:lnTo>
                <a:lnTo>
                  <a:pt x="967229" y="74548"/>
                </a:lnTo>
                <a:lnTo>
                  <a:pt x="921232" y="55829"/>
                </a:lnTo>
                <a:lnTo>
                  <a:pt x="871500" y="39505"/>
                </a:lnTo>
                <a:lnTo>
                  <a:pt x="818387" y="25754"/>
                </a:lnTo>
                <a:lnTo>
                  <a:pt x="762245" y="14751"/>
                </a:lnTo>
                <a:lnTo>
                  <a:pt x="703428" y="6673"/>
                </a:lnTo>
                <a:lnTo>
                  <a:pt x="642289" y="1697"/>
                </a:lnTo>
                <a:lnTo>
                  <a:pt x="579181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26184" y="5881570"/>
            <a:ext cx="1158875" cy="579120"/>
          </a:xfrm>
          <a:custGeom>
            <a:avLst/>
            <a:gdLst/>
            <a:ahLst/>
            <a:cxnLst/>
            <a:rect l="l" t="t" r="r" b="b"/>
            <a:pathLst>
              <a:path w="1158875" h="579120">
                <a:moveTo>
                  <a:pt x="1158349" y="289366"/>
                </a:moveTo>
                <a:lnTo>
                  <a:pt x="1144991" y="227288"/>
                </a:lnTo>
                <a:lnTo>
                  <a:pt x="1106801" y="169852"/>
                </a:lnTo>
                <a:lnTo>
                  <a:pt x="1079277" y="143315"/>
                </a:lnTo>
                <a:lnTo>
                  <a:pt x="1046605" y="118467"/>
                </a:lnTo>
                <a:lnTo>
                  <a:pt x="1009138" y="95486"/>
                </a:lnTo>
                <a:lnTo>
                  <a:pt x="967229" y="74548"/>
                </a:lnTo>
                <a:lnTo>
                  <a:pt x="921232" y="55829"/>
                </a:lnTo>
                <a:lnTo>
                  <a:pt x="871500" y="39505"/>
                </a:lnTo>
                <a:lnTo>
                  <a:pt x="818387" y="25754"/>
                </a:lnTo>
                <a:lnTo>
                  <a:pt x="762245" y="14751"/>
                </a:lnTo>
                <a:lnTo>
                  <a:pt x="703428" y="6673"/>
                </a:lnTo>
                <a:lnTo>
                  <a:pt x="642289" y="1697"/>
                </a:lnTo>
                <a:lnTo>
                  <a:pt x="579181" y="0"/>
                </a:lnTo>
                <a:lnTo>
                  <a:pt x="516073" y="1697"/>
                </a:lnTo>
                <a:lnTo>
                  <a:pt x="454934" y="6673"/>
                </a:lnTo>
                <a:lnTo>
                  <a:pt x="396116" y="14751"/>
                </a:lnTo>
                <a:lnTo>
                  <a:pt x="339973" y="25754"/>
                </a:lnTo>
                <a:lnTo>
                  <a:pt x="286858" y="39505"/>
                </a:lnTo>
                <a:lnTo>
                  <a:pt x="237125" y="55829"/>
                </a:lnTo>
                <a:lnTo>
                  <a:pt x="191127" y="74548"/>
                </a:lnTo>
                <a:lnTo>
                  <a:pt x="149217" y="95486"/>
                </a:lnTo>
                <a:lnTo>
                  <a:pt x="111749" y="118467"/>
                </a:lnTo>
                <a:lnTo>
                  <a:pt x="79075" y="143315"/>
                </a:lnTo>
                <a:lnTo>
                  <a:pt x="51550" y="169852"/>
                </a:lnTo>
                <a:lnTo>
                  <a:pt x="13358" y="227288"/>
                </a:lnTo>
                <a:lnTo>
                  <a:pt x="0" y="289366"/>
                </a:lnTo>
                <a:lnTo>
                  <a:pt x="3398" y="320894"/>
                </a:lnTo>
                <a:lnTo>
                  <a:pt x="29527" y="380825"/>
                </a:lnTo>
                <a:lnTo>
                  <a:pt x="79075" y="435412"/>
                </a:lnTo>
                <a:lnTo>
                  <a:pt x="111749" y="460259"/>
                </a:lnTo>
                <a:lnTo>
                  <a:pt x="149217" y="483240"/>
                </a:lnTo>
                <a:lnTo>
                  <a:pt x="191127" y="504179"/>
                </a:lnTo>
                <a:lnTo>
                  <a:pt x="237125" y="522899"/>
                </a:lnTo>
                <a:lnTo>
                  <a:pt x="286858" y="539224"/>
                </a:lnTo>
                <a:lnTo>
                  <a:pt x="339973" y="552976"/>
                </a:lnTo>
                <a:lnTo>
                  <a:pt x="396116" y="563980"/>
                </a:lnTo>
                <a:lnTo>
                  <a:pt x="454934" y="572058"/>
                </a:lnTo>
                <a:lnTo>
                  <a:pt x="516073" y="577035"/>
                </a:lnTo>
                <a:lnTo>
                  <a:pt x="579181" y="578733"/>
                </a:lnTo>
                <a:lnTo>
                  <a:pt x="642289" y="577035"/>
                </a:lnTo>
                <a:lnTo>
                  <a:pt x="703428" y="572058"/>
                </a:lnTo>
                <a:lnTo>
                  <a:pt x="762245" y="563980"/>
                </a:lnTo>
                <a:lnTo>
                  <a:pt x="818387" y="552976"/>
                </a:lnTo>
                <a:lnTo>
                  <a:pt x="871500" y="539224"/>
                </a:lnTo>
                <a:lnTo>
                  <a:pt x="921232" y="522899"/>
                </a:lnTo>
                <a:lnTo>
                  <a:pt x="967229" y="504179"/>
                </a:lnTo>
                <a:lnTo>
                  <a:pt x="1009138" y="483240"/>
                </a:lnTo>
                <a:lnTo>
                  <a:pt x="1046605" y="460259"/>
                </a:lnTo>
                <a:lnTo>
                  <a:pt x="1079277" y="435412"/>
                </a:lnTo>
                <a:lnTo>
                  <a:pt x="1106801" y="408875"/>
                </a:lnTo>
                <a:lnTo>
                  <a:pt x="1144991" y="351440"/>
                </a:lnTo>
                <a:lnTo>
                  <a:pt x="1158349" y="289366"/>
                </a:lnTo>
                <a:close/>
              </a:path>
            </a:pathLst>
          </a:custGeom>
          <a:ln w="32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124956" y="5852782"/>
            <a:ext cx="761365" cy="56134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 marR="5080" indent="122555">
              <a:lnSpc>
                <a:spcPts val="1900"/>
              </a:lnSpc>
              <a:spcBef>
                <a:spcPts val="509"/>
              </a:spcBef>
            </a:pPr>
            <a:r>
              <a:rPr dirty="0" sz="1900" spc="30">
                <a:latin typeface="宋体"/>
                <a:cs typeface="宋体"/>
              </a:rPr>
              <a:t>阻塞 </a:t>
            </a:r>
            <a:r>
              <a:rPr dirty="0" sz="1900" spc="30">
                <a:latin typeface="宋体"/>
                <a:cs typeface="宋体"/>
              </a:rPr>
              <a:t>挂起态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88389" y="5881570"/>
            <a:ext cx="1120140" cy="579120"/>
          </a:xfrm>
          <a:custGeom>
            <a:avLst/>
            <a:gdLst/>
            <a:ahLst/>
            <a:cxnLst/>
            <a:rect l="l" t="t" r="r" b="b"/>
            <a:pathLst>
              <a:path w="1120139" h="579120">
                <a:moveTo>
                  <a:pt x="559975" y="0"/>
                </a:moveTo>
                <a:lnTo>
                  <a:pt x="498970" y="1697"/>
                </a:lnTo>
                <a:lnTo>
                  <a:pt x="439865" y="6673"/>
                </a:lnTo>
                <a:lnTo>
                  <a:pt x="383002" y="14751"/>
                </a:lnTo>
                <a:lnTo>
                  <a:pt x="328724" y="25754"/>
                </a:lnTo>
                <a:lnTo>
                  <a:pt x="277371" y="39505"/>
                </a:lnTo>
                <a:lnTo>
                  <a:pt x="229287" y="55829"/>
                </a:lnTo>
                <a:lnTo>
                  <a:pt x="184812" y="74548"/>
                </a:lnTo>
                <a:lnTo>
                  <a:pt x="144289" y="95486"/>
                </a:lnTo>
                <a:lnTo>
                  <a:pt x="108060" y="118467"/>
                </a:lnTo>
                <a:lnTo>
                  <a:pt x="76466" y="143315"/>
                </a:lnTo>
                <a:lnTo>
                  <a:pt x="28553" y="197902"/>
                </a:lnTo>
                <a:lnTo>
                  <a:pt x="3286" y="257835"/>
                </a:lnTo>
                <a:lnTo>
                  <a:pt x="0" y="289366"/>
                </a:lnTo>
                <a:lnTo>
                  <a:pt x="3286" y="320894"/>
                </a:lnTo>
                <a:lnTo>
                  <a:pt x="28553" y="380825"/>
                </a:lnTo>
                <a:lnTo>
                  <a:pt x="76466" y="435411"/>
                </a:lnTo>
                <a:lnTo>
                  <a:pt x="108060" y="460259"/>
                </a:lnTo>
                <a:lnTo>
                  <a:pt x="144289" y="483240"/>
                </a:lnTo>
                <a:lnTo>
                  <a:pt x="184812" y="504179"/>
                </a:lnTo>
                <a:lnTo>
                  <a:pt x="229287" y="522899"/>
                </a:lnTo>
                <a:lnTo>
                  <a:pt x="277371" y="539224"/>
                </a:lnTo>
                <a:lnTo>
                  <a:pt x="328724" y="552976"/>
                </a:lnTo>
                <a:lnTo>
                  <a:pt x="383002" y="563980"/>
                </a:lnTo>
                <a:lnTo>
                  <a:pt x="439865" y="572058"/>
                </a:lnTo>
                <a:lnTo>
                  <a:pt x="498970" y="577035"/>
                </a:lnTo>
                <a:lnTo>
                  <a:pt x="559975" y="578733"/>
                </a:lnTo>
                <a:lnTo>
                  <a:pt x="620978" y="577035"/>
                </a:lnTo>
                <a:lnTo>
                  <a:pt x="680078" y="572058"/>
                </a:lnTo>
                <a:lnTo>
                  <a:pt x="736933" y="563980"/>
                </a:lnTo>
                <a:lnTo>
                  <a:pt x="791202" y="552976"/>
                </a:lnTo>
                <a:lnTo>
                  <a:pt x="842543" y="539224"/>
                </a:lnTo>
                <a:lnTo>
                  <a:pt x="890615" y="522899"/>
                </a:lnTo>
                <a:lnTo>
                  <a:pt x="935076" y="504179"/>
                </a:lnTo>
                <a:lnTo>
                  <a:pt x="975586" y="483240"/>
                </a:lnTo>
                <a:lnTo>
                  <a:pt x="1011802" y="460259"/>
                </a:lnTo>
                <a:lnTo>
                  <a:pt x="1043383" y="435411"/>
                </a:lnTo>
                <a:lnTo>
                  <a:pt x="1091274" y="380825"/>
                </a:lnTo>
                <a:lnTo>
                  <a:pt x="1116529" y="320894"/>
                </a:lnTo>
                <a:lnTo>
                  <a:pt x="1119814" y="289366"/>
                </a:lnTo>
                <a:lnTo>
                  <a:pt x="1116529" y="257835"/>
                </a:lnTo>
                <a:lnTo>
                  <a:pt x="1091274" y="197902"/>
                </a:lnTo>
                <a:lnTo>
                  <a:pt x="1043383" y="143315"/>
                </a:lnTo>
                <a:lnTo>
                  <a:pt x="1011802" y="118467"/>
                </a:lnTo>
                <a:lnTo>
                  <a:pt x="975586" y="95486"/>
                </a:lnTo>
                <a:lnTo>
                  <a:pt x="935076" y="74548"/>
                </a:lnTo>
                <a:lnTo>
                  <a:pt x="890615" y="55829"/>
                </a:lnTo>
                <a:lnTo>
                  <a:pt x="842543" y="39505"/>
                </a:lnTo>
                <a:lnTo>
                  <a:pt x="791202" y="25754"/>
                </a:lnTo>
                <a:lnTo>
                  <a:pt x="736933" y="14751"/>
                </a:lnTo>
                <a:lnTo>
                  <a:pt x="680078" y="6673"/>
                </a:lnTo>
                <a:lnTo>
                  <a:pt x="620978" y="1697"/>
                </a:lnTo>
                <a:lnTo>
                  <a:pt x="559975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88389" y="5881570"/>
            <a:ext cx="1120140" cy="579120"/>
          </a:xfrm>
          <a:custGeom>
            <a:avLst/>
            <a:gdLst/>
            <a:ahLst/>
            <a:cxnLst/>
            <a:rect l="l" t="t" r="r" b="b"/>
            <a:pathLst>
              <a:path w="1120139" h="579120">
                <a:moveTo>
                  <a:pt x="1119814" y="289366"/>
                </a:moveTo>
                <a:lnTo>
                  <a:pt x="1106902" y="227288"/>
                </a:lnTo>
                <a:lnTo>
                  <a:pt x="1069987" y="169852"/>
                </a:lnTo>
                <a:lnTo>
                  <a:pt x="1011802" y="118467"/>
                </a:lnTo>
                <a:lnTo>
                  <a:pt x="975586" y="95486"/>
                </a:lnTo>
                <a:lnTo>
                  <a:pt x="935076" y="74548"/>
                </a:lnTo>
                <a:lnTo>
                  <a:pt x="890615" y="55829"/>
                </a:lnTo>
                <a:lnTo>
                  <a:pt x="842543" y="39505"/>
                </a:lnTo>
                <a:lnTo>
                  <a:pt x="791202" y="25754"/>
                </a:lnTo>
                <a:lnTo>
                  <a:pt x="736933" y="14751"/>
                </a:lnTo>
                <a:lnTo>
                  <a:pt x="680078" y="6673"/>
                </a:lnTo>
                <a:lnTo>
                  <a:pt x="620978" y="1697"/>
                </a:lnTo>
                <a:lnTo>
                  <a:pt x="559975" y="0"/>
                </a:lnTo>
                <a:lnTo>
                  <a:pt x="498970" y="1697"/>
                </a:lnTo>
                <a:lnTo>
                  <a:pt x="439865" y="6673"/>
                </a:lnTo>
                <a:lnTo>
                  <a:pt x="383002" y="14751"/>
                </a:lnTo>
                <a:lnTo>
                  <a:pt x="328724" y="25754"/>
                </a:lnTo>
                <a:lnTo>
                  <a:pt x="277371" y="39505"/>
                </a:lnTo>
                <a:lnTo>
                  <a:pt x="229287" y="55829"/>
                </a:lnTo>
                <a:lnTo>
                  <a:pt x="184812" y="74548"/>
                </a:lnTo>
                <a:lnTo>
                  <a:pt x="144289" y="95486"/>
                </a:lnTo>
                <a:lnTo>
                  <a:pt x="108060" y="118467"/>
                </a:lnTo>
                <a:lnTo>
                  <a:pt x="76466" y="143315"/>
                </a:lnTo>
                <a:lnTo>
                  <a:pt x="28553" y="197902"/>
                </a:lnTo>
                <a:lnTo>
                  <a:pt x="3286" y="257835"/>
                </a:lnTo>
                <a:lnTo>
                  <a:pt x="0" y="289366"/>
                </a:lnTo>
                <a:lnTo>
                  <a:pt x="3286" y="320894"/>
                </a:lnTo>
                <a:lnTo>
                  <a:pt x="28553" y="380825"/>
                </a:lnTo>
                <a:lnTo>
                  <a:pt x="76466" y="435412"/>
                </a:lnTo>
                <a:lnTo>
                  <a:pt x="108060" y="460259"/>
                </a:lnTo>
                <a:lnTo>
                  <a:pt x="144289" y="483240"/>
                </a:lnTo>
                <a:lnTo>
                  <a:pt x="184812" y="504179"/>
                </a:lnTo>
                <a:lnTo>
                  <a:pt x="229287" y="522899"/>
                </a:lnTo>
                <a:lnTo>
                  <a:pt x="277371" y="539224"/>
                </a:lnTo>
                <a:lnTo>
                  <a:pt x="328724" y="552976"/>
                </a:lnTo>
                <a:lnTo>
                  <a:pt x="383002" y="563980"/>
                </a:lnTo>
                <a:lnTo>
                  <a:pt x="439865" y="572058"/>
                </a:lnTo>
                <a:lnTo>
                  <a:pt x="498970" y="577035"/>
                </a:lnTo>
                <a:lnTo>
                  <a:pt x="559975" y="578733"/>
                </a:lnTo>
                <a:lnTo>
                  <a:pt x="620978" y="577035"/>
                </a:lnTo>
                <a:lnTo>
                  <a:pt x="680078" y="572058"/>
                </a:lnTo>
                <a:lnTo>
                  <a:pt x="736933" y="563980"/>
                </a:lnTo>
                <a:lnTo>
                  <a:pt x="791202" y="552976"/>
                </a:lnTo>
                <a:lnTo>
                  <a:pt x="842543" y="539224"/>
                </a:lnTo>
                <a:lnTo>
                  <a:pt x="890615" y="522899"/>
                </a:lnTo>
                <a:lnTo>
                  <a:pt x="935076" y="504179"/>
                </a:lnTo>
                <a:lnTo>
                  <a:pt x="975586" y="483240"/>
                </a:lnTo>
                <a:lnTo>
                  <a:pt x="1011802" y="460259"/>
                </a:lnTo>
                <a:lnTo>
                  <a:pt x="1043383" y="435412"/>
                </a:lnTo>
                <a:lnTo>
                  <a:pt x="1091274" y="380825"/>
                </a:lnTo>
                <a:lnTo>
                  <a:pt x="1116529" y="320894"/>
                </a:lnTo>
                <a:lnTo>
                  <a:pt x="1119814" y="289366"/>
                </a:lnTo>
                <a:close/>
              </a:path>
            </a:pathLst>
          </a:custGeom>
          <a:ln w="32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308615" y="5939065"/>
            <a:ext cx="67945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20">
                <a:latin typeface="宋体"/>
                <a:cs typeface="宋体"/>
              </a:rPr>
              <a:t>阻塞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38199" y="2785285"/>
            <a:ext cx="598170" cy="753110"/>
          </a:xfrm>
          <a:custGeom>
            <a:avLst/>
            <a:gdLst/>
            <a:ahLst/>
            <a:cxnLst/>
            <a:rect l="l" t="t" r="r" b="b"/>
            <a:pathLst>
              <a:path w="598169" h="753110">
                <a:moveTo>
                  <a:pt x="418200" y="0"/>
                </a:moveTo>
                <a:lnTo>
                  <a:pt x="375761" y="1810"/>
                </a:lnTo>
                <a:lnTo>
                  <a:pt x="334921" y="12744"/>
                </a:lnTo>
                <a:lnTo>
                  <a:pt x="297261" y="32370"/>
                </a:lnTo>
                <a:lnTo>
                  <a:pt x="264365" y="60259"/>
                </a:lnTo>
                <a:lnTo>
                  <a:pt x="237815" y="95978"/>
                </a:lnTo>
                <a:lnTo>
                  <a:pt x="25457" y="463607"/>
                </a:lnTo>
                <a:lnTo>
                  <a:pt x="7739" y="504460"/>
                </a:lnTo>
                <a:lnTo>
                  <a:pt x="0" y="546870"/>
                </a:lnTo>
                <a:lnTo>
                  <a:pt x="1814" y="589261"/>
                </a:lnTo>
                <a:lnTo>
                  <a:pt x="12758" y="630058"/>
                </a:lnTo>
                <a:lnTo>
                  <a:pt x="32408" y="667682"/>
                </a:lnTo>
                <a:lnTo>
                  <a:pt x="60338" y="700559"/>
                </a:lnTo>
                <a:lnTo>
                  <a:pt x="96125" y="727113"/>
                </a:lnTo>
                <a:lnTo>
                  <a:pt x="137011" y="744799"/>
                </a:lnTo>
                <a:lnTo>
                  <a:pt x="179464" y="752524"/>
                </a:lnTo>
                <a:lnTo>
                  <a:pt x="221903" y="750709"/>
                </a:lnTo>
                <a:lnTo>
                  <a:pt x="262743" y="739774"/>
                </a:lnTo>
                <a:lnTo>
                  <a:pt x="300403" y="720143"/>
                </a:lnTo>
                <a:lnTo>
                  <a:pt x="333299" y="692235"/>
                </a:lnTo>
                <a:lnTo>
                  <a:pt x="359849" y="656472"/>
                </a:lnTo>
                <a:lnTo>
                  <a:pt x="572206" y="288980"/>
                </a:lnTo>
                <a:lnTo>
                  <a:pt x="589925" y="248119"/>
                </a:lnTo>
                <a:lnTo>
                  <a:pt x="597664" y="205692"/>
                </a:lnTo>
                <a:lnTo>
                  <a:pt x="595850" y="163282"/>
                </a:lnTo>
                <a:lnTo>
                  <a:pt x="584906" y="122472"/>
                </a:lnTo>
                <a:lnTo>
                  <a:pt x="565256" y="84845"/>
                </a:lnTo>
                <a:lnTo>
                  <a:pt x="537326" y="51984"/>
                </a:lnTo>
                <a:lnTo>
                  <a:pt x="501539" y="25474"/>
                </a:lnTo>
                <a:lnTo>
                  <a:pt x="460653" y="7744"/>
                </a:lnTo>
                <a:lnTo>
                  <a:pt x="41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 rot="18060000">
            <a:off x="1275417" y="2935382"/>
            <a:ext cx="613117" cy="27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45"/>
              </a:lnSpc>
            </a:pPr>
            <a:r>
              <a:rPr dirty="0" sz="2150" spc="-45">
                <a:latin typeface="宋体"/>
                <a:cs typeface="宋体"/>
              </a:rPr>
              <a:t>允 </a:t>
            </a:r>
            <a:r>
              <a:rPr dirty="0" baseline="1291" sz="3225" spc="-15">
                <a:latin typeface="宋体"/>
                <a:cs typeface="宋体"/>
              </a:rPr>
              <a:t>许</a:t>
            </a:r>
            <a:endParaRPr baseline="1291" sz="3225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 rot="18060000">
            <a:off x="1528461" y="3081426"/>
            <a:ext cx="613117" cy="27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45"/>
              </a:lnSpc>
            </a:pPr>
            <a:r>
              <a:rPr dirty="0" sz="2150" spc="-45">
                <a:latin typeface="宋体"/>
                <a:cs typeface="宋体"/>
              </a:rPr>
              <a:t>进 </a:t>
            </a:r>
            <a:r>
              <a:rPr dirty="0" baseline="1291" sz="3225" spc="-15">
                <a:latin typeface="宋体"/>
                <a:cs typeface="宋体"/>
              </a:rPr>
              <a:t>入</a:t>
            </a:r>
            <a:endParaRPr baseline="1291" sz="3225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08181" y="2717234"/>
            <a:ext cx="598170" cy="753110"/>
          </a:xfrm>
          <a:custGeom>
            <a:avLst/>
            <a:gdLst/>
            <a:ahLst/>
            <a:cxnLst/>
            <a:rect l="l" t="t" r="r" b="b"/>
            <a:pathLst>
              <a:path w="598170" h="753110">
                <a:moveTo>
                  <a:pt x="179477" y="0"/>
                </a:moveTo>
                <a:lnTo>
                  <a:pt x="137018" y="7741"/>
                </a:lnTo>
                <a:lnTo>
                  <a:pt x="96126" y="25470"/>
                </a:lnTo>
                <a:lnTo>
                  <a:pt x="60336" y="51981"/>
                </a:lnTo>
                <a:lnTo>
                  <a:pt x="32406" y="84842"/>
                </a:lnTo>
                <a:lnTo>
                  <a:pt x="12759" y="122469"/>
                </a:lnTo>
                <a:lnTo>
                  <a:pt x="1816" y="163279"/>
                </a:lnTo>
                <a:lnTo>
                  <a:pt x="0" y="205689"/>
                </a:lnTo>
                <a:lnTo>
                  <a:pt x="7730" y="248116"/>
                </a:lnTo>
                <a:lnTo>
                  <a:pt x="25431" y="288976"/>
                </a:lnTo>
                <a:lnTo>
                  <a:pt x="237788" y="656469"/>
                </a:lnTo>
                <a:lnTo>
                  <a:pt x="264319" y="692232"/>
                </a:lnTo>
                <a:lnTo>
                  <a:pt x="297205" y="720139"/>
                </a:lnTo>
                <a:lnTo>
                  <a:pt x="334861" y="739771"/>
                </a:lnTo>
                <a:lnTo>
                  <a:pt x="375703" y="750706"/>
                </a:lnTo>
                <a:lnTo>
                  <a:pt x="418146" y="752521"/>
                </a:lnTo>
                <a:lnTo>
                  <a:pt x="460606" y="744796"/>
                </a:lnTo>
                <a:lnTo>
                  <a:pt x="501498" y="727110"/>
                </a:lnTo>
                <a:lnTo>
                  <a:pt x="537288" y="700599"/>
                </a:lnTo>
                <a:lnTo>
                  <a:pt x="565218" y="667739"/>
                </a:lnTo>
                <a:lnTo>
                  <a:pt x="584865" y="630111"/>
                </a:lnTo>
                <a:lnTo>
                  <a:pt x="595807" y="589301"/>
                </a:lnTo>
                <a:lnTo>
                  <a:pt x="597624" y="546891"/>
                </a:lnTo>
                <a:lnTo>
                  <a:pt x="589893" y="504464"/>
                </a:lnTo>
                <a:lnTo>
                  <a:pt x="572193" y="463604"/>
                </a:lnTo>
                <a:lnTo>
                  <a:pt x="359836" y="96111"/>
                </a:lnTo>
                <a:lnTo>
                  <a:pt x="333305" y="60341"/>
                </a:lnTo>
                <a:lnTo>
                  <a:pt x="300419" y="32417"/>
                </a:lnTo>
                <a:lnTo>
                  <a:pt x="262762" y="12766"/>
                </a:lnTo>
                <a:lnTo>
                  <a:pt x="221921" y="1817"/>
                </a:lnTo>
                <a:lnTo>
                  <a:pt x="1794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 rot="3540000">
            <a:off x="3255632" y="2867619"/>
            <a:ext cx="613117" cy="27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45"/>
              </a:lnSpc>
            </a:pPr>
            <a:r>
              <a:rPr dirty="0" baseline="1291" sz="3225" spc="-67">
                <a:latin typeface="宋体"/>
                <a:cs typeface="宋体"/>
              </a:rPr>
              <a:t>允 </a:t>
            </a:r>
            <a:r>
              <a:rPr dirty="0" sz="2150" spc="-10">
                <a:latin typeface="宋体"/>
                <a:cs typeface="宋体"/>
              </a:rPr>
              <a:t>许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 rot="3540000">
            <a:off x="3002683" y="3013663"/>
            <a:ext cx="613117" cy="27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45"/>
              </a:lnSpc>
            </a:pPr>
            <a:r>
              <a:rPr dirty="0" baseline="1291" sz="3225" spc="-67">
                <a:latin typeface="宋体"/>
                <a:cs typeface="宋体"/>
              </a:rPr>
              <a:t>进 </a:t>
            </a:r>
            <a:r>
              <a:rPr dirty="0" sz="2150" spc="-10">
                <a:latin typeface="宋体"/>
                <a:cs typeface="宋体"/>
              </a:rPr>
              <a:t>入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53768" y="3122980"/>
            <a:ext cx="796290" cy="495934"/>
          </a:xfrm>
          <a:custGeom>
            <a:avLst/>
            <a:gdLst/>
            <a:ahLst/>
            <a:cxnLst/>
            <a:rect l="l" t="t" r="r" b="b"/>
            <a:pathLst>
              <a:path w="796289" h="495935">
                <a:moveTo>
                  <a:pt x="198902" y="0"/>
                </a:moveTo>
                <a:lnTo>
                  <a:pt x="155897" y="3499"/>
                </a:lnTo>
                <a:lnTo>
                  <a:pt x="115377" y="16223"/>
                </a:lnTo>
                <a:lnTo>
                  <a:pt x="78761" y="37349"/>
                </a:lnTo>
                <a:lnTo>
                  <a:pt x="47465" y="66055"/>
                </a:lnTo>
                <a:lnTo>
                  <a:pt x="22908" y="101521"/>
                </a:lnTo>
                <a:lnTo>
                  <a:pt x="6506" y="142925"/>
                </a:lnTo>
                <a:lnTo>
                  <a:pt x="0" y="186970"/>
                </a:lnTo>
                <a:lnTo>
                  <a:pt x="3522" y="229959"/>
                </a:lnTo>
                <a:lnTo>
                  <a:pt x="16260" y="270466"/>
                </a:lnTo>
                <a:lnTo>
                  <a:pt x="37403" y="307068"/>
                </a:lnTo>
                <a:lnTo>
                  <a:pt x="66137" y="338342"/>
                </a:lnTo>
                <a:lnTo>
                  <a:pt x="101650" y="362864"/>
                </a:lnTo>
                <a:lnTo>
                  <a:pt x="143129" y="379210"/>
                </a:lnTo>
                <a:lnTo>
                  <a:pt x="553269" y="489049"/>
                </a:lnTo>
                <a:lnTo>
                  <a:pt x="597348" y="495594"/>
                </a:lnTo>
                <a:lnTo>
                  <a:pt x="640370" y="492094"/>
                </a:lnTo>
                <a:lnTo>
                  <a:pt x="680908" y="479371"/>
                </a:lnTo>
                <a:lnTo>
                  <a:pt x="717539" y="458245"/>
                </a:lnTo>
                <a:lnTo>
                  <a:pt x="748837" y="429538"/>
                </a:lnTo>
                <a:lnTo>
                  <a:pt x="773378" y="394072"/>
                </a:lnTo>
                <a:lnTo>
                  <a:pt x="789736" y="352668"/>
                </a:lnTo>
                <a:lnTo>
                  <a:pt x="796286" y="308630"/>
                </a:lnTo>
                <a:lnTo>
                  <a:pt x="792784" y="265659"/>
                </a:lnTo>
                <a:lnTo>
                  <a:pt x="780050" y="225171"/>
                </a:lnTo>
                <a:lnTo>
                  <a:pt x="758908" y="188583"/>
                </a:lnTo>
                <a:lnTo>
                  <a:pt x="730179" y="157311"/>
                </a:lnTo>
                <a:lnTo>
                  <a:pt x="694686" y="132773"/>
                </a:lnTo>
                <a:lnTo>
                  <a:pt x="653250" y="116384"/>
                </a:lnTo>
                <a:lnTo>
                  <a:pt x="242974" y="6545"/>
                </a:lnTo>
                <a:lnTo>
                  <a:pt x="1989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 rot="840000">
            <a:off x="4151493" y="3211993"/>
            <a:ext cx="613686" cy="27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45"/>
              </a:lnSpc>
            </a:pPr>
            <a:r>
              <a:rPr dirty="0" baseline="1291" sz="3225" spc="-67">
                <a:latin typeface="宋体"/>
                <a:cs typeface="宋体"/>
              </a:rPr>
              <a:t>挂</a:t>
            </a:r>
            <a:r>
              <a:rPr dirty="0" sz="2150" spc="-5">
                <a:latin typeface="宋体"/>
                <a:cs typeface="宋体"/>
              </a:rPr>
              <a:t>起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38175" y="3763790"/>
            <a:ext cx="810895" cy="386080"/>
          </a:xfrm>
          <a:custGeom>
            <a:avLst/>
            <a:gdLst/>
            <a:ahLst/>
            <a:cxnLst/>
            <a:rect l="l" t="t" r="r" b="b"/>
            <a:pathLst>
              <a:path w="810894" h="386079">
                <a:moveTo>
                  <a:pt x="617852" y="0"/>
                </a:moveTo>
                <a:lnTo>
                  <a:pt x="193001" y="0"/>
                </a:lnTo>
                <a:lnTo>
                  <a:pt x="148753" y="5098"/>
                </a:lnTo>
                <a:lnTo>
                  <a:pt x="108132" y="19620"/>
                </a:lnTo>
                <a:lnTo>
                  <a:pt x="72296" y="42406"/>
                </a:lnTo>
                <a:lnTo>
                  <a:pt x="42405" y="72297"/>
                </a:lnTo>
                <a:lnTo>
                  <a:pt x="19620" y="108132"/>
                </a:lnTo>
                <a:lnTo>
                  <a:pt x="5098" y="148754"/>
                </a:lnTo>
                <a:lnTo>
                  <a:pt x="0" y="193001"/>
                </a:lnTo>
                <a:lnTo>
                  <a:pt x="5098" y="237198"/>
                </a:lnTo>
                <a:lnTo>
                  <a:pt x="19620" y="277784"/>
                </a:lnTo>
                <a:lnTo>
                  <a:pt x="42405" y="313595"/>
                </a:lnTo>
                <a:lnTo>
                  <a:pt x="72296" y="343471"/>
                </a:lnTo>
                <a:lnTo>
                  <a:pt x="108132" y="366250"/>
                </a:lnTo>
                <a:lnTo>
                  <a:pt x="148753" y="380769"/>
                </a:lnTo>
                <a:lnTo>
                  <a:pt x="193001" y="385867"/>
                </a:lnTo>
                <a:lnTo>
                  <a:pt x="617852" y="385867"/>
                </a:lnTo>
                <a:lnTo>
                  <a:pt x="662083" y="380769"/>
                </a:lnTo>
                <a:lnTo>
                  <a:pt x="702700" y="366250"/>
                </a:lnTo>
                <a:lnTo>
                  <a:pt x="738540" y="343471"/>
                </a:lnTo>
                <a:lnTo>
                  <a:pt x="768439" y="313595"/>
                </a:lnTo>
                <a:lnTo>
                  <a:pt x="791235" y="277784"/>
                </a:lnTo>
                <a:lnTo>
                  <a:pt x="805765" y="237198"/>
                </a:lnTo>
                <a:lnTo>
                  <a:pt x="810867" y="193001"/>
                </a:lnTo>
                <a:lnTo>
                  <a:pt x="805765" y="148754"/>
                </a:lnTo>
                <a:lnTo>
                  <a:pt x="791235" y="108132"/>
                </a:lnTo>
                <a:lnTo>
                  <a:pt x="768439" y="72297"/>
                </a:lnTo>
                <a:lnTo>
                  <a:pt x="738540" y="42406"/>
                </a:lnTo>
                <a:lnTo>
                  <a:pt x="702700" y="19620"/>
                </a:lnTo>
                <a:lnTo>
                  <a:pt x="662083" y="5098"/>
                </a:lnTo>
                <a:lnTo>
                  <a:pt x="617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258678" y="3746460"/>
            <a:ext cx="570865" cy="352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50" spc="-5">
                <a:latin typeface="宋体"/>
                <a:cs typeface="宋体"/>
              </a:rPr>
              <a:t>激活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81068" y="4434805"/>
            <a:ext cx="810895" cy="386080"/>
          </a:xfrm>
          <a:custGeom>
            <a:avLst/>
            <a:gdLst/>
            <a:ahLst/>
            <a:cxnLst/>
            <a:rect l="l" t="t" r="r" b="b"/>
            <a:pathLst>
              <a:path w="810894" h="386079">
                <a:moveTo>
                  <a:pt x="617729" y="0"/>
                </a:moveTo>
                <a:lnTo>
                  <a:pt x="193015" y="0"/>
                </a:lnTo>
                <a:lnTo>
                  <a:pt x="148783" y="5090"/>
                </a:lnTo>
                <a:lnTo>
                  <a:pt x="108166" y="19593"/>
                </a:lnTo>
                <a:lnTo>
                  <a:pt x="72327" y="42352"/>
                </a:lnTo>
                <a:lnTo>
                  <a:pt x="42428" y="72214"/>
                </a:lnTo>
                <a:lnTo>
                  <a:pt x="19632" y="108023"/>
                </a:lnTo>
                <a:lnTo>
                  <a:pt x="5101" y="148625"/>
                </a:lnTo>
                <a:lnTo>
                  <a:pt x="0" y="192865"/>
                </a:lnTo>
                <a:lnTo>
                  <a:pt x="5101" y="237105"/>
                </a:lnTo>
                <a:lnTo>
                  <a:pt x="19632" y="277707"/>
                </a:lnTo>
                <a:lnTo>
                  <a:pt x="42428" y="313516"/>
                </a:lnTo>
                <a:lnTo>
                  <a:pt x="72327" y="343378"/>
                </a:lnTo>
                <a:lnTo>
                  <a:pt x="108166" y="366138"/>
                </a:lnTo>
                <a:lnTo>
                  <a:pt x="148783" y="380640"/>
                </a:lnTo>
                <a:lnTo>
                  <a:pt x="193015" y="385731"/>
                </a:lnTo>
                <a:lnTo>
                  <a:pt x="617729" y="385731"/>
                </a:lnTo>
                <a:lnTo>
                  <a:pt x="662011" y="380640"/>
                </a:lnTo>
                <a:lnTo>
                  <a:pt x="702664" y="366138"/>
                </a:lnTo>
                <a:lnTo>
                  <a:pt x="738528" y="343378"/>
                </a:lnTo>
                <a:lnTo>
                  <a:pt x="768442" y="313516"/>
                </a:lnTo>
                <a:lnTo>
                  <a:pt x="791245" y="277707"/>
                </a:lnTo>
                <a:lnTo>
                  <a:pt x="805778" y="237105"/>
                </a:lnTo>
                <a:lnTo>
                  <a:pt x="810881" y="192865"/>
                </a:lnTo>
                <a:lnTo>
                  <a:pt x="805778" y="148625"/>
                </a:lnTo>
                <a:lnTo>
                  <a:pt x="791245" y="108023"/>
                </a:lnTo>
                <a:lnTo>
                  <a:pt x="768442" y="72214"/>
                </a:lnTo>
                <a:lnTo>
                  <a:pt x="738528" y="42352"/>
                </a:lnTo>
                <a:lnTo>
                  <a:pt x="702664" y="19593"/>
                </a:lnTo>
                <a:lnTo>
                  <a:pt x="662011" y="5090"/>
                </a:lnTo>
                <a:lnTo>
                  <a:pt x="6177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301450" y="4417339"/>
            <a:ext cx="570865" cy="352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50" spc="-5">
                <a:latin typeface="宋体"/>
                <a:cs typeface="宋体"/>
              </a:rPr>
              <a:t>挂起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15423" y="3778898"/>
            <a:ext cx="810895" cy="386080"/>
          </a:xfrm>
          <a:custGeom>
            <a:avLst/>
            <a:gdLst/>
            <a:ahLst/>
            <a:cxnLst/>
            <a:rect l="l" t="t" r="r" b="b"/>
            <a:pathLst>
              <a:path w="810895" h="386079">
                <a:moveTo>
                  <a:pt x="617729" y="0"/>
                </a:moveTo>
                <a:lnTo>
                  <a:pt x="193015" y="0"/>
                </a:lnTo>
                <a:lnTo>
                  <a:pt x="148783" y="5090"/>
                </a:lnTo>
                <a:lnTo>
                  <a:pt x="108166" y="19593"/>
                </a:lnTo>
                <a:lnTo>
                  <a:pt x="72327" y="42352"/>
                </a:lnTo>
                <a:lnTo>
                  <a:pt x="42428" y="72214"/>
                </a:lnTo>
                <a:lnTo>
                  <a:pt x="19632" y="108023"/>
                </a:lnTo>
                <a:lnTo>
                  <a:pt x="5101" y="148625"/>
                </a:lnTo>
                <a:lnTo>
                  <a:pt x="0" y="192865"/>
                </a:lnTo>
                <a:lnTo>
                  <a:pt x="5101" y="237105"/>
                </a:lnTo>
                <a:lnTo>
                  <a:pt x="19632" y="277707"/>
                </a:lnTo>
                <a:lnTo>
                  <a:pt x="42428" y="313516"/>
                </a:lnTo>
                <a:lnTo>
                  <a:pt x="72327" y="343378"/>
                </a:lnTo>
                <a:lnTo>
                  <a:pt x="108166" y="366138"/>
                </a:lnTo>
                <a:lnTo>
                  <a:pt x="148783" y="380640"/>
                </a:lnTo>
                <a:lnTo>
                  <a:pt x="193015" y="385731"/>
                </a:lnTo>
                <a:lnTo>
                  <a:pt x="617729" y="385731"/>
                </a:lnTo>
                <a:lnTo>
                  <a:pt x="662011" y="380640"/>
                </a:lnTo>
                <a:lnTo>
                  <a:pt x="702664" y="366138"/>
                </a:lnTo>
                <a:lnTo>
                  <a:pt x="738528" y="343378"/>
                </a:lnTo>
                <a:lnTo>
                  <a:pt x="768442" y="313516"/>
                </a:lnTo>
                <a:lnTo>
                  <a:pt x="791245" y="277707"/>
                </a:lnTo>
                <a:lnTo>
                  <a:pt x="805778" y="237105"/>
                </a:lnTo>
                <a:lnTo>
                  <a:pt x="810881" y="192865"/>
                </a:lnTo>
                <a:lnTo>
                  <a:pt x="805778" y="148625"/>
                </a:lnTo>
                <a:lnTo>
                  <a:pt x="791245" y="108023"/>
                </a:lnTo>
                <a:lnTo>
                  <a:pt x="768442" y="72214"/>
                </a:lnTo>
                <a:lnTo>
                  <a:pt x="738528" y="42352"/>
                </a:lnTo>
                <a:lnTo>
                  <a:pt x="702664" y="19593"/>
                </a:lnTo>
                <a:lnTo>
                  <a:pt x="662011" y="5090"/>
                </a:lnTo>
                <a:lnTo>
                  <a:pt x="6177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335804" y="3761432"/>
            <a:ext cx="570865" cy="352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50" spc="-5">
                <a:latin typeface="宋体"/>
                <a:cs typeface="宋体"/>
              </a:rPr>
              <a:t>分派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89805" y="3856072"/>
            <a:ext cx="810895" cy="386080"/>
          </a:xfrm>
          <a:custGeom>
            <a:avLst/>
            <a:gdLst/>
            <a:ahLst/>
            <a:cxnLst/>
            <a:rect l="l" t="t" r="r" b="b"/>
            <a:pathLst>
              <a:path w="810895" h="386079">
                <a:moveTo>
                  <a:pt x="617729" y="0"/>
                </a:moveTo>
                <a:lnTo>
                  <a:pt x="193015" y="0"/>
                </a:lnTo>
                <a:lnTo>
                  <a:pt x="148740" y="5090"/>
                </a:lnTo>
                <a:lnTo>
                  <a:pt x="108107" y="19593"/>
                </a:lnTo>
                <a:lnTo>
                  <a:pt x="72270" y="42352"/>
                </a:lnTo>
                <a:lnTo>
                  <a:pt x="42385" y="72214"/>
                </a:lnTo>
                <a:lnTo>
                  <a:pt x="19608" y="108023"/>
                </a:lnTo>
                <a:lnTo>
                  <a:pt x="5094" y="148625"/>
                </a:lnTo>
                <a:lnTo>
                  <a:pt x="0" y="192865"/>
                </a:lnTo>
                <a:lnTo>
                  <a:pt x="5094" y="237105"/>
                </a:lnTo>
                <a:lnTo>
                  <a:pt x="19608" y="277707"/>
                </a:lnTo>
                <a:lnTo>
                  <a:pt x="42385" y="313516"/>
                </a:lnTo>
                <a:lnTo>
                  <a:pt x="72270" y="343378"/>
                </a:lnTo>
                <a:lnTo>
                  <a:pt x="108107" y="366138"/>
                </a:lnTo>
                <a:lnTo>
                  <a:pt x="148740" y="380640"/>
                </a:lnTo>
                <a:lnTo>
                  <a:pt x="193015" y="385731"/>
                </a:lnTo>
                <a:lnTo>
                  <a:pt x="617729" y="385731"/>
                </a:lnTo>
                <a:lnTo>
                  <a:pt x="662004" y="380640"/>
                </a:lnTo>
                <a:lnTo>
                  <a:pt x="702637" y="366138"/>
                </a:lnTo>
                <a:lnTo>
                  <a:pt x="738474" y="343378"/>
                </a:lnTo>
                <a:lnTo>
                  <a:pt x="768359" y="313516"/>
                </a:lnTo>
                <a:lnTo>
                  <a:pt x="791136" y="277707"/>
                </a:lnTo>
                <a:lnTo>
                  <a:pt x="805650" y="237105"/>
                </a:lnTo>
                <a:lnTo>
                  <a:pt x="810745" y="192865"/>
                </a:lnTo>
                <a:lnTo>
                  <a:pt x="805650" y="148625"/>
                </a:lnTo>
                <a:lnTo>
                  <a:pt x="791136" y="108023"/>
                </a:lnTo>
                <a:lnTo>
                  <a:pt x="768359" y="72214"/>
                </a:lnTo>
                <a:lnTo>
                  <a:pt x="738474" y="42352"/>
                </a:lnTo>
                <a:lnTo>
                  <a:pt x="702637" y="19593"/>
                </a:lnTo>
                <a:lnTo>
                  <a:pt x="662004" y="5090"/>
                </a:lnTo>
                <a:lnTo>
                  <a:pt x="6177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510187" y="3838606"/>
            <a:ext cx="570865" cy="352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50" spc="-5">
                <a:latin typeface="宋体"/>
                <a:cs typeface="宋体"/>
              </a:rPr>
              <a:t>释放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39903" y="4434805"/>
            <a:ext cx="810895" cy="386080"/>
          </a:xfrm>
          <a:custGeom>
            <a:avLst/>
            <a:gdLst/>
            <a:ahLst/>
            <a:cxnLst/>
            <a:rect l="l" t="t" r="r" b="b"/>
            <a:pathLst>
              <a:path w="810895" h="386079">
                <a:moveTo>
                  <a:pt x="617729" y="0"/>
                </a:moveTo>
                <a:lnTo>
                  <a:pt x="193015" y="0"/>
                </a:lnTo>
                <a:lnTo>
                  <a:pt x="148740" y="5090"/>
                </a:lnTo>
                <a:lnTo>
                  <a:pt x="108107" y="19593"/>
                </a:lnTo>
                <a:lnTo>
                  <a:pt x="72270" y="42352"/>
                </a:lnTo>
                <a:lnTo>
                  <a:pt x="42385" y="72214"/>
                </a:lnTo>
                <a:lnTo>
                  <a:pt x="19608" y="108023"/>
                </a:lnTo>
                <a:lnTo>
                  <a:pt x="5094" y="148625"/>
                </a:lnTo>
                <a:lnTo>
                  <a:pt x="0" y="192865"/>
                </a:lnTo>
                <a:lnTo>
                  <a:pt x="5094" y="237105"/>
                </a:lnTo>
                <a:lnTo>
                  <a:pt x="19608" y="277707"/>
                </a:lnTo>
                <a:lnTo>
                  <a:pt x="42385" y="313516"/>
                </a:lnTo>
                <a:lnTo>
                  <a:pt x="72270" y="343378"/>
                </a:lnTo>
                <a:lnTo>
                  <a:pt x="108107" y="366138"/>
                </a:lnTo>
                <a:lnTo>
                  <a:pt x="148740" y="380640"/>
                </a:lnTo>
                <a:lnTo>
                  <a:pt x="193015" y="385731"/>
                </a:lnTo>
                <a:lnTo>
                  <a:pt x="617729" y="385731"/>
                </a:lnTo>
                <a:lnTo>
                  <a:pt x="662004" y="380640"/>
                </a:lnTo>
                <a:lnTo>
                  <a:pt x="702637" y="366138"/>
                </a:lnTo>
                <a:lnTo>
                  <a:pt x="738474" y="343378"/>
                </a:lnTo>
                <a:lnTo>
                  <a:pt x="768359" y="313516"/>
                </a:lnTo>
                <a:lnTo>
                  <a:pt x="791136" y="277707"/>
                </a:lnTo>
                <a:lnTo>
                  <a:pt x="805650" y="237105"/>
                </a:lnTo>
                <a:lnTo>
                  <a:pt x="810745" y="192865"/>
                </a:lnTo>
                <a:lnTo>
                  <a:pt x="805650" y="148625"/>
                </a:lnTo>
                <a:lnTo>
                  <a:pt x="791136" y="108023"/>
                </a:lnTo>
                <a:lnTo>
                  <a:pt x="768359" y="72214"/>
                </a:lnTo>
                <a:lnTo>
                  <a:pt x="738474" y="42352"/>
                </a:lnTo>
                <a:lnTo>
                  <a:pt x="702637" y="19593"/>
                </a:lnTo>
                <a:lnTo>
                  <a:pt x="662004" y="5090"/>
                </a:lnTo>
                <a:lnTo>
                  <a:pt x="6177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560284" y="4417339"/>
            <a:ext cx="570865" cy="352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50" spc="-5">
                <a:latin typeface="宋体"/>
                <a:cs typeface="宋体"/>
              </a:rPr>
              <a:t>超时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634105" y="4764049"/>
            <a:ext cx="979805" cy="979169"/>
          </a:xfrm>
          <a:custGeom>
            <a:avLst/>
            <a:gdLst/>
            <a:ahLst/>
            <a:cxnLst/>
            <a:rect l="l" t="t" r="r" b="b"/>
            <a:pathLst>
              <a:path w="979804" h="979170">
                <a:moveTo>
                  <a:pt x="808769" y="0"/>
                </a:moveTo>
                <a:lnTo>
                  <a:pt x="766485" y="0"/>
                </a:lnTo>
                <a:lnTo>
                  <a:pt x="725023" y="9233"/>
                </a:lnTo>
                <a:lnTo>
                  <a:pt x="686027" y="27699"/>
                </a:lnTo>
                <a:lnTo>
                  <a:pt x="651141" y="55398"/>
                </a:lnTo>
                <a:lnTo>
                  <a:pt x="55341" y="650642"/>
                </a:lnTo>
                <a:lnTo>
                  <a:pt x="27670" y="685521"/>
                </a:lnTo>
                <a:lnTo>
                  <a:pt x="9223" y="724495"/>
                </a:lnTo>
                <a:lnTo>
                  <a:pt x="0" y="765925"/>
                </a:lnTo>
                <a:lnTo>
                  <a:pt x="0" y="808174"/>
                </a:lnTo>
                <a:lnTo>
                  <a:pt x="9223" y="849604"/>
                </a:lnTo>
                <a:lnTo>
                  <a:pt x="27670" y="888578"/>
                </a:lnTo>
                <a:lnTo>
                  <a:pt x="55341" y="923457"/>
                </a:lnTo>
                <a:lnTo>
                  <a:pt x="90270" y="951132"/>
                </a:lnTo>
                <a:lnTo>
                  <a:pt x="129286" y="969582"/>
                </a:lnTo>
                <a:lnTo>
                  <a:pt x="170753" y="978806"/>
                </a:lnTo>
                <a:lnTo>
                  <a:pt x="213038" y="978806"/>
                </a:lnTo>
                <a:lnTo>
                  <a:pt x="254505" y="969582"/>
                </a:lnTo>
                <a:lnTo>
                  <a:pt x="293521" y="951132"/>
                </a:lnTo>
                <a:lnTo>
                  <a:pt x="328450" y="923457"/>
                </a:lnTo>
                <a:lnTo>
                  <a:pt x="924113" y="328160"/>
                </a:lnTo>
                <a:lnTo>
                  <a:pt x="951834" y="293301"/>
                </a:lnTo>
                <a:lnTo>
                  <a:pt x="970315" y="254335"/>
                </a:lnTo>
                <a:lnTo>
                  <a:pt x="979555" y="212905"/>
                </a:lnTo>
                <a:lnTo>
                  <a:pt x="979555" y="170653"/>
                </a:lnTo>
                <a:lnTo>
                  <a:pt x="970315" y="129223"/>
                </a:lnTo>
                <a:lnTo>
                  <a:pt x="951834" y="90257"/>
                </a:lnTo>
                <a:lnTo>
                  <a:pt x="924113" y="55398"/>
                </a:lnTo>
                <a:lnTo>
                  <a:pt x="889228" y="27699"/>
                </a:lnTo>
                <a:lnTo>
                  <a:pt x="850231" y="9233"/>
                </a:lnTo>
                <a:lnTo>
                  <a:pt x="8087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 rot="18960000">
            <a:off x="4543837" y="5100506"/>
            <a:ext cx="1127508" cy="27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45"/>
              </a:lnSpc>
            </a:pPr>
            <a:r>
              <a:rPr dirty="0" sz="2150" spc="-50">
                <a:latin typeface="宋体"/>
                <a:cs typeface="宋体"/>
              </a:rPr>
              <a:t>事</a:t>
            </a:r>
            <a:r>
              <a:rPr dirty="0" baseline="1291" sz="3225" spc="-75">
                <a:latin typeface="宋体"/>
                <a:cs typeface="宋体"/>
              </a:rPr>
              <a:t>件等</a:t>
            </a:r>
            <a:r>
              <a:rPr dirty="0" baseline="2583" sz="3225" spc="-15">
                <a:latin typeface="宋体"/>
                <a:cs typeface="宋体"/>
              </a:rPr>
              <a:t>待</a:t>
            </a:r>
            <a:endParaRPr baseline="2583" sz="3225">
              <a:latin typeface="宋体"/>
              <a:cs typeface="宋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204307" y="4839864"/>
            <a:ext cx="386080" cy="810260"/>
          </a:xfrm>
          <a:custGeom>
            <a:avLst/>
            <a:gdLst/>
            <a:ahLst/>
            <a:cxnLst/>
            <a:rect l="l" t="t" r="r" b="b"/>
            <a:pathLst>
              <a:path w="386079" h="810260">
                <a:moveTo>
                  <a:pt x="193015" y="0"/>
                </a:moveTo>
                <a:lnTo>
                  <a:pt x="148740" y="5097"/>
                </a:lnTo>
                <a:lnTo>
                  <a:pt x="108107" y="19617"/>
                </a:lnTo>
                <a:lnTo>
                  <a:pt x="72270" y="42395"/>
                </a:lnTo>
                <a:lnTo>
                  <a:pt x="42385" y="72271"/>
                </a:lnTo>
                <a:lnTo>
                  <a:pt x="19608" y="108083"/>
                </a:lnTo>
                <a:lnTo>
                  <a:pt x="5094" y="148668"/>
                </a:lnTo>
                <a:lnTo>
                  <a:pt x="0" y="192865"/>
                </a:lnTo>
                <a:lnTo>
                  <a:pt x="0" y="617306"/>
                </a:lnTo>
                <a:lnTo>
                  <a:pt x="5094" y="661540"/>
                </a:lnTo>
                <a:lnTo>
                  <a:pt x="19608" y="702144"/>
                </a:lnTo>
                <a:lnTo>
                  <a:pt x="42385" y="737962"/>
                </a:lnTo>
                <a:lnTo>
                  <a:pt x="72270" y="767835"/>
                </a:lnTo>
                <a:lnTo>
                  <a:pt x="108107" y="790606"/>
                </a:lnTo>
                <a:lnTo>
                  <a:pt x="148740" y="805118"/>
                </a:lnTo>
                <a:lnTo>
                  <a:pt x="193015" y="810212"/>
                </a:lnTo>
                <a:lnTo>
                  <a:pt x="237289" y="805118"/>
                </a:lnTo>
                <a:lnTo>
                  <a:pt x="277922" y="790606"/>
                </a:lnTo>
                <a:lnTo>
                  <a:pt x="313759" y="767835"/>
                </a:lnTo>
                <a:lnTo>
                  <a:pt x="343644" y="737962"/>
                </a:lnTo>
                <a:lnTo>
                  <a:pt x="366421" y="702144"/>
                </a:lnTo>
                <a:lnTo>
                  <a:pt x="380935" y="661540"/>
                </a:lnTo>
                <a:lnTo>
                  <a:pt x="386030" y="617306"/>
                </a:lnTo>
                <a:lnTo>
                  <a:pt x="386030" y="192865"/>
                </a:lnTo>
                <a:lnTo>
                  <a:pt x="380935" y="148668"/>
                </a:lnTo>
                <a:lnTo>
                  <a:pt x="366421" y="108083"/>
                </a:lnTo>
                <a:lnTo>
                  <a:pt x="343644" y="72271"/>
                </a:lnTo>
                <a:lnTo>
                  <a:pt x="313759" y="42395"/>
                </a:lnTo>
                <a:lnTo>
                  <a:pt x="277922" y="19617"/>
                </a:lnTo>
                <a:lnTo>
                  <a:pt x="237289" y="5097"/>
                </a:lnTo>
                <a:lnTo>
                  <a:pt x="193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077356" y="4959892"/>
            <a:ext cx="561340" cy="570230"/>
          </a:xfrm>
          <a:prstGeom prst="rect">
            <a:avLst/>
          </a:prstGeom>
        </p:spPr>
        <p:txBody>
          <a:bodyPr wrap="square" lIns="0" tIns="36195" rIns="0" bIns="0" rtlCol="0" vert="vert270">
            <a:spAutoFit/>
          </a:bodyPr>
          <a:lstStyle/>
          <a:p>
            <a:pPr marL="12700" marR="5080">
              <a:lnSpc>
                <a:spcPts val="2070"/>
              </a:lnSpc>
              <a:spcBef>
                <a:spcPts val="285"/>
              </a:spcBef>
            </a:pPr>
            <a:r>
              <a:rPr dirty="0" sz="2150">
                <a:latin typeface="宋体"/>
                <a:cs typeface="宋体"/>
              </a:rPr>
              <a:t>事件 发生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80637" y="4897710"/>
            <a:ext cx="386715" cy="810260"/>
          </a:xfrm>
          <a:custGeom>
            <a:avLst/>
            <a:gdLst/>
            <a:ahLst/>
            <a:cxnLst/>
            <a:rect l="l" t="t" r="r" b="b"/>
            <a:pathLst>
              <a:path w="386715" h="810260">
                <a:moveTo>
                  <a:pt x="193055" y="0"/>
                </a:moveTo>
                <a:lnTo>
                  <a:pt x="148787" y="5097"/>
                </a:lnTo>
                <a:lnTo>
                  <a:pt x="108152" y="19617"/>
                </a:lnTo>
                <a:lnTo>
                  <a:pt x="72306" y="42395"/>
                </a:lnTo>
                <a:lnTo>
                  <a:pt x="42410" y="72271"/>
                </a:lnTo>
                <a:lnTo>
                  <a:pt x="19621" y="108083"/>
                </a:lnTo>
                <a:lnTo>
                  <a:pt x="5098" y="148668"/>
                </a:lnTo>
                <a:lnTo>
                  <a:pt x="0" y="192865"/>
                </a:lnTo>
                <a:lnTo>
                  <a:pt x="0" y="617333"/>
                </a:lnTo>
                <a:lnTo>
                  <a:pt x="5098" y="661567"/>
                </a:lnTo>
                <a:lnTo>
                  <a:pt x="19621" y="702171"/>
                </a:lnTo>
                <a:lnTo>
                  <a:pt x="42410" y="737989"/>
                </a:lnTo>
                <a:lnTo>
                  <a:pt x="72306" y="767862"/>
                </a:lnTo>
                <a:lnTo>
                  <a:pt x="108152" y="790633"/>
                </a:lnTo>
                <a:lnTo>
                  <a:pt x="148787" y="805145"/>
                </a:lnTo>
                <a:lnTo>
                  <a:pt x="193055" y="810240"/>
                </a:lnTo>
                <a:lnTo>
                  <a:pt x="237319" y="805145"/>
                </a:lnTo>
                <a:lnTo>
                  <a:pt x="277953" y="790633"/>
                </a:lnTo>
                <a:lnTo>
                  <a:pt x="313799" y="767862"/>
                </a:lnTo>
                <a:lnTo>
                  <a:pt x="343697" y="737989"/>
                </a:lnTo>
                <a:lnTo>
                  <a:pt x="366488" y="702171"/>
                </a:lnTo>
                <a:lnTo>
                  <a:pt x="381012" y="661567"/>
                </a:lnTo>
                <a:lnTo>
                  <a:pt x="386111" y="617333"/>
                </a:lnTo>
                <a:lnTo>
                  <a:pt x="386111" y="192865"/>
                </a:lnTo>
                <a:lnTo>
                  <a:pt x="381012" y="148668"/>
                </a:lnTo>
                <a:lnTo>
                  <a:pt x="366488" y="108083"/>
                </a:lnTo>
                <a:lnTo>
                  <a:pt x="343697" y="72271"/>
                </a:lnTo>
                <a:lnTo>
                  <a:pt x="313799" y="42395"/>
                </a:lnTo>
                <a:lnTo>
                  <a:pt x="277953" y="19617"/>
                </a:lnTo>
                <a:lnTo>
                  <a:pt x="237319" y="5097"/>
                </a:lnTo>
                <a:lnTo>
                  <a:pt x="1930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953713" y="5017766"/>
            <a:ext cx="561340" cy="570230"/>
          </a:xfrm>
          <a:prstGeom prst="rect">
            <a:avLst/>
          </a:prstGeom>
        </p:spPr>
        <p:txBody>
          <a:bodyPr wrap="square" lIns="0" tIns="36195" rIns="0" bIns="0" rtlCol="0" vert="vert270">
            <a:spAutoFit/>
          </a:bodyPr>
          <a:lstStyle/>
          <a:p>
            <a:pPr marL="12700" marR="5080">
              <a:lnSpc>
                <a:spcPts val="2070"/>
              </a:lnSpc>
              <a:spcBef>
                <a:spcPts val="285"/>
              </a:spcBef>
            </a:pPr>
            <a:r>
              <a:rPr dirty="0" sz="2150">
                <a:latin typeface="宋体"/>
                <a:cs typeface="宋体"/>
              </a:rPr>
              <a:t>事件 发生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667571" y="4859191"/>
            <a:ext cx="463550" cy="772160"/>
          </a:xfrm>
          <a:custGeom>
            <a:avLst/>
            <a:gdLst/>
            <a:ahLst/>
            <a:cxnLst/>
            <a:rect l="l" t="t" r="r" b="b"/>
            <a:pathLst>
              <a:path w="463550" h="772160">
                <a:moveTo>
                  <a:pt x="231699" y="0"/>
                </a:moveTo>
                <a:lnTo>
                  <a:pt x="185021" y="4700"/>
                </a:lnTo>
                <a:lnTo>
                  <a:pt x="141536" y="18181"/>
                </a:lnTo>
                <a:lnTo>
                  <a:pt x="102180" y="39512"/>
                </a:lnTo>
                <a:lnTo>
                  <a:pt x="67885" y="67765"/>
                </a:lnTo>
                <a:lnTo>
                  <a:pt x="39586" y="102008"/>
                </a:lnTo>
                <a:lnTo>
                  <a:pt x="18216" y="141312"/>
                </a:lnTo>
                <a:lnTo>
                  <a:pt x="4709" y="184747"/>
                </a:lnTo>
                <a:lnTo>
                  <a:pt x="0" y="231384"/>
                </a:lnTo>
                <a:lnTo>
                  <a:pt x="0" y="540105"/>
                </a:lnTo>
                <a:lnTo>
                  <a:pt x="4709" y="586758"/>
                </a:lnTo>
                <a:lnTo>
                  <a:pt x="18216" y="630211"/>
                </a:lnTo>
                <a:lnTo>
                  <a:pt x="39586" y="669534"/>
                </a:lnTo>
                <a:lnTo>
                  <a:pt x="67885" y="703794"/>
                </a:lnTo>
                <a:lnTo>
                  <a:pt x="102180" y="732062"/>
                </a:lnTo>
                <a:lnTo>
                  <a:pt x="141536" y="753406"/>
                </a:lnTo>
                <a:lnTo>
                  <a:pt x="185021" y="766895"/>
                </a:lnTo>
                <a:lnTo>
                  <a:pt x="231699" y="771598"/>
                </a:lnTo>
                <a:lnTo>
                  <a:pt x="278378" y="766895"/>
                </a:lnTo>
                <a:lnTo>
                  <a:pt x="321862" y="753406"/>
                </a:lnTo>
                <a:lnTo>
                  <a:pt x="361219" y="732062"/>
                </a:lnTo>
                <a:lnTo>
                  <a:pt x="395514" y="703794"/>
                </a:lnTo>
                <a:lnTo>
                  <a:pt x="423813" y="669534"/>
                </a:lnTo>
                <a:lnTo>
                  <a:pt x="445183" y="630211"/>
                </a:lnTo>
                <a:lnTo>
                  <a:pt x="458689" y="586758"/>
                </a:lnTo>
                <a:lnTo>
                  <a:pt x="463399" y="540105"/>
                </a:lnTo>
                <a:lnTo>
                  <a:pt x="463399" y="231384"/>
                </a:lnTo>
                <a:lnTo>
                  <a:pt x="458689" y="184747"/>
                </a:lnTo>
                <a:lnTo>
                  <a:pt x="445183" y="141312"/>
                </a:lnTo>
                <a:lnTo>
                  <a:pt x="423813" y="102008"/>
                </a:lnTo>
                <a:lnTo>
                  <a:pt x="395514" y="67765"/>
                </a:lnTo>
                <a:lnTo>
                  <a:pt x="361219" y="39512"/>
                </a:lnTo>
                <a:lnTo>
                  <a:pt x="321862" y="18181"/>
                </a:lnTo>
                <a:lnTo>
                  <a:pt x="278378" y="4700"/>
                </a:lnTo>
                <a:lnTo>
                  <a:pt x="2316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543969" y="4897710"/>
            <a:ext cx="463550" cy="772160"/>
          </a:xfrm>
          <a:custGeom>
            <a:avLst/>
            <a:gdLst/>
            <a:ahLst/>
            <a:cxnLst/>
            <a:rect l="l" t="t" r="r" b="b"/>
            <a:pathLst>
              <a:path w="463550" h="772160">
                <a:moveTo>
                  <a:pt x="231672" y="0"/>
                </a:moveTo>
                <a:lnTo>
                  <a:pt x="184983" y="4706"/>
                </a:lnTo>
                <a:lnTo>
                  <a:pt x="141496" y="18202"/>
                </a:lnTo>
                <a:lnTo>
                  <a:pt x="102143" y="39555"/>
                </a:lnTo>
                <a:lnTo>
                  <a:pt x="67856" y="67833"/>
                </a:lnTo>
                <a:lnTo>
                  <a:pt x="39566" y="102101"/>
                </a:lnTo>
                <a:lnTo>
                  <a:pt x="18206" y="141427"/>
                </a:lnTo>
                <a:lnTo>
                  <a:pt x="4706" y="184878"/>
                </a:lnTo>
                <a:lnTo>
                  <a:pt x="0" y="231520"/>
                </a:lnTo>
                <a:lnTo>
                  <a:pt x="0" y="540173"/>
                </a:lnTo>
                <a:lnTo>
                  <a:pt x="4706" y="586826"/>
                </a:lnTo>
                <a:lnTo>
                  <a:pt x="18206" y="630279"/>
                </a:lnTo>
                <a:lnTo>
                  <a:pt x="39566" y="669602"/>
                </a:lnTo>
                <a:lnTo>
                  <a:pt x="67856" y="703862"/>
                </a:lnTo>
                <a:lnTo>
                  <a:pt x="102143" y="732130"/>
                </a:lnTo>
                <a:lnTo>
                  <a:pt x="141496" y="753474"/>
                </a:lnTo>
                <a:lnTo>
                  <a:pt x="184983" y="766963"/>
                </a:lnTo>
                <a:lnTo>
                  <a:pt x="231672" y="771666"/>
                </a:lnTo>
                <a:lnTo>
                  <a:pt x="278361" y="766963"/>
                </a:lnTo>
                <a:lnTo>
                  <a:pt x="321848" y="753474"/>
                </a:lnTo>
                <a:lnTo>
                  <a:pt x="361201" y="732130"/>
                </a:lnTo>
                <a:lnTo>
                  <a:pt x="395488" y="703862"/>
                </a:lnTo>
                <a:lnTo>
                  <a:pt x="423778" y="669602"/>
                </a:lnTo>
                <a:lnTo>
                  <a:pt x="445138" y="630279"/>
                </a:lnTo>
                <a:lnTo>
                  <a:pt x="458638" y="586826"/>
                </a:lnTo>
                <a:lnTo>
                  <a:pt x="463345" y="540173"/>
                </a:lnTo>
                <a:lnTo>
                  <a:pt x="463345" y="231520"/>
                </a:lnTo>
                <a:lnTo>
                  <a:pt x="458638" y="184878"/>
                </a:lnTo>
                <a:lnTo>
                  <a:pt x="445138" y="141427"/>
                </a:lnTo>
                <a:lnTo>
                  <a:pt x="423778" y="102101"/>
                </a:lnTo>
                <a:lnTo>
                  <a:pt x="395488" y="67833"/>
                </a:lnTo>
                <a:lnTo>
                  <a:pt x="361201" y="39555"/>
                </a:lnTo>
                <a:lnTo>
                  <a:pt x="321848" y="18202"/>
                </a:lnTo>
                <a:lnTo>
                  <a:pt x="278361" y="4706"/>
                </a:lnTo>
                <a:lnTo>
                  <a:pt x="231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161767" y="6344556"/>
            <a:ext cx="810895" cy="270510"/>
          </a:xfrm>
          <a:custGeom>
            <a:avLst/>
            <a:gdLst/>
            <a:ahLst/>
            <a:cxnLst/>
            <a:rect l="l" t="t" r="r" b="b"/>
            <a:pathLst>
              <a:path w="810894" h="270509">
                <a:moveTo>
                  <a:pt x="675716" y="0"/>
                </a:moveTo>
                <a:lnTo>
                  <a:pt x="135083" y="0"/>
                </a:lnTo>
                <a:lnTo>
                  <a:pt x="92397" y="6884"/>
                </a:lnTo>
                <a:lnTo>
                  <a:pt x="55316" y="26054"/>
                </a:lnTo>
                <a:lnTo>
                  <a:pt x="26071" y="55285"/>
                </a:lnTo>
                <a:lnTo>
                  <a:pt x="6889" y="92353"/>
                </a:lnTo>
                <a:lnTo>
                  <a:pt x="0" y="135033"/>
                </a:lnTo>
                <a:lnTo>
                  <a:pt x="6889" y="177716"/>
                </a:lnTo>
                <a:lnTo>
                  <a:pt x="26071" y="214785"/>
                </a:lnTo>
                <a:lnTo>
                  <a:pt x="55316" y="244017"/>
                </a:lnTo>
                <a:lnTo>
                  <a:pt x="92397" y="263187"/>
                </a:lnTo>
                <a:lnTo>
                  <a:pt x="135083" y="270071"/>
                </a:lnTo>
                <a:lnTo>
                  <a:pt x="675716" y="270071"/>
                </a:lnTo>
                <a:lnTo>
                  <a:pt x="718432" y="263187"/>
                </a:lnTo>
                <a:lnTo>
                  <a:pt x="755526" y="244017"/>
                </a:lnTo>
                <a:lnTo>
                  <a:pt x="784774" y="214785"/>
                </a:lnTo>
                <a:lnTo>
                  <a:pt x="803953" y="177716"/>
                </a:lnTo>
                <a:lnTo>
                  <a:pt x="810840" y="135033"/>
                </a:lnTo>
                <a:lnTo>
                  <a:pt x="803953" y="92353"/>
                </a:lnTo>
                <a:lnTo>
                  <a:pt x="784774" y="55285"/>
                </a:lnTo>
                <a:lnTo>
                  <a:pt x="755526" y="26054"/>
                </a:lnTo>
                <a:lnTo>
                  <a:pt x="718432" y="6884"/>
                </a:lnTo>
                <a:lnTo>
                  <a:pt x="675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2282243" y="6269311"/>
            <a:ext cx="570865" cy="352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50" spc="-5">
                <a:latin typeface="宋体"/>
                <a:cs typeface="宋体"/>
              </a:rPr>
              <a:t>挂起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138175" y="5823697"/>
            <a:ext cx="810895" cy="231775"/>
          </a:xfrm>
          <a:custGeom>
            <a:avLst/>
            <a:gdLst/>
            <a:ahLst/>
            <a:cxnLst/>
            <a:rect l="l" t="t" r="r" b="b"/>
            <a:pathLst>
              <a:path w="810894" h="231775">
                <a:moveTo>
                  <a:pt x="694949" y="0"/>
                </a:moveTo>
                <a:lnTo>
                  <a:pt x="115836" y="0"/>
                </a:lnTo>
                <a:lnTo>
                  <a:pt x="70745" y="9095"/>
                </a:lnTo>
                <a:lnTo>
                  <a:pt x="33925" y="33899"/>
                </a:lnTo>
                <a:lnTo>
                  <a:pt x="9102" y="70690"/>
                </a:lnTo>
                <a:lnTo>
                  <a:pt x="0" y="115746"/>
                </a:lnTo>
                <a:lnTo>
                  <a:pt x="9102" y="160802"/>
                </a:lnTo>
                <a:lnTo>
                  <a:pt x="33925" y="197593"/>
                </a:lnTo>
                <a:lnTo>
                  <a:pt x="70745" y="222398"/>
                </a:lnTo>
                <a:lnTo>
                  <a:pt x="115836" y="231493"/>
                </a:lnTo>
                <a:lnTo>
                  <a:pt x="694949" y="231493"/>
                </a:lnTo>
                <a:lnTo>
                  <a:pt x="740070" y="222398"/>
                </a:lnTo>
                <a:lnTo>
                  <a:pt x="776916" y="197593"/>
                </a:lnTo>
                <a:lnTo>
                  <a:pt x="801758" y="160802"/>
                </a:lnTo>
                <a:lnTo>
                  <a:pt x="810867" y="115746"/>
                </a:lnTo>
                <a:lnTo>
                  <a:pt x="801758" y="70690"/>
                </a:lnTo>
                <a:lnTo>
                  <a:pt x="776916" y="33899"/>
                </a:lnTo>
                <a:lnTo>
                  <a:pt x="740070" y="9095"/>
                </a:lnTo>
                <a:lnTo>
                  <a:pt x="6949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2258678" y="5729166"/>
            <a:ext cx="570865" cy="352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50" spc="-5">
                <a:latin typeface="宋体"/>
                <a:cs typeface="宋体"/>
              </a:rPr>
              <a:t>激活</a:t>
            </a:r>
            <a:endParaRPr sz="21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522" y="876046"/>
            <a:ext cx="36855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进</a:t>
            </a:r>
            <a:r>
              <a:rPr dirty="0" spc="15"/>
              <a:t>程</a:t>
            </a:r>
            <a:r>
              <a:rPr dirty="0"/>
              <a:t>的挂起态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2100198"/>
            <a:ext cx="8357870" cy="407924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85115" marR="5080" indent="-272415">
              <a:lnSpc>
                <a:spcPts val="302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一个挂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起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进程等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同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于不在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主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存的进</a:t>
            </a:r>
            <a:r>
              <a:rPr dirty="0" sz="2800" spc="13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9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它将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不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与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进程调度直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到它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们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被对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换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进主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。它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具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有如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特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征</a:t>
            </a:r>
            <a:r>
              <a:rPr dirty="0" sz="2800" spc="145" b="1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ts val="332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该进程不能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立即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被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执行</a:t>
            </a:r>
            <a:endParaRPr sz="2800">
              <a:latin typeface="Microsoft JhengHei"/>
              <a:cs typeface="Microsoft JhengHei"/>
            </a:endParaRPr>
          </a:p>
          <a:p>
            <a:pPr algn="just" lvl="1" marL="588645" marR="7620" indent="-273050">
              <a:lnSpc>
                <a:spcPts val="3030"/>
              </a:lnSpc>
              <a:spcBef>
                <a:spcPts val="3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105" b="1">
                <a:solidFill>
                  <a:srgbClr val="073D86"/>
                </a:solidFill>
                <a:latin typeface="Microsoft JhengHei"/>
                <a:cs typeface="Microsoft JhengHei"/>
              </a:rPr>
              <a:t>挂起进</a:t>
            </a:r>
            <a:r>
              <a:rPr dirty="0" sz="2800" spc="9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105" b="1">
                <a:solidFill>
                  <a:srgbClr val="073D86"/>
                </a:solidFill>
                <a:latin typeface="Microsoft JhengHei"/>
                <a:cs typeface="Microsoft JhengHei"/>
              </a:rPr>
              <a:t>可能会</a:t>
            </a:r>
            <a:r>
              <a:rPr dirty="0" sz="2800" spc="95" b="1">
                <a:solidFill>
                  <a:srgbClr val="073D86"/>
                </a:solidFill>
                <a:latin typeface="Microsoft JhengHei"/>
                <a:cs typeface="Microsoft JhengHei"/>
              </a:rPr>
              <a:t>等</a:t>
            </a:r>
            <a:r>
              <a:rPr dirty="0" sz="2800" spc="105" b="1">
                <a:solidFill>
                  <a:srgbClr val="073D86"/>
                </a:solidFill>
                <a:latin typeface="Microsoft JhengHei"/>
                <a:cs typeface="Microsoft JhengHei"/>
              </a:rPr>
              <a:t>待一个</a:t>
            </a:r>
            <a:r>
              <a:rPr dirty="0" sz="2800" spc="95" b="1">
                <a:solidFill>
                  <a:srgbClr val="073D86"/>
                </a:solidFill>
                <a:latin typeface="Microsoft JhengHei"/>
                <a:cs typeface="Microsoft JhengHei"/>
              </a:rPr>
              <a:t>事</a:t>
            </a:r>
            <a:r>
              <a:rPr dirty="0" sz="2800" spc="150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105" b="1">
                <a:solidFill>
                  <a:srgbClr val="073D86"/>
                </a:solidFill>
                <a:latin typeface="Microsoft JhengHei"/>
                <a:cs typeface="Microsoft JhengHei"/>
              </a:rPr>
              <a:t>但</a:t>
            </a:r>
            <a:r>
              <a:rPr dirty="0" sz="2800" spc="95" b="1">
                <a:solidFill>
                  <a:srgbClr val="073D86"/>
                </a:solidFill>
                <a:latin typeface="Microsoft JhengHei"/>
                <a:cs typeface="Microsoft JhengHei"/>
              </a:rPr>
              <a:t>所</a:t>
            </a:r>
            <a:r>
              <a:rPr dirty="0" sz="2800" spc="105" b="1">
                <a:solidFill>
                  <a:srgbClr val="073D86"/>
                </a:solidFill>
                <a:latin typeface="Microsoft JhengHei"/>
                <a:cs typeface="Microsoft JhengHei"/>
              </a:rPr>
              <a:t>等待的</a:t>
            </a:r>
            <a:r>
              <a:rPr dirty="0" sz="2800" spc="95" b="1">
                <a:solidFill>
                  <a:srgbClr val="073D86"/>
                </a:solidFill>
                <a:latin typeface="Microsoft JhengHei"/>
                <a:cs typeface="Microsoft JhengHei"/>
              </a:rPr>
              <a:t>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件 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是独立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挂起条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2800" spc="13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114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事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结束并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不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能导致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具备执行条件</a:t>
            </a:r>
            <a:endParaRPr sz="2800">
              <a:latin typeface="Microsoft JhengHei"/>
              <a:cs typeface="Microsoft JhengHei"/>
            </a:endParaRPr>
          </a:p>
          <a:p>
            <a:pPr algn="just" lvl="1" marL="588645" marR="6985" indent="-273050">
              <a:lnSpc>
                <a:spcPts val="3020"/>
              </a:lnSpc>
              <a:spcBef>
                <a:spcPts val="32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进程进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入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挂起状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是由于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作系</a:t>
            </a:r>
            <a:r>
              <a:rPr dirty="0" sz="2800" spc="155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父进程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或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程本身阻止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它的运行</a:t>
            </a:r>
            <a:endParaRPr sz="2800">
              <a:latin typeface="Microsoft JhengHei"/>
              <a:cs typeface="Microsoft JhengHei"/>
            </a:endParaRPr>
          </a:p>
          <a:p>
            <a:pPr algn="just" lvl="1" marL="588645" marR="12700" indent="-273050">
              <a:lnSpc>
                <a:spcPts val="3020"/>
              </a:lnSpc>
              <a:spcBef>
                <a:spcPts val="35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结束进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挂起状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的命令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只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能通过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作系统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或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父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进程发出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125" y="751458"/>
            <a:ext cx="447738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/>
              <a:t>本</a:t>
            </a:r>
            <a:r>
              <a:rPr dirty="0" sz="5000" spc="25"/>
              <a:t>主</a:t>
            </a:r>
            <a:r>
              <a:rPr dirty="0" sz="5000"/>
              <a:t>题教学目标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763016" y="2004796"/>
            <a:ext cx="4704080" cy="2757170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63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调度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层次</a:t>
            </a:r>
            <a:endParaRPr sz="32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53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挂起态</a:t>
            </a:r>
            <a:endParaRPr sz="32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540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低级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度及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其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策略</a:t>
            </a:r>
            <a:endParaRPr sz="32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53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作业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度及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其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策略</a:t>
            </a:r>
            <a:endParaRPr sz="3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1622" y="876046"/>
            <a:ext cx="36855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进</a:t>
            </a:r>
            <a:r>
              <a:rPr dirty="0" spc="15"/>
              <a:t>程</a:t>
            </a:r>
            <a:r>
              <a:rPr dirty="0"/>
              <a:t>的挂起态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1114" y="2427223"/>
            <a:ext cx="8484870" cy="39516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85115" marR="508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等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待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→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起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等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待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果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当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前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就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绪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，那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么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至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少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等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待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将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被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对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换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挂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起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等待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；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根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据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当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前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源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况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性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能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也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可以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决定把等待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态进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将被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对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换出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成为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起等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endParaRPr sz="2800">
              <a:latin typeface="Microsoft JhengHei"/>
              <a:cs typeface="Microsoft JhengHei"/>
            </a:endParaRPr>
          </a:p>
          <a:p>
            <a:pPr algn="just" marL="285115" marR="10160" indent="-272415">
              <a:lnSpc>
                <a:spcPct val="100000"/>
              </a:lnSpc>
              <a:spcBef>
                <a:spcPts val="3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起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等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待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→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起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就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绪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引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起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等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待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发生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之后，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相应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的挂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起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等待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转换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挂起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就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绪态</a:t>
            </a:r>
            <a:endParaRPr sz="2800">
              <a:latin typeface="Microsoft JhengHei"/>
              <a:cs typeface="Microsoft JhengHei"/>
            </a:endParaRPr>
          </a:p>
          <a:p>
            <a:pPr algn="just" marL="285115" marR="5080" indent="-272415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就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绪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→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起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就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绪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根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据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当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前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源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况和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能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求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也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决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定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把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就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绪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被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对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换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去成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为挂起就绪态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5948" y="876046"/>
            <a:ext cx="36868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进程的</a:t>
            </a:r>
            <a:r>
              <a:rPr dirty="0"/>
              <a:t>挂起态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2480310"/>
            <a:ext cx="8056880" cy="3332479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just" marL="285115" marR="5080" indent="-272415">
              <a:lnSpc>
                <a:spcPct val="95000"/>
              </a:lnSpc>
              <a:spcBef>
                <a:spcPts val="2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114" b="1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100" b="1">
                <a:solidFill>
                  <a:srgbClr val="073D86"/>
                </a:solidFill>
                <a:latin typeface="Times New Roman"/>
                <a:cs typeface="Times New Roman"/>
              </a:rPr>
              <a:t>→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挂起就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绪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态：当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个具有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较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高优</a:t>
            </a:r>
            <a:r>
              <a:rPr dirty="0" sz="2800" spc="120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 </a:t>
            </a:r>
            <a:r>
              <a:rPr dirty="0" sz="2800" spc="114" b="1">
                <a:solidFill>
                  <a:srgbClr val="073D86"/>
                </a:solidFill>
                <a:latin typeface="Microsoft JhengHei"/>
                <a:cs typeface="Microsoft JhengHei"/>
              </a:rPr>
              <a:t>挂起等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待</a:t>
            </a:r>
            <a:r>
              <a:rPr dirty="0" sz="2800" spc="114" b="1">
                <a:solidFill>
                  <a:srgbClr val="073D86"/>
                </a:solidFill>
                <a:latin typeface="Microsoft JhengHei"/>
                <a:cs typeface="Microsoft JhengHei"/>
              </a:rPr>
              <a:t>态进程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114" b="1">
                <a:solidFill>
                  <a:srgbClr val="073D86"/>
                </a:solidFill>
                <a:latin typeface="Microsoft JhengHei"/>
                <a:cs typeface="Microsoft JhengHei"/>
              </a:rPr>
              <a:t>等待事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2800" spc="114" b="1">
                <a:solidFill>
                  <a:srgbClr val="073D86"/>
                </a:solidFill>
                <a:latin typeface="Microsoft JhengHei"/>
                <a:cs typeface="Microsoft JhengHei"/>
              </a:rPr>
              <a:t>结束</a:t>
            </a:r>
            <a:r>
              <a:rPr dirty="0" sz="2800" spc="120" b="1">
                <a:solidFill>
                  <a:srgbClr val="073D86"/>
                </a:solidFill>
                <a:latin typeface="Microsoft JhengHei"/>
                <a:cs typeface="Microsoft JhengHei"/>
              </a:rPr>
              <a:t>后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114" b="1">
                <a:solidFill>
                  <a:srgbClr val="073D86"/>
                </a:solidFill>
                <a:latin typeface="Microsoft JhengHei"/>
                <a:cs typeface="Microsoft JhengHei"/>
              </a:rPr>
              <a:t>它需</a:t>
            </a:r>
            <a:r>
              <a:rPr dirty="0" sz="2800" spc="125" b="1">
                <a:solidFill>
                  <a:srgbClr val="073D86"/>
                </a:solidFill>
                <a:latin typeface="Microsoft JhengHei"/>
                <a:cs typeface="Microsoft JhengHei"/>
              </a:rPr>
              <a:t>要</a:t>
            </a:r>
            <a:r>
              <a:rPr dirty="0" sz="2800" spc="114" b="1">
                <a:solidFill>
                  <a:srgbClr val="073D86"/>
                </a:solidFill>
                <a:latin typeface="Microsoft JhengHei"/>
                <a:cs typeface="Microsoft JhengHei"/>
              </a:rPr>
              <a:t>抢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占 </a:t>
            </a:r>
            <a:r>
              <a:rPr dirty="0" sz="2800" spc="114" b="1">
                <a:solidFill>
                  <a:srgbClr val="073D86"/>
                </a:solidFill>
                <a:latin typeface="Microsoft JhengHei"/>
                <a:cs typeface="Microsoft JhengHei"/>
              </a:rPr>
              <a:t>了</a:t>
            </a:r>
            <a:r>
              <a:rPr dirty="0" sz="2800" spc="55" b="1">
                <a:solidFill>
                  <a:srgbClr val="073D86"/>
                </a:solidFill>
                <a:latin typeface="Times New Roman"/>
                <a:cs typeface="Times New Roman"/>
              </a:rPr>
              <a:t>CPU</a:t>
            </a:r>
            <a:r>
              <a:rPr dirty="0" sz="2800" spc="5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105" b="1">
                <a:solidFill>
                  <a:srgbClr val="073D86"/>
                </a:solidFill>
                <a:latin typeface="Microsoft JhengHei"/>
                <a:cs typeface="Microsoft JhengHei"/>
              </a:rPr>
              <a:t>而此时</a:t>
            </a:r>
            <a:r>
              <a:rPr dirty="0" sz="2800" spc="95" b="1">
                <a:solidFill>
                  <a:srgbClr val="073D86"/>
                </a:solidFill>
                <a:latin typeface="Microsoft JhengHei"/>
                <a:cs typeface="Microsoft JhengHei"/>
              </a:rPr>
              <a:t>主</a:t>
            </a:r>
            <a:r>
              <a:rPr dirty="0" sz="2800" spc="105" b="1">
                <a:solidFill>
                  <a:srgbClr val="073D86"/>
                </a:solidFill>
                <a:latin typeface="Microsoft JhengHei"/>
                <a:cs typeface="Microsoft JhengHei"/>
              </a:rPr>
              <a:t>存空间</a:t>
            </a:r>
            <a:r>
              <a:rPr dirty="0" sz="2800" spc="95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2800" spc="105" b="1">
                <a:solidFill>
                  <a:srgbClr val="073D86"/>
                </a:solidFill>
                <a:latin typeface="Microsoft JhengHei"/>
                <a:cs typeface="Microsoft JhengHei"/>
              </a:rPr>
              <a:t>不</a:t>
            </a:r>
            <a:r>
              <a:rPr dirty="0" sz="2800" spc="140" b="1">
                <a:solidFill>
                  <a:srgbClr val="073D86"/>
                </a:solidFill>
                <a:latin typeface="Microsoft JhengHei"/>
                <a:cs typeface="Microsoft JhengHei"/>
              </a:rPr>
              <a:t>够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95" b="1">
                <a:solidFill>
                  <a:srgbClr val="073D86"/>
                </a:solidFill>
                <a:latin typeface="Microsoft JhengHei"/>
                <a:cs typeface="Microsoft JhengHei"/>
              </a:rPr>
              <a:t>从</a:t>
            </a:r>
            <a:r>
              <a:rPr dirty="0" sz="2800" spc="105" b="1">
                <a:solidFill>
                  <a:srgbClr val="073D86"/>
                </a:solidFill>
                <a:latin typeface="Microsoft JhengHei"/>
                <a:cs typeface="Microsoft JhengHei"/>
              </a:rPr>
              <a:t>而可</a:t>
            </a:r>
            <a:r>
              <a:rPr dirty="0" sz="2800" spc="95" b="1">
                <a:solidFill>
                  <a:srgbClr val="073D86"/>
                </a:solidFill>
                <a:latin typeface="Microsoft JhengHei"/>
                <a:cs typeface="Microsoft JhengHei"/>
              </a:rPr>
              <a:t>能导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致 </a:t>
            </a:r>
            <a:r>
              <a:rPr dirty="0" sz="2800" spc="114" b="1">
                <a:solidFill>
                  <a:srgbClr val="073D86"/>
                </a:solidFill>
                <a:latin typeface="Microsoft JhengHei"/>
                <a:cs typeface="Microsoft JhengHei"/>
              </a:rPr>
              <a:t>正在运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800" spc="114" b="1">
                <a:solidFill>
                  <a:srgbClr val="073D86"/>
                </a:solidFill>
                <a:latin typeface="Microsoft JhengHei"/>
                <a:cs typeface="Microsoft JhengHei"/>
              </a:rPr>
              <a:t>的进程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转</a:t>
            </a:r>
            <a:r>
              <a:rPr dirty="0" sz="2800" spc="114" b="1">
                <a:solidFill>
                  <a:srgbClr val="073D86"/>
                </a:solidFill>
                <a:latin typeface="Microsoft JhengHei"/>
                <a:cs typeface="Microsoft JhengHei"/>
              </a:rPr>
              <a:t>化为挂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起</a:t>
            </a:r>
            <a:r>
              <a:rPr dirty="0" sz="2800" spc="114" b="1">
                <a:solidFill>
                  <a:srgbClr val="073D86"/>
                </a:solidFill>
                <a:latin typeface="Microsoft JhengHei"/>
                <a:cs typeface="Microsoft JhengHei"/>
              </a:rPr>
              <a:t>就绪</a:t>
            </a:r>
            <a:r>
              <a:rPr dirty="0" sz="2800" spc="12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r>
              <a:rPr dirty="0" sz="2800" spc="114" b="1">
                <a:solidFill>
                  <a:srgbClr val="073D86"/>
                </a:solidFill>
                <a:latin typeface="Microsoft JhengHei"/>
                <a:cs typeface="Microsoft JhengHei"/>
              </a:rPr>
              <a:t>另外</a:t>
            </a:r>
            <a:r>
              <a:rPr dirty="0" sz="2800" spc="125" b="1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dirty="0" sz="2800" spc="114" b="1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运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行态的进程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也可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自己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起自己</a:t>
            </a:r>
            <a:endParaRPr sz="2800">
              <a:latin typeface="Microsoft JhengHei"/>
              <a:cs typeface="Microsoft JhengHei"/>
            </a:endParaRPr>
          </a:p>
          <a:p>
            <a:pPr algn="just" marL="285115" marR="9525" indent="-272415">
              <a:lnSpc>
                <a:spcPct val="95000"/>
              </a:lnSpc>
              <a:spcBef>
                <a:spcPts val="3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114" b="1">
                <a:solidFill>
                  <a:srgbClr val="073D86"/>
                </a:solidFill>
                <a:latin typeface="Microsoft JhengHei"/>
                <a:cs typeface="Microsoft JhengHei"/>
              </a:rPr>
              <a:t>新建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100" b="1">
                <a:solidFill>
                  <a:srgbClr val="073D86"/>
                </a:solidFill>
                <a:latin typeface="Times New Roman"/>
                <a:cs typeface="Times New Roman"/>
              </a:rPr>
              <a:t>→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挂起就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绪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态：考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虑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到系统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当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前资</a:t>
            </a:r>
            <a:r>
              <a:rPr dirty="0" sz="2800" spc="120" b="1">
                <a:solidFill>
                  <a:srgbClr val="073D86"/>
                </a:solidFill>
                <a:latin typeface="Microsoft JhengHei"/>
                <a:cs typeface="Microsoft JhengHei"/>
              </a:rPr>
              <a:t>源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况 </a:t>
            </a:r>
            <a:r>
              <a:rPr dirty="0" sz="2800" spc="114" b="1">
                <a:solidFill>
                  <a:srgbClr val="073D86"/>
                </a:solidFill>
                <a:latin typeface="Microsoft JhengHei"/>
                <a:cs typeface="Microsoft JhengHei"/>
              </a:rPr>
              <a:t>和性能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要</a:t>
            </a:r>
            <a:r>
              <a:rPr dirty="0" sz="2800" spc="114" b="1">
                <a:solidFill>
                  <a:srgbClr val="073D86"/>
                </a:solidFill>
                <a:latin typeface="Microsoft JhengHei"/>
                <a:cs typeface="Microsoft JhengHei"/>
              </a:rPr>
              <a:t>求，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决定新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建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的进程</a:t>
            </a:r>
            <a:r>
              <a:rPr dirty="0" sz="2800" spc="100" b="1">
                <a:solidFill>
                  <a:srgbClr val="073D86"/>
                </a:solidFill>
                <a:latin typeface="Microsoft JhengHei"/>
                <a:cs typeface="Microsoft JhengHei"/>
              </a:rPr>
              <a:t>将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被对</a:t>
            </a:r>
            <a:r>
              <a:rPr dirty="0" sz="2800" spc="120" b="1">
                <a:solidFill>
                  <a:srgbClr val="073D86"/>
                </a:solidFill>
                <a:latin typeface="Microsoft JhengHei"/>
                <a:cs typeface="Microsoft JhengHei"/>
              </a:rPr>
              <a:t>换</a:t>
            </a:r>
            <a:r>
              <a:rPr dirty="0" sz="2800" spc="110" b="1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去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成为挂起就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绪态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8" y="876046"/>
            <a:ext cx="36868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进程的</a:t>
            </a:r>
            <a:r>
              <a:rPr dirty="0"/>
              <a:t>挂起态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2515565"/>
            <a:ext cx="8360409" cy="39522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just" marL="285115" marR="5080" indent="-272415">
              <a:lnSpc>
                <a:spcPct val="90000"/>
              </a:lnSpc>
              <a:spcBef>
                <a:spcPts val="43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挂起就</a:t>
            </a:r>
            <a:r>
              <a:rPr dirty="0" sz="2800" spc="70" b="1">
                <a:solidFill>
                  <a:srgbClr val="073D86"/>
                </a:solidFill>
                <a:latin typeface="Microsoft JhengHei"/>
                <a:cs typeface="Microsoft JhengHei"/>
              </a:rPr>
              <a:t>绪</a:t>
            </a:r>
            <a:r>
              <a:rPr dirty="0" sz="2800" spc="10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→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就</a:t>
            </a:r>
            <a:r>
              <a:rPr dirty="0" sz="2800" spc="70" b="1">
                <a:solidFill>
                  <a:srgbClr val="073D86"/>
                </a:solidFill>
                <a:latin typeface="Microsoft JhengHei"/>
                <a:cs typeface="Microsoft JhengHei"/>
              </a:rPr>
              <a:t>绪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态：当</a:t>
            </a:r>
            <a:r>
              <a:rPr dirty="0" sz="2800" spc="70" b="1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存中没</a:t>
            </a:r>
            <a:r>
              <a:rPr dirty="0" sz="2800" spc="70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就绪态</a:t>
            </a:r>
            <a:r>
              <a:rPr dirty="0" sz="2800" spc="7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14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  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或者挂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起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就绪态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程具有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比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就绪态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程更高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优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先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级，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系统将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把挂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起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就绪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转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换成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就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绪态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ts val="319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挂起等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待</a:t>
            </a:r>
            <a:r>
              <a:rPr dirty="0" sz="2800" spc="10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90" b="1">
                <a:solidFill>
                  <a:srgbClr val="073D86"/>
                </a:solidFill>
                <a:latin typeface="Microsoft JhengHei"/>
                <a:cs typeface="Microsoft JhengHei"/>
              </a:rPr>
              <a:t>→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等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待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态：当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个进程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等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待一个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事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endParaRPr sz="2800">
              <a:latin typeface="Microsoft JhengHei"/>
              <a:cs typeface="Microsoft JhengHei"/>
            </a:endParaRPr>
          </a:p>
          <a:p>
            <a:pPr algn="just" marL="285115" marR="6985">
              <a:lnSpc>
                <a:spcPct val="90000"/>
              </a:lnSpc>
              <a:spcBef>
                <a:spcPts val="165"/>
              </a:spcBef>
            </a:pP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原则</a:t>
            </a:r>
            <a:r>
              <a:rPr dirty="0" sz="2800" spc="70" b="1">
                <a:solidFill>
                  <a:srgbClr val="073D86"/>
                </a:solidFill>
                <a:latin typeface="Microsoft JhengHei"/>
                <a:cs typeface="Microsoft JhengHei"/>
              </a:rPr>
              <a:t>上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时不需</a:t>
            </a:r>
            <a:r>
              <a:rPr dirty="0" sz="2800" spc="70" b="1">
                <a:solidFill>
                  <a:srgbClr val="073D86"/>
                </a:solidFill>
                <a:latin typeface="Microsoft JhengHei"/>
                <a:cs typeface="Microsoft JhengHei"/>
              </a:rPr>
              <a:t>要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把它调</a:t>
            </a:r>
            <a:r>
              <a:rPr dirty="0" sz="2800" spc="70" b="1">
                <a:solidFill>
                  <a:srgbClr val="073D86"/>
                </a:solidFill>
                <a:latin typeface="Microsoft JhengHei"/>
                <a:cs typeface="Microsoft JhengHei"/>
              </a:rPr>
              <a:t>入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内存</a:t>
            </a:r>
            <a:r>
              <a:rPr dirty="0" sz="2800" spc="14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但是在</a:t>
            </a:r>
            <a:r>
              <a:rPr dirty="0" sz="2800" spc="70" b="1">
                <a:solidFill>
                  <a:srgbClr val="073D86"/>
                </a:solidFill>
                <a:latin typeface="Microsoft JhengHei"/>
                <a:cs typeface="Microsoft JhengHei"/>
              </a:rPr>
              <a:t>下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面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 </a:t>
            </a:r>
            <a:r>
              <a:rPr dirty="0" sz="2800" spc="90" b="1">
                <a:solidFill>
                  <a:srgbClr val="073D86"/>
                </a:solidFill>
                <a:latin typeface="Microsoft JhengHei"/>
                <a:cs typeface="Microsoft JhengHei"/>
              </a:rPr>
              <a:t>种情况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下</a:t>
            </a:r>
            <a:r>
              <a:rPr dirty="0" sz="2800" spc="9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这一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状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态变化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是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可能</a:t>
            </a:r>
            <a:r>
              <a:rPr dirty="0" sz="2800" spc="12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当一个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退 </a:t>
            </a:r>
            <a:r>
              <a:rPr dirty="0" sz="2800" spc="90" b="1">
                <a:solidFill>
                  <a:srgbClr val="073D86"/>
                </a:solidFill>
                <a:latin typeface="Microsoft JhengHei"/>
                <a:cs typeface="Microsoft JhengHei"/>
              </a:rPr>
              <a:t>出后，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主</a:t>
            </a:r>
            <a:r>
              <a:rPr dirty="0" sz="2800" spc="90" b="1">
                <a:solidFill>
                  <a:srgbClr val="073D86"/>
                </a:solidFill>
                <a:latin typeface="Microsoft JhengHei"/>
                <a:cs typeface="Microsoft JhengHei"/>
              </a:rPr>
              <a:t>存已经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2800" spc="90" b="1">
                <a:solidFill>
                  <a:srgbClr val="073D86"/>
                </a:solidFill>
                <a:latin typeface="Microsoft JhengHei"/>
                <a:cs typeface="Microsoft JhengHei"/>
              </a:rPr>
              <a:t>了一大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块</a:t>
            </a:r>
            <a:r>
              <a:rPr dirty="0" sz="2800" spc="90" b="1">
                <a:solidFill>
                  <a:srgbClr val="073D86"/>
                </a:solidFill>
                <a:latin typeface="Microsoft JhengHei"/>
                <a:cs typeface="Microsoft JhengHei"/>
              </a:rPr>
              <a:t>自由空间，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而某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起 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等待态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程具有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较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高的优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级并且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作系统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已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经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得 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知导致</a:t>
            </a:r>
            <a:r>
              <a:rPr dirty="0" sz="2800" spc="70" b="1">
                <a:solidFill>
                  <a:srgbClr val="073D86"/>
                </a:solidFill>
                <a:latin typeface="Microsoft JhengHei"/>
                <a:cs typeface="Microsoft JhengHei"/>
              </a:rPr>
              <a:t>它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阻塞的</a:t>
            </a:r>
            <a:r>
              <a:rPr dirty="0" sz="2800" spc="70" b="1">
                <a:solidFill>
                  <a:srgbClr val="073D86"/>
                </a:solidFill>
                <a:latin typeface="Microsoft JhengHei"/>
                <a:cs typeface="Microsoft JhengHei"/>
              </a:rPr>
              <a:t>事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件即将</a:t>
            </a:r>
            <a:r>
              <a:rPr dirty="0" sz="2800" spc="70" b="1">
                <a:solidFill>
                  <a:srgbClr val="073D86"/>
                </a:solidFill>
                <a:latin typeface="Microsoft JhengHei"/>
                <a:cs typeface="Microsoft JhengHei"/>
              </a:rPr>
              <a:t>结</a:t>
            </a:r>
            <a:r>
              <a:rPr dirty="0" sz="2800" spc="135" b="1">
                <a:solidFill>
                  <a:srgbClr val="073D86"/>
                </a:solidFill>
                <a:latin typeface="Microsoft JhengHei"/>
                <a:cs typeface="Microsoft JhengHei"/>
              </a:rPr>
              <a:t>束</a:t>
            </a:r>
            <a:r>
              <a:rPr dirty="0" sz="2800" spc="9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此</a:t>
            </a:r>
            <a:r>
              <a:rPr dirty="0" sz="2800" spc="7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便发生</a:t>
            </a:r>
            <a:r>
              <a:rPr dirty="0" sz="2800" spc="70" b="1">
                <a:solidFill>
                  <a:srgbClr val="073D86"/>
                </a:solidFill>
                <a:latin typeface="Microsoft JhengHei"/>
                <a:cs typeface="Microsoft JhengHei"/>
              </a:rPr>
              <a:t>了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这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状态变化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0" y="385558"/>
            <a:ext cx="8217650" cy="5852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80126" y="5551932"/>
            <a:ext cx="1873250" cy="78105"/>
          </a:xfrm>
          <a:custGeom>
            <a:avLst/>
            <a:gdLst/>
            <a:ahLst/>
            <a:cxnLst/>
            <a:rect l="l" t="t" r="r" b="b"/>
            <a:pathLst>
              <a:path w="1873250" h="78104">
                <a:moveTo>
                  <a:pt x="1872996" y="25908"/>
                </a:moveTo>
                <a:lnTo>
                  <a:pt x="1847088" y="25908"/>
                </a:lnTo>
                <a:lnTo>
                  <a:pt x="1847088" y="51816"/>
                </a:lnTo>
                <a:lnTo>
                  <a:pt x="1872996" y="51816"/>
                </a:lnTo>
                <a:lnTo>
                  <a:pt x="1872996" y="25908"/>
                </a:lnTo>
                <a:close/>
              </a:path>
              <a:path w="1873250" h="78104">
                <a:moveTo>
                  <a:pt x="1821179" y="25908"/>
                </a:moveTo>
                <a:lnTo>
                  <a:pt x="1795272" y="25908"/>
                </a:lnTo>
                <a:lnTo>
                  <a:pt x="1795272" y="51816"/>
                </a:lnTo>
                <a:lnTo>
                  <a:pt x="1821179" y="51816"/>
                </a:lnTo>
                <a:lnTo>
                  <a:pt x="1821179" y="25908"/>
                </a:lnTo>
                <a:close/>
              </a:path>
              <a:path w="1873250" h="78104">
                <a:moveTo>
                  <a:pt x="1769364" y="25908"/>
                </a:moveTo>
                <a:lnTo>
                  <a:pt x="1743455" y="25908"/>
                </a:lnTo>
                <a:lnTo>
                  <a:pt x="1743455" y="51816"/>
                </a:lnTo>
                <a:lnTo>
                  <a:pt x="1769364" y="51816"/>
                </a:lnTo>
                <a:lnTo>
                  <a:pt x="1769364" y="25908"/>
                </a:lnTo>
                <a:close/>
              </a:path>
              <a:path w="1873250" h="78104">
                <a:moveTo>
                  <a:pt x="1717548" y="25908"/>
                </a:moveTo>
                <a:lnTo>
                  <a:pt x="1691640" y="25908"/>
                </a:lnTo>
                <a:lnTo>
                  <a:pt x="1691640" y="51816"/>
                </a:lnTo>
                <a:lnTo>
                  <a:pt x="1717548" y="51816"/>
                </a:lnTo>
                <a:lnTo>
                  <a:pt x="1717548" y="25908"/>
                </a:lnTo>
                <a:close/>
              </a:path>
              <a:path w="1873250" h="78104">
                <a:moveTo>
                  <a:pt x="1665731" y="25908"/>
                </a:moveTo>
                <a:lnTo>
                  <a:pt x="1639824" y="25908"/>
                </a:lnTo>
                <a:lnTo>
                  <a:pt x="1639824" y="51816"/>
                </a:lnTo>
                <a:lnTo>
                  <a:pt x="1665731" y="51816"/>
                </a:lnTo>
                <a:lnTo>
                  <a:pt x="1665731" y="25908"/>
                </a:lnTo>
                <a:close/>
              </a:path>
              <a:path w="1873250" h="78104">
                <a:moveTo>
                  <a:pt x="1613916" y="25908"/>
                </a:moveTo>
                <a:lnTo>
                  <a:pt x="1588007" y="25908"/>
                </a:lnTo>
                <a:lnTo>
                  <a:pt x="1588007" y="51816"/>
                </a:lnTo>
                <a:lnTo>
                  <a:pt x="1613916" y="51816"/>
                </a:lnTo>
                <a:lnTo>
                  <a:pt x="1613916" y="25908"/>
                </a:lnTo>
                <a:close/>
              </a:path>
              <a:path w="1873250" h="78104">
                <a:moveTo>
                  <a:pt x="1562100" y="25908"/>
                </a:moveTo>
                <a:lnTo>
                  <a:pt x="1536192" y="25908"/>
                </a:lnTo>
                <a:lnTo>
                  <a:pt x="1536192" y="51816"/>
                </a:lnTo>
                <a:lnTo>
                  <a:pt x="1562100" y="51816"/>
                </a:lnTo>
                <a:lnTo>
                  <a:pt x="1562100" y="25908"/>
                </a:lnTo>
                <a:close/>
              </a:path>
              <a:path w="1873250" h="78104">
                <a:moveTo>
                  <a:pt x="1510283" y="25908"/>
                </a:moveTo>
                <a:lnTo>
                  <a:pt x="1484376" y="25908"/>
                </a:lnTo>
                <a:lnTo>
                  <a:pt x="1484376" y="51816"/>
                </a:lnTo>
                <a:lnTo>
                  <a:pt x="1510283" y="51816"/>
                </a:lnTo>
                <a:lnTo>
                  <a:pt x="1510283" y="25908"/>
                </a:lnTo>
                <a:close/>
              </a:path>
              <a:path w="1873250" h="78104">
                <a:moveTo>
                  <a:pt x="1458468" y="25908"/>
                </a:moveTo>
                <a:lnTo>
                  <a:pt x="1432559" y="25908"/>
                </a:lnTo>
                <a:lnTo>
                  <a:pt x="1432559" y="51816"/>
                </a:lnTo>
                <a:lnTo>
                  <a:pt x="1458468" y="51816"/>
                </a:lnTo>
                <a:lnTo>
                  <a:pt x="1458468" y="25908"/>
                </a:lnTo>
                <a:close/>
              </a:path>
              <a:path w="1873250" h="78104">
                <a:moveTo>
                  <a:pt x="1406652" y="25908"/>
                </a:moveTo>
                <a:lnTo>
                  <a:pt x="1380744" y="25908"/>
                </a:lnTo>
                <a:lnTo>
                  <a:pt x="1380744" y="51816"/>
                </a:lnTo>
                <a:lnTo>
                  <a:pt x="1406652" y="51816"/>
                </a:lnTo>
                <a:lnTo>
                  <a:pt x="1406652" y="25908"/>
                </a:lnTo>
                <a:close/>
              </a:path>
              <a:path w="1873250" h="78104">
                <a:moveTo>
                  <a:pt x="1354835" y="25908"/>
                </a:moveTo>
                <a:lnTo>
                  <a:pt x="1328927" y="25908"/>
                </a:lnTo>
                <a:lnTo>
                  <a:pt x="1328927" y="51816"/>
                </a:lnTo>
                <a:lnTo>
                  <a:pt x="1354835" y="51816"/>
                </a:lnTo>
                <a:lnTo>
                  <a:pt x="1354835" y="25908"/>
                </a:lnTo>
                <a:close/>
              </a:path>
              <a:path w="1873250" h="78104">
                <a:moveTo>
                  <a:pt x="1303020" y="25908"/>
                </a:moveTo>
                <a:lnTo>
                  <a:pt x="1277112" y="25908"/>
                </a:lnTo>
                <a:lnTo>
                  <a:pt x="1277112" y="51816"/>
                </a:lnTo>
                <a:lnTo>
                  <a:pt x="1303020" y="51816"/>
                </a:lnTo>
                <a:lnTo>
                  <a:pt x="1303020" y="25908"/>
                </a:lnTo>
                <a:close/>
              </a:path>
              <a:path w="1873250" h="78104">
                <a:moveTo>
                  <a:pt x="1251203" y="25908"/>
                </a:moveTo>
                <a:lnTo>
                  <a:pt x="1225296" y="25908"/>
                </a:lnTo>
                <a:lnTo>
                  <a:pt x="1225296" y="51816"/>
                </a:lnTo>
                <a:lnTo>
                  <a:pt x="1251203" y="51816"/>
                </a:lnTo>
                <a:lnTo>
                  <a:pt x="1251203" y="25908"/>
                </a:lnTo>
                <a:close/>
              </a:path>
              <a:path w="1873250" h="78104">
                <a:moveTo>
                  <a:pt x="1199388" y="25908"/>
                </a:moveTo>
                <a:lnTo>
                  <a:pt x="1173479" y="25908"/>
                </a:lnTo>
                <a:lnTo>
                  <a:pt x="1173479" y="51816"/>
                </a:lnTo>
                <a:lnTo>
                  <a:pt x="1199388" y="51816"/>
                </a:lnTo>
                <a:lnTo>
                  <a:pt x="1199388" y="25908"/>
                </a:lnTo>
                <a:close/>
              </a:path>
              <a:path w="1873250" h="78104">
                <a:moveTo>
                  <a:pt x="1147572" y="25908"/>
                </a:moveTo>
                <a:lnTo>
                  <a:pt x="1121664" y="25908"/>
                </a:lnTo>
                <a:lnTo>
                  <a:pt x="1121664" y="51816"/>
                </a:lnTo>
                <a:lnTo>
                  <a:pt x="1147572" y="51816"/>
                </a:lnTo>
                <a:lnTo>
                  <a:pt x="1147572" y="25908"/>
                </a:lnTo>
                <a:close/>
              </a:path>
              <a:path w="1873250" h="78104">
                <a:moveTo>
                  <a:pt x="1095755" y="25908"/>
                </a:moveTo>
                <a:lnTo>
                  <a:pt x="1069848" y="25908"/>
                </a:lnTo>
                <a:lnTo>
                  <a:pt x="1069848" y="51816"/>
                </a:lnTo>
                <a:lnTo>
                  <a:pt x="1095755" y="51816"/>
                </a:lnTo>
                <a:lnTo>
                  <a:pt x="1095755" y="25908"/>
                </a:lnTo>
                <a:close/>
              </a:path>
              <a:path w="1873250" h="78104">
                <a:moveTo>
                  <a:pt x="1043940" y="25908"/>
                </a:moveTo>
                <a:lnTo>
                  <a:pt x="1018031" y="25908"/>
                </a:lnTo>
                <a:lnTo>
                  <a:pt x="1018031" y="51816"/>
                </a:lnTo>
                <a:lnTo>
                  <a:pt x="1043940" y="51816"/>
                </a:lnTo>
                <a:lnTo>
                  <a:pt x="1043940" y="25908"/>
                </a:lnTo>
                <a:close/>
              </a:path>
              <a:path w="1873250" h="78104">
                <a:moveTo>
                  <a:pt x="992124" y="25908"/>
                </a:moveTo>
                <a:lnTo>
                  <a:pt x="966216" y="25908"/>
                </a:lnTo>
                <a:lnTo>
                  <a:pt x="966216" y="51816"/>
                </a:lnTo>
                <a:lnTo>
                  <a:pt x="992124" y="51816"/>
                </a:lnTo>
                <a:lnTo>
                  <a:pt x="992124" y="25908"/>
                </a:lnTo>
                <a:close/>
              </a:path>
              <a:path w="1873250" h="78104">
                <a:moveTo>
                  <a:pt x="940307" y="25908"/>
                </a:moveTo>
                <a:lnTo>
                  <a:pt x="914400" y="25908"/>
                </a:lnTo>
                <a:lnTo>
                  <a:pt x="914400" y="51816"/>
                </a:lnTo>
                <a:lnTo>
                  <a:pt x="940307" y="51816"/>
                </a:lnTo>
                <a:lnTo>
                  <a:pt x="940307" y="25908"/>
                </a:lnTo>
                <a:close/>
              </a:path>
              <a:path w="1873250" h="78104">
                <a:moveTo>
                  <a:pt x="888491" y="25908"/>
                </a:moveTo>
                <a:lnTo>
                  <a:pt x="862584" y="25908"/>
                </a:lnTo>
                <a:lnTo>
                  <a:pt x="862584" y="51816"/>
                </a:lnTo>
                <a:lnTo>
                  <a:pt x="888491" y="51816"/>
                </a:lnTo>
                <a:lnTo>
                  <a:pt x="888491" y="25908"/>
                </a:lnTo>
                <a:close/>
              </a:path>
              <a:path w="1873250" h="78104">
                <a:moveTo>
                  <a:pt x="836676" y="25908"/>
                </a:moveTo>
                <a:lnTo>
                  <a:pt x="810768" y="25908"/>
                </a:lnTo>
                <a:lnTo>
                  <a:pt x="810768" y="51816"/>
                </a:lnTo>
                <a:lnTo>
                  <a:pt x="836676" y="51816"/>
                </a:lnTo>
                <a:lnTo>
                  <a:pt x="836676" y="25908"/>
                </a:lnTo>
                <a:close/>
              </a:path>
              <a:path w="1873250" h="78104">
                <a:moveTo>
                  <a:pt x="784860" y="25908"/>
                </a:moveTo>
                <a:lnTo>
                  <a:pt x="758951" y="25908"/>
                </a:lnTo>
                <a:lnTo>
                  <a:pt x="758951" y="51816"/>
                </a:lnTo>
                <a:lnTo>
                  <a:pt x="784860" y="51816"/>
                </a:lnTo>
                <a:lnTo>
                  <a:pt x="784860" y="25908"/>
                </a:lnTo>
                <a:close/>
              </a:path>
              <a:path w="1873250" h="78104">
                <a:moveTo>
                  <a:pt x="733044" y="25908"/>
                </a:moveTo>
                <a:lnTo>
                  <a:pt x="707136" y="25908"/>
                </a:lnTo>
                <a:lnTo>
                  <a:pt x="707136" y="51816"/>
                </a:lnTo>
                <a:lnTo>
                  <a:pt x="733044" y="51816"/>
                </a:lnTo>
                <a:lnTo>
                  <a:pt x="733044" y="25908"/>
                </a:lnTo>
                <a:close/>
              </a:path>
              <a:path w="1873250" h="78104">
                <a:moveTo>
                  <a:pt x="681227" y="25908"/>
                </a:moveTo>
                <a:lnTo>
                  <a:pt x="655320" y="25908"/>
                </a:lnTo>
                <a:lnTo>
                  <a:pt x="655320" y="51816"/>
                </a:lnTo>
                <a:lnTo>
                  <a:pt x="681227" y="51816"/>
                </a:lnTo>
                <a:lnTo>
                  <a:pt x="681227" y="25908"/>
                </a:lnTo>
                <a:close/>
              </a:path>
              <a:path w="1873250" h="78104">
                <a:moveTo>
                  <a:pt x="629412" y="25908"/>
                </a:moveTo>
                <a:lnTo>
                  <a:pt x="603503" y="25908"/>
                </a:lnTo>
                <a:lnTo>
                  <a:pt x="603503" y="51816"/>
                </a:lnTo>
                <a:lnTo>
                  <a:pt x="629412" y="51816"/>
                </a:lnTo>
                <a:lnTo>
                  <a:pt x="629412" y="25908"/>
                </a:lnTo>
                <a:close/>
              </a:path>
              <a:path w="1873250" h="78104">
                <a:moveTo>
                  <a:pt x="577596" y="25908"/>
                </a:moveTo>
                <a:lnTo>
                  <a:pt x="551688" y="25908"/>
                </a:lnTo>
                <a:lnTo>
                  <a:pt x="551688" y="51816"/>
                </a:lnTo>
                <a:lnTo>
                  <a:pt x="577596" y="51816"/>
                </a:lnTo>
                <a:lnTo>
                  <a:pt x="577596" y="25908"/>
                </a:lnTo>
                <a:close/>
              </a:path>
              <a:path w="1873250" h="78104">
                <a:moveTo>
                  <a:pt x="525779" y="25908"/>
                </a:moveTo>
                <a:lnTo>
                  <a:pt x="499872" y="25908"/>
                </a:lnTo>
                <a:lnTo>
                  <a:pt x="499872" y="51816"/>
                </a:lnTo>
                <a:lnTo>
                  <a:pt x="525779" y="51816"/>
                </a:lnTo>
                <a:lnTo>
                  <a:pt x="525779" y="25908"/>
                </a:lnTo>
                <a:close/>
              </a:path>
              <a:path w="1873250" h="78104">
                <a:moveTo>
                  <a:pt x="473963" y="25908"/>
                </a:moveTo>
                <a:lnTo>
                  <a:pt x="448056" y="25908"/>
                </a:lnTo>
                <a:lnTo>
                  <a:pt x="448056" y="51816"/>
                </a:lnTo>
                <a:lnTo>
                  <a:pt x="473963" y="51816"/>
                </a:lnTo>
                <a:lnTo>
                  <a:pt x="473963" y="25908"/>
                </a:lnTo>
                <a:close/>
              </a:path>
              <a:path w="1873250" h="78104">
                <a:moveTo>
                  <a:pt x="422148" y="25908"/>
                </a:moveTo>
                <a:lnTo>
                  <a:pt x="396239" y="25908"/>
                </a:lnTo>
                <a:lnTo>
                  <a:pt x="396239" y="51816"/>
                </a:lnTo>
                <a:lnTo>
                  <a:pt x="422148" y="51816"/>
                </a:lnTo>
                <a:lnTo>
                  <a:pt x="422148" y="25908"/>
                </a:lnTo>
                <a:close/>
              </a:path>
              <a:path w="1873250" h="78104">
                <a:moveTo>
                  <a:pt x="370332" y="25908"/>
                </a:moveTo>
                <a:lnTo>
                  <a:pt x="344424" y="25908"/>
                </a:lnTo>
                <a:lnTo>
                  <a:pt x="344424" y="51816"/>
                </a:lnTo>
                <a:lnTo>
                  <a:pt x="370332" y="51816"/>
                </a:lnTo>
                <a:lnTo>
                  <a:pt x="370332" y="25908"/>
                </a:lnTo>
                <a:close/>
              </a:path>
              <a:path w="1873250" h="78104">
                <a:moveTo>
                  <a:pt x="318515" y="25908"/>
                </a:moveTo>
                <a:lnTo>
                  <a:pt x="292608" y="25908"/>
                </a:lnTo>
                <a:lnTo>
                  <a:pt x="292608" y="51816"/>
                </a:lnTo>
                <a:lnTo>
                  <a:pt x="318515" y="51816"/>
                </a:lnTo>
                <a:lnTo>
                  <a:pt x="318515" y="25908"/>
                </a:lnTo>
                <a:close/>
              </a:path>
              <a:path w="1873250" h="78104">
                <a:moveTo>
                  <a:pt x="266700" y="25908"/>
                </a:moveTo>
                <a:lnTo>
                  <a:pt x="240791" y="25908"/>
                </a:lnTo>
                <a:lnTo>
                  <a:pt x="240791" y="51816"/>
                </a:lnTo>
                <a:lnTo>
                  <a:pt x="266700" y="51816"/>
                </a:lnTo>
                <a:lnTo>
                  <a:pt x="266700" y="25908"/>
                </a:lnTo>
                <a:close/>
              </a:path>
              <a:path w="1873250" h="78104">
                <a:moveTo>
                  <a:pt x="214884" y="25908"/>
                </a:moveTo>
                <a:lnTo>
                  <a:pt x="188975" y="25908"/>
                </a:lnTo>
                <a:lnTo>
                  <a:pt x="188975" y="51816"/>
                </a:lnTo>
                <a:lnTo>
                  <a:pt x="214884" y="51816"/>
                </a:lnTo>
                <a:lnTo>
                  <a:pt x="214884" y="25908"/>
                </a:lnTo>
                <a:close/>
              </a:path>
              <a:path w="1873250" h="78104">
                <a:moveTo>
                  <a:pt x="163068" y="25908"/>
                </a:moveTo>
                <a:lnTo>
                  <a:pt x="137160" y="25908"/>
                </a:lnTo>
                <a:lnTo>
                  <a:pt x="137160" y="51816"/>
                </a:lnTo>
                <a:lnTo>
                  <a:pt x="163068" y="51816"/>
                </a:lnTo>
                <a:lnTo>
                  <a:pt x="163068" y="25908"/>
                </a:lnTo>
                <a:close/>
              </a:path>
              <a:path w="1873250" h="78104">
                <a:moveTo>
                  <a:pt x="111251" y="25908"/>
                </a:moveTo>
                <a:lnTo>
                  <a:pt x="85344" y="25908"/>
                </a:lnTo>
                <a:lnTo>
                  <a:pt x="85344" y="51816"/>
                </a:lnTo>
                <a:lnTo>
                  <a:pt x="111251" y="51816"/>
                </a:lnTo>
                <a:lnTo>
                  <a:pt x="111251" y="25908"/>
                </a:lnTo>
                <a:close/>
              </a:path>
              <a:path w="1873250" h="7810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945" y="2953969"/>
            <a:ext cx="33858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6.3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 spc="10"/>
              <a:t>调度算法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645" y="545084"/>
            <a:ext cx="33782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b="0">
                <a:latin typeface="Times New Roman"/>
                <a:cs typeface="Times New Roman"/>
              </a:rPr>
              <a:t>6.3	</a:t>
            </a:r>
            <a:r>
              <a:rPr dirty="0" b="0">
                <a:latin typeface="华文新魏"/>
                <a:cs typeface="华文新魏"/>
              </a:rPr>
              <a:t>调度算法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181200"/>
            <a:ext cx="3695700" cy="236664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6.3.1</a:t>
            </a:r>
            <a:r>
              <a:rPr dirty="0" sz="3200" spc="-65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短程调度准则</a:t>
            </a:r>
            <a:endParaRPr sz="3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6.3.2</a:t>
            </a:r>
            <a:r>
              <a:rPr dirty="0" sz="3200" spc="-75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优先级调度</a:t>
            </a:r>
            <a:endParaRPr sz="3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6.3.3</a:t>
            </a:r>
            <a:r>
              <a:rPr dirty="0" sz="3200" spc="-85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调度的模式</a:t>
            </a:r>
            <a:endParaRPr sz="32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320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3200" spc="-265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6.3.4</a:t>
            </a:r>
            <a:r>
              <a:rPr dirty="0" sz="3200" spc="-5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调度算法</a:t>
            </a:r>
            <a:endParaRPr sz="3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64" y="837946"/>
            <a:ext cx="50552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6.3.1</a:t>
            </a:r>
            <a:r>
              <a:rPr dirty="0" spc="-95" b="0">
                <a:latin typeface="Times New Roman"/>
                <a:cs typeface="Times New Roman"/>
              </a:rPr>
              <a:t> </a:t>
            </a:r>
            <a:r>
              <a:rPr dirty="0" b="0">
                <a:latin typeface="华文新魏"/>
                <a:cs typeface="华文新魏"/>
              </a:rPr>
              <a:t>短程调度准则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2513" y="2209545"/>
            <a:ext cx="206248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 b="1">
                <a:solidFill>
                  <a:srgbClr val="1303EC"/>
                </a:solidFill>
                <a:latin typeface="Microsoft JhengHei"/>
                <a:cs typeface="Microsoft JhengHei"/>
              </a:rPr>
              <a:t>与性</a:t>
            </a:r>
            <a:r>
              <a:rPr dirty="0" sz="3200" b="1">
                <a:solidFill>
                  <a:srgbClr val="1303EC"/>
                </a:solidFill>
                <a:latin typeface="Microsoft JhengHei"/>
                <a:cs typeface="Microsoft JhengHei"/>
              </a:rPr>
              <a:t>能相关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984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/>
              <a:t>面向用户</a:t>
            </a:r>
          </a:p>
          <a:p>
            <a:pPr lvl="1" marL="588645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周转时间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响应时间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最后期限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pc="5"/>
              <a:t>面向系统</a:t>
            </a:r>
          </a:p>
          <a:p>
            <a:pPr lvl="1" marL="588645" indent="-27305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吞吐量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处理器利用率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64" y="837946"/>
            <a:ext cx="50552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6.3.1</a:t>
            </a:r>
            <a:r>
              <a:rPr dirty="0" spc="-95" b="0">
                <a:latin typeface="Times New Roman"/>
                <a:cs typeface="Times New Roman"/>
              </a:rPr>
              <a:t> </a:t>
            </a:r>
            <a:r>
              <a:rPr dirty="0" b="0">
                <a:latin typeface="华文新魏"/>
                <a:cs typeface="华文新魏"/>
              </a:rPr>
              <a:t>短程调度准则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641" y="2209545"/>
            <a:ext cx="206248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 b="1">
                <a:solidFill>
                  <a:srgbClr val="1303EC"/>
                </a:solidFill>
                <a:latin typeface="Microsoft JhengHei"/>
                <a:cs typeface="Microsoft JhengHei"/>
              </a:rPr>
              <a:t>与性</a:t>
            </a:r>
            <a:r>
              <a:rPr dirty="0" sz="3200" b="1">
                <a:solidFill>
                  <a:srgbClr val="1303EC"/>
                </a:solidFill>
                <a:latin typeface="Microsoft JhengHei"/>
                <a:cs typeface="Microsoft JhengHei"/>
              </a:rPr>
              <a:t>能无关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2700489"/>
            <a:ext cx="2386330" cy="309943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85115" marR="652145" indent="-272415">
              <a:lnSpc>
                <a:spcPct val="100000"/>
              </a:lnSpc>
              <a:spcBef>
                <a:spcPts val="7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面向用户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可预测性</a:t>
            </a:r>
            <a:endParaRPr sz="2800">
              <a:latin typeface="Microsoft JhengHei"/>
              <a:cs typeface="Microsoft JhengHei"/>
            </a:endParaRPr>
          </a:p>
          <a:p>
            <a:pPr marL="285115" marR="65214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面向系统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公平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强制优先级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平衡资源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864" y="837946"/>
            <a:ext cx="44456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6.3.2</a:t>
            </a:r>
            <a:r>
              <a:rPr dirty="0" spc="-95" b="0">
                <a:latin typeface="Times New Roman"/>
                <a:cs typeface="Times New Roman"/>
              </a:rPr>
              <a:t> </a:t>
            </a:r>
            <a:r>
              <a:rPr dirty="0" b="0">
                <a:latin typeface="华文新魏"/>
                <a:cs typeface="华文新魏"/>
              </a:rPr>
              <a:t>优先级调度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2579976"/>
            <a:ext cx="8105775" cy="3342004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调度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器总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是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选择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优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先级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较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高的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endParaRPr sz="32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提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供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多个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就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绪队</a:t>
            </a:r>
            <a:r>
              <a:rPr dirty="0" sz="3200" spc="750" b="1">
                <a:solidFill>
                  <a:srgbClr val="073D86"/>
                </a:solidFill>
                <a:latin typeface="Microsoft JhengHei"/>
                <a:cs typeface="Microsoft JhengHei"/>
              </a:rPr>
              <a:t>列</a:t>
            </a:r>
            <a:r>
              <a:rPr dirty="0" sz="3200" spc="15" b="1">
                <a:solidFill>
                  <a:srgbClr val="073D86"/>
                </a:solidFill>
                <a:latin typeface="Microsoft JhengHei"/>
                <a:cs typeface="Microsoft JhengHei"/>
              </a:rPr>
              <a:t>(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一组就绪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队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列)</a:t>
            </a:r>
            <a:r>
              <a:rPr dirty="0" sz="3200" spc="-13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代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表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各个 级别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的优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级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问题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：低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优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先级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可能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饥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饿</a:t>
            </a:r>
            <a:endParaRPr sz="3200">
              <a:latin typeface="Microsoft JhengHei"/>
              <a:cs typeface="Microsoft JhengHei"/>
            </a:endParaRPr>
          </a:p>
          <a:p>
            <a:pPr lvl="1" marL="588645" marR="189865" indent="-273050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一个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优先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级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应该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随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着它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时间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或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执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行的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历史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而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变化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344" y="740662"/>
            <a:ext cx="8354568" cy="6001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857" y="697738"/>
            <a:ext cx="533844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46300" algn="l"/>
              </a:tabLst>
            </a:pPr>
            <a:r>
              <a:rPr dirty="0" spc="10"/>
              <a:t>第六</a:t>
            </a:r>
            <a:r>
              <a:rPr dirty="0"/>
              <a:t>讲	</a:t>
            </a:r>
            <a:r>
              <a:rPr dirty="0" sz="5000" b="0">
                <a:latin typeface="华文新魏"/>
                <a:cs typeface="华文新魏"/>
              </a:rPr>
              <a:t>处理器调度</a:t>
            </a:r>
            <a:endParaRPr sz="50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0467" y="2545689"/>
            <a:ext cx="3892550" cy="2757805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lvl="1" marL="622300" indent="-609600">
              <a:lnSpc>
                <a:spcPct val="100000"/>
              </a:lnSpc>
              <a:spcBef>
                <a:spcPts val="1635"/>
              </a:spcBef>
              <a:buFont typeface="Times New Roman"/>
              <a:buAutoNum type="arabicPeriod"/>
              <a:tabLst>
                <a:tab pos="62230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器调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度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的层次</a:t>
            </a:r>
            <a:endParaRPr sz="3200">
              <a:latin typeface="Microsoft JhengHei"/>
              <a:cs typeface="Microsoft JhengHei"/>
            </a:endParaRPr>
          </a:p>
          <a:p>
            <a:pPr lvl="1" marL="622300" indent="-609600">
              <a:lnSpc>
                <a:spcPct val="100000"/>
              </a:lnSpc>
              <a:spcBef>
                <a:spcPts val="1540"/>
              </a:spcBef>
              <a:buFont typeface="Times New Roman"/>
              <a:buAutoNum type="arabicPeriod"/>
              <a:tabLst>
                <a:tab pos="62230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的挂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起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endParaRPr sz="3200">
              <a:latin typeface="Microsoft JhengHei"/>
              <a:cs typeface="Microsoft JhengHei"/>
            </a:endParaRPr>
          </a:p>
          <a:p>
            <a:pPr lvl="1" marL="622300" indent="-609600">
              <a:lnSpc>
                <a:spcPct val="100000"/>
              </a:lnSpc>
              <a:spcBef>
                <a:spcPts val="1535"/>
              </a:spcBef>
              <a:buFont typeface="Times New Roman"/>
              <a:buAutoNum type="arabicPeriod"/>
              <a:tabLst>
                <a:tab pos="62230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调度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算法</a:t>
            </a:r>
            <a:endParaRPr sz="3200">
              <a:latin typeface="Microsoft JhengHei"/>
              <a:cs typeface="Microsoft JhengHei"/>
            </a:endParaRPr>
          </a:p>
          <a:p>
            <a:pPr lvl="1" marL="622300" indent="-609600">
              <a:lnSpc>
                <a:spcPct val="100000"/>
              </a:lnSpc>
              <a:spcBef>
                <a:spcPts val="1540"/>
              </a:spcBef>
              <a:buFont typeface="Times New Roman"/>
              <a:buAutoNum type="arabicPeriod"/>
              <a:tabLst>
                <a:tab pos="62230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批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理作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业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的调度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82012" cy="626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864" y="837946"/>
            <a:ext cx="44456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6.3.3</a:t>
            </a:r>
            <a:r>
              <a:rPr dirty="0" spc="-95" b="0">
                <a:latin typeface="Times New Roman"/>
                <a:cs typeface="Times New Roman"/>
              </a:rPr>
              <a:t> </a:t>
            </a:r>
            <a:r>
              <a:rPr dirty="0" b="0">
                <a:latin typeface="华文新魏"/>
                <a:cs typeface="华文新魏"/>
              </a:rPr>
              <a:t>调度的模式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2175787"/>
            <a:ext cx="8779510" cy="155829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1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非抢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占式</a:t>
            </a:r>
            <a:endParaRPr sz="32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一个进程一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旦处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，它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就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不断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行直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终止，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或者为等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待</a:t>
            </a:r>
            <a:r>
              <a:rPr dirty="0" sz="2800" spc="-55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或请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某些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作系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服务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阻塞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自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己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864" y="837946"/>
            <a:ext cx="44456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6.3.3</a:t>
            </a:r>
            <a:r>
              <a:rPr dirty="0" spc="-95" b="0">
                <a:latin typeface="Times New Roman"/>
                <a:cs typeface="Times New Roman"/>
              </a:rPr>
              <a:t> </a:t>
            </a:r>
            <a:r>
              <a:rPr dirty="0" b="0">
                <a:latin typeface="华文新魏"/>
                <a:cs typeface="华文新魏"/>
              </a:rPr>
              <a:t>调度的模式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2175787"/>
            <a:ext cx="8780780" cy="377825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1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抢占式</a:t>
            </a:r>
            <a:endParaRPr sz="3200">
              <a:latin typeface="Microsoft JhengHei"/>
              <a:cs typeface="Microsoft JhengHei"/>
            </a:endParaRPr>
          </a:p>
          <a:p>
            <a:pPr algn="just" lvl="1" marL="588645" marR="5080" indent="-273050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当前正在运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程可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能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被操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断，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转移到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就绪态，关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于抢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占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的决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策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可能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是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在一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达时，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或者在一个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中断发生后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把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一个被阻塞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进程置为就绪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态时，或者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基于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期性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时间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endParaRPr sz="2800">
              <a:latin typeface="Microsoft JhengHei"/>
              <a:cs typeface="Microsoft JhengHei"/>
            </a:endParaRPr>
          </a:p>
          <a:p>
            <a:pPr algn="just" lvl="1" marL="588645" marR="6350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与非抢占式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相比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抢占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式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可能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导致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较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大的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销，但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是可能对所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有进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提供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更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好的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务，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以避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任何一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个进程独占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太长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045" y="545084"/>
            <a:ext cx="38366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dirty="0" b="0">
                <a:latin typeface="Times New Roman"/>
                <a:cs typeface="Times New Roman"/>
              </a:rPr>
              <a:t>6.3.4	</a:t>
            </a:r>
            <a:r>
              <a:rPr dirty="0" b="0">
                <a:latin typeface="华文新魏"/>
                <a:cs typeface="华文新魏"/>
              </a:rPr>
              <a:t>调度算法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198966"/>
            <a:ext cx="4225925" cy="309943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FCFS</a:t>
            </a:r>
            <a:r>
              <a:rPr dirty="0" sz="2800" spc="1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先来先服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务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RR</a:t>
            </a:r>
            <a:r>
              <a:rPr dirty="0" sz="2800" b="1">
                <a:solidFill>
                  <a:srgbClr val="073D86"/>
                </a:solidFill>
                <a:latin typeface="Times New Roman"/>
                <a:cs typeface="Times New Roman"/>
              </a:rPr>
              <a:t> (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时间片轮转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SPN</a:t>
            </a:r>
            <a:r>
              <a:rPr dirty="0" sz="2800" spc="5" b="1">
                <a:solidFill>
                  <a:srgbClr val="073D86"/>
                </a:solidFill>
                <a:latin typeface="Times New Roman"/>
                <a:cs typeface="Times New Roman"/>
              </a:rPr>
              <a:t> (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最短进程优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35" b="1">
                <a:solidFill>
                  <a:srgbClr val="073D86"/>
                </a:solidFill>
                <a:latin typeface="Times New Roman"/>
                <a:cs typeface="Times New Roman"/>
              </a:rPr>
              <a:t>SRT</a:t>
            </a:r>
            <a:r>
              <a:rPr dirty="0" sz="2800" spc="-114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最短剩余时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间优</a:t>
            </a:r>
            <a:r>
              <a:rPr dirty="0" sz="2800" spc="20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10" b="1">
                <a:solidFill>
                  <a:srgbClr val="073D86"/>
                </a:solidFill>
                <a:latin typeface="Times New Roman"/>
                <a:cs typeface="Times New Roman"/>
              </a:rPr>
              <a:t>HRRF</a:t>
            </a:r>
            <a:r>
              <a:rPr dirty="0" sz="2800" spc="-15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最高响应比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优</a:t>
            </a:r>
            <a:r>
              <a:rPr dirty="0" sz="2800" spc="25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Feedback</a:t>
            </a:r>
            <a:r>
              <a:rPr dirty="0" sz="2800" spc="-5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多级反馈调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度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74085" y="871474"/>
            <a:ext cx="31959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进</a:t>
            </a:r>
            <a:r>
              <a:rPr dirty="0" sz="4400" spc="15"/>
              <a:t>程</a:t>
            </a:r>
            <a:r>
              <a:rPr dirty="0" sz="4400"/>
              <a:t>调</a:t>
            </a:r>
            <a:r>
              <a:rPr dirty="0" sz="4400" spc="5"/>
              <a:t>度</a:t>
            </a:r>
            <a:r>
              <a:rPr dirty="0" sz="4400" spc="-15">
                <a:latin typeface="Times New Roman"/>
                <a:cs typeface="Times New Roman"/>
              </a:rPr>
              <a:t>(</a:t>
            </a:r>
            <a:r>
              <a:rPr dirty="0" sz="4400"/>
              <a:t>例</a:t>
            </a:r>
            <a:r>
              <a:rPr dirty="0" sz="4400"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31975" y="2781274"/>
            <a:ext cx="6665569" cy="3380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329" y="897763"/>
            <a:ext cx="46418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Times New Roman"/>
                <a:cs typeface="Times New Roman"/>
              </a:rPr>
              <a:t>FCFS</a:t>
            </a:r>
            <a:r>
              <a:rPr dirty="0" sz="4400" spc="-60" b="0">
                <a:latin typeface="Times New Roman"/>
                <a:cs typeface="Times New Roman"/>
              </a:rPr>
              <a:t> </a:t>
            </a:r>
            <a:r>
              <a:rPr dirty="0" sz="4400" spc="-5" b="0">
                <a:latin typeface="Times New Roman"/>
                <a:cs typeface="Times New Roman"/>
              </a:rPr>
              <a:t>(</a:t>
            </a:r>
            <a:r>
              <a:rPr dirty="0" sz="4400" b="0">
                <a:latin typeface="华文新魏"/>
                <a:cs typeface="华文新魏"/>
              </a:rPr>
              <a:t>先来先服</a:t>
            </a:r>
            <a:r>
              <a:rPr dirty="0" sz="4400" spc="-10" b="0">
                <a:latin typeface="华文新魏"/>
                <a:cs typeface="华文新魏"/>
              </a:rPr>
              <a:t>务</a:t>
            </a:r>
            <a:r>
              <a:rPr dirty="0" sz="4400" b="0"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168" y="2620264"/>
            <a:ext cx="7617459" cy="12700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当某个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进程就绪时，都加入就绪队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列</a:t>
            </a:r>
            <a:r>
              <a:rPr dirty="0" sz="2400" spc="-105" b="1">
                <a:solidFill>
                  <a:srgbClr val="073D86"/>
                </a:solidFill>
                <a:latin typeface="Microsoft JhengHei"/>
                <a:cs typeface="Microsoft JhengHei"/>
              </a:rPr>
              <a:t>(ready</a:t>
            </a:r>
            <a:r>
              <a:rPr dirty="0" sz="2400" spc="-7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400" spc="-160" b="1">
                <a:solidFill>
                  <a:srgbClr val="073D86"/>
                </a:solidFill>
                <a:latin typeface="Microsoft JhengHei"/>
                <a:cs typeface="Microsoft JhengHei"/>
              </a:rPr>
              <a:t>queue)</a:t>
            </a:r>
            <a:endParaRPr sz="24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当前正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在运行的进程停止执行时，选择在就绪队列到存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在时间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最长的进程运行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2329" y="585292"/>
            <a:ext cx="46412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Times New Roman"/>
                <a:cs typeface="Times New Roman"/>
              </a:rPr>
              <a:t>FCFS</a:t>
            </a:r>
            <a:r>
              <a:rPr dirty="0" sz="4400" spc="-70" b="0">
                <a:latin typeface="Times New Roman"/>
                <a:cs typeface="Times New Roman"/>
              </a:rPr>
              <a:t> </a:t>
            </a:r>
            <a:r>
              <a:rPr dirty="0" sz="4400" spc="-5" b="0">
                <a:latin typeface="Times New Roman"/>
                <a:cs typeface="Times New Roman"/>
              </a:rPr>
              <a:t>(</a:t>
            </a:r>
            <a:r>
              <a:rPr dirty="0" sz="4400" b="0">
                <a:latin typeface="华文新魏"/>
                <a:cs typeface="华文新魏"/>
              </a:rPr>
              <a:t>先来先服务</a:t>
            </a:r>
            <a:r>
              <a:rPr dirty="0" sz="4400" b="0"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44979" y="4501896"/>
            <a:ext cx="6080760" cy="0"/>
          </a:xfrm>
          <a:custGeom>
            <a:avLst/>
            <a:gdLst/>
            <a:ahLst/>
            <a:cxnLst/>
            <a:rect l="l" t="t" r="r" b="b"/>
            <a:pathLst>
              <a:path w="6080759" h="0">
                <a:moveTo>
                  <a:pt x="0" y="0"/>
                </a:moveTo>
                <a:lnTo>
                  <a:pt x="608076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7360" y="426872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42160" y="426872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46960" y="426872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51760" y="426872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56560" y="426872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1359" y="426872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66159" y="426872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70959" y="426872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75759" y="426872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80559" y="426872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85359" y="426872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90159" y="426872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94959" y="426872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99759" y="426872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04559" y="426872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09359" y="426872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14159" y="426872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18959" y="426872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23759" y="426872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28559" y="426872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33359" y="426872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648205" y="3918965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72460" y="3842765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96459" y="3918965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44514" y="3918965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15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68894" y="3918965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20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29739" y="4892040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89">
                <a:moveTo>
                  <a:pt x="0" y="0"/>
                </a:moveTo>
                <a:lnTo>
                  <a:pt x="0" y="21336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336928" y="4497476"/>
            <a:ext cx="127000" cy="170243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 spc="-5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 spc="-5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709927" y="4593335"/>
          <a:ext cx="6156960" cy="1545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640"/>
                <a:gridCol w="1824989"/>
                <a:gridCol w="1296670"/>
                <a:gridCol w="1452879"/>
                <a:gridCol w="638175"/>
              </a:tblGrid>
              <a:tr h="316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1751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022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860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51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1331975" y="1557531"/>
            <a:ext cx="6665569" cy="2231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2329" y="887349"/>
            <a:ext cx="46412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Times New Roman"/>
                <a:cs typeface="Times New Roman"/>
              </a:rPr>
              <a:t>FCFS</a:t>
            </a:r>
            <a:r>
              <a:rPr dirty="0" sz="4400" spc="-65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Times New Roman"/>
                <a:cs typeface="Times New Roman"/>
              </a:rPr>
              <a:t>(</a:t>
            </a:r>
            <a:r>
              <a:rPr dirty="0" sz="4400" b="0">
                <a:latin typeface="华文新魏"/>
                <a:cs typeface="华文新魏"/>
              </a:rPr>
              <a:t>先来先服务</a:t>
            </a:r>
            <a:r>
              <a:rPr dirty="0" sz="4400" b="0"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2595521"/>
            <a:ext cx="8121015" cy="15621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一个短进程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可能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得不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等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待很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时间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能获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得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执行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偏袒计算为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主的进程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-50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多的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得不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等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待计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算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为主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完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2745" y="857250"/>
            <a:ext cx="40805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Times New Roman"/>
                <a:cs typeface="Times New Roman"/>
              </a:rPr>
              <a:t>RR</a:t>
            </a:r>
            <a:r>
              <a:rPr dirty="0" sz="4400" spc="-70" b="0">
                <a:latin typeface="Times New Roman"/>
                <a:cs typeface="Times New Roman"/>
              </a:rPr>
              <a:t> </a:t>
            </a:r>
            <a:r>
              <a:rPr dirty="0" sz="4400" spc="-5" b="0">
                <a:latin typeface="Times New Roman"/>
                <a:cs typeface="Times New Roman"/>
              </a:rPr>
              <a:t>(</a:t>
            </a:r>
            <a:r>
              <a:rPr dirty="0" sz="4400" b="0">
                <a:latin typeface="华文新魏"/>
                <a:cs typeface="华文新魏"/>
              </a:rPr>
              <a:t>时间片轮转</a:t>
            </a:r>
            <a:r>
              <a:rPr dirty="0" sz="4400" b="0"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2701947"/>
            <a:ext cx="8128000" cy="190627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基于时钟做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抢占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式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调度</a:t>
            </a:r>
            <a:endParaRPr sz="28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以一个周期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性间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隔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产生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钟中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，当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断发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生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时， 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当前正在运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行的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程被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置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于就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绪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队列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，然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后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基于</a:t>
            </a:r>
            <a:endParaRPr sz="2800">
              <a:latin typeface="Microsoft JhengHei"/>
              <a:cs typeface="Microsoft JhengHei"/>
            </a:endParaRPr>
          </a:p>
          <a:p>
            <a:pPr marL="285115">
              <a:lnSpc>
                <a:spcPct val="100000"/>
              </a:lnSpc>
              <a:spcBef>
                <a:spcPts val="25"/>
              </a:spcBef>
            </a:pPr>
            <a:r>
              <a:rPr dirty="0" sz="2800" spc="-10" b="1">
                <a:solidFill>
                  <a:srgbClr val="073D86"/>
                </a:solidFill>
                <a:latin typeface="Times New Roman"/>
                <a:cs typeface="Times New Roman"/>
              </a:rPr>
              <a:t>FCFS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策略选择下一个就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绪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程运行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" y="325374"/>
            <a:ext cx="35026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Times New Roman"/>
                <a:cs typeface="Times New Roman"/>
              </a:rPr>
              <a:t>RR</a:t>
            </a:r>
            <a:r>
              <a:rPr dirty="0" sz="4400" spc="-95" b="0">
                <a:latin typeface="Times New Roman"/>
                <a:cs typeface="Times New Roman"/>
              </a:rPr>
              <a:t> </a:t>
            </a:r>
            <a:r>
              <a:rPr dirty="0" sz="3600" b="0">
                <a:latin typeface="Times New Roman"/>
                <a:cs typeface="Times New Roman"/>
              </a:rPr>
              <a:t>(</a:t>
            </a:r>
            <a:r>
              <a:rPr dirty="0" sz="3600" b="0">
                <a:latin typeface="华文新魏"/>
                <a:cs typeface="华文新魏"/>
              </a:rPr>
              <a:t>时间片轮转</a:t>
            </a:r>
            <a:r>
              <a:rPr dirty="0" sz="3600" b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79491" y="3780282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2"/>
                </a:moveTo>
                <a:lnTo>
                  <a:pt x="0" y="416052"/>
                </a:lnTo>
                <a:lnTo>
                  <a:pt x="43434" y="502920"/>
                </a:lnTo>
                <a:lnTo>
                  <a:pt x="79629" y="430530"/>
                </a:lnTo>
                <a:lnTo>
                  <a:pt x="28956" y="430530"/>
                </a:lnTo>
                <a:lnTo>
                  <a:pt x="28956" y="416052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30"/>
                </a:lnTo>
                <a:lnTo>
                  <a:pt x="57912" y="430530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2"/>
                </a:moveTo>
                <a:lnTo>
                  <a:pt x="57912" y="416052"/>
                </a:lnTo>
                <a:lnTo>
                  <a:pt x="57912" y="430530"/>
                </a:lnTo>
                <a:lnTo>
                  <a:pt x="79629" y="430530"/>
                </a:lnTo>
                <a:lnTo>
                  <a:pt x="86868" y="416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39105" y="3463290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84447" y="3803141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43427" y="3485515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0072" y="3803141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4" h="502920">
                <a:moveTo>
                  <a:pt x="57911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1" y="430529"/>
                </a:lnTo>
                <a:lnTo>
                  <a:pt x="57911" y="0"/>
                </a:lnTo>
                <a:close/>
              </a:path>
              <a:path w="86994" h="502920">
                <a:moveTo>
                  <a:pt x="86867" y="416051"/>
                </a:moveTo>
                <a:lnTo>
                  <a:pt x="57911" y="416051"/>
                </a:lnTo>
                <a:lnTo>
                  <a:pt x="57911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58670" y="3485515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5508" y="4305300"/>
            <a:ext cx="7183983" cy="140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90771" y="260604"/>
            <a:ext cx="5218176" cy="1615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6847" y="1078737"/>
            <a:ext cx="1383665" cy="1086485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395"/>
              </a:spcBef>
            </a:pPr>
            <a:r>
              <a:rPr dirty="0" sz="2400" spc="-10" b="1">
                <a:latin typeface="Times New Roman"/>
                <a:cs typeface="Times New Roman"/>
              </a:rPr>
              <a:t>Time=0~2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400" b="1">
                <a:latin typeface="Times New Roman"/>
                <a:cs typeface="Times New Roman"/>
              </a:rPr>
              <a:t>Q=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Microsoft JhengHei"/>
                <a:cs typeface="Microsoft JhengHei"/>
              </a:rPr>
              <a:t>空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474065" y="2207133"/>
            <a:ext cx="638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latin typeface="Microsoft JhengHei"/>
                <a:cs typeface="Microsoft JhengHei"/>
              </a:rPr>
              <a:t>队列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2570" y="2322321"/>
            <a:ext cx="2286000" cy="90170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Running=A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z="2400" spc="10" b="1">
                <a:solidFill>
                  <a:srgbClr val="FF3300"/>
                </a:solidFill>
                <a:latin typeface="Microsoft JhengHei"/>
                <a:cs typeface="Microsoft JhengHei"/>
              </a:rPr>
              <a:t>在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2m</a:t>
            </a:r>
            <a:r>
              <a:rPr dirty="0" sz="2400" spc="5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z="2400" spc="10" b="1">
                <a:solidFill>
                  <a:srgbClr val="FF3300"/>
                </a:solidFill>
                <a:latin typeface="Microsoft JhengHei"/>
                <a:cs typeface="Microsoft JhengHei"/>
              </a:rPr>
              <a:t>时刻到达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9491" y="3780282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2"/>
                </a:moveTo>
                <a:lnTo>
                  <a:pt x="0" y="416052"/>
                </a:lnTo>
                <a:lnTo>
                  <a:pt x="43434" y="502920"/>
                </a:lnTo>
                <a:lnTo>
                  <a:pt x="79629" y="430530"/>
                </a:lnTo>
                <a:lnTo>
                  <a:pt x="28956" y="430530"/>
                </a:lnTo>
                <a:lnTo>
                  <a:pt x="28956" y="416052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30"/>
                </a:lnTo>
                <a:lnTo>
                  <a:pt x="57912" y="430530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2"/>
                </a:moveTo>
                <a:lnTo>
                  <a:pt x="57912" y="416052"/>
                </a:lnTo>
                <a:lnTo>
                  <a:pt x="57912" y="430530"/>
                </a:lnTo>
                <a:lnTo>
                  <a:pt x="79629" y="430530"/>
                </a:lnTo>
                <a:lnTo>
                  <a:pt x="86868" y="416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9105" y="3463290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4447" y="3803141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43427" y="3485515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0072" y="3803141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4" h="502920">
                <a:moveTo>
                  <a:pt x="57911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1" y="430529"/>
                </a:lnTo>
                <a:lnTo>
                  <a:pt x="57911" y="0"/>
                </a:lnTo>
                <a:close/>
              </a:path>
              <a:path w="86994" h="502920">
                <a:moveTo>
                  <a:pt x="86867" y="416051"/>
                </a:moveTo>
                <a:lnTo>
                  <a:pt x="57911" y="416051"/>
                </a:lnTo>
                <a:lnTo>
                  <a:pt x="57911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58670" y="3485515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90771" y="260604"/>
            <a:ext cx="5218176" cy="1615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9590" y="325374"/>
            <a:ext cx="3502660" cy="18351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Times New Roman"/>
                <a:cs typeface="Times New Roman"/>
              </a:rPr>
              <a:t>RR</a:t>
            </a:r>
            <a:r>
              <a:rPr dirty="0" sz="4400" spc="-95" b="0">
                <a:latin typeface="Times New Roman"/>
                <a:cs typeface="Times New Roman"/>
              </a:rPr>
              <a:t> </a:t>
            </a:r>
            <a:r>
              <a:rPr dirty="0" sz="3600" b="0">
                <a:latin typeface="Times New Roman"/>
                <a:cs typeface="Times New Roman"/>
              </a:rPr>
              <a:t>(</a:t>
            </a:r>
            <a:r>
              <a:rPr dirty="0" sz="3600" b="0">
                <a:latin typeface="华文新魏"/>
                <a:cs typeface="华文新魏"/>
              </a:rPr>
              <a:t>时间片轮转</a:t>
            </a:r>
            <a:r>
              <a:rPr dirty="0" sz="3600" b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61594" marR="2125980" indent="-2540">
              <a:lnSpc>
                <a:spcPct val="143700"/>
              </a:lnSpc>
              <a:spcBef>
                <a:spcPts val="690"/>
              </a:spcBef>
            </a:pPr>
            <a:r>
              <a:rPr dirty="0" sz="2400" spc="-55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2400" spc="5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e=2~3  Q=A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6330" y="2394584"/>
            <a:ext cx="1536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Running=B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1639" y="4293108"/>
            <a:ext cx="7197852" cy="1495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2344" y="2873121"/>
            <a:ext cx="654304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latin typeface="Times New Roman"/>
                <a:cs typeface="Times New Roman"/>
              </a:rPr>
              <a:t>6.1</a:t>
            </a:r>
            <a:r>
              <a:rPr dirty="0" sz="5400" spc="-95">
                <a:latin typeface="Times New Roman"/>
                <a:cs typeface="Times New Roman"/>
              </a:rPr>
              <a:t> </a:t>
            </a:r>
            <a:r>
              <a:rPr dirty="0" sz="5400"/>
              <a:t>处</a:t>
            </a:r>
            <a:r>
              <a:rPr dirty="0" sz="5400" spc="15"/>
              <a:t>理</a:t>
            </a:r>
            <a:r>
              <a:rPr dirty="0" sz="5400"/>
              <a:t>器调度的层次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9491" y="3780282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2"/>
                </a:moveTo>
                <a:lnTo>
                  <a:pt x="0" y="416052"/>
                </a:lnTo>
                <a:lnTo>
                  <a:pt x="43434" y="502920"/>
                </a:lnTo>
                <a:lnTo>
                  <a:pt x="79629" y="430530"/>
                </a:lnTo>
                <a:lnTo>
                  <a:pt x="28956" y="430530"/>
                </a:lnTo>
                <a:lnTo>
                  <a:pt x="28956" y="416052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30"/>
                </a:lnTo>
                <a:lnTo>
                  <a:pt x="57912" y="430530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2"/>
                </a:moveTo>
                <a:lnTo>
                  <a:pt x="57912" y="416052"/>
                </a:lnTo>
                <a:lnTo>
                  <a:pt x="57912" y="430530"/>
                </a:lnTo>
                <a:lnTo>
                  <a:pt x="79629" y="430530"/>
                </a:lnTo>
                <a:lnTo>
                  <a:pt x="86868" y="416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9105" y="3463290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4447" y="3803141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43427" y="3485515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0072" y="3803141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4" h="502920">
                <a:moveTo>
                  <a:pt x="57911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1" y="430529"/>
                </a:lnTo>
                <a:lnTo>
                  <a:pt x="57911" y="0"/>
                </a:lnTo>
                <a:close/>
              </a:path>
              <a:path w="86994" h="502920">
                <a:moveTo>
                  <a:pt x="86867" y="416051"/>
                </a:moveTo>
                <a:lnTo>
                  <a:pt x="57911" y="416051"/>
                </a:lnTo>
                <a:lnTo>
                  <a:pt x="57911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58670" y="3485515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90771" y="260604"/>
            <a:ext cx="5218176" cy="1615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9590" y="325374"/>
            <a:ext cx="3502660" cy="18351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Times New Roman"/>
                <a:cs typeface="Times New Roman"/>
              </a:rPr>
              <a:t>RR</a:t>
            </a:r>
            <a:r>
              <a:rPr dirty="0" sz="4400" spc="-95" b="0">
                <a:latin typeface="Times New Roman"/>
                <a:cs typeface="Times New Roman"/>
              </a:rPr>
              <a:t> </a:t>
            </a:r>
            <a:r>
              <a:rPr dirty="0" sz="3600" b="0">
                <a:latin typeface="Times New Roman"/>
                <a:cs typeface="Times New Roman"/>
              </a:rPr>
              <a:t>(</a:t>
            </a:r>
            <a:r>
              <a:rPr dirty="0" sz="3600" b="0">
                <a:latin typeface="华文新魏"/>
                <a:cs typeface="华文新魏"/>
              </a:rPr>
              <a:t>时间片轮转</a:t>
            </a:r>
            <a:r>
              <a:rPr dirty="0" sz="3600" b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61594" marR="2125980" indent="-2540">
              <a:lnSpc>
                <a:spcPct val="143700"/>
              </a:lnSpc>
              <a:spcBef>
                <a:spcPts val="690"/>
              </a:spcBef>
            </a:pPr>
            <a:r>
              <a:rPr dirty="0" sz="2400" spc="-55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2400" spc="5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e=3~4  Q=B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6601" y="2394584"/>
            <a:ext cx="3293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7670" algn="l"/>
              </a:tabLst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Running=A	and</a:t>
            </a:r>
            <a:r>
              <a:rPr dirty="0" sz="2400" spc="-7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finished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6211" y="4293108"/>
            <a:ext cx="7196328" cy="1475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67411" y="3064205"/>
            <a:ext cx="8604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=</a:t>
            </a:r>
            <a:r>
              <a:rPr dirty="0" u="heavy" sz="2400" spc="-10" b="1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626" y="2539110"/>
            <a:ext cx="10236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e=4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74241" y="3284982"/>
            <a:ext cx="4319270" cy="0"/>
          </a:xfrm>
          <a:custGeom>
            <a:avLst/>
            <a:gdLst/>
            <a:ahLst/>
            <a:cxnLst/>
            <a:rect l="l" t="t" r="r" b="b"/>
            <a:pathLst>
              <a:path w="4319270" h="0">
                <a:moveTo>
                  <a:pt x="0" y="0"/>
                </a:moveTo>
                <a:lnTo>
                  <a:pt x="4319016" y="0"/>
                </a:lnTo>
              </a:path>
            </a:pathLst>
          </a:custGeom>
          <a:ln w="28956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66588" y="3284982"/>
            <a:ext cx="86995" cy="1945005"/>
          </a:xfrm>
          <a:custGeom>
            <a:avLst/>
            <a:gdLst/>
            <a:ahLst/>
            <a:cxnLst/>
            <a:rect l="l" t="t" r="r" b="b"/>
            <a:pathLst>
              <a:path w="86995" h="1945004">
                <a:moveTo>
                  <a:pt x="28956" y="1857755"/>
                </a:moveTo>
                <a:lnTo>
                  <a:pt x="0" y="1857755"/>
                </a:lnTo>
                <a:lnTo>
                  <a:pt x="43434" y="1944623"/>
                </a:lnTo>
                <a:lnTo>
                  <a:pt x="79628" y="1872233"/>
                </a:lnTo>
                <a:lnTo>
                  <a:pt x="28956" y="1872233"/>
                </a:lnTo>
                <a:lnTo>
                  <a:pt x="28956" y="1857755"/>
                </a:lnTo>
                <a:close/>
              </a:path>
              <a:path w="86995" h="1945004">
                <a:moveTo>
                  <a:pt x="57912" y="0"/>
                </a:moveTo>
                <a:lnTo>
                  <a:pt x="28956" y="0"/>
                </a:lnTo>
                <a:lnTo>
                  <a:pt x="28956" y="1872233"/>
                </a:lnTo>
                <a:lnTo>
                  <a:pt x="57912" y="1872233"/>
                </a:lnTo>
                <a:lnTo>
                  <a:pt x="57912" y="0"/>
                </a:lnTo>
                <a:close/>
              </a:path>
              <a:path w="86995" h="1945004">
                <a:moveTo>
                  <a:pt x="86867" y="1857755"/>
                </a:moveTo>
                <a:lnTo>
                  <a:pt x="57912" y="1857755"/>
                </a:lnTo>
                <a:lnTo>
                  <a:pt x="57912" y="1872233"/>
                </a:lnTo>
                <a:lnTo>
                  <a:pt x="79628" y="1872233"/>
                </a:lnTo>
                <a:lnTo>
                  <a:pt x="86867" y="185775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9491" y="3780282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2"/>
                </a:moveTo>
                <a:lnTo>
                  <a:pt x="0" y="416052"/>
                </a:lnTo>
                <a:lnTo>
                  <a:pt x="43434" y="502920"/>
                </a:lnTo>
                <a:lnTo>
                  <a:pt x="79629" y="430530"/>
                </a:lnTo>
                <a:lnTo>
                  <a:pt x="28956" y="430530"/>
                </a:lnTo>
                <a:lnTo>
                  <a:pt x="28956" y="416052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30"/>
                </a:lnTo>
                <a:lnTo>
                  <a:pt x="57912" y="430530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2"/>
                </a:moveTo>
                <a:lnTo>
                  <a:pt x="57912" y="416052"/>
                </a:lnTo>
                <a:lnTo>
                  <a:pt x="57912" y="430530"/>
                </a:lnTo>
                <a:lnTo>
                  <a:pt x="79629" y="430530"/>
                </a:lnTo>
                <a:lnTo>
                  <a:pt x="86868" y="416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9105" y="3463290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4447" y="3803141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43427" y="3485515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0072" y="3803141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4" h="502920">
                <a:moveTo>
                  <a:pt x="57911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1" y="430529"/>
                </a:lnTo>
                <a:lnTo>
                  <a:pt x="57911" y="0"/>
                </a:lnTo>
                <a:close/>
              </a:path>
              <a:path w="86994" h="502920">
                <a:moveTo>
                  <a:pt x="86867" y="416051"/>
                </a:moveTo>
                <a:lnTo>
                  <a:pt x="57911" y="416051"/>
                </a:lnTo>
                <a:lnTo>
                  <a:pt x="57911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58670" y="3485515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90771" y="260604"/>
            <a:ext cx="5218176" cy="1615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9590" y="325374"/>
            <a:ext cx="3502660" cy="18351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Times New Roman"/>
                <a:cs typeface="Times New Roman"/>
              </a:rPr>
              <a:t>RR</a:t>
            </a:r>
            <a:r>
              <a:rPr dirty="0" sz="4400" spc="-95" b="0">
                <a:latin typeface="Times New Roman"/>
                <a:cs typeface="Times New Roman"/>
              </a:rPr>
              <a:t> </a:t>
            </a:r>
            <a:r>
              <a:rPr dirty="0" sz="3600" b="0">
                <a:latin typeface="Times New Roman"/>
                <a:cs typeface="Times New Roman"/>
              </a:rPr>
              <a:t>(</a:t>
            </a:r>
            <a:r>
              <a:rPr dirty="0" sz="3600" b="0">
                <a:latin typeface="华文新魏"/>
                <a:cs typeface="华文新魏"/>
              </a:rPr>
              <a:t>时间片轮转</a:t>
            </a:r>
            <a:r>
              <a:rPr dirty="0" sz="3600" b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52069" marR="2125980" indent="6985">
              <a:lnSpc>
                <a:spcPct val="143700"/>
              </a:lnSpc>
              <a:spcBef>
                <a:spcPts val="690"/>
              </a:spcBef>
            </a:pPr>
            <a:r>
              <a:rPr dirty="0" sz="2400" spc="-55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2400" spc="5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e=4~5  Q=C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6330" y="2394584"/>
            <a:ext cx="1536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Running=B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76400" y="4293108"/>
            <a:ext cx="7197852" cy="14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9491" y="3780282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2"/>
                </a:moveTo>
                <a:lnTo>
                  <a:pt x="0" y="416052"/>
                </a:lnTo>
                <a:lnTo>
                  <a:pt x="43434" y="502920"/>
                </a:lnTo>
                <a:lnTo>
                  <a:pt x="79629" y="430530"/>
                </a:lnTo>
                <a:lnTo>
                  <a:pt x="28956" y="430530"/>
                </a:lnTo>
                <a:lnTo>
                  <a:pt x="28956" y="416052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30"/>
                </a:lnTo>
                <a:lnTo>
                  <a:pt x="57912" y="430530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2"/>
                </a:moveTo>
                <a:lnTo>
                  <a:pt x="57912" y="416052"/>
                </a:lnTo>
                <a:lnTo>
                  <a:pt x="57912" y="430530"/>
                </a:lnTo>
                <a:lnTo>
                  <a:pt x="79629" y="430530"/>
                </a:lnTo>
                <a:lnTo>
                  <a:pt x="86868" y="416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9105" y="3463290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4447" y="3803141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43427" y="3485515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0072" y="3803141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4" h="502920">
                <a:moveTo>
                  <a:pt x="57911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1" y="430529"/>
                </a:lnTo>
                <a:lnTo>
                  <a:pt x="57911" y="0"/>
                </a:lnTo>
                <a:close/>
              </a:path>
              <a:path w="86994" h="502920">
                <a:moveTo>
                  <a:pt x="86867" y="416051"/>
                </a:moveTo>
                <a:lnTo>
                  <a:pt x="57911" y="416051"/>
                </a:lnTo>
                <a:lnTo>
                  <a:pt x="57911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58670" y="3485515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90771" y="260604"/>
            <a:ext cx="5218176" cy="1615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1853" y="325374"/>
            <a:ext cx="3529965" cy="18351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Times New Roman"/>
                <a:cs typeface="Times New Roman"/>
              </a:rPr>
              <a:t>RR</a:t>
            </a:r>
            <a:r>
              <a:rPr dirty="0" sz="4400" spc="-95" b="0">
                <a:latin typeface="Times New Roman"/>
                <a:cs typeface="Times New Roman"/>
              </a:rPr>
              <a:t> </a:t>
            </a:r>
            <a:r>
              <a:rPr dirty="0" sz="3600" b="0">
                <a:latin typeface="Times New Roman"/>
                <a:cs typeface="Times New Roman"/>
              </a:rPr>
              <a:t>(</a:t>
            </a:r>
            <a:r>
              <a:rPr dirty="0" sz="3600" b="0">
                <a:latin typeface="华文新魏"/>
                <a:cs typeface="华文新魏"/>
              </a:rPr>
              <a:t>时间片轮转</a:t>
            </a:r>
            <a:r>
              <a:rPr dirty="0" sz="3600" b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88900" marR="2049780" indent="-76835">
              <a:lnSpc>
                <a:spcPct val="143700"/>
              </a:lnSpc>
              <a:spcBef>
                <a:spcPts val="690"/>
              </a:spcBef>
            </a:pPr>
            <a:r>
              <a:rPr dirty="0" sz="2400" spc="-15">
                <a:solidFill>
                  <a:srgbClr val="000000"/>
                </a:solidFill>
                <a:latin typeface="Times New Roman"/>
                <a:cs typeface="Times New Roman"/>
              </a:rPr>
              <a:t>Time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dirty="0" sz="2400" spc="-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5~6  Q=B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8329" y="2394584"/>
            <a:ext cx="1553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Running=C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9470" y="4380034"/>
            <a:ext cx="7141183" cy="1391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9491" y="3780282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2"/>
                </a:moveTo>
                <a:lnTo>
                  <a:pt x="0" y="416052"/>
                </a:lnTo>
                <a:lnTo>
                  <a:pt x="43434" y="502920"/>
                </a:lnTo>
                <a:lnTo>
                  <a:pt x="79629" y="430530"/>
                </a:lnTo>
                <a:lnTo>
                  <a:pt x="28956" y="430530"/>
                </a:lnTo>
                <a:lnTo>
                  <a:pt x="28956" y="416052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30"/>
                </a:lnTo>
                <a:lnTo>
                  <a:pt x="57912" y="430530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2"/>
                </a:moveTo>
                <a:lnTo>
                  <a:pt x="57912" y="416052"/>
                </a:lnTo>
                <a:lnTo>
                  <a:pt x="57912" y="430530"/>
                </a:lnTo>
                <a:lnTo>
                  <a:pt x="79629" y="430530"/>
                </a:lnTo>
                <a:lnTo>
                  <a:pt x="86868" y="416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9105" y="3463290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4447" y="3803141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43427" y="3485515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0072" y="3803141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4" h="502920">
                <a:moveTo>
                  <a:pt x="57911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1" y="430529"/>
                </a:lnTo>
                <a:lnTo>
                  <a:pt x="57911" y="0"/>
                </a:lnTo>
                <a:close/>
              </a:path>
              <a:path w="86994" h="502920">
                <a:moveTo>
                  <a:pt x="86867" y="416051"/>
                </a:moveTo>
                <a:lnTo>
                  <a:pt x="57911" y="416051"/>
                </a:lnTo>
                <a:lnTo>
                  <a:pt x="57911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58670" y="3485515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90771" y="260604"/>
            <a:ext cx="5218176" cy="1615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1853" y="325374"/>
            <a:ext cx="3529965" cy="18351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Times New Roman"/>
                <a:cs typeface="Times New Roman"/>
              </a:rPr>
              <a:t>RR</a:t>
            </a:r>
            <a:r>
              <a:rPr dirty="0" sz="4400" spc="-95" b="0">
                <a:latin typeface="Times New Roman"/>
                <a:cs typeface="Times New Roman"/>
              </a:rPr>
              <a:t> </a:t>
            </a:r>
            <a:r>
              <a:rPr dirty="0" sz="3600" b="0">
                <a:latin typeface="Times New Roman"/>
                <a:cs typeface="Times New Roman"/>
              </a:rPr>
              <a:t>(</a:t>
            </a:r>
            <a:r>
              <a:rPr dirty="0" sz="3600" b="0">
                <a:latin typeface="华文新魏"/>
                <a:cs typeface="华文新魏"/>
              </a:rPr>
              <a:t>时间片轮转</a:t>
            </a:r>
            <a:r>
              <a:rPr dirty="0" sz="3600" b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80010" marR="2049780" indent="-67945">
              <a:lnSpc>
                <a:spcPct val="143700"/>
              </a:lnSpc>
              <a:spcBef>
                <a:spcPts val="690"/>
              </a:spcBef>
            </a:pPr>
            <a:r>
              <a:rPr dirty="0" sz="2400" spc="-15">
                <a:solidFill>
                  <a:srgbClr val="000000"/>
                </a:solidFill>
                <a:latin typeface="Times New Roman"/>
                <a:cs typeface="Times New Roman"/>
              </a:rPr>
              <a:t>Time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dirty="0" sz="2400" spc="-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6~7  Q=C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6330" y="2394584"/>
            <a:ext cx="1536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Running=B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09971" y="4393778"/>
            <a:ext cx="7127529" cy="1389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9491" y="3780282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2"/>
                </a:moveTo>
                <a:lnTo>
                  <a:pt x="0" y="416052"/>
                </a:lnTo>
                <a:lnTo>
                  <a:pt x="43434" y="502920"/>
                </a:lnTo>
                <a:lnTo>
                  <a:pt x="79629" y="430530"/>
                </a:lnTo>
                <a:lnTo>
                  <a:pt x="28956" y="430530"/>
                </a:lnTo>
                <a:lnTo>
                  <a:pt x="28956" y="416052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30"/>
                </a:lnTo>
                <a:lnTo>
                  <a:pt x="57912" y="430530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2"/>
                </a:moveTo>
                <a:lnTo>
                  <a:pt x="57912" y="416052"/>
                </a:lnTo>
                <a:lnTo>
                  <a:pt x="57912" y="430530"/>
                </a:lnTo>
                <a:lnTo>
                  <a:pt x="79629" y="430530"/>
                </a:lnTo>
                <a:lnTo>
                  <a:pt x="86868" y="416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9105" y="3463290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4447" y="3803141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43427" y="3485515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0072" y="3803141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4" h="502920">
                <a:moveTo>
                  <a:pt x="57911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1" y="430529"/>
                </a:lnTo>
                <a:lnTo>
                  <a:pt x="57911" y="0"/>
                </a:lnTo>
                <a:close/>
              </a:path>
              <a:path w="86994" h="502920">
                <a:moveTo>
                  <a:pt x="86867" y="416051"/>
                </a:moveTo>
                <a:lnTo>
                  <a:pt x="57911" y="416051"/>
                </a:lnTo>
                <a:lnTo>
                  <a:pt x="57911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58670" y="3485515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90771" y="260604"/>
            <a:ext cx="5218176" cy="1615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1853" y="325374"/>
            <a:ext cx="3529965" cy="18351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Times New Roman"/>
                <a:cs typeface="Times New Roman"/>
              </a:rPr>
              <a:t>RR</a:t>
            </a:r>
            <a:r>
              <a:rPr dirty="0" sz="4400" spc="-95" b="0">
                <a:latin typeface="Times New Roman"/>
                <a:cs typeface="Times New Roman"/>
              </a:rPr>
              <a:t> </a:t>
            </a:r>
            <a:r>
              <a:rPr dirty="0" sz="3600" b="0">
                <a:latin typeface="Times New Roman"/>
                <a:cs typeface="Times New Roman"/>
              </a:rPr>
              <a:t>(</a:t>
            </a:r>
            <a:r>
              <a:rPr dirty="0" sz="3600" b="0">
                <a:latin typeface="华文新魏"/>
                <a:cs typeface="华文新魏"/>
              </a:rPr>
              <a:t>时间片轮转</a:t>
            </a:r>
            <a:r>
              <a:rPr dirty="0" sz="3600" b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88900" marR="2049780" indent="-76835">
              <a:lnSpc>
                <a:spcPct val="143700"/>
              </a:lnSpc>
              <a:spcBef>
                <a:spcPts val="690"/>
              </a:spcBef>
            </a:pPr>
            <a:r>
              <a:rPr dirty="0" sz="2400" spc="-15">
                <a:solidFill>
                  <a:srgbClr val="000000"/>
                </a:solidFill>
                <a:latin typeface="Times New Roman"/>
                <a:cs typeface="Times New Roman"/>
              </a:rPr>
              <a:t>Time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dirty="0" sz="2400" spc="-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7~8  Q=B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7082" y="2394584"/>
            <a:ext cx="3234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Running=C and</a:t>
            </a:r>
            <a:r>
              <a:rPr dirty="0" sz="2400" spc="-3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finished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61160" y="4293108"/>
            <a:ext cx="7197852" cy="1450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794" y="903224"/>
            <a:ext cx="49206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Times New Roman"/>
                <a:cs typeface="Times New Roman"/>
              </a:rPr>
              <a:t>SPN</a:t>
            </a:r>
            <a:r>
              <a:rPr dirty="0" sz="4400" spc="-65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Times New Roman"/>
                <a:cs typeface="Times New Roman"/>
              </a:rPr>
              <a:t>(</a:t>
            </a:r>
            <a:r>
              <a:rPr dirty="0" sz="4400" b="0">
                <a:latin typeface="华文新魏"/>
                <a:cs typeface="华文新魏"/>
              </a:rPr>
              <a:t>最短进程优</a:t>
            </a:r>
            <a:r>
              <a:rPr dirty="0" sz="4400" spc="5" b="0">
                <a:latin typeface="华文新魏"/>
                <a:cs typeface="华文新魏"/>
              </a:rPr>
              <a:t>先</a:t>
            </a:r>
            <a:r>
              <a:rPr dirty="0" sz="4400" b="0"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2414168"/>
            <a:ext cx="6343650" cy="15621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非抢占式调度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选择所需处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理时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最短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短进程将会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越过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长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优先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获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得调度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6192" y="687451"/>
            <a:ext cx="49206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Times New Roman"/>
                <a:cs typeface="Times New Roman"/>
              </a:rPr>
              <a:t>SPN</a:t>
            </a:r>
            <a:r>
              <a:rPr dirty="0" sz="4400" spc="-65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Times New Roman"/>
                <a:cs typeface="Times New Roman"/>
              </a:rPr>
              <a:t>(</a:t>
            </a:r>
            <a:r>
              <a:rPr dirty="0" sz="4400" b="0">
                <a:latin typeface="华文新魏"/>
                <a:cs typeface="华文新魏"/>
              </a:rPr>
              <a:t>最短进程优先</a:t>
            </a:r>
            <a:r>
              <a:rPr dirty="0" sz="4400" b="0"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6692" y="4451603"/>
            <a:ext cx="6082665" cy="0"/>
          </a:xfrm>
          <a:custGeom>
            <a:avLst/>
            <a:gdLst/>
            <a:ahLst/>
            <a:cxnLst/>
            <a:rect l="l" t="t" r="r" b="b"/>
            <a:pathLst>
              <a:path w="6082665" h="0">
                <a:moveTo>
                  <a:pt x="0" y="0"/>
                </a:moveTo>
                <a:lnTo>
                  <a:pt x="60822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9072" y="42184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23872" y="42184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8672" y="42184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33472" y="42184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38272" y="42184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43072" y="42184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47871" y="42184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52671" y="42184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57471" y="42184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62271" y="42184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67071" y="42184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71871" y="42184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76671" y="42184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81471" y="42184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86271" y="42184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91071" y="42184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95871" y="42184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00671" y="42184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05471" y="42184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10271" y="42184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15071" y="42184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630807" y="3868292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54807" y="3792092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79060" y="3868292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27241" y="3868292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15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51495" y="3868292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20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19072" y="4687823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3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33472" y="4992623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62271" y="4992623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71871" y="5297423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285738" y="5602223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91071" y="5297423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26692" y="4677155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4" h="0">
                <a:moveTo>
                  <a:pt x="0" y="0"/>
                </a:moveTo>
                <a:lnTo>
                  <a:pt x="900683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26692" y="4985003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4" h="0">
                <a:moveTo>
                  <a:pt x="0" y="0"/>
                </a:moveTo>
                <a:lnTo>
                  <a:pt x="9006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41092" y="4985003"/>
            <a:ext cx="1815464" cy="0"/>
          </a:xfrm>
          <a:custGeom>
            <a:avLst/>
            <a:gdLst/>
            <a:ahLst/>
            <a:cxnLst/>
            <a:rect l="l" t="t" r="r" b="b"/>
            <a:pathLst>
              <a:path w="1815464" h="0">
                <a:moveTo>
                  <a:pt x="0" y="0"/>
                </a:moveTo>
                <a:lnTo>
                  <a:pt x="18150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41092" y="5292090"/>
            <a:ext cx="1815464" cy="0"/>
          </a:xfrm>
          <a:custGeom>
            <a:avLst/>
            <a:gdLst/>
            <a:ahLst/>
            <a:cxnLst/>
            <a:rect l="l" t="t" r="r" b="b"/>
            <a:pathLst>
              <a:path w="1815464" h="0">
                <a:moveTo>
                  <a:pt x="0" y="0"/>
                </a:moveTo>
                <a:lnTo>
                  <a:pt x="1815083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325625" y="4569234"/>
            <a:ext cx="127000" cy="170180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 spc="-5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 spc="-5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074920" y="5907023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69891" y="6206490"/>
            <a:ext cx="596265" cy="0"/>
          </a:xfrm>
          <a:custGeom>
            <a:avLst/>
            <a:gdLst/>
            <a:ahLst/>
            <a:cxnLst/>
            <a:rect l="l" t="t" r="r" b="b"/>
            <a:pathLst>
              <a:path w="596264" h="0">
                <a:moveTo>
                  <a:pt x="0" y="0"/>
                </a:moveTo>
                <a:lnTo>
                  <a:pt x="595884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57700" y="5893308"/>
            <a:ext cx="620395" cy="12700"/>
          </a:xfrm>
          <a:custGeom>
            <a:avLst/>
            <a:gdLst/>
            <a:ahLst/>
            <a:cxnLst/>
            <a:rect l="l" t="t" r="r" b="b"/>
            <a:pathLst>
              <a:path w="620395" h="12700">
                <a:moveTo>
                  <a:pt x="0" y="12192"/>
                </a:moveTo>
                <a:lnTo>
                  <a:pt x="620267" y="12192"/>
                </a:lnTo>
                <a:lnTo>
                  <a:pt x="620267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79491" y="5289803"/>
            <a:ext cx="1205865" cy="0"/>
          </a:xfrm>
          <a:custGeom>
            <a:avLst/>
            <a:gdLst/>
            <a:ahLst/>
            <a:cxnLst/>
            <a:rect l="l" t="t" r="r" b="b"/>
            <a:pathLst>
              <a:path w="1205864" h="0">
                <a:moveTo>
                  <a:pt x="0" y="0"/>
                </a:moveTo>
                <a:lnTo>
                  <a:pt x="120548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079491" y="5599176"/>
            <a:ext cx="1205865" cy="0"/>
          </a:xfrm>
          <a:custGeom>
            <a:avLst/>
            <a:gdLst/>
            <a:ahLst/>
            <a:cxnLst/>
            <a:rect l="l" t="t" r="r" b="b"/>
            <a:pathLst>
              <a:path w="1205864" h="0">
                <a:moveTo>
                  <a:pt x="0" y="0"/>
                </a:moveTo>
                <a:lnTo>
                  <a:pt x="120548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98691" y="5593079"/>
            <a:ext cx="1510665" cy="0"/>
          </a:xfrm>
          <a:custGeom>
            <a:avLst/>
            <a:gdLst/>
            <a:ahLst/>
            <a:cxnLst/>
            <a:rect l="l" t="t" r="r" b="b"/>
            <a:pathLst>
              <a:path w="1510665" h="0">
                <a:moveTo>
                  <a:pt x="0" y="0"/>
                </a:moveTo>
                <a:lnTo>
                  <a:pt x="15102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98691" y="5899403"/>
            <a:ext cx="1510665" cy="0"/>
          </a:xfrm>
          <a:custGeom>
            <a:avLst/>
            <a:gdLst/>
            <a:ahLst/>
            <a:cxnLst/>
            <a:rect l="l" t="t" r="r" b="b"/>
            <a:pathLst>
              <a:path w="1510665" h="0">
                <a:moveTo>
                  <a:pt x="0" y="0"/>
                </a:moveTo>
                <a:lnTo>
                  <a:pt x="151028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714500" y="4680203"/>
            <a:ext cx="928369" cy="295910"/>
          </a:xfrm>
          <a:custGeom>
            <a:avLst/>
            <a:gdLst/>
            <a:ahLst/>
            <a:cxnLst/>
            <a:rect l="l" t="t" r="r" b="b"/>
            <a:pathLst>
              <a:path w="928369" h="295910">
                <a:moveTo>
                  <a:pt x="0" y="295656"/>
                </a:moveTo>
                <a:lnTo>
                  <a:pt x="928115" y="295656"/>
                </a:lnTo>
                <a:lnTo>
                  <a:pt x="928115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714500" y="4680203"/>
            <a:ext cx="928369" cy="295910"/>
          </a:xfrm>
          <a:custGeom>
            <a:avLst/>
            <a:gdLst/>
            <a:ahLst/>
            <a:cxnLst/>
            <a:rect l="l" t="t" r="r" b="b"/>
            <a:pathLst>
              <a:path w="928369" h="295910">
                <a:moveTo>
                  <a:pt x="0" y="295656"/>
                </a:moveTo>
                <a:lnTo>
                  <a:pt x="928115" y="295656"/>
                </a:lnTo>
                <a:lnTo>
                  <a:pt x="928115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642616" y="4992623"/>
            <a:ext cx="1800225" cy="295910"/>
          </a:xfrm>
          <a:custGeom>
            <a:avLst/>
            <a:gdLst/>
            <a:ahLst/>
            <a:cxnLst/>
            <a:rect l="l" t="t" r="r" b="b"/>
            <a:pathLst>
              <a:path w="1800225" h="295910">
                <a:moveTo>
                  <a:pt x="0" y="295656"/>
                </a:moveTo>
                <a:lnTo>
                  <a:pt x="1799844" y="295656"/>
                </a:lnTo>
                <a:lnTo>
                  <a:pt x="1799844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642616" y="4992623"/>
            <a:ext cx="1800225" cy="295910"/>
          </a:xfrm>
          <a:custGeom>
            <a:avLst/>
            <a:gdLst/>
            <a:ahLst/>
            <a:cxnLst/>
            <a:rect l="l" t="t" r="r" b="b"/>
            <a:pathLst>
              <a:path w="1800225" h="295910">
                <a:moveTo>
                  <a:pt x="0" y="295656"/>
                </a:moveTo>
                <a:lnTo>
                  <a:pt x="1799844" y="295656"/>
                </a:lnTo>
                <a:lnTo>
                  <a:pt x="1799844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53128" y="5907023"/>
            <a:ext cx="619125" cy="295910"/>
          </a:xfrm>
          <a:custGeom>
            <a:avLst/>
            <a:gdLst/>
            <a:ahLst/>
            <a:cxnLst/>
            <a:rect l="l" t="t" r="r" b="b"/>
            <a:pathLst>
              <a:path w="619125" h="295910">
                <a:moveTo>
                  <a:pt x="0" y="295655"/>
                </a:moveTo>
                <a:lnTo>
                  <a:pt x="618744" y="295655"/>
                </a:lnTo>
                <a:lnTo>
                  <a:pt x="618744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53128" y="5907023"/>
            <a:ext cx="619125" cy="295910"/>
          </a:xfrm>
          <a:custGeom>
            <a:avLst/>
            <a:gdLst/>
            <a:ahLst/>
            <a:cxnLst/>
            <a:rect l="l" t="t" r="r" b="b"/>
            <a:pathLst>
              <a:path w="619125" h="295910">
                <a:moveTo>
                  <a:pt x="0" y="295655"/>
                </a:moveTo>
                <a:lnTo>
                  <a:pt x="618744" y="295655"/>
                </a:lnTo>
                <a:lnTo>
                  <a:pt x="618744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071871" y="5301996"/>
            <a:ext cx="1214755" cy="295910"/>
          </a:xfrm>
          <a:custGeom>
            <a:avLst/>
            <a:gdLst/>
            <a:ahLst/>
            <a:cxnLst/>
            <a:rect l="l" t="t" r="r" b="b"/>
            <a:pathLst>
              <a:path w="1214754" h="295910">
                <a:moveTo>
                  <a:pt x="0" y="295655"/>
                </a:moveTo>
                <a:lnTo>
                  <a:pt x="1214627" y="295655"/>
                </a:lnTo>
                <a:lnTo>
                  <a:pt x="1214627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071871" y="5301996"/>
            <a:ext cx="1214755" cy="295910"/>
          </a:xfrm>
          <a:custGeom>
            <a:avLst/>
            <a:gdLst/>
            <a:ahLst/>
            <a:cxnLst/>
            <a:rect l="l" t="t" r="r" b="b"/>
            <a:pathLst>
              <a:path w="1214754" h="295910">
                <a:moveTo>
                  <a:pt x="0" y="295655"/>
                </a:moveTo>
                <a:lnTo>
                  <a:pt x="1214627" y="295655"/>
                </a:lnTo>
                <a:lnTo>
                  <a:pt x="1214627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286500" y="5597652"/>
            <a:ext cx="1571625" cy="295910"/>
          </a:xfrm>
          <a:custGeom>
            <a:avLst/>
            <a:gdLst/>
            <a:ahLst/>
            <a:cxnLst/>
            <a:rect l="l" t="t" r="r" b="b"/>
            <a:pathLst>
              <a:path w="1571625" h="295910">
                <a:moveTo>
                  <a:pt x="0" y="295656"/>
                </a:moveTo>
                <a:lnTo>
                  <a:pt x="1571244" y="295656"/>
                </a:lnTo>
                <a:lnTo>
                  <a:pt x="1571244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286500" y="5597652"/>
            <a:ext cx="1571625" cy="295910"/>
          </a:xfrm>
          <a:custGeom>
            <a:avLst/>
            <a:gdLst/>
            <a:ahLst/>
            <a:cxnLst/>
            <a:rect l="l" t="t" r="r" b="b"/>
            <a:pathLst>
              <a:path w="1571625" h="295910">
                <a:moveTo>
                  <a:pt x="0" y="295656"/>
                </a:moveTo>
                <a:lnTo>
                  <a:pt x="1571244" y="295656"/>
                </a:lnTo>
                <a:lnTo>
                  <a:pt x="1571244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475232" y="1557531"/>
            <a:ext cx="6665569" cy="2231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0420" y="903224"/>
            <a:ext cx="49199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Times New Roman"/>
                <a:cs typeface="Times New Roman"/>
              </a:rPr>
              <a:t>SPN</a:t>
            </a:r>
            <a:r>
              <a:rPr dirty="0" sz="4400" spc="-65" b="0">
                <a:latin typeface="Times New Roman"/>
                <a:cs typeface="Times New Roman"/>
              </a:rPr>
              <a:t> </a:t>
            </a:r>
            <a:r>
              <a:rPr dirty="0" sz="4400" spc="-5" b="0">
                <a:latin typeface="Times New Roman"/>
                <a:cs typeface="Times New Roman"/>
              </a:rPr>
              <a:t>(</a:t>
            </a:r>
            <a:r>
              <a:rPr dirty="0" sz="4400" b="0">
                <a:latin typeface="华文新魏"/>
                <a:cs typeface="华文新魏"/>
              </a:rPr>
              <a:t>最短进程优</a:t>
            </a:r>
            <a:r>
              <a:rPr dirty="0" sz="4400" spc="-10" b="0">
                <a:latin typeface="华文新魏"/>
                <a:cs typeface="华文新魏"/>
              </a:rPr>
              <a:t>先</a:t>
            </a:r>
            <a:r>
              <a:rPr dirty="0" sz="4400" b="0"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2268080"/>
            <a:ext cx="8232775" cy="98361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问题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只要持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续不断地提供更短的进程，长进程就有可能饿死。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9522" y="311022"/>
            <a:ext cx="6080760" cy="1326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400" spc="-50">
                <a:latin typeface="Times New Roman"/>
                <a:cs typeface="Times New Roman"/>
              </a:rPr>
              <a:t>SRT</a:t>
            </a:r>
            <a:r>
              <a:rPr dirty="0" sz="4400" spc="-65">
                <a:latin typeface="Times New Roman"/>
                <a:cs typeface="Times New Roman"/>
              </a:rPr>
              <a:t> </a:t>
            </a:r>
            <a:r>
              <a:rPr dirty="0" sz="4400" spc="-5" b="0">
                <a:latin typeface="Times New Roman"/>
                <a:cs typeface="Times New Roman"/>
              </a:rPr>
              <a:t>(</a:t>
            </a:r>
            <a:r>
              <a:rPr dirty="0" sz="4400" b="0">
                <a:latin typeface="华文新魏"/>
                <a:cs typeface="华文新魏"/>
              </a:rPr>
              <a:t>最短剩余时间优</a:t>
            </a:r>
            <a:r>
              <a:rPr dirty="0" sz="4400" spc="5" b="0">
                <a:latin typeface="华文新魏"/>
                <a:cs typeface="华文新魏"/>
              </a:rPr>
              <a:t>先</a:t>
            </a:r>
            <a:r>
              <a:rPr dirty="0" sz="4400" b="0"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dirty="0" sz="4000" spc="-5">
                <a:latin typeface="Times New Roman"/>
                <a:cs typeface="Times New Roman"/>
              </a:rPr>
              <a:t>Shortest Remaining</a:t>
            </a:r>
            <a:r>
              <a:rPr dirty="0" sz="4000" spc="-50">
                <a:latin typeface="Times New Roman"/>
                <a:cs typeface="Times New Roman"/>
              </a:rPr>
              <a:t> </a:t>
            </a:r>
            <a:r>
              <a:rPr dirty="0" sz="4000" spc="-25">
                <a:latin typeface="Times New Roman"/>
                <a:cs typeface="Times New Roman"/>
              </a:rPr>
              <a:t>Time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47217" y="2487320"/>
            <a:ext cx="8121015" cy="241554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抢占式调度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调度器总是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选择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期剩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余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时间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更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短的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endParaRPr sz="2800">
              <a:latin typeface="Microsoft JhengHei"/>
              <a:cs typeface="Microsoft JhengHei"/>
            </a:endParaRPr>
          </a:p>
          <a:p>
            <a:pPr algn="just" marL="285115" marR="5080" indent="-272415">
              <a:lnSpc>
                <a:spcPct val="100200"/>
              </a:lnSpc>
              <a:spcBef>
                <a:spcPts val="6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当一个新进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程加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入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就绪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队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列，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他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可能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比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当前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运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行的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进程具有更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短的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剩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余时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，只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该新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就绪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调度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器就可能抢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占当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正在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运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857250"/>
            <a:ext cx="59950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90" b="0">
                <a:latin typeface="Times New Roman"/>
                <a:cs typeface="Times New Roman"/>
              </a:rPr>
              <a:t>SRT</a:t>
            </a:r>
            <a:r>
              <a:rPr dirty="0" sz="4400" spc="-140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Times New Roman"/>
                <a:cs typeface="Times New Roman"/>
              </a:rPr>
              <a:t>(</a:t>
            </a:r>
            <a:r>
              <a:rPr dirty="0" sz="4400" b="0">
                <a:latin typeface="华文新魏"/>
                <a:cs typeface="华文新魏"/>
              </a:rPr>
              <a:t>最短剩余时间优</a:t>
            </a:r>
            <a:r>
              <a:rPr dirty="0" sz="4400" spc="5" b="0">
                <a:latin typeface="华文新魏"/>
                <a:cs typeface="华文新魏"/>
              </a:rPr>
              <a:t>先</a:t>
            </a:r>
            <a:r>
              <a:rPr dirty="0" sz="4400" b="0"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6692" y="4524755"/>
            <a:ext cx="6082665" cy="0"/>
          </a:xfrm>
          <a:custGeom>
            <a:avLst/>
            <a:gdLst/>
            <a:ahLst/>
            <a:cxnLst/>
            <a:rect l="l" t="t" r="r" b="b"/>
            <a:pathLst>
              <a:path w="6082665" h="0">
                <a:moveTo>
                  <a:pt x="0" y="0"/>
                </a:moveTo>
                <a:lnTo>
                  <a:pt x="60822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9072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23872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8672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33472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38272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43072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47871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52671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57471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62271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67071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71871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76671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81471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86271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91071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95871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00671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05471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10271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15071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630807" y="3941190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54807" y="3864990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79060" y="3941190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27241" y="3941190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15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51495" y="3941190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20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19072" y="4760976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34995" y="5049011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39">
                <a:moveTo>
                  <a:pt x="0" y="0"/>
                </a:moveTo>
                <a:lnTo>
                  <a:pt x="0" y="15239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33472" y="5065776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57471" y="5370576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938272" y="5370576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57471" y="5980176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91071" y="4989576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843271" y="4989576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91071" y="5675376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726692" y="4750308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4" h="0">
                <a:moveTo>
                  <a:pt x="0" y="0"/>
                </a:moveTo>
                <a:lnTo>
                  <a:pt x="900683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726692" y="5058155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4" h="0">
                <a:moveTo>
                  <a:pt x="0" y="0"/>
                </a:moveTo>
                <a:lnTo>
                  <a:pt x="9006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325625" y="4641875"/>
            <a:ext cx="127000" cy="170243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 spc="-5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 spc="-5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628900" y="5362955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 h="0">
                <a:moveTo>
                  <a:pt x="31546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929127" y="5058155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938272" y="5065776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793492" y="5362955"/>
            <a:ext cx="1358265" cy="0"/>
          </a:xfrm>
          <a:custGeom>
            <a:avLst/>
            <a:gdLst/>
            <a:ahLst/>
            <a:cxnLst/>
            <a:rect l="l" t="t" r="r" b="b"/>
            <a:pathLst>
              <a:path w="1358264" h="0">
                <a:moveTo>
                  <a:pt x="0" y="0"/>
                </a:moveTo>
                <a:lnTo>
                  <a:pt x="13578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45892" y="5667755"/>
            <a:ext cx="1205865" cy="0"/>
          </a:xfrm>
          <a:custGeom>
            <a:avLst/>
            <a:gdLst/>
            <a:ahLst/>
            <a:cxnLst/>
            <a:rect l="l" t="t" r="r" b="b"/>
            <a:pathLst>
              <a:path w="1205864" h="0">
                <a:moveTo>
                  <a:pt x="0" y="0"/>
                </a:moveTo>
                <a:lnTo>
                  <a:pt x="12054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65091" y="5972555"/>
            <a:ext cx="596265" cy="0"/>
          </a:xfrm>
          <a:custGeom>
            <a:avLst/>
            <a:gdLst/>
            <a:ahLst/>
            <a:cxnLst/>
            <a:rect l="l" t="t" r="r" b="b"/>
            <a:pathLst>
              <a:path w="596264" h="0">
                <a:moveTo>
                  <a:pt x="0" y="0"/>
                </a:moveTo>
                <a:lnTo>
                  <a:pt x="59588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65091" y="6279641"/>
            <a:ext cx="596265" cy="0"/>
          </a:xfrm>
          <a:custGeom>
            <a:avLst/>
            <a:gdLst/>
            <a:ahLst/>
            <a:cxnLst/>
            <a:rect l="l" t="t" r="r" b="b"/>
            <a:pathLst>
              <a:path w="596264" h="0">
                <a:moveTo>
                  <a:pt x="0" y="0"/>
                </a:moveTo>
                <a:lnTo>
                  <a:pt x="595884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850891" y="4978146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4" h="0">
                <a:moveTo>
                  <a:pt x="0" y="0"/>
                </a:moveTo>
                <a:lnTo>
                  <a:pt x="1434084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850891" y="5286755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4" h="0">
                <a:moveTo>
                  <a:pt x="0" y="0"/>
                </a:moveTo>
                <a:lnTo>
                  <a:pt x="143408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891271" y="5675376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98691" y="5667755"/>
            <a:ext cx="1586865" cy="0"/>
          </a:xfrm>
          <a:custGeom>
            <a:avLst/>
            <a:gdLst/>
            <a:ahLst/>
            <a:cxnLst/>
            <a:rect l="l" t="t" r="r" b="b"/>
            <a:pathLst>
              <a:path w="1586865" h="0">
                <a:moveTo>
                  <a:pt x="0" y="0"/>
                </a:moveTo>
                <a:lnTo>
                  <a:pt x="158648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14500" y="4753355"/>
            <a:ext cx="928369" cy="295910"/>
          </a:xfrm>
          <a:custGeom>
            <a:avLst/>
            <a:gdLst/>
            <a:ahLst/>
            <a:cxnLst/>
            <a:rect l="l" t="t" r="r" b="b"/>
            <a:pathLst>
              <a:path w="928369" h="295910">
                <a:moveTo>
                  <a:pt x="0" y="295656"/>
                </a:moveTo>
                <a:lnTo>
                  <a:pt x="928115" y="295656"/>
                </a:lnTo>
                <a:lnTo>
                  <a:pt x="928115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714500" y="4753355"/>
            <a:ext cx="928369" cy="295910"/>
          </a:xfrm>
          <a:custGeom>
            <a:avLst/>
            <a:gdLst/>
            <a:ahLst/>
            <a:cxnLst/>
            <a:rect l="l" t="t" r="r" b="b"/>
            <a:pathLst>
              <a:path w="928369" h="295910">
                <a:moveTo>
                  <a:pt x="0" y="295656"/>
                </a:moveTo>
                <a:lnTo>
                  <a:pt x="928115" y="295656"/>
                </a:lnTo>
                <a:lnTo>
                  <a:pt x="928115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939795" y="5361432"/>
            <a:ext cx="1214755" cy="294640"/>
          </a:xfrm>
          <a:custGeom>
            <a:avLst/>
            <a:gdLst/>
            <a:ahLst/>
            <a:cxnLst/>
            <a:rect l="l" t="t" r="r" b="b"/>
            <a:pathLst>
              <a:path w="1214754" h="294639">
                <a:moveTo>
                  <a:pt x="0" y="294132"/>
                </a:moveTo>
                <a:lnTo>
                  <a:pt x="1214628" y="294132"/>
                </a:lnTo>
                <a:lnTo>
                  <a:pt x="1214628" y="0"/>
                </a:lnTo>
                <a:lnTo>
                  <a:pt x="0" y="0"/>
                </a:lnTo>
                <a:lnTo>
                  <a:pt x="0" y="29413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939795" y="5361432"/>
            <a:ext cx="1214755" cy="294640"/>
          </a:xfrm>
          <a:custGeom>
            <a:avLst/>
            <a:gdLst/>
            <a:ahLst/>
            <a:cxnLst/>
            <a:rect l="l" t="t" r="r" b="b"/>
            <a:pathLst>
              <a:path w="1214754" h="294639">
                <a:moveTo>
                  <a:pt x="0" y="294132"/>
                </a:moveTo>
                <a:lnTo>
                  <a:pt x="1214628" y="294132"/>
                </a:lnTo>
                <a:lnTo>
                  <a:pt x="1214628" y="0"/>
                </a:lnTo>
                <a:lnTo>
                  <a:pt x="0" y="0"/>
                </a:lnTo>
                <a:lnTo>
                  <a:pt x="0" y="2941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858511" y="4980432"/>
            <a:ext cx="1428115" cy="294640"/>
          </a:xfrm>
          <a:custGeom>
            <a:avLst/>
            <a:gdLst/>
            <a:ahLst/>
            <a:cxnLst/>
            <a:rect l="l" t="t" r="r" b="b"/>
            <a:pathLst>
              <a:path w="1428114" h="294639">
                <a:moveTo>
                  <a:pt x="0" y="294132"/>
                </a:moveTo>
                <a:lnTo>
                  <a:pt x="1427988" y="294132"/>
                </a:lnTo>
                <a:lnTo>
                  <a:pt x="1427988" y="0"/>
                </a:lnTo>
                <a:lnTo>
                  <a:pt x="0" y="0"/>
                </a:lnTo>
                <a:lnTo>
                  <a:pt x="0" y="29413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858511" y="4980432"/>
            <a:ext cx="1428115" cy="294640"/>
          </a:xfrm>
          <a:custGeom>
            <a:avLst/>
            <a:gdLst/>
            <a:ahLst/>
            <a:cxnLst/>
            <a:rect l="l" t="t" r="r" b="b"/>
            <a:pathLst>
              <a:path w="1428114" h="294639">
                <a:moveTo>
                  <a:pt x="0" y="294132"/>
                </a:moveTo>
                <a:lnTo>
                  <a:pt x="1427988" y="294132"/>
                </a:lnTo>
                <a:lnTo>
                  <a:pt x="1427988" y="0"/>
                </a:lnTo>
                <a:lnTo>
                  <a:pt x="0" y="0"/>
                </a:lnTo>
                <a:lnTo>
                  <a:pt x="0" y="2941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297167" y="5684520"/>
            <a:ext cx="1572895" cy="295910"/>
          </a:xfrm>
          <a:custGeom>
            <a:avLst/>
            <a:gdLst/>
            <a:ahLst/>
            <a:cxnLst/>
            <a:rect l="l" t="t" r="r" b="b"/>
            <a:pathLst>
              <a:path w="1572895" h="295910">
                <a:moveTo>
                  <a:pt x="0" y="295655"/>
                </a:moveTo>
                <a:lnTo>
                  <a:pt x="1572767" y="295655"/>
                </a:lnTo>
                <a:lnTo>
                  <a:pt x="1572767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297167" y="5684520"/>
            <a:ext cx="1572895" cy="295910"/>
          </a:xfrm>
          <a:custGeom>
            <a:avLst/>
            <a:gdLst/>
            <a:ahLst/>
            <a:cxnLst/>
            <a:rect l="l" t="t" r="r" b="b"/>
            <a:pathLst>
              <a:path w="1572895" h="295910">
                <a:moveTo>
                  <a:pt x="0" y="295655"/>
                </a:moveTo>
                <a:lnTo>
                  <a:pt x="1572767" y="295655"/>
                </a:lnTo>
                <a:lnTo>
                  <a:pt x="1572767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166615" y="5980176"/>
            <a:ext cx="620395" cy="295910"/>
          </a:xfrm>
          <a:custGeom>
            <a:avLst/>
            <a:gdLst/>
            <a:ahLst/>
            <a:cxnLst/>
            <a:rect l="l" t="t" r="r" b="b"/>
            <a:pathLst>
              <a:path w="620395" h="295910">
                <a:moveTo>
                  <a:pt x="0" y="295656"/>
                </a:moveTo>
                <a:lnTo>
                  <a:pt x="620267" y="295656"/>
                </a:lnTo>
                <a:lnTo>
                  <a:pt x="620267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166615" y="5980176"/>
            <a:ext cx="620395" cy="295910"/>
          </a:xfrm>
          <a:custGeom>
            <a:avLst/>
            <a:gdLst/>
            <a:ahLst/>
            <a:cxnLst/>
            <a:rect l="l" t="t" r="r" b="b"/>
            <a:pathLst>
              <a:path w="620395" h="295910">
                <a:moveTo>
                  <a:pt x="0" y="295656"/>
                </a:moveTo>
                <a:lnTo>
                  <a:pt x="620267" y="295656"/>
                </a:lnTo>
                <a:lnTo>
                  <a:pt x="620267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642616" y="5052059"/>
            <a:ext cx="287020" cy="294640"/>
          </a:xfrm>
          <a:custGeom>
            <a:avLst/>
            <a:gdLst/>
            <a:ahLst/>
            <a:cxnLst/>
            <a:rect l="l" t="t" r="r" b="b"/>
            <a:pathLst>
              <a:path w="287019" h="294639">
                <a:moveTo>
                  <a:pt x="0" y="294132"/>
                </a:moveTo>
                <a:lnTo>
                  <a:pt x="286512" y="294132"/>
                </a:lnTo>
                <a:lnTo>
                  <a:pt x="286512" y="0"/>
                </a:lnTo>
                <a:lnTo>
                  <a:pt x="0" y="0"/>
                </a:lnTo>
                <a:lnTo>
                  <a:pt x="0" y="29413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642616" y="5052059"/>
            <a:ext cx="287020" cy="294640"/>
          </a:xfrm>
          <a:custGeom>
            <a:avLst/>
            <a:gdLst/>
            <a:ahLst/>
            <a:cxnLst/>
            <a:rect l="l" t="t" r="r" b="b"/>
            <a:pathLst>
              <a:path w="287019" h="294639">
                <a:moveTo>
                  <a:pt x="0" y="294132"/>
                </a:moveTo>
                <a:lnTo>
                  <a:pt x="286512" y="294132"/>
                </a:lnTo>
                <a:lnTo>
                  <a:pt x="286512" y="0"/>
                </a:lnTo>
                <a:lnTo>
                  <a:pt x="0" y="0"/>
                </a:lnTo>
                <a:lnTo>
                  <a:pt x="0" y="2941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403603" y="1629159"/>
            <a:ext cx="6665569" cy="2231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014" y="755650"/>
            <a:ext cx="28244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调</a:t>
            </a:r>
            <a:r>
              <a:rPr dirty="0" sz="4400" spc="15"/>
              <a:t>度</a:t>
            </a:r>
            <a:r>
              <a:rPr dirty="0" sz="4400"/>
              <a:t>的目标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0467" y="2583023"/>
            <a:ext cx="2740660" cy="17811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响应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时间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吞吐量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器利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率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6876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596" y="291845"/>
            <a:ext cx="6935470" cy="1385570"/>
          </a:xfrm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12700" marR="5080" indent="417830">
              <a:lnSpc>
                <a:spcPts val="5420"/>
              </a:lnSpc>
              <a:spcBef>
                <a:spcPts val="165"/>
              </a:spcBef>
            </a:pPr>
            <a:r>
              <a:rPr dirty="0" sz="4400">
                <a:latin typeface="Times New Roman"/>
                <a:cs typeface="Times New Roman"/>
              </a:rPr>
              <a:t>HRRN</a:t>
            </a:r>
            <a:r>
              <a:rPr dirty="0" sz="4400" spc="-30">
                <a:latin typeface="Times New Roman"/>
                <a:cs typeface="Times New Roman"/>
              </a:rPr>
              <a:t> </a:t>
            </a:r>
            <a:r>
              <a:rPr dirty="0" sz="4400" spc="-5">
                <a:latin typeface="Times New Roman"/>
                <a:cs typeface="Times New Roman"/>
              </a:rPr>
              <a:t>(</a:t>
            </a:r>
            <a:r>
              <a:rPr dirty="0" sz="4400"/>
              <a:t>最</a:t>
            </a:r>
            <a:r>
              <a:rPr dirty="0" sz="4400" spc="15"/>
              <a:t>高</a:t>
            </a:r>
            <a:r>
              <a:rPr dirty="0" sz="4400"/>
              <a:t>响应比优</a:t>
            </a:r>
            <a:r>
              <a:rPr dirty="0" sz="4400" spc="-15"/>
              <a:t>先</a:t>
            </a:r>
            <a:r>
              <a:rPr dirty="0" sz="4400">
                <a:latin typeface="Times New Roman"/>
                <a:cs typeface="Times New Roman"/>
              </a:rPr>
              <a:t>)  Highest Response Ratio</a:t>
            </a:r>
            <a:r>
              <a:rPr dirty="0" sz="4400" spc="-9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Next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2141347"/>
            <a:ext cx="6195060" cy="161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选择响应比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最高的</a:t>
            </a:r>
            <a:endParaRPr sz="2800">
              <a:latin typeface="Microsoft JhengHei"/>
              <a:cs typeface="Microsoft JhengHei"/>
            </a:endParaRPr>
          </a:p>
          <a:p>
            <a:pPr marL="3136265" marR="5080" indent="-905510">
              <a:lnSpc>
                <a:spcPct val="100400"/>
              </a:lnSpc>
              <a:spcBef>
                <a:spcPts val="2450"/>
              </a:spcBef>
            </a:pPr>
            <a:r>
              <a:rPr dirty="0" sz="2800" spc="5" b="1">
                <a:latin typeface="Microsoft JhengHei"/>
                <a:cs typeface="Microsoft JhengHei"/>
              </a:rPr>
              <a:t>等待时</a:t>
            </a:r>
            <a:r>
              <a:rPr dirty="0" sz="2800" spc="-5" b="1">
                <a:latin typeface="Microsoft JhengHei"/>
                <a:cs typeface="Microsoft JhengHei"/>
              </a:rPr>
              <a:t>间</a:t>
            </a:r>
            <a:r>
              <a:rPr dirty="0" sz="2800" spc="-15" b="1">
                <a:latin typeface="Microsoft JhengHei"/>
                <a:cs typeface="Microsoft JhengHei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+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Microsoft JhengHei"/>
                <a:cs typeface="Microsoft JhengHei"/>
              </a:rPr>
              <a:t>期待服务时间 期待服务时间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9146" y="3358134"/>
            <a:ext cx="6553200" cy="0"/>
          </a:xfrm>
          <a:custGeom>
            <a:avLst/>
            <a:gdLst/>
            <a:ahLst/>
            <a:cxnLst/>
            <a:rect l="l" t="t" r="r" b="b"/>
            <a:pathLst>
              <a:path w="6553200" h="0">
                <a:moveTo>
                  <a:pt x="0" y="0"/>
                </a:moveTo>
                <a:lnTo>
                  <a:pt x="6553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014" y="492633"/>
            <a:ext cx="5676900" cy="1139825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 marR="5080" indent="340995">
              <a:lnSpc>
                <a:spcPts val="4450"/>
              </a:lnSpc>
              <a:spcBef>
                <a:spcPts val="140"/>
              </a:spcBef>
            </a:pPr>
            <a:r>
              <a:rPr dirty="0" sz="3600" spc="-5">
                <a:latin typeface="Times New Roman"/>
                <a:cs typeface="Times New Roman"/>
              </a:rPr>
              <a:t>HRRN</a:t>
            </a:r>
            <a:r>
              <a:rPr dirty="0" sz="3600" spc="-2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(</a:t>
            </a:r>
            <a:r>
              <a:rPr dirty="0" sz="3600" spc="5"/>
              <a:t>最高响</a:t>
            </a:r>
            <a:r>
              <a:rPr dirty="0" sz="3600"/>
              <a:t>应比优</a:t>
            </a:r>
            <a:r>
              <a:rPr dirty="0" sz="3600" spc="15"/>
              <a:t>先</a:t>
            </a:r>
            <a:r>
              <a:rPr dirty="0" sz="3600">
                <a:latin typeface="Times New Roman"/>
                <a:cs typeface="Times New Roman"/>
              </a:rPr>
              <a:t>)  Highest </a:t>
            </a:r>
            <a:r>
              <a:rPr dirty="0" sz="3600" spc="-5">
                <a:latin typeface="Times New Roman"/>
                <a:cs typeface="Times New Roman"/>
              </a:rPr>
              <a:t>Response </a:t>
            </a:r>
            <a:r>
              <a:rPr dirty="0" sz="3600">
                <a:latin typeface="Times New Roman"/>
                <a:cs typeface="Times New Roman"/>
              </a:rPr>
              <a:t>Ratio</a:t>
            </a:r>
            <a:r>
              <a:rPr dirty="0" sz="3600" spc="-6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Next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9072" y="4754879"/>
            <a:ext cx="0" cy="303530"/>
          </a:xfrm>
          <a:custGeom>
            <a:avLst/>
            <a:gdLst/>
            <a:ahLst/>
            <a:cxnLst/>
            <a:rect l="l" t="t" r="r" b="b"/>
            <a:pathLst>
              <a:path w="0" h="303529">
                <a:moveTo>
                  <a:pt x="0" y="0"/>
                </a:moveTo>
                <a:lnTo>
                  <a:pt x="0" y="30327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33472" y="5065776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62271" y="5065776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62271" y="5370576"/>
            <a:ext cx="0" cy="297180"/>
          </a:xfrm>
          <a:custGeom>
            <a:avLst/>
            <a:gdLst/>
            <a:ahLst/>
            <a:cxnLst/>
            <a:rect l="l" t="t" r="r" b="b"/>
            <a:pathLst>
              <a:path w="0" h="297179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67271" y="5675376"/>
            <a:ext cx="0" cy="297180"/>
          </a:xfrm>
          <a:custGeom>
            <a:avLst/>
            <a:gdLst/>
            <a:ahLst/>
            <a:cxnLst/>
            <a:rect l="l" t="t" r="r" b="b"/>
            <a:pathLst>
              <a:path w="0" h="297179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57671" y="5980176"/>
            <a:ext cx="0" cy="297180"/>
          </a:xfrm>
          <a:custGeom>
            <a:avLst/>
            <a:gdLst/>
            <a:ahLst/>
            <a:cxnLst/>
            <a:rect l="l" t="t" r="r" b="b"/>
            <a:pathLst>
              <a:path w="0" h="297179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67271" y="5980176"/>
            <a:ext cx="0" cy="297180"/>
          </a:xfrm>
          <a:custGeom>
            <a:avLst/>
            <a:gdLst/>
            <a:ahLst/>
            <a:cxnLst/>
            <a:rect l="l" t="t" r="r" b="b"/>
            <a:pathLst>
              <a:path w="0" h="297179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26692" y="4749546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4" h="0">
                <a:moveTo>
                  <a:pt x="0" y="0"/>
                </a:moveTo>
                <a:lnTo>
                  <a:pt x="900683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26692" y="5058155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4" h="0">
                <a:moveTo>
                  <a:pt x="0" y="0"/>
                </a:moveTo>
                <a:lnTo>
                  <a:pt x="9006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41092" y="5056632"/>
            <a:ext cx="1815464" cy="0"/>
          </a:xfrm>
          <a:custGeom>
            <a:avLst/>
            <a:gdLst/>
            <a:ahLst/>
            <a:cxnLst/>
            <a:rect l="l" t="t" r="r" b="b"/>
            <a:pathLst>
              <a:path w="1815464" h="0">
                <a:moveTo>
                  <a:pt x="0" y="0"/>
                </a:moveTo>
                <a:lnTo>
                  <a:pt x="181508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41092" y="5356859"/>
            <a:ext cx="1815464" cy="12700"/>
          </a:xfrm>
          <a:custGeom>
            <a:avLst/>
            <a:gdLst/>
            <a:ahLst/>
            <a:cxnLst/>
            <a:rect l="l" t="t" r="r" b="b"/>
            <a:pathLst>
              <a:path w="1815464" h="12700">
                <a:moveTo>
                  <a:pt x="0" y="12191"/>
                </a:moveTo>
                <a:lnTo>
                  <a:pt x="1815083" y="12191"/>
                </a:lnTo>
                <a:lnTo>
                  <a:pt x="181508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69891" y="5358384"/>
            <a:ext cx="1282065" cy="0"/>
          </a:xfrm>
          <a:custGeom>
            <a:avLst/>
            <a:gdLst/>
            <a:ahLst/>
            <a:cxnLst/>
            <a:rect l="l" t="t" r="r" b="b"/>
            <a:pathLst>
              <a:path w="1282064" h="0">
                <a:moveTo>
                  <a:pt x="0" y="0"/>
                </a:moveTo>
                <a:lnTo>
                  <a:pt x="128168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69891" y="5667755"/>
            <a:ext cx="1282065" cy="0"/>
          </a:xfrm>
          <a:custGeom>
            <a:avLst/>
            <a:gdLst/>
            <a:ahLst/>
            <a:cxnLst/>
            <a:rect l="l" t="t" r="r" b="b"/>
            <a:pathLst>
              <a:path w="1282064" h="0">
                <a:moveTo>
                  <a:pt x="0" y="0"/>
                </a:moveTo>
                <a:lnTo>
                  <a:pt x="128168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82511" y="597255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59" h="0">
                <a:moveTo>
                  <a:pt x="0" y="0"/>
                </a:moveTo>
                <a:lnTo>
                  <a:pt x="143256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59196" y="5972555"/>
            <a:ext cx="596265" cy="0"/>
          </a:xfrm>
          <a:custGeom>
            <a:avLst/>
            <a:gdLst/>
            <a:ahLst/>
            <a:cxnLst/>
            <a:rect l="l" t="t" r="r" b="b"/>
            <a:pathLst>
              <a:path w="596264" h="0">
                <a:moveTo>
                  <a:pt x="0" y="0"/>
                </a:moveTo>
                <a:lnTo>
                  <a:pt x="5958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59196" y="6277355"/>
            <a:ext cx="596265" cy="0"/>
          </a:xfrm>
          <a:custGeom>
            <a:avLst/>
            <a:gdLst/>
            <a:ahLst/>
            <a:cxnLst/>
            <a:rect l="l" t="t" r="r" b="b"/>
            <a:pathLst>
              <a:path w="596264" h="0">
                <a:moveTo>
                  <a:pt x="0" y="0"/>
                </a:moveTo>
                <a:lnTo>
                  <a:pt x="5958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325625" y="4641875"/>
            <a:ext cx="127000" cy="170243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 spc="-5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 spc="-5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29739" y="4524755"/>
            <a:ext cx="6189345" cy="0"/>
          </a:xfrm>
          <a:custGeom>
            <a:avLst/>
            <a:gdLst/>
            <a:ahLst/>
            <a:cxnLst/>
            <a:rect l="l" t="t" r="r" b="b"/>
            <a:pathLst>
              <a:path w="6189345" h="0">
                <a:moveTo>
                  <a:pt x="0" y="0"/>
                </a:moveTo>
                <a:lnTo>
                  <a:pt x="618896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22120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33016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42388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53283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62655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73552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82923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93820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03191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14088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23459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34355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43728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754623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063996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74891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684264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995159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304531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615428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926323" y="42915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926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630807" y="3941190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81604" y="3864990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32782" y="3941190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06490" y="3941190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15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57541" y="3941190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20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714500" y="4751832"/>
            <a:ext cx="928369" cy="294640"/>
          </a:xfrm>
          <a:custGeom>
            <a:avLst/>
            <a:gdLst/>
            <a:ahLst/>
            <a:cxnLst/>
            <a:rect l="l" t="t" r="r" b="b"/>
            <a:pathLst>
              <a:path w="928369" h="294639">
                <a:moveTo>
                  <a:pt x="0" y="294132"/>
                </a:moveTo>
                <a:lnTo>
                  <a:pt x="928115" y="294132"/>
                </a:lnTo>
                <a:lnTo>
                  <a:pt x="928115" y="0"/>
                </a:lnTo>
                <a:lnTo>
                  <a:pt x="0" y="0"/>
                </a:lnTo>
                <a:lnTo>
                  <a:pt x="0" y="29413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714500" y="4751832"/>
            <a:ext cx="928369" cy="294640"/>
          </a:xfrm>
          <a:custGeom>
            <a:avLst/>
            <a:gdLst/>
            <a:ahLst/>
            <a:cxnLst/>
            <a:rect l="l" t="t" r="r" b="b"/>
            <a:pathLst>
              <a:path w="928369" h="294639">
                <a:moveTo>
                  <a:pt x="0" y="294132"/>
                </a:moveTo>
                <a:lnTo>
                  <a:pt x="928115" y="294132"/>
                </a:lnTo>
                <a:lnTo>
                  <a:pt x="928115" y="0"/>
                </a:lnTo>
                <a:lnTo>
                  <a:pt x="0" y="0"/>
                </a:lnTo>
                <a:lnTo>
                  <a:pt x="0" y="2941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642616" y="5061203"/>
            <a:ext cx="1807845" cy="295910"/>
          </a:xfrm>
          <a:custGeom>
            <a:avLst/>
            <a:gdLst/>
            <a:ahLst/>
            <a:cxnLst/>
            <a:rect l="l" t="t" r="r" b="b"/>
            <a:pathLst>
              <a:path w="1807845" h="295910">
                <a:moveTo>
                  <a:pt x="0" y="295656"/>
                </a:moveTo>
                <a:lnTo>
                  <a:pt x="1807463" y="295656"/>
                </a:lnTo>
                <a:lnTo>
                  <a:pt x="1807463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642616" y="5061203"/>
            <a:ext cx="1807845" cy="295910"/>
          </a:xfrm>
          <a:custGeom>
            <a:avLst/>
            <a:gdLst/>
            <a:ahLst/>
            <a:cxnLst/>
            <a:rect l="l" t="t" r="r" b="b"/>
            <a:pathLst>
              <a:path w="1807845" h="295910">
                <a:moveTo>
                  <a:pt x="0" y="295656"/>
                </a:moveTo>
                <a:lnTo>
                  <a:pt x="1807463" y="295656"/>
                </a:lnTo>
                <a:lnTo>
                  <a:pt x="1807463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480559" y="5359908"/>
            <a:ext cx="1306195" cy="294640"/>
          </a:xfrm>
          <a:custGeom>
            <a:avLst/>
            <a:gdLst/>
            <a:ahLst/>
            <a:cxnLst/>
            <a:rect l="l" t="t" r="r" b="b"/>
            <a:pathLst>
              <a:path w="1306195" h="294639">
                <a:moveTo>
                  <a:pt x="0" y="294131"/>
                </a:moveTo>
                <a:lnTo>
                  <a:pt x="1306067" y="294131"/>
                </a:lnTo>
                <a:lnTo>
                  <a:pt x="1306067" y="0"/>
                </a:lnTo>
                <a:lnTo>
                  <a:pt x="0" y="0"/>
                </a:lnTo>
                <a:lnTo>
                  <a:pt x="0" y="294131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80559" y="5359908"/>
            <a:ext cx="1306195" cy="294640"/>
          </a:xfrm>
          <a:custGeom>
            <a:avLst/>
            <a:gdLst/>
            <a:ahLst/>
            <a:cxnLst/>
            <a:rect l="l" t="t" r="r" b="b"/>
            <a:pathLst>
              <a:path w="1306195" h="294639">
                <a:moveTo>
                  <a:pt x="0" y="294131"/>
                </a:moveTo>
                <a:lnTo>
                  <a:pt x="1306067" y="294131"/>
                </a:lnTo>
                <a:lnTo>
                  <a:pt x="1306067" y="0"/>
                </a:lnTo>
                <a:lnTo>
                  <a:pt x="0" y="0"/>
                </a:lnTo>
                <a:lnTo>
                  <a:pt x="0" y="2941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71844" y="5661659"/>
            <a:ext cx="1480185" cy="294640"/>
          </a:xfrm>
          <a:custGeom>
            <a:avLst/>
            <a:gdLst/>
            <a:ahLst/>
            <a:cxnLst/>
            <a:rect l="l" t="t" r="r" b="b"/>
            <a:pathLst>
              <a:path w="1480184" h="294639">
                <a:moveTo>
                  <a:pt x="0" y="294131"/>
                </a:moveTo>
                <a:lnTo>
                  <a:pt x="1479803" y="294131"/>
                </a:lnTo>
                <a:lnTo>
                  <a:pt x="1479803" y="0"/>
                </a:lnTo>
                <a:lnTo>
                  <a:pt x="0" y="0"/>
                </a:lnTo>
                <a:lnTo>
                  <a:pt x="0" y="294131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71844" y="5661659"/>
            <a:ext cx="1480185" cy="294640"/>
          </a:xfrm>
          <a:custGeom>
            <a:avLst/>
            <a:gdLst/>
            <a:ahLst/>
            <a:cxnLst/>
            <a:rect l="l" t="t" r="r" b="b"/>
            <a:pathLst>
              <a:path w="1480184" h="294639">
                <a:moveTo>
                  <a:pt x="0" y="294131"/>
                </a:moveTo>
                <a:lnTo>
                  <a:pt x="1479803" y="294131"/>
                </a:lnTo>
                <a:lnTo>
                  <a:pt x="1479803" y="0"/>
                </a:lnTo>
                <a:lnTo>
                  <a:pt x="0" y="0"/>
                </a:lnTo>
                <a:lnTo>
                  <a:pt x="0" y="2941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74435" y="5980176"/>
            <a:ext cx="584200" cy="295910"/>
          </a:xfrm>
          <a:custGeom>
            <a:avLst/>
            <a:gdLst/>
            <a:ahLst/>
            <a:cxnLst/>
            <a:rect l="l" t="t" r="r" b="b"/>
            <a:pathLst>
              <a:path w="584200" h="295910">
                <a:moveTo>
                  <a:pt x="0" y="295656"/>
                </a:moveTo>
                <a:lnTo>
                  <a:pt x="583691" y="295656"/>
                </a:lnTo>
                <a:lnTo>
                  <a:pt x="583691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774435" y="5980176"/>
            <a:ext cx="584200" cy="295910"/>
          </a:xfrm>
          <a:custGeom>
            <a:avLst/>
            <a:gdLst/>
            <a:ahLst/>
            <a:cxnLst/>
            <a:rect l="l" t="t" r="r" b="b"/>
            <a:pathLst>
              <a:path w="584200" h="295910">
                <a:moveTo>
                  <a:pt x="0" y="295656"/>
                </a:moveTo>
                <a:lnTo>
                  <a:pt x="583691" y="295656"/>
                </a:lnTo>
                <a:lnTo>
                  <a:pt x="583691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403603" y="1629159"/>
            <a:ext cx="6665569" cy="2231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5551" y="285445"/>
            <a:ext cx="3536950" cy="144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600"/>
              <a:t>多级反馈调度</a:t>
            </a:r>
            <a:endParaRPr sz="4600"/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dirty="0" sz="4600" spc="-5">
                <a:latin typeface="Times New Roman"/>
                <a:cs typeface="Times New Roman"/>
              </a:rPr>
              <a:t>Feedback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1801939"/>
            <a:ext cx="8437880" cy="333692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3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基本思想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305"/>
              </a:spcBef>
              <a:buClr>
                <a:srgbClr val="000000"/>
              </a:buClr>
              <a:buFont typeface="Symbol"/>
              <a:buChar char=""/>
              <a:tabLst>
                <a:tab pos="589280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建立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多个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不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同优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级的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就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绪进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队列</a:t>
            </a:r>
            <a:endParaRPr sz="26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Symbol"/>
              <a:buChar char=""/>
              <a:tabLst>
                <a:tab pos="589280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多个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就绪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程队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列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之间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按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照优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数调度</a:t>
            </a:r>
            <a:endParaRPr sz="26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Font typeface="Symbol"/>
              <a:buChar char=""/>
              <a:tabLst>
                <a:tab pos="589280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高优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先级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就绪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600" spc="80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2600" spc="-5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分配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间片短</a:t>
            </a:r>
            <a:endParaRPr sz="26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Symbol"/>
              <a:buChar char=""/>
              <a:tabLst>
                <a:tab pos="589280" algn="l"/>
                <a:tab pos="8093709" algn="l"/>
              </a:tabLst>
            </a:pP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单个就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绪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进程队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列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中的进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的优先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和时间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片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相</a:t>
            </a: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同</a:t>
            </a:r>
            <a:r>
              <a:rPr dirty="0" sz="2600" spc="80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	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按 </a:t>
            </a: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照先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来先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服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务算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法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调度</a:t>
            </a:r>
            <a:endParaRPr sz="2600">
              <a:latin typeface="Microsoft JhengHei"/>
              <a:cs typeface="Microsoft JhengHei"/>
            </a:endParaRPr>
          </a:p>
          <a:p>
            <a:pPr marL="285115" marR="9525" indent="-272415">
              <a:lnSpc>
                <a:spcPct val="100400"/>
              </a:lnSpc>
              <a:spcBef>
                <a:spcPts val="2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分级原则：外设访问</a:t>
            </a:r>
            <a:r>
              <a:rPr dirty="0" sz="2400" spc="70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2400" spc="29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交互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性</a:t>
            </a:r>
            <a:r>
              <a:rPr dirty="0" sz="2400" spc="70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2400" spc="30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时间紧迫程度</a:t>
            </a:r>
            <a:r>
              <a:rPr dirty="0" sz="2400" spc="70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2400" spc="30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系统效</a:t>
            </a: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率</a:t>
            </a:r>
            <a:r>
              <a:rPr dirty="0" sz="2400" spc="70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2400" spc="29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用户 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立场</a:t>
            </a:r>
            <a:r>
              <a:rPr dirty="0" sz="2400" spc="70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2400" spc="-4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400" b="1" i="1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7532" y="1126380"/>
            <a:ext cx="7598382" cy="5659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86480" y="417702"/>
            <a:ext cx="34201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华文新魏"/>
                <a:cs typeface="华文新魏"/>
              </a:rPr>
              <a:t>Feedback算法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6673" y="6308658"/>
            <a:ext cx="18034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400" spc="5">
                <a:latin typeface="Times New Roman"/>
                <a:cs typeface="Times New Roman"/>
              </a:rPr>
              <a:t>54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4041" y="116840"/>
            <a:ext cx="2946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Candara"/>
                <a:cs typeface="Candara"/>
              </a:rPr>
              <a:t>Feedback</a:t>
            </a:r>
            <a:r>
              <a:rPr dirty="0" sz="3600" spc="-85">
                <a:latin typeface="Candara"/>
                <a:cs typeface="Candara"/>
              </a:rPr>
              <a:t> </a:t>
            </a:r>
            <a:r>
              <a:rPr dirty="0" sz="3600" spc="-5">
                <a:latin typeface="Candara"/>
                <a:cs typeface="Candara"/>
              </a:rPr>
              <a:t>(q=1)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72253" y="26804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71747" y="268046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5157215"/>
            <a:ext cx="9144000" cy="1701164"/>
          </a:xfrm>
          <a:custGeom>
            <a:avLst/>
            <a:gdLst/>
            <a:ahLst/>
            <a:cxnLst/>
            <a:rect l="l" t="t" r="r" b="b"/>
            <a:pathLst>
              <a:path w="9144000" h="1701165">
                <a:moveTo>
                  <a:pt x="0" y="1700783"/>
                </a:moveTo>
                <a:lnTo>
                  <a:pt x="9144000" y="1700783"/>
                </a:lnTo>
                <a:lnTo>
                  <a:pt x="9144000" y="0"/>
                </a:lnTo>
                <a:lnTo>
                  <a:pt x="0" y="0"/>
                </a:lnTo>
                <a:lnTo>
                  <a:pt x="0" y="17007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8739" y="5120132"/>
            <a:ext cx="8955405" cy="10629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just" marL="285115" marR="5080" indent="-272415">
              <a:lnSpc>
                <a:spcPct val="80000"/>
              </a:lnSpc>
              <a:spcBef>
                <a:spcPts val="5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当一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个进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第一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次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进入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统时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它被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放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置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000" spc="-10" b="1">
                <a:solidFill>
                  <a:srgbClr val="073D86"/>
                </a:solidFill>
                <a:latin typeface="Microsoft JhengHei"/>
                <a:cs typeface="Microsoft JhengHei"/>
              </a:rPr>
              <a:t>RQ0，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当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它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第一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次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被抢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占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后并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返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回 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就绪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状态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，它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被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放置</a:t>
            </a:r>
            <a:r>
              <a:rPr dirty="0" sz="2000" spc="-5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000" spc="-135" b="1">
                <a:solidFill>
                  <a:srgbClr val="073D86"/>
                </a:solidFill>
                <a:latin typeface="Microsoft JhengHei"/>
                <a:cs typeface="Microsoft JhengHei"/>
              </a:rPr>
              <a:t>RQ1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随后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时间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里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，每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当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它被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抢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占时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它被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降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级 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到下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一个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低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优先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级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队列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000" spc="5" b="1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一</a:t>
            </a:r>
            <a:r>
              <a:rPr dirty="0" sz="2000" spc="-15" b="1">
                <a:solidFill>
                  <a:srgbClr val="0000FF"/>
                </a:solidFill>
                <a:latin typeface="Microsoft JhengHei"/>
                <a:cs typeface="Microsoft JhengHei"/>
              </a:rPr>
              <a:t>个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短进</a:t>
            </a:r>
            <a:r>
              <a:rPr dirty="0" sz="2000" spc="-10" b="1">
                <a:solidFill>
                  <a:srgbClr val="0000FF"/>
                </a:solidFill>
                <a:latin typeface="Microsoft JhengHei"/>
                <a:cs typeface="Microsoft JhengHei"/>
              </a:rPr>
              <a:t>程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很快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会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执行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完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不</a:t>
            </a:r>
            <a:r>
              <a:rPr dirty="0" sz="2000" spc="-10" b="1">
                <a:solidFill>
                  <a:srgbClr val="0000FF"/>
                </a:solidFill>
                <a:latin typeface="Microsoft JhengHei"/>
                <a:cs typeface="Microsoft JhengHei"/>
              </a:rPr>
              <a:t>会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在就绪队列</a:t>
            </a:r>
            <a:r>
              <a:rPr dirty="0" sz="2000" spc="-10" b="1">
                <a:solidFill>
                  <a:srgbClr val="0000FF"/>
                </a:solidFill>
                <a:latin typeface="Microsoft JhengHei"/>
                <a:cs typeface="Microsoft JhengHei"/>
              </a:rPr>
              <a:t>中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降很 </a:t>
            </a:r>
            <a:r>
              <a:rPr dirty="0" sz="2000" spc="10" b="1">
                <a:solidFill>
                  <a:srgbClr val="0000FF"/>
                </a:solidFill>
                <a:latin typeface="Microsoft JhengHei"/>
                <a:cs typeface="Microsoft JhengHei"/>
              </a:rPr>
              <a:t>多级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4755" y="363176"/>
            <a:ext cx="1261110" cy="2708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76530" indent="64769">
              <a:lnSpc>
                <a:spcPct val="143700"/>
              </a:lnSpc>
              <a:spcBef>
                <a:spcPts val="95"/>
              </a:spcBef>
            </a:pPr>
            <a:r>
              <a:rPr dirty="0" sz="2400" spc="-5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5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0 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RQ0=</a:t>
            </a:r>
            <a:r>
              <a:rPr dirty="0" sz="2400" spc="-2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29209" marR="439420">
              <a:lnSpc>
                <a:spcPct val="157600"/>
              </a:lnSpc>
              <a:spcBef>
                <a:spcPts val="110"/>
              </a:spcBef>
            </a:pPr>
            <a:r>
              <a:rPr dirty="0" sz="2400" b="1">
                <a:latin typeface="Times New Roman"/>
                <a:cs typeface="Times New Roman"/>
              </a:rPr>
              <a:t>RQ1=  RQ2=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85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51147" y="952500"/>
            <a:ext cx="5292851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63267" y="3629152"/>
            <a:ext cx="7170167" cy="1398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14372" y="3915155"/>
            <a:ext cx="756285" cy="358140"/>
          </a:xfrm>
          <a:custGeom>
            <a:avLst/>
            <a:gdLst/>
            <a:ahLst/>
            <a:cxnLst/>
            <a:rect l="l" t="t" r="r" b="b"/>
            <a:pathLst>
              <a:path w="756285" h="358139">
                <a:moveTo>
                  <a:pt x="0" y="358140"/>
                </a:moveTo>
                <a:lnTo>
                  <a:pt x="755904" y="358140"/>
                </a:lnTo>
                <a:lnTo>
                  <a:pt x="755904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14372" y="3915155"/>
            <a:ext cx="756285" cy="358140"/>
          </a:xfrm>
          <a:custGeom>
            <a:avLst/>
            <a:gdLst/>
            <a:ahLst/>
            <a:cxnLst/>
            <a:rect l="l" t="t" r="r" b="b"/>
            <a:pathLst>
              <a:path w="756285" h="358139">
                <a:moveTo>
                  <a:pt x="0" y="358140"/>
                </a:moveTo>
                <a:lnTo>
                  <a:pt x="755904" y="358140"/>
                </a:lnTo>
                <a:lnTo>
                  <a:pt x="755904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76372" y="3918203"/>
            <a:ext cx="719455" cy="358140"/>
          </a:xfrm>
          <a:custGeom>
            <a:avLst/>
            <a:gdLst/>
            <a:ahLst/>
            <a:cxnLst/>
            <a:rect l="l" t="t" r="r" b="b"/>
            <a:pathLst>
              <a:path w="719454" h="358139">
                <a:moveTo>
                  <a:pt x="0" y="358140"/>
                </a:moveTo>
                <a:lnTo>
                  <a:pt x="719327" y="358140"/>
                </a:lnTo>
                <a:lnTo>
                  <a:pt x="719327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76372" y="3918203"/>
            <a:ext cx="719455" cy="358140"/>
          </a:xfrm>
          <a:custGeom>
            <a:avLst/>
            <a:gdLst/>
            <a:ahLst/>
            <a:cxnLst/>
            <a:rect l="l" t="t" r="r" b="b"/>
            <a:pathLst>
              <a:path w="719454" h="358139">
                <a:moveTo>
                  <a:pt x="0" y="358140"/>
                </a:moveTo>
                <a:lnTo>
                  <a:pt x="719327" y="358140"/>
                </a:lnTo>
                <a:lnTo>
                  <a:pt x="719327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30044" y="2680461"/>
            <a:ext cx="3187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4150" algn="l"/>
                <a:tab pos="2954655" algn="l"/>
              </a:tabLst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	B	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8704" y="132715"/>
            <a:ext cx="4391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7960" algn="l"/>
              </a:tabLst>
            </a:pPr>
            <a:r>
              <a:rPr dirty="0" baseline="-42824" sz="3600" spc="-15">
                <a:solidFill>
                  <a:srgbClr val="000000"/>
                </a:solidFill>
                <a:latin typeface="Times New Roman"/>
                <a:cs typeface="Times New Roman"/>
              </a:rPr>
              <a:t>Time=0~2	</a:t>
            </a:r>
            <a:r>
              <a:rPr dirty="0" sz="3600">
                <a:latin typeface="Candara"/>
                <a:cs typeface="Candara"/>
              </a:rPr>
              <a:t>Feedback</a:t>
            </a:r>
            <a:r>
              <a:rPr dirty="0" sz="3600" spc="-85">
                <a:latin typeface="Candara"/>
                <a:cs typeface="Candara"/>
              </a:rPr>
              <a:t> </a:t>
            </a:r>
            <a:r>
              <a:rPr dirty="0" sz="3600" spc="-5">
                <a:latin typeface="Candara"/>
                <a:cs typeface="Candara"/>
              </a:rPr>
              <a:t>(q=1)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519" y="1047699"/>
            <a:ext cx="847725" cy="1558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RQ0=</a:t>
            </a:r>
            <a:endParaRPr sz="2400">
              <a:latin typeface="Times New Roman"/>
              <a:cs typeface="Times New Roman"/>
            </a:endParaRPr>
          </a:p>
          <a:p>
            <a:pPr marL="12700" marR="43180">
              <a:lnSpc>
                <a:spcPct val="157600"/>
              </a:lnSpc>
              <a:spcBef>
                <a:spcPts val="115"/>
              </a:spcBef>
            </a:pPr>
            <a:r>
              <a:rPr dirty="0" sz="2400" b="1">
                <a:latin typeface="Times New Roman"/>
                <a:cs typeface="Times New Roman"/>
              </a:rPr>
              <a:t>RQ1=  RQ2=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51147" y="888491"/>
            <a:ext cx="5292851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8325" y="2826511"/>
            <a:ext cx="1553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Running=A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63267" y="3629152"/>
            <a:ext cx="7170167" cy="1398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55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4041" y="132715"/>
            <a:ext cx="2946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Candara"/>
                <a:cs typeface="Candara"/>
              </a:rPr>
              <a:t>Feedback</a:t>
            </a:r>
            <a:r>
              <a:rPr dirty="0" sz="3600" spc="-85">
                <a:latin typeface="Candara"/>
                <a:cs typeface="Candara"/>
              </a:rPr>
              <a:t> </a:t>
            </a:r>
            <a:r>
              <a:rPr dirty="0" sz="3600" spc="-5">
                <a:latin typeface="Candara"/>
                <a:cs typeface="Candara"/>
              </a:rPr>
              <a:t>(q=1)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2253" y="26804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71747" y="268046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5611" y="363176"/>
            <a:ext cx="1270000" cy="2708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1750" indent="218440">
              <a:lnSpc>
                <a:spcPct val="143700"/>
              </a:lnSpc>
              <a:spcBef>
                <a:spcPts val="95"/>
              </a:spcBef>
            </a:pPr>
            <a:r>
              <a:rPr dirty="0" sz="2400" spc="-5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5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2 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RQ0=</a:t>
            </a:r>
            <a:r>
              <a:rPr dirty="0" sz="24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38100" marR="439420">
              <a:lnSpc>
                <a:spcPct val="157600"/>
              </a:lnSpc>
              <a:spcBef>
                <a:spcPts val="110"/>
              </a:spcBef>
            </a:pPr>
            <a:r>
              <a:rPr dirty="0" sz="2400" b="1">
                <a:latin typeface="Times New Roman"/>
                <a:cs typeface="Times New Roman"/>
              </a:rPr>
              <a:t>RQ1=  RQ2=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85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51147" y="880872"/>
            <a:ext cx="5292851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63267" y="3629152"/>
            <a:ext cx="7170167" cy="1398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55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30044" y="2680461"/>
            <a:ext cx="3187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4150" algn="l"/>
                <a:tab pos="2954655" algn="l"/>
              </a:tabLst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	B	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8704" y="132715"/>
            <a:ext cx="4391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7960" algn="l"/>
              </a:tabLst>
            </a:pPr>
            <a:r>
              <a:rPr dirty="0" baseline="-42824" sz="3600" spc="-15">
                <a:solidFill>
                  <a:srgbClr val="000000"/>
                </a:solidFill>
                <a:latin typeface="Times New Roman"/>
                <a:cs typeface="Times New Roman"/>
              </a:rPr>
              <a:t>Time=2~3	</a:t>
            </a:r>
            <a:r>
              <a:rPr dirty="0" sz="3600">
                <a:latin typeface="Candara"/>
                <a:cs typeface="Candara"/>
              </a:rPr>
              <a:t>Feedback</a:t>
            </a:r>
            <a:r>
              <a:rPr dirty="0" sz="3600" spc="-85">
                <a:latin typeface="Candara"/>
                <a:cs typeface="Candara"/>
              </a:rPr>
              <a:t> </a:t>
            </a:r>
            <a:r>
              <a:rPr dirty="0" sz="3600" spc="-5">
                <a:latin typeface="Candara"/>
                <a:cs typeface="Candara"/>
              </a:rPr>
              <a:t>(q=1)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519" y="1047699"/>
            <a:ext cx="1108710" cy="1558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RQ0=</a:t>
            </a:r>
            <a:endParaRPr sz="2400">
              <a:latin typeface="Times New Roman"/>
              <a:cs typeface="Times New Roman"/>
            </a:endParaRPr>
          </a:p>
          <a:p>
            <a:pPr marL="12700" marR="5080" indent="20955">
              <a:lnSpc>
                <a:spcPct val="157600"/>
              </a:lnSpc>
              <a:spcBef>
                <a:spcPts val="115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RQ1=</a:t>
            </a:r>
            <a:r>
              <a:rPr dirty="0" sz="2400" spc="-2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  </a:t>
            </a:r>
            <a:r>
              <a:rPr dirty="0" sz="2400" b="1">
                <a:latin typeface="Times New Roman"/>
                <a:cs typeface="Times New Roman"/>
              </a:rPr>
              <a:t>RQ2=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51147" y="880872"/>
            <a:ext cx="5292851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4622" y="2899664"/>
            <a:ext cx="1536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Running=B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69503" y="3567742"/>
            <a:ext cx="7129038" cy="1391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55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4041" y="132715"/>
            <a:ext cx="2946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Candara"/>
                <a:cs typeface="Candara"/>
              </a:rPr>
              <a:t>Feedback</a:t>
            </a:r>
            <a:r>
              <a:rPr dirty="0" sz="3600" spc="-85">
                <a:latin typeface="Candara"/>
                <a:cs typeface="Candara"/>
              </a:rPr>
              <a:t> </a:t>
            </a:r>
            <a:r>
              <a:rPr dirty="0" sz="3600" spc="-5">
                <a:latin typeface="Candara"/>
                <a:cs typeface="Candara"/>
              </a:rPr>
              <a:t>(q=1)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2253" y="26804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71747" y="268046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31519" y="363176"/>
            <a:ext cx="1244600" cy="2708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 marR="31750" indent="154305">
              <a:lnSpc>
                <a:spcPct val="143700"/>
              </a:lnSpc>
              <a:spcBef>
                <a:spcPts val="95"/>
              </a:spcBef>
            </a:pPr>
            <a:r>
              <a:rPr dirty="0" sz="2400" spc="-5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5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3  RQ0=</a:t>
            </a:r>
            <a:endParaRPr sz="2400">
              <a:latin typeface="Times New Roman"/>
              <a:cs typeface="Times New Roman"/>
            </a:endParaRPr>
          </a:p>
          <a:p>
            <a:pPr marL="12700" marR="102870" indent="59055">
              <a:lnSpc>
                <a:spcPct val="157600"/>
              </a:lnSpc>
              <a:spcBef>
                <a:spcPts val="11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RQ1=</a:t>
            </a:r>
            <a:r>
              <a:rPr dirty="0" sz="2400" spc="-2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  </a:t>
            </a:r>
            <a:r>
              <a:rPr dirty="0" sz="2400" b="1">
                <a:latin typeface="Times New Roman"/>
                <a:cs typeface="Times New Roman"/>
              </a:rPr>
              <a:t>RQ2=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85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51147" y="880872"/>
            <a:ext cx="5292851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69503" y="3567742"/>
            <a:ext cx="7129038" cy="1391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55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8704" y="132715"/>
            <a:ext cx="4391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7960" algn="l"/>
              </a:tabLst>
            </a:pPr>
            <a:r>
              <a:rPr dirty="0" baseline="-42824" sz="3600" spc="-15">
                <a:solidFill>
                  <a:srgbClr val="000000"/>
                </a:solidFill>
                <a:latin typeface="Times New Roman"/>
                <a:cs typeface="Times New Roman"/>
              </a:rPr>
              <a:t>Time=3~4	</a:t>
            </a:r>
            <a:r>
              <a:rPr dirty="0" sz="3600">
                <a:latin typeface="Candara"/>
                <a:cs typeface="Candara"/>
              </a:rPr>
              <a:t>Feedback</a:t>
            </a:r>
            <a:r>
              <a:rPr dirty="0" sz="3600" spc="-85">
                <a:latin typeface="Candara"/>
                <a:cs typeface="Candara"/>
              </a:rPr>
              <a:t> </a:t>
            </a:r>
            <a:r>
              <a:rPr dirty="0" sz="3600" spc="-5">
                <a:latin typeface="Candara"/>
                <a:cs typeface="Candara"/>
              </a:rPr>
              <a:t>(q=1)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519" y="1047699"/>
            <a:ext cx="4186554" cy="202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RQ0=</a:t>
            </a:r>
            <a:endParaRPr sz="2400">
              <a:latin typeface="Times New Roman"/>
              <a:cs typeface="Times New Roman"/>
            </a:endParaRPr>
          </a:p>
          <a:p>
            <a:pPr marL="12700" marR="3089275" indent="12065">
              <a:lnSpc>
                <a:spcPct val="157600"/>
              </a:lnSpc>
              <a:spcBef>
                <a:spcPts val="115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RQ1=</a:t>
            </a:r>
            <a:r>
              <a:rPr dirty="0" sz="2400" spc="-9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  </a:t>
            </a:r>
            <a:r>
              <a:rPr dirty="0" sz="2400" b="1">
                <a:latin typeface="Times New Roman"/>
                <a:cs typeface="Times New Roman"/>
              </a:rPr>
              <a:t>RQ2=</a:t>
            </a:r>
            <a:endParaRPr sz="2400">
              <a:latin typeface="Times New Roman"/>
              <a:cs typeface="Times New Roman"/>
            </a:endParaRPr>
          </a:p>
          <a:p>
            <a:pPr marL="1010919">
              <a:lnSpc>
                <a:spcPct val="100000"/>
              </a:lnSpc>
              <a:spcBef>
                <a:spcPts val="780"/>
              </a:spcBef>
              <a:tabLst>
                <a:tab pos="2452370" algn="l"/>
                <a:tab pos="3952875" algn="l"/>
              </a:tabLst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	B	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51147" y="880872"/>
            <a:ext cx="5292851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3974" y="5203012"/>
            <a:ext cx="32181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Running=A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and</a:t>
            </a:r>
            <a:r>
              <a:rPr dirty="0" sz="2400" spc="-16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finished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6316" y="3541925"/>
            <a:ext cx="7183983" cy="1400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55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432" y="829437"/>
            <a:ext cx="45021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处理</a:t>
            </a:r>
            <a:r>
              <a:rPr dirty="0" sz="4400"/>
              <a:t>器调度的层次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31647" y="260604"/>
            <a:ext cx="2436876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7217" y="2340789"/>
            <a:ext cx="7582534" cy="3837304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长程调</a:t>
            </a:r>
            <a:r>
              <a:rPr dirty="0" sz="2800" spc="680" b="1">
                <a:solidFill>
                  <a:srgbClr val="073D86"/>
                </a:solidFill>
                <a:latin typeface="Microsoft JhengHei"/>
                <a:cs typeface="Microsoft JhengHei"/>
              </a:rPr>
              <a:t>度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高级调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度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决定加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入到执行的进程池中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中程调</a:t>
            </a:r>
            <a:r>
              <a:rPr dirty="0" sz="2800" spc="680" b="1">
                <a:solidFill>
                  <a:srgbClr val="073D86"/>
                </a:solidFill>
                <a:latin typeface="Microsoft JhengHei"/>
                <a:cs typeface="Microsoft JhengHei"/>
              </a:rPr>
              <a:t>度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中级调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度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决定加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入到部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分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或者全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部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在主存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的进程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集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合中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4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短程调</a:t>
            </a:r>
            <a:r>
              <a:rPr dirty="0" sz="2800" spc="680" b="1">
                <a:solidFill>
                  <a:srgbClr val="073D86"/>
                </a:solidFill>
                <a:latin typeface="Microsoft JhengHei"/>
                <a:cs typeface="Microsoft JhengHei"/>
              </a:rPr>
              <a:t>度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低级调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度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决定哪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个可用进程将占用处理器执行</a:t>
            </a:r>
            <a:endParaRPr sz="2400">
              <a:latin typeface="Microsoft JhengHei"/>
              <a:cs typeface="Microsoft JhengHei"/>
            </a:endParaRPr>
          </a:p>
          <a:p>
            <a:pPr marL="373380" indent="-360680">
              <a:lnSpc>
                <a:spcPct val="100000"/>
              </a:lnSpc>
              <a:spcBef>
                <a:spcPts val="645"/>
              </a:spcBef>
              <a:buClr>
                <a:srgbClr val="30B6FC"/>
              </a:buClr>
              <a:buFont typeface="Symbol"/>
              <a:buChar char=""/>
              <a:tabLst>
                <a:tab pos="373380" algn="l"/>
                <a:tab pos="374015" algn="l"/>
              </a:tabLst>
            </a:pP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调度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决定哪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个进程挂起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请求将被可用的</a:t>
            </a: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设备处理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4041" y="132715"/>
            <a:ext cx="2946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Candara"/>
                <a:cs typeface="Candara"/>
              </a:rPr>
              <a:t>Feedback</a:t>
            </a:r>
            <a:r>
              <a:rPr dirty="0" sz="3600" spc="-85">
                <a:latin typeface="Candara"/>
                <a:cs typeface="Candara"/>
              </a:rPr>
              <a:t> </a:t>
            </a:r>
            <a:r>
              <a:rPr dirty="0" sz="3600" spc="-5">
                <a:latin typeface="Candara"/>
                <a:cs typeface="Candara"/>
              </a:rPr>
              <a:t>(q=1)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2253" y="26804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71747" y="268046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30044" y="26804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7991" y="363176"/>
            <a:ext cx="1250315" cy="2243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26060">
              <a:lnSpc>
                <a:spcPct val="143700"/>
              </a:lnSpc>
              <a:spcBef>
                <a:spcPts val="95"/>
              </a:spcBef>
              <a:tabLst>
                <a:tab pos="948055" algn="l"/>
              </a:tabLst>
            </a:pPr>
            <a:r>
              <a:rPr dirty="0" sz="2400" spc="-5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5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4  RQ0=	C</a:t>
            </a:r>
            <a:endParaRPr sz="2400">
              <a:latin typeface="Times New Roman"/>
              <a:cs typeface="Times New Roman"/>
            </a:endParaRPr>
          </a:p>
          <a:p>
            <a:pPr marL="45720" marR="154940" indent="-22860">
              <a:lnSpc>
                <a:spcPct val="157600"/>
              </a:lnSpc>
              <a:spcBef>
                <a:spcPts val="110"/>
              </a:spcBef>
            </a:pPr>
            <a:r>
              <a:rPr dirty="0" sz="2400" b="1">
                <a:latin typeface="Times New Roman"/>
                <a:cs typeface="Times New Roman"/>
              </a:rPr>
              <a:t>RQ1=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  RQ2=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51147" y="952500"/>
            <a:ext cx="5292851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86004" y="2899664"/>
            <a:ext cx="1553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Running=A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66316" y="3541925"/>
            <a:ext cx="7183983" cy="1400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55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30044" y="2680461"/>
            <a:ext cx="3187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4150" algn="l"/>
                <a:tab pos="2954655" algn="l"/>
              </a:tabLst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	B	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8704" y="132715"/>
            <a:ext cx="4391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7960" algn="l"/>
              </a:tabLst>
            </a:pPr>
            <a:r>
              <a:rPr dirty="0" baseline="-42824" sz="3600" spc="-15">
                <a:solidFill>
                  <a:srgbClr val="000000"/>
                </a:solidFill>
                <a:latin typeface="Times New Roman"/>
                <a:cs typeface="Times New Roman"/>
              </a:rPr>
              <a:t>Time=4~5	</a:t>
            </a:r>
            <a:r>
              <a:rPr dirty="0" sz="3600">
                <a:latin typeface="Candara"/>
                <a:cs typeface="Candara"/>
              </a:rPr>
              <a:t>Feedback</a:t>
            </a:r>
            <a:r>
              <a:rPr dirty="0" sz="3600" spc="-85">
                <a:latin typeface="Candara"/>
                <a:cs typeface="Candara"/>
              </a:rPr>
              <a:t> </a:t>
            </a:r>
            <a:r>
              <a:rPr dirty="0" sz="3600" spc="-5">
                <a:latin typeface="Candara"/>
                <a:cs typeface="Candara"/>
              </a:rPr>
              <a:t>(q=1)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519" y="1047699"/>
            <a:ext cx="1101725" cy="1558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RQ0=</a:t>
            </a:r>
            <a:endParaRPr sz="2400">
              <a:latin typeface="Times New Roman"/>
              <a:cs typeface="Times New Roman"/>
            </a:endParaRPr>
          </a:p>
          <a:p>
            <a:pPr marL="12700" marR="5080" indent="12065">
              <a:lnSpc>
                <a:spcPct val="157600"/>
              </a:lnSpc>
              <a:spcBef>
                <a:spcPts val="115"/>
              </a:spcBef>
            </a:pPr>
            <a:r>
              <a:rPr dirty="0" sz="2400" b="1">
                <a:latin typeface="Times New Roman"/>
                <a:cs typeface="Times New Roman"/>
              </a:rPr>
              <a:t>RQ1=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  RQ2=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51147" y="952500"/>
            <a:ext cx="5292851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86004" y="2899664"/>
            <a:ext cx="1553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Running=C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63267" y="3514505"/>
            <a:ext cx="7183983" cy="1401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55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30044" y="2680461"/>
            <a:ext cx="3187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4150" algn="l"/>
                <a:tab pos="2954655" algn="l"/>
              </a:tabLst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	B	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8704" y="132715"/>
            <a:ext cx="4391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7960" algn="l"/>
              </a:tabLst>
            </a:pPr>
            <a:r>
              <a:rPr dirty="0" baseline="-42824" sz="3600" spc="-15">
                <a:solidFill>
                  <a:srgbClr val="000000"/>
                </a:solidFill>
                <a:latin typeface="Times New Roman"/>
                <a:cs typeface="Times New Roman"/>
              </a:rPr>
              <a:t>Time=5~6	</a:t>
            </a:r>
            <a:r>
              <a:rPr dirty="0" sz="3600">
                <a:latin typeface="Candara"/>
                <a:cs typeface="Candara"/>
              </a:rPr>
              <a:t>Feedback</a:t>
            </a:r>
            <a:r>
              <a:rPr dirty="0" sz="3600" spc="-85">
                <a:latin typeface="Candara"/>
                <a:cs typeface="Candara"/>
              </a:rPr>
              <a:t> </a:t>
            </a:r>
            <a:r>
              <a:rPr dirty="0" sz="3600" spc="-5">
                <a:latin typeface="Candara"/>
                <a:cs typeface="Candara"/>
              </a:rPr>
              <a:t>(q=1)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519" y="1047699"/>
            <a:ext cx="1148715" cy="1558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RQ0=</a:t>
            </a:r>
            <a:endParaRPr sz="2400">
              <a:latin typeface="Times New Roman"/>
              <a:cs typeface="Times New Roman"/>
            </a:endParaRPr>
          </a:p>
          <a:p>
            <a:pPr marL="12700" marR="5080" indent="42545">
              <a:lnSpc>
                <a:spcPct val="157600"/>
              </a:lnSpc>
              <a:spcBef>
                <a:spcPts val="115"/>
              </a:spcBef>
            </a:pPr>
            <a:r>
              <a:rPr dirty="0" sz="2400" b="1">
                <a:latin typeface="Times New Roman"/>
                <a:cs typeface="Times New Roman"/>
              </a:rPr>
              <a:t>RQ1=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  RQ2=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51147" y="981455"/>
            <a:ext cx="5292851" cy="1467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3624" y="2899664"/>
            <a:ext cx="1536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Running=B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66316" y="3528347"/>
            <a:ext cx="7183983" cy="1399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55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8704" y="132715"/>
            <a:ext cx="4391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7960" algn="l"/>
              </a:tabLst>
            </a:pPr>
            <a:r>
              <a:rPr dirty="0" baseline="-42824" sz="3600" spc="-15">
                <a:solidFill>
                  <a:srgbClr val="000000"/>
                </a:solidFill>
                <a:latin typeface="Times New Roman"/>
                <a:cs typeface="Times New Roman"/>
              </a:rPr>
              <a:t>Time=6~7	</a:t>
            </a:r>
            <a:r>
              <a:rPr dirty="0" sz="3600">
                <a:latin typeface="Candara"/>
                <a:cs typeface="Candara"/>
              </a:rPr>
              <a:t>Feedback</a:t>
            </a:r>
            <a:r>
              <a:rPr dirty="0" sz="3600" spc="-85">
                <a:latin typeface="Candara"/>
                <a:cs typeface="Candara"/>
              </a:rPr>
              <a:t> </a:t>
            </a:r>
            <a:r>
              <a:rPr dirty="0" sz="3600" spc="-5">
                <a:latin typeface="Candara"/>
                <a:cs typeface="Candara"/>
              </a:rPr>
              <a:t>(q=1)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911" y="1047699"/>
            <a:ext cx="4098290" cy="202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RQ0=</a:t>
            </a:r>
            <a:endParaRPr sz="2400">
              <a:latin typeface="Times New Roman"/>
              <a:cs typeface="Times New Roman"/>
            </a:endParaRPr>
          </a:p>
          <a:p>
            <a:pPr marL="12700" marR="3013075" indent="24130">
              <a:lnSpc>
                <a:spcPct val="157600"/>
              </a:lnSpc>
              <a:spcBef>
                <a:spcPts val="115"/>
              </a:spcBef>
            </a:pPr>
            <a:r>
              <a:rPr dirty="0" sz="2400" b="1">
                <a:latin typeface="Times New Roman"/>
                <a:cs typeface="Times New Roman"/>
              </a:rPr>
              <a:t>RQ1=  RQ2=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922655">
              <a:lnSpc>
                <a:spcPct val="100000"/>
              </a:lnSpc>
              <a:spcBef>
                <a:spcPts val="780"/>
              </a:spcBef>
              <a:tabLst>
                <a:tab pos="2364105" algn="l"/>
                <a:tab pos="3864610" algn="l"/>
              </a:tabLst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	B	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51147" y="981455"/>
            <a:ext cx="5292851" cy="1467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6354" y="5491988"/>
            <a:ext cx="32346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Running=C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and</a:t>
            </a:r>
            <a:r>
              <a:rPr dirty="0" sz="2400" spc="-4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finished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6316" y="3553967"/>
            <a:ext cx="7197852" cy="1406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55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8704" y="132715"/>
            <a:ext cx="4391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7960" algn="l"/>
              </a:tabLst>
            </a:pPr>
            <a:r>
              <a:rPr dirty="0" baseline="-42824" sz="3600" spc="-15">
                <a:solidFill>
                  <a:srgbClr val="000000"/>
                </a:solidFill>
                <a:latin typeface="Times New Roman"/>
                <a:cs typeface="Times New Roman"/>
              </a:rPr>
              <a:t>Time=7~9	</a:t>
            </a:r>
            <a:r>
              <a:rPr dirty="0" sz="3600">
                <a:latin typeface="Candara"/>
                <a:cs typeface="Candara"/>
              </a:rPr>
              <a:t>Feedback</a:t>
            </a:r>
            <a:r>
              <a:rPr dirty="0" sz="3600" spc="-85">
                <a:latin typeface="Candara"/>
                <a:cs typeface="Candara"/>
              </a:rPr>
              <a:t> </a:t>
            </a:r>
            <a:r>
              <a:rPr dirty="0" sz="3600" spc="-5">
                <a:latin typeface="Candara"/>
                <a:cs typeface="Candara"/>
              </a:rPr>
              <a:t>(q=1)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4295" y="1047699"/>
            <a:ext cx="4073525" cy="202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RQ0=</a:t>
            </a:r>
            <a:endParaRPr sz="2400">
              <a:latin typeface="Times New Roman"/>
              <a:cs typeface="Times New Roman"/>
            </a:endParaRPr>
          </a:p>
          <a:p>
            <a:pPr marL="52069" marR="3228975" indent="-1905">
              <a:lnSpc>
                <a:spcPct val="157600"/>
              </a:lnSpc>
              <a:spcBef>
                <a:spcPts val="115"/>
              </a:spcBef>
            </a:pPr>
            <a:r>
              <a:rPr dirty="0" sz="2400" b="1">
                <a:latin typeface="Times New Roman"/>
                <a:cs typeface="Times New Roman"/>
              </a:rPr>
              <a:t>RQ1=  RQ2=</a:t>
            </a:r>
            <a:endParaRPr sz="2400">
              <a:latin typeface="Times New Roman"/>
              <a:cs typeface="Times New Roman"/>
            </a:endParaRPr>
          </a:p>
          <a:p>
            <a:pPr marL="897890">
              <a:lnSpc>
                <a:spcPct val="100000"/>
              </a:lnSpc>
              <a:spcBef>
                <a:spcPts val="780"/>
              </a:spcBef>
              <a:tabLst>
                <a:tab pos="2339975" algn="l"/>
                <a:tab pos="3840479" algn="l"/>
              </a:tabLst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	B	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51147" y="952500"/>
            <a:ext cx="5292851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1672" y="5347512"/>
            <a:ext cx="32219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Running=B and</a:t>
            </a:r>
            <a:r>
              <a:rPr dirty="0" sz="2400" spc="-5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finished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6316" y="3654034"/>
            <a:ext cx="7183956" cy="1402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55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6673" y="6308658"/>
            <a:ext cx="18034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400" spc="5">
                <a:latin typeface="Times New Roman"/>
                <a:cs typeface="Times New Roman"/>
              </a:rPr>
              <a:t>65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4041" y="116840"/>
            <a:ext cx="30861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Candara"/>
                <a:cs typeface="Candara"/>
              </a:rPr>
              <a:t>Feedback</a:t>
            </a:r>
            <a:r>
              <a:rPr dirty="0" sz="3600" spc="-70">
                <a:latin typeface="Candara"/>
                <a:cs typeface="Candara"/>
              </a:rPr>
              <a:t> </a:t>
            </a:r>
            <a:r>
              <a:rPr dirty="0" sz="3600" spc="-10">
                <a:latin typeface="Candara"/>
                <a:cs typeface="Candara"/>
              </a:rPr>
              <a:t>(q=2</a:t>
            </a:r>
            <a:r>
              <a:rPr dirty="0" baseline="25462" sz="3600" spc="-15">
                <a:latin typeface="Candara"/>
                <a:cs typeface="Candara"/>
              </a:rPr>
              <a:t>i</a:t>
            </a:r>
            <a:r>
              <a:rPr dirty="0" sz="3600" spc="-10">
                <a:latin typeface="Candara"/>
                <a:cs typeface="Candara"/>
              </a:rPr>
              <a:t>)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72253" y="26804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71747" y="268046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5157215"/>
            <a:ext cx="9144000" cy="1440180"/>
          </a:xfrm>
          <a:custGeom>
            <a:avLst/>
            <a:gdLst/>
            <a:ahLst/>
            <a:cxnLst/>
            <a:rect l="l" t="t" r="r" b="b"/>
            <a:pathLst>
              <a:path w="9144000" h="1440179">
                <a:moveTo>
                  <a:pt x="0" y="1440180"/>
                </a:moveTo>
                <a:lnTo>
                  <a:pt x="9144000" y="1440180"/>
                </a:lnTo>
                <a:lnTo>
                  <a:pt x="9144000" y="0"/>
                </a:lnTo>
                <a:lnTo>
                  <a:pt x="0" y="0"/>
                </a:lnTo>
                <a:lnTo>
                  <a:pt x="0" y="1440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8739" y="5106111"/>
            <a:ext cx="8860155" cy="12700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just" marL="285115" marR="5080" indent="-272415">
              <a:lnSpc>
                <a:spcPct val="8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当一个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进程第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次进入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统时，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它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被放置在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RQ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0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，当它第一次被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抢占后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并返回就绪状态时，它被放置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400" spc="-165" b="1">
                <a:solidFill>
                  <a:srgbClr val="073D86"/>
                </a:solidFill>
                <a:latin typeface="Microsoft JhengHei"/>
                <a:cs typeface="Microsoft JhengHei"/>
              </a:rPr>
              <a:t>RQ1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。在随后的时间里， 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每当它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被抢占时，它被降级到下一个低优先级队列中</a:t>
            </a: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r>
              <a:rPr dirty="0" sz="2400" b="1">
                <a:solidFill>
                  <a:srgbClr val="0000FF"/>
                </a:solidFill>
                <a:latin typeface="Microsoft JhengHei"/>
                <a:cs typeface="Microsoft JhengHei"/>
              </a:rPr>
              <a:t>一个短进 </a:t>
            </a:r>
            <a:r>
              <a:rPr dirty="0" sz="2400" spc="10" b="1">
                <a:solidFill>
                  <a:srgbClr val="0000FF"/>
                </a:solidFill>
                <a:latin typeface="Microsoft JhengHei"/>
                <a:cs typeface="Microsoft JhengHei"/>
              </a:rPr>
              <a:t>程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很快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会执行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完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b="1">
                <a:solidFill>
                  <a:srgbClr val="0000FF"/>
                </a:solidFill>
                <a:latin typeface="Microsoft JhengHei"/>
                <a:cs typeface="Microsoft JhengHei"/>
              </a:rPr>
              <a:t>不会在就绪队列中降很多级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4755" y="363176"/>
            <a:ext cx="1261110" cy="2708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76530" indent="64769">
              <a:lnSpc>
                <a:spcPct val="143700"/>
              </a:lnSpc>
              <a:spcBef>
                <a:spcPts val="95"/>
              </a:spcBef>
            </a:pPr>
            <a:r>
              <a:rPr dirty="0" sz="2400" spc="-5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5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0 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RQ0=</a:t>
            </a:r>
            <a:r>
              <a:rPr dirty="0" sz="2400" spc="-2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29209" marR="439420">
              <a:lnSpc>
                <a:spcPct val="157600"/>
              </a:lnSpc>
              <a:spcBef>
                <a:spcPts val="110"/>
              </a:spcBef>
            </a:pPr>
            <a:r>
              <a:rPr dirty="0" sz="2400" b="1">
                <a:latin typeface="Times New Roman"/>
                <a:cs typeface="Times New Roman"/>
              </a:rPr>
              <a:t>RQ1=  RQ2=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85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51147" y="952500"/>
            <a:ext cx="5292851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63267" y="3629152"/>
            <a:ext cx="7170167" cy="1398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14372" y="3915155"/>
            <a:ext cx="756285" cy="358140"/>
          </a:xfrm>
          <a:custGeom>
            <a:avLst/>
            <a:gdLst/>
            <a:ahLst/>
            <a:cxnLst/>
            <a:rect l="l" t="t" r="r" b="b"/>
            <a:pathLst>
              <a:path w="756285" h="358139">
                <a:moveTo>
                  <a:pt x="0" y="358140"/>
                </a:moveTo>
                <a:lnTo>
                  <a:pt x="755904" y="358140"/>
                </a:lnTo>
                <a:lnTo>
                  <a:pt x="755904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14372" y="3915155"/>
            <a:ext cx="756285" cy="358140"/>
          </a:xfrm>
          <a:custGeom>
            <a:avLst/>
            <a:gdLst/>
            <a:ahLst/>
            <a:cxnLst/>
            <a:rect l="l" t="t" r="r" b="b"/>
            <a:pathLst>
              <a:path w="756285" h="358139">
                <a:moveTo>
                  <a:pt x="0" y="358140"/>
                </a:moveTo>
                <a:lnTo>
                  <a:pt x="755904" y="358140"/>
                </a:lnTo>
                <a:lnTo>
                  <a:pt x="755904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76372" y="3918203"/>
            <a:ext cx="719455" cy="358140"/>
          </a:xfrm>
          <a:custGeom>
            <a:avLst/>
            <a:gdLst/>
            <a:ahLst/>
            <a:cxnLst/>
            <a:rect l="l" t="t" r="r" b="b"/>
            <a:pathLst>
              <a:path w="719454" h="358139">
                <a:moveTo>
                  <a:pt x="0" y="358140"/>
                </a:moveTo>
                <a:lnTo>
                  <a:pt x="719327" y="358140"/>
                </a:lnTo>
                <a:lnTo>
                  <a:pt x="719327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76372" y="3918203"/>
            <a:ext cx="719455" cy="358140"/>
          </a:xfrm>
          <a:custGeom>
            <a:avLst/>
            <a:gdLst/>
            <a:ahLst/>
            <a:cxnLst/>
            <a:rect l="l" t="t" r="r" b="b"/>
            <a:pathLst>
              <a:path w="719454" h="358139">
                <a:moveTo>
                  <a:pt x="0" y="358140"/>
                </a:moveTo>
                <a:lnTo>
                  <a:pt x="719327" y="358140"/>
                </a:lnTo>
                <a:lnTo>
                  <a:pt x="719327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213" y="99186"/>
            <a:ext cx="334200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Candara"/>
                <a:cs typeface="Candara"/>
              </a:rPr>
              <a:t>Feedback</a:t>
            </a:r>
            <a:r>
              <a:rPr dirty="0" sz="4000" spc="-35">
                <a:latin typeface="Candara"/>
                <a:cs typeface="Candara"/>
              </a:rPr>
              <a:t> </a:t>
            </a:r>
            <a:r>
              <a:rPr dirty="0" sz="4000" spc="-5">
                <a:latin typeface="Candara"/>
                <a:cs typeface="Candara"/>
              </a:rPr>
              <a:t>(</a:t>
            </a:r>
            <a:r>
              <a:rPr dirty="0" sz="3600" spc="-5">
                <a:latin typeface="Candara"/>
                <a:cs typeface="Candara"/>
              </a:rPr>
              <a:t>q=2</a:t>
            </a:r>
            <a:r>
              <a:rPr dirty="0" baseline="25462" sz="3600" spc="-7">
                <a:latin typeface="Candara"/>
                <a:cs typeface="Candara"/>
              </a:rPr>
              <a:t>i</a:t>
            </a:r>
            <a:r>
              <a:rPr dirty="0" sz="4000" spc="-5">
                <a:latin typeface="Candara"/>
                <a:cs typeface="Candara"/>
              </a:rPr>
              <a:t>)</a:t>
            </a:r>
            <a:endParaRPr sz="40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2253" y="26804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71747" y="268046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30044" y="26804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1519" y="363176"/>
            <a:ext cx="1371600" cy="2243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 marR="5080" indent="-1270">
              <a:lnSpc>
                <a:spcPct val="143700"/>
              </a:lnSpc>
              <a:spcBef>
                <a:spcPts val="95"/>
              </a:spcBef>
            </a:pPr>
            <a:r>
              <a:rPr dirty="0" sz="2400" spc="-5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e=0~2  RQ0=</a:t>
            </a:r>
            <a:endParaRPr sz="2400">
              <a:latin typeface="Times New Roman"/>
              <a:cs typeface="Times New Roman"/>
            </a:endParaRPr>
          </a:p>
          <a:p>
            <a:pPr marL="12700" marR="567055">
              <a:lnSpc>
                <a:spcPct val="157600"/>
              </a:lnSpc>
              <a:spcBef>
                <a:spcPts val="110"/>
              </a:spcBef>
            </a:pPr>
            <a:r>
              <a:rPr dirty="0" sz="2400" b="1">
                <a:latin typeface="Times New Roman"/>
                <a:cs typeface="Times New Roman"/>
              </a:rPr>
              <a:t>RQ1=  RQ2=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51147" y="807719"/>
            <a:ext cx="5292851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8325" y="2826511"/>
            <a:ext cx="1553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Running=A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63267" y="3629152"/>
            <a:ext cx="7170167" cy="1398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213" y="99186"/>
            <a:ext cx="334200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Candara"/>
                <a:cs typeface="Candara"/>
              </a:rPr>
              <a:t>Feedback</a:t>
            </a:r>
            <a:r>
              <a:rPr dirty="0" sz="4000" spc="-35">
                <a:latin typeface="Candara"/>
                <a:cs typeface="Candara"/>
              </a:rPr>
              <a:t> </a:t>
            </a:r>
            <a:r>
              <a:rPr dirty="0" sz="4000" spc="-5">
                <a:latin typeface="Candara"/>
                <a:cs typeface="Candara"/>
              </a:rPr>
              <a:t>(</a:t>
            </a:r>
            <a:r>
              <a:rPr dirty="0" sz="3600" spc="-5">
                <a:latin typeface="Candara"/>
                <a:cs typeface="Candara"/>
              </a:rPr>
              <a:t>q=2</a:t>
            </a:r>
            <a:r>
              <a:rPr dirty="0" baseline="25462" sz="3600" spc="-7">
                <a:latin typeface="Candara"/>
                <a:cs typeface="Candara"/>
              </a:rPr>
              <a:t>i</a:t>
            </a:r>
            <a:r>
              <a:rPr dirty="0" sz="4000" spc="-5">
                <a:latin typeface="Candara"/>
                <a:cs typeface="Candara"/>
              </a:rPr>
              <a:t>)</a:t>
            </a:r>
            <a:endParaRPr sz="40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2253" y="26804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71747" y="268046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5611" y="363176"/>
            <a:ext cx="1270000" cy="2708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1750" indent="218440">
              <a:lnSpc>
                <a:spcPct val="143700"/>
              </a:lnSpc>
              <a:spcBef>
                <a:spcPts val="95"/>
              </a:spcBef>
            </a:pPr>
            <a:r>
              <a:rPr dirty="0" sz="2400" spc="-5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5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2 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RQ0=</a:t>
            </a:r>
            <a:r>
              <a:rPr dirty="0" sz="24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38100" marR="439420">
              <a:lnSpc>
                <a:spcPct val="157600"/>
              </a:lnSpc>
              <a:spcBef>
                <a:spcPts val="110"/>
              </a:spcBef>
            </a:pPr>
            <a:r>
              <a:rPr dirty="0" sz="2400" b="1">
                <a:latin typeface="Times New Roman"/>
                <a:cs typeface="Times New Roman"/>
              </a:rPr>
              <a:t>RQ1=  RQ2=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85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51147" y="880872"/>
            <a:ext cx="5292851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63267" y="3629152"/>
            <a:ext cx="7170167" cy="1398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213" y="99186"/>
            <a:ext cx="334200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Candara"/>
                <a:cs typeface="Candara"/>
              </a:rPr>
              <a:t>Feedback</a:t>
            </a:r>
            <a:r>
              <a:rPr dirty="0" sz="4000" spc="-35">
                <a:latin typeface="Candara"/>
                <a:cs typeface="Candara"/>
              </a:rPr>
              <a:t> </a:t>
            </a:r>
            <a:r>
              <a:rPr dirty="0" sz="4000" spc="-5">
                <a:latin typeface="Candara"/>
                <a:cs typeface="Candara"/>
              </a:rPr>
              <a:t>(</a:t>
            </a:r>
            <a:r>
              <a:rPr dirty="0" sz="3600" spc="-5">
                <a:latin typeface="Candara"/>
                <a:cs typeface="Candara"/>
              </a:rPr>
              <a:t>q=2</a:t>
            </a:r>
            <a:r>
              <a:rPr dirty="0" baseline="25462" sz="3600" spc="-7">
                <a:latin typeface="Candara"/>
                <a:cs typeface="Candara"/>
              </a:rPr>
              <a:t>i</a:t>
            </a:r>
            <a:r>
              <a:rPr dirty="0" sz="4000" spc="-5">
                <a:latin typeface="Candara"/>
                <a:cs typeface="Candara"/>
              </a:rPr>
              <a:t>)</a:t>
            </a:r>
            <a:endParaRPr sz="40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2253" y="26804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71747" y="268046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30044" y="26804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1519" y="363176"/>
            <a:ext cx="1371600" cy="2243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 marR="5080" indent="-1270">
              <a:lnSpc>
                <a:spcPct val="143700"/>
              </a:lnSpc>
              <a:spcBef>
                <a:spcPts val="95"/>
              </a:spcBef>
            </a:pPr>
            <a:r>
              <a:rPr dirty="0" sz="2400" spc="-5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e=2~3  RQ0=</a:t>
            </a:r>
            <a:endParaRPr sz="2400">
              <a:latin typeface="Times New Roman"/>
              <a:cs typeface="Times New Roman"/>
            </a:endParaRPr>
          </a:p>
          <a:p>
            <a:pPr marL="12700" marR="267970" indent="20955">
              <a:lnSpc>
                <a:spcPct val="157600"/>
              </a:lnSpc>
              <a:spcBef>
                <a:spcPts val="11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RQ1=</a:t>
            </a:r>
            <a:r>
              <a:rPr dirty="0" sz="2400" spc="-2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  </a:t>
            </a:r>
            <a:r>
              <a:rPr dirty="0" sz="2400" b="1">
                <a:latin typeface="Times New Roman"/>
                <a:cs typeface="Times New Roman"/>
              </a:rPr>
              <a:t>RQ2=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51147" y="880872"/>
            <a:ext cx="5292851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4622" y="2899664"/>
            <a:ext cx="1536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Running=B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69503" y="3567742"/>
            <a:ext cx="7129038" cy="1391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213" y="99186"/>
            <a:ext cx="334200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Candara"/>
                <a:cs typeface="Candara"/>
              </a:rPr>
              <a:t>Feedback</a:t>
            </a:r>
            <a:r>
              <a:rPr dirty="0" sz="4000" spc="-35">
                <a:latin typeface="Candara"/>
                <a:cs typeface="Candara"/>
              </a:rPr>
              <a:t> </a:t>
            </a:r>
            <a:r>
              <a:rPr dirty="0" sz="4000" spc="-5">
                <a:latin typeface="Candara"/>
                <a:cs typeface="Candara"/>
              </a:rPr>
              <a:t>(</a:t>
            </a:r>
            <a:r>
              <a:rPr dirty="0" sz="3600" spc="-5">
                <a:latin typeface="Candara"/>
                <a:cs typeface="Candara"/>
              </a:rPr>
              <a:t>q=2</a:t>
            </a:r>
            <a:r>
              <a:rPr dirty="0" baseline="25462" sz="3600" spc="-7">
                <a:latin typeface="Candara"/>
                <a:cs typeface="Candara"/>
              </a:rPr>
              <a:t>i</a:t>
            </a:r>
            <a:r>
              <a:rPr dirty="0" sz="4000" spc="-5">
                <a:latin typeface="Candara"/>
                <a:cs typeface="Candara"/>
              </a:rPr>
              <a:t>)</a:t>
            </a:r>
            <a:endParaRPr sz="40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2253" y="26804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71747" y="268046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31519" y="363176"/>
            <a:ext cx="1244600" cy="2708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 marR="31750" indent="154305">
              <a:lnSpc>
                <a:spcPct val="143700"/>
              </a:lnSpc>
              <a:spcBef>
                <a:spcPts val="95"/>
              </a:spcBef>
            </a:pPr>
            <a:r>
              <a:rPr dirty="0" sz="2400" spc="-5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5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3  RQ0=</a:t>
            </a:r>
            <a:endParaRPr sz="2400">
              <a:latin typeface="Times New Roman"/>
              <a:cs typeface="Times New Roman"/>
            </a:endParaRPr>
          </a:p>
          <a:p>
            <a:pPr marL="12700" marR="102870" indent="59055">
              <a:lnSpc>
                <a:spcPct val="157600"/>
              </a:lnSpc>
              <a:spcBef>
                <a:spcPts val="11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RQ1=</a:t>
            </a:r>
            <a:r>
              <a:rPr dirty="0" sz="2400" spc="-2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  </a:t>
            </a:r>
            <a:r>
              <a:rPr dirty="0" sz="2400" b="1">
                <a:latin typeface="Times New Roman"/>
                <a:cs typeface="Times New Roman"/>
              </a:rPr>
              <a:t>RQ2=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85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51147" y="880872"/>
            <a:ext cx="5292851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69503" y="3567742"/>
            <a:ext cx="7129038" cy="1391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585" y="1908277"/>
            <a:ext cx="8418481" cy="4643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69967" y="5636664"/>
            <a:ext cx="1483360" cy="734695"/>
          </a:xfrm>
          <a:custGeom>
            <a:avLst/>
            <a:gdLst/>
            <a:ahLst/>
            <a:cxnLst/>
            <a:rect l="l" t="t" r="r" b="b"/>
            <a:pathLst>
              <a:path w="1483360" h="734695">
                <a:moveTo>
                  <a:pt x="741629" y="0"/>
                </a:moveTo>
                <a:lnTo>
                  <a:pt x="677646" y="1347"/>
                </a:lnTo>
                <a:lnTo>
                  <a:pt x="615173" y="5317"/>
                </a:lnTo>
                <a:lnTo>
                  <a:pt x="554433" y="11798"/>
                </a:lnTo>
                <a:lnTo>
                  <a:pt x="495648" y="20680"/>
                </a:lnTo>
                <a:lnTo>
                  <a:pt x="439041" y="31854"/>
                </a:lnTo>
                <a:lnTo>
                  <a:pt x="384836" y="45209"/>
                </a:lnTo>
                <a:lnTo>
                  <a:pt x="333253" y="60635"/>
                </a:lnTo>
                <a:lnTo>
                  <a:pt x="284518" y="78021"/>
                </a:lnTo>
                <a:lnTo>
                  <a:pt x="238851" y="97257"/>
                </a:lnTo>
                <a:lnTo>
                  <a:pt x="196477" y="118234"/>
                </a:lnTo>
                <a:lnTo>
                  <a:pt x="157617" y="140841"/>
                </a:lnTo>
                <a:lnTo>
                  <a:pt x="122494" y="164967"/>
                </a:lnTo>
                <a:lnTo>
                  <a:pt x="91332" y="190503"/>
                </a:lnTo>
                <a:lnTo>
                  <a:pt x="41780" y="245363"/>
                </a:lnTo>
                <a:lnTo>
                  <a:pt x="10742" y="304538"/>
                </a:lnTo>
                <a:lnTo>
                  <a:pt x="0" y="367148"/>
                </a:lnTo>
                <a:lnTo>
                  <a:pt x="2722" y="398826"/>
                </a:lnTo>
                <a:lnTo>
                  <a:pt x="23835" y="459829"/>
                </a:lnTo>
                <a:lnTo>
                  <a:pt x="64353" y="516957"/>
                </a:lnTo>
                <a:lnTo>
                  <a:pt x="122494" y="569328"/>
                </a:lnTo>
                <a:lnTo>
                  <a:pt x="157617" y="593454"/>
                </a:lnTo>
                <a:lnTo>
                  <a:pt x="196477" y="616061"/>
                </a:lnTo>
                <a:lnTo>
                  <a:pt x="238851" y="637038"/>
                </a:lnTo>
                <a:lnTo>
                  <a:pt x="284518" y="656274"/>
                </a:lnTo>
                <a:lnTo>
                  <a:pt x="333253" y="673661"/>
                </a:lnTo>
                <a:lnTo>
                  <a:pt x="384836" y="689086"/>
                </a:lnTo>
                <a:lnTo>
                  <a:pt x="439041" y="702441"/>
                </a:lnTo>
                <a:lnTo>
                  <a:pt x="495648" y="713615"/>
                </a:lnTo>
                <a:lnTo>
                  <a:pt x="554433" y="722497"/>
                </a:lnTo>
                <a:lnTo>
                  <a:pt x="615173" y="728978"/>
                </a:lnTo>
                <a:lnTo>
                  <a:pt x="677646" y="732948"/>
                </a:lnTo>
                <a:lnTo>
                  <a:pt x="741629" y="734296"/>
                </a:lnTo>
                <a:lnTo>
                  <a:pt x="805629" y="732948"/>
                </a:lnTo>
                <a:lnTo>
                  <a:pt x="868115" y="728978"/>
                </a:lnTo>
                <a:lnTo>
                  <a:pt x="928865" y="722497"/>
                </a:lnTo>
                <a:lnTo>
                  <a:pt x="987656" y="713615"/>
                </a:lnTo>
                <a:lnTo>
                  <a:pt x="1044267" y="702441"/>
                </a:lnTo>
                <a:lnTo>
                  <a:pt x="1098475" y="689086"/>
                </a:lnTo>
                <a:lnTo>
                  <a:pt x="1150056" y="673661"/>
                </a:lnTo>
                <a:lnTo>
                  <a:pt x="1198790" y="656274"/>
                </a:lnTo>
                <a:lnTo>
                  <a:pt x="1244453" y="637038"/>
                </a:lnTo>
                <a:lnTo>
                  <a:pt x="1286823" y="616061"/>
                </a:lnTo>
                <a:lnTo>
                  <a:pt x="1325678" y="593454"/>
                </a:lnTo>
                <a:lnTo>
                  <a:pt x="1360794" y="569328"/>
                </a:lnTo>
                <a:lnTo>
                  <a:pt x="1391950" y="543792"/>
                </a:lnTo>
                <a:lnTo>
                  <a:pt x="1441491" y="488932"/>
                </a:lnTo>
                <a:lnTo>
                  <a:pt x="1472520" y="429757"/>
                </a:lnTo>
                <a:lnTo>
                  <a:pt x="1483259" y="367148"/>
                </a:lnTo>
                <a:lnTo>
                  <a:pt x="1480537" y="335469"/>
                </a:lnTo>
                <a:lnTo>
                  <a:pt x="1459431" y="274466"/>
                </a:lnTo>
                <a:lnTo>
                  <a:pt x="1418923" y="217339"/>
                </a:lnTo>
                <a:lnTo>
                  <a:pt x="1360794" y="164967"/>
                </a:lnTo>
                <a:lnTo>
                  <a:pt x="1325678" y="140841"/>
                </a:lnTo>
                <a:lnTo>
                  <a:pt x="1286823" y="118234"/>
                </a:lnTo>
                <a:lnTo>
                  <a:pt x="1244453" y="97257"/>
                </a:lnTo>
                <a:lnTo>
                  <a:pt x="1198790" y="78021"/>
                </a:lnTo>
                <a:lnTo>
                  <a:pt x="1150056" y="60635"/>
                </a:lnTo>
                <a:lnTo>
                  <a:pt x="1098475" y="45209"/>
                </a:lnTo>
                <a:lnTo>
                  <a:pt x="1044267" y="31854"/>
                </a:lnTo>
                <a:lnTo>
                  <a:pt x="987656" y="20680"/>
                </a:lnTo>
                <a:lnTo>
                  <a:pt x="928865" y="11798"/>
                </a:lnTo>
                <a:lnTo>
                  <a:pt x="868115" y="5317"/>
                </a:lnTo>
                <a:lnTo>
                  <a:pt x="805629" y="1347"/>
                </a:lnTo>
                <a:lnTo>
                  <a:pt x="741629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69967" y="5636664"/>
            <a:ext cx="1483360" cy="734695"/>
          </a:xfrm>
          <a:custGeom>
            <a:avLst/>
            <a:gdLst/>
            <a:ahLst/>
            <a:cxnLst/>
            <a:rect l="l" t="t" r="r" b="b"/>
            <a:pathLst>
              <a:path w="1483360" h="734695">
                <a:moveTo>
                  <a:pt x="1483259" y="367148"/>
                </a:moveTo>
                <a:lnTo>
                  <a:pt x="1472520" y="304538"/>
                </a:lnTo>
                <a:lnTo>
                  <a:pt x="1441491" y="245363"/>
                </a:lnTo>
                <a:lnTo>
                  <a:pt x="1391950" y="190503"/>
                </a:lnTo>
                <a:lnTo>
                  <a:pt x="1360794" y="164967"/>
                </a:lnTo>
                <a:lnTo>
                  <a:pt x="1325678" y="140841"/>
                </a:lnTo>
                <a:lnTo>
                  <a:pt x="1286823" y="118234"/>
                </a:lnTo>
                <a:lnTo>
                  <a:pt x="1244453" y="97257"/>
                </a:lnTo>
                <a:lnTo>
                  <a:pt x="1198790" y="78021"/>
                </a:lnTo>
                <a:lnTo>
                  <a:pt x="1150056" y="60635"/>
                </a:lnTo>
                <a:lnTo>
                  <a:pt x="1098475" y="45209"/>
                </a:lnTo>
                <a:lnTo>
                  <a:pt x="1044267" y="31854"/>
                </a:lnTo>
                <a:lnTo>
                  <a:pt x="987656" y="20680"/>
                </a:lnTo>
                <a:lnTo>
                  <a:pt x="928865" y="11798"/>
                </a:lnTo>
                <a:lnTo>
                  <a:pt x="868115" y="5317"/>
                </a:lnTo>
                <a:lnTo>
                  <a:pt x="805629" y="1347"/>
                </a:lnTo>
                <a:lnTo>
                  <a:pt x="741629" y="0"/>
                </a:lnTo>
                <a:lnTo>
                  <a:pt x="677646" y="1347"/>
                </a:lnTo>
                <a:lnTo>
                  <a:pt x="615173" y="5317"/>
                </a:lnTo>
                <a:lnTo>
                  <a:pt x="554433" y="11798"/>
                </a:lnTo>
                <a:lnTo>
                  <a:pt x="495648" y="20680"/>
                </a:lnTo>
                <a:lnTo>
                  <a:pt x="439041" y="31854"/>
                </a:lnTo>
                <a:lnTo>
                  <a:pt x="384835" y="45209"/>
                </a:lnTo>
                <a:lnTo>
                  <a:pt x="333253" y="60635"/>
                </a:lnTo>
                <a:lnTo>
                  <a:pt x="284518" y="78021"/>
                </a:lnTo>
                <a:lnTo>
                  <a:pt x="238851" y="97257"/>
                </a:lnTo>
                <a:lnTo>
                  <a:pt x="196477" y="118234"/>
                </a:lnTo>
                <a:lnTo>
                  <a:pt x="157617" y="140841"/>
                </a:lnTo>
                <a:lnTo>
                  <a:pt x="122494" y="164967"/>
                </a:lnTo>
                <a:lnTo>
                  <a:pt x="91332" y="190503"/>
                </a:lnTo>
                <a:lnTo>
                  <a:pt x="41780" y="245363"/>
                </a:lnTo>
                <a:lnTo>
                  <a:pt x="10742" y="304538"/>
                </a:lnTo>
                <a:lnTo>
                  <a:pt x="0" y="367148"/>
                </a:lnTo>
                <a:lnTo>
                  <a:pt x="2722" y="398826"/>
                </a:lnTo>
                <a:lnTo>
                  <a:pt x="23835" y="459829"/>
                </a:lnTo>
                <a:lnTo>
                  <a:pt x="64353" y="516957"/>
                </a:lnTo>
                <a:lnTo>
                  <a:pt x="122494" y="569328"/>
                </a:lnTo>
                <a:lnTo>
                  <a:pt x="157617" y="593454"/>
                </a:lnTo>
                <a:lnTo>
                  <a:pt x="196477" y="616061"/>
                </a:lnTo>
                <a:lnTo>
                  <a:pt x="238851" y="637038"/>
                </a:lnTo>
                <a:lnTo>
                  <a:pt x="284518" y="656274"/>
                </a:lnTo>
                <a:lnTo>
                  <a:pt x="333253" y="673661"/>
                </a:lnTo>
                <a:lnTo>
                  <a:pt x="384835" y="689086"/>
                </a:lnTo>
                <a:lnTo>
                  <a:pt x="439041" y="702441"/>
                </a:lnTo>
                <a:lnTo>
                  <a:pt x="495648" y="713615"/>
                </a:lnTo>
                <a:lnTo>
                  <a:pt x="554433" y="722497"/>
                </a:lnTo>
                <a:lnTo>
                  <a:pt x="615173" y="728978"/>
                </a:lnTo>
                <a:lnTo>
                  <a:pt x="677646" y="732948"/>
                </a:lnTo>
                <a:lnTo>
                  <a:pt x="741629" y="734296"/>
                </a:lnTo>
                <a:lnTo>
                  <a:pt x="805629" y="732948"/>
                </a:lnTo>
                <a:lnTo>
                  <a:pt x="868115" y="728978"/>
                </a:lnTo>
                <a:lnTo>
                  <a:pt x="928865" y="722497"/>
                </a:lnTo>
                <a:lnTo>
                  <a:pt x="987656" y="713615"/>
                </a:lnTo>
                <a:lnTo>
                  <a:pt x="1044267" y="702441"/>
                </a:lnTo>
                <a:lnTo>
                  <a:pt x="1098475" y="689086"/>
                </a:lnTo>
                <a:lnTo>
                  <a:pt x="1150056" y="673661"/>
                </a:lnTo>
                <a:lnTo>
                  <a:pt x="1198790" y="656274"/>
                </a:lnTo>
                <a:lnTo>
                  <a:pt x="1244453" y="637038"/>
                </a:lnTo>
                <a:lnTo>
                  <a:pt x="1286823" y="616061"/>
                </a:lnTo>
                <a:lnTo>
                  <a:pt x="1325678" y="593454"/>
                </a:lnTo>
                <a:lnTo>
                  <a:pt x="1360794" y="569328"/>
                </a:lnTo>
                <a:lnTo>
                  <a:pt x="1391950" y="543792"/>
                </a:lnTo>
                <a:lnTo>
                  <a:pt x="1441491" y="488932"/>
                </a:lnTo>
                <a:lnTo>
                  <a:pt x="1472520" y="429757"/>
                </a:lnTo>
                <a:lnTo>
                  <a:pt x="1483259" y="3671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80291" y="5803997"/>
            <a:ext cx="86296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宋体"/>
                <a:cs typeface="宋体"/>
              </a:rPr>
              <a:t>阻塞态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507" y="5636664"/>
            <a:ext cx="1483360" cy="734695"/>
          </a:xfrm>
          <a:custGeom>
            <a:avLst/>
            <a:gdLst/>
            <a:ahLst/>
            <a:cxnLst/>
            <a:rect l="l" t="t" r="r" b="b"/>
            <a:pathLst>
              <a:path w="1483360" h="734695">
                <a:moveTo>
                  <a:pt x="741629" y="0"/>
                </a:moveTo>
                <a:lnTo>
                  <a:pt x="677638" y="1347"/>
                </a:lnTo>
                <a:lnTo>
                  <a:pt x="615159" y="5317"/>
                </a:lnTo>
                <a:lnTo>
                  <a:pt x="554414" y="11798"/>
                </a:lnTo>
                <a:lnTo>
                  <a:pt x="495625" y="20680"/>
                </a:lnTo>
                <a:lnTo>
                  <a:pt x="439016" y="31854"/>
                </a:lnTo>
                <a:lnTo>
                  <a:pt x="384810" y="45209"/>
                </a:lnTo>
                <a:lnTo>
                  <a:pt x="333228" y="60635"/>
                </a:lnTo>
                <a:lnTo>
                  <a:pt x="284493" y="78021"/>
                </a:lnTo>
                <a:lnTo>
                  <a:pt x="238828" y="97257"/>
                </a:lnTo>
                <a:lnTo>
                  <a:pt x="196456" y="118234"/>
                </a:lnTo>
                <a:lnTo>
                  <a:pt x="157599" y="140841"/>
                </a:lnTo>
                <a:lnTo>
                  <a:pt x="122479" y="164967"/>
                </a:lnTo>
                <a:lnTo>
                  <a:pt x="91320" y="190503"/>
                </a:lnTo>
                <a:lnTo>
                  <a:pt x="41774" y="245363"/>
                </a:lnTo>
                <a:lnTo>
                  <a:pt x="10740" y="304538"/>
                </a:lnTo>
                <a:lnTo>
                  <a:pt x="0" y="367148"/>
                </a:lnTo>
                <a:lnTo>
                  <a:pt x="2722" y="398826"/>
                </a:lnTo>
                <a:lnTo>
                  <a:pt x="23831" y="459829"/>
                </a:lnTo>
                <a:lnTo>
                  <a:pt x="64344" y="516957"/>
                </a:lnTo>
                <a:lnTo>
                  <a:pt x="122479" y="569328"/>
                </a:lnTo>
                <a:lnTo>
                  <a:pt x="157598" y="593454"/>
                </a:lnTo>
                <a:lnTo>
                  <a:pt x="196455" y="616061"/>
                </a:lnTo>
                <a:lnTo>
                  <a:pt x="238827" y="637038"/>
                </a:lnTo>
                <a:lnTo>
                  <a:pt x="284491" y="656274"/>
                </a:lnTo>
                <a:lnTo>
                  <a:pt x="333225" y="673661"/>
                </a:lnTo>
                <a:lnTo>
                  <a:pt x="384806" y="689086"/>
                </a:lnTo>
                <a:lnTo>
                  <a:pt x="439012" y="702441"/>
                </a:lnTo>
                <a:lnTo>
                  <a:pt x="495620" y="713615"/>
                </a:lnTo>
                <a:lnTo>
                  <a:pt x="554407" y="722497"/>
                </a:lnTo>
                <a:lnTo>
                  <a:pt x="615150" y="728978"/>
                </a:lnTo>
                <a:lnTo>
                  <a:pt x="677628" y="732948"/>
                </a:lnTo>
                <a:lnTo>
                  <a:pt x="741618" y="734296"/>
                </a:lnTo>
                <a:lnTo>
                  <a:pt x="805607" y="732948"/>
                </a:lnTo>
                <a:lnTo>
                  <a:pt x="868087" y="728978"/>
                </a:lnTo>
                <a:lnTo>
                  <a:pt x="928833" y="722497"/>
                </a:lnTo>
                <a:lnTo>
                  <a:pt x="987622" y="713615"/>
                </a:lnTo>
                <a:lnTo>
                  <a:pt x="1044233" y="702441"/>
                </a:lnTo>
                <a:lnTo>
                  <a:pt x="1098443" y="689086"/>
                </a:lnTo>
                <a:lnTo>
                  <a:pt x="1150028" y="673661"/>
                </a:lnTo>
                <a:lnTo>
                  <a:pt x="1198767" y="656274"/>
                </a:lnTo>
                <a:lnTo>
                  <a:pt x="1244436" y="637038"/>
                </a:lnTo>
                <a:lnTo>
                  <a:pt x="1286812" y="616061"/>
                </a:lnTo>
                <a:lnTo>
                  <a:pt x="1325673" y="593454"/>
                </a:lnTo>
                <a:lnTo>
                  <a:pt x="1360797" y="569328"/>
                </a:lnTo>
                <a:lnTo>
                  <a:pt x="1391960" y="543792"/>
                </a:lnTo>
                <a:lnTo>
                  <a:pt x="1441513" y="488932"/>
                </a:lnTo>
                <a:lnTo>
                  <a:pt x="1472552" y="429757"/>
                </a:lnTo>
                <a:lnTo>
                  <a:pt x="1483294" y="367148"/>
                </a:lnTo>
                <a:lnTo>
                  <a:pt x="1480571" y="335469"/>
                </a:lnTo>
                <a:lnTo>
                  <a:pt x="1459458" y="274466"/>
                </a:lnTo>
                <a:lnTo>
                  <a:pt x="1418940" y="217339"/>
                </a:lnTo>
                <a:lnTo>
                  <a:pt x="1360797" y="164967"/>
                </a:lnTo>
                <a:lnTo>
                  <a:pt x="1325674" y="140841"/>
                </a:lnTo>
                <a:lnTo>
                  <a:pt x="1286813" y="118234"/>
                </a:lnTo>
                <a:lnTo>
                  <a:pt x="1244437" y="97257"/>
                </a:lnTo>
                <a:lnTo>
                  <a:pt x="1198769" y="78021"/>
                </a:lnTo>
                <a:lnTo>
                  <a:pt x="1150031" y="60635"/>
                </a:lnTo>
                <a:lnTo>
                  <a:pt x="1098447" y="45209"/>
                </a:lnTo>
                <a:lnTo>
                  <a:pt x="1044238" y="31854"/>
                </a:lnTo>
                <a:lnTo>
                  <a:pt x="987628" y="20680"/>
                </a:lnTo>
                <a:lnTo>
                  <a:pt x="928840" y="11798"/>
                </a:lnTo>
                <a:lnTo>
                  <a:pt x="868095" y="5317"/>
                </a:lnTo>
                <a:lnTo>
                  <a:pt x="805617" y="1347"/>
                </a:lnTo>
                <a:lnTo>
                  <a:pt x="741629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5507" y="5636664"/>
            <a:ext cx="1483360" cy="734695"/>
          </a:xfrm>
          <a:custGeom>
            <a:avLst/>
            <a:gdLst/>
            <a:ahLst/>
            <a:cxnLst/>
            <a:rect l="l" t="t" r="r" b="b"/>
            <a:pathLst>
              <a:path w="1483360" h="734695">
                <a:moveTo>
                  <a:pt x="1483294" y="367148"/>
                </a:moveTo>
                <a:lnTo>
                  <a:pt x="1472552" y="304538"/>
                </a:lnTo>
                <a:lnTo>
                  <a:pt x="1441513" y="245363"/>
                </a:lnTo>
                <a:lnTo>
                  <a:pt x="1391960" y="190503"/>
                </a:lnTo>
                <a:lnTo>
                  <a:pt x="1360797" y="164967"/>
                </a:lnTo>
                <a:lnTo>
                  <a:pt x="1325674" y="140841"/>
                </a:lnTo>
                <a:lnTo>
                  <a:pt x="1286813" y="118234"/>
                </a:lnTo>
                <a:lnTo>
                  <a:pt x="1244437" y="97257"/>
                </a:lnTo>
                <a:lnTo>
                  <a:pt x="1198769" y="78021"/>
                </a:lnTo>
                <a:lnTo>
                  <a:pt x="1150031" y="60635"/>
                </a:lnTo>
                <a:lnTo>
                  <a:pt x="1098447" y="45209"/>
                </a:lnTo>
                <a:lnTo>
                  <a:pt x="1044238" y="31854"/>
                </a:lnTo>
                <a:lnTo>
                  <a:pt x="987628" y="20680"/>
                </a:lnTo>
                <a:lnTo>
                  <a:pt x="928840" y="11798"/>
                </a:lnTo>
                <a:lnTo>
                  <a:pt x="868095" y="5317"/>
                </a:lnTo>
                <a:lnTo>
                  <a:pt x="805617" y="1347"/>
                </a:lnTo>
                <a:lnTo>
                  <a:pt x="741629" y="0"/>
                </a:lnTo>
                <a:lnTo>
                  <a:pt x="677638" y="1347"/>
                </a:lnTo>
                <a:lnTo>
                  <a:pt x="615159" y="5317"/>
                </a:lnTo>
                <a:lnTo>
                  <a:pt x="554414" y="11798"/>
                </a:lnTo>
                <a:lnTo>
                  <a:pt x="495625" y="20680"/>
                </a:lnTo>
                <a:lnTo>
                  <a:pt x="439016" y="31854"/>
                </a:lnTo>
                <a:lnTo>
                  <a:pt x="384810" y="45209"/>
                </a:lnTo>
                <a:lnTo>
                  <a:pt x="333228" y="60635"/>
                </a:lnTo>
                <a:lnTo>
                  <a:pt x="284493" y="78021"/>
                </a:lnTo>
                <a:lnTo>
                  <a:pt x="238828" y="97257"/>
                </a:lnTo>
                <a:lnTo>
                  <a:pt x="196456" y="118234"/>
                </a:lnTo>
                <a:lnTo>
                  <a:pt x="157599" y="140841"/>
                </a:lnTo>
                <a:lnTo>
                  <a:pt x="122479" y="164967"/>
                </a:lnTo>
                <a:lnTo>
                  <a:pt x="91320" y="190503"/>
                </a:lnTo>
                <a:lnTo>
                  <a:pt x="41774" y="245363"/>
                </a:lnTo>
                <a:lnTo>
                  <a:pt x="10740" y="304538"/>
                </a:lnTo>
                <a:lnTo>
                  <a:pt x="0" y="367148"/>
                </a:lnTo>
                <a:lnTo>
                  <a:pt x="2722" y="398826"/>
                </a:lnTo>
                <a:lnTo>
                  <a:pt x="23831" y="459829"/>
                </a:lnTo>
                <a:lnTo>
                  <a:pt x="64344" y="516957"/>
                </a:lnTo>
                <a:lnTo>
                  <a:pt x="122479" y="569328"/>
                </a:lnTo>
                <a:lnTo>
                  <a:pt x="157598" y="593454"/>
                </a:lnTo>
                <a:lnTo>
                  <a:pt x="196455" y="616061"/>
                </a:lnTo>
                <a:lnTo>
                  <a:pt x="238827" y="637038"/>
                </a:lnTo>
                <a:lnTo>
                  <a:pt x="284491" y="656274"/>
                </a:lnTo>
                <a:lnTo>
                  <a:pt x="333225" y="673661"/>
                </a:lnTo>
                <a:lnTo>
                  <a:pt x="384806" y="689086"/>
                </a:lnTo>
                <a:lnTo>
                  <a:pt x="439012" y="702441"/>
                </a:lnTo>
                <a:lnTo>
                  <a:pt x="495620" y="713615"/>
                </a:lnTo>
                <a:lnTo>
                  <a:pt x="554407" y="722497"/>
                </a:lnTo>
                <a:lnTo>
                  <a:pt x="615150" y="728978"/>
                </a:lnTo>
                <a:lnTo>
                  <a:pt x="677628" y="732948"/>
                </a:lnTo>
                <a:lnTo>
                  <a:pt x="741618" y="734296"/>
                </a:lnTo>
                <a:lnTo>
                  <a:pt x="805607" y="732948"/>
                </a:lnTo>
                <a:lnTo>
                  <a:pt x="868087" y="728978"/>
                </a:lnTo>
                <a:lnTo>
                  <a:pt x="928833" y="722497"/>
                </a:lnTo>
                <a:lnTo>
                  <a:pt x="987622" y="713615"/>
                </a:lnTo>
                <a:lnTo>
                  <a:pt x="1044233" y="702441"/>
                </a:lnTo>
                <a:lnTo>
                  <a:pt x="1098443" y="689086"/>
                </a:lnTo>
                <a:lnTo>
                  <a:pt x="1150028" y="673661"/>
                </a:lnTo>
                <a:lnTo>
                  <a:pt x="1198767" y="656274"/>
                </a:lnTo>
                <a:lnTo>
                  <a:pt x="1244436" y="637038"/>
                </a:lnTo>
                <a:lnTo>
                  <a:pt x="1286812" y="616061"/>
                </a:lnTo>
                <a:lnTo>
                  <a:pt x="1325673" y="593454"/>
                </a:lnTo>
                <a:lnTo>
                  <a:pt x="1360797" y="569328"/>
                </a:lnTo>
                <a:lnTo>
                  <a:pt x="1391960" y="543792"/>
                </a:lnTo>
                <a:lnTo>
                  <a:pt x="1441513" y="488932"/>
                </a:lnTo>
                <a:lnTo>
                  <a:pt x="1472552" y="429757"/>
                </a:lnTo>
                <a:lnTo>
                  <a:pt x="1483294" y="3671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6704" y="5803997"/>
            <a:ext cx="142113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宋体"/>
                <a:cs typeface="宋体"/>
              </a:rPr>
              <a:t>阻塞挂起态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9027" y="4055654"/>
            <a:ext cx="1483360" cy="734695"/>
          </a:xfrm>
          <a:custGeom>
            <a:avLst/>
            <a:gdLst/>
            <a:ahLst/>
            <a:cxnLst/>
            <a:rect l="l" t="t" r="r" b="b"/>
            <a:pathLst>
              <a:path w="1483360" h="734695">
                <a:moveTo>
                  <a:pt x="741621" y="0"/>
                </a:moveTo>
                <a:lnTo>
                  <a:pt x="677632" y="1347"/>
                </a:lnTo>
                <a:lnTo>
                  <a:pt x="615154" y="5318"/>
                </a:lnTo>
                <a:lnTo>
                  <a:pt x="554410" y="11800"/>
                </a:lnTo>
                <a:lnTo>
                  <a:pt x="495623" y="20684"/>
                </a:lnTo>
                <a:lnTo>
                  <a:pt x="439015" y="31860"/>
                </a:lnTo>
                <a:lnTo>
                  <a:pt x="384809" y="45217"/>
                </a:lnTo>
                <a:lnTo>
                  <a:pt x="333227" y="60645"/>
                </a:lnTo>
                <a:lnTo>
                  <a:pt x="284493" y="78033"/>
                </a:lnTo>
                <a:lnTo>
                  <a:pt x="238828" y="97272"/>
                </a:lnTo>
                <a:lnTo>
                  <a:pt x="196456" y="118251"/>
                </a:lnTo>
                <a:lnTo>
                  <a:pt x="157599" y="140860"/>
                </a:lnTo>
                <a:lnTo>
                  <a:pt x="122480" y="164988"/>
                </a:lnTo>
                <a:lnTo>
                  <a:pt x="91321" y="190526"/>
                </a:lnTo>
                <a:lnTo>
                  <a:pt x="41774" y="245388"/>
                </a:lnTo>
                <a:lnTo>
                  <a:pt x="10740" y="304564"/>
                </a:lnTo>
                <a:lnTo>
                  <a:pt x="0" y="367171"/>
                </a:lnTo>
                <a:lnTo>
                  <a:pt x="2722" y="398848"/>
                </a:lnTo>
                <a:lnTo>
                  <a:pt x="23831" y="459850"/>
                </a:lnTo>
                <a:lnTo>
                  <a:pt x="64344" y="516979"/>
                </a:lnTo>
                <a:lnTo>
                  <a:pt x="122479" y="569353"/>
                </a:lnTo>
                <a:lnTo>
                  <a:pt x="157599" y="593482"/>
                </a:lnTo>
                <a:lnTo>
                  <a:pt x="196456" y="616090"/>
                </a:lnTo>
                <a:lnTo>
                  <a:pt x="238828" y="637069"/>
                </a:lnTo>
                <a:lnTo>
                  <a:pt x="284493" y="656308"/>
                </a:lnTo>
                <a:lnTo>
                  <a:pt x="333227" y="673697"/>
                </a:lnTo>
                <a:lnTo>
                  <a:pt x="384808" y="689125"/>
                </a:lnTo>
                <a:lnTo>
                  <a:pt x="439014" y="702482"/>
                </a:lnTo>
                <a:lnTo>
                  <a:pt x="495622" y="713657"/>
                </a:lnTo>
                <a:lnTo>
                  <a:pt x="554410" y="722542"/>
                </a:lnTo>
                <a:lnTo>
                  <a:pt x="615154" y="729024"/>
                </a:lnTo>
                <a:lnTo>
                  <a:pt x="677632" y="732994"/>
                </a:lnTo>
                <a:lnTo>
                  <a:pt x="741621" y="734342"/>
                </a:lnTo>
                <a:lnTo>
                  <a:pt x="805606" y="732994"/>
                </a:lnTo>
                <a:lnTo>
                  <a:pt x="868080" y="729024"/>
                </a:lnTo>
                <a:lnTo>
                  <a:pt x="928822" y="722542"/>
                </a:lnTo>
                <a:lnTo>
                  <a:pt x="987608" y="713657"/>
                </a:lnTo>
                <a:lnTo>
                  <a:pt x="1044216" y="702482"/>
                </a:lnTo>
                <a:lnTo>
                  <a:pt x="1098423" y="689125"/>
                </a:lnTo>
                <a:lnTo>
                  <a:pt x="1150006" y="673697"/>
                </a:lnTo>
                <a:lnTo>
                  <a:pt x="1198742" y="656308"/>
                </a:lnTo>
                <a:lnTo>
                  <a:pt x="1244409" y="637069"/>
                </a:lnTo>
                <a:lnTo>
                  <a:pt x="1286784" y="616090"/>
                </a:lnTo>
                <a:lnTo>
                  <a:pt x="1325644" y="593482"/>
                </a:lnTo>
                <a:lnTo>
                  <a:pt x="1360767" y="569353"/>
                </a:lnTo>
                <a:lnTo>
                  <a:pt x="1391929" y="543816"/>
                </a:lnTo>
                <a:lnTo>
                  <a:pt x="1441482" y="488954"/>
                </a:lnTo>
                <a:lnTo>
                  <a:pt x="1472520" y="429778"/>
                </a:lnTo>
                <a:lnTo>
                  <a:pt x="1483263" y="367171"/>
                </a:lnTo>
                <a:lnTo>
                  <a:pt x="1480540" y="335493"/>
                </a:lnTo>
                <a:lnTo>
                  <a:pt x="1459427" y="274492"/>
                </a:lnTo>
                <a:lnTo>
                  <a:pt x="1418909" y="217363"/>
                </a:lnTo>
                <a:lnTo>
                  <a:pt x="1360767" y="164988"/>
                </a:lnTo>
                <a:lnTo>
                  <a:pt x="1325644" y="140860"/>
                </a:lnTo>
                <a:lnTo>
                  <a:pt x="1286784" y="118251"/>
                </a:lnTo>
                <a:lnTo>
                  <a:pt x="1244409" y="97272"/>
                </a:lnTo>
                <a:lnTo>
                  <a:pt x="1198742" y="78033"/>
                </a:lnTo>
                <a:lnTo>
                  <a:pt x="1150006" y="60645"/>
                </a:lnTo>
                <a:lnTo>
                  <a:pt x="1098423" y="45217"/>
                </a:lnTo>
                <a:lnTo>
                  <a:pt x="1044216" y="31860"/>
                </a:lnTo>
                <a:lnTo>
                  <a:pt x="987608" y="20684"/>
                </a:lnTo>
                <a:lnTo>
                  <a:pt x="928822" y="11800"/>
                </a:lnTo>
                <a:lnTo>
                  <a:pt x="868080" y="5318"/>
                </a:lnTo>
                <a:lnTo>
                  <a:pt x="805606" y="1347"/>
                </a:lnTo>
                <a:lnTo>
                  <a:pt x="741621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9027" y="4055654"/>
            <a:ext cx="1483360" cy="734695"/>
          </a:xfrm>
          <a:custGeom>
            <a:avLst/>
            <a:gdLst/>
            <a:ahLst/>
            <a:cxnLst/>
            <a:rect l="l" t="t" r="r" b="b"/>
            <a:pathLst>
              <a:path w="1483360" h="734695">
                <a:moveTo>
                  <a:pt x="1483263" y="367171"/>
                </a:moveTo>
                <a:lnTo>
                  <a:pt x="1472520" y="304564"/>
                </a:lnTo>
                <a:lnTo>
                  <a:pt x="1441482" y="245388"/>
                </a:lnTo>
                <a:lnTo>
                  <a:pt x="1391929" y="190526"/>
                </a:lnTo>
                <a:lnTo>
                  <a:pt x="1360767" y="164988"/>
                </a:lnTo>
                <a:lnTo>
                  <a:pt x="1325644" y="140860"/>
                </a:lnTo>
                <a:lnTo>
                  <a:pt x="1286784" y="118251"/>
                </a:lnTo>
                <a:lnTo>
                  <a:pt x="1244409" y="97272"/>
                </a:lnTo>
                <a:lnTo>
                  <a:pt x="1198742" y="78033"/>
                </a:lnTo>
                <a:lnTo>
                  <a:pt x="1150006" y="60645"/>
                </a:lnTo>
                <a:lnTo>
                  <a:pt x="1098423" y="45217"/>
                </a:lnTo>
                <a:lnTo>
                  <a:pt x="1044216" y="31860"/>
                </a:lnTo>
                <a:lnTo>
                  <a:pt x="987608" y="20684"/>
                </a:lnTo>
                <a:lnTo>
                  <a:pt x="928822" y="11800"/>
                </a:lnTo>
                <a:lnTo>
                  <a:pt x="868080" y="5318"/>
                </a:lnTo>
                <a:lnTo>
                  <a:pt x="805606" y="1347"/>
                </a:lnTo>
                <a:lnTo>
                  <a:pt x="741621" y="0"/>
                </a:lnTo>
                <a:lnTo>
                  <a:pt x="677632" y="1347"/>
                </a:lnTo>
                <a:lnTo>
                  <a:pt x="615154" y="5318"/>
                </a:lnTo>
                <a:lnTo>
                  <a:pt x="554410" y="11800"/>
                </a:lnTo>
                <a:lnTo>
                  <a:pt x="495623" y="20684"/>
                </a:lnTo>
                <a:lnTo>
                  <a:pt x="439015" y="31860"/>
                </a:lnTo>
                <a:lnTo>
                  <a:pt x="384809" y="45217"/>
                </a:lnTo>
                <a:lnTo>
                  <a:pt x="333227" y="60645"/>
                </a:lnTo>
                <a:lnTo>
                  <a:pt x="284493" y="78033"/>
                </a:lnTo>
                <a:lnTo>
                  <a:pt x="238828" y="97272"/>
                </a:lnTo>
                <a:lnTo>
                  <a:pt x="196456" y="118251"/>
                </a:lnTo>
                <a:lnTo>
                  <a:pt x="157599" y="140860"/>
                </a:lnTo>
                <a:lnTo>
                  <a:pt x="122480" y="164988"/>
                </a:lnTo>
                <a:lnTo>
                  <a:pt x="91321" y="190526"/>
                </a:lnTo>
                <a:lnTo>
                  <a:pt x="41774" y="245388"/>
                </a:lnTo>
                <a:lnTo>
                  <a:pt x="10740" y="304564"/>
                </a:lnTo>
                <a:lnTo>
                  <a:pt x="0" y="367171"/>
                </a:lnTo>
                <a:lnTo>
                  <a:pt x="2722" y="398848"/>
                </a:lnTo>
                <a:lnTo>
                  <a:pt x="23831" y="459850"/>
                </a:lnTo>
                <a:lnTo>
                  <a:pt x="64344" y="516979"/>
                </a:lnTo>
                <a:lnTo>
                  <a:pt x="122479" y="569353"/>
                </a:lnTo>
                <a:lnTo>
                  <a:pt x="157599" y="593482"/>
                </a:lnTo>
                <a:lnTo>
                  <a:pt x="196456" y="616090"/>
                </a:lnTo>
                <a:lnTo>
                  <a:pt x="238828" y="637069"/>
                </a:lnTo>
                <a:lnTo>
                  <a:pt x="284493" y="656308"/>
                </a:lnTo>
                <a:lnTo>
                  <a:pt x="333227" y="673697"/>
                </a:lnTo>
                <a:lnTo>
                  <a:pt x="384808" y="689125"/>
                </a:lnTo>
                <a:lnTo>
                  <a:pt x="439014" y="702482"/>
                </a:lnTo>
                <a:lnTo>
                  <a:pt x="495622" y="713657"/>
                </a:lnTo>
                <a:lnTo>
                  <a:pt x="554410" y="722542"/>
                </a:lnTo>
                <a:lnTo>
                  <a:pt x="615154" y="729024"/>
                </a:lnTo>
                <a:lnTo>
                  <a:pt x="677632" y="732994"/>
                </a:lnTo>
                <a:lnTo>
                  <a:pt x="741621" y="734342"/>
                </a:lnTo>
                <a:lnTo>
                  <a:pt x="805606" y="732994"/>
                </a:lnTo>
                <a:lnTo>
                  <a:pt x="868080" y="729024"/>
                </a:lnTo>
                <a:lnTo>
                  <a:pt x="928822" y="722542"/>
                </a:lnTo>
                <a:lnTo>
                  <a:pt x="987608" y="713657"/>
                </a:lnTo>
                <a:lnTo>
                  <a:pt x="1044216" y="702482"/>
                </a:lnTo>
                <a:lnTo>
                  <a:pt x="1098423" y="689125"/>
                </a:lnTo>
                <a:lnTo>
                  <a:pt x="1150006" y="673697"/>
                </a:lnTo>
                <a:lnTo>
                  <a:pt x="1198742" y="656308"/>
                </a:lnTo>
                <a:lnTo>
                  <a:pt x="1244409" y="637069"/>
                </a:lnTo>
                <a:lnTo>
                  <a:pt x="1286784" y="616090"/>
                </a:lnTo>
                <a:lnTo>
                  <a:pt x="1325644" y="593482"/>
                </a:lnTo>
                <a:lnTo>
                  <a:pt x="1360767" y="569353"/>
                </a:lnTo>
                <a:lnTo>
                  <a:pt x="1391929" y="543816"/>
                </a:lnTo>
                <a:lnTo>
                  <a:pt x="1441482" y="488954"/>
                </a:lnTo>
                <a:lnTo>
                  <a:pt x="1472520" y="429778"/>
                </a:lnTo>
                <a:lnTo>
                  <a:pt x="1483263" y="3671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30223" y="4223057"/>
            <a:ext cx="142113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宋体"/>
                <a:cs typeface="宋体"/>
              </a:rPr>
              <a:t>就绪挂起态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69967" y="4055654"/>
            <a:ext cx="1483360" cy="734695"/>
          </a:xfrm>
          <a:custGeom>
            <a:avLst/>
            <a:gdLst/>
            <a:ahLst/>
            <a:cxnLst/>
            <a:rect l="l" t="t" r="r" b="b"/>
            <a:pathLst>
              <a:path w="1483360" h="734695">
                <a:moveTo>
                  <a:pt x="741629" y="0"/>
                </a:moveTo>
                <a:lnTo>
                  <a:pt x="677646" y="1347"/>
                </a:lnTo>
                <a:lnTo>
                  <a:pt x="615173" y="5318"/>
                </a:lnTo>
                <a:lnTo>
                  <a:pt x="554433" y="11800"/>
                </a:lnTo>
                <a:lnTo>
                  <a:pt x="495648" y="20684"/>
                </a:lnTo>
                <a:lnTo>
                  <a:pt x="439041" y="31860"/>
                </a:lnTo>
                <a:lnTo>
                  <a:pt x="384836" y="45217"/>
                </a:lnTo>
                <a:lnTo>
                  <a:pt x="333253" y="60645"/>
                </a:lnTo>
                <a:lnTo>
                  <a:pt x="284518" y="78033"/>
                </a:lnTo>
                <a:lnTo>
                  <a:pt x="238851" y="97272"/>
                </a:lnTo>
                <a:lnTo>
                  <a:pt x="196477" y="118251"/>
                </a:lnTo>
                <a:lnTo>
                  <a:pt x="157617" y="140860"/>
                </a:lnTo>
                <a:lnTo>
                  <a:pt x="122494" y="164988"/>
                </a:lnTo>
                <a:lnTo>
                  <a:pt x="91332" y="190526"/>
                </a:lnTo>
                <a:lnTo>
                  <a:pt x="41780" y="245388"/>
                </a:lnTo>
                <a:lnTo>
                  <a:pt x="10742" y="304564"/>
                </a:lnTo>
                <a:lnTo>
                  <a:pt x="0" y="367171"/>
                </a:lnTo>
                <a:lnTo>
                  <a:pt x="2722" y="398848"/>
                </a:lnTo>
                <a:lnTo>
                  <a:pt x="23835" y="459850"/>
                </a:lnTo>
                <a:lnTo>
                  <a:pt x="64353" y="516979"/>
                </a:lnTo>
                <a:lnTo>
                  <a:pt x="122494" y="569353"/>
                </a:lnTo>
                <a:lnTo>
                  <a:pt x="157617" y="593482"/>
                </a:lnTo>
                <a:lnTo>
                  <a:pt x="196477" y="616090"/>
                </a:lnTo>
                <a:lnTo>
                  <a:pt x="238851" y="637069"/>
                </a:lnTo>
                <a:lnTo>
                  <a:pt x="284518" y="656308"/>
                </a:lnTo>
                <a:lnTo>
                  <a:pt x="333253" y="673697"/>
                </a:lnTo>
                <a:lnTo>
                  <a:pt x="384836" y="689125"/>
                </a:lnTo>
                <a:lnTo>
                  <a:pt x="439041" y="702482"/>
                </a:lnTo>
                <a:lnTo>
                  <a:pt x="495648" y="713657"/>
                </a:lnTo>
                <a:lnTo>
                  <a:pt x="554433" y="722542"/>
                </a:lnTo>
                <a:lnTo>
                  <a:pt x="615173" y="729024"/>
                </a:lnTo>
                <a:lnTo>
                  <a:pt x="677646" y="732994"/>
                </a:lnTo>
                <a:lnTo>
                  <a:pt x="741629" y="734342"/>
                </a:lnTo>
                <a:lnTo>
                  <a:pt x="805629" y="732994"/>
                </a:lnTo>
                <a:lnTo>
                  <a:pt x="868115" y="729024"/>
                </a:lnTo>
                <a:lnTo>
                  <a:pt x="928865" y="722542"/>
                </a:lnTo>
                <a:lnTo>
                  <a:pt x="987656" y="713657"/>
                </a:lnTo>
                <a:lnTo>
                  <a:pt x="1044267" y="702482"/>
                </a:lnTo>
                <a:lnTo>
                  <a:pt x="1098475" y="689125"/>
                </a:lnTo>
                <a:lnTo>
                  <a:pt x="1150056" y="673697"/>
                </a:lnTo>
                <a:lnTo>
                  <a:pt x="1198790" y="656308"/>
                </a:lnTo>
                <a:lnTo>
                  <a:pt x="1244453" y="637069"/>
                </a:lnTo>
                <a:lnTo>
                  <a:pt x="1286823" y="616090"/>
                </a:lnTo>
                <a:lnTo>
                  <a:pt x="1325678" y="593482"/>
                </a:lnTo>
                <a:lnTo>
                  <a:pt x="1360794" y="569353"/>
                </a:lnTo>
                <a:lnTo>
                  <a:pt x="1391950" y="543816"/>
                </a:lnTo>
                <a:lnTo>
                  <a:pt x="1441491" y="488954"/>
                </a:lnTo>
                <a:lnTo>
                  <a:pt x="1472520" y="429778"/>
                </a:lnTo>
                <a:lnTo>
                  <a:pt x="1483259" y="367171"/>
                </a:lnTo>
                <a:lnTo>
                  <a:pt x="1480537" y="335493"/>
                </a:lnTo>
                <a:lnTo>
                  <a:pt x="1459431" y="274492"/>
                </a:lnTo>
                <a:lnTo>
                  <a:pt x="1418923" y="217363"/>
                </a:lnTo>
                <a:lnTo>
                  <a:pt x="1360794" y="164988"/>
                </a:lnTo>
                <a:lnTo>
                  <a:pt x="1325678" y="140860"/>
                </a:lnTo>
                <a:lnTo>
                  <a:pt x="1286823" y="118251"/>
                </a:lnTo>
                <a:lnTo>
                  <a:pt x="1244453" y="97272"/>
                </a:lnTo>
                <a:lnTo>
                  <a:pt x="1198790" y="78033"/>
                </a:lnTo>
                <a:lnTo>
                  <a:pt x="1150056" y="60645"/>
                </a:lnTo>
                <a:lnTo>
                  <a:pt x="1098475" y="45217"/>
                </a:lnTo>
                <a:lnTo>
                  <a:pt x="1044267" y="31860"/>
                </a:lnTo>
                <a:lnTo>
                  <a:pt x="987656" y="20684"/>
                </a:lnTo>
                <a:lnTo>
                  <a:pt x="928865" y="11800"/>
                </a:lnTo>
                <a:lnTo>
                  <a:pt x="868115" y="5318"/>
                </a:lnTo>
                <a:lnTo>
                  <a:pt x="805629" y="1347"/>
                </a:lnTo>
                <a:lnTo>
                  <a:pt x="741629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69967" y="4055654"/>
            <a:ext cx="1483360" cy="734695"/>
          </a:xfrm>
          <a:custGeom>
            <a:avLst/>
            <a:gdLst/>
            <a:ahLst/>
            <a:cxnLst/>
            <a:rect l="l" t="t" r="r" b="b"/>
            <a:pathLst>
              <a:path w="1483360" h="734695">
                <a:moveTo>
                  <a:pt x="1483259" y="367171"/>
                </a:moveTo>
                <a:lnTo>
                  <a:pt x="1472520" y="304564"/>
                </a:lnTo>
                <a:lnTo>
                  <a:pt x="1441491" y="245388"/>
                </a:lnTo>
                <a:lnTo>
                  <a:pt x="1391950" y="190526"/>
                </a:lnTo>
                <a:lnTo>
                  <a:pt x="1360794" y="164988"/>
                </a:lnTo>
                <a:lnTo>
                  <a:pt x="1325678" y="140860"/>
                </a:lnTo>
                <a:lnTo>
                  <a:pt x="1286823" y="118251"/>
                </a:lnTo>
                <a:lnTo>
                  <a:pt x="1244453" y="97272"/>
                </a:lnTo>
                <a:lnTo>
                  <a:pt x="1198790" y="78033"/>
                </a:lnTo>
                <a:lnTo>
                  <a:pt x="1150056" y="60645"/>
                </a:lnTo>
                <a:lnTo>
                  <a:pt x="1098475" y="45217"/>
                </a:lnTo>
                <a:lnTo>
                  <a:pt x="1044267" y="31860"/>
                </a:lnTo>
                <a:lnTo>
                  <a:pt x="987656" y="20684"/>
                </a:lnTo>
                <a:lnTo>
                  <a:pt x="928865" y="11800"/>
                </a:lnTo>
                <a:lnTo>
                  <a:pt x="868115" y="5318"/>
                </a:lnTo>
                <a:lnTo>
                  <a:pt x="805629" y="1347"/>
                </a:lnTo>
                <a:lnTo>
                  <a:pt x="741629" y="0"/>
                </a:lnTo>
                <a:lnTo>
                  <a:pt x="677646" y="1347"/>
                </a:lnTo>
                <a:lnTo>
                  <a:pt x="615173" y="5318"/>
                </a:lnTo>
                <a:lnTo>
                  <a:pt x="554433" y="11800"/>
                </a:lnTo>
                <a:lnTo>
                  <a:pt x="495648" y="20684"/>
                </a:lnTo>
                <a:lnTo>
                  <a:pt x="439041" y="31860"/>
                </a:lnTo>
                <a:lnTo>
                  <a:pt x="384835" y="45217"/>
                </a:lnTo>
                <a:lnTo>
                  <a:pt x="333253" y="60645"/>
                </a:lnTo>
                <a:lnTo>
                  <a:pt x="284518" y="78033"/>
                </a:lnTo>
                <a:lnTo>
                  <a:pt x="238851" y="97272"/>
                </a:lnTo>
                <a:lnTo>
                  <a:pt x="196477" y="118251"/>
                </a:lnTo>
                <a:lnTo>
                  <a:pt x="157617" y="140860"/>
                </a:lnTo>
                <a:lnTo>
                  <a:pt x="122494" y="164988"/>
                </a:lnTo>
                <a:lnTo>
                  <a:pt x="91332" y="190526"/>
                </a:lnTo>
                <a:lnTo>
                  <a:pt x="41780" y="245388"/>
                </a:lnTo>
                <a:lnTo>
                  <a:pt x="10742" y="304564"/>
                </a:lnTo>
                <a:lnTo>
                  <a:pt x="0" y="367171"/>
                </a:lnTo>
                <a:lnTo>
                  <a:pt x="2722" y="398848"/>
                </a:lnTo>
                <a:lnTo>
                  <a:pt x="23835" y="459850"/>
                </a:lnTo>
                <a:lnTo>
                  <a:pt x="64353" y="516979"/>
                </a:lnTo>
                <a:lnTo>
                  <a:pt x="122494" y="569353"/>
                </a:lnTo>
                <a:lnTo>
                  <a:pt x="157617" y="593482"/>
                </a:lnTo>
                <a:lnTo>
                  <a:pt x="196477" y="616090"/>
                </a:lnTo>
                <a:lnTo>
                  <a:pt x="238851" y="637069"/>
                </a:lnTo>
                <a:lnTo>
                  <a:pt x="284518" y="656308"/>
                </a:lnTo>
                <a:lnTo>
                  <a:pt x="333253" y="673697"/>
                </a:lnTo>
                <a:lnTo>
                  <a:pt x="384835" y="689125"/>
                </a:lnTo>
                <a:lnTo>
                  <a:pt x="439041" y="702482"/>
                </a:lnTo>
                <a:lnTo>
                  <a:pt x="495648" y="713657"/>
                </a:lnTo>
                <a:lnTo>
                  <a:pt x="554433" y="722542"/>
                </a:lnTo>
                <a:lnTo>
                  <a:pt x="615173" y="729024"/>
                </a:lnTo>
                <a:lnTo>
                  <a:pt x="677646" y="732994"/>
                </a:lnTo>
                <a:lnTo>
                  <a:pt x="741629" y="734342"/>
                </a:lnTo>
                <a:lnTo>
                  <a:pt x="805629" y="732994"/>
                </a:lnTo>
                <a:lnTo>
                  <a:pt x="868115" y="729024"/>
                </a:lnTo>
                <a:lnTo>
                  <a:pt x="928865" y="722542"/>
                </a:lnTo>
                <a:lnTo>
                  <a:pt x="987656" y="713657"/>
                </a:lnTo>
                <a:lnTo>
                  <a:pt x="1044267" y="702482"/>
                </a:lnTo>
                <a:lnTo>
                  <a:pt x="1098475" y="689125"/>
                </a:lnTo>
                <a:lnTo>
                  <a:pt x="1150056" y="673697"/>
                </a:lnTo>
                <a:lnTo>
                  <a:pt x="1198790" y="656308"/>
                </a:lnTo>
                <a:lnTo>
                  <a:pt x="1244453" y="637069"/>
                </a:lnTo>
                <a:lnTo>
                  <a:pt x="1286823" y="616090"/>
                </a:lnTo>
                <a:lnTo>
                  <a:pt x="1325678" y="593482"/>
                </a:lnTo>
                <a:lnTo>
                  <a:pt x="1360794" y="569353"/>
                </a:lnTo>
                <a:lnTo>
                  <a:pt x="1391950" y="543816"/>
                </a:lnTo>
                <a:lnTo>
                  <a:pt x="1441491" y="488954"/>
                </a:lnTo>
                <a:lnTo>
                  <a:pt x="1472520" y="429778"/>
                </a:lnTo>
                <a:lnTo>
                  <a:pt x="1483259" y="3671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180291" y="4223057"/>
            <a:ext cx="86296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宋体"/>
                <a:cs typeface="宋体"/>
              </a:rPr>
              <a:t>就绪态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84499" y="1858668"/>
            <a:ext cx="1483360" cy="734695"/>
          </a:xfrm>
          <a:custGeom>
            <a:avLst/>
            <a:gdLst/>
            <a:ahLst/>
            <a:cxnLst/>
            <a:rect l="l" t="t" r="r" b="b"/>
            <a:pathLst>
              <a:path w="1483360" h="734694">
                <a:moveTo>
                  <a:pt x="741629" y="0"/>
                </a:moveTo>
                <a:lnTo>
                  <a:pt x="677646" y="1347"/>
                </a:lnTo>
                <a:lnTo>
                  <a:pt x="615173" y="5314"/>
                </a:lnTo>
                <a:lnTo>
                  <a:pt x="554433" y="11792"/>
                </a:lnTo>
                <a:lnTo>
                  <a:pt x="495648" y="20671"/>
                </a:lnTo>
                <a:lnTo>
                  <a:pt x="439041" y="31840"/>
                </a:lnTo>
                <a:lnTo>
                  <a:pt x="384836" y="45189"/>
                </a:lnTo>
                <a:lnTo>
                  <a:pt x="333253" y="60609"/>
                </a:lnTo>
                <a:lnTo>
                  <a:pt x="284518" y="77989"/>
                </a:lnTo>
                <a:lnTo>
                  <a:pt x="238851" y="97219"/>
                </a:lnTo>
                <a:lnTo>
                  <a:pt x="196477" y="118189"/>
                </a:lnTo>
                <a:lnTo>
                  <a:pt x="157617" y="140788"/>
                </a:lnTo>
                <a:lnTo>
                  <a:pt x="122494" y="164908"/>
                </a:lnTo>
                <a:lnTo>
                  <a:pt x="91332" y="190437"/>
                </a:lnTo>
                <a:lnTo>
                  <a:pt x="41780" y="245285"/>
                </a:lnTo>
                <a:lnTo>
                  <a:pt x="10742" y="304451"/>
                </a:lnTo>
                <a:lnTo>
                  <a:pt x="0" y="367055"/>
                </a:lnTo>
                <a:lnTo>
                  <a:pt x="2722" y="398748"/>
                </a:lnTo>
                <a:lnTo>
                  <a:pt x="23835" y="459773"/>
                </a:lnTo>
                <a:lnTo>
                  <a:pt x="64353" y="516912"/>
                </a:lnTo>
                <a:lnTo>
                  <a:pt x="122494" y="569288"/>
                </a:lnTo>
                <a:lnTo>
                  <a:pt x="157617" y="593415"/>
                </a:lnTo>
                <a:lnTo>
                  <a:pt x="196477" y="616020"/>
                </a:lnTo>
                <a:lnTo>
                  <a:pt x="238851" y="636994"/>
                </a:lnTo>
                <a:lnTo>
                  <a:pt x="284518" y="656228"/>
                </a:lnTo>
                <a:lnTo>
                  <a:pt x="333253" y="673611"/>
                </a:lnTo>
                <a:lnTo>
                  <a:pt x="384836" y="689032"/>
                </a:lnTo>
                <a:lnTo>
                  <a:pt x="439041" y="702383"/>
                </a:lnTo>
                <a:lnTo>
                  <a:pt x="495648" y="713553"/>
                </a:lnTo>
                <a:lnTo>
                  <a:pt x="554433" y="722433"/>
                </a:lnTo>
                <a:lnTo>
                  <a:pt x="615173" y="728911"/>
                </a:lnTo>
                <a:lnTo>
                  <a:pt x="677646" y="732879"/>
                </a:lnTo>
                <a:lnTo>
                  <a:pt x="741629" y="734226"/>
                </a:lnTo>
                <a:lnTo>
                  <a:pt x="805612" y="732879"/>
                </a:lnTo>
                <a:lnTo>
                  <a:pt x="868085" y="728911"/>
                </a:lnTo>
                <a:lnTo>
                  <a:pt x="928825" y="722433"/>
                </a:lnTo>
                <a:lnTo>
                  <a:pt x="987610" y="713553"/>
                </a:lnTo>
                <a:lnTo>
                  <a:pt x="1044217" y="702383"/>
                </a:lnTo>
                <a:lnTo>
                  <a:pt x="1098423" y="689032"/>
                </a:lnTo>
                <a:lnTo>
                  <a:pt x="1150005" y="673611"/>
                </a:lnTo>
                <a:lnTo>
                  <a:pt x="1198741" y="656228"/>
                </a:lnTo>
                <a:lnTo>
                  <a:pt x="1244407" y="636994"/>
                </a:lnTo>
                <a:lnTo>
                  <a:pt x="1286782" y="616020"/>
                </a:lnTo>
                <a:lnTo>
                  <a:pt x="1325642" y="593415"/>
                </a:lnTo>
                <a:lnTo>
                  <a:pt x="1360764" y="569288"/>
                </a:lnTo>
                <a:lnTo>
                  <a:pt x="1391926" y="543751"/>
                </a:lnTo>
                <a:lnTo>
                  <a:pt x="1441479" y="488883"/>
                </a:lnTo>
                <a:lnTo>
                  <a:pt x="1472517" y="429691"/>
                </a:lnTo>
                <a:lnTo>
                  <a:pt x="1483259" y="367055"/>
                </a:lnTo>
                <a:lnTo>
                  <a:pt x="1480536" y="335378"/>
                </a:lnTo>
                <a:lnTo>
                  <a:pt x="1459423" y="274383"/>
                </a:lnTo>
                <a:lnTo>
                  <a:pt x="1418905" y="217266"/>
                </a:lnTo>
                <a:lnTo>
                  <a:pt x="1360764" y="164908"/>
                </a:lnTo>
                <a:lnTo>
                  <a:pt x="1325642" y="140788"/>
                </a:lnTo>
                <a:lnTo>
                  <a:pt x="1286782" y="118189"/>
                </a:lnTo>
                <a:lnTo>
                  <a:pt x="1244407" y="97219"/>
                </a:lnTo>
                <a:lnTo>
                  <a:pt x="1198741" y="77989"/>
                </a:lnTo>
                <a:lnTo>
                  <a:pt x="1150005" y="60609"/>
                </a:lnTo>
                <a:lnTo>
                  <a:pt x="1098423" y="45189"/>
                </a:lnTo>
                <a:lnTo>
                  <a:pt x="1044217" y="31840"/>
                </a:lnTo>
                <a:lnTo>
                  <a:pt x="987610" y="20671"/>
                </a:lnTo>
                <a:lnTo>
                  <a:pt x="928825" y="11792"/>
                </a:lnTo>
                <a:lnTo>
                  <a:pt x="868085" y="5314"/>
                </a:lnTo>
                <a:lnTo>
                  <a:pt x="805612" y="1347"/>
                </a:lnTo>
                <a:lnTo>
                  <a:pt x="741629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84498" y="1858669"/>
            <a:ext cx="1483360" cy="734695"/>
          </a:xfrm>
          <a:custGeom>
            <a:avLst/>
            <a:gdLst/>
            <a:ahLst/>
            <a:cxnLst/>
            <a:rect l="l" t="t" r="r" b="b"/>
            <a:pathLst>
              <a:path w="1483360" h="734694">
                <a:moveTo>
                  <a:pt x="1483259" y="367055"/>
                </a:moveTo>
                <a:lnTo>
                  <a:pt x="1472517" y="304451"/>
                </a:lnTo>
                <a:lnTo>
                  <a:pt x="1441479" y="245285"/>
                </a:lnTo>
                <a:lnTo>
                  <a:pt x="1391926" y="190437"/>
                </a:lnTo>
                <a:lnTo>
                  <a:pt x="1360764" y="164908"/>
                </a:lnTo>
                <a:lnTo>
                  <a:pt x="1325642" y="140788"/>
                </a:lnTo>
                <a:lnTo>
                  <a:pt x="1286782" y="118189"/>
                </a:lnTo>
                <a:lnTo>
                  <a:pt x="1244407" y="97219"/>
                </a:lnTo>
                <a:lnTo>
                  <a:pt x="1198741" y="77989"/>
                </a:lnTo>
                <a:lnTo>
                  <a:pt x="1150005" y="60609"/>
                </a:lnTo>
                <a:lnTo>
                  <a:pt x="1098423" y="45189"/>
                </a:lnTo>
                <a:lnTo>
                  <a:pt x="1044217" y="31840"/>
                </a:lnTo>
                <a:lnTo>
                  <a:pt x="987610" y="20671"/>
                </a:lnTo>
                <a:lnTo>
                  <a:pt x="928825" y="11792"/>
                </a:lnTo>
                <a:lnTo>
                  <a:pt x="868085" y="5314"/>
                </a:lnTo>
                <a:lnTo>
                  <a:pt x="805612" y="1347"/>
                </a:lnTo>
                <a:lnTo>
                  <a:pt x="741629" y="0"/>
                </a:lnTo>
                <a:lnTo>
                  <a:pt x="677646" y="1347"/>
                </a:lnTo>
                <a:lnTo>
                  <a:pt x="615173" y="5314"/>
                </a:lnTo>
                <a:lnTo>
                  <a:pt x="554433" y="11792"/>
                </a:lnTo>
                <a:lnTo>
                  <a:pt x="495648" y="20671"/>
                </a:lnTo>
                <a:lnTo>
                  <a:pt x="439041" y="31840"/>
                </a:lnTo>
                <a:lnTo>
                  <a:pt x="384835" y="45189"/>
                </a:lnTo>
                <a:lnTo>
                  <a:pt x="333253" y="60609"/>
                </a:lnTo>
                <a:lnTo>
                  <a:pt x="284518" y="77989"/>
                </a:lnTo>
                <a:lnTo>
                  <a:pt x="238851" y="97219"/>
                </a:lnTo>
                <a:lnTo>
                  <a:pt x="196477" y="118189"/>
                </a:lnTo>
                <a:lnTo>
                  <a:pt x="157617" y="140788"/>
                </a:lnTo>
                <a:lnTo>
                  <a:pt x="122494" y="164908"/>
                </a:lnTo>
                <a:lnTo>
                  <a:pt x="91332" y="190437"/>
                </a:lnTo>
                <a:lnTo>
                  <a:pt x="41780" y="245285"/>
                </a:lnTo>
                <a:lnTo>
                  <a:pt x="10742" y="304451"/>
                </a:lnTo>
                <a:lnTo>
                  <a:pt x="0" y="367055"/>
                </a:lnTo>
                <a:lnTo>
                  <a:pt x="2722" y="398748"/>
                </a:lnTo>
                <a:lnTo>
                  <a:pt x="23835" y="459773"/>
                </a:lnTo>
                <a:lnTo>
                  <a:pt x="64353" y="516912"/>
                </a:lnTo>
                <a:lnTo>
                  <a:pt x="122494" y="569288"/>
                </a:lnTo>
                <a:lnTo>
                  <a:pt x="157617" y="593415"/>
                </a:lnTo>
                <a:lnTo>
                  <a:pt x="196477" y="616020"/>
                </a:lnTo>
                <a:lnTo>
                  <a:pt x="238851" y="636994"/>
                </a:lnTo>
                <a:lnTo>
                  <a:pt x="284518" y="656228"/>
                </a:lnTo>
                <a:lnTo>
                  <a:pt x="333253" y="673611"/>
                </a:lnTo>
                <a:lnTo>
                  <a:pt x="384835" y="689032"/>
                </a:lnTo>
                <a:lnTo>
                  <a:pt x="439041" y="702383"/>
                </a:lnTo>
                <a:lnTo>
                  <a:pt x="495648" y="713553"/>
                </a:lnTo>
                <a:lnTo>
                  <a:pt x="554433" y="722433"/>
                </a:lnTo>
                <a:lnTo>
                  <a:pt x="615173" y="728911"/>
                </a:lnTo>
                <a:lnTo>
                  <a:pt x="677646" y="732879"/>
                </a:lnTo>
                <a:lnTo>
                  <a:pt x="741629" y="734226"/>
                </a:lnTo>
                <a:lnTo>
                  <a:pt x="805612" y="732879"/>
                </a:lnTo>
                <a:lnTo>
                  <a:pt x="868085" y="728911"/>
                </a:lnTo>
                <a:lnTo>
                  <a:pt x="928825" y="722433"/>
                </a:lnTo>
                <a:lnTo>
                  <a:pt x="987610" y="713553"/>
                </a:lnTo>
                <a:lnTo>
                  <a:pt x="1044217" y="702383"/>
                </a:lnTo>
                <a:lnTo>
                  <a:pt x="1098423" y="689032"/>
                </a:lnTo>
                <a:lnTo>
                  <a:pt x="1150005" y="673611"/>
                </a:lnTo>
                <a:lnTo>
                  <a:pt x="1198741" y="656228"/>
                </a:lnTo>
                <a:lnTo>
                  <a:pt x="1244407" y="636994"/>
                </a:lnTo>
                <a:lnTo>
                  <a:pt x="1286782" y="616020"/>
                </a:lnTo>
                <a:lnTo>
                  <a:pt x="1325642" y="593415"/>
                </a:lnTo>
                <a:lnTo>
                  <a:pt x="1360764" y="569288"/>
                </a:lnTo>
                <a:lnTo>
                  <a:pt x="1391926" y="543751"/>
                </a:lnTo>
                <a:lnTo>
                  <a:pt x="1441479" y="488883"/>
                </a:lnTo>
                <a:lnTo>
                  <a:pt x="1472517" y="429691"/>
                </a:lnTo>
                <a:lnTo>
                  <a:pt x="1483259" y="3670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94822" y="2025955"/>
            <a:ext cx="86296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宋体"/>
                <a:cs typeface="宋体"/>
              </a:rPr>
              <a:t>新建态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065" y="2926602"/>
            <a:ext cx="1153795" cy="631190"/>
          </a:xfrm>
          <a:custGeom>
            <a:avLst/>
            <a:gdLst/>
            <a:ahLst/>
            <a:cxnLst/>
            <a:rect l="l" t="t" r="r" b="b"/>
            <a:pathLst>
              <a:path w="1153795" h="631189">
                <a:moveTo>
                  <a:pt x="838083" y="0"/>
                </a:moveTo>
                <a:lnTo>
                  <a:pt x="315558" y="0"/>
                </a:lnTo>
                <a:lnTo>
                  <a:pt x="268927" y="3418"/>
                </a:lnTo>
                <a:lnTo>
                  <a:pt x="224420" y="13350"/>
                </a:lnTo>
                <a:lnTo>
                  <a:pt x="182526" y="29307"/>
                </a:lnTo>
                <a:lnTo>
                  <a:pt x="143733" y="50801"/>
                </a:lnTo>
                <a:lnTo>
                  <a:pt x="108528" y="77345"/>
                </a:lnTo>
                <a:lnTo>
                  <a:pt x="77400" y="108452"/>
                </a:lnTo>
                <a:lnTo>
                  <a:pt x="50838" y="143633"/>
                </a:lnTo>
                <a:lnTo>
                  <a:pt x="29328" y="182400"/>
                </a:lnTo>
                <a:lnTo>
                  <a:pt x="13360" y="224267"/>
                </a:lnTo>
                <a:lnTo>
                  <a:pt x="3421" y="268746"/>
                </a:lnTo>
                <a:lnTo>
                  <a:pt x="0" y="315349"/>
                </a:lnTo>
                <a:lnTo>
                  <a:pt x="3421" y="361951"/>
                </a:lnTo>
                <a:lnTo>
                  <a:pt x="13360" y="406430"/>
                </a:lnTo>
                <a:lnTo>
                  <a:pt x="29328" y="448297"/>
                </a:lnTo>
                <a:lnTo>
                  <a:pt x="50838" y="487064"/>
                </a:lnTo>
                <a:lnTo>
                  <a:pt x="77400" y="522245"/>
                </a:lnTo>
                <a:lnTo>
                  <a:pt x="108528" y="553352"/>
                </a:lnTo>
                <a:lnTo>
                  <a:pt x="143733" y="579896"/>
                </a:lnTo>
                <a:lnTo>
                  <a:pt x="182526" y="601390"/>
                </a:lnTo>
                <a:lnTo>
                  <a:pt x="224420" y="617347"/>
                </a:lnTo>
                <a:lnTo>
                  <a:pt x="268927" y="627279"/>
                </a:lnTo>
                <a:lnTo>
                  <a:pt x="315558" y="630698"/>
                </a:lnTo>
                <a:lnTo>
                  <a:pt x="838083" y="630698"/>
                </a:lnTo>
                <a:lnTo>
                  <a:pt x="884715" y="627279"/>
                </a:lnTo>
                <a:lnTo>
                  <a:pt x="929223" y="617347"/>
                </a:lnTo>
                <a:lnTo>
                  <a:pt x="971119" y="601390"/>
                </a:lnTo>
                <a:lnTo>
                  <a:pt x="1009916" y="579896"/>
                </a:lnTo>
                <a:lnTo>
                  <a:pt x="1045123" y="553352"/>
                </a:lnTo>
                <a:lnTo>
                  <a:pt x="1076254" y="522245"/>
                </a:lnTo>
                <a:lnTo>
                  <a:pt x="1102820" y="487064"/>
                </a:lnTo>
                <a:lnTo>
                  <a:pt x="1124332" y="448297"/>
                </a:lnTo>
                <a:lnTo>
                  <a:pt x="1140303" y="406430"/>
                </a:lnTo>
                <a:lnTo>
                  <a:pt x="1150243" y="361951"/>
                </a:lnTo>
                <a:lnTo>
                  <a:pt x="1153665" y="315349"/>
                </a:lnTo>
                <a:lnTo>
                  <a:pt x="1150243" y="268746"/>
                </a:lnTo>
                <a:lnTo>
                  <a:pt x="1140303" y="224267"/>
                </a:lnTo>
                <a:lnTo>
                  <a:pt x="1124332" y="182400"/>
                </a:lnTo>
                <a:lnTo>
                  <a:pt x="1102820" y="143633"/>
                </a:lnTo>
                <a:lnTo>
                  <a:pt x="1076254" y="108452"/>
                </a:lnTo>
                <a:lnTo>
                  <a:pt x="1045123" y="77345"/>
                </a:lnTo>
                <a:lnTo>
                  <a:pt x="1009916" y="50801"/>
                </a:lnTo>
                <a:lnTo>
                  <a:pt x="971119" y="29307"/>
                </a:lnTo>
                <a:lnTo>
                  <a:pt x="929223" y="13350"/>
                </a:lnTo>
                <a:lnTo>
                  <a:pt x="884715" y="3418"/>
                </a:lnTo>
                <a:lnTo>
                  <a:pt x="8380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64993" y="3073318"/>
            <a:ext cx="955675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 spc="30">
                <a:latin typeface="宋体"/>
                <a:cs typeface="宋体"/>
              </a:rPr>
              <a:t>长程调度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99619" y="2926602"/>
            <a:ext cx="1153795" cy="631190"/>
          </a:xfrm>
          <a:custGeom>
            <a:avLst/>
            <a:gdLst/>
            <a:ahLst/>
            <a:cxnLst/>
            <a:rect l="l" t="t" r="r" b="b"/>
            <a:pathLst>
              <a:path w="1153795" h="631189">
                <a:moveTo>
                  <a:pt x="838025" y="0"/>
                </a:moveTo>
                <a:lnTo>
                  <a:pt x="315582" y="0"/>
                </a:lnTo>
                <a:lnTo>
                  <a:pt x="268945" y="3418"/>
                </a:lnTo>
                <a:lnTo>
                  <a:pt x="224433" y="13350"/>
                </a:lnTo>
                <a:lnTo>
                  <a:pt x="182535" y="29307"/>
                </a:lnTo>
                <a:lnTo>
                  <a:pt x="143739" y="50801"/>
                </a:lnTo>
                <a:lnTo>
                  <a:pt x="108532" y="77345"/>
                </a:lnTo>
                <a:lnTo>
                  <a:pt x="77403" y="108452"/>
                </a:lnTo>
                <a:lnTo>
                  <a:pt x="50839" y="143633"/>
                </a:lnTo>
                <a:lnTo>
                  <a:pt x="29329" y="182400"/>
                </a:lnTo>
                <a:lnTo>
                  <a:pt x="13360" y="224267"/>
                </a:lnTo>
                <a:lnTo>
                  <a:pt x="3421" y="268746"/>
                </a:lnTo>
                <a:lnTo>
                  <a:pt x="0" y="315349"/>
                </a:lnTo>
                <a:lnTo>
                  <a:pt x="3421" y="361951"/>
                </a:lnTo>
                <a:lnTo>
                  <a:pt x="13360" y="406430"/>
                </a:lnTo>
                <a:lnTo>
                  <a:pt x="29329" y="448297"/>
                </a:lnTo>
                <a:lnTo>
                  <a:pt x="50839" y="487064"/>
                </a:lnTo>
                <a:lnTo>
                  <a:pt x="77403" y="522245"/>
                </a:lnTo>
                <a:lnTo>
                  <a:pt x="108532" y="553352"/>
                </a:lnTo>
                <a:lnTo>
                  <a:pt x="143739" y="579896"/>
                </a:lnTo>
                <a:lnTo>
                  <a:pt x="182535" y="601390"/>
                </a:lnTo>
                <a:lnTo>
                  <a:pt x="224433" y="617347"/>
                </a:lnTo>
                <a:lnTo>
                  <a:pt x="268945" y="627279"/>
                </a:lnTo>
                <a:lnTo>
                  <a:pt x="315582" y="630698"/>
                </a:lnTo>
                <a:lnTo>
                  <a:pt x="838025" y="630698"/>
                </a:lnTo>
                <a:lnTo>
                  <a:pt x="884662" y="627279"/>
                </a:lnTo>
                <a:lnTo>
                  <a:pt x="929173" y="617347"/>
                </a:lnTo>
                <a:lnTo>
                  <a:pt x="971071" y="601390"/>
                </a:lnTo>
                <a:lnTo>
                  <a:pt x="1009868" y="579896"/>
                </a:lnTo>
                <a:lnTo>
                  <a:pt x="1045075" y="553352"/>
                </a:lnTo>
                <a:lnTo>
                  <a:pt x="1076204" y="522245"/>
                </a:lnTo>
                <a:lnTo>
                  <a:pt x="1102768" y="487064"/>
                </a:lnTo>
                <a:lnTo>
                  <a:pt x="1124278" y="448297"/>
                </a:lnTo>
                <a:lnTo>
                  <a:pt x="1140247" y="406430"/>
                </a:lnTo>
                <a:lnTo>
                  <a:pt x="1150186" y="361951"/>
                </a:lnTo>
                <a:lnTo>
                  <a:pt x="1153607" y="315349"/>
                </a:lnTo>
                <a:lnTo>
                  <a:pt x="1150186" y="268746"/>
                </a:lnTo>
                <a:lnTo>
                  <a:pt x="1140247" y="224267"/>
                </a:lnTo>
                <a:lnTo>
                  <a:pt x="1124278" y="182400"/>
                </a:lnTo>
                <a:lnTo>
                  <a:pt x="1102768" y="143633"/>
                </a:lnTo>
                <a:lnTo>
                  <a:pt x="1076204" y="108452"/>
                </a:lnTo>
                <a:lnTo>
                  <a:pt x="1045075" y="77345"/>
                </a:lnTo>
                <a:lnTo>
                  <a:pt x="1009868" y="50801"/>
                </a:lnTo>
                <a:lnTo>
                  <a:pt x="971071" y="29307"/>
                </a:lnTo>
                <a:lnTo>
                  <a:pt x="929173" y="13350"/>
                </a:lnTo>
                <a:lnTo>
                  <a:pt x="884662" y="3418"/>
                </a:lnTo>
                <a:lnTo>
                  <a:pt x="8380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298547" y="3073318"/>
            <a:ext cx="955675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 spc="30">
                <a:latin typeface="宋体"/>
                <a:cs typeface="宋体"/>
              </a:rPr>
              <a:t>长程调度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83336" y="4422826"/>
            <a:ext cx="1252855" cy="631190"/>
          </a:xfrm>
          <a:custGeom>
            <a:avLst/>
            <a:gdLst/>
            <a:ahLst/>
            <a:cxnLst/>
            <a:rect l="l" t="t" r="r" b="b"/>
            <a:pathLst>
              <a:path w="1252855" h="631189">
                <a:moveTo>
                  <a:pt x="936979" y="0"/>
                </a:moveTo>
                <a:lnTo>
                  <a:pt x="315582" y="0"/>
                </a:lnTo>
                <a:lnTo>
                  <a:pt x="268945" y="3418"/>
                </a:lnTo>
                <a:lnTo>
                  <a:pt x="224433" y="13350"/>
                </a:lnTo>
                <a:lnTo>
                  <a:pt x="182535" y="29307"/>
                </a:lnTo>
                <a:lnTo>
                  <a:pt x="143739" y="50801"/>
                </a:lnTo>
                <a:lnTo>
                  <a:pt x="108532" y="77345"/>
                </a:lnTo>
                <a:lnTo>
                  <a:pt x="77403" y="108452"/>
                </a:lnTo>
                <a:lnTo>
                  <a:pt x="50839" y="143633"/>
                </a:lnTo>
                <a:lnTo>
                  <a:pt x="29329" y="182400"/>
                </a:lnTo>
                <a:lnTo>
                  <a:pt x="13360" y="224267"/>
                </a:lnTo>
                <a:lnTo>
                  <a:pt x="3421" y="268746"/>
                </a:lnTo>
                <a:lnTo>
                  <a:pt x="0" y="315349"/>
                </a:lnTo>
                <a:lnTo>
                  <a:pt x="3421" y="361951"/>
                </a:lnTo>
                <a:lnTo>
                  <a:pt x="13360" y="406430"/>
                </a:lnTo>
                <a:lnTo>
                  <a:pt x="29329" y="448297"/>
                </a:lnTo>
                <a:lnTo>
                  <a:pt x="50839" y="487064"/>
                </a:lnTo>
                <a:lnTo>
                  <a:pt x="77403" y="522245"/>
                </a:lnTo>
                <a:lnTo>
                  <a:pt x="108532" y="553352"/>
                </a:lnTo>
                <a:lnTo>
                  <a:pt x="143739" y="579896"/>
                </a:lnTo>
                <a:lnTo>
                  <a:pt x="182535" y="601390"/>
                </a:lnTo>
                <a:lnTo>
                  <a:pt x="224433" y="617347"/>
                </a:lnTo>
                <a:lnTo>
                  <a:pt x="268945" y="627279"/>
                </a:lnTo>
                <a:lnTo>
                  <a:pt x="315582" y="630698"/>
                </a:lnTo>
                <a:lnTo>
                  <a:pt x="936979" y="630698"/>
                </a:lnTo>
                <a:lnTo>
                  <a:pt x="983616" y="627279"/>
                </a:lnTo>
                <a:lnTo>
                  <a:pt x="1028127" y="617347"/>
                </a:lnTo>
                <a:lnTo>
                  <a:pt x="1070025" y="601390"/>
                </a:lnTo>
                <a:lnTo>
                  <a:pt x="1108822" y="579896"/>
                </a:lnTo>
                <a:lnTo>
                  <a:pt x="1144028" y="553352"/>
                </a:lnTo>
                <a:lnTo>
                  <a:pt x="1175158" y="522245"/>
                </a:lnTo>
                <a:lnTo>
                  <a:pt x="1201721" y="487064"/>
                </a:lnTo>
                <a:lnTo>
                  <a:pt x="1223232" y="448297"/>
                </a:lnTo>
                <a:lnTo>
                  <a:pt x="1239200" y="406430"/>
                </a:lnTo>
                <a:lnTo>
                  <a:pt x="1249139" y="361951"/>
                </a:lnTo>
                <a:lnTo>
                  <a:pt x="1252561" y="315349"/>
                </a:lnTo>
                <a:lnTo>
                  <a:pt x="1249139" y="268746"/>
                </a:lnTo>
                <a:lnTo>
                  <a:pt x="1239200" y="224267"/>
                </a:lnTo>
                <a:lnTo>
                  <a:pt x="1223232" y="182400"/>
                </a:lnTo>
                <a:lnTo>
                  <a:pt x="1201721" y="143633"/>
                </a:lnTo>
                <a:lnTo>
                  <a:pt x="1175158" y="108452"/>
                </a:lnTo>
                <a:lnTo>
                  <a:pt x="1144028" y="77345"/>
                </a:lnTo>
                <a:lnTo>
                  <a:pt x="1108822" y="50801"/>
                </a:lnTo>
                <a:lnTo>
                  <a:pt x="1070025" y="29307"/>
                </a:lnTo>
                <a:lnTo>
                  <a:pt x="1028127" y="13350"/>
                </a:lnTo>
                <a:lnTo>
                  <a:pt x="983616" y="3418"/>
                </a:lnTo>
                <a:lnTo>
                  <a:pt x="9369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31683" y="4569541"/>
            <a:ext cx="955675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 spc="30">
                <a:latin typeface="宋体"/>
                <a:cs typeface="宋体"/>
              </a:rPr>
              <a:t>中程调度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54389" y="4422826"/>
            <a:ext cx="1252855" cy="631190"/>
          </a:xfrm>
          <a:custGeom>
            <a:avLst/>
            <a:gdLst/>
            <a:ahLst/>
            <a:cxnLst/>
            <a:rect l="l" t="t" r="r" b="b"/>
            <a:pathLst>
              <a:path w="1252854" h="631189">
                <a:moveTo>
                  <a:pt x="936979" y="0"/>
                </a:moveTo>
                <a:lnTo>
                  <a:pt x="315465" y="0"/>
                </a:lnTo>
                <a:lnTo>
                  <a:pt x="268857" y="3418"/>
                </a:lnTo>
                <a:lnTo>
                  <a:pt x="224369" y="13350"/>
                </a:lnTo>
                <a:lnTo>
                  <a:pt x="182490" y="29307"/>
                </a:lnTo>
                <a:lnTo>
                  <a:pt x="143709" y="50801"/>
                </a:lnTo>
                <a:lnTo>
                  <a:pt x="108513" y="77345"/>
                </a:lnTo>
                <a:lnTo>
                  <a:pt x="77392" y="108452"/>
                </a:lnTo>
                <a:lnTo>
                  <a:pt x="50833" y="143633"/>
                </a:lnTo>
                <a:lnTo>
                  <a:pt x="29326" y="182400"/>
                </a:lnTo>
                <a:lnTo>
                  <a:pt x="13359" y="224267"/>
                </a:lnTo>
                <a:lnTo>
                  <a:pt x="3421" y="268746"/>
                </a:lnTo>
                <a:lnTo>
                  <a:pt x="0" y="315349"/>
                </a:lnTo>
                <a:lnTo>
                  <a:pt x="3421" y="361951"/>
                </a:lnTo>
                <a:lnTo>
                  <a:pt x="13359" y="406430"/>
                </a:lnTo>
                <a:lnTo>
                  <a:pt x="29326" y="448297"/>
                </a:lnTo>
                <a:lnTo>
                  <a:pt x="50833" y="487064"/>
                </a:lnTo>
                <a:lnTo>
                  <a:pt x="77392" y="522245"/>
                </a:lnTo>
                <a:lnTo>
                  <a:pt x="108513" y="553352"/>
                </a:lnTo>
                <a:lnTo>
                  <a:pt x="143709" y="579896"/>
                </a:lnTo>
                <a:lnTo>
                  <a:pt x="182490" y="601390"/>
                </a:lnTo>
                <a:lnTo>
                  <a:pt x="224369" y="617347"/>
                </a:lnTo>
                <a:lnTo>
                  <a:pt x="268857" y="627279"/>
                </a:lnTo>
                <a:lnTo>
                  <a:pt x="315465" y="630698"/>
                </a:lnTo>
                <a:lnTo>
                  <a:pt x="936979" y="630698"/>
                </a:lnTo>
                <a:lnTo>
                  <a:pt x="983587" y="627279"/>
                </a:lnTo>
                <a:lnTo>
                  <a:pt x="1028075" y="617347"/>
                </a:lnTo>
                <a:lnTo>
                  <a:pt x="1069954" y="601390"/>
                </a:lnTo>
                <a:lnTo>
                  <a:pt x="1108735" y="579896"/>
                </a:lnTo>
                <a:lnTo>
                  <a:pt x="1143931" y="553352"/>
                </a:lnTo>
                <a:lnTo>
                  <a:pt x="1175052" y="522245"/>
                </a:lnTo>
                <a:lnTo>
                  <a:pt x="1201611" y="487064"/>
                </a:lnTo>
                <a:lnTo>
                  <a:pt x="1223118" y="448297"/>
                </a:lnTo>
                <a:lnTo>
                  <a:pt x="1239085" y="406430"/>
                </a:lnTo>
                <a:lnTo>
                  <a:pt x="1249023" y="361951"/>
                </a:lnTo>
                <a:lnTo>
                  <a:pt x="1252445" y="315349"/>
                </a:lnTo>
                <a:lnTo>
                  <a:pt x="1249023" y="268746"/>
                </a:lnTo>
                <a:lnTo>
                  <a:pt x="1239085" y="224267"/>
                </a:lnTo>
                <a:lnTo>
                  <a:pt x="1223118" y="182400"/>
                </a:lnTo>
                <a:lnTo>
                  <a:pt x="1201611" y="143633"/>
                </a:lnTo>
                <a:lnTo>
                  <a:pt x="1175052" y="108452"/>
                </a:lnTo>
                <a:lnTo>
                  <a:pt x="1143931" y="77345"/>
                </a:lnTo>
                <a:lnTo>
                  <a:pt x="1108735" y="50801"/>
                </a:lnTo>
                <a:lnTo>
                  <a:pt x="1069954" y="29307"/>
                </a:lnTo>
                <a:lnTo>
                  <a:pt x="1028075" y="13350"/>
                </a:lnTo>
                <a:lnTo>
                  <a:pt x="983587" y="3418"/>
                </a:lnTo>
                <a:lnTo>
                  <a:pt x="9369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402736" y="4569541"/>
            <a:ext cx="955675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 spc="30">
                <a:latin typeface="宋体"/>
                <a:cs typeface="宋体"/>
              </a:rPr>
              <a:t>短程调度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83336" y="6022693"/>
            <a:ext cx="1252855" cy="631190"/>
          </a:xfrm>
          <a:custGeom>
            <a:avLst/>
            <a:gdLst/>
            <a:ahLst/>
            <a:cxnLst/>
            <a:rect l="l" t="t" r="r" b="b"/>
            <a:pathLst>
              <a:path w="1252855" h="631190">
                <a:moveTo>
                  <a:pt x="936979" y="0"/>
                </a:moveTo>
                <a:lnTo>
                  <a:pt x="315582" y="0"/>
                </a:lnTo>
                <a:lnTo>
                  <a:pt x="268945" y="3418"/>
                </a:lnTo>
                <a:lnTo>
                  <a:pt x="224433" y="13350"/>
                </a:lnTo>
                <a:lnTo>
                  <a:pt x="182535" y="29306"/>
                </a:lnTo>
                <a:lnTo>
                  <a:pt x="143739" y="50800"/>
                </a:lnTo>
                <a:lnTo>
                  <a:pt x="108532" y="77343"/>
                </a:lnTo>
                <a:lnTo>
                  <a:pt x="77403" y="108448"/>
                </a:lnTo>
                <a:lnTo>
                  <a:pt x="50839" y="143627"/>
                </a:lnTo>
                <a:lnTo>
                  <a:pt x="29329" y="182391"/>
                </a:lnTo>
                <a:lnTo>
                  <a:pt x="13360" y="224255"/>
                </a:lnTo>
                <a:lnTo>
                  <a:pt x="3421" y="268729"/>
                </a:lnTo>
                <a:lnTo>
                  <a:pt x="0" y="315325"/>
                </a:lnTo>
                <a:lnTo>
                  <a:pt x="3421" y="361922"/>
                </a:lnTo>
                <a:lnTo>
                  <a:pt x="13360" y="406396"/>
                </a:lnTo>
                <a:lnTo>
                  <a:pt x="29329" y="448258"/>
                </a:lnTo>
                <a:lnTo>
                  <a:pt x="50839" y="487023"/>
                </a:lnTo>
                <a:lnTo>
                  <a:pt x="77403" y="522201"/>
                </a:lnTo>
                <a:lnTo>
                  <a:pt x="108532" y="553305"/>
                </a:lnTo>
                <a:lnTo>
                  <a:pt x="143739" y="579847"/>
                </a:lnTo>
                <a:lnTo>
                  <a:pt x="182535" y="601340"/>
                </a:lnTo>
                <a:lnTo>
                  <a:pt x="224433" y="617296"/>
                </a:lnTo>
                <a:lnTo>
                  <a:pt x="268945" y="627228"/>
                </a:lnTo>
                <a:lnTo>
                  <a:pt x="315582" y="630646"/>
                </a:lnTo>
                <a:lnTo>
                  <a:pt x="936979" y="630646"/>
                </a:lnTo>
                <a:lnTo>
                  <a:pt x="983616" y="627228"/>
                </a:lnTo>
                <a:lnTo>
                  <a:pt x="1028127" y="617296"/>
                </a:lnTo>
                <a:lnTo>
                  <a:pt x="1070025" y="601340"/>
                </a:lnTo>
                <a:lnTo>
                  <a:pt x="1108822" y="579847"/>
                </a:lnTo>
                <a:lnTo>
                  <a:pt x="1144028" y="553305"/>
                </a:lnTo>
                <a:lnTo>
                  <a:pt x="1175158" y="522201"/>
                </a:lnTo>
                <a:lnTo>
                  <a:pt x="1201721" y="487023"/>
                </a:lnTo>
                <a:lnTo>
                  <a:pt x="1223232" y="448258"/>
                </a:lnTo>
                <a:lnTo>
                  <a:pt x="1239200" y="406396"/>
                </a:lnTo>
                <a:lnTo>
                  <a:pt x="1249139" y="361922"/>
                </a:lnTo>
                <a:lnTo>
                  <a:pt x="1252561" y="315325"/>
                </a:lnTo>
                <a:lnTo>
                  <a:pt x="1249139" y="268729"/>
                </a:lnTo>
                <a:lnTo>
                  <a:pt x="1239200" y="224255"/>
                </a:lnTo>
                <a:lnTo>
                  <a:pt x="1223232" y="182391"/>
                </a:lnTo>
                <a:lnTo>
                  <a:pt x="1201721" y="143627"/>
                </a:lnTo>
                <a:lnTo>
                  <a:pt x="1175158" y="108448"/>
                </a:lnTo>
                <a:lnTo>
                  <a:pt x="1144028" y="77343"/>
                </a:lnTo>
                <a:lnTo>
                  <a:pt x="1108822" y="50800"/>
                </a:lnTo>
                <a:lnTo>
                  <a:pt x="1070025" y="29306"/>
                </a:lnTo>
                <a:lnTo>
                  <a:pt x="1028127" y="13350"/>
                </a:lnTo>
                <a:lnTo>
                  <a:pt x="983616" y="3418"/>
                </a:lnTo>
                <a:lnTo>
                  <a:pt x="9369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831683" y="6169397"/>
            <a:ext cx="955675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 spc="30">
                <a:latin typeface="宋体"/>
                <a:cs typeface="宋体"/>
              </a:rPr>
              <a:t>中程调度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42066" y="4055654"/>
            <a:ext cx="1483360" cy="734695"/>
          </a:xfrm>
          <a:custGeom>
            <a:avLst/>
            <a:gdLst/>
            <a:ahLst/>
            <a:cxnLst/>
            <a:rect l="l" t="t" r="r" b="b"/>
            <a:pathLst>
              <a:path w="1483359" h="734695">
                <a:moveTo>
                  <a:pt x="741629" y="0"/>
                </a:moveTo>
                <a:lnTo>
                  <a:pt x="677646" y="1347"/>
                </a:lnTo>
                <a:lnTo>
                  <a:pt x="615173" y="5318"/>
                </a:lnTo>
                <a:lnTo>
                  <a:pt x="554433" y="11800"/>
                </a:lnTo>
                <a:lnTo>
                  <a:pt x="495648" y="20684"/>
                </a:lnTo>
                <a:lnTo>
                  <a:pt x="439041" y="31860"/>
                </a:lnTo>
                <a:lnTo>
                  <a:pt x="384836" y="45217"/>
                </a:lnTo>
                <a:lnTo>
                  <a:pt x="333253" y="60645"/>
                </a:lnTo>
                <a:lnTo>
                  <a:pt x="284518" y="78033"/>
                </a:lnTo>
                <a:lnTo>
                  <a:pt x="238851" y="97272"/>
                </a:lnTo>
                <a:lnTo>
                  <a:pt x="196477" y="118251"/>
                </a:lnTo>
                <a:lnTo>
                  <a:pt x="157617" y="140860"/>
                </a:lnTo>
                <a:lnTo>
                  <a:pt x="122494" y="164988"/>
                </a:lnTo>
                <a:lnTo>
                  <a:pt x="91332" y="190526"/>
                </a:lnTo>
                <a:lnTo>
                  <a:pt x="41780" y="245388"/>
                </a:lnTo>
                <a:lnTo>
                  <a:pt x="10742" y="304564"/>
                </a:lnTo>
                <a:lnTo>
                  <a:pt x="0" y="367171"/>
                </a:lnTo>
                <a:lnTo>
                  <a:pt x="2722" y="398848"/>
                </a:lnTo>
                <a:lnTo>
                  <a:pt x="23835" y="459850"/>
                </a:lnTo>
                <a:lnTo>
                  <a:pt x="64353" y="516979"/>
                </a:lnTo>
                <a:lnTo>
                  <a:pt x="122494" y="569353"/>
                </a:lnTo>
                <a:lnTo>
                  <a:pt x="157617" y="593482"/>
                </a:lnTo>
                <a:lnTo>
                  <a:pt x="196477" y="616090"/>
                </a:lnTo>
                <a:lnTo>
                  <a:pt x="238851" y="637069"/>
                </a:lnTo>
                <a:lnTo>
                  <a:pt x="284518" y="656308"/>
                </a:lnTo>
                <a:lnTo>
                  <a:pt x="333253" y="673697"/>
                </a:lnTo>
                <a:lnTo>
                  <a:pt x="384836" y="689125"/>
                </a:lnTo>
                <a:lnTo>
                  <a:pt x="439041" y="702482"/>
                </a:lnTo>
                <a:lnTo>
                  <a:pt x="495648" y="713657"/>
                </a:lnTo>
                <a:lnTo>
                  <a:pt x="554433" y="722542"/>
                </a:lnTo>
                <a:lnTo>
                  <a:pt x="615173" y="729024"/>
                </a:lnTo>
                <a:lnTo>
                  <a:pt x="677646" y="732994"/>
                </a:lnTo>
                <a:lnTo>
                  <a:pt x="741629" y="734342"/>
                </a:lnTo>
                <a:lnTo>
                  <a:pt x="805612" y="732994"/>
                </a:lnTo>
                <a:lnTo>
                  <a:pt x="868085" y="729024"/>
                </a:lnTo>
                <a:lnTo>
                  <a:pt x="928825" y="722542"/>
                </a:lnTo>
                <a:lnTo>
                  <a:pt x="987610" y="713657"/>
                </a:lnTo>
                <a:lnTo>
                  <a:pt x="1044217" y="702482"/>
                </a:lnTo>
                <a:lnTo>
                  <a:pt x="1098423" y="689125"/>
                </a:lnTo>
                <a:lnTo>
                  <a:pt x="1150005" y="673697"/>
                </a:lnTo>
                <a:lnTo>
                  <a:pt x="1198741" y="656308"/>
                </a:lnTo>
                <a:lnTo>
                  <a:pt x="1244407" y="637069"/>
                </a:lnTo>
                <a:lnTo>
                  <a:pt x="1286782" y="616090"/>
                </a:lnTo>
                <a:lnTo>
                  <a:pt x="1325642" y="593482"/>
                </a:lnTo>
                <a:lnTo>
                  <a:pt x="1360764" y="569353"/>
                </a:lnTo>
                <a:lnTo>
                  <a:pt x="1391926" y="543816"/>
                </a:lnTo>
                <a:lnTo>
                  <a:pt x="1441479" y="488954"/>
                </a:lnTo>
                <a:lnTo>
                  <a:pt x="1472517" y="429778"/>
                </a:lnTo>
                <a:lnTo>
                  <a:pt x="1483259" y="367171"/>
                </a:lnTo>
                <a:lnTo>
                  <a:pt x="1480536" y="335493"/>
                </a:lnTo>
                <a:lnTo>
                  <a:pt x="1459423" y="274492"/>
                </a:lnTo>
                <a:lnTo>
                  <a:pt x="1418905" y="217363"/>
                </a:lnTo>
                <a:lnTo>
                  <a:pt x="1360764" y="164988"/>
                </a:lnTo>
                <a:lnTo>
                  <a:pt x="1325642" y="140860"/>
                </a:lnTo>
                <a:lnTo>
                  <a:pt x="1286782" y="118251"/>
                </a:lnTo>
                <a:lnTo>
                  <a:pt x="1244407" y="97272"/>
                </a:lnTo>
                <a:lnTo>
                  <a:pt x="1198741" y="78033"/>
                </a:lnTo>
                <a:lnTo>
                  <a:pt x="1150005" y="60645"/>
                </a:lnTo>
                <a:lnTo>
                  <a:pt x="1098423" y="45217"/>
                </a:lnTo>
                <a:lnTo>
                  <a:pt x="1044217" y="31860"/>
                </a:lnTo>
                <a:lnTo>
                  <a:pt x="987610" y="20684"/>
                </a:lnTo>
                <a:lnTo>
                  <a:pt x="928825" y="11800"/>
                </a:lnTo>
                <a:lnTo>
                  <a:pt x="868085" y="5318"/>
                </a:lnTo>
                <a:lnTo>
                  <a:pt x="805612" y="1347"/>
                </a:lnTo>
                <a:lnTo>
                  <a:pt x="741629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42066" y="4055654"/>
            <a:ext cx="1483360" cy="734695"/>
          </a:xfrm>
          <a:custGeom>
            <a:avLst/>
            <a:gdLst/>
            <a:ahLst/>
            <a:cxnLst/>
            <a:rect l="l" t="t" r="r" b="b"/>
            <a:pathLst>
              <a:path w="1483359" h="734695">
                <a:moveTo>
                  <a:pt x="1483259" y="367171"/>
                </a:moveTo>
                <a:lnTo>
                  <a:pt x="1472517" y="304564"/>
                </a:lnTo>
                <a:lnTo>
                  <a:pt x="1441479" y="245388"/>
                </a:lnTo>
                <a:lnTo>
                  <a:pt x="1391926" y="190526"/>
                </a:lnTo>
                <a:lnTo>
                  <a:pt x="1360764" y="164988"/>
                </a:lnTo>
                <a:lnTo>
                  <a:pt x="1325642" y="140860"/>
                </a:lnTo>
                <a:lnTo>
                  <a:pt x="1286782" y="118251"/>
                </a:lnTo>
                <a:lnTo>
                  <a:pt x="1244407" y="97272"/>
                </a:lnTo>
                <a:lnTo>
                  <a:pt x="1198741" y="78033"/>
                </a:lnTo>
                <a:lnTo>
                  <a:pt x="1150005" y="60645"/>
                </a:lnTo>
                <a:lnTo>
                  <a:pt x="1098423" y="45217"/>
                </a:lnTo>
                <a:lnTo>
                  <a:pt x="1044217" y="31860"/>
                </a:lnTo>
                <a:lnTo>
                  <a:pt x="987610" y="20684"/>
                </a:lnTo>
                <a:lnTo>
                  <a:pt x="928825" y="11800"/>
                </a:lnTo>
                <a:lnTo>
                  <a:pt x="868085" y="5318"/>
                </a:lnTo>
                <a:lnTo>
                  <a:pt x="805612" y="1347"/>
                </a:lnTo>
                <a:lnTo>
                  <a:pt x="741629" y="0"/>
                </a:lnTo>
                <a:lnTo>
                  <a:pt x="677646" y="1347"/>
                </a:lnTo>
                <a:lnTo>
                  <a:pt x="615173" y="5318"/>
                </a:lnTo>
                <a:lnTo>
                  <a:pt x="554433" y="11800"/>
                </a:lnTo>
                <a:lnTo>
                  <a:pt x="495648" y="20684"/>
                </a:lnTo>
                <a:lnTo>
                  <a:pt x="439041" y="31860"/>
                </a:lnTo>
                <a:lnTo>
                  <a:pt x="384835" y="45217"/>
                </a:lnTo>
                <a:lnTo>
                  <a:pt x="333253" y="60645"/>
                </a:lnTo>
                <a:lnTo>
                  <a:pt x="284518" y="78033"/>
                </a:lnTo>
                <a:lnTo>
                  <a:pt x="238851" y="97272"/>
                </a:lnTo>
                <a:lnTo>
                  <a:pt x="196477" y="118251"/>
                </a:lnTo>
                <a:lnTo>
                  <a:pt x="157617" y="140860"/>
                </a:lnTo>
                <a:lnTo>
                  <a:pt x="122494" y="164988"/>
                </a:lnTo>
                <a:lnTo>
                  <a:pt x="91332" y="190526"/>
                </a:lnTo>
                <a:lnTo>
                  <a:pt x="41780" y="245388"/>
                </a:lnTo>
                <a:lnTo>
                  <a:pt x="10742" y="304564"/>
                </a:lnTo>
                <a:lnTo>
                  <a:pt x="0" y="367171"/>
                </a:lnTo>
                <a:lnTo>
                  <a:pt x="2722" y="398848"/>
                </a:lnTo>
                <a:lnTo>
                  <a:pt x="23835" y="459850"/>
                </a:lnTo>
                <a:lnTo>
                  <a:pt x="64353" y="516979"/>
                </a:lnTo>
                <a:lnTo>
                  <a:pt x="122494" y="569353"/>
                </a:lnTo>
                <a:lnTo>
                  <a:pt x="157617" y="593482"/>
                </a:lnTo>
                <a:lnTo>
                  <a:pt x="196477" y="616090"/>
                </a:lnTo>
                <a:lnTo>
                  <a:pt x="238851" y="637069"/>
                </a:lnTo>
                <a:lnTo>
                  <a:pt x="284518" y="656308"/>
                </a:lnTo>
                <a:lnTo>
                  <a:pt x="333253" y="673697"/>
                </a:lnTo>
                <a:lnTo>
                  <a:pt x="384835" y="689125"/>
                </a:lnTo>
                <a:lnTo>
                  <a:pt x="439041" y="702482"/>
                </a:lnTo>
                <a:lnTo>
                  <a:pt x="495648" y="713657"/>
                </a:lnTo>
                <a:lnTo>
                  <a:pt x="554433" y="722542"/>
                </a:lnTo>
                <a:lnTo>
                  <a:pt x="615173" y="729024"/>
                </a:lnTo>
                <a:lnTo>
                  <a:pt x="677646" y="732994"/>
                </a:lnTo>
                <a:lnTo>
                  <a:pt x="741629" y="734342"/>
                </a:lnTo>
                <a:lnTo>
                  <a:pt x="805612" y="732994"/>
                </a:lnTo>
                <a:lnTo>
                  <a:pt x="868085" y="729024"/>
                </a:lnTo>
                <a:lnTo>
                  <a:pt x="928825" y="722542"/>
                </a:lnTo>
                <a:lnTo>
                  <a:pt x="987610" y="713657"/>
                </a:lnTo>
                <a:lnTo>
                  <a:pt x="1044217" y="702482"/>
                </a:lnTo>
                <a:lnTo>
                  <a:pt x="1098423" y="689125"/>
                </a:lnTo>
                <a:lnTo>
                  <a:pt x="1150005" y="673697"/>
                </a:lnTo>
                <a:lnTo>
                  <a:pt x="1198741" y="656308"/>
                </a:lnTo>
                <a:lnTo>
                  <a:pt x="1244407" y="637069"/>
                </a:lnTo>
                <a:lnTo>
                  <a:pt x="1286782" y="616090"/>
                </a:lnTo>
                <a:lnTo>
                  <a:pt x="1325642" y="593482"/>
                </a:lnTo>
                <a:lnTo>
                  <a:pt x="1360764" y="569353"/>
                </a:lnTo>
                <a:lnTo>
                  <a:pt x="1391926" y="543816"/>
                </a:lnTo>
                <a:lnTo>
                  <a:pt x="1441479" y="488954"/>
                </a:lnTo>
                <a:lnTo>
                  <a:pt x="1472517" y="429778"/>
                </a:lnTo>
                <a:lnTo>
                  <a:pt x="1483259" y="3671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652390" y="4223057"/>
            <a:ext cx="86296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宋体"/>
                <a:cs typeface="宋体"/>
              </a:rPr>
              <a:t>运行态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237303" y="4055654"/>
            <a:ext cx="1483360" cy="734695"/>
          </a:xfrm>
          <a:custGeom>
            <a:avLst/>
            <a:gdLst/>
            <a:ahLst/>
            <a:cxnLst/>
            <a:rect l="l" t="t" r="r" b="b"/>
            <a:pathLst>
              <a:path w="1483359" h="734695">
                <a:moveTo>
                  <a:pt x="741629" y="0"/>
                </a:moveTo>
                <a:lnTo>
                  <a:pt x="677646" y="1347"/>
                </a:lnTo>
                <a:lnTo>
                  <a:pt x="615173" y="5318"/>
                </a:lnTo>
                <a:lnTo>
                  <a:pt x="554433" y="11800"/>
                </a:lnTo>
                <a:lnTo>
                  <a:pt x="495648" y="20684"/>
                </a:lnTo>
                <a:lnTo>
                  <a:pt x="439041" y="31860"/>
                </a:lnTo>
                <a:lnTo>
                  <a:pt x="384836" y="45217"/>
                </a:lnTo>
                <a:lnTo>
                  <a:pt x="333253" y="60645"/>
                </a:lnTo>
                <a:lnTo>
                  <a:pt x="284518" y="78033"/>
                </a:lnTo>
                <a:lnTo>
                  <a:pt x="238851" y="97272"/>
                </a:lnTo>
                <a:lnTo>
                  <a:pt x="196477" y="118251"/>
                </a:lnTo>
                <a:lnTo>
                  <a:pt x="157617" y="140860"/>
                </a:lnTo>
                <a:lnTo>
                  <a:pt x="122494" y="164988"/>
                </a:lnTo>
                <a:lnTo>
                  <a:pt x="91332" y="190526"/>
                </a:lnTo>
                <a:lnTo>
                  <a:pt x="41780" y="245388"/>
                </a:lnTo>
                <a:lnTo>
                  <a:pt x="10742" y="304564"/>
                </a:lnTo>
                <a:lnTo>
                  <a:pt x="0" y="367171"/>
                </a:lnTo>
                <a:lnTo>
                  <a:pt x="2722" y="398848"/>
                </a:lnTo>
                <a:lnTo>
                  <a:pt x="23835" y="459850"/>
                </a:lnTo>
                <a:lnTo>
                  <a:pt x="64353" y="516979"/>
                </a:lnTo>
                <a:lnTo>
                  <a:pt x="122494" y="569353"/>
                </a:lnTo>
                <a:lnTo>
                  <a:pt x="157617" y="593482"/>
                </a:lnTo>
                <a:lnTo>
                  <a:pt x="196477" y="616090"/>
                </a:lnTo>
                <a:lnTo>
                  <a:pt x="238851" y="637069"/>
                </a:lnTo>
                <a:lnTo>
                  <a:pt x="284518" y="656308"/>
                </a:lnTo>
                <a:lnTo>
                  <a:pt x="333253" y="673697"/>
                </a:lnTo>
                <a:lnTo>
                  <a:pt x="384836" y="689125"/>
                </a:lnTo>
                <a:lnTo>
                  <a:pt x="439041" y="702482"/>
                </a:lnTo>
                <a:lnTo>
                  <a:pt x="495648" y="713657"/>
                </a:lnTo>
                <a:lnTo>
                  <a:pt x="554433" y="722542"/>
                </a:lnTo>
                <a:lnTo>
                  <a:pt x="615173" y="729024"/>
                </a:lnTo>
                <a:lnTo>
                  <a:pt x="677646" y="732994"/>
                </a:lnTo>
                <a:lnTo>
                  <a:pt x="741629" y="734342"/>
                </a:lnTo>
                <a:lnTo>
                  <a:pt x="805629" y="732994"/>
                </a:lnTo>
                <a:lnTo>
                  <a:pt x="868115" y="729024"/>
                </a:lnTo>
                <a:lnTo>
                  <a:pt x="928865" y="722542"/>
                </a:lnTo>
                <a:lnTo>
                  <a:pt x="987656" y="713657"/>
                </a:lnTo>
                <a:lnTo>
                  <a:pt x="1044267" y="702482"/>
                </a:lnTo>
                <a:lnTo>
                  <a:pt x="1098475" y="689125"/>
                </a:lnTo>
                <a:lnTo>
                  <a:pt x="1150056" y="673697"/>
                </a:lnTo>
                <a:lnTo>
                  <a:pt x="1198790" y="656308"/>
                </a:lnTo>
                <a:lnTo>
                  <a:pt x="1244453" y="637069"/>
                </a:lnTo>
                <a:lnTo>
                  <a:pt x="1286823" y="616090"/>
                </a:lnTo>
                <a:lnTo>
                  <a:pt x="1325678" y="593482"/>
                </a:lnTo>
                <a:lnTo>
                  <a:pt x="1360794" y="569353"/>
                </a:lnTo>
                <a:lnTo>
                  <a:pt x="1391950" y="543816"/>
                </a:lnTo>
                <a:lnTo>
                  <a:pt x="1441491" y="488954"/>
                </a:lnTo>
                <a:lnTo>
                  <a:pt x="1472520" y="429778"/>
                </a:lnTo>
                <a:lnTo>
                  <a:pt x="1483259" y="367171"/>
                </a:lnTo>
                <a:lnTo>
                  <a:pt x="1480537" y="335493"/>
                </a:lnTo>
                <a:lnTo>
                  <a:pt x="1459431" y="274492"/>
                </a:lnTo>
                <a:lnTo>
                  <a:pt x="1418923" y="217363"/>
                </a:lnTo>
                <a:lnTo>
                  <a:pt x="1360794" y="164988"/>
                </a:lnTo>
                <a:lnTo>
                  <a:pt x="1325678" y="140860"/>
                </a:lnTo>
                <a:lnTo>
                  <a:pt x="1286823" y="118251"/>
                </a:lnTo>
                <a:lnTo>
                  <a:pt x="1244453" y="97272"/>
                </a:lnTo>
                <a:lnTo>
                  <a:pt x="1198790" y="78033"/>
                </a:lnTo>
                <a:lnTo>
                  <a:pt x="1150056" y="60645"/>
                </a:lnTo>
                <a:lnTo>
                  <a:pt x="1098475" y="45217"/>
                </a:lnTo>
                <a:lnTo>
                  <a:pt x="1044267" y="31860"/>
                </a:lnTo>
                <a:lnTo>
                  <a:pt x="987656" y="20684"/>
                </a:lnTo>
                <a:lnTo>
                  <a:pt x="928865" y="11800"/>
                </a:lnTo>
                <a:lnTo>
                  <a:pt x="868115" y="5318"/>
                </a:lnTo>
                <a:lnTo>
                  <a:pt x="805629" y="1347"/>
                </a:lnTo>
                <a:lnTo>
                  <a:pt x="741629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237303" y="4055654"/>
            <a:ext cx="1483360" cy="734695"/>
          </a:xfrm>
          <a:custGeom>
            <a:avLst/>
            <a:gdLst/>
            <a:ahLst/>
            <a:cxnLst/>
            <a:rect l="l" t="t" r="r" b="b"/>
            <a:pathLst>
              <a:path w="1483359" h="734695">
                <a:moveTo>
                  <a:pt x="1483259" y="367171"/>
                </a:moveTo>
                <a:lnTo>
                  <a:pt x="1472520" y="304564"/>
                </a:lnTo>
                <a:lnTo>
                  <a:pt x="1441491" y="245388"/>
                </a:lnTo>
                <a:lnTo>
                  <a:pt x="1391950" y="190526"/>
                </a:lnTo>
                <a:lnTo>
                  <a:pt x="1360794" y="164988"/>
                </a:lnTo>
                <a:lnTo>
                  <a:pt x="1325678" y="140860"/>
                </a:lnTo>
                <a:lnTo>
                  <a:pt x="1286823" y="118251"/>
                </a:lnTo>
                <a:lnTo>
                  <a:pt x="1244453" y="97272"/>
                </a:lnTo>
                <a:lnTo>
                  <a:pt x="1198790" y="78033"/>
                </a:lnTo>
                <a:lnTo>
                  <a:pt x="1150056" y="60645"/>
                </a:lnTo>
                <a:lnTo>
                  <a:pt x="1098475" y="45217"/>
                </a:lnTo>
                <a:lnTo>
                  <a:pt x="1044267" y="31860"/>
                </a:lnTo>
                <a:lnTo>
                  <a:pt x="987656" y="20684"/>
                </a:lnTo>
                <a:lnTo>
                  <a:pt x="928865" y="11800"/>
                </a:lnTo>
                <a:lnTo>
                  <a:pt x="868115" y="5318"/>
                </a:lnTo>
                <a:lnTo>
                  <a:pt x="805629" y="1347"/>
                </a:lnTo>
                <a:lnTo>
                  <a:pt x="741629" y="0"/>
                </a:lnTo>
                <a:lnTo>
                  <a:pt x="677646" y="1347"/>
                </a:lnTo>
                <a:lnTo>
                  <a:pt x="615173" y="5318"/>
                </a:lnTo>
                <a:lnTo>
                  <a:pt x="554433" y="11800"/>
                </a:lnTo>
                <a:lnTo>
                  <a:pt x="495648" y="20684"/>
                </a:lnTo>
                <a:lnTo>
                  <a:pt x="439041" y="31860"/>
                </a:lnTo>
                <a:lnTo>
                  <a:pt x="384835" y="45217"/>
                </a:lnTo>
                <a:lnTo>
                  <a:pt x="333253" y="60645"/>
                </a:lnTo>
                <a:lnTo>
                  <a:pt x="284518" y="78033"/>
                </a:lnTo>
                <a:lnTo>
                  <a:pt x="238851" y="97272"/>
                </a:lnTo>
                <a:lnTo>
                  <a:pt x="196477" y="118251"/>
                </a:lnTo>
                <a:lnTo>
                  <a:pt x="157617" y="140860"/>
                </a:lnTo>
                <a:lnTo>
                  <a:pt x="122494" y="164988"/>
                </a:lnTo>
                <a:lnTo>
                  <a:pt x="91332" y="190526"/>
                </a:lnTo>
                <a:lnTo>
                  <a:pt x="41780" y="245388"/>
                </a:lnTo>
                <a:lnTo>
                  <a:pt x="10742" y="304564"/>
                </a:lnTo>
                <a:lnTo>
                  <a:pt x="0" y="367171"/>
                </a:lnTo>
                <a:lnTo>
                  <a:pt x="2722" y="398848"/>
                </a:lnTo>
                <a:lnTo>
                  <a:pt x="23835" y="459850"/>
                </a:lnTo>
                <a:lnTo>
                  <a:pt x="64353" y="516979"/>
                </a:lnTo>
                <a:lnTo>
                  <a:pt x="122494" y="569353"/>
                </a:lnTo>
                <a:lnTo>
                  <a:pt x="157617" y="593482"/>
                </a:lnTo>
                <a:lnTo>
                  <a:pt x="196477" y="616090"/>
                </a:lnTo>
                <a:lnTo>
                  <a:pt x="238851" y="637069"/>
                </a:lnTo>
                <a:lnTo>
                  <a:pt x="284518" y="656308"/>
                </a:lnTo>
                <a:lnTo>
                  <a:pt x="333253" y="673697"/>
                </a:lnTo>
                <a:lnTo>
                  <a:pt x="384835" y="689125"/>
                </a:lnTo>
                <a:lnTo>
                  <a:pt x="439041" y="702482"/>
                </a:lnTo>
                <a:lnTo>
                  <a:pt x="495648" y="713657"/>
                </a:lnTo>
                <a:lnTo>
                  <a:pt x="554433" y="722542"/>
                </a:lnTo>
                <a:lnTo>
                  <a:pt x="615173" y="729024"/>
                </a:lnTo>
                <a:lnTo>
                  <a:pt x="677646" y="732994"/>
                </a:lnTo>
                <a:lnTo>
                  <a:pt x="741629" y="734342"/>
                </a:lnTo>
                <a:lnTo>
                  <a:pt x="805629" y="732994"/>
                </a:lnTo>
                <a:lnTo>
                  <a:pt x="868115" y="729024"/>
                </a:lnTo>
                <a:lnTo>
                  <a:pt x="928865" y="722542"/>
                </a:lnTo>
                <a:lnTo>
                  <a:pt x="987656" y="713657"/>
                </a:lnTo>
                <a:lnTo>
                  <a:pt x="1044267" y="702482"/>
                </a:lnTo>
                <a:lnTo>
                  <a:pt x="1098475" y="689125"/>
                </a:lnTo>
                <a:lnTo>
                  <a:pt x="1150056" y="673697"/>
                </a:lnTo>
                <a:lnTo>
                  <a:pt x="1198790" y="656308"/>
                </a:lnTo>
                <a:lnTo>
                  <a:pt x="1244453" y="637069"/>
                </a:lnTo>
                <a:lnTo>
                  <a:pt x="1286823" y="616090"/>
                </a:lnTo>
                <a:lnTo>
                  <a:pt x="1325678" y="593482"/>
                </a:lnTo>
                <a:lnTo>
                  <a:pt x="1360794" y="569353"/>
                </a:lnTo>
                <a:lnTo>
                  <a:pt x="1391950" y="543816"/>
                </a:lnTo>
                <a:lnTo>
                  <a:pt x="1441491" y="488954"/>
                </a:lnTo>
                <a:lnTo>
                  <a:pt x="1472520" y="429778"/>
                </a:lnTo>
                <a:lnTo>
                  <a:pt x="1483259" y="3671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547627" y="4223057"/>
            <a:ext cx="86296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宋体"/>
                <a:cs typeface="宋体"/>
              </a:rPr>
              <a:t>退出态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321432" y="574039"/>
            <a:ext cx="45021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处理</a:t>
            </a:r>
            <a:r>
              <a:rPr dirty="0" sz="4400"/>
              <a:t>器调度的层次</a:t>
            </a:r>
            <a:endParaRPr sz="4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213" y="99186"/>
            <a:ext cx="334200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Candara"/>
                <a:cs typeface="Candara"/>
              </a:rPr>
              <a:t>Feedback</a:t>
            </a:r>
            <a:r>
              <a:rPr dirty="0" sz="4000" spc="-35">
                <a:latin typeface="Candara"/>
                <a:cs typeface="Candara"/>
              </a:rPr>
              <a:t> </a:t>
            </a:r>
            <a:r>
              <a:rPr dirty="0" sz="4000" spc="-5">
                <a:latin typeface="Candara"/>
                <a:cs typeface="Candara"/>
              </a:rPr>
              <a:t>(</a:t>
            </a:r>
            <a:r>
              <a:rPr dirty="0" sz="3600" spc="-5">
                <a:latin typeface="Candara"/>
                <a:cs typeface="Candara"/>
              </a:rPr>
              <a:t>q=2</a:t>
            </a:r>
            <a:r>
              <a:rPr dirty="0" baseline="25462" sz="3600" spc="-7">
                <a:latin typeface="Candara"/>
                <a:cs typeface="Candara"/>
              </a:rPr>
              <a:t>i</a:t>
            </a:r>
            <a:r>
              <a:rPr dirty="0" sz="4000" spc="-5">
                <a:latin typeface="Candara"/>
                <a:cs typeface="Candara"/>
              </a:rPr>
              <a:t>)</a:t>
            </a:r>
            <a:endParaRPr sz="40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2253" y="26804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71747" y="268046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31519" y="363176"/>
            <a:ext cx="1371600" cy="2708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 marR="5080" indent="-1270">
              <a:lnSpc>
                <a:spcPct val="143700"/>
              </a:lnSpc>
              <a:spcBef>
                <a:spcPts val="95"/>
              </a:spcBef>
            </a:pPr>
            <a:r>
              <a:rPr dirty="0" sz="2400" spc="-5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e=3~4  RQ0=</a:t>
            </a:r>
            <a:endParaRPr sz="2400">
              <a:latin typeface="Times New Roman"/>
              <a:cs typeface="Times New Roman"/>
            </a:endParaRPr>
          </a:p>
          <a:p>
            <a:pPr marL="12700" marR="274955" indent="12065">
              <a:lnSpc>
                <a:spcPct val="157600"/>
              </a:lnSpc>
              <a:spcBef>
                <a:spcPts val="11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RQ1=</a:t>
            </a:r>
            <a:r>
              <a:rPr dirty="0" sz="2400" spc="-9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  </a:t>
            </a:r>
            <a:r>
              <a:rPr dirty="0" sz="2400" b="1">
                <a:latin typeface="Times New Roman"/>
                <a:cs typeface="Times New Roman"/>
              </a:rPr>
              <a:t>RQ2=</a:t>
            </a:r>
            <a:endParaRPr sz="2400">
              <a:latin typeface="Times New Roman"/>
              <a:cs typeface="Times New Roman"/>
            </a:endParaRPr>
          </a:p>
          <a:p>
            <a:pPr algn="r" marR="132080">
              <a:lnSpc>
                <a:spcPct val="100000"/>
              </a:lnSpc>
              <a:spcBef>
                <a:spcPts val="785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51147" y="880872"/>
            <a:ext cx="5292851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3974" y="5203012"/>
            <a:ext cx="32181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Running=A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and</a:t>
            </a:r>
            <a:r>
              <a:rPr dirty="0" sz="2400" spc="-16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finished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66316" y="3541925"/>
            <a:ext cx="7183983" cy="1400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213" y="99186"/>
            <a:ext cx="334200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Candara"/>
                <a:cs typeface="Candara"/>
              </a:rPr>
              <a:t>Feedback</a:t>
            </a:r>
            <a:r>
              <a:rPr dirty="0" sz="4000" spc="-35">
                <a:latin typeface="Candara"/>
                <a:cs typeface="Candara"/>
              </a:rPr>
              <a:t> </a:t>
            </a:r>
            <a:r>
              <a:rPr dirty="0" sz="4000" spc="-5">
                <a:latin typeface="Candara"/>
                <a:cs typeface="Candara"/>
              </a:rPr>
              <a:t>(</a:t>
            </a:r>
            <a:r>
              <a:rPr dirty="0" sz="3600" spc="-5">
                <a:latin typeface="Candara"/>
                <a:cs typeface="Candara"/>
              </a:rPr>
              <a:t>q=2</a:t>
            </a:r>
            <a:r>
              <a:rPr dirty="0" baseline="25462" sz="3600" spc="-7">
                <a:latin typeface="Candara"/>
                <a:cs typeface="Candara"/>
              </a:rPr>
              <a:t>i</a:t>
            </a:r>
            <a:r>
              <a:rPr dirty="0" sz="4000" spc="-5">
                <a:latin typeface="Candara"/>
                <a:cs typeface="Candara"/>
              </a:rPr>
              <a:t>)</a:t>
            </a:r>
            <a:endParaRPr sz="40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2253" y="26804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71747" y="268046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30044" y="26804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7991" y="363176"/>
            <a:ext cx="1250315" cy="2243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26060">
              <a:lnSpc>
                <a:spcPct val="143700"/>
              </a:lnSpc>
              <a:spcBef>
                <a:spcPts val="95"/>
              </a:spcBef>
              <a:tabLst>
                <a:tab pos="948055" algn="l"/>
              </a:tabLst>
            </a:pPr>
            <a:r>
              <a:rPr dirty="0" sz="2400" spc="-5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5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4  RQ0=	C</a:t>
            </a:r>
            <a:endParaRPr sz="2400">
              <a:latin typeface="Times New Roman"/>
              <a:cs typeface="Times New Roman"/>
            </a:endParaRPr>
          </a:p>
          <a:p>
            <a:pPr marL="45720" marR="154940" indent="-22860">
              <a:lnSpc>
                <a:spcPct val="157600"/>
              </a:lnSpc>
              <a:spcBef>
                <a:spcPts val="110"/>
              </a:spcBef>
            </a:pPr>
            <a:r>
              <a:rPr dirty="0" sz="2400" b="1">
                <a:latin typeface="Times New Roman"/>
                <a:cs typeface="Times New Roman"/>
              </a:rPr>
              <a:t>RQ1=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  RQ2=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51147" y="952500"/>
            <a:ext cx="5292851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86004" y="2899664"/>
            <a:ext cx="1553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Running=A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66316" y="3541925"/>
            <a:ext cx="7183983" cy="1400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213" y="99186"/>
            <a:ext cx="334200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Candara"/>
                <a:cs typeface="Candara"/>
              </a:rPr>
              <a:t>Feedback</a:t>
            </a:r>
            <a:r>
              <a:rPr dirty="0" sz="4000" spc="-35">
                <a:latin typeface="Candara"/>
                <a:cs typeface="Candara"/>
              </a:rPr>
              <a:t> </a:t>
            </a:r>
            <a:r>
              <a:rPr dirty="0" sz="4000" spc="-5">
                <a:latin typeface="Candara"/>
                <a:cs typeface="Candara"/>
              </a:rPr>
              <a:t>(</a:t>
            </a:r>
            <a:r>
              <a:rPr dirty="0" sz="3600" spc="-5">
                <a:latin typeface="Candara"/>
                <a:cs typeface="Candara"/>
              </a:rPr>
              <a:t>q=2</a:t>
            </a:r>
            <a:r>
              <a:rPr dirty="0" baseline="25462" sz="3600" spc="-7">
                <a:latin typeface="Candara"/>
                <a:cs typeface="Candara"/>
              </a:rPr>
              <a:t>i</a:t>
            </a:r>
            <a:r>
              <a:rPr dirty="0" sz="4000" spc="-5">
                <a:latin typeface="Candara"/>
                <a:cs typeface="Candara"/>
              </a:rPr>
              <a:t>)</a:t>
            </a:r>
            <a:endParaRPr sz="40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2253" y="26804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71747" y="268046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30044" y="26804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1519" y="363176"/>
            <a:ext cx="1371600" cy="2243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069" marR="5080" indent="-3175">
              <a:lnSpc>
                <a:spcPct val="143700"/>
              </a:lnSpc>
              <a:spcBef>
                <a:spcPts val="95"/>
              </a:spcBef>
            </a:pPr>
            <a:r>
              <a:rPr dirty="0" sz="2400" spc="-5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e=4~5  RQ0=</a:t>
            </a:r>
            <a:endParaRPr sz="2400">
              <a:latin typeface="Times New Roman"/>
              <a:cs typeface="Times New Roman"/>
            </a:endParaRPr>
          </a:p>
          <a:p>
            <a:pPr marL="12700" marR="274955" indent="12065">
              <a:lnSpc>
                <a:spcPct val="157600"/>
              </a:lnSpc>
              <a:spcBef>
                <a:spcPts val="110"/>
              </a:spcBef>
            </a:pPr>
            <a:r>
              <a:rPr dirty="0" sz="2400" b="1">
                <a:latin typeface="Times New Roman"/>
                <a:cs typeface="Times New Roman"/>
              </a:rPr>
              <a:t>RQ1=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  RQ2=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51147" y="952500"/>
            <a:ext cx="5292851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86004" y="2899664"/>
            <a:ext cx="1553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Running=C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63267" y="3514505"/>
            <a:ext cx="7183983" cy="1401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213" y="99186"/>
            <a:ext cx="334200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Candara"/>
                <a:cs typeface="Candara"/>
              </a:rPr>
              <a:t>Feedback</a:t>
            </a:r>
            <a:r>
              <a:rPr dirty="0" sz="4000" spc="-35">
                <a:latin typeface="Candara"/>
                <a:cs typeface="Candara"/>
              </a:rPr>
              <a:t> </a:t>
            </a:r>
            <a:r>
              <a:rPr dirty="0" sz="4000" spc="-5">
                <a:latin typeface="Candara"/>
                <a:cs typeface="Candara"/>
              </a:rPr>
              <a:t>(</a:t>
            </a:r>
            <a:r>
              <a:rPr dirty="0" sz="3600" spc="-5">
                <a:latin typeface="Candara"/>
                <a:cs typeface="Candara"/>
              </a:rPr>
              <a:t>q=2</a:t>
            </a:r>
            <a:r>
              <a:rPr dirty="0" baseline="25462" sz="3600" spc="-7">
                <a:latin typeface="Candara"/>
                <a:cs typeface="Candara"/>
              </a:rPr>
              <a:t>i</a:t>
            </a:r>
            <a:r>
              <a:rPr dirty="0" sz="4000" spc="-5">
                <a:latin typeface="Candara"/>
                <a:cs typeface="Candara"/>
              </a:rPr>
              <a:t>)</a:t>
            </a:r>
            <a:endParaRPr sz="40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2253" y="26804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71747" y="268046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30044" y="26804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1519" y="363176"/>
            <a:ext cx="1371600" cy="2243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5095" marR="5080" indent="-76200">
              <a:lnSpc>
                <a:spcPct val="143700"/>
              </a:lnSpc>
              <a:spcBef>
                <a:spcPts val="95"/>
              </a:spcBef>
            </a:pPr>
            <a:r>
              <a:rPr dirty="0" sz="2400" spc="-5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e=5~6  RQ0=</a:t>
            </a:r>
            <a:endParaRPr sz="2400">
              <a:latin typeface="Times New Roman"/>
              <a:cs typeface="Times New Roman"/>
            </a:endParaRPr>
          </a:p>
          <a:p>
            <a:pPr marL="12700" marR="227329" indent="42545">
              <a:lnSpc>
                <a:spcPct val="157600"/>
              </a:lnSpc>
              <a:spcBef>
                <a:spcPts val="110"/>
              </a:spcBef>
            </a:pPr>
            <a:r>
              <a:rPr dirty="0" sz="2400" b="1">
                <a:latin typeface="Times New Roman"/>
                <a:cs typeface="Times New Roman"/>
              </a:rPr>
              <a:t>RQ1=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  RQ2=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51147" y="981455"/>
            <a:ext cx="5292851" cy="1467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3624" y="2899664"/>
            <a:ext cx="1536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Running=B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20595" y="3601413"/>
            <a:ext cx="7158125" cy="1395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24728" y="3070098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38059" y="3070098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03214" y="3319271"/>
            <a:ext cx="1440180" cy="78105"/>
          </a:xfrm>
          <a:custGeom>
            <a:avLst/>
            <a:gdLst/>
            <a:ahLst/>
            <a:cxnLst/>
            <a:rect l="l" t="t" r="r" b="b"/>
            <a:pathLst>
              <a:path w="1440179" h="7810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60451" y="51815"/>
                </a:lnTo>
                <a:lnTo>
                  <a:pt x="51815" y="51815"/>
                </a:lnTo>
                <a:lnTo>
                  <a:pt x="51815" y="25907"/>
                </a:lnTo>
                <a:lnTo>
                  <a:pt x="60451" y="25907"/>
                </a:lnTo>
                <a:lnTo>
                  <a:pt x="77724" y="0"/>
                </a:lnTo>
                <a:close/>
              </a:path>
              <a:path w="1440179" h="78104">
                <a:moveTo>
                  <a:pt x="1388364" y="38862"/>
                </a:moveTo>
                <a:lnTo>
                  <a:pt x="1362456" y="77724"/>
                </a:lnTo>
                <a:lnTo>
                  <a:pt x="1414272" y="51815"/>
                </a:lnTo>
                <a:lnTo>
                  <a:pt x="1388364" y="51815"/>
                </a:lnTo>
                <a:lnTo>
                  <a:pt x="1388364" y="38862"/>
                </a:lnTo>
                <a:close/>
              </a:path>
              <a:path w="1440179" h="78104">
                <a:moveTo>
                  <a:pt x="51815" y="38862"/>
                </a:moveTo>
                <a:lnTo>
                  <a:pt x="51815" y="51815"/>
                </a:lnTo>
                <a:lnTo>
                  <a:pt x="60451" y="51815"/>
                </a:lnTo>
                <a:lnTo>
                  <a:pt x="51815" y="38862"/>
                </a:lnTo>
                <a:close/>
              </a:path>
              <a:path w="1440179" h="78104">
                <a:moveTo>
                  <a:pt x="1379727" y="25907"/>
                </a:moveTo>
                <a:lnTo>
                  <a:pt x="60451" y="25907"/>
                </a:lnTo>
                <a:lnTo>
                  <a:pt x="51815" y="38862"/>
                </a:lnTo>
                <a:lnTo>
                  <a:pt x="60451" y="51815"/>
                </a:lnTo>
                <a:lnTo>
                  <a:pt x="1379728" y="51815"/>
                </a:lnTo>
                <a:lnTo>
                  <a:pt x="1388364" y="38862"/>
                </a:lnTo>
                <a:lnTo>
                  <a:pt x="1379727" y="25907"/>
                </a:lnTo>
                <a:close/>
              </a:path>
              <a:path w="1440179" h="78104">
                <a:moveTo>
                  <a:pt x="1414271" y="25907"/>
                </a:moveTo>
                <a:lnTo>
                  <a:pt x="1388364" y="25907"/>
                </a:lnTo>
                <a:lnTo>
                  <a:pt x="1388364" y="51815"/>
                </a:lnTo>
                <a:lnTo>
                  <a:pt x="1414272" y="51815"/>
                </a:lnTo>
                <a:lnTo>
                  <a:pt x="1440180" y="38862"/>
                </a:lnTo>
                <a:lnTo>
                  <a:pt x="1414271" y="25907"/>
                </a:lnTo>
                <a:close/>
              </a:path>
              <a:path w="1440179" h="78104">
                <a:moveTo>
                  <a:pt x="60451" y="25907"/>
                </a:moveTo>
                <a:lnTo>
                  <a:pt x="51815" y="25907"/>
                </a:lnTo>
                <a:lnTo>
                  <a:pt x="51815" y="38862"/>
                </a:lnTo>
                <a:lnTo>
                  <a:pt x="60451" y="25907"/>
                </a:lnTo>
                <a:close/>
              </a:path>
              <a:path w="1440179" h="78104">
                <a:moveTo>
                  <a:pt x="1362456" y="0"/>
                </a:moveTo>
                <a:lnTo>
                  <a:pt x="1388364" y="38862"/>
                </a:lnTo>
                <a:lnTo>
                  <a:pt x="1388364" y="25907"/>
                </a:lnTo>
                <a:lnTo>
                  <a:pt x="1414271" y="25907"/>
                </a:lnTo>
                <a:lnTo>
                  <a:pt x="136245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35953" y="2761868"/>
            <a:ext cx="7239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q=</a:t>
            </a:r>
            <a:r>
              <a:rPr dirty="0" sz="2800" spc="10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baseline="25525" sz="2775" spc="15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25525" sz="277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213" y="99186"/>
            <a:ext cx="334200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Candara"/>
                <a:cs typeface="Candara"/>
              </a:rPr>
              <a:t>Feedback</a:t>
            </a:r>
            <a:r>
              <a:rPr dirty="0" sz="4000" spc="-35">
                <a:latin typeface="Candara"/>
                <a:cs typeface="Candara"/>
              </a:rPr>
              <a:t> </a:t>
            </a:r>
            <a:r>
              <a:rPr dirty="0" sz="4000" spc="-5">
                <a:latin typeface="Candara"/>
                <a:cs typeface="Candara"/>
              </a:rPr>
              <a:t>(</a:t>
            </a:r>
            <a:r>
              <a:rPr dirty="0" sz="3600" spc="-5">
                <a:latin typeface="Candara"/>
                <a:cs typeface="Candara"/>
              </a:rPr>
              <a:t>q=2</a:t>
            </a:r>
            <a:r>
              <a:rPr dirty="0" baseline="25462" sz="3600" spc="-7">
                <a:latin typeface="Candara"/>
                <a:cs typeface="Candara"/>
              </a:rPr>
              <a:t>i</a:t>
            </a:r>
            <a:r>
              <a:rPr dirty="0" sz="4000" spc="-5">
                <a:latin typeface="Candara"/>
                <a:cs typeface="Candara"/>
              </a:rPr>
              <a:t>)</a:t>
            </a:r>
            <a:endParaRPr sz="40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2253" y="26804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71747" y="268046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68704" y="363176"/>
            <a:ext cx="1334770" cy="2708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265" marR="5080" indent="-76200">
              <a:lnSpc>
                <a:spcPct val="143700"/>
              </a:lnSpc>
              <a:spcBef>
                <a:spcPts val="95"/>
              </a:spcBef>
            </a:pPr>
            <a:r>
              <a:rPr dirty="0" sz="2400" spc="-5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e=6~7  RQ0=</a:t>
            </a:r>
            <a:endParaRPr sz="2400">
              <a:latin typeface="Times New Roman"/>
              <a:cs typeface="Times New Roman"/>
            </a:endParaRPr>
          </a:p>
          <a:p>
            <a:pPr marL="63500" marR="198755" indent="24130">
              <a:lnSpc>
                <a:spcPct val="157600"/>
              </a:lnSpc>
              <a:spcBef>
                <a:spcPts val="110"/>
              </a:spcBef>
            </a:pPr>
            <a:r>
              <a:rPr dirty="0" sz="2400" b="1">
                <a:latin typeface="Times New Roman"/>
                <a:cs typeface="Times New Roman"/>
              </a:rPr>
              <a:t>RQ1=  RQ2=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algn="r" marR="132080">
              <a:lnSpc>
                <a:spcPct val="100000"/>
              </a:lnSpc>
              <a:spcBef>
                <a:spcPts val="785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51147" y="981455"/>
            <a:ext cx="5292851" cy="1467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6354" y="5491988"/>
            <a:ext cx="32346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Running=C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and</a:t>
            </a:r>
            <a:r>
              <a:rPr dirty="0" sz="2400" spc="-4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finished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63267" y="3601413"/>
            <a:ext cx="7159646" cy="1395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87211" y="3070098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60919" y="3070098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1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1" y="430529"/>
                </a:lnTo>
                <a:lnTo>
                  <a:pt x="57911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1" y="416051"/>
                </a:lnTo>
                <a:lnTo>
                  <a:pt x="57911" y="430529"/>
                </a:lnTo>
                <a:lnTo>
                  <a:pt x="79628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55029" y="3319271"/>
            <a:ext cx="1440180" cy="78105"/>
          </a:xfrm>
          <a:custGeom>
            <a:avLst/>
            <a:gdLst/>
            <a:ahLst/>
            <a:cxnLst/>
            <a:rect l="l" t="t" r="r" b="b"/>
            <a:pathLst>
              <a:path w="1440179" h="7810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60451" y="51815"/>
                </a:lnTo>
                <a:lnTo>
                  <a:pt x="51816" y="51815"/>
                </a:lnTo>
                <a:lnTo>
                  <a:pt x="51816" y="25907"/>
                </a:lnTo>
                <a:lnTo>
                  <a:pt x="60452" y="25907"/>
                </a:lnTo>
                <a:lnTo>
                  <a:pt x="77724" y="0"/>
                </a:lnTo>
                <a:close/>
              </a:path>
              <a:path w="1440179" h="78104">
                <a:moveTo>
                  <a:pt x="1388364" y="38862"/>
                </a:moveTo>
                <a:lnTo>
                  <a:pt x="1362455" y="77724"/>
                </a:lnTo>
                <a:lnTo>
                  <a:pt x="1414272" y="51815"/>
                </a:lnTo>
                <a:lnTo>
                  <a:pt x="1388364" y="51815"/>
                </a:lnTo>
                <a:lnTo>
                  <a:pt x="1388364" y="38862"/>
                </a:lnTo>
                <a:close/>
              </a:path>
              <a:path w="1440179" h="78104">
                <a:moveTo>
                  <a:pt x="51816" y="38862"/>
                </a:moveTo>
                <a:lnTo>
                  <a:pt x="51816" y="51815"/>
                </a:lnTo>
                <a:lnTo>
                  <a:pt x="60451" y="51815"/>
                </a:lnTo>
                <a:lnTo>
                  <a:pt x="51816" y="38862"/>
                </a:lnTo>
                <a:close/>
              </a:path>
              <a:path w="1440179" h="78104">
                <a:moveTo>
                  <a:pt x="1379727" y="25907"/>
                </a:moveTo>
                <a:lnTo>
                  <a:pt x="60452" y="25907"/>
                </a:lnTo>
                <a:lnTo>
                  <a:pt x="51816" y="38862"/>
                </a:lnTo>
                <a:lnTo>
                  <a:pt x="60451" y="51815"/>
                </a:lnTo>
                <a:lnTo>
                  <a:pt x="1379727" y="51815"/>
                </a:lnTo>
                <a:lnTo>
                  <a:pt x="1388364" y="38862"/>
                </a:lnTo>
                <a:lnTo>
                  <a:pt x="1379727" y="25907"/>
                </a:lnTo>
                <a:close/>
              </a:path>
              <a:path w="1440179" h="78104">
                <a:moveTo>
                  <a:pt x="1414271" y="25907"/>
                </a:moveTo>
                <a:lnTo>
                  <a:pt x="1388364" y="25907"/>
                </a:lnTo>
                <a:lnTo>
                  <a:pt x="1388364" y="51815"/>
                </a:lnTo>
                <a:lnTo>
                  <a:pt x="1414272" y="51815"/>
                </a:lnTo>
                <a:lnTo>
                  <a:pt x="1440179" y="38862"/>
                </a:lnTo>
                <a:lnTo>
                  <a:pt x="1414271" y="25907"/>
                </a:lnTo>
                <a:close/>
              </a:path>
              <a:path w="1440179" h="78104">
                <a:moveTo>
                  <a:pt x="60452" y="25907"/>
                </a:moveTo>
                <a:lnTo>
                  <a:pt x="51816" y="25907"/>
                </a:lnTo>
                <a:lnTo>
                  <a:pt x="51816" y="38862"/>
                </a:lnTo>
                <a:lnTo>
                  <a:pt x="60452" y="25907"/>
                </a:lnTo>
                <a:close/>
              </a:path>
              <a:path w="1440179" h="78104">
                <a:moveTo>
                  <a:pt x="1362455" y="0"/>
                </a:moveTo>
                <a:lnTo>
                  <a:pt x="1388364" y="38862"/>
                </a:lnTo>
                <a:lnTo>
                  <a:pt x="1388364" y="25907"/>
                </a:lnTo>
                <a:lnTo>
                  <a:pt x="1414271" y="25907"/>
                </a:lnTo>
                <a:lnTo>
                  <a:pt x="1362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35953" y="2761868"/>
            <a:ext cx="7239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q=</a:t>
            </a:r>
            <a:r>
              <a:rPr dirty="0" sz="2800" spc="10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baseline="25525" sz="2775" spc="15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25525" sz="277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213" y="99186"/>
            <a:ext cx="334200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Candara"/>
                <a:cs typeface="Candara"/>
              </a:rPr>
              <a:t>Feedback</a:t>
            </a:r>
            <a:r>
              <a:rPr dirty="0" sz="4000" spc="-35">
                <a:latin typeface="Candara"/>
                <a:cs typeface="Candara"/>
              </a:rPr>
              <a:t> </a:t>
            </a:r>
            <a:r>
              <a:rPr dirty="0" sz="4000" spc="-5">
                <a:latin typeface="Candara"/>
                <a:cs typeface="Candara"/>
              </a:rPr>
              <a:t>(</a:t>
            </a:r>
            <a:r>
              <a:rPr dirty="0" sz="3600" spc="-5">
                <a:latin typeface="Candara"/>
                <a:cs typeface="Candara"/>
              </a:rPr>
              <a:t>q=2</a:t>
            </a:r>
            <a:r>
              <a:rPr dirty="0" baseline="25462" sz="3600" spc="-7">
                <a:latin typeface="Candara"/>
                <a:cs typeface="Candara"/>
              </a:rPr>
              <a:t>i</a:t>
            </a:r>
            <a:r>
              <a:rPr dirty="0" sz="4000" spc="-5">
                <a:latin typeface="Candara"/>
                <a:cs typeface="Candara"/>
              </a:rPr>
              <a:t>)</a:t>
            </a:r>
            <a:endParaRPr sz="40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1302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5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8" y="430529"/>
                </a:lnTo>
                <a:lnTo>
                  <a:pt x="28955" y="430529"/>
                </a:lnTo>
                <a:lnTo>
                  <a:pt x="28955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5" y="0"/>
                </a:lnTo>
                <a:lnTo>
                  <a:pt x="28955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7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8" y="430529"/>
                </a:lnTo>
                <a:lnTo>
                  <a:pt x="8686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2253" y="26804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3403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71747" y="268046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1700" y="2998470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4" h="502920">
                <a:moveTo>
                  <a:pt x="28956" y="416051"/>
                </a:moveTo>
                <a:lnTo>
                  <a:pt x="0" y="416051"/>
                </a:lnTo>
                <a:lnTo>
                  <a:pt x="43433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4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4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68704" y="363176"/>
            <a:ext cx="1334770" cy="2708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265" marR="5080" indent="-76200">
              <a:lnSpc>
                <a:spcPct val="143700"/>
              </a:lnSpc>
              <a:spcBef>
                <a:spcPts val="95"/>
              </a:spcBef>
            </a:pPr>
            <a:r>
              <a:rPr dirty="0" sz="2400" spc="-5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e=7~9  RQ0=</a:t>
            </a:r>
            <a:endParaRPr sz="2400">
              <a:latin typeface="Times New Roman"/>
              <a:cs typeface="Times New Roman"/>
            </a:endParaRPr>
          </a:p>
          <a:p>
            <a:pPr marL="127635" marR="414020" indent="-1905">
              <a:lnSpc>
                <a:spcPct val="157600"/>
              </a:lnSpc>
              <a:spcBef>
                <a:spcPts val="110"/>
              </a:spcBef>
            </a:pPr>
            <a:r>
              <a:rPr dirty="0" sz="2400" b="1">
                <a:latin typeface="Times New Roman"/>
                <a:cs typeface="Times New Roman"/>
              </a:rPr>
              <a:t>RQ1=  RQ2=</a:t>
            </a:r>
            <a:endParaRPr sz="2400">
              <a:latin typeface="Times New Roman"/>
              <a:cs typeface="Times New Roman"/>
            </a:endParaRPr>
          </a:p>
          <a:p>
            <a:pPr algn="r" marR="132080">
              <a:lnSpc>
                <a:spcPct val="100000"/>
              </a:lnSpc>
              <a:spcBef>
                <a:spcPts val="785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51147" y="952500"/>
            <a:ext cx="5292851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1672" y="5347512"/>
            <a:ext cx="32219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Running=B and</a:t>
            </a:r>
            <a:r>
              <a:rPr dirty="0" sz="2400" spc="-5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finished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20595" y="3601413"/>
            <a:ext cx="7158125" cy="1395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24728" y="3070098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38059" y="3070098"/>
            <a:ext cx="86995" cy="502920"/>
          </a:xfrm>
          <a:custGeom>
            <a:avLst/>
            <a:gdLst/>
            <a:ahLst/>
            <a:cxnLst/>
            <a:rect l="l" t="t" r="r" b="b"/>
            <a:pathLst>
              <a:path w="86995" h="502920">
                <a:moveTo>
                  <a:pt x="28956" y="416051"/>
                </a:moveTo>
                <a:lnTo>
                  <a:pt x="0" y="416051"/>
                </a:lnTo>
                <a:lnTo>
                  <a:pt x="43434" y="502919"/>
                </a:lnTo>
                <a:lnTo>
                  <a:pt x="79629" y="430529"/>
                </a:lnTo>
                <a:lnTo>
                  <a:pt x="28956" y="430529"/>
                </a:lnTo>
                <a:lnTo>
                  <a:pt x="28956" y="416051"/>
                </a:lnTo>
                <a:close/>
              </a:path>
              <a:path w="86995" h="502920">
                <a:moveTo>
                  <a:pt x="57912" y="0"/>
                </a:moveTo>
                <a:lnTo>
                  <a:pt x="28956" y="0"/>
                </a:lnTo>
                <a:lnTo>
                  <a:pt x="28956" y="430529"/>
                </a:lnTo>
                <a:lnTo>
                  <a:pt x="57912" y="430529"/>
                </a:lnTo>
                <a:lnTo>
                  <a:pt x="57912" y="0"/>
                </a:lnTo>
                <a:close/>
              </a:path>
              <a:path w="86995" h="502920">
                <a:moveTo>
                  <a:pt x="86868" y="416051"/>
                </a:moveTo>
                <a:lnTo>
                  <a:pt x="57912" y="416051"/>
                </a:lnTo>
                <a:lnTo>
                  <a:pt x="57912" y="430529"/>
                </a:lnTo>
                <a:lnTo>
                  <a:pt x="79629" y="430529"/>
                </a:lnTo>
                <a:lnTo>
                  <a:pt x="86868" y="41605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03214" y="3319271"/>
            <a:ext cx="1440180" cy="78105"/>
          </a:xfrm>
          <a:custGeom>
            <a:avLst/>
            <a:gdLst/>
            <a:ahLst/>
            <a:cxnLst/>
            <a:rect l="l" t="t" r="r" b="b"/>
            <a:pathLst>
              <a:path w="1440179" h="7810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60451" y="51815"/>
                </a:lnTo>
                <a:lnTo>
                  <a:pt x="51815" y="51815"/>
                </a:lnTo>
                <a:lnTo>
                  <a:pt x="51815" y="25907"/>
                </a:lnTo>
                <a:lnTo>
                  <a:pt x="60451" y="25907"/>
                </a:lnTo>
                <a:lnTo>
                  <a:pt x="77724" y="0"/>
                </a:lnTo>
                <a:close/>
              </a:path>
              <a:path w="1440179" h="78104">
                <a:moveTo>
                  <a:pt x="1388364" y="38862"/>
                </a:moveTo>
                <a:lnTo>
                  <a:pt x="1362456" y="77724"/>
                </a:lnTo>
                <a:lnTo>
                  <a:pt x="1414272" y="51815"/>
                </a:lnTo>
                <a:lnTo>
                  <a:pt x="1388364" y="51815"/>
                </a:lnTo>
                <a:lnTo>
                  <a:pt x="1388364" y="38862"/>
                </a:lnTo>
                <a:close/>
              </a:path>
              <a:path w="1440179" h="78104">
                <a:moveTo>
                  <a:pt x="51815" y="38862"/>
                </a:moveTo>
                <a:lnTo>
                  <a:pt x="51815" y="51815"/>
                </a:lnTo>
                <a:lnTo>
                  <a:pt x="60451" y="51815"/>
                </a:lnTo>
                <a:lnTo>
                  <a:pt x="51815" y="38862"/>
                </a:lnTo>
                <a:close/>
              </a:path>
              <a:path w="1440179" h="78104">
                <a:moveTo>
                  <a:pt x="1379727" y="25907"/>
                </a:moveTo>
                <a:lnTo>
                  <a:pt x="60451" y="25907"/>
                </a:lnTo>
                <a:lnTo>
                  <a:pt x="51815" y="38862"/>
                </a:lnTo>
                <a:lnTo>
                  <a:pt x="60451" y="51815"/>
                </a:lnTo>
                <a:lnTo>
                  <a:pt x="1379728" y="51815"/>
                </a:lnTo>
                <a:lnTo>
                  <a:pt x="1388364" y="38862"/>
                </a:lnTo>
                <a:lnTo>
                  <a:pt x="1379727" y="25907"/>
                </a:lnTo>
                <a:close/>
              </a:path>
              <a:path w="1440179" h="78104">
                <a:moveTo>
                  <a:pt x="1414271" y="25907"/>
                </a:moveTo>
                <a:lnTo>
                  <a:pt x="1388364" y="25907"/>
                </a:lnTo>
                <a:lnTo>
                  <a:pt x="1388364" y="51815"/>
                </a:lnTo>
                <a:lnTo>
                  <a:pt x="1414272" y="51815"/>
                </a:lnTo>
                <a:lnTo>
                  <a:pt x="1440180" y="38862"/>
                </a:lnTo>
                <a:lnTo>
                  <a:pt x="1414271" y="25907"/>
                </a:lnTo>
                <a:close/>
              </a:path>
              <a:path w="1440179" h="78104">
                <a:moveTo>
                  <a:pt x="60451" y="25907"/>
                </a:moveTo>
                <a:lnTo>
                  <a:pt x="51815" y="25907"/>
                </a:lnTo>
                <a:lnTo>
                  <a:pt x="51815" y="38862"/>
                </a:lnTo>
                <a:lnTo>
                  <a:pt x="60451" y="25907"/>
                </a:lnTo>
                <a:close/>
              </a:path>
              <a:path w="1440179" h="78104">
                <a:moveTo>
                  <a:pt x="1362456" y="0"/>
                </a:moveTo>
                <a:lnTo>
                  <a:pt x="1388364" y="38862"/>
                </a:lnTo>
                <a:lnTo>
                  <a:pt x="1388364" y="25907"/>
                </a:lnTo>
                <a:lnTo>
                  <a:pt x="1414271" y="25907"/>
                </a:lnTo>
                <a:lnTo>
                  <a:pt x="136245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35953" y="2761868"/>
            <a:ext cx="7239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q=</a:t>
            </a:r>
            <a:r>
              <a:rPr dirty="0" sz="2800" spc="10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baseline="25525" sz="2775" spc="15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25525" sz="277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0805" y="833120"/>
            <a:ext cx="263842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>
                <a:latin typeface="Times New Roman"/>
                <a:cs typeface="Times New Roman"/>
              </a:rPr>
              <a:t>Feedback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2058" y="2277617"/>
            <a:ext cx="2743200" cy="441959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528320">
              <a:lnSpc>
                <a:spcPct val="100000"/>
              </a:lnSpc>
              <a:spcBef>
                <a:spcPts val="345"/>
              </a:spcBef>
            </a:pPr>
            <a:r>
              <a:rPr dirty="0" sz="2200" spc="15" b="1">
                <a:latin typeface="Microsoft JhengHei"/>
                <a:cs typeface="Microsoft JhengHei"/>
              </a:rPr>
              <a:t>低</a:t>
            </a:r>
            <a:r>
              <a:rPr dirty="0" sz="2200" b="1">
                <a:latin typeface="Microsoft JhengHei"/>
                <a:cs typeface="Microsoft JhengHei"/>
              </a:rPr>
              <a:t>级就</a:t>
            </a:r>
            <a:r>
              <a:rPr dirty="0" sz="2200" spc="15" b="1">
                <a:latin typeface="Microsoft JhengHei"/>
                <a:cs typeface="Microsoft JhengHei"/>
              </a:rPr>
              <a:t>绪</a:t>
            </a:r>
            <a:r>
              <a:rPr dirty="0" sz="2200" b="1">
                <a:latin typeface="Microsoft JhengHei"/>
                <a:cs typeface="Microsoft JhengHei"/>
              </a:rPr>
              <a:t>队</a:t>
            </a:r>
            <a:r>
              <a:rPr dirty="0" sz="2200" spc="-5" b="1">
                <a:latin typeface="Microsoft JhengHei"/>
                <a:cs typeface="Microsoft JhengHei"/>
              </a:rPr>
              <a:t>列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9388" y="2719577"/>
            <a:ext cx="114300" cy="995680"/>
          </a:xfrm>
          <a:custGeom>
            <a:avLst/>
            <a:gdLst/>
            <a:ahLst/>
            <a:cxnLst/>
            <a:rect l="l" t="t" r="r" b="b"/>
            <a:pathLst>
              <a:path w="114300" h="995679">
                <a:moveTo>
                  <a:pt x="38100" y="880872"/>
                </a:moveTo>
                <a:lnTo>
                  <a:pt x="0" y="880872"/>
                </a:lnTo>
                <a:lnTo>
                  <a:pt x="57150" y="995172"/>
                </a:lnTo>
                <a:lnTo>
                  <a:pt x="104775" y="899922"/>
                </a:lnTo>
                <a:lnTo>
                  <a:pt x="38100" y="899922"/>
                </a:lnTo>
                <a:lnTo>
                  <a:pt x="38100" y="880872"/>
                </a:lnTo>
                <a:close/>
              </a:path>
              <a:path w="114300" h="995679">
                <a:moveTo>
                  <a:pt x="76200" y="0"/>
                </a:moveTo>
                <a:lnTo>
                  <a:pt x="38100" y="0"/>
                </a:lnTo>
                <a:lnTo>
                  <a:pt x="38100" y="899922"/>
                </a:lnTo>
                <a:lnTo>
                  <a:pt x="76200" y="899922"/>
                </a:lnTo>
                <a:lnTo>
                  <a:pt x="76200" y="0"/>
                </a:lnTo>
                <a:close/>
              </a:path>
              <a:path w="114300" h="995679">
                <a:moveTo>
                  <a:pt x="114300" y="880872"/>
                </a:moveTo>
                <a:lnTo>
                  <a:pt x="76200" y="880872"/>
                </a:lnTo>
                <a:lnTo>
                  <a:pt x="76200" y="899922"/>
                </a:lnTo>
                <a:lnTo>
                  <a:pt x="104775" y="899922"/>
                </a:lnTo>
                <a:lnTo>
                  <a:pt x="114300" y="880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93341" y="5263134"/>
            <a:ext cx="2833370" cy="44386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572135">
              <a:lnSpc>
                <a:spcPct val="100000"/>
              </a:lnSpc>
              <a:spcBef>
                <a:spcPts val="355"/>
              </a:spcBef>
            </a:pPr>
            <a:r>
              <a:rPr dirty="0" sz="2200" spc="10" b="1">
                <a:latin typeface="Microsoft JhengHei"/>
                <a:cs typeface="Microsoft JhengHei"/>
              </a:rPr>
              <a:t>高</a:t>
            </a:r>
            <a:r>
              <a:rPr dirty="0" sz="2200" b="1">
                <a:latin typeface="Microsoft JhengHei"/>
                <a:cs typeface="Microsoft JhengHei"/>
              </a:rPr>
              <a:t>级就</a:t>
            </a:r>
            <a:r>
              <a:rPr dirty="0" sz="2200" spc="10" b="1">
                <a:latin typeface="Microsoft JhengHei"/>
                <a:cs typeface="Microsoft JhengHei"/>
              </a:rPr>
              <a:t>绪</a:t>
            </a:r>
            <a:r>
              <a:rPr dirty="0" sz="2200" b="1">
                <a:latin typeface="Microsoft JhengHei"/>
                <a:cs typeface="Microsoft JhengHei"/>
              </a:rPr>
              <a:t>队</a:t>
            </a:r>
            <a:r>
              <a:rPr dirty="0" sz="2200" spc="-5" b="1">
                <a:latin typeface="Microsoft JhengHei"/>
                <a:cs typeface="Microsoft JhengHei"/>
              </a:rPr>
              <a:t>列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3821" y="5263134"/>
            <a:ext cx="2833370" cy="44386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572135">
              <a:lnSpc>
                <a:spcPct val="100000"/>
              </a:lnSpc>
              <a:spcBef>
                <a:spcPts val="355"/>
              </a:spcBef>
            </a:pPr>
            <a:r>
              <a:rPr dirty="0" sz="2200" spc="10" b="1">
                <a:latin typeface="Microsoft JhengHei"/>
                <a:cs typeface="Microsoft JhengHei"/>
              </a:rPr>
              <a:t>中</a:t>
            </a:r>
            <a:r>
              <a:rPr dirty="0" sz="2200" b="1">
                <a:latin typeface="Microsoft JhengHei"/>
                <a:cs typeface="Microsoft JhengHei"/>
              </a:rPr>
              <a:t>级就</a:t>
            </a:r>
            <a:r>
              <a:rPr dirty="0" sz="2200" spc="10" b="1">
                <a:latin typeface="Microsoft JhengHei"/>
                <a:cs typeface="Microsoft JhengHei"/>
              </a:rPr>
              <a:t>绪</a:t>
            </a:r>
            <a:r>
              <a:rPr dirty="0" sz="2200" b="1">
                <a:latin typeface="Microsoft JhengHei"/>
                <a:cs typeface="Microsoft JhengHei"/>
              </a:rPr>
              <a:t>队</a:t>
            </a:r>
            <a:r>
              <a:rPr dirty="0" sz="2200" spc="-5" b="1">
                <a:latin typeface="Microsoft JhengHei"/>
                <a:cs typeface="Microsoft JhengHei"/>
              </a:rPr>
              <a:t>列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6942" y="3605021"/>
            <a:ext cx="1278890" cy="88582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217804" marR="212090">
              <a:lnSpc>
                <a:spcPct val="100000"/>
              </a:lnSpc>
              <a:spcBef>
                <a:spcPts val="350"/>
              </a:spcBef>
            </a:pPr>
            <a:r>
              <a:rPr dirty="0" sz="2200" spc="15" b="1">
                <a:latin typeface="Microsoft JhengHei"/>
                <a:cs typeface="Microsoft JhengHei"/>
              </a:rPr>
              <a:t>等</a:t>
            </a:r>
            <a:r>
              <a:rPr dirty="0" sz="2200" b="1">
                <a:latin typeface="Microsoft JhengHei"/>
                <a:cs typeface="Microsoft JhengHei"/>
              </a:rPr>
              <a:t>待</a:t>
            </a:r>
            <a:r>
              <a:rPr dirty="0" sz="2200" spc="-5" b="1">
                <a:latin typeface="Microsoft JhengHei"/>
                <a:cs typeface="Microsoft JhengHei"/>
              </a:rPr>
              <a:t>磁 </a:t>
            </a:r>
            <a:r>
              <a:rPr dirty="0" sz="2200" spc="15" b="1">
                <a:latin typeface="Microsoft JhengHei"/>
                <a:cs typeface="Microsoft JhengHei"/>
              </a:rPr>
              <a:t>盘</a:t>
            </a:r>
            <a:r>
              <a:rPr dirty="0" sz="2200" b="1">
                <a:latin typeface="Microsoft JhengHei"/>
                <a:cs typeface="Microsoft JhengHei"/>
              </a:rPr>
              <a:t>磁</a:t>
            </a:r>
            <a:r>
              <a:rPr dirty="0" sz="2200" spc="-5" b="1">
                <a:latin typeface="Microsoft JhengHei"/>
                <a:cs typeface="Microsoft JhengHei"/>
              </a:rPr>
              <a:t>带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3177" y="3605021"/>
            <a:ext cx="1280160" cy="88582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217804" marR="213360">
              <a:lnSpc>
                <a:spcPct val="100000"/>
              </a:lnSpc>
              <a:spcBef>
                <a:spcPts val="350"/>
              </a:spcBef>
            </a:pPr>
            <a:r>
              <a:rPr dirty="0" sz="2200" spc="15" b="1">
                <a:latin typeface="Microsoft JhengHei"/>
                <a:cs typeface="Microsoft JhengHei"/>
              </a:rPr>
              <a:t>等</a:t>
            </a:r>
            <a:r>
              <a:rPr dirty="0" sz="2200" b="1">
                <a:latin typeface="Microsoft JhengHei"/>
                <a:cs typeface="Microsoft JhengHei"/>
              </a:rPr>
              <a:t>待</a:t>
            </a:r>
            <a:r>
              <a:rPr dirty="0" sz="2200" spc="-5" b="1">
                <a:latin typeface="Microsoft JhengHei"/>
                <a:cs typeface="Microsoft JhengHei"/>
              </a:rPr>
              <a:t>其 </a:t>
            </a:r>
            <a:r>
              <a:rPr dirty="0" sz="2200" spc="15" b="1">
                <a:latin typeface="Microsoft JhengHei"/>
                <a:cs typeface="Microsoft JhengHei"/>
              </a:rPr>
              <a:t>他</a:t>
            </a:r>
            <a:r>
              <a:rPr dirty="0" sz="2200" b="1">
                <a:latin typeface="Microsoft JhengHei"/>
                <a:cs typeface="Microsoft JhengHei"/>
              </a:rPr>
              <a:t>外</a:t>
            </a:r>
            <a:r>
              <a:rPr dirty="0" sz="2200" spc="-5" b="1">
                <a:latin typeface="Microsoft JhengHei"/>
                <a:cs typeface="Microsoft JhengHei"/>
              </a:rPr>
              <a:t>设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52138" y="3714750"/>
            <a:ext cx="1463040" cy="662940"/>
          </a:xfrm>
          <a:custGeom>
            <a:avLst/>
            <a:gdLst/>
            <a:ahLst/>
            <a:cxnLst/>
            <a:rect l="l" t="t" r="r" b="b"/>
            <a:pathLst>
              <a:path w="1463039" h="662939">
                <a:moveTo>
                  <a:pt x="0" y="331469"/>
                </a:moveTo>
                <a:lnTo>
                  <a:pt x="10594" y="274959"/>
                </a:lnTo>
                <a:lnTo>
                  <a:pt x="41207" y="221542"/>
                </a:lnTo>
                <a:lnTo>
                  <a:pt x="90080" y="172016"/>
                </a:lnTo>
                <a:lnTo>
                  <a:pt x="120816" y="148962"/>
                </a:lnTo>
                <a:lnTo>
                  <a:pt x="155458" y="127179"/>
                </a:lnTo>
                <a:lnTo>
                  <a:pt x="193786" y="106767"/>
                </a:lnTo>
                <a:lnTo>
                  <a:pt x="235582" y="87827"/>
                </a:lnTo>
                <a:lnTo>
                  <a:pt x="280625" y="70457"/>
                </a:lnTo>
                <a:lnTo>
                  <a:pt x="328696" y="54757"/>
                </a:lnTo>
                <a:lnTo>
                  <a:pt x="379574" y="40828"/>
                </a:lnTo>
                <a:lnTo>
                  <a:pt x="433042" y="28768"/>
                </a:lnTo>
                <a:lnTo>
                  <a:pt x="488878" y="18677"/>
                </a:lnTo>
                <a:lnTo>
                  <a:pt x="546864" y="10655"/>
                </a:lnTo>
                <a:lnTo>
                  <a:pt x="606779" y="4802"/>
                </a:lnTo>
                <a:lnTo>
                  <a:pt x="668404" y="1217"/>
                </a:lnTo>
                <a:lnTo>
                  <a:pt x="731520" y="0"/>
                </a:lnTo>
                <a:lnTo>
                  <a:pt x="794635" y="1217"/>
                </a:lnTo>
                <a:lnTo>
                  <a:pt x="856260" y="4802"/>
                </a:lnTo>
                <a:lnTo>
                  <a:pt x="916175" y="10655"/>
                </a:lnTo>
                <a:lnTo>
                  <a:pt x="974161" y="18677"/>
                </a:lnTo>
                <a:lnTo>
                  <a:pt x="1029997" y="28768"/>
                </a:lnTo>
                <a:lnTo>
                  <a:pt x="1083465" y="40828"/>
                </a:lnTo>
                <a:lnTo>
                  <a:pt x="1134343" y="54757"/>
                </a:lnTo>
                <a:lnTo>
                  <a:pt x="1182414" y="70457"/>
                </a:lnTo>
                <a:lnTo>
                  <a:pt x="1227457" y="87827"/>
                </a:lnTo>
                <a:lnTo>
                  <a:pt x="1269253" y="106767"/>
                </a:lnTo>
                <a:lnTo>
                  <a:pt x="1307581" y="127179"/>
                </a:lnTo>
                <a:lnTo>
                  <a:pt x="1342223" y="148962"/>
                </a:lnTo>
                <a:lnTo>
                  <a:pt x="1372959" y="172016"/>
                </a:lnTo>
                <a:lnTo>
                  <a:pt x="1421832" y="221542"/>
                </a:lnTo>
                <a:lnTo>
                  <a:pt x="1452445" y="274959"/>
                </a:lnTo>
                <a:lnTo>
                  <a:pt x="1463039" y="331469"/>
                </a:lnTo>
                <a:lnTo>
                  <a:pt x="1460354" y="360062"/>
                </a:lnTo>
                <a:lnTo>
                  <a:pt x="1439531" y="415125"/>
                </a:lnTo>
                <a:lnTo>
                  <a:pt x="1399568" y="466696"/>
                </a:lnTo>
                <a:lnTo>
                  <a:pt x="1342223" y="513977"/>
                </a:lnTo>
                <a:lnTo>
                  <a:pt x="1307581" y="535760"/>
                </a:lnTo>
                <a:lnTo>
                  <a:pt x="1269253" y="556172"/>
                </a:lnTo>
                <a:lnTo>
                  <a:pt x="1227457" y="575112"/>
                </a:lnTo>
                <a:lnTo>
                  <a:pt x="1182414" y="592482"/>
                </a:lnTo>
                <a:lnTo>
                  <a:pt x="1134343" y="608182"/>
                </a:lnTo>
                <a:lnTo>
                  <a:pt x="1083465" y="622111"/>
                </a:lnTo>
                <a:lnTo>
                  <a:pt x="1029997" y="634171"/>
                </a:lnTo>
                <a:lnTo>
                  <a:pt x="974161" y="644262"/>
                </a:lnTo>
                <a:lnTo>
                  <a:pt x="916175" y="652284"/>
                </a:lnTo>
                <a:lnTo>
                  <a:pt x="856260" y="658137"/>
                </a:lnTo>
                <a:lnTo>
                  <a:pt x="794635" y="661722"/>
                </a:lnTo>
                <a:lnTo>
                  <a:pt x="731520" y="662939"/>
                </a:lnTo>
                <a:lnTo>
                  <a:pt x="668404" y="661722"/>
                </a:lnTo>
                <a:lnTo>
                  <a:pt x="606779" y="658137"/>
                </a:lnTo>
                <a:lnTo>
                  <a:pt x="546864" y="652284"/>
                </a:lnTo>
                <a:lnTo>
                  <a:pt x="488878" y="644262"/>
                </a:lnTo>
                <a:lnTo>
                  <a:pt x="433042" y="634171"/>
                </a:lnTo>
                <a:lnTo>
                  <a:pt x="379574" y="622111"/>
                </a:lnTo>
                <a:lnTo>
                  <a:pt x="328696" y="608182"/>
                </a:lnTo>
                <a:lnTo>
                  <a:pt x="280625" y="592482"/>
                </a:lnTo>
                <a:lnTo>
                  <a:pt x="235582" y="575112"/>
                </a:lnTo>
                <a:lnTo>
                  <a:pt x="193786" y="556172"/>
                </a:lnTo>
                <a:lnTo>
                  <a:pt x="155458" y="535760"/>
                </a:lnTo>
                <a:lnTo>
                  <a:pt x="120816" y="513977"/>
                </a:lnTo>
                <a:lnTo>
                  <a:pt x="90080" y="490923"/>
                </a:lnTo>
                <a:lnTo>
                  <a:pt x="41207" y="441397"/>
                </a:lnTo>
                <a:lnTo>
                  <a:pt x="10594" y="387980"/>
                </a:lnTo>
                <a:lnTo>
                  <a:pt x="0" y="33146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589145" y="3857701"/>
            <a:ext cx="5892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5" b="1">
                <a:latin typeface="Microsoft JhengHei"/>
                <a:cs typeface="Microsoft JhengHei"/>
              </a:rPr>
              <a:t>运行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3628" y="2719577"/>
            <a:ext cx="114300" cy="995680"/>
          </a:xfrm>
          <a:custGeom>
            <a:avLst/>
            <a:gdLst/>
            <a:ahLst/>
            <a:cxnLst/>
            <a:rect l="l" t="t" r="r" b="b"/>
            <a:pathLst>
              <a:path w="114300" h="995679">
                <a:moveTo>
                  <a:pt x="76200" y="95250"/>
                </a:moveTo>
                <a:lnTo>
                  <a:pt x="38100" y="95250"/>
                </a:lnTo>
                <a:lnTo>
                  <a:pt x="38100" y="995172"/>
                </a:lnTo>
                <a:lnTo>
                  <a:pt x="76200" y="995172"/>
                </a:lnTo>
                <a:lnTo>
                  <a:pt x="76200" y="95250"/>
                </a:lnTo>
                <a:close/>
              </a:path>
              <a:path w="114300" h="99567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99567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15178" y="3989832"/>
            <a:ext cx="1922145" cy="114300"/>
          </a:xfrm>
          <a:custGeom>
            <a:avLst/>
            <a:gdLst/>
            <a:ahLst/>
            <a:cxnLst/>
            <a:rect l="l" t="t" r="r" b="b"/>
            <a:pathLst>
              <a:path w="1922145" h="114300">
                <a:moveTo>
                  <a:pt x="1807464" y="0"/>
                </a:moveTo>
                <a:lnTo>
                  <a:pt x="1807464" y="114300"/>
                </a:lnTo>
                <a:lnTo>
                  <a:pt x="1883664" y="76200"/>
                </a:lnTo>
                <a:lnTo>
                  <a:pt x="1826514" y="76200"/>
                </a:lnTo>
                <a:lnTo>
                  <a:pt x="1826514" y="38100"/>
                </a:lnTo>
                <a:lnTo>
                  <a:pt x="1883664" y="38100"/>
                </a:lnTo>
                <a:lnTo>
                  <a:pt x="1807464" y="0"/>
                </a:lnTo>
                <a:close/>
              </a:path>
              <a:path w="1922145" h="114300">
                <a:moveTo>
                  <a:pt x="180746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807464" y="76200"/>
                </a:lnTo>
                <a:lnTo>
                  <a:pt x="1807464" y="38100"/>
                </a:lnTo>
                <a:close/>
              </a:path>
              <a:path w="1922145" h="114300">
                <a:moveTo>
                  <a:pt x="1883664" y="38100"/>
                </a:moveTo>
                <a:lnTo>
                  <a:pt x="1826514" y="38100"/>
                </a:lnTo>
                <a:lnTo>
                  <a:pt x="1826514" y="76200"/>
                </a:lnTo>
                <a:lnTo>
                  <a:pt x="1883664" y="76200"/>
                </a:lnTo>
                <a:lnTo>
                  <a:pt x="1921764" y="57150"/>
                </a:lnTo>
                <a:lnTo>
                  <a:pt x="188366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23338" y="3989832"/>
            <a:ext cx="1828800" cy="114300"/>
          </a:xfrm>
          <a:custGeom>
            <a:avLst/>
            <a:gdLst/>
            <a:ahLst/>
            <a:cxnLst/>
            <a:rect l="l" t="t" r="r" b="b"/>
            <a:pathLst>
              <a:path w="18288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8288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828800" h="114300">
                <a:moveTo>
                  <a:pt x="182880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828800" y="76200"/>
                </a:lnTo>
                <a:lnTo>
                  <a:pt x="1828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19871" y="4490465"/>
            <a:ext cx="114300" cy="772795"/>
          </a:xfrm>
          <a:custGeom>
            <a:avLst/>
            <a:gdLst/>
            <a:ahLst/>
            <a:cxnLst/>
            <a:rect l="l" t="t" r="r" b="b"/>
            <a:pathLst>
              <a:path w="114300" h="772795">
                <a:moveTo>
                  <a:pt x="38100" y="658367"/>
                </a:moveTo>
                <a:lnTo>
                  <a:pt x="0" y="658367"/>
                </a:lnTo>
                <a:lnTo>
                  <a:pt x="57150" y="772667"/>
                </a:lnTo>
                <a:lnTo>
                  <a:pt x="104775" y="677417"/>
                </a:lnTo>
                <a:lnTo>
                  <a:pt x="38100" y="677417"/>
                </a:lnTo>
                <a:lnTo>
                  <a:pt x="38100" y="658367"/>
                </a:lnTo>
                <a:close/>
              </a:path>
              <a:path w="114300" h="772795">
                <a:moveTo>
                  <a:pt x="76200" y="0"/>
                </a:moveTo>
                <a:lnTo>
                  <a:pt x="38100" y="0"/>
                </a:lnTo>
                <a:lnTo>
                  <a:pt x="38100" y="677417"/>
                </a:lnTo>
                <a:lnTo>
                  <a:pt x="76200" y="677417"/>
                </a:lnTo>
                <a:lnTo>
                  <a:pt x="76200" y="0"/>
                </a:lnTo>
                <a:close/>
              </a:path>
              <a:path w="114300" h="772795">
                <a:moveTo>
                  <a:pt x="114300" y="658367"/>
                </a:moveTo>
                <a:lnTo>
                  <a:pt x="76200" y="658367"/>
                </a:lnTo>
                <a:lnTo>
                  <a:pt x="76200" y="677417"/>
                </a:lnTo>
                <a:lnTo>
                  <a:pt x="104775" y="677417"/>
                </a:lnTo>
                <a:lnTo>
                  <a:pt x="114300" y="658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26107" y="4490465"/>
            <a:ext cx="114300" cy="772795"/>
          </a:xfrm>
          <a:custGeom>
            <a:avLst/>
            <a:gdLst/>
            <a:ahLst/>
            <a:cxnLst/>
            <a:rect l="l" t="t" r="r" b="b"/>
            <a:pathLst>
              <a:path w="114300" h="772795">
                <a:moveTo>
                  <a:pt x="38100" y="658367"/>
                </a:moveTo>
                <a:lnTo>
                  <a:pt x="0" y="658367"/>
                </a:lnTo>
                <a:lnTo>
                  <a:pt x="57150" y="772667"/>
                </a:lnTo>
                <a:lnTo>
                  <a:pt x="104775" y="677417"/>
                </a:lnTo>
                <a:lnTo>
                  <a:pt x="38100" y="677417"/>
                </a:lnTo>
                <a:lnTo>
                  <a:pt x="38100" y="658367"/>
                </a:lnTo>
                <a:close/>
              </a:path>
              <a:path w="114300" h="772795">
                <a:moveTo>
                  <a:pt x="76200" y="0"/>
                </a:moveTo>
                <a:lnTo>
                  <a:pt x="38100" y="0"/>
                </a:lnTo>
                <a:lnTo>
                  <a:pt x="38100" y="677417"/>
                </a:lnTo>
                <a:lnTo>
                  <a:pt x="76200" y="677417"/>
                </a:lnTo>
                <a:lnTo>
                  <a:pt x="76200" y="0"/>
                </a:lnTo>
                <a:close/>
              </a:path>
              <a:path w="114300" h="772795">
                <a:moveTo>
                  <a:pt x="114300" y="658367"/>
                </a:moveTo>
                <a:lnTo>
                  <a:pt x="76200" y="658367"/>
                </a:lnTo>
                <a:lnTo>
                  <a:pt x="76200" y="677417"/>
                </a:lnTo>
                <a:lnTo>
                  <a:pt x="104775" y="677417"/>
                </a:lnTo>
                <a:lnTo>
                  <a:pt x="114300" y="658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18889" y="4377690"/>
            <a:ext cx="391795" cy="892810"/>
          </a:xfrm>
          <a:custGeom>
            <a:avLst/>
            <a:gdLst/>
            <a:ahLst/>
            <a:cxnLst/>
            <a:rect l="l" t="t" r="r" b="b"/>
            <a:pathLst>
              <a:path w="391795" h="892810">
                <a:moveTo>
                  <a:pt x="320805" y="98486"/>
                </a:moveTo>
                <a:lnTo>
                  <a:pt x="0" y="878205"/>
                </a:lnTo>
                <a:lnTo>
                  <a:pt x="35306" y="892683"/>
                </a:lnTo>
                <a:lnTo>
                  <a:pt x="355983" y="112971"/>
                </a:lnTo>
                <a:lnTo>
                  <a:pt x="320805" y="98486"/>
                </a:lnTo>
                <a:close/>
              </a:path>
              <a:path w="391795" h="892810">
                <a:moveTo>
                  <a:pt x="387851" y="80899"/>
                </a:moveTo>
                <a:lnTo>
                  <a:pt x="328040" y="80899"/>
                </a:lnTo>
                <a:lnTo>
                  <a:pt x="363220" y="95377"/>
                </a:lnTo>
                <a:lnTo>
                  <a:pt x="355983" y="112971"/>
                </a:lnTo>
                <a:lnTo>
                  <a:pt x="391287" y="127508"/>
                </a:lnTo>
                <a:lnTo>
                  <a:pt x="387851" y="80899"/>
                </a:lnTo>
                <a:close/>
              </a:path>
              <a:path w="391795" h="892810">
                <a:moveTo>
                  <a:pt x="328040" y="80899"/>
                </a:moveTo>
                <a:lnTo>
                  <a:pt x="320805" y="98486"/>
                </a:lnTo>
                <a:lnTo>
                  <a:pt x="355983" y="112971"/>
                </a:lnTo>
                <a:lnTo>
                  <a:pt x="363220" y="95377"/>
                </a:lnTo>
                <a:lnTo>
                  <a:pt x="328040" y="80899"/>
                </a:lnTo>
                <a:close/>
              </a:path>
              <a:path w="391795" h="892810">
                <a:moveTo>
                  <a:pt x="381888" y="0"/>
                </a:moveTo>
                <a:lnTo>
                  <a:pt x="285496" y="83947"/>
                </a:lnTo>
                <a:lnTo>
                  <a:pt x="320805" y="98486"/>
                </a:lnTo>
                <a:lnTo>
                  <a:pt x="328040" y="80899"/>
                </a:lnTo>
                <a:lnTo>
                  <a:pt x="387851" y="80899"/>
                </a:lnTo>
                <a:lnTo>
                  <a:pt x="3818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48834" y="4377690"/>
            <a:ext cx="393065" cy="892810"/>
          </a:xfrm>
          <a:custGeom>
            <a:avLst/>
            <a:gdLst/>
            <a:ahLst/>
            <a:cxnLst/>
            <a:rect l="l" t="t" r="r" b="b"/>
            <a:pathLst>
              <a:path w="393064" h="892810">
                <a:moveTo>
                  <a:pt x="70401" y="98399"/>
                </a:moveTo>
                <a:lnTo>
                  <a:pt x="35243" y="112936"/>
                </a:lnTo>
                <a:lnTo>
                  <a:pt x="357250" y="892683"/>
                </a:lnTo>
                <a:lnTo>
                  <a:pt x="392556" y="878205"/>
                </a:lnTo>
                <a:lnTo>
                  <a:pt x="70401" y="98399"/>
                </a:lnTo>
                <a:close/>
              </a:path>
              <a:path w="393064" h="892810">
                <a:moveTo>
                  <a:pt x="9143" y="0"/>
                </a:moveTo>
                <a:lnTo>
                  <a:pt x="0" y="127508"/>
                </a:lnTo>
                <a:lnTo>
                  <a:pt x="35243" y="112936"/>
                </a:lnTo>
                <a:lnTo>
                  <a:pt x="27939" y="95250"/>
                </a:lnTo>
                <a:lnTo>
                  <a:pt x="63118" y="80772"/>
                </a:lnTo>
                <a:lnTo>
                  <a:pt x="102154" y="80772"/>
                </a:lnTo>
                <a:lnTo>
                  <a:pt x="9143" y="0"/>
                </a:lnTo>
                <a:close/>
              </a:path>
              <a:path w="393064" h="892810">
                <a:moveTo>
                  <a:pt x="63118" y="80772"/>
                </a:moveTo>
                <a:lnTo>
                  <a:pt x="27939" y="95250"/>
                </a:lnTo>
                <a:lnTo>
                  <a:pt x="35243" y="112936"/>
                </a:lnTo>
                <a:lnTo>
                  <a:pt x="70401" y="98399"/>
                </a:lnTo>
                <a:lnTo>
                  <a:pt x="63118" y="80772"/>
                </a:lnTo>
                <a:close/>
              </a:path>
              <a:path w="393064" h="892810">
                <a:moveTo>
                  <a:pt x="102154" y="80772"/>
                </a:moveTo>
                <a:lnTo>
                  <a:pt x="63118" y="80772"/>
                </a:lnTo>
                <a:lnTo>
                  <a:pt x="70401" y="98399"/>
                </a:lnTo>
                <a:lnTo>
                  <a:pt x="105663" y="83820"/>
                </a:lnTo>
                <a:lnTo>
                  <a:pt x="102154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026410" y="2862452"/>
            <a:ext cx="45542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84730" algn="l"/>
              </a:tabLst>
            </a:pPr>
            <a:r>
              <a:rPr dirty="0" sz="2200" spc="15" b="1">
                <a:latin typeface="Microsoft JhengHei"/>
                <a:cs typeface="Microsoft JhengHei"/>
              </a:rPr>
              <a:t>超</a:t>
            </a:r>
            <a:r>
              <a:rPr dirty="0" sz="2200" b="1">
                <a:latin typeface="Microsoft JhengHei"/>
                <a:cs typeface="Microsoft JhengHei"/>
              </a:rPr>
              <a:t>过时</a:t>
            </a:r>
            <a:r>
              <a:rPr dirty="0" sz="2200" spc="15" b="1">
                <a:latin typeface="Microsoft JhengHei"/>
                <a:cs typeface="Microsoft JhengHei"/>
              </a:rPr>
              <a:t>间</a:t>
            </a:r>
            <a:r>
              <a:rPr dirty="0" sz="2200" spc="-5" b="1">
                <a:latin typeface="Microsoft JhengHei"/>
                <a:cs typeface="Microsoft JhengHei"/>
              </a:rPr>
              <a:t>片	</a:t>
            </a:r>
            <a:r>
              <a:rPr dirty="0" sz="2200" spc="15" b="1">
                <a:latin typeface="Microsoft JhengHei"/>
                <a:cs typeface="Microsoft JhengHei"/>
              </a:rPr>
              <a:t>选</a:t>
            </a:r>
            <a:r>
              <a:rPr dirty="0" sz="2200" spc="5" b="1">
                <a:latin typeface="Microsoft JhengHei"/>
                <a:cs typeface="Microsoft JhengHei"/>
              </a:rPr>
              <a:t>中</a:t>
            </a:r>
            <a:r>
              <a:rPr dirty="0" sz="2200" spc="550" b="1">
                <a:latin typeface="Microsoft JhengHei"/>
                <a:cs typeface="Microsoft JhengHei"/>
              </a:rPr>
              <a:t>,</a:t>
            </a:r>
            <a:r>
              <a:rPr dirty="0" sz="2200" b="1">
                <a:latin typeface="Microsoft JhengHei"/>
                <a:cs typeface="Microsoft JhengHei"/>
              </a:rPr>
              <a:t>时</a:t>
            </a:r>
            <a:r>
              <a:rPr dirty="0" sz="2200" spc="15" b="1">
                <a:latin typeface="Microsoft JhengHei"/>
                <a:cs typeface="Microsoft JhengHei"/>
              </a:rPr>
              <a:t>间</a:t>
            </a:r>
            <a:r>
              <a:rPr dirty="0" sz="2200" spc="10" b="1">
                <a:latin typeface="Microsoft JhengHei"/>
                <a:cs typeface="Microsoft JhengHei"/>
              </a:rPr>
              <a:t>片</a:t>
            </a:r>
            <a:r>
              <a:rPr dirty="0" sz="2200" spc="-300" b="1">
                <a:latin typeface="Microsoft JhengHei"/>
                <a:cs typeface="Microsoft JhengHei"/>
              </a:rPr>
              <a:t>500ms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28113" y="3525773"/>
            <a:ext cx="49091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3100" algn="l"/>
              </a:tabLst>
            </a:pPr>
            <a:r>
              <a:rPr dirty="0" sz="2200" spc="15" b="1">
                <a:latin typeface="Microsoft JhengHei"/>
                <a:cs typeface="Microsoft JhengHei"/>
              </a:rPr>
              <a:t>启</a:t>
            </a:r>
            <a:r>
              <a:rPr dirty="0" sz="2200" b="1">
                <a:latin typeface="Microsoft JhengHei"/>
                <a:cs typeface="Microsoft JhengHei"/>
              </a:rPr>
              <a:t>动其</a:t>
            </a:r>
            <a:r>
              <a:rPr dirty="0" sz="2200" spc="15" b="1">
                <a:latin typeface="Microsoft JhengHei"/>
                <a:cs typeface="Microsoft JhengHei"/>
              </a:rPr>
              <a:t>他</a:t>
            </a:r>
            <a:r>
              <a:rPr dirty="0" sz="2200" b="1">
                <a:latin typeface="Microsoft JhengHei"/>
                <a:cs typeface="Microsoft JhengHei"/>
              </a:rPr>
              <a:t>外</a:t>
            </a:r>
            <a:r>
              <a:rPr dirty="0" sz="2200" spc="-5" b="1">
                <a:latin typeface="Microsoft JhengHei"/>
                <a:cs typeface="Microsoft JhengHei"/>
              </a:rPr>
              <a:t>设</a:t>
            </a:r>
            <a:r>
              <a:rPr dirty="0" sz="2200" b="1">
                <a:latin typeface="Microsoft JhengHei"/>
                <a:cs typeface="Microsoft JhengHei"/>
              </a:rPr>
              <a:t>	</a:t>
            </a:r>
            <a:r>
              <a:rPr dirty="0" sz="2200" spc="15" b="1">
                <a:latin typeface="Microsoft JhengHei"/>
                <a:cs typeface="Microsoft JhengHei"/>
              </a:rPr>
              <a:t>启</a:t>
            </a:r>
            <a:r>
              <a:rPr dirty="0" sz="2200" b="1">
                <a:latin typeface="Microsoft JhengHei"/>
                <a:cs typeface="Microsoft JhengHei"/>
              </a:rPr>
              <a:t>动磁</a:t>
            </a:r>
            <a:r>
              <a:rPr dirty="0" sz="2200" spc="15" b="1">
                <a:latin typeface="Microsoft JhengHei"/>
                <a:cs typeface="Microsoft JhengHei"/>
              </a:rPr>
              <a:t>盘</a:t>
            </a:r>
            <a:r>
              <a:rPr dirty="0" sz="2200" b="1">
                <a:latin typeface="Microsoft JhengHei"/>
                <a:cs typeface="Microsoft JhengHei"/>
              </a:rPr>
              <a:t>磁</a:t>
            </a:r>
            <a:r>
              <a:rPr dirty="0" sz="2200" spc="-5" b="1">
                <a:latin typeface="Microsoft JhengHei"/>
                <a:cs typeface="Microsoft JhengHei"/>
              </a:rPr>
              <a:t>带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56275" y="4743450"/>
            <a:ext cx="22815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5" b="1">
                <a:latin typeface="Microsoft JhengHei"/>
                <a:cs typeface="Microsoft JhengHei"/>
              </a:rPr>
              <a:t>选</a:t>
            </a:r>
            <a:r>
              <a:rPr dirty="0" sz="2200" spc="5" b="1">
                <a:latin typeface="Microsoft JhengHei"/>
                <a:cs typeface="Microsoft JhengHei"/>
              </a:rPr>
              <a:t>中</a:t>
            </a:r>
            <a:r>
              <a:rPr dirty="0" sz="2200" spc="550" b="1">
                <a:latin typeface="Microsoft JhengHei"/>
                <a:cs typeface="Microsoft JhengHei"/>
              </a:rPr>
              <a:t>,</a:t>
            </a:r>
            <a:r>
              <a:rPr dirty="0" sz="2200" spc="5" b="1">
                <a:latin typeface="Microsoft JhengHei"/>
                <a:cs typeface="Microsoft JhengHei"/>
              </a:rPr>
              <a:t>时</a:t>
            </a:r>
            <a:r>
              <a:rPr dirty="0" sz="2200" spc="15" b="1">
                <a:latin typeface="Microsoft JhengHei"/>
                <a:cs typeface="Microsoft JhengHei"/>
              </a:rPr>
              <a:t>间</a:t>
            </a:r>
            <a:r>
              <a:rPr dirty="0" sz="2200" spc="5" b="1">
                <a:latin typeface="Microsoft JhengHei"/>
                <a:cs typeface="Microsoft JhengHei"/>
              </a:rPr>
              <a:t>片</a:t>
            </a:r>
            <a:r>
              <a:rPr dirty="0" sz="2200" spc="-300" b="1">
                <a:latin typeface="Microsoft JhengHei"/>
                <a:cs typeface="Microsoft JhengHei"/>
              </a:rPr>
              <a:t>200ms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23466" y="4743450"/>
            <a:ext cx="22815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5" b="1">
                <a:latin typeface="Microsoft JhengHei"/>
                <a:cs typeface="Microsoft JhengHei"/>
              </a:rPr>
              <a:t>选</a:t>
            </a:r>
            <a:r>
              <a:rPr dirty="0" sz="2200" spc="5" b="1">
                <a:latin typeface="Microsoft JhengHei"/>
                <a:cs typeface="Microsoft JhengHei"/>
              </a:rPr>
              <a:t>中</a:t>
            </a:r>
            <a:r>
              <a:rPr dirty="0" sz="2200" spc="550" b="1">
                <a:latin typeface="Microsoft JhengHei"/>
                <a:cs typeface="Microsoft JhengHei"/>
              </a:rPr>
              <a:t>,</a:t>
            </a:r>
            <a:r>
              <a:rPr dirty="0" sz="2200" b="1">
                <a:latin typeface="Microsoft JhengHei"/>
                <a:cs typeface="Microsoft JhengHei"/>
              </a:rPr>
              <a:t>时</a:t>
            </a:r>
            <a:r>
              <a:rPr dirty="0" sz="2200" spc="15" b="1">
                <a:latin typeface="Microsoft JhengHei"/>
                <a:cs typeface="Microsoft JhengHei"/>
              </a:rPr>
              <a:t>间</a:t>
            </a:r>
            <a:r>
              <a:rPr dirty="0" sz="2200" spc="10" b="1">
                <a:latin typeface="Microsoft JhengHei"/>
                <a:cs typeface="Microsoft JhengHei"/>
              </a:rPr>
              <a:t>片</a:t>
            </a:r>
            <a:r>
              <a:rPr dirty="0" sz="2200" spc="-300" b="1">
                <a:latin typeface="Microsoft JhengHei"/>
                <a:cs typeface="Microsoft JhengHei"/>
              </a:rPr>
              <a:t>100ms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1957" y="857250"/>
            <a:ext cx="60223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0"/>
              <a:t>传统</a:t>
            </a:r>
            <a:r>
              <a:rPr dirty="0" sz="4400">
                <a:latin typeface="Times New Roman"/>
                <a:cs typeface="Times New Roman"/>
              </a:rPr>
              <a:t>Unix</a:t>
            </a:r>
            <a:r>
              <a:rPr dirty="0" sz="4400"/>
              <a:t>系统的调</a:t>
            </a:r>
            <a:r>
              <a:rPr dirty="0" sz="4400" spc="-10"/>
              <a:t>度</a:t>
            </a:r>
            <a:r>
              <a:rPr dirty="0" sz="4400" spc="-15">
                <a:latin typeface="Times New Roman"/>
                <a:cs typeface="Times New Roman"/>
              </a:rPr>
              <a:t>(</a:t>
            </a:r>
            <a:r>
              <a:rPr dirty="0" sz="4400"/>
              <a:t>例</a:t>
            </a:r>
            <a:r>
              <a:rPr dirty="0" sz="4400"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2597045"/>
            <a:ext cx="8121015" cy="250063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多级反馈队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列，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每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个优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级队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列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使用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间片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轮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转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每秒重新计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算每个进程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优先级</a:t>
            </a:r>
            <a:endParaRPr sz="28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400"/>
              </a:lnSpc>
              <a:spcBef>
                <a:spcPts val="6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给每个进程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赋予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基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本优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级的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目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的是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把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所有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程划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分成固定的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优先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区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可控调节因子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8825" y="941019"/>
            <a:ext cx="5619115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>
                <a:latin typeface="Times New Roman"/>
                <a:cs typeface="Times New Roman"/>
              </a:rPr>
              <a:t>Unix</a:t>
            </a:r>
            <a:r>
              <a:rPr dirty="0" sz="4200" spc="-70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SVR4</a:t>
            </a:r>
            <a:r>
              <a:rPr dirty="0" sz="4200" spc="5"/>
              <a:t>调度算</a:t>
            </a:r>
            <a:r>
              <a:rPr dirty="0" sz="4200" spc="-5"/>
              <a:t>法</a:t>
            </a:r>
            <a:r>
              <a:rPr dirty="0" sz="4200">
                <a:latin typeface="Times New Roman"/>
                <a:cs typeface="Times New Roman"/>
              </a:rPr>
              <a:t>(</a:t>
            </a:r>
            <a:r>
              <a:rPr dirty="0" sz="4200" spc="-5"/>
              <a:t>例</a:t>
            </a:r>
            <a:r>
              <a:rPr dirty="0" sz="4200">
                <a:latin typeface="Times New Roman"/>
                <a:cs typeface="Times New Roman"/>
              </a:rPr>
              <a:t>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2224227"/>
            <a:ext cx="8291195" cy="156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indent="-272415">
              <a:lnSpc>
                <a:spcPts val="2595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多级反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馈队列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，每一个优先数都对应于一个就绪进程队列</a:t>
            </a:r>
            <a:endParaRPr sz="2400">
              <a:latin typeface="Microsoft JhengHei"/>
              <a:cs typeface="Microsoft JhengHei"/>
            </a:endParaRPr>
          </a:p>
          <a:p>
            <a:pPr marL="285115" marR="16510" indent="-272415">
              <a:lnSpc>
                <a:spcPts val="2300"/>
              </a:lnSpc>
              <a:spcBef>
                <a:spcPts val="2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实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优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先级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层</a:t>
            </a:r>
            <a:r>
              <a:rPr dirty="0" sz="2400" spc="25" b="1">
                <a:solidFill>
                  <a:srgbClr val="073D86"/>
                </a:solidFill>
                <a:latin typeface="Microsoft JhengHei"/>
                <a:cs typeface="Microsoft JhengHei"/>
              </a:rPr>
              <a:t>次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优先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间片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都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是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固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定</a:t>
            </a:r>
            <a:r>
              <a:rPr dirty="0" sz="2400" spc="4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抢占点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执 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行抢占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ts val="2039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分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优先级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层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次：优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数和时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片是可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变</a:t>
            </a:r>
            <a:r>
              <a:rPr dirty="0" sz="2400" spc="11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400" spc="6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70" b="1">
                <a:solidFill>
                  <a:srgbClr val="073D86"/>
                </a:solidFill>
                <a:latin typeface="Microsoft JhengHei"/>
                <a:cs typeface="Microsoft JhengHei"/>
              </a:rPr>
              <a:t>从</a:t>
            </a:r>
            <a:r>
              <a:rPr dirty="0" sz="2400" spc="60" b="1">
                <a:solidFill>
                  <a:srgbClr val="073D86"/>
                </a:solidFill>
                <a:latin typeface="Candara"/>
                <a:cs typeface="Candara"/>
              </a:rPr>
              <a:t>0</a:t>
            </a:r>
            <a:r>
              <a:rPr dirty="0" sz="2400" spc="60" b="1">
                <a:solidFill>
                  <a:srgbClr val="073D86"/>
                </a:solidFill>
                <a:latin typeface="Microsoft JhengHei"/>
                <a:cs typeface="Microsoft JhengHei"/>
              </a:rPr>
              <a:t>优先数的</a:t>
            </a:r>
            <a:endParaRPr sz="2400">
              <a:latin typeface="Microsoft JhengHei"/>
              <a:cs typeface="Microsoft JhengHei"/>
            </a:endParaRPr>
          </a:p>
          <a:p>
            <a:pPr marL="285115">
              <a:lnSpc>
                <a:spcPts val="2590"/>
              </a:lnSpc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100ms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400" spc="5" b="1">
                <a:solidFill>
                  <a:srgbClr val="073D86"/>
                </a:solidFill>
                <a:latin typeface="Candara"/>
                <a:cs typeface="Candara"/>
              </a:rPr>
              <a:t>59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优先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数的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10ms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3373" y="4047871"/>
            <a:ext cx="8909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Times New Roman"/>
                <a:cs typeface="Times New Roman"/>
              </a:rPr>
              <a:t>dqactmap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3736" y="4573015"/>
            <a:ext cx="49910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dispq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17014" y="4591050"/>
            <a:ext cx="364490" cy="243840"/>
          </a:xfrm>
          <a:custGeom>
            <a:avLst/>
            <a:gdLst/>
            <a:ahLst/>
            <a:cxnLst/>
            <a:rect l="l" t="t" r="r" b="b"/>
            <a:pathLst>
              <a:path w="364489" h="243839">
                <a:moveTo>
                  <a:pt x="0" y="243839"/>
                </a:moveTo>
                <a:lnTo>
                  <a:pt x="364236" y="243839"/>
                </a:lnTo>
                <a:lnTo>
                  <a:pt x="364236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33397" y="4573015"/>
            <a:ext cx="3321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159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81250" y="4591050"/>
            <a:ext cx="1697989" cy="243840"/>
          </a:xfrm>
          <a:custGeom>
            <a:avLst/>
            <a:gdLst/>
            <a:ahLst/>
            <a:cxnLst/>
            <a:rect l="l" t="t" r="r" b="b"/>
            <a:pathLst>
              <a:path w="1697989" h="243839">
                <a:moveTo>
                  <a:pt x="0" y="243839"/>
                </a:moveTo>
                <a:lnTo>
                  <a:pt x="1697736" y="243839"/>
                </a:lnTo>
                <a:lnTo>
                  <a:pt x="1697736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66669" y="4573015"/>
            <a:ext cx="3276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Times New Roman"/>
                <a:cs typeface="Times New Roman"/>
              </a:rPr>
              <a:t>......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43221" y="4591050"/>
            <a:ext cx="3152140" cy="242570"/>
          </a:xfrm>
          <a:custGeom>
            <a:avLst/>
            <a:gdLst/>
            <a:ahLst/>
            <a:cxnLst/>
            <a:rect l="l" t="t" r="r" b="b"/>
            <a:pathLst>
              <a:path w="3152140" h="242570">
                <a:moveTo>
                  <a:pt x="0" y="242316"/>
                </a:moveTo>
                <a:lnTo>
                  <a:pt x="3151631" y="242316"/>
                </a:lnTo>
                <a:lnTo>
                  <a:pt x="3151631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856223" y="4573015"/>
            <a:ext cx="3276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Times New Roman"/>
                <a:cs typeface="Times New Roman"/>
              </a:rPr>
              <a:t>......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78985" y="4591050"/>
            <a:ext cx="364490" cy="243840"/>
          </a:xfrm>
          <a:custGeom>
            <a:avLst/>
            <a:gdLst/>
            <a:ahLst/>
            <a:cxnLst/>
            <a:rect l="l" t="t" r="r" b="b"/>
            <a:pathLst>
              <a:path w="364489" h="243839">
                <a:moveTo>
                  <a:pt x="0" y="243839"/>
                </a:moveTo>
                <a:lnTo>
                  <a:pt x="364236" y="243839"/>
                </a:lnTo>
                <a:lnTo>
                  <a:pt x="364236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95369" y="4573015"/>
            <a:ext cx="3321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120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94854" y="4591050"/>
            <a:ext cx="365760" cy="243840"/>
          </a:xfrm>
          <a:custGeom>
            <a:avLst/>
            <a:gdLst/>
            <a:ahLst/>
            <a:cxnLst/>
            <a:rect l="l" t="t" r="r" b="b"/>
            <a:pathLst>
              <a:path w="365759" h="243839">
                <a:moveTo>
                  <a:pt x="0" y="243839"/>
                </a:moveTo>
                <a:lnTo>
                  <a:pt x="365759" y="243839"/>
                </a:lnTo>
                <a:lnTo>
                  <a:pt x="365759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60614" y="4591050"/>
            <a:ext cx="363220" cy="243840"/>
          </a:xfrm>
          <a:custGeom>
            <a:avLst/>
            <a:gdLst/>
            <a:ahLst/>
            <a:cxnLst/>
            <a:rect l="l" t="t" r="r" b="b"/>
            <a:pathLst>
              <a:path w="363220" h="243839">
                <a:moveTo>
                  <a:pt x="0" y="243839"/>
                </a:moveTo>
                <a:lnTo>
                  <a:pt x="362711" y="243839"/>
                </a:lnTo>
                <a:lnTo>
                  <a:pt x="362711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23326" y="4591050"/>
            <a:ext cx="364490" cy="243840"/>
          </a:xfrm>
          <a:custGeom>
            <a:avLst/>
            <a:gdLst/>
            <a:ahLst/>
            <a:cxnLst/>
            <a:rect l="l" t="t" r="r" b="b"/>
            <a:pathLst>
              <a:path w="364490" h="243839">
                <a:moveTo>
                  <a:pt x="0" y="243839"/>
                </a:moveTo>
                <a:lnTo>
                  <a:pt x="364235" y="243839"/>
                </a:lnTo>
                <a:lnTo>
                  <a:pt x="364235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714868" y="4573015"/>
            <a:ext cx="8547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5285" algn="l"/>
                <a:tab pos="73977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2</a:t>
            </a:r>
            <a:r>
              <a:rPr dirty="0" sz="1600" spc="-5" b="1">
                <a:latin typeface="Times New Roman"/>
                <a:cs typeface="Times New Roman"/>
              </a:rPr>
              <a:t>	</a:t>
            </a:r>
            <a:r>
              <a:rPr dirty="0" sz="1600" spc="-5" b="1">
                <a:latin typeface="Times New Roman"/>
                <a:cs typeface="Times New Roman"/>
              </a:rPr>
              <a:t>1</a:t>
            </a:r>
            <a:r>
              <a:rPr dirty="0" sz="1600" spc="-5" b="1">
                <a:latin typeface="Times New Roman"/>
                <a:cs typeface="Times New Roman"/>
              </a:rPr>
              <a:t>	</a:t>
            </a:r>
            <a:r>
              <a:rPr dirty="0" sz="1600" spc="-5" b="1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997964" y="4020311"/>
          <a:ext cx="6727825" cy="28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490"/>
                <a:gridCol w="1697989"/>
                <a:gridCol w="364489"/>
                <a:gridCol w="3152140"/>
                <a:gridCol w="366395"/>
                <a:gridCol w="363220"/>
                <a:gridCol w="364490"/>
              </a:tblGrid>
              <a:tr h="24155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......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0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......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00"/>
                        </a:lnSpc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00"/>
                        </a:lnSpc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2198370" y="4834890"/>
            <a:ext cx="0" cy="276225"/>
          </a:xfrm>
          <a:custGeom>
            <a:avLst/>
            <a:gdLst/>
            <a:ahLst/>
            <a:cxnLst/>
            <a:rect l="l" t="t" r="r" b="b"/>
            <a:pathLst>
              <a:path w="0" h="276225">
                <a:moveTo>
                  <a:pt x="0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87117" y="5121402"/>
            <a:ext cx="228600" cy="227329"/>
          </a:xfrm>
          <a:custGeom>
            <a:avLst/>
            <a:gdLst/>
            <a:ahLst/>
            <a:cxnLst/>
            <a:rect l="l" t="t" r="r" b="b"/>
            <a:pathLst>
              <a:path w="228600" h="227329">
                <a:moveTo>
                  <a:pt x="0" y="227076"/>
                </a:moveTo>
                <a:lnTo>
                  <a:pt x="228600" y="227076"/>
                </a:lnTo>
                <a:lnTo>
                  <a:pt x="228600" y="0"/>
                </a:lnTo>
                <a:lnTo>
                  <a:pt x="0" y="0"/>
                </a:lnTo>
                <a:lnTo>
                  <a:pt x="0" y="2270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87117" y="5348478"/>
            <a:ext cx="228600" cy="227329"/>
          </a:xfrm>
          <a:custGeom>
            <a:avLst/>
            <a:gdLst/>
            <a:ahLst/>
            <a:cxnLst/>
            <a:rect l="l" t="t" r="r" b="b"/>
            <a:pathLst>
              <a:path w="228600" h="227329">
                <a:moveTo>
                  <a:pt x="0" y="227076"/>
                </a:moveTo>
                <a:lnTo>
                  <a:pt x="228600" y="227076"/>
                </a:lnTo>
                <a:lnTo>
                  <a:pt x="228600" y="0"/>
                </a:lnTo>
                <a:lnTo>
                  <a:pt x="0" y="0"/>
                </a:lnTo>
                <a:lnTo>
                  <a:pt x="0" y="2270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87117" y="5575553"/>
            <a:ext cx="228600" cy="227329"/>
          </a:xfrm>
          <a:custGeom>
            <a:avLst/>
            <a:gdLst/>
            <a:ahLst/>
            <a:cxnLst/>
            <a:rect l="l" t="t" r="r" b="b"/>
            <a:pathLst>
              <a:path w="228600" h="227329">
                <a:moveTo>
                  <a:pt x="0" y="227076"/>
                </a:moveTo>
                <a:lnTo>
                  <a:pt x="228600" y="227076"/>
                </a:lnTo>
                <a:lnTo>
                  <a:pt x="228600" y="0"/>
                </a:lnTo>
                <a:lnTo>
                  <a:pt x="0" y="0"/>
                </a:lnTo>
                <a:lnTo>
                  <a:pt x="0" y="2270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87117" y="5802629"/>
            <a:ext cx="228600" cy="227329"/>
          </a:xfrm>
          <a:custGeom>
            <a:avLst/>
            <a:gdLst/>
            <a:ahLst/>
            <a:cxnLst/>
            <a:rect l="l" t="t" r="r" b="b"/>
            <a:pathLst>
              <a:path w="228600" h="227329">
                <a:moveTo>
                  <a:pt x="0" y="227076"/>
                </a:moveTo>
                <a:lnTo>
                  <a:pt x="228600" y="227076"/>
                </a:lnTo>
                <a:lnTo>
                  <a:pt x="228600" y="0"/>
                </a:lnTo>
                <a:lnTo>
                  <a:pt x="0" y="0"/>
                </a:lnTo>
                <a:lnTo>
                  <a:pt x="0" y="2270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87117" y="602970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58817" y="4857750"/>
            <a:ext cx="0" cy="277495"/>
          </a:xfrm>
          <a:custGeom>
            <a:avLst/>
            <a:gdLst/>
            <a:ahLst/>
            <a:cxnLst/>
            <a:rect l="l" t="t" r="r" b="b"/>
            <a:pathLst>
              <a:path w="0" h="277495">
                <a:moveTo>
                  <a:pt x="0" y="0"/>
                </a:moveTo>
                <a:lnTo>
                  <a:pt x="0" y="27736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47565" y="5144261"/>
            <a:ext cx="228600" cy="227329"/>
          </a:xfrm>
          <a:custGeom>
            <a:avLst/>
            <a:gdLst/>
            <a:ahLst/>
            <a:cxnLst/>
            <a:rect l="l" t="t" r="r" b="b"/>
            <a:pathLst>
              <a:path w="228600" h="227329">
                <a:moveTo>
                  <a:pt x="0" y="227075"/>
                </a:moveTo>
                <a:lnTo>
                  <a:pt x="228600" y="227075"/>
                </a:lnTo>
                <a:lnTo>
                  <a:pt x="228600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47565" y="5371338"/>
            <a:ext cx="228600" cy="227329"/>
          </a:xfrm>
          <a:custGeom>
            <a:avLst/>
            <a:gdLst/>
            <a:ahLst/>
            <a:cxnLst/>
            <a:rect l="l" t="t" r="r" b="b"/>
            <a:pathLst>
              <a:path w="228600" h="227329">
                <a:moveTo>
                  <a:pt x="0" y="227075"/>
                </a:moveTo>
                <a:lnTo>
                  <a:pt x="228600" y="227075"/>
                </a:lnTo>
                <a:lnTo>
                  <a:pt x="228600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188078" y="5125339"/>
            <a:ext cx="149225" cy="49657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ts val="1789"/>
              </a:lnSpc>
              <a:spcBef>
                <a:spcPts val="265"/>
              </a:spcBef>
            </a:pPr>
            <a:r>
              <a:rPr dirty="0" sz="1600" spc="-5" b="1">
                <a:latin typeface="Times New Roman"/>
                <a:cs typeface="Times New Roman"/>
              </a:rPr>
              <a:t>P  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47565" y="5598414"/>
            <a:ext cx="228600" cy="227329"/>
          </a:xfrm>
          <a:custGeom>
            <a:avLst/>
            <a:gdLst/>
            <a:ahLst/>
            <a:cxnLst/>
            <a:rect l="l" t="t" r="r" b="b"/>
            <a:pathLst>
              <a:path w="228600" h="227329">
                <a:moveTo>
                  <a:pt x="0" y="227076"/>
                </a:moveTo>
                <a:lnTo>
                  <a:pt x="228600" y="227076"/>
                </a:lnTo>
                <a:lnTo>
                  <a:pt x="228600" y="0"/>
                </a:lnTo>
                <a:lnTo>
                  <a:pt x="0" y="0"/>
                </a:lnTo>
                <a:lnTo>
                  <a:pt x="0" y="2270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47565" y="582549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47565" y="6054090"/>
            <a:ext cx="228600" cy="227329"/>
          </a:xfrm>
          <a:custGeom>
            <a:avLst/>
            <a:gdLst/>
            <a:ahLst/>
            <a:cxnLst/>
            <a:rect l="l" t="t" r="r" b="b"/>
            <a:pathLst>
              <a:path w="228600" h="227329">
                <a:moveTo>
                  <a:pt x="0" y="227076"/>
                </a:moveTo>
                <a:lnTo>
                  <a:pt x="228600" y="227076"/>
                </a:lnTo>
                <a:lnTo>
                  <a:pt x="228600" y="0"/>
                </a:lnTo>
                <a:lnTo>
                  <a:pt x="0" y="0"/>
                </a:lnTo>
                <a:lnTo>
                  <a:pt x="0" y="2270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767066" y="4834890"/>
            <a:ext cx="0" cy="276225"/>
          </a:xfrm>
          <a:custGeom>
            <a:avLst/>
            <a:gdLst/>
            <a:ahLst/>
            <a:cxnLst/>
            <a:rect l="l" t="t" r="r" b="b"/>
            <a:pathLst>
              <a:path w="0" h="276225">
                <a:moveTo>
                  <a:pt x="0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655814" y="5121402"/>
            <a:ext cx="228600" cy="227329"/>
          </a:xfrm>
          <a:custGeom>
            <a:avLst/>
            <a:gdLst/>
            <a:ahLst/>
            <a:cxnLst/>
            <a:rect l="l" t="t" r="r" b="b"/>
            <a:pathLst>
              <a:path w="228600" h="227329">
                <a:moveTo>
                  <a:pt x="0" y="227076"/>
                </a:moveTo>
                <a:lnTo>
                  <a:pt x="228600" y="227076"/>
                </a:lnTo>
                <a:lnTo>
                  <a:pt x="228600" y="0"/>
                </a:lnTo>
                <a:lnTo>
                  <a:pt x="0" y="0"/>
                </a:lnTo>
                <a:lnTo>
                  <a:pt x="0" y="2270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655814" y="5348478"/>
            <a:ext cx="228600" cy="227329"/>
          </a:xfrm>
          <a:custGeom>
            <a:avLst/>
            <a:gdLst/>
            <a:ahLst/>
            <a:cxnLst/>
            <a:rect l="l" t="t" r="r" b="b"/>
            <a:pathLst>
              <a:path w="228600" h="227329">
                <a:moveTo>
                  <a:pt x="0" y="227076"/>
                </a:moveTo>
                <a:lnTo>
                  <a:pt x="228600" y="227076"/>
                </a:lnTo>
                <a:lnTo>
                  <a:pt x="228600" y="0"/>
                </a:lnTo>
                <a:lnTo>
                  <a:pt x="0" y="0"/>
                </a:lnTo>
                <a:lnTo>
                  <a:pt x="0" y="2270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655814" y="5575553"/>
            <a:ext cx="228600" cy="227329"/>
          </a:xfrm>
          <a:custGeom>
            <a:avLst/>
            <a:gdLst/>
            <a:ahLst/>
            <a:cxnLst/>
            <a:rect l="l" t="t" r="r" b="b"/>
            <a:pathLst>
              <a:path w="228600" h="227329">
                <a:moveTo>
                  <a:pt x="0" y="227076"/>
                </a:moveTo>
                <a:lnTo>
                  <a:pt x="228600" y="227076"/>
                </a:lnTo>
                <a:lnTo>
                  <a:pt x="228600" y="0"/>
                </a:lnTo>
                <a:lnTo>
                  <a:pt x="0" y="0"/>
                </a:lnTo>
                <a:lnTo>
                  <a:pt x="0" y="2270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55814" y="5802629"/>
            <a:ext cx="228600" cy="227329"/>
          </a:xfrm>
          <a:custGeom>
            <a:avLst/>
            <a:gdLst/>
            <a:ahLst/>
            <a:cxnLst/>
            <a:rect l="l" t="t" r="r" b="b"/>
            <a:pathLst>
              <a:path w="228600" h="227329">
                <a:moveTo>
                  <a:pt x="0" y="227076"/>
                </a:moveTo>
                <a:lnTo>
                  <a:pt x="228600" y="227076"/>
                </a:lnTo>
                <a:lnTo>
                  <a:pt x="228600" y="0"/>
                </a:lnTo>
                <a:lnTo>
                  <a:pt x="0" y="0"/>
                </a:lnTo>
                <a:lnTo>
                  <a:pt x="0" y="2270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655814" y="602970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126730" y="4834890"/>
            <a:ext cx="0" cy="276225"/>
          </a:xfrm>
          <a:custGeom>
            <a:avLst/>
            <a:gdLst/>
            <a:ahLst/>
            <a:cxnLst/>
            <a:rect l="l" t="t" r="r" b="b"/>
            <a:pathLst>
              <a:path w="0" h="276225">
                <a:moveTo>
                  <a:pt x="0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015478" y="5121402"/>
            <a:ext cx="228600" cy="227329"/>
          </a:xfrm>
          <a:custGeom>
            <a:avLst/>
            <a:gdLst/>
            <a:ahLst/>
            <a:cxnLst/>
            <a:rect l="l" t="t" r="r" b="b"/>
            <a:pathLst>
              <a:path w="228600" h="227329">
                <a:moveTo>
                  <a:pt x="0" y="227076"/>
                </a:moveTo>
                <a:lnTo>
                  <a:pt x="228600" y="227076"/>
                </a:lnTo>
                <a:lnTo>
                  <a:pt x="228600" y="0"/>
                </a:lnTo>
                <a:lnTo>
                  <a:pt x="0" y="0"/>
                </a:lnTo>
                <a:lnTo>
                  <a:pt x="0" y="2270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015478" y="5348478"/>
            <a:ext cx="228600" cy="227329"/>
          </a:xfrm>
          <a:custGeom>
            <a:avLst/>
            <a:gdLst/>
            <a:ahLst/>
            <a:cxnLst/>
            <a:rect l="l" t="t" r="r" b="b"/>
            <a:pathLst>
              <a:path w="228600" h="227329">
                <a:moveTo>
                  <a:pt x="0" y="227076"/>
                </a:moveTo>
                <a:lnTo>
                  <a:pt x="228600" y="227076"/>
                </a:lnTo>
                <a:lnTo>
                  <a:pt x="228600" y="0"/>
                </a:lnTo>
                <a:lnTo>
                  <a:pt x="0" y="0"/>
                </a:lnTo>
                <a:lnTo>
                  <a:pt x="0" y="2270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015478" y="5575553"/>
            <a:ext cx="228600" cy="227329"/>
          </a:xfrm>
          <a:custGeom>
            <a:avLst/>
            <a:gdLst/>
            <a:ahLst/>
            <a:cxnLst/>
            <a:rect l="l" t="t" r="r" b="b"/>
            <a:pathLst>
              <a:path w="228600" h="227329">
                <a:moveTo>
                  <a:pt x="0" y="227076"/>
                </a:moveTo>
                <a:lnTo>
                  <a:pt x="228600" y="227076"/>
                </a:lnTo>
                <a:lnTo>
                  <a:pt x="228600" y="0"/>
                </a:lnTo>
                <a:lnTo>
                  <a:pt x="0" y="0"/>
                </a:lnTo>
                <a:lnTo>
                  <a:pt x="0" y="2270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696327" y="5101793"/>
            <a:ext cx="509905" cy="72453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just" marL="372110" marR="5080" indent="-360045">
              <a:lnSpc>
                <a:spcPct val="93300"/>
              </a:lnSpc>
              <a:spcBef>
                <a:spcPts val="225"/>
              </a:spcBef>
            </a:pPr>
            <a:r>
              <a:rPr dirty="0" sz="1600" spc="-5" b="1">
                <a:latin typeface="Times New Roman"/>
                <a:cs typeface="Times New Roman"/>
              </a:rPr>
              <a:t>P P  </a:t>
            </a:r>
            <a:r>
              <a:rPr dirty="0" sz="1600" spc="-5" b="1">
                <a:latin typeface="Times New Roman"/>
                <a:cs typeface="Times New Roman"/>
              </a:rPr>
              <a:t>P  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015478" y="5802629"/>
            <a:ext cx="228600" cy="227329"/>
          </a:xfrm>
          <a:custGeom>
            <a:avLst/>
            <a:gdLst/>
            <a:ahLst/>
            <a:cxnLst/>
            <a:rect l="l" t="t" r="r" b="b"/>
            <a:pathLst>
              <a:path w="228600" h="227329">
                <a:moveTo>
                  <a:pt x="0" y="227076"/>
                </a:moveTo>
                <a:lnTo>
                  <a:pt x="228600" y="227076"/>
                </a:lnTo>
                <a:lnTo>
                  <a:pt x="228600" y="0"/>
                </a:lnTo>
                <a:lnTo>
                  <a:pt x="0" y="0"/>
                </a:lnTo>
                <a:lnTo>
                  <a:pt x="0" y="2270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015478" y="602970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504681" y="4842509"/>
            <a:ext cx="0" cy="277495"/>
          </a:xfrm>
          <a:custGeom>
            <a:avLst/>
            <a:gdLst/>
            <a:ahLst/>
            <a:cxnLst/>
            <a:rect l="l" t="t" r="r" b="b"/>
            <a:pathLst>
              <a:path w="0"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391906" y="5129021"/>
            <a:ext cx="230504" cy="227329"/>
          </a:xfrm>
          <a:custGeom>
            <a:avLst/>
            <a:gdLst/>
            <a:ahLst/>
            <a:cxnLst/>
            <a:rect l="l" t="t" r="r" b="b"/>
            <a:pathLst>
              <a:path w="230504" h="227329">
                <a:moveTo>
                  <a:pt x="0" y="227075"/>
                </a:moveTo>
                <a:lnTo>
                  <a:pt x="230124" y="227075"/>
                </a:lnTo>
                <a:lnTo>
                  <a:pt x="230124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391906" y="5356097"/>
            <a:ext cx="230504" cy="227329"/>
          </a:xfrm>
          <a:custGeom>
            <a:avLst/>
            <a:gdLst/>
            <a:ahLst/>
            <a:cxnLst/>
            <a:rect l="l" t="t" r="r" b="b"/>
            <a:pathLst>
              <a:path w="230504" h="227329">
                <a:moveTo>
                  <a:pt x="0" y="227075"/>
                </a:moveTo>
                <a:lnTo>
                  <a:pt x="230124" y="227075"/>
                </a:lnTo>
                <a:lnTo>
                  <a:pt x="230124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391906" y="5583173"/>
            <a:ext cx="230504" cy="228600"/>
          </a:xfrm>
          <a:custGeom>
            <a:avLst/>
            <a:gdLst/>
            <a:ahLst/>
            <a:cxnLst/>
            <a:rect l="l" t="t" r="r" b="b"/>
            <a:pathLst>
              <a:path w="230504" h="228600">
                <a:moveTo>
                  <a:pt x="0" y="228600"/>
                </a:moveTo>
                <a:lnTo>
                  <a:pt x="230124" y="228600"/>
                </a:lnTo>
                <a:lnTo>
                  <a:pt x="230124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391906" y="5811773"/>
            <a:ext cx="230504" cy="227329"/>
          </a:xfrm>
          <a:custGeom>
            <a:avLst/>
            <a:gdLst/>
            <a:ahLst/>
            <a:cxnLst/>
            <a:rect l="l" t="t" r="r" b="b"/>
            <a:pathLst>
              <a:path w="230504" h="227329">
                <a:moveTo>
                  <a:pt x="0" y="227075"/>
                </a:moveTo>
                <a:lnTo>
                  <a:pt x="230124" y="227075"/>
                </a:lnTo>
                <a:lnTo>
                  <a:pt x="230124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391906" y="6038850"/>
            <a:ext cx="230504" cy="227329"/>
          </a:xfrm>
          <a:custGeom>
            <a:avLst/>
            <a:gdLst/>
            <a:ahLst/>
            <a:cxnLst/>
            <a:rect l="l" t="t" r="r" b="b"/>
            <a:pathLst>
              <a:path w="230504" h="227329">
                <a:moveTo>
                  <a:pt x="0" y="227076"/>
                </a:moveTo>
                <a:lnTo>
                  <a:pt x="230124" y="227076"/>
                </a:lnTo>
                <a:lnTo>
                  <a:pt x="230124" y="0"/>
                </a:lnTo>
                <a:lnTo>
                  <a:pt x="0" y="0"/>
                </a:lnTo>
                <a:lnTo>
                  <a:pt x="0" y="2270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753" y="843534"/>
            <a:ext cx="16522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Bands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2598569"/>
            <a:ext cx="3251835" cy="309816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优先级递减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对换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块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设备控制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文件操作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字符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设备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控制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用户进程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6688" y="270409"/>
            <a:ext cx="4215004" cy="6492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19757" y="999969"/>
            <a:ext cx="1037590" cy="548640"/>
          </a:xfrm>
          <a:custGeom>
            <a:avLst/>
            <a:gdLst/>
            <a:ahLst/>
            <a:cxnLst/>
            <a:rect l="l" t="t" r="r" b="b"/>
            <a:pathLst>
              <a:path w="1037589" h="548640">
                <a:moveTo>
                  <a:pt x="518634" y="0"/>
                </a:moveTo>
                <a:lnTo>
                  <a:pt x="458148" y="1845"/>
                </a:lnTo>
                <a:lnTo>
                  <a:pt x="399713" y="7245"/>
                </a:lnTo>
                <a:lnTo>
                  <a:pt x="343716" y="15992"/>
                </a:lnTo>
                <a:lnTo>
                  <a:pt x="290548" y="27881"/>
                </a:lnTo>
                <a:lnTo>
                  <a:pt x="240596" y="42707"/>
                </a:lnTo>
                <a:lnTo>
                  <a:pt x="194251" y="60263"/>
                </a:lnTo>
                <a:lnTo>
                  <a:pt x="151901" y="80343"/>
                </a:lnTo>
                <a:lnTo>
                  <a:pt x="113935" y="102741"/>
                </a:lnTo>
                <a:lnTo>
                  <a:pt x="80742" y="127252"/>
                </a:lnTo>
                <a:lnTo>
                  <a:pt x="52713" y="153669"/>
                </a:lnTo>
                <a:lnTo>
                  <a:pt x="13697" y="211399"/>
                </a:lnTo>
                <a:lnTo>
                  <a:pt x="0" y="274285"/>
                </a:lnTo>
                <a:lnTo>
                  <a:pt x="3489" y="306269"/>
                </a:lnTo>
                <a:lnTo>
                  <a:pt x="30234" y="366783"/>
                </a:lnTo>
                <a:lnTo>
                  <a:pt x="80742" y="421318"/>
                </a:lnTo>
                <a:lnTo>
                  <a:pt x="113935" y="445828"/>
                </a:lnTo>
                <a:lnTo>
                  <a:pt x="151901" y="468227"/>
                </a:lnTo>
                <a:lnTo>
                  <a:pt x="194251" y="488307"/>
                </a:lnTo>
                <a:lnTo>
                  <a:pt x="240596" y="505862"/>
                </a:lnTo>
                <a:lnTo>
                  <a:pt x="290548" y="520688"/>
                </a:lnTo>
                <a:lnTo>
                  <a:pt x="343716" y="532577"/>
                </a:lnTo>
                <a:lnTo>
                  <a:pt x="399713" y="541325"/>
                </a:lnTo>
                <a:lnTo>
                  <a:pt x="458148" y="546724"/>
                </a:lnTo>
                <a:lnTo>
                  <a:pt x="518634" y="548570"/>
                </a:lnTo>
                <a:lnTo>
                  <a:pt x="579120" y="546724"/>
                </a:lnTo>
                <a:lnTo>
                  <a:pt x="637560" y="541325"/>
                </a:lnTo>
                <a:lnTo>
                  <a:pt x="693562" y="532577"/>
                </a:lnTo>
                <a:lnTo>
                  <a:pt x="746738" y="520688"/>
                </a:lnTo>
                <a:lnTo>
                  <a:pt x="796698" y="505862"/>
                </a:lnTo>
                <a:lnTo>
                  <a:pt x="843053" y="488307"/>
                </a:lnTo>
                <a:lnTo>
                  <a:pt x="885413" y="468227"/>
                </a:lnTo>
                <a:lnTo>
                  <a:pt x="923388" y="445828"/>
                </a:lnTo>
                <a:lnTo>
                  <a:pt x="956590" y="421318"/>
                </a:lnTo>
                <a:lnTo>
                  <a:pt x="984628" y="394900"/>
                </a:lnTo>
                <a:lnTo>
                  <a:pt x="1023657" y="337170"/>
                </a:lnTo>
                <a:lnTo>
                  <a:pt x="1037359" y="274285"/>
                </a:lnTo>
                <a:lnTo>
                  <a:pt x="1033869" y="242301"/>
                </a:lnTo>
                <a:lnTo>
                  <a:pt x="1007114" y="181787"/>
                </a:lnTo>
                <a:lnTo>
                  <a:pt x="956590" y="127252"/>
                </a:lnTo>
                <a:lnTo>
                  <a:pt x="923388" y="102741"/>
                </a:lnTo>
                <a:lnTo>
                  <a:pt x="885413" y="80343"/>
                </a:lnTo>
                <a:lnTo>
                  <a:pt x="843053" y="60263"/>
                </a:lnTo>
                <a:lnTo>
                  <a:pt x="796698" y="42707"/>
                </a:lnTo>
                <a:lnTo>
                  <a:pt x="746738" y="27881"/>
                </a:lnTo>
                <a:lnTo>
                  <a:pt x="693562" y="15992"/>
                </a:lnTo>
                <a:lnTo>
                  <a:pt x="637560" y="7245"/>
                </a:lnTo>
                <a:lnTo>
                  <a:pt x="579120" y="1845"/>
                </a:lnTo>
                <a:lnTo>
                  <a:pt x="518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19757" y="999969"/>
            <a:ext cx="1037590" cy="548640"/>
          </a:xfrm>
          <a:custGeom>
            <a:avLst/>
            <a:gdLst/>
            <a:ahLst/>
            <a:cxnLst/>
            <a:rect l="l" t="t" r="r" b="b"/>
            <a:pathLst>
              <a:path w="1037589" h="548640">
                <a:moveTo>
                  <a:pt x="1037359" y="274285"/>
                </a:moveTo>
                <a:lnTo>
                  <a:pt x="1023657" y="211399"/>
                </a:lnTo>
                <a:lnTo>
                  <a:pt x="984628" y="153669"/>
                </a:lnTo>
                <a:lnTo>
                  <a:pt x="956590" y="127252"/>
                </a:lnTo>
                <a:lnTo>
                  <a:pt x="923388" y="102741"/>
                </a:lnTo>
                <a:lnTo>
                  <a:pt x="885413" y="80343"/>
                </a:lnTo>
                <a:lnTo>
                  <a:pt x="843053" y="60263"/>
                </a:lnTo>
                <a:lnTo>
                  <a:pt x="796698" y="42707"/>
                </a:lnTo>
                <a:lnTo>
                  <a:pt x="746738" y="27881"/>
                </a:lnTo>
                <a:lnTo>
                  <a:pt x="693562" y="15992"/>
                </a:lnTo>
                <a:lnTo>
                  <a:pt x="637560" y="7245"/>
                </a:lnTo>
                <a:lnTo>
                  <a:pt x="579120" y="1845"/>
                </a:lnTo>
                <a:lnTo>
                  <a:pt x="518634" y="0"/>
                </a:lnTo>
                <a:lnTo>
                  <a:pt x="458148" y="1845"/>
                </a:lnTo>
                <a:lnTo>
                  <a:pt x="399713" y="7245"/>
                </a:lnTo>
                <a:lnTo>
                  <a:pt x="343716" y="15992"/>
                </a:lnTo>
                <a:lnTo>
                  <a:pt x="290548" y="27881"/>
                </a:lnTo>
                <a:lnTo>
                  <a:pt x="240596" y="42707"/>
                </a:lnTo>
                <a:lnTo>
                  <a:pt x="194251" y="60263"/>
                </a:lnTo>
                <a:lnTo>
                  <a:pt x="151901" y="80343"/>
                </a:lnTo>
                <a:lnTo>
                  <a:pt x="113935" y="102741"/>
                </a:lnTo>
                <a:lnTo>
                  <a:pt x="80742" y="127252"/>
                </a:lnTo>
                <a:lnTo>
                  <a:pt x="52713" y="153669"/>
                </a:lnTo>
                <a:lnTo>
                  <a:pt x="13697" y="211399"/>
                </a:lnTo>
                <a:lnTo>
                  <a:pt x="0" y="274285"/>
                </a:lnTo>
                <a:lnTo>
                  <a:pt x="3489" y="306269"/>
                </a:lnTo>
                <a:lnTo>
                  <a:pt x="30234" y="366783"/>
                </a:lnTo>
                <a:lnTo>
                  <a:pt x="80742" y="421318"/>
                </a:lnTo>
                <a:lnTo>
                  <a:pt x="113935" y="445828"/>
                </a:lnTo>
                <a:lnTo>
                  <a:pt x="151901" y="468227"/>
                </a:lnTo>
                <a:lnTo>
                  <a:pt x="194251" y="488307"/>
                </a:lnTo>
                <a:lnTo>
                  <a:pt x="240596" y="505862"/>
                </a:lnTo>
                <a:lnTo>
                  <a:pt x="290548" y="520688"/>
                </a:lnTo>
                <a:lnTo>
                  <a:pt x="343716" y="532577"/>
                </a:lnTo>
                <a:lnTo>
                  <a:pt x="399713" y="541325"/>
                </a:lnTo>
                <a:lnTo>
                  <a:pt x="458148" y="546724"/>
                </a:lnTo>
                <a:lnTo>
                  <a:pt x="518634" y="548570"/>
                </a:lnTo>
                <a:lnTo>
                  <a:pt x="579120" y="546724"/>
                </a:lnTo>
                <a:lnTo>
                  <a:pt x="637560" y="541325"/>
                </a:lnTo>
                <a:lnTo>
                  <a:pt x="693562" y="532577"/>
                </a:lnTo>
                <a:lnTo>
                  <a:pt x="746738" y="520688"/>
                </a:lnTo>
                <a:lnTo>
                  <a:pt x="796698" y="505862"/>
                </a:lnTo>
                <a:lnTo>
                  <a:pt x="843053" y="488307"/>
                </a:lnTo>
                <a:lnTo>
                  <a:pt x="885413" y="468227"/>
                </a:lnTo>
                <a:lnTo>
                  <a:pt x="923388" y="445828"/>
                </a:lnTo>
                <a:lnTo>
                  <a:pt x="956590" y="421318"/>
                </a:lnTo>
                <a:lnTo>
                  <a:pt x="984628" y="394900"/>
                </a:lnTo>
                <a:lnTo>
                  <a:pt x="1023657" y="337170"/>
                </a:lnTo>
                <a:lnTo>
                  <a:pt x="1037359" y="274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19757" y="1807998"/>
            <a:ext cx="1037590" cy="548640"/>
          </a:xfrm>
          <a:custGeom>
            <a:avLst/>
            <a:gdLst/>
            <a:ahLst/>
            <a:cxnLst/>
            <a:rect l="l" t="t" r="r" b="b"/>
            <a:pathLst>
              <a:path w="1037589" h="548639">
                <a:moveTo>
                  <a:pt x="518634" y="0"/>
                </a:moveTo>
                <a:lnTo>
                  <a:pt x="458148" y="1845"/>
                </a:lnTo>
                <a:lnTo>
                  <a:pt x="399713" y="7245"/>
                </a:lnTo>
                <a:lnTo>
                  <a:pt x="343716" y="15992"/>
                </a:lnTo>
                <a:lnTo>
                  <a:pt x="290548" y="27881"/>
                </a:lnTo>
                <a:lnTo>
                  <a:pt x="240596" y="42707"/>
                </a:lnTo>
                <a:lnTo>
                  <a:pt x="194251" y="60263"/>
                </a:lnTo>
                <a:lnTo>
                  <a:pt x="151901" y="80343"/>
                </a:lnTo>
                <a:lnTo>
                  <a:pt x="113935" y="102741"/>
                </a:lnTo>
                <a:lnTo>
                  <a:pt x="80742" y="127252"/>
                </a:lnTo>
                <a:lnTo>
                  <a:pt x="52713" y="153669"/>
                </a:lnTo>
                <a:lnTo>
                  <a:pt x="13697" y="211399"/>
                </a:lnTo>
                <a:lnTo>
                  <a:pt x="0" y="274285"/>
                </a:lnTo>
                <a:lnTo>
                  <a:pt x="3489" y="306269"/>
                </a:lnTo>
                <a:lnTo>
                  <a:pt x="30234" y="366783"/>
                </a:lnTo>
                <a:lnTo>
                  <a:pt x="80742" y="421318"/>
                </a:lnTo>
                <a:lnTo>
                  <a:pt x="113935" y="445828"/>
                </a:lnTo>
                <a:lnTo>
                  <a:pt x="151901" y="468227"/>
                </a:lnTo>
                <a:lnTo>
                  <a:pt x="194251" y="488307"/>
                </a:lnTo>
                <a:lnTo>
                  <a:pt x="240596" y="505862"/>
                </a:lnTo>
                <a:lnTo>
                  <a:pt x="290548" y="520688"/>
                </a:lnTo>
                <a:lnTo>
                  <a:pt x="343716" y="532577"/>
                </a:lnTo>
                <a:lnTo>
                  <a:pt x="399713" y="541325"/>
                </a:lnTo>
                <a:lnTo>
                  <a:pt x="458148" y="546724"/>
                </a:lnTo>
                <a:lnTo>
                  <a:pt x="518634" y="548570"/>
                </a:lnTo>
                <a:lnTo>
                  <a:pt x="579120" y="546724"/>
                </a:lnTo>
                <a:lnTo>
                  <a:pt x="637560" y="541325"/>
                </a:lnTo>
                <a:lnTo>
                  <a:pt x="693562" y="532577"/>
                </a:lnTo>
                <a:lnTo>
                  <a:pt x="746738" y="520688"/>
                </a:lnTo>
                <a:lnTo>
                  <a:pt x="796698" y="505862"/>
                </a:lnTo>
                <a:lnTo>
                  <a:pt x="843053" y="488307"/>
                </a:lnTo>
                <a:lnTo>
                  <a:pt x="885413" y="468227"/>
                </a:lnTo>
                <a:lnTo>
                  <a:pt x="923388" y="445828"/>
                </a:lnTo>
                <a:lnTo>
                  <a:pt x="956590" y="421318"/>
                </a:lnTo>
                <a:lnTo>
                  <a:pt x="984628" y="394900"/>
                </a:lnTo>
                <a:lnTo>
                  <a:pt x="1023657" y="337170"/>
                </a:lnTo>
                <a:lnTo>
                  <a:pt x="1037359" y="274285"/>
                </a:lnTo>
                <a:lnTo>
                  <a:pt x="1033869" y="242301"/>
                </a:lnTo>
                <a:lnTo>
                  <a:pt x="1007114" y="181787"/>
                </a:lnTo>
                <a:lnTo>
                  <a:pt x="956590" y="127252"/>
                </a:lnTo>
                <a:lnTo>
                  <a:pt x="923388" y="102741"/>
                </a:lnTo>
                <a:lnTo>
                  <a:pt x="885413" y="80343"/>
                </a:lnTo>
                <a:lnTo>
                  <a:pt x="843053" y="60263"/>
                </a:lnTo>
                <a:lnTo>
                  <a:pt x="796698" y="42707"/>
                </a:lnTo>
                <a:lnTo>
                  <a:pt x="746738" y="27881"/>
                </a:lnTo>
                <a:lnTo>
                  <a:pt x="693562" y="15992"/>
                </a:lnTo>
                <a:lnTo>
                  <a:pt x="637560" y="7245"/>
                </a:lnTo>
                <a:lnTo>
                  <a:pt x="579120" y="1845"/>
                </a:lnTo>
                <a:lnTo>
                  <a:pt x="518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19757" y="1807998"/>
            <a:ext cx="1037590" cy="548640"/>
          </a:xfrm>
          <a:custGeom>
            <a:avLst/>
            <a:gdLst/>
            <a:ahLst/>
            <a:cxnLst/>
            <a:rect l="l" t="t" r="r" b="b"/>
            <a:pathLst>
              <a:path w="1037589" h="548639">
                <a:moveTo>
                  <a:pt x="1037359" y="274285"/>
                </a:moveTo>
                <a:lnTo>
                  <a:pt x="1023657" y="211399"/>
                </a:lnTo>
                <a:lnTo>
                  <a:pt x="984628" y="153669"/>
                </a:lnTo>
                <a:lnTo>
                  <a:pt x="956590" y="127252"/>
                </a:lnTo>
                <a:lnTo>
                  <a:pt x="923388" y="102741"/>
                </a:lnTo>
                <a:lnTo>
                  <a:pt x="885413" y="80343"/>
                </a:lnTo>
                <a:lnTo>
                  <a:pt x="843053" y="60263"/>
                </a:lnTo>
                <a:lnTo>
                  <a:pt x="796698" y="42707"/>
                </a:lnTo>
                <a:lnTo>
                  <a:pt x="746738" y="27881"/>
                </a:lnTo>
                <a:lnTo>
                  <a:pt x="693562" y="15992"/>
                </a:lnTo>
                <a:lnTo>
                  <a:pt x="637560" y="7245"/>
                </a:lnTo>
                <a:lnTo>
                  <a:pt x="579120" y="1845"/>
                </a:lnTo>
                <a:lnTo>
                  <a:pt x="518634" y="0"/>
                </a:lnTo>
                <a:lnTo>
                  <a:pt x="458148" y="1845"/>
                </a:lnTo>
                <a:lnTo>
                  <a:pt x="399713" y="7245"/>
                </a:lnTo>
                <a:lnTo>
                  <a:pt x="343716" y="15992"/>
                </a:lnTo>
                <a:lnTo>
                  <a:pt x="290548" y="27881"/>
                </a:lnTo>
                <a:lnTo>
                  <a:pt x="240596" y="42707"/>
                </a:lnTo>
                <a:lnTo>
                  <a:pt x="194251" y="60263"/>
                </a:lnTo>
                <a:lnTo>
                  <a:pt x="151901" y="80343"/>
                </a:lnTo>
                <a:lnTo>
                  <a:pt x="113935" y="102741"/>
                </a:lnTo>
                <a:lnTo>
                  <a:pt x="80742" y="127252"/>
                </a:lnTo>
                <a:lnTo>
                  <a:pt x="52713" y="153669"/>
                </a:lnTo>
                <a:lnTo>
                  <a:pt x="13697" y="211399"/>
                </a:lnTo>
                <a:lnTo>
                  <a:pt x="0" y="274285"/>
                </a:lnTo>
                <a:lnTo>
                  <a:pt x="3489" y="306269"/>
                </a:lnTo>
                <a:lnTo>
                  <a:pt x="30234" y="366783"/>
                </a:lnTo>
                <a:lnTo>
                  <a:pt x="80742" y="421318"/>
                </a:lnTo>
                <a:lnTo>
                  <a:pt x="113935" y="445828"/>
                </a:lnTo>
                <a:lnTo>
                  <a:pt x="151901" y="468227"/>
                </a:lnTo>
                <a:lnTo>
                  <a:pt x="194251" y="488307"/>
                </a:lnTo>
                <a:lnTo>
                  <a:pt x="240596" y="505862"/>
                </a:lnTo>
                <a:lnTo>
                  <a:pt x="290548" y="520688"/>
                </a:lnTo>
                <a:lnTo>
                  <a:pt x="343716" y="532577"/>
                </a:lnTo>
                <a:lnTo>
                  <a:pt x="399713" y="541325"/>
                </a:lnTo>
                <a:lnTo>
                  <a:pt x="458148" y="546724"/>
                </a:lnTo>
                <a:lnTo>
                  <a:pt x="518634" y="548570"/>
                </a:lnTo>
                <a:lnTo>
                  <a:pt x="579120" y="546724"/>
                </a:lnTo>
                <a:lnTo>
                  <a:pt x="637560" y="541325"/>
                </a:lnTo>
                <a:lnTo>
                  <a:pt x="693562" y="532577"/>
                </a:lnTo>
                <a:lnTo>
                  <a:pt x="746738" y="520688"/>
                </a:lnTo>
                <a:lnTo>
                  <a:pt x="796698" y="505862"/>
                </a:lnTo>
                <a:lnTo>
                  <a:pt x="843053" y="488307"/>
                </a:lnTo>
                <a:lnTo>
                  <a:pt x="885413" y="468227"/>
                </a:lnTo>
                <a:lnTo>
                  <a:pt x="923388" y="445828"/>
                </a:lnTo>
                <a:lnTo>
                  <a:pt x="956590" y="421318"/>
                </a:lnTo>
                <a:lnTo>
                  <a:pt x="984628" y="394900"/>
                </a:lnTo>
                <a:lnTo>
                  <a:pt x="1023657" y="337170"/>
                </a:lnTo>
                <a:lnTo>
                  <a:pt x="1037359" y="274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19757" y="2586284"/>
            <a:ext cx="1037590" cy="548640"/>
          </a:xfrm>
          <a:custGeom>
            <a:avLst/>
            <a:gdLst/>
            <a:ahLst/>
            <a:cxnLst/>
            <a:rect l="l" t="t" r="r" b="b"/>
            <a:pathLst>
              <a:path w="1037589" h="548639">
                <a:moveTo>
                  <a:pt x="518634" y="0"/>
                </a:moveTo>
                <a:lnTo>
                  <a:pt x="458148" y="1845"/>
                </a:lnTo>
                <a:lnTo>
                  <a:pt x="399713" y="7245"/>
                </a:lnTo>
                <a:lnTo>
                  <a:pt x="343716" y="15992"/>
                </a:lnTo>
                <a:lnTo>
                  <a:pt x="290548" y="27881"/>
                </a:lnTo>
                <a:lnTo>
                  <a:pt x="240596" y="42707"/>
                </a:lnTo>
                <a:lnTo>
                  <a:pt x="194251" y="60263"/>
                </a:lnTo>
                <a:lnTo>
                  <a:pt x="151901" y="80343"/>
                </a:lnTo>
                <a:lnTo>
                  <a:pt x="113935" y="102741"/>
                </a:lnTo>
                <a:lnTo>
                  <a:pt x="80742" y="127252"/>
                </a:lnTo>
                <a:lnTo>
                  <a:pt x="52713" y="153669"/>
                </a:lnTo>
                <a:lnTo>
                  <a:pt x="13697" y="211399"/>
                </a:lnTo>
                <a:lnTo>
                  <a:pt x="0" y="274285"/>
                </a:lnTo>
                <a:lnTo>
                  <a:pt x="3489" y="306269"/>
                </a:lnTo>
                <a:lnTo>
                  <a:pt x="30234" y="366783"/>
                </a:lnTo>
                <a:lnTo>
                  <a:pt x="80742" y="421318"/>
                </a:lnTo>
                <a:lnTo>
                  <a:pt x="113935" y="445828"/>
                </a:lnTo>
                <a:lnTo>
                  <a:pt x="151901" y="468227"/>
                </a:lnTo>
                <a:lnTo>
                  <a:pt x="194251" y="488307"/>
                </a:lnTo>
                <a:lnTo>
                  <a:pt x="240596" y="505862"/>
                </a:lnTo>
                <a:lnTo>
                  <a:pt x="290548" y="520688"/>
                </a:lnTo>
                <a:lnTo>
                  <a:pt x="343716" y="532577"/>
                </a:lnTo>
                <a:lnTo>
                  <a:pt x="399713" y="541325"/>
                </a:lnTo>
                <a:lnTo>
                  <a:pt x="458148" y="546724"/>
                </a:lnTo>
                <a:lnTo>
                  <a:pt x="518634" y="548570"/>
                </a:lnTo>
                <a:lnTo>
                  <a:pt x="579120" y="546724"/>
                </a:lnTo>
                <a:lnTo>
                  <a:pt x="637560" y="541325"/>
                </a:lnTo>
                <a:lnTo>
                  <a:pt x="693562" y="532577"/>
                </a:lnTo>
                <a:lnTo>
                  <a:pt x="746738" y="520688"/>
                </a:lnTo>
                <a:lnTo>
                  <a:pt x="796698" y="505862"/>
                </a:lnTo>
                <a:lnTo>
                  <a:pt x="843053" y="488307"/>
                </a:lnTo>
                <a:lnTo>
                  <a:pt x="885413" y="468227"/>
                </a:lnTo>
                <a:lnTo>
                  <a:pt x="923388" y="445828"/>
                </a:lnTo>
                <a:lnTo>
                  <a:pt x="956590" y="421318"/>
                </a:lnTo>
                <a:lnTo>
                  <a:pt x="984628" y="394900"/>
                </a:lnTo>
                <a:lnTo>
                  <a:pt x="1023657" y="337170"/>
                </a:lnTo>
                <a:lnTo>
                  <a:pt x="1037359" y="274285"/>
                </a:lnTo>
                <a:lnTo>
                  <a:pt x="1033869" y="242301"/>
                </a:lnTo>
                <a:lnTo>
                  <a:pt x="1007114" y="181787"/>
                </a:lnTo>
                <a:lnTo>
                  <a:pt x="956590" y="127252"/>
                </a:lnTo>
                <a:lnTo>
                  <a:pt x="923388" y="102741"/>
                </a:lnTo>
                <a:lnTo>
                  <a:pt x="885413" y="80343"/>
                </a:lnTo>
                <a:lnTo>
                  <a:pt x="843053" y="60263"/>
                </a:lnTo>
                <a:lnTo>
                  <a:pt x="796698" y="42707"/>
                </a:lnTo>
                <a:lnTo>
                  <a:pt x="746738" y="27881"/>
                </a:lnTo>
                <a:lnTo>
                  <a:pt x="693562" y="15992"/>
                </a:lnTo>
                <a:lnTo>
                  <a:pt x="637560" y="7245"/>
                </a:lnTo>
                <a:lnTo>
                  <a:pt x="579120" y="1845"/>
                </a:lnTo>
                <a:lnTo>
                  <a:pt x="518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19757" y="2586283"/>
            <a:ext cx="1037590" cy="548640"/>
          </a:xfrm>
          <a:custGeom>
            <a:avLst/>
            <a:gdLst/>
            <a:ahLst/>
            <a:cxnLst/>
            <a:rect l="l" t="t" r="r" b="b"/>
            <a:pathLst>
              <a:path w="1037589" h="548639">
                <a:moveTo>
                  <a:pt x="1037359" y="274285"/>
                </a:moveTo>
                <a:lnTo>
                  <a:pt x="1023657" y="211399"/>
                </a:lnTo>
                <a:lnTo>
                  <a:pt x="984628" y="153669"/>
                </a:lnTo>
                <a:lnTo>
                  <a:pt x="956590" y="127252"/>
                </a:lnTo>
                <a:lnTo>
                  <a:pt x="923388" y="102741"/>
                </a:lnTo>
                <a:lnTo>
                  <a:pt x="885413" y="80343"/>
                </a:lnTo>
                <a:lnTo>
                  <a:pt x="843053" y="60263"/>
                </a:lnTo>
                <a:lnTo>
                  <a:pt x="796698" y="42707"/>
                </a:lnTo>
                <a:lnTo>
                  <a:pt x="746738" y="27881"/>
                </a:lnTo>
                <a:lnTo>
                  <a:pt x="693562" y="15992"/>
                </a:lnTo>
                <a:lnTo>
                  <a:pt x="637560" y="7245"/>
                </a:lnTo>
                <a:lnTo>
                  <a:pt x="579120" y="1845"/>
                </a:lnTo>
                <a:lnTo>
                  <a:pt x="518634" y="0"/>
                </a:lnTo>
                <a:lnTo>
                  <a:pt x="458148" y="1845"/>
                </a:lnTo>
                <a:lnTo>
                  <a:pt x="399713" y="7245"/>
                </a:lnTo>
                <a:lnTo>
                  <a:pt x="343716" y="15992"/>
                </a:lnTo>
                <a:lnTo>
                  <a:pt x="290548" y="27881"/>
                </a:lnTo>
                <a:lnTo>
                  <a:pt x="240596" y="42707"/>
                </a:lnTo>
                <a:lnTo>
                  <a:pt x="194251" y="60263"/>
                </a:lnTo>
                <a:lnTo>
                  <a:pt x="151901" y="80343"/>
                </a:lnTo>
                <a:lnTo>
                  <a:pt x="113935" y="102741"/>
                </a:lnTo>
                <a:lnTo>
                  <a:pt x="80742" y="127252"/>
                </a:lnTo>
                <a:lnTo>
                  <a:pt x="52713" y="153669"/>
                </a:lnTo>
                <a:lnTo>
                  <a:pt x="13697" y="211399"/>
                </a:lnTo>
                <a:lnTo>
                  <a:pt x="0" y="274285"/>
                </a:lnTo>
                <a:lnTo>
                  <a:pt x="3489" y="306269"/>
                </a:lnTo>
                <a:lnTo>
                  <a:pt x="30234" y="366783"/>
                </a:lnTo>
                <a:lnTo>
                  <a:pt x="80742" y="421318"/>
                </a:lnTo>
                <a:lnTo>
                  <a:pt x="113935" y="445828"/>
                </a:lnTo>
                <a:lnTo>
                  <a:pt x="151901" y="468227"/>
                </a:lnTo>
                <a:lnTo>
                  <a:pt x="194251" y="488307"/>
                </a:lnTo>
                <a:lnTo>
                  <a:pt x="240596" y="505862"/>
                </a:lnTo>
                <a:lnTo>
                  <a:pt x="290548" y="520688"/>
                </a:lnTo>
                <a:lnTo>
                  <a:pt x="343716" y="532577"/>
                </a:lnTo>
                <a:lnTo>
                  <a:pt x="399713" y="541325"/>
                </a:lnTo>
                <a:lnTo>
                  <a:pt x="458148" y="546724"/>
                </a:lnTo>
                <a:lnTo>
                  <a:pt x="518634" y="548570"/>
                </a:lnTo>
                <a:lnTo>
                  <a:pt x="579120" y="546724"/>
                </a:lnTo>
                <a:lnTo>
                  <a:pt x="637560" y="541325"/>
                </a:lnTo>
                <a:lnTo>
                  <a:pt x="693562" y="532577"/>
                </a:lnTo>
                <a:lnTo>
                  <a:pt x="746738" y="520688"/>
                </a:lnTo>
                <a:lnTo>
                  <a:pt x="796698" y="505862"/>
                </a:lnTo>
                <a:lnTo>
                  <a:pt x="843053" y="488307"/>
                </a:lnTo>
                <a:lnTo>
                  <a:pt x="885413" y="468227"/>
                </a:lnTo>
                <a:lnTo>
                  <a:pt x="923388" y="445828"/>
                </a:lnTo>
                <a:lnTo>
                  <a:pt x="956590" y="421318"/>
                </a:lnTo>
                <a:lnTo>
                  <a:pt x="984628" y="394900"/>
                </a:lnTo>
                <a:lnTo>
                  <a:pt x="1023657" y="337170"/>
                </a:lnTo>
                <a:lnTo>
                  <a:pt x="1037359" y="274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96433" y="1114209"/>
            <a:ext cx="684530" cy="187578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latin typeface="宋体"/>
                <a:cs typeface="宋体"/>
              </a:rPr>
              <a:t>运行态</a:t>
            </a:r>
            <a:endParaRPr sz="1700">
              <a:latin typeface="宋体"/>
              <a:cs typeface="宋体"/>
            </a:endParaRPr>
          </a:p>
          <a:p>
            <a:pPr marL="12700" marR="5080">
              <a:lnSpc>
                <a:spcPct val="300400"/>
              </a:lnSpc>
              <a:spcBef>
                <a:spcPts val="229"/>
              </a:spcBef>
            </a:pPr>
            <a:r>
              <a:rPr dirty="0" sz="1700" spc="25">
                <a:latin typeface="宋体"/>
                <a:cs typeface="宋体"/>
              </a:rPr>
              <a:t>就绪态 阻塞态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1630" y="3208930"/>
            <a:ext cx="1037590" cy="2597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77470">
              <a:lnSpc>
                <a:spcPts val="1930"/>
              </a:lnSpc>
            </a:pPr>
            <a:r>
              <a:rPr dirty="0" sz="1700" spc="30">
                <a:latin typeface="宋体"/>
                <a:cs typeface="宋体"/>
              </a:rPr>
              <a:t>短程调</a:t>
            </a:r>
            <a:r>
              <a:rPr dirty="0" sz="1700" spc="25">
                <a:latin typeface="宋体"/>
                <a:cs typeface="宋体"/>
              </a:rPr>
              <a:t>度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71630" y="3644162"/>
            <a:ext cx="1037590" cy="549275"/>
          </a:xfrm>
          <a:custGeom>
            <a:avLst/>
            <a:gdLst/>
            <a:ahLst/>
            <a:cxnLst/>
            <a:rect l="l" t="t" r="r" b="b"/>
            <a:pathLst>
              <a:path w="1037589" h="549275">
                <a:moveTo>
                  <a:pt x="518634" y="0"/>
                </a:moveTo>
                <a:lnTo>
                  <a:pt x="458148" y="1845"/>
                </a:lnTo>
                <a:lnTo>
                  <a:pt x="399713" y="7245"/>
                </a:lnTo>
                <a:lnTo>
                  <a:pt x="343716" y="15992"/>
                </a:lnTo>
                <a:lnTo>
                  <a:pt x="290548" y="27881"/>
                </a:lnTo>
                <a:lnTo>
                  <a:pt x="240596" y="42707"/>
                </a:lnTo>
                <a:lnTo>
                  <a:pt x="194251" y="60263"/>
                </a:lnTo>
                <a:lnTo>
                  <a:pt x="151901" y="80343"/>
                </a:lnTo>
                <a:lnTo>
                  <a:pt x="113935" y="102741"/>
                </a:lnTo>
                <a:lnTo>
                  <a:pt x="80742" y="127252"/>
                </a:lnTo>
                <a:lnTo>
                  <a:pt x="52713" y="153669"/>
                </a:lnTo>
                <a:lnTo>
                  <a:pt x="13697" y="211399"/>
                </a:lnTo>
                <a:lnTo>
                  <a:pt x="0" y="274285"/>
                </a:lnTo>
                <a:lnTo>
                  <a:pt x="3489" y="306287"/>
                </a:lnTo>
                <a:lnTo>
                  <a:pt x="30234" y="366830"/>
                </a:lnTo>
                <a:lnTo>
                  <a:pt x="80742" y="421385"/>
                </a:lnTo>
                <a:lnTo>
                  <a:pt x="113935" y="445903"/>
                </a:lnTo>
                <a:lnTo>
                  <a:pt x="151901" y="468307"/>
                </a:lnTo>
                <a:lnTo>
                  <a:pt x="194251" y="488391"/>
                </a:lnTo>
                <a:lnTo>
                  <a:pt x="240596" y="505950"/>
                </a:lnTo>
                <a:lnTo>
                  <a:pt x="290548" y="520777"/>
                </a:lnTo>
                <a:lnTo>
                  <a:pt x="343716" y="532668"/>
                </a:lnTo>
                <a:lnTo>
                  <a:pt x="399713" y="541416"/>
                </a:lnTo>
                <a:lnTo>
                  <a:pt x="458148" y="546816"/>
                </a:lnTo>
                <a:lnTo>
                  <a:pt x="518634" y="548661"/>
                </a:lnTo>
                <a:lnTo>
                  <a:pt x="579120" y="546816"/>
                </a:lnTo>
                <a:lnTo>
                  <a:pt x="637560" y="541416"/>
                </a:lnTo>
                <a:lnTo>
                  <a:pt x="693562" y="532668"/>
                </a:lnTo>
                <a:lnTo>
                  <a:pt x="746738" y="520777"/>
                </a:lnTo>
                <a:lnTo>
                  <a:pt x="796698" y="505950"/>
                </a:lnTo>
                <a:lnTo>
                  <a:pt x="843053" y="488391"/>
                </a:lnTo>
                <a:lnTo>
                  <a:pt x="885413" y="468307"/>
                </a:lnTo>
                <a:lnTo>
                  <a:pt x="923388" y="445903"/>
                </a:lnTo>
                <a:lnTo>
                  <a:pt x="956590" y="421385"/>
                </a:lnTo>
                <a:lnTo>
                  <a:pt x="984628" y="394959"/>
                </a:lnTo>
                <a:lnTo>
                  <a:pt x="1023657" y="337204"/>
                </a:lnTo>
                <a:lnTo>
                  <a:pt x="1037359" y="274285"/>
                </a:lnTo>
                <a:lnTo>
                  <a:pt x="1033869" y="242301"/>
                </a:lnTo>
                <a:lnTo>
                  <a:pt x="1007114" y="181787"/>
                </a:lnTo>
                <a:lnTo>
                  <a:pt x="956590" y="127252"/>
                </a:lnTo>
                <a:lnTo>
                  <a:pt x="923388" y="102741"/>
                </a:lnTo>
                <a:lnTo>
                  <a:pt x="885413" y="80343"/>
                </a:lnTo>
                <a:lnTo>
                  <a:pt x="843053" y="60263"/>
                </a:lnTo>
                <a:lnTo>
                  <a:pt x="796698" y="42707"/>
                </a:lnTo>
                <a:lnTo>
                  <a:pt x="746738" y="27881"/>
                </a:lnTo>
                <a:lnTo>
                  <a:pt x="693562" y="15992"/>
                </a:lnTo>
                <a:lnTo>
                  <a:pt x="637560" y="7245"/>
                </a:lnTo>
                <a:lnTo>
                  <a:pt x="579120" y="1845"/>
                </a:lnTo>
                <a:lnTo>
                  <a:pt x="518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71630" y="3644162"/>
            <a:ext cx="1037590" cy="549275"/>
          </a:xfrm>
          <a:custGeom>
            <a:avLst/>
            <a:gdLst/>
            <a:ahLst/>
            <a:cxnLst/>
            <a:rect l="l" t="t" r="r" b="b"/>
            <a:pathLst>
              <a:path w="1037589" h="549275">
                <a:moveTo>
                  <a:pt x="1037359" y="274285"/>
                </a:moveTo>
                <a:lnTo>
                  <a:pt x="1023657" y="211399"/>
                </a:lnTo>
                <a:lnTo>
                  <a:pt x="984628" y="153669"/>
                </a:lnTo>
                <a:lnTo>
                  <a:pt x="956590" y="127252"/>
                </a:lnTo>
                <a:lnTo>
                  <a:pt x="923388" y="102741"/>
                </a:lnTo>
                <a:lnTo>
                  <a:pt x="885413" y="80343"/>
                </a:lnTo>
                <a:lnTo>
                  <a:pt x="843053" y="60263"/>
                </a:lnTo>
                <a:lnTo>
                  <a:pt x="796698" y="42707"/>
                </a:lnTo>
                <a:lnTo>
                  <a:pt x="746738" y="27881"/>
                </a:lnTo>
                <a:lnTo>
                  <a:pt x="693562" y="15992"/>
                </a:lnTo>
                <a:lnTo>
                  <a:pt x="637560" y="7245"/>
                </a:lnTo>
                <a:lnTo>
                  <a:pt x="579120" y="1845"/>
                </a:lnTo>
                <a:lnTo>
                  <a:pt x="518634" y="0"/>
                </a:lnTo>
                <a:lnTo>
                  <a:pt x="458148" y="1845"/>
                </a:lnTo>
                <a:lnTo>
                  <a:pt x="399713" y="7245"/>
                </a:lnTo>
                <a:lnTo>
                  <a:pt x="343716" y="15992"/>
                </a:lnTo>
                <a:lnTo>
                  <a:pt x="290548" y="27881"/>
                </a:lnTo>
                <a:lnTo>
                  <a:pt x="240596" y="42707"/>
                </a:lnTo>
                <a:lnTo>
                  <a:pt x="194251" y="60263"/>
                </a:lnTo>
                <a:lnTo>
                  <a:pt x="151901" y="80343"/>
                </a:lnTo>
                <a:lnTo>
                  <a:pt x="113935" y="102741"/>
                </a:lnTo>
                <a:lnTo>
                  <a:pt x="80742" y="127252"/>
                </a:lnTo>
                <a:lnTo>
                  <a:pt x="52713" y="153669"/>
                </a:lnTo>
                <a:lnTo>
                  <a:pt x="13697" y="211399"/>
                </a:lnTo>
                <a:lnTo>
                  <a:pt x="0" y="274285"/>
                </a:lnTo>
                <a:lnTo>
                  <a:pt x="3489" y="306287"/>
                </a:lnTo>
                <a:lnTo>
                  <a:pt x="30234" y="366830"/>
                </a:lnTo>
                <a:lnTo>
                  <a:pt x="80742" y="421385"/>
                </a:lnTo>
                <a:lnTo>
                  <a:pt x="113935" y="445903"/>
                </a:lnTo>
                <a:lnTo>
                  <a:pt x="151901" y="468307"/>
                </a:lnTo>
                <a:lnTo>
                  <a:pt x="194251" y="488391"/>
                </a:lnTo>
                <a:lnTo>
                  <a:pt x="240596" y="505950"/>
                </a:lnTo>
                <a:lnTo>
                  <a:pt x="290548" y="520777"/>
                </a:lnTo>
                <a:lnTo>
                  <a:pt x="343716" y="532668"/>
                </a:lnTo>
                <a:lnTo>
                  <a:pt x="399713" y="541416"/>
                </a:lnTo>
                <a:lnTo>
                  <a:pt x="458148" y="546816"/>
                </a:lnTo>
                <a:lnTo>
                  <a:pt x="518634" y="548661"/>
                </a:lnTo>
                <a:lnTo>
                  <a:pt x="579120" y="546816"/>
                </a:lnTo>
                <a:lnTo>
                  <a:pt x="637560" y="541416"/>
                </a:lnTo>
                <a:lnTo>
                  <a:pt x="693562" y="532668"/>
                </a:lnTo>
                <a:lnTo>
                  <a:pt x="746738" y="520777"/>
                </a:lnTo>
                <a:lnTo>
                  <a:pt x="796698" y="505950"/>
                </a:lnTo>
                <a:lnTo>
                  <a:pt x="843053" y="488391"/>
                </a:lnTo>
                <a:lnTo>
                  <a:pt x="885413" y="468307"/>
                </a:lnTo>
                <a:lnTo>
                  <a:pt x="923388" y="445903"/>
                </a:lnTo>
                <a:lnTo>
                  <a:pt x="956590" y="421385"/>
                </a:lnTo>
                <a:lnTo>
                  <a:pt x="984628" y="394959"/>
                </a:lnTo>
                <a:lnTo>
                  <a:pt x="1023657" y="337204"/>
                </a:lnTo>
                <a:lnTo>
                  <a:pt x="1037359" y="274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71630" y="4480105"/>
            <a:ext cx="1037590" cy="548640"/>
          </a:xfrm>
          <a:custGeom>
            <a:avLst/>
            <a:gdLst/>
            <a:ahLst/>
            <a:cxnLst/>
            <a:rect l="l" t="t" r="r" b="b"/>
            <a:pathLst>
              <a:path w="1037589" h="548639">
                <a:moveTo>
                  <a:pt x="518634" y="0"/>
                </a:moveTo>
                <a:lnTo>
                  <a:pt x="458148" y="1845"/>
                </a:lnTo>
                <a:lnTo>
                  <a:pt x="399713" y="7245"/>
                </a:lnTo>
                <a:lnTo>
                  <a:pt x="343716" y="15992"/>
                </a:lnTo>
                <a:lnTo>
                  <a:pt x="290548" y="27881"/>
                </a:lnTo>
                <a:lnTo>
                  <a:pt x="240596" y="42707"/>
                </a:lnTo>
                <a:lnTo>
                  <a:pt x="194251" y="60263"/>
                </a:lnTo>
                <a:lnTo>
                  <a:pt x="151901" y="80343"/>
                </a:lnTo>
                <a:lnTo>
                  <a:pt x="113935" y="102741"/>
                </a:lnTo>
                <a:lnTo>
                  <a:pt x="80742" y="127252"/>
                </a:lnTo>
                <a:lnTo>
                  <a:pt x="52713" y="153669"/>
                </a:lnTo>
                <a:lnTo>
                  <a:pt x="13697" y="211399"/>
                </a:lnTo>
                <a:lnTo>
                  <a:pt x="0" y="274285"/>
                </a:lnTo>
                <a:lnTo>
                  <a:pt x="3489" y="306269"/>
                </a:lnTo>
                <a:lnTo>
                  <a:pt x="30234" y="366783"/>
                </a:lnTo>
                <a:lnTo>
                  <a:pt x="80742" y="421318"/>
                </a:lnTo>
                <a:lnTo>
                  <a:pt x="113935" y="445828"/>
                </a:lnTo>
                <a:lnTo>
                  <a:pt x="151901" y="468227"/>
                </a:lnTo>
                <a:lnTo>
                  <a:pt x="194251" y="488307"/>
                </a:lnTo>
                <a:lnTo>
                  <a:pt x="240596" y="505862"/>
                </a:lnTo>
                <a:lnTo>
                  <a:pt x="290548" y="520688"/>
                </a:lnTo>
                <a:lnTo>
                  <a:pt x="343716" y="532577"/>
                </a:lnTo>
                <a:lnTo>
                  <a:pt x="399713" y="541325"/>
                </a:lnTo>
                <a:lnTo>
                  <a:pt x="458148" y="546724"/>
                </a:lnTo>
                <a:lnTo>
                  <a:pt x="518634" y="548570"/>
                </a:lnTo>
                <a:lnTo>
                  <a:pt x="579120" y="546724"/>
                </a:lnTo>
                <a:lnTo>
                  <a:pt x="637560" y="541325"/>
                </a:lnTo>
                <a:lnTo>
                  <a:pt x="693562" y="532577"/>
                </a:lnTo>
                <a:lnTo>
                  <a:pt x="746738" y="520688"/>
                </a:lnTo>
                <a:lnTo>
                  <a:pt x="796698" y="505862"/>
                </a:lnTo>
                <a:lnTo>
                  <a:pt x="843053" y="488307"/>
                </a:lnTo>
                <a:lnTo>
                  <a:pt x="885413" y="468227"/>
                </a:lnTo>
                <a:lnTo>
                  <a:pt x="923388" y="445828"/>
                </a:lnTo>
                <a:lnTo>
                  <a:pt x="956590" y="421318"/>
                </a:lnTo>
                <a:lnTo>
                  <a:pt x="984628" y="394900"/>
                </a:lnTo>
                <a:lnTo>
                  <a:pt x="1023657" y="337170"/>
                </a:lnTo>
                <a:lnTo>
                  <a:pt x="1037359" y="274285"/>
                </a:lnTo>
                <a:lnTo>
                  <a:pt x="1033869" y="242301"/>
                </a:lnTo>
                <a:lnTo>
                  <a:pt x="1007114" y="181787"/>
                </a:lnTo>
                <a:lnTo>
                  <a:pt x="956590" y="127252"/>
                </a:lnTo>
                <a:lnTo>
                  <a:pt x="923388" y="102741"/>
                </a:lnTo>
                <a:lnTo>
                  <a:pt x="885413" y="80343"/>
                </a:lnTo>
                <a:lnTo>
                  <a:pt x="843053" y="60263"/>
                </a:lnTo>
                <a:lnTo>
                  <a:pt x="796698" y="42707"/>
                </a:lnTo>
                <a:lnTo>
                  <a:pt x="746738" y="27881"/>
                </a:lnTo>
                <a:lnTo>
                  <a:pt x="693562" y="15992"/>
                </a:lnTo>
                <a:lnTo>
                  <a:pt x="637560" y="7245"/>
                </a:lnTo>
                <a:lnTo>
                  <a:pt x="579120" y="1845"/>
                </a:lnTo>
                <a:lnTo>
                  <a:pt x="518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71630" y="4480105"/>
            <a:ext cx="1037590" cy="548640"/>
          </a:xfrm>
          <a:custGeom>
            <a:avLst/>
            <a:gdLst/>
            <a:ahLst/>
            <a:cxnLst/>
            <a:rect l="l" t="t" r="r" b="b"/>
            <a:pathLst>
              <a:path w="1037589" h="548639">
                <a:moveTo>
                  <a:pt x="1037359" y="274285"/>
                </a:moveTo>
                <a:lnTo>
                  <a:pt x="1023657" y="211399"/>
                </a:lnTo>
                <a:lnTo>
                  <a:pt x="984628" y="153669"/>
                </a:lnTo>
                <a:lnTo>
                  <a:pt x="956590" y="127252"/>
                </a:lnTo>
                <a:lnTo>
                  <a:pt x="923388" y="102741"/>
                </a:lnTo>
                <a:lnTo>
                  <a:pt x="885413" y="80343"/>
                </a:lnTo>
                <a:lnTo>
                  <a:pt x="843053" y="60263"/>
                </a:lnTo>
                <a:lnTo>
                  <a:pt x="796698" y="42707"/>
                </a:lnTo>
                <a:lnTo>
                  <a:pt x="746738" y="27881"/>
                </a:lnTo>
                <a:lnTo>
                  <a:pt x="693562" y="15992"/>
                </a:lnTo>
                <a:lnTo>
                  <a:pt x="637560" y="7245"/>
                </a:lnTo>
                <a:lnTo>
                  <a:pt x="579120" y="1845"/>
                </a:lnTo>
                <a:lnTo>
                  <a:pt x="518634" y="0"/>
                </a:lnTo>
                <a:lnTo>
                  <a:pt x="458148" y="1845"/>
                </a:lnTo>
                <a:lnTo>
                  <a:pt x="399713" y="7245"/>
                </a:lnTo>
                <a:lnTo>
                  <a:pt x="343716" y="15992"/>
                </a:lnTo>
                <a:lnTo>
                  <a:pt x="290548" y="27881"/>
                </a:lnTo>
                <a:lnTo>
                  <a:pt x="240596" y="42707"/>
                </a:lnTo>
                <a:lnTo>
                  <a:pt x="194251" y="60263"/>
                </a:lnTo>
                <a:lnTo>
                  <a:pt x="151901" y="80343"/>
                </a:lnTo>
                <a:lnTo>
                  <a:pt x="113935" y="102741"/>
                </a:lnTo>
                <a:lnTo>
                  <a:pt x="80742" y="127252"/>
                </a:lnTo>
                <a:lnTo>
                  <a:pt x="52713" y="153669"/>
                </a:lnTo>
                <a:lnTo>
                  <a:pt x="13697" y="211399"/>
                </a:lnTo>
                <a:lnTo>
                  <a:pt x="0" y="274285"/>
                </a:lnTo>
                <a:lnTo>
                  <a:pt x="3489" y="306269"/>
                </a:lnTo>
                <a:lnTo>
                  <a:pt x="30234" y="366783"/>
                </a:lnTo>
                <a:lnTo>
                  <a:pt x="80742" y="421318"/>
                </a:lnTo>
                <a:lnTo>
                  <a:pt x="113935" y="445828"/>
                </a:lnTo>
                <a:lnTo>
                  <a:pt x="151901" y="468227"/>
                </a:lnTo>
                <a:lnTo>
                  <a:pt x="194251" y="488307"/>
                </a:lnTo>
                <a:lnTo>
                  <a:pt x="240596" y="505862"/>
                </a:lnTo>
                <a:lnTo>
                  <a:pt x="290548" y="520688"/>
                </a:lnTo>
                <a:lnTo>
                  <a:pt x="343716" y="532577"/>
                </a:lnTo>
                <a:lnTo>
                  <a:pt x="399713" y="541325"/>
                </a:lnTo>
                <a:lnTo>
                  <a:pt x="458148" y="546724"/>
                </a:lnTo>
                <a:lnTo>
                  <a:pt x="518634" y="548570"/>
                </a:lnTo>
                <a:lnTo>
                  <a:pt x="579120" y="546724"/>
                </a:lnTo>
                <a:lnTo>
                  <a:pt x="637560" y="541325"/>
                </a:lnTo>
                <a:lnTo>
                  <a:pt x="693562" y="532577"/>
                </a:lnTo>
                <a:lnTo>
                  <a:pt x="746738" y="520688"/>
                </a:lnTo>
                <a:lnTo>
                  <a:pt x="796698" y="505862"/>
                </a:lnTo>
                <a:lnTo>
                  <a:pt x="843053" y="488307"/>
                </a:lnTo>
                <a:lnTo>
                  <a:pt x="885413" y="468227"/>
                </a:lnTo>
                <a:lnTo>
                  <a:pt x="923388" y="445828"/>
                </a:lnTo>
                <a:lnTo>
                  <a:pt x="956590" y="421318"/>
                </a:lnTo>
                <a:lnTo>
                  <a:pt x="984628" y="394900"/>
                </a:lnTo>
                <a:lnTo>
                  <a:pt x="1023657" y="337170"/>
                </a:lnTo>
                <a:lnTo>
                  <a:pt x="1037359" y="274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36784" y="3588447"/>
            <a:ext cx="906780" cy="23291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3825" marR="115570">
              <a:lnSpc>
                <a:spcPct val="111600"/>
              </a:lnSpc>
              <a:spcBef>
                <a:spcPts val="90"/>
              </a:spcBef>
            </a:pPr>
            <a:r>
              <a:rPr dirty="0" sz="1700" spc="25">
                <a:latin typeface="宋体"/>
                <a:cs typeface="宋体"/>
              </a:rPr>
              <a:t>阻塞 </a:t>
            </a:r>
            <a:r>
              <a:rPr dirty="0" sz="1700" spc="25">
                <a:latin typeface="宋体"/>
                <a:cs typeface="宋体"/>
              </a:rPr>
              <a:t>挂起态</a:t>
            </a:r>
            <a:endParaRPr sz="17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123825" marR="115570">
              <a:lnSpc>
                <a:spcPct val="111600"/>
              </a:lnSpc>
            </a:pPr>
            <a:r>
              <a:rPr dirty="0" sz="1700" spc="25">
                <a:latin typeface="宋体"/>
                <a:cs typeface="宋体"/>
              </a:rPr>
              <a:t>就绪 </a:t>
            </a:r>
            <a:r>
              <a:rPr dirty="0" sz="1700" spc="25">
                <a:latin typeface="宋体"/>
                <a:cs typeface="宋体"/>
              </a:rPr>
              <a:t>挂起态</a:t>
            </a:r>
            <a:endParaRPr sz="1700">
              <a:latin typeface="宋体"/>
              <a:cs typeface="宋体"/>
            </a:endParaRPr>
          </a:p>
          <a:p>
            <a:pPr algn="ctr" marL="12065" marR="5080">
              <a:lnSpc>
                <a:spcPts val="3560"/>
              </a:lnSpc>
              <a:spcBef>
                <a:spcPts val="254"/>
              </a:spcBef>
            </a:pPr>
            <a:r>
              <a:rPr dirty="0" sz="1700" spc="30">
                <a:latin typeface="宋体"/>
                <a:cs typeface="宋体"/>
              </a:rPr>
              <a:t>中程调</a:t>
            </a:r>
            <a:r>
              <a:rPr dirty="0" sz="1700" spc="20">
                <a:latin typeface="宋体"/>
                <a:cs typeface="宋体"/>
              </a:rPr>
              <a:t>度 </a:t>
            </a:r>
            <a:r>
              <a:rPr dirty="0" sz="1700" spc="30">
                <a:latin typeface="宋体"/>
                <a:cs typeface="宋体"/>
              </a:rPr>
              <a:t>长程调</a:t>
            </a:r>
            <a:r>
              <a:rPr dirty="0" sz="1700" spc="25">
                <a:latin typeface="宋体"/>
                <a:cs typeface="宋体"/>
              </a:rPr>
              <a:t>度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12106" y="5966049"/>
            <a:ext cx="1037590" cy="548640"/>
          </a:xfrm>
          <a:custGeom>
            <a:avLst/>
            <a:gdLst/>
            <a:ahLst/>
            <a:cxnLst/>
            <a:rect l="l" t="t" r="r" b="b"/>
            <a:pathLst>
              <a:path w="1037589" h="548640">
                <a:moveTo>
                  <a:pt x="518652" y="0"/>
                </a:moveTo>
                <a:lnTo>
                  <a:pt x="458168" y="1845"/>
                </a:lnTo>
                <a:lnTo>
                  <a:pt x="399733" y="7244"/>
                </a:lnTo>
                <a:lnTo>
                  <a:pt x="343736" y="15991"/>
                </a:lnTo>
                <a:lnTo>
                  <a:pt x="290566" y="27880"/>
                </a:lnTo>
                <a:lnTo>
                  <a:pt x="240613" y="42705"/>
                </a:lnTo>
                <a:lnTo>
                  <a:pt x="194266" y="60261"/>
                </a:lnTo>
                <a:lnTo>
                  <a:pt x="151913" y="80341"/>
                </a:lnTo>
                <a:lnTo>
                  <a:pt x="113945" y="102740"/>
                </a:lnTo>
                <a:lnTo>
                  <a:pt x="80750" y="127252"/>
                </a:lnTo>
                <a:lnTo>
                  <a:pt x="52718" y="153672"/>
                </a:lnTo>
                <a:lnTo>
                  <a:pt x="13698" y="211408"/>
                </a:lnTo>
                <a:lnTo>
                  <a:pt x="0" y="274303"/>
                </a:lnTo>
                <a:lnTo>
                  <a:pt x="3489" y="306292"/>
                </a:lnTo>
                <a:lnTo>
                  <a:pt x="30237" y="366814"/>
                </a:lnTo>
                <a:lnTo>
                  <a:pt x="80750" y="421353"/>
                </a:lnTo>
                <a:lnTo>
                  <a:pt x="113945" y="445865"/>
                </a:lnTo>
                <a:lnTo>
                  <a:pt x="151913" y="468264"/>
                </a:lnTo>
                <a:lnTo>
                  <a:pt x="194266" y="488345"/>
                </a:lnTo>
                <a:lnTo>
                  <a:pt x="240613" y="505900"/>
                </a:lnTo>
                <a:lnTo>
                  <a:pt x="290566" y="520726"/>
                </a:lnTo>
                <a:lnTo>
                  <a:pt x="343736" y="532615"/>
                </a:lnTo>
                <a:lnTo>
                  <a:pt x="399733" y="541362"/>
                </a:lnTo>
                <a:lnTo>
                  <a:pt x="458168" y="546761"/>
                </a:lnTo>
                <a:lnTo>
                  <a:pt x="518652" y="548606"/>
                </a:lnTo>
                <a:lnTo>
                  <a:pt x="579137" y="546761"/>
                </a:lnTo>
                <a:lnTo>
                  <a:pt x="637573" y="541362"/>
                </a:lnTo>
                <a:lnTo>
                  <a:pt x="693570" y="532615"/>
                </a:lnTo>
                <a:lnTo>
                  <a:pt x="746738" y="520726"/>
                </a:lnTo>
                <a:lnTo>
                  <a:pt x="796690" y="505900"/>
                </a:lnTo>
                <a:lnTo>
                  <a:pt x="843035" y="488345"/>
                </a:lnTo>
                <a:lnTo>
                  <a:pt x="885385" y="468264"/>
                </a:lnTo>
                <a:lnTo>
                  <a:pt x="923351" y="445865"/>
                </a:lnTo>
                <a:lnTo>
                  <a:pt x="956543" y="421353"/>
                </a:lnTo>
                <a:lnTo>
                  <a:pt x="984573" y="394934"/>
                </a:lnTo>
                <a:lnTo>
                  <a:pt x="1023589" y="337198"/>
                </a:lnTo>
                <a:lnTo>
                  <a:pt x="1037286" y="274303"/>
                </a:lnTo>
                <a:lnTo>
                  <a:pt x="1033797" y="242313"/>
                </a:lnTo>
                <a:lnTo>
                  <a:pt x="1007052" y="181792"/>
                </a:lnTo>
                <a:lnTo>
                  <a:pt x="956543" y="127252"/>
                </a:lnTo>
                <a:lnTo>
                  <a:pt x="923351" y="102740"/>
                </a:lnTo>
                <a:lnTo>
                  <a:pt x="885385" y="80341"/>
                </a:lnTo>
                <a:lnTo>
                  <a:pt x="843035" y="60261"/>
                </a:lnTo>
                <a:lnTo>
                  <a:pt x="796690" y="42705"/>
                </a:lnTo>
                <a:lnTo>
                  <a:pt x="746738" y="27880"/>
                </a:lnTo>
                <a:lnTo>
                  <a:pt x="693570" y="15991"/>
                </a:lnTo>
                <a:lnTo>
                  <a:pt x="637573" y="7244"/>
                </a:lnTo>
                <a:lnTo>
                  <a:pt x="579137" y="1845"/>
                </a:lnTo>
                <a:lnTo>
                  <a:pt x="5186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12106" y="5966049"/>
            <a:ext cx="1037590" cy="548640"/>
          </a:xfrm>
          <a:custGeom>
            <a:avLst/>
            <a:gdLst/>
            <a:ahLst/>
            <a:cxnLst/>
            <a:rect l="l" t="t" r="r" b="b"/>
            <a:pathLst>
              <a:path w="1037589" h="548640">
                <a:moveTo>
                  <a:pt x="1037286" y="274303"/>
                </a:moveTo>
                <a:lnTo>
                  <a:pt x="1023589" y="211408"/>
                </a:lnTo>
                <a:lnTo>
                  <a:pt x="984573" y="153672"/>
                </a:lnTo>
                <a:lnTo>
                  <a:pt x="956543" y="127252"/>
                </a:lnTo>
                <a:lnTo>
                  <a:pt x="923351" y="102740"/>
                </a:lnTo>
                <a:lnTo>
                  <a:pt x="885385" y="80341"/>
                </a:lnTo>
                <a:lnTo>
                  <a:pt x="843035" y="60261"/>
                </a:lnTo>
                <a:lnTo>
                  <a:pt x="796690" y="42705"/>
                </a:lnTo>
                <a:lnTo>
                  <a:pt x="746738" y="27880"/>
                </a:lnTo>
                <a:lnTo>
                  <a:pt x="693569" y="15991"/>
                </a:lnTo>
                <a:lnTo>
                  <a:pt x="637573" y="7244"/>
                </a:lnTo>
                <a:lnTo>
                  <a:pt x="579137" y="1845"/>
                </a:lnTo>
                <a:lnTo>
                  <a:pt x="518652" y="0"/>
                </a:lnTo>
                <a:lnTo>
                  <a:pt x="458168" y="1845"/>
                </a:lnTo>
                <a:lnTo>
                  <a:pt x="399733" y="7244"/>
                </a:lnTo>
                <a:lnTo>
                  <a:pt x="343736" y="15991"/>
                </a:lnTo>
                <a:lnTo>
                  <a:pt x="290566" y="27880"/>
                </a:lnTo>
                <a:lnTo>
                  <a:pt x="240613" y="42705"/>
                </a:lnTo>
                <a:lnTo>
                  <a:pt x="194266" y="60261"/>
                </a:lnTo>
                <a:lnTo>
                  <a:pt x="151913" y="80341"/>
                </a:lnTo>
                <a:lnTo>
                  <a:pt x="113945" y="102740"/>
                </a:lnTo>
                <a:lnTo>
                  <a:pt x="80750" y="127252"/>
                </a:lnTo>
                <a:lnTo>
                  <a:pt x="52718" y="153672"/>
                </a:lnTo>
                <a:lnTo>
                  <a:pt x="13698" y="211408"/>
                </a:lnTo>
                <a:lnTo>
                  <a:pt x="0" y="274303"/>
                </a:lnTo>
                <a:lnTo>
                  <a:pt x="3489" y="306292"/>
                </a:lnTo>
                <a:lnTo>
                  <a:pt x="30237" y="366814"/>
                </a:lnTo>
                <a:lnTo>
                  <a:pt x="80750" y="421353"/>
                </a:lnTo>
                <a:lnTo>
                  <a:pt x="113945" y="445865"/>
                </a:lnTo>
                <a:lnTo>
                  <a:pt x="151913" y="468264"/>
                </a:lnTo>
                <a:lnTo>
                  <a:pt x="194266" y="488345"/>
                </a:lnTo>
                <a:lnTo>
                  <a:pt x="240613" y="505900"/>
                </a:lnTo>
                <a:lnTo>
                  <a:pt x="290566" y="520726"/>
                </a:lnTo>
                <a:lnTo>
                  <a:pt x="343736" y="532615"/>
                </a:lnTo>
                <a:lnTo>
                  <a:pt x="399733" y="541362"/>
                </a:lnTo>
                <a:lnTo>
                  <a:pt x="458168" y="546761"/>
                </a:lnTo>
                <a:lnTo>
                  <a:pt x="518652" y="548606"/>
                </a:lnTo>
                <a:lnTo>
                  <a:pt x="579137" y="546761"/>
                </a:lnTo>
                <a:lnTo>
                  <a:pt x="637573" y="541362"/>
                </a:lnTo>
                <a:lnTo>
                  <a:pt x="693569" y="532615"/>
                </a:lnTo>
                <a:lnTo>
                  <a:pt x="746738" y="520726"/>
                </a:lnTo>
                <a:lnTo>
                  <a:pt x="796690" y="505900"/>
                </a:lnTo>
                <a:lnTo>
                  <a:pt x="843035" y="488345"/>
                </a:lnTo>
                <a:lnTo>
                  <a:pt x="885385" y="468264"/>
                </a:lnTo>
                <a:lnTo>
                  <a:pt x="923351" y="445865"/>
                </a:lnTo>
                <a:lnTo>
                  <a:pt x="956543" y="421353"/>
                </a:lnTo>
                <a:lnTo>
                  <a:pt x="984573" y="394934"/>
                </a:lnTo>
                <a:lnTo>
                  <a:pt x="1023589" y="337198"/>
                </a:lnTo>
                <a:lnTo>
                  <a:pt x="1037286" y="2743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298565" y="6080280"/>
            <a:ext cx="46482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latin typeface="宋体"/>
                <a:cs typeface="宋体"/>
              </a:rPr>
              <a:t>新建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5245" y="5966049"/>
            <a:ext cx="1037590" cy="548640"/>
          </a:xfrm>
          <a:custGeom>
            <a:avLst/>
            <a:gdLst/>
            <a:ahLst/>
            <a:cxnLst/>
            <a:rect l="l" t="t" r="r" b="b"/>
            <a:pathLst>
              <a:path w="1037589" h="548640">
                <a:moveTo>
                  <a:pt x="518634" y="0"/>
                </a:moveTo>
                <a:lnTo>
                  <a:pt x="458148" y="1845"/>
                </a:lnTo>
                <a:lnTo>
                  <a:pt x="399713" y="7244"/>
                </a:lnTo>
                <a:lnTo>
                  <a:pt x="343716" y="15991"/>
                </a:lnTo>
                <a:lnTo>
                  <a:pt x="290548" y="27880"/>
                </a:lnTo>
                <a:lnTo>
                  <a:pt x="240596" y="42705"/>
                </a:lnTo>
                <a:lnTo>
                  <a:pt x="194251" y="60261"/>
                </a:lnTo>
                <a:lnTo>
                  <a:pt x="151901" y="80341"/>
                </a:lnTo>
                <a:lnTo>
                  <a:pt x="113935" y="102740"/>
                </a:lnTo>
                <a:lnTo>
                  <a:pt x="80742" y="127252"/>
                </a:lnTo>
                <a:lnTo>
                  <a:pt x="52713" y="153672"/>
                </a:lnTo>
                <a:lnTo>
                  <a:pt x="13697" y="211408"/>
                </a:lnTo>
                <a:lnTo>
                  <a:pt x="0" y="274303"/>
                </a:lnTo>
                <a:lnTo>
                  <a:pt x="3489" y="306292"/>
                </a:lnTo>
                <a:lnTo>
                  <a:pt x="30234" y="366814"/>
                </a:lnTo>
                <a:lnTo>
                  <a:pt x="80742" y="421353"/>
                </a:lnTo>
                <a:lnTo>
                  <a:pt x="113935" y="445865"/>
                </a:lnTo>
                <a:lnTo>
                  <a:pt x="151901" y="468264"/>
                </a:lnTo>
                <a:lnTo>
                  <a:pt x="194251" y="488345"/>
                </a:lnTo>
                <a:lnTo>
                  <a:pt x="240596" y="505900"/>
                </a:lnTo>
                <a:lnTo>
                  <a:pt x="290548" y="520726"/>
                </a:lnTo>
                <a:lnTo>
                  <a:pt x="343716" y="532615"/>
                </a:lnTo>
                <a:lnTo>
                  <a:pt x="399713" y="541362"/>
                </a:lnTo>
                <a:lnTo>
                  <a:pt x="458148" y="546761"/>
                </a:lnTo>
                <a:lnTo>
                  <a:pt x="518634" y="548606"/>
                </a:lnTo>
                <a:lnTo>
                  <a:pt x="579119" y="546761"/>
                </a:lnTo>
                <a:lnTo>
                  <a:pt x="637555" y="541362"/>
                </a:lnTo>
                <a:lnTo>
                  <a:pt x="693551" y="532615"/>
                </a:lnTo>
                <a:lnTo>
                  <a:pt x="746720" y="520726"/>
                </a:lnTo>
                <a:lnTo>
                  <a:pt x="796671" y="505900"/>
                </a:lnTo>
                <a:lnTo>
                  <a:pt x="843017" y="488345"/>
                </a:lnTo>
                <a:lnTo>
                  <a:pt x="885367" y="468264"/>
                </a:lnTo>
                <a:lnTo>
                  <a:pt x="923333" y="445865"/>
                </a:lnTo>
                <a:lnTo>
                  <a:pt x="956525" y="421353"/>
                </a:lnTo>
                <a:lnTo>
                  <a:pt x="984555" y="394934"/>
                </a:lnTo>
                <a:lnTo>
                  <a:pt x="1023571" y="337198"/>
                </a:lnTo>
                <a:lnTo>
                  <a:pt x="1037268" y="274303"/>
                </a:lnTo>
                <a:lnTo>
                  <a:pt x="1033779" y="242313"/>
                </a:lnTo>
                <a:lnTo>
                  <a:pt x="1007033" y="181792"/>
                </a:lnTo>
                <a:lnTo>
                  <a:pt x="956525" y="127252"/>
                </a:lnTo>
                <a:lnTo>
                  <a:pt x="923333" y="102740"/>
                </a:lnTo>
                <a:lnTo>
                  <a:pt x="885367" y="80341"/>
                </a:lnTo>
                <a:lnTo>
                  <a:pt x="843017" y="60261"/>
                </a:lnTo>
                <a:lnTo>
                  <a:pt x="796671" y="42705"/>
                </a:lnTo>
                <a:lnTo>
                  <a:pt x="746720" y="27880"/>
                </a:lnTo>
                <a:lnTo>
                  <a:pt x="693551" y="15991"/>
                </a:lnTo>
                <a:lnTo>
                  <a:pt x="637555" y="7244"/>
                </a:lnTo>
                <a:lnTo>
                  <a:pt x="579119" y="1845"/>
                </a:lnTo>
                <a:lnTo>
                  <a:pt x="518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05244" y="5966049"/>
            <a:ext cx="1037590" cy="548640"/>
          </a:xfrm>
          <a:custGeom>
            <a:avLst/>
            <a:gdLst/>
            <a:ahLst/>
            <a:cxnLst/>
            <a:rect l="l" t="t" r="r" b="b"/>
            <a:pathLst>
              <a:path w="1037589" h="548640">
                <a:moveTo>
                  <a:pt x="1037268" y="274303"/>
                </a:moveTo>
                <a:lnTo>
                  <a:pt x="1023571" y="211408"/>
                </a:lnTo>
                <a:lnTo>
                  <a:pt x="984555" y="153672"/>
                </a:lnTo>
                <a:lnTo>
                  <a:pt x="956525" y="127252"/>
                </a:lnTo>
                <a:lnTo>
                  <a:pt x="923333" y="102740"/>
                </a:lnTo>
                <a:lnTo>
                  <a:pt x="885367" y="80341"/>
                </a:lnTo>
                <a:lnTo>
                  <a:pt x="843017" y="60261"/>
                </a:lnTo>
                <a:lnTo>
                  <a:pt x="796671" y="42705"/>
                </a:lnTo>
                <a:lnTo>
                  <a:pt x="746720" y="27880"/>
                </a:lnTo>
                <a:lnTo>
                  <a:pt x="693551" y="15991"/>
                </a:lnTo>
                <a:lnTo>
                  <a:pt x="637555" y="7244"/>
                </a:lnTo>
                <a:lnTo>
                  <a:pt x="579119" y="1845"/>
                </a:lnTo>
                <a:lnTo>
                  <a:pt x="518634" y="0"/>
                </a:lnTo>
                <a:lnTo>
                  <a:pt x="458148" y="1845"/>
                </a:lnTo>
                <a:lnTo>
                  <a:pt x="399713" y="7244"/>
                </a:lnTo>
                <a:lnTo>
                  <a:pt x="343716" y="15991"/>
                </a:lnTo>
                <a:lnTo>
                  <a:pt x="290548" y="27880"/>
                </a:lnTo>
                <a:lnTo>
                  <a:pt x="240596" y="42705"/>
                </a:lnTo>
                <a:lnTo>
                  <a:pt x="194251" y="60261"/>
                </a:lnTo>
                <a:lnTo>
                  <a:pt x="151901" y="80341"/>
                </a:lnTo>
                <a:lnTo>
                  <a:pt x="113935" y="102740"/>
                </a:lnTo>
                <a:lnTo>
                  <a:pt x="80742" y="127252"/>
                </a:lnTo>
                <a:lnTo>
                  <a:pt x="52713" y="153672"/>
                </a:lnTo>
                <a:lnTo>
                  <a:pt x="13697" y="211408"/>
                </a:lnTo>
                <a:lnTo>
                  <a:pt x="0" y="274303"/>
                </a:lnTo>
                <a:lnTo>
                  <a:pt x="3489" y="306292"/>
                </a:lnTo>
                <a:lnTo>
                  <a:pt x="30234" y="366814"/>
                </a:lnTo>
                <a:lnTo>
                  <a:pt x="80742" y="421353"/>
                </a:lnTo>
                <a:lnTo>
                  <a:pt x="113935" y="445865"/>
                </a:lnTo>
                <a:lnTo>
                  <a:pt x="151901" y="468264"/>
                </a:lnTo>
                <a:lnTo>
                  <a:pt x="194251" y="488345"/>
                </a:lnTo>
                <a:lnTo>
                  <a:pt x="240596" y="505900"/>
                </a:lnTo>
                <a:lnTo>
                  <a:pt x="290548" y="520726"/>
                </a:lnTo>
                <a:lnTo>
                  <a:pt x="343716" y="532615"/>
                </a:lnTo>
                <a:lnTo>
                  <a:pt x="399713" y="541362"/>
                </a:lnTo>
                <a:lnTo>
                  <a:pt x="458148" y="546761"/>
                </a:lnTo>
                <a:lnTo>
                  <a:pt x="518634" y="548606"/>
                </a:lnTo>
                <a:lnTo>
                  <a:pt x="579119" y="546761"/>
                </a:lnTo>
                <a:lnTo>
                  <a:pt x="637555" y="541362"/>
                </a:lnTo>
                <a:lnTo>
                  <a:pt x="693551" y="532615"/>
                </a:lnTo>
                <a:lnTo>
                  <a:pt x="746720" y="520726"/>
                </a:lnTo>
                <a:lnTo>
                  <a:pt x="796671" y="505900"/>
                </a:lnTo>
                <a:lnTo>
                  <a:pt x="843017" y="488345"/>
                </a:lnTo>
                <a:lnTo>
                  <a:pt x="885367" y="468264"/>
                </a:lnTo>
                <a:lnTo>
                  <a:pt x="923333" y="445865"/>
                </a:lnTo>
                <a:lnTo>
                  <a:pt x="956525" y="421353"/>
                </a:lnTo>
                <a:lnTo>
                  <a:pt x="984555" y="394934"/>
                </a:lnTo>
                <a:lnTo>
                  <a:pt x="1023571" y="337198"/>
                </a:lnTo>
                <a:lnTo>
                  <a:pt x="1037268" y="2743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191704" y="6080280"/>
            <a:ext cx="46482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latin typeface="宋体"/>
                <a:cs typeface="宋体"/>
              </a:rPr>
              <a:t>退出</a:t>
            </a:r>
            <a:endParaRPr sz="17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4441" y="877061"/>
            <a:ext cx="566801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15">
                <a:latin typeface="Times New Roman"/>
                <a:cs typeface="Times New Roman"/>
              </a:rPr>
              <a:t>Windows</a:t>
            </a:r>
            <a:r>
              <a:rPr dirty="0" sz="4600" spc="5"/>
              <a:t>调度算法</a:t>
            </a:r>
            <a:r>
              <a:rPr dirty="0" sz="4600">
                <a:latin typeface="Times New Roman"/>
                <a:cs typeface="Times New Roman"/>
              </a:rPr>
              <a:t>(</a:t>
            </a:r>
            <a:r>
              <a:rPr dirty="0" sz="4600" spc="5"/>
              <a:t>例</a:t>
            </a:r>
            <a:r>
              <a:rPr dirty="0" sz="4600" spc="-5">
                <a:latin typeface="Times New Roman"/>
                <a:cs typeface="Times New Roman"/>
              </a:rPr>
              <a:t>)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2483358"/>
            <a:ext cx="8353425" cy="282575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85115" marR="5080" indent="-272415">
              <a:lnSpc>
                <a:spcPts val="2750"/>
              </a:lnSpc>
              <a:spcBef>
                <a:spcPts val="3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主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要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计目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标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基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于内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核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级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程的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抢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占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式调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度</a:t>
            </a:r>
            <a:r>
              <a:rPr dirty="0" sz="2400" spc="3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向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单个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用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户提供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交互式的计算环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境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，并支持各种服务器程序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ts val="26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优先级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和优先数</a:t>
            </a:r>
            <a:endParaRPr sz="2400">
              <a:latin typeface="Microsoft JhengHei"/>
              <a:cs typeface="Microsoft JhengHei"/>
            </a:endParaRPr>
          </a:p>
          <a:p>
            <a:pPr lvl="1" marL="588645" marR="5715" indent="-273050">
              <a:lnSpc>
                <a:spcPts val="2740"/>
              </a:lnSpc>
              <a:spcBef>
                <a:spcPts val="14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实时优先</a:t>
            </a:r>
            <a:r>
              <a:rPr dirty="0" sz="2400" spc="35" b="1">
                <a:solidFill>
                  <a:srgbClr val="073D86"/>
                </a:solidFill>
                <a:latin typeface="Microsoft JhengHei"/>
                <a:cs typeface="Microsoft JhengHei"/>
              </a:rPr>
              <a:t>级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层</a:t>
            </a:r>
            <a:r>
              <a:rPr dirty="0" sz="2400" spc="50" b="1">
                <a:solidFill>
                  <a:srgbClr val="073D86"/>
                </a:solidFill>
                <a:latin typeface="Microsoft JhengHei"/>
                <a:cs typeface="Microsoft JhengHei"/>
              </a:rPr>
              <a:t>次</a:t>
            </a:r>
            <a:r>
              <a:rPr dirty="0" sz="2400" spc="40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优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31</a:t>
            </a:r>
            <a:r>
              <a:rPr dirty="0" sz="2400" spc="5" b="1">
                <a:solidFill>
                  <a:srgbClr val="073D86"/>
                </a:solidFill>
                <a:latin typeface="Times New Roman"/>
                <a:cs typeface="Times New Roman"/>
              </a:rPr>
              <a:t>-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16</a:t>
            </a:r>
            <a:r>
              <a:rPr dirty="0" sz="2400" spc="40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：用于通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信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任务和实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任 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务，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优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先数不可变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ts val="259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95" b="1">
                <a:solidFill>
                  <a:srgbClr val="073D86"/>
                </a:solidFill>
                <a:latin typeface="Microsoft JhengHei"/>
                <a:cs typeface="Microsoft JhengHei"/>
              </a:rPr>
              <a:t>可变优先级层次</a:t>
            </a:r>
            <a:r>
              <a:rPr dirty="0" sz="2400" spc="85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400" spc="95" b="1">
                <a:solidFill>
                  <a:srgbClr val="073D86"/>
                </a:solidFill>
                <a:latin typeface="Microsoft JhengHei"/>
                <a:cs typeface="Microsoft JhengHei"/>
              </a:rPr>
              <a:t>优先数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dirty="0" sz="2400" spc="30" b="1">
                <a:solidFill>
                  <a:srgbClr val="073D86"/>
                </a:solidFill>
                <a:latin typeface="Times New Roman"/>
                <a:cs typeface="Times New Roman"/>
              </a:rPr>
              <a:t>15-0)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dirty="0" sz="2400" spc="95" b="1">
                <a:solidFill>
                  <a:srgbClr val="073D86"/>
                </a:solidFill>
                <a:latin typeface="Microsoft JhengHei"/>
                <a:cs typeface="Microsoft JhengHei"/>
              </a:rPr>
              <a:t>用于用户提交的交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互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式</a:t>
            </a:r>
            <a:endParaRPr sz="2400">
              <a:latin typeface="Microsoft JhengHei"/>
              <a:cs typeface="Microsoft JhengHei"/>
            </a:endParaRPr>
          </a:p>
          <a:p>
            <a:pPr marL="588645">
              <a:lnSpc>
                <a:spcPts val="2730"/>
              </a:lnSpc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任务，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优先数可动态调整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ts val="28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多级反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馈队列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每一个优先数都对应于一个就绪进程队列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5589" y="877061"/>
            <a:ext cx="566801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15">
                <a:latin typeface="Times New Roman"/>
                <a:cs typeface="Times New Roman"/>
              </a:rPr>
              <a:t>Windows</a:t>
            </a:r>
            <a:r>
              <a:rPr dirty="0" sz="4600" spc="5"/>
              <a:t>调度算法</a:t>
            </a:r>
            <a:r>
              <a:rPr dirty="0" sz="4600">
                <a:latin typeface="Times New Roman"/>
                <a:cs typeface="Times New Roman"/>
              </a:rPr>
              <a:t>(</a:t>
            </a:r>
            <a:r>
              <a:rPr dirty="0" sz="4600" spc="5"/>
              <a:t>例</a:t>
            </a:r>
            <a:r>
              <a:rPr dirty="0" sz="4600" spc="-5">
                <a:latin typeface="Times New Roman"/>
                <a:cs typeface="Times New Roman"/>
              </a:rPr>
              <a:t>)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2527553"/>
            <a:ext cx="8587740" cy="2970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indent="-272415">
              <a:lnSpc>
                <a:spcPts val="2735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优先数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可动态调整原则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ts val="252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线程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所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属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对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象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一个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基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本优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400" spc="70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取值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范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围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从</a:t>
            </a:r>
            <a:endParaRPr sz="2400">
              <a:latin typeface="Microsoft JhengHei"/>
              <a:cs typeface="Microsoft JhengHei"/>
            </a:endParaRPr>
          </a:p>
          <a:p>
            <a:pPr marL="588645">
              <a:lnSpc>
                <a:spcPts val="2520"/>
              </a:lnSpc>
            </a:pP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0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ts val="259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线程对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象有一个线程基本优先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，取值范围从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-2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ts val="252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线程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初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始</a:t>
            </a: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优先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程基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本</a:t>
            </a: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优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数加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上</a:t>
            </a: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基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本</a:t>
            </a: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优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400" spc="75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endParaRPr sz="2400">
              <a:latin typeface="Microsoft JhengHei"/>
              <a:cs typeface="Microsoft JhengHei"/>
            </a:endParaRPr>
          </a:p>
          <a:p>
            <a:pPr marL="588645">
              <a:lnSpc>
                <a:spcPts val="2520"/>
              </a:lnSpc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但必须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0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15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的范围内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ts val="259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线程的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动态优先数必须在初始优先数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15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的范围内</a:t>
            </a:r>
            <a:endParaRPr sz="2400">
              <a:latin typeface="Microsoft JhengHei"/>
              <a:cs typeface="Microsoft JhengHei"/>
            </a:endParaRPr>
          </a:p>
          <a:p>
            <a:pPr marL="285115" marR="305435" indent="-272415">
              <a:lnSpc>
                <a:spcPts val="2450"/>
              </a:lnSpc>
              <a:spcBef>
                <a:spcPts val="2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35" b="1">
                <a:solidFill>
                  <a:srgbClr val="073D86"/>
                </a:solidFill>
                <a:latin typeface="Microsoft JhengHei"/>
                <a:cs typeface="Microsoft JhengHei"/>
              </a:rPr>
              <a:t>当存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400" spc="15" b="1">
                <a:solidFill>
                  <a:srgbClr val="073D86"/>
                </a:solidFill>
                <a:latin typeface="Times New Roman"/>
                <a:cs typeface="Times New Roman"/>
              </a:rPr>
              <a:t>N</a:t>
            </a:r>
            <a:r>
              <a:rPr dirty="0" sz="2400" spc="35" b="1">
                <a:solidFill>
                  <a:srgbClr val="073D86"/>
                </a:solidFill>
                <a:latin typeface="Microsoft JhengHei"/>
                <a:cs typeface="Microsoft JhengHei"/>
              </a:rPr>
              <a:t>个处理器时，</a:t>
            </a: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N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-</a:t>
            </a:r>
            <a:r>
              <a:rPr dirty="0" sz="2400" spc="35" b="1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dirty="0" sz="2400" spc="35" b="1">
                <a:solidFill>
                  <a:srgbClr val="073D86"/>
                </a:solidFill>
                <a:latin typeface="Microsoft JhengHei"/>
                <a:cs typeface="Microsoft JhengHei"/>
              </a:rPr>
              <a:t>个处理器上将运行</a:t>
            </a: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N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-</a:t>
            </a:r>
            <a:r>
              <a:rPr dirty="0" sz="2400" spc="35" b="1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dirty="0" sz="2400" spc="35" b="1">
                <a:solidFill>
                  <a:srgbClr val="073D86"/>
                </a:solidFill>
                <a:latin typeface="Microsoft JhengHei"/>
                <a:cs typeface="Microsoft JhengHei"/>
              </a:rPr>
              <a:t>个最高优先 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级的线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程，其他线程将共享剩下的一个处理器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50" y="840181"/>
            <a:ext cx="368744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彩票</a:t>
            </a:r>
            <a:r>
              <a:rPr dirty="0"/>
              <a:t>调度算法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2500122"/>
            <a:ext cx="824674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85115" marR="508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基本思想：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为进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发放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针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对系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各种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资</a:t>
            </a:r>
            <a:r>
              <a:rPr dirty="0" sz="28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源</a:t>
            </a:r>
            <a:r>
              <a:rPr dirty="0" sz="2800" spc="-10" b="1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如</a:t>
            </a:r>
            <a:r>
              <a:rPr dirty="0" sz="2800" spc="-10" b="1">
                <a:solidFill>
                  <a:srgbClr val="073D86"/>
                </a:solidFill>
                <a:latin typeface="Candara"/>
                <a:cs typeface="Candara"/>
              </a:rPr>
              <a:t>CPU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时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dirty="0" sz="2800" spc="-10" b="1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的彩票；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当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度程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需要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出决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策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时，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随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机选择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一张彩票，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持有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该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彩票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获得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统资源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合作进程之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间的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彩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票交换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147" y="2774441"/>
            <a:ext cx="58197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6.4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/>
              <a:t>批</a:t>
            </a:r>
            <a:r>
              <a:rPr dirty="0" spc="15"/>
              <a:t>处</a:t>
            </a:r>
            <a:r>
              <a:rPr dirty="0"/>
              <a:t>理作业的调度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104" y="807212"/>
            <a:ext cx="5113020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/>
              <a:t>批</a:t>
            </a:r>
            <a:r>
              <a:rPr dirty="0" sz="5000" spc="25"/>
              <a:t>处</a:t>
            </a:r>
            <a:r>
              <a:rPr dirty="0" sz="5000"/>
              <a:t>理作业的管理</a:t>
            </a:r>
            <a:endParaRPr sz="5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9530" rIns="0" bIns="0" rtlCol="0" vert="horz">
            <a:spAutoFit/>
          </a:bodyPr>
          <a:lstStyle/>
          <a:p>
            <a:pPr marL="364490" indent="-272415">
              <a:lnSpc>
                <a:spcPct val="100000"/>
              </a:lnSpc>
              <a:spcBef>
                <a:spcPts val="390"/>
              </a:spcBef>
              <a:buClr>
                <a:srgbClr val="30B6FC"/>
              </a:buClr>
              <a:buFont typeface="Symbol"/>
              <a:buChar char=""/>
              <a:tabLst>
                <a:tab pos="365760" algn="l"/>
              </a:tabLst>
            </a:pPr>
            <a:r>
              <a:rPr dirty="0" spc="5"/>
              <a:t>作业说</a:t>
            </a:r>
            <a:r>
              <a:rPr dirty="0"/>
              <a:t>明语言</a:t>
            </a:r>
            <a:r>
              <a:rPr dirty="0" spc="-10"/>
              <a:t>和</a:t>
            </a:r>
            <a:r>
              <a:rPr dirty="0"/>
              <a:t>作业说</a:t>
            </a:r>
            <a:r>
              <a:rPr dirty="0" spc="-10"/>
              <a:t>明</a:t>
            </a:r>
            <a:r>
              <a:rPr dirty="0"/>
              <a:t>书</a:t>
            </a:r>
          </a:p>
          <a:p>
            <a:pPr marL="364490" indent="-272415">
              <a:lnSpc>
                <a:spcPct val="100000"/>
              </a:lnSpc>
              <a:spcBef>
                <a:spcPts val="295"/>
              </a:spcBef>
              <a:buClr>
                <a:srgbClr val="30B6FC"/>
              </a:buClr>
              <a:buFont typeface="Symbol"/>
              <a:buChar char=""/>
              <a:tabLst>
                <a:tab pos="365760" algn="l"/>
              </a:tabLst>
            </a:pPr>
            <a:r>
              <a:rPr dirty="0" spc="5"/>
              <a:t>脱机控</a:t>
            </a:r>
            <a:r>
              <a:rPr dirty="0"/>
              <a:t>制方</a:t>
            </a:r>
            <a:r>
              <a:rPr dirty="0" spc="5"/>
              <a:t>式(</a:t>
            </a:r>
            <a:r>
              <a:rPr dirty="0"/>
              <a:t>批处理控制方式)</a:t>
            </a:r>
          </a:p>
          <a:p>
            <a:pPr marL="364490" indent="-272415">
              <a:lnSpc>
                <a:spcPct val="100000"/>
              </a:lnSpc>
              <a:spcBef>
                <a:spcPts val="300"/>
              </a:spcBef>
              <a:buClr>
                <a:srgbClr val="30B6FC"/>
              </a:buClr>
              <a:buFont typeface="Symbol"/>
              <a:buChar char=""/>
              <a:tabLst>
                <a:tab pos="365760" algn="l"/>
              </a:tabLst>
            </a:pPr>
            <a:r>
              <a:rPr dirty="0" spc="5"/>
              <a:t>作业控</a:t>
            </a:r>
            <a:r>
              <a:rPr dirty="0"/>
              <a:t>制</a:t>
            </a:r>
            <a:r>
              <a:rPr dirty="0" spc="5"/>
              <a:t>块</a:t>
            </a:r>
            <a:r>
              <a:rPr dirty="0" spc="-5">
                <a:latin typeface="Candara"/>
                <a:cs typeface="Candara"/>
              </a:rPr>
              <a:t>JCB</a:t>
            </a:r>
          </a:p>
          <a:p>
            <a:pPr marL="364490" indent="-272415">
              <a:lnSpc>
                <a:spcPct val="100000"/>
              </a:lnSpc>
              <a:spcBef>
                <a:spcPts val="275"/>
              </a:spcBef>
              <a:buClr>
                <a:srgbClr val="30B6FC"/>
              </a:buClr>
              <a:buFont typeface="Symbol"/>
              <a:buChar char=""/>
              <a:tabLst>
                <a:tab pos="365760" algn="l"/>
              </a:tabLst>
            </a:pPr>
            <a:r>
              <a:rPr dirty="0" spc="10"/>
              <a:t>作业状态</a:t>
            </a:r>
          </a:p>
          <a:p>
            <a:pPr lvl="1" marL="668020" indent="-273050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66929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输入状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态：作业正在从输入设备上预输入信息</a:t>
            </a:r>
            <a:endParaRPr sz="2400">
              <a:latin typeface="Microsoft JhengHei"/>
              <a:cs typeface="Microsoft JhengHei"/>
            </a:endParaRPr>
          </a:p>
          <a:p>
            <a:pPr lvl="1" marL="668020" indent="-273050">
              <a:lnSpc>
                <a:spcPct val="100000"/>
              </a:lnSpc>
              <a:spcBef>
                <a:spcPts val="285"/>
              </a:spcBef>
              <a:buClr>
                <a:srgbClr val="30B6FC"/>
              </a:buClr>
              <a:buFont typeface="Symbol"/>
              <a:buChar char=""/>
              <a:tabLst>
                <a:tab pos="66929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后备状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态：作业预输入结束但尚未被选中执行</a:t>
            </a:r>
            <a:endParaRPr sz="2400">
              <a:latin typeface="Microsoft JhengHei"/>
              <a:cs typeface="Microsoft JhengHei"/>
            </a:endParaRPr>
          </a:p>
          <a:p>
            <a:pPr lvl="1" marL="668020" marR="5080" indent="-273050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669290" algn="l"/>
              </a:tabLst>
            </a:pP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状态：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业已经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被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选中并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构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成进程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去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竞争处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资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源以获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得运行</a:t>
            </a:r>
            <a:endParaRPr sz="2400">
              <a:latin typeface="Microsoft JhengHei"/>
              <a:cs typeface="Microsoft JhengHei"/>
            </a:endParaRPr>
          </a:p>
          <a:p>
            <a:pPr lvl="1" marL="668020" indent="-273050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66929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完成状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态：作业运行结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束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，正在等待缓输出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6261" y="807212"/>
            <a:ext cx="511238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/>
              <a:t>批</a:t>
            </a:r>
            <a:r>
              <a:rPr dirty="0" sz="5000" spc="20"/>
              <a:t>处</a:t>
            </a:r>
            <a:r>
              <a:rPr dirty="0" sz="5000"/>
              <a:t>理作业的状态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4188714" y="2602229"/>
            <a:ext cx="2475230" cy="2555875"/>
          </a:xfrm>
          <a:custGeom>
            <a:avLst/>
            <a:gdLst/>
            <a:ahLst/>
            <a:cxnLst/>
            <a:rect l="l" t="t" r="r" b="b"/>
            <a:pathLst>
              <a:path w="2475229" h="2555875">
                <a:moveTo>
                  <a:pt x="0" y="2555748"/>
                </a:moveTo>
                <a:lnTo>
                  <a:pt x="2474976" y="2555748"/>
                </a:lnTo>
                <a:lnTo>
                  <a:pt x="2474976" y="0"/>
                </a:lnTo>
                <a:lnTo>
                  <a:pt x="0" y="0"/>
                </a:lnTo>
                <a:lnTo>
                  <a:pt x="0" y="255574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91861" y="3027426"/>
            <a:ext cx="670560" cy="523240"/>
          </a:xfrm>
          <a:custGeom>
            <a:avLst/>
            <a:gdLst/>
            <a:ahLst/>
            <a:cxnLst/>
            <a:rect l="l" t="t" r="r" b="b"/>
            <a:pathLst>
              <a:path w="670560" h="523239">
                <a:moveTo>
                  <a:pt x="0" y="261365"/>
                </a:moveTo>
                <a:lnTo>
                  <a:pt x="4388" y="218958"/>
                </a:lnTo>
                <a:lnTo>
                  <a:pt x="17093" y="178734"/>
                </a:lnTo>
                <a:lnTo>
                  <a:pt x="37424" y="141230"/>
                </a:lnTo>
                <a:lnTo>
                  <a:pt x="64690" y="106984"/>
                </a:lnTo>
                <a:lnTo>
                  <a:pt x="98202" y="76533"/>
                </a:lnTo>
                <a:lnTo>
                  <a:pt x="137269" y="50413"/>
                </a:lnTo>
                <a:lnTo>
                  <a:pt x="181201" y="29163"/>
                </a:lnTo>
                <a:lnTo>
                  <a:pt x="229307" y="13319"/>
                </a:lnTo>
                <a:lnTo>
                  <a:pt x="280896" y="3419"/>
                </a:lnTo>
                <a:lnTo>
                  <a:pt x="335279" y="0"/>
                </a:lnTo>
                <a:lnTo>
                  <a:pt x="389663" y="3419"/>
                </a:lnTo>
                <a:lnTo>
                  <a:pt x="441252" y="13319"/>
                </a:lnTo>
                <a:lnTo>
                  <a:pt x="489358" y="29163"/>
                </a:lnTo>
                <a:lnTo>
                  <a:pt x="533290" y="50413"/>
                </a:lnTo>
                <a:lnTo>
                  <a:pt x="572357" y="76533"/>
                </a:lnTo>
                <a:lnTo>
                  <a:pt x="605869" y="106984"/>
                </a:lnTo>
                <a:lnTo>
                  <a:pt x="633135" y="141230"/>
                </a:lnTo>
                <a:lnTo>
                  <a:pt x="653466" y="178734"/>
                </a:lnTo>
                <a:lnTo>
                  <a:pt x="666171" y="218958"/>
                </a:lnTo>
                <a:lnTo>
                  <a:pt x="670560" y="261365"/>
                </a:lnTo>
                <a:lnTo>
                  <a:pt x="666171" y="303773"/>
                </a:lnTo>
                <a:lnTo>
                  <a:pt x="653466" y="343997"/>
                </a:lnTo>
                <a:lnTo>
                  <a:pt x="633135" y="381501"/>
                </a:lnTo>
                <a:lnTo>
                  <a:pt x="605869" y="415747"/>
                </a:lnTo>
                <a:lnTo>
                  <a:pt x="572357" y="446198"/>
                </a:lnTo>
                <a:lnTo>
                  <a:pt x="533290" y="472318"/>
                </a:lnTo>
                <a:lnTo>
                  <a:pt x="489358" y="493568"/>
                </a:lnTo>
                <a:lnTo>
                  <a:pt x="441252" y="509412"/>
                </a:lnTo>
                <a:lnTo>
                  <a:pt x="389663" y="519312"/>
                </a:lnTo>
                <a:lnTo>
                  <a:pt x="335279" y="522732"/>
                </a:lnTo>
                <a:lnTo>
                  <a:pt x="280896" y="519312"/>
                </a:lnTo>
                <a:lnTo>
                  <a:pt x="229307" y="509412"/>
                </a:lnTo>
                <a:lnTo>
                  <a:pt x="181201" y="493568"/>
                </a:lnTo>
                <a:lnTo>
                  <a:pt x="137269" y="472318"/>
                </a:lnTo>
                <a:lnTo>
                  <a:pt x="98202" y="446198"/>
                </a:lnTo>
                <a:lnTo>
                  <a:pt x="64690" y="415747"/>
                </a:lnTo>
                <a:lnTo>
                  <a:pt x="37424" y="381501"/>
                </a:lnTo>
                <a:lnTo>
                  <a:pt x="17093" y="343997"/>
                </a:lnTo>
                <a:lnTo>
                  <a:pt x="4388" y="303773"/>
                </a:lnTo>
                <a:lnTo>
                  <a:pt x="0" y="26136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90821" y="4248150"/>
            <a:ext cx="670560" cy="524510"/>
          </a:xfrm>
          <a:custGeom>
            <a:avLst/>
            <a:gdLst/>
            <a:ahLst/>
            <a:cxnLst/>
            <a:rect l="l" t="t" r="r" b="b"/>
            <a:pathLst>
              <a:path w="670560" h="524510">
                <a:moveTo>
                  <a:pt x="0" y="262127"/>
                </a:moveTo>
                <a:lnTo>
                  <a:pt x="4388" y="219606"/>
                </a:lnTo>
                <a:lnTo>
                  <a:pt x="17093" y="179271"/>
                </a:lnTo>
                <a:lnTo>
                  <a:pt x="37424" y="141660"/>
                </a:lnTo>
                <a:lnTo>
                  <a:pt x="64690" y="107313"/>
                </a:lnTo>
                <a:lnTo>
                  <a:pt x="98202" y="76771"/>
                </a:lnTo>
                <a:lnTo>
                  <a:pt x="137269" y="50572"/>
                </a:lnTo>
                <a:lnTo>
                  <a:pt x="181201" y="29256"/>
                </a:lnTo>
                <a:lnTo>
                  <a:pt x="229307" y="13362"/>
                </a:lnTo>
                <a:lnTo>
                  <a:pt x="280896" y="3430"/>
                </a:lnTo>
                <a:lnTo>
                  <a:pt x="335279" y="0"/>
                </a:lnTo>
                <a:lnTo>
                  <a:pt x="389663" y="3430"/>
                </a:lnTo>
                <a:lnTo>
                  <a:pt x="441252" y="13362"/>
                </a:lnTo>
                <a:lnTo>
                  <a:pt x="489358" y="29256"/>
                </a:lnTo>
                <a:lnTo>
                  <a:pt x="533290" y="50572"/>
                </a:lnTo>
                <a:lnTo>
                  <a:pt x="572357" y="76771"/>
                </a:lnTo>
                <a:lnTo>
                  <a:pt x="605869" y="107313"/>
                </a:lnTo>
                <a:lnTo>
                  <a:pt x="633135" y="141660"/>
                </a:lnTo>
                <a:lnTo>
                  <a:pt x="653466" y="179271"/>
                </a:lnTo>
                <a:lnTo>
                  <a:pt x="666171" y="219606"/>
                </a:lnTo>
                <a:lnTo>
                  <a:pt x="670560" y="262127"/>
                </a:lnTo>
                <a:lnTo>
                  <a:pt x="666171" y="304649"/>
                </a:lnTo>
                <a:lnTo>
                  <a:pt x="653466" y="344984"/>
                </a:lnTo>
                <a:lnTo>
                  <a:pt x="633135" y="382595"/>
                </a:lnTo>
                <a:lnTo>
                  <a:pt x="605869" y="416942"/>
                </a:lnTo>
                <a:lnTo>
                  <a:pt x="572357" y="447484"/>
                </a:lnTo>
                <a:lnTo>
                  <a:pt x="533290" y="473683"/>
                </a:lnTo>
                <a:lnTo>
                  <a:pt x="489358" y="494999"/>
                </a:lnTo>
                <a:lnTo>
                  <a:pt x="441252" y="510893"/>
                </a:lnTo>
                <a:lnTo>
                  <a:pt x="389663" y="520825"/>
                </a:lnTo>
                <a:lnTo>
                  <a:pt x="335279" y="524256"/>
                </a:lnTo>
                <a:lnTo>
                  <a:pt x="280896" y="520825"/>
                </a:lnTo>
                <a:lnTo>
                  <a:pt x="229307" y="510893"/>
                </a:lnTo>
                <a:lnTo>
                  <a:pt x="181201" y="494999"/>
                </a:lnTo>
                <a:lnTo>
                  <a:pt x="137269" y="473683"/>
                </a:lnTo>
                <a:lnTo>
                  <a:pt x="98202" y="447484"/>
                </a:lnTo>
                <a:lnTo>
                  <a:pt x="64690" y="416942"/>
                </a:lnTo>
                <a:lnTo>
                  <a:pt x="37424" y="382595"/>
                </a:lnTo>
                <a:lnTo>
                  <a:pt x="17093" y="344984"/>
                </a:lnTo>
                <a:lnTo>
                  <a:pt x="4388" y="304649"/>
                </a:lnTo>
                <a:lnTo>
                  <a:pt x="0" y="262127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62065" y="4248150"/>
            <a:ext cx="670560" cy="524510"/>
          </a:xfrm>
          <a:custGeom>
            <a:avLst/>
            <a:gdLst/>
            <a:ahLst/>
            <a:cxnLst/>
            <a:rect l="l" t="t" r="r" b="b"/>
            <a:pathLst>
              <a:path w="670559" h="524510">
                <a:moveTo>
                  <a:pt x="0" y="262127"/>
                </a:moveTo>
                <a:lnTo>
                  <a:pt x="4388" y="219606"/>
                </a:lnTo>
                <a:lnTo>
                  <a:pt x="17093" y="179271"/>
                </a:lnTo>
                <a:lnTo>
                  <a:pt x="37424" y="141660"/>
                </a:lnTo>
                <a:lnTo>
                  <a:pt x="64690" y="107313"/>
                </a:lnTo>
                <a:lnTo>
                  <a:pt x="98202" y="76771"/>
                </a:lnTo>
                <a:lnTo>
                  <a:pt x="137269" y="50572"/>
                </a:lnTo>
                <a:lnTo>
                  <a:pt x="181201" y="29256"/>
                </a:lnTo>
                <a:lnTo>
                  <a:pt x="229307" y="13362"/>
                </a:lnTo>
                <a:lnTo>
                  <a:pt x="280896" y="3430"/>
                </a:lnTo>
                <a:lnTo>
                  <a:pt x="335280" y="0"/>
                </a:lnTo>
                <a:lnTo>
                  <a:pt x="389663" y="3430"/>
                </a:lnTo>
                <a:lnTo>
                  <a:pt x="441252" y="13362"/>
                </a:lnTo>
                <a:lnTo>
                  <a:pt x="489358" y="29256"/>
                </a:lnTo>
                <a:lnTo>
                  <a:pt x="533290" y="50572"/>
                </a:lnTo>
                <a:lnTo>
                  <a:pt x="572357" y="76771"/>
                </a:lnTo>
                <a:lnTo>
                  <a:pt x="605869" y="107313"/>
                </a:lnTo>
                <a:lnTo>
                  <a:pt x="633135" y="141660"/>
                </a:lnTo>
                <a:lnTo>
                  <a:pt x="653466" y="179271"/>
                </a:lnTo>
                <a:lnTo>
                  <a:pt x="666171" y="219606"/>
                </a:lnTo>
                <a:lnTo>
                  <a:pt x="670560" y="262127"/>
                </a:lnTo>
                <a:lnTo>
                  <a:pt x="666171" y="304649"/>
                </a:lnTo>
                <a:lnTo>
                  <a:pt x="653466" y="344984"/>
                </a:lnTo>
                <a:lnTo>
                  <a:pt x="633135" y="382595"/>
                </a:lnTo>
                <a:lnTo>
                  <a:pt x="605869" y="416942"/>
                </a:lnTo>
                <a:lnTo>
                  <a:pt x="572357" y="447484"/>
                </a:lnTo>
                <a:lnTo>
                  <a:pt x="533290" y="473683"/>
                </a:lnTo>
                <a:lnTo>
                  <a:pt x="489358" y="494999"/>
                </a:lnTo>
                <a:lnTo>
                  <a:pt x="441252" y="510893"/>
                </a:lnTo>
                <a:lnTo>
                  <a:pt x="389663" y="520825"/>
                </a:lnTo>
                <a:lnTo>
                  <a:pt x="335280" y="524256"/>
                </a:lnTo>
                <a:lnTo>
                  <a:pt x="280896" y="520825"/>
                </a:lnTo>
                <a:lnTo>
                  <a:pt x="229307" y="510893"/>
                </a:lnTo>
                <a:lnTo>
                  <a:pt x="181201" y="494999"/>
                </a:lnTo>
                <a:lnTo>
                  <a:pt x="137269" y="473683"/>
                </a:lnTo>
                <a:lnTo>
                  <a:pt x="98202" y="447484"/>
                </a:lnTo>
                <a:lnTo>
                  <a:pt x="64690" y="416942"/>
                </a:lnTo>
                <a:lnTo>
                  <a:pt x="37424" y="382595"/>
                </a:lnTo>
                <a:lnTo>
                  <a:pt x="17093" y="344984"/>
                </a:lnTo>
                <a:lnTo>
                  <a:pt x="4388" y="304649"/>
                </a:lnTo>
                <a:lnTo>
                  <a:pt x="0" y="262127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4771" y="3376421"/>
            <a:ext cx="388620" cy="877569"/>
          </a:xfrm>
          <a:custGeom>
            <a:avLst/>
            <a:gdLst/>
            <a:ahLst/>
            <a:cxnLst/>
            <a:rect l="l" t="t" r="r" b="b"/>
            <a:pathLst>
              <a:path w="388620" h="877570">
                <a:moveTo>
                  <a:pt x="334988" y="74381"/>
                </a:moveTo>
                <a:lnTo>
                  <a:pt x="0" y="866139"/>
                </a:lnTo>
                <a:lnTo>
                  <a:pt x="26669" y="877315"/>
                </a:lnTo>
                <a:lnTo>
                  <a:pt x="361622" y="85644"/>
                </a:lnTo>
                <a:lnTo>
                  <a:pt x="334988" y="74381"/>
                </a:lnTo>
                <a:close/>
              </a:path>
              <a:path w="388620" h="877570">
                <a:moveTo>
                  <a:pt x="385985" y="61087"/>
                </a:moveTo>
                <a:lnTo>
                  <a:pt x="340613" y="61087"/>
                </a:lnTo>
                <a:lnTo>
                  <a:pt x="367283" y="72262"/>
                </a:lnTo>
                <a:lnTo>
                  <a:pt x="361622" y="85644"/>
                </a:lnTo>
                <a:lnTo>
                  <a:pt x="388238" y="96900"/>
                </a:lnTo>
                <a:lnTo>
                  <a:pt x="385985" y="61087"/>
                </a:lnTo>
                <a:close/>
              </a:path>
              <a:path w="388620" h="877570">
                <a:moveTo>
                  <a:pt x="340613" y="61087"/>
                </a:moveTo>
                <a:lnTo>
                  <a:pt x="334988" y="74381"/>
                </a:lnTo>
                <a:lnTo>
                  <a:pt x="361622" y="85644"/>
                </a:lnTo>
                <a:lnTo>
                  <a:pt x="367283" y="72262"/>
                </a:lnTo>
                <a:lnTo>
                  <a:pt x="340613" y="61087"/>
                </a:lnTo>
                <a:close/>
              </a:path>
              <a:path w="388620" h="877570">
                <a:moveTo>
                  <a:pt x="382142" y="0"/>
                </a:moveTo>
                <a:lnTo>
                  <a:pt x="308355" y="63118"/>
                </a:lnTo>
                <a:lnTo>
                  <a:pt x="334988" y="74381"/>
                </a:lnTo>
                <a:lnTo>
                  <a:pt x="340613" y="61087"/>
                </a:lnTo>
                <a:lnTo>
                  <a:pt x="385985" y="61087"/>
                </a:lnTo>
                <a:lnTo>
                  <a:pt x="382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21301" y="3544442"/>
            <a:ext cx="353060" cy="790575"/>
          </a:xfrm>
          <a:custGeom>
            <a:avLst/>
            <a:gdLst/>
            <a:ahLst/>
            <a:cxnLst/>
            <a:rect l="l" t="t" r="r" b="b"/>
            <a:pathLst>
              <a:path w="353060" h="790575">
                <a:moveTo>
                  <a:pt x="0" y="693674"/>
                </a:moveTo>
                <a:lnTo>
                  <a:pt x="5969" y="790575"/>
                </a:lnTo>
                <a:lnTo>
                  <a:pt x="77498" y="729615"/>
                </a:lnTo>
                <a:lnTo>
                  <a:pt x="47625" y="729615"/>
                </a:lnTo>
                <a:lnTo>
                  <a:pt x="20954" y="718312"/>
                </a:lnTo>
                <a:lnTo>
                  <a:pt x="26625" y="704976"/>
                </a:lnTo>
                <a:lnTo>
                  <a:pt x="0" y="693674"/>
                </a:lnTo>
                <a:close/>
              </a:path>
              <a:path w="353060" h="790575">
                <a:moveTo>
                  <a:pt x="26625" y="704976"/>
                </a:moveTo>
                <a:lnTo>
                  <a:pt x="20954" y="718312"/>
                </a:lnTo>
                <a:lnTo>
                  <a:pt x="47625" y="729615"/>
                </a:lnTo>
                <a:lnTo>
                  <a:pt x="53289" y="716294"/>
                </a:lnTo>
                <a:lnTo>
                  <a:pt x="26625" y="704976"/>
                </a:lnTo>
                <a:close/>
              </a:path>
              <a:path w="353060" h="790575">
                <a:moveTo>
                  <a:pt x="53289" y="716294"/>
                </a:moveTo>
                <a:lnTo>
                  <a:pt x="47625" y="729615"/>
                </a:lnTo>
                <a:lnTo>
                  <a:pt x="77498" y="729615"/>
                </a:lnTo>
                <a:lnTo>
                  <a:pt x="79883" y="727583"/>
                </a:lnTo>
                <a:lnTo>
                  <a:pt x="53289" y="716294"/>
                </a:lnTo>
                <a:close/>
              </a:path>
              <a:path w="353060" h="790575">
                <a:moveTo>
                  <a:pt x="326389" y="0"/>
                </a:moveTo>
                <a:lnTo>
                  <a:pt x="26625" y="704976"/>
                </a:lnTo>
                <a:lnTo>
                  <a:pt x="53289" y="716294"/>
                </a:lnTo>
                <a:lnTo>
                  <a:pt x="353060" y="11430"/>
                </a:lnTo>
                <a:lnTo>
                  <a:pt x="326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84444" y="3457447"/>
            <a:ext cx="478790" cy="791210"/>
          </a:xfrm>
          <a:custGeom>
            <a:avLst/>
            <a:gdLst/>
            <a:ahLst/>
            <a:cxnLst/>
            <a:rect l="l" t="t" r="r" b="b"/>
            <a:pathLst>
              <a:path w="478789" h="791210">
                <a:moveTo>
                  <a:pt x="421826" y="723474"/>
                </a:moveTo>
                <a:lnTo>
                  <a:pt x="397001" y="738251"/>
                </a:lnTo>
                <a:lnTo>
                  <a:pt x="478789" y="790701"/>
                </a:lnTo>
                <a:lnTo>
                  <a:pt x="474772" y="735964"/>
                </a:lnTo>
                <a:lnTo>
                  <a:pt x="429259" y="735964"/>
                </a:lnTo>
                <a:lnTo>
                  <a:pt x="421826" y="723474"/>
                </a:lnTo>
                <a:close/>
              </a:path>
              <a:path w="478789" h="791210">
                <a:moveTo>
                  <a:pt x="446735" y="708647"/>
                </a:moveTo>
                <a:lnTo>
                  <a:pt x="421826" y="723474"/>
                </a:lnTo>
                <a:lnTo>
                  <a:pt x="429259" y="735964"/>
                </a:lnTo>
                <a:lnTo>
                  <a:pt x="454151" y="721106"/>
                </a:lnTo>
                <a:lnTo>
                  <a:pt x="446735" y="708647"/>
                </a:lnTo>
                <a:close/>
              </a:path>
              <a:path w="478789" h="791210">
                <a:moveTo>
                  <a:pt x="471677" y="693801"/>
                </a:moveTo>
                <a:lnTo>
                  <a:pt x="446735" y="708647"/>
                </a:lnTo>
                <a:lnTo>
                  <a:pt x="454151" y="721106"/>
                </a:lnTo>
                <a:lnTo>
                  <a:pt x="429259" y="735964"/>
                </a:lnTo>
                <a:lnTo>
                  <a:pt x="474772" y="735964"/>
                </a:lnTo>
                <a:lnTo>
                  <a:pt x="471677" y="693801"/>
                </a:lnTo>
                <a:close/>
              </a:path>
              <a:path w="478789" h="791210">
                <a:moveTo>
                  <a:pt x="24891" y="0"/>
                </a:moveTo>
                <a:lnTo>
                  <a:pt x="0" y="14731"/>
                </a:lnTo>
                <a:lnTo>
                  <a:pt x="421826" y="723474"/>
                </a:lnTo>
                <a:lnTo>
                  <a:pt x="446735" y="708647"/>
                </a:lnTo>
                <a:lnTo>
                  <a:pt x="248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61382" y="4465320"/>
            <a:ext cx="901065" cy="86995"/>
          </a:xfrm>
          <a:custGeom>
            <a:avLst/>
            <a:gdLst/>
            <a:ahLst/>
            <a:cxnLst/>
            <a:rect l="l" t="t" r="r" b="b"/>
            <a:pathLst>
              <a:path w="901064" h="86995">
                <a:moveTo>
                  <a:pt x="86867" y="0"/>
                </a:moveTo>
                <a:lnTo>
                  <a:pt x="0" y="43433"/>
                </a:lnTo>
                <a:lnTo>
                  <a:pt x="86867" y="86867"/>
                </a:lnTo>
                <a:lnTo>
                  <a:pt x="86867" y="57911"/>
                </a:lnTo>
                <a:lnTo>
                  <a:pt x="72389" y="57911"/>
                </a:lnTo>
                <a:lnTo>
                  <a:pt x="72389" y="28955"/>
                </a:lnTo>
                <a:lnTo>
                  <a:pt x="86867" y="28955"/>
                </a:lnTo>
                <a:lnTo>
                  <a:pt x="86867" y="0"/>
                </a:lnTo>
                <a:close/>
              </a:path>
              <a:path w="901064" h="86995">
                <a:moveTo>
                  <a:pt x="86867" y="28955"/>
                </a:moveTo>
                <a:lnTo>
                  <a:pt x="72389" y="28955"/>
                </a:lnTo>
                <a:lnTo>
                  <a:pt x="72389" y="57911"/>
                </a:lnTo>
                <a:lnTo>
                  <a:pt x="86867" y="57911"/>
                </a:lnTo>
                <a:lnTo>
                  <a:pt x="86867" y="28955"/>
                </a:lnTo>
                <a:close/>
              </a:path>
              <a:path w="901064" h="86995">
                <a:moveTo>
                  <a:pt x="900683" y="28955"/>
                </a:moveTo>
                <a:lnTo>
                  <a:pt x="86867" y="28955"/>
                </a:lnTo>
                <a:lnTo>
                  <a:pt x="86867" y="57911"/>
                </a:lnTo>
                <a:lnTo>
                  <a:pt x="900683" y="57911"/>
                </a:lnTo>
                <a:lnTo>
                  <a:pt x="900683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24273" y="2619197"/>
            <a:ext cx="1384300" cy="8229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Microsoft JhengHei"/>
                <a:cs typeface="Microsoft JhengHei"/>
              </a:rPr>
              <a:t>执行状态</a:t>
            </a:r>
            <a:endParaRPr sz="2000">
              <a:latin typeface="Microsoft JhengHei"/>
              <a:cs typeface="Microsoft JhengHei"/>
            </a:endParaRPr>
          </a:p>
          <a:p>
            <a:pPr marL="859155">
              <a:lnSpc>
                <a:spcPct val="100000"/>
              </a:lnSpc>
              <a:spcBef>
                <a:spcPts val="1470"/>
              </a:spcBef>
            </a:pPr>
            <a:r>
              <a:rPr dirty="0" sz="2000" spc="10" b="1">
                <a:latin typeface="Microsoft JhengHei"/>
                <a:cs typeface="Microsoft JhengHei"/>
              </a:rPr>
              <a:t>运行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72102" y="4330700"/>
            <a:ext cx="5257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latin typeface="Microsoft JhengHei"/>
                <a:cs typeface="Microsoft JhengHei"/>
              </a:rPr>
              <a:t>就绪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28359" y="4330700"/>
            <a:ext cx="5251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latin typeface="Microsoft JhengHei"/>
                <a:cs typeface="Microsoft JhengHei"/>
              </a:rPr>
              <a:t>等待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4533" y="2602229"/>
            <a:ext cx="393700" cy="255587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algn="just" marL="67945" marR="62865">
              <a:lnSpc>
                <a:spcPct val="100000"/>
              </a:lnSpc>
            </a:pPr>
            <a:r>
              <a:rPr dirty="0" sz="2000" b="1">
                <a:latin typeface="Microsoft JhengHei"/>
                <a:cs typeface="Microsoft JhengHei"/>
              </a:rPr>
              <a:t>输 入 状 态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08910" y="2602229"/>
            <a:ext cx="394970" cy="255587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algn="just" marL="68580" marR="64135">
              <a:lnSpc>
                <a:spcPct val="100000"/>
              </a:lnSpc>
            </a:pPr>
            <a:r>
              <a:rPr dirty="0" sz="2000" b="1">
                <a:latin typeface="Microsoft JhengHei"/>
                <a:cs typeface="Microsoft JhengHei"/>
              </a:rPr>
              <a:t>后 备 状 态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4433" y="2602229"/>
            <a:ext cx="394970" cy="255587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algn="just" marL="69215" marR="62865">
              <a:lnSpc>
                <a:spcPct val="100000"/>
              </a:lnSpc>
            </a:pPr>
            <a:r>
              <a:rPr dirty="0" sz="2000" b="1">
                <a:latin typeface="Microsoft JhengHei"/>
                <a:cs typeface="Microsoft JhengHei"/>
              </a:rPr>
              <a:t>完 成 状 态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17725" y="3837432"/>
            <a:ext cx="1091565" cy="86995"/>
          </a:xfrm>
          <a:custGeom>
            <a:avLst/>
            <a:gdLst/>
            <a:ahLst/>
            <a:cxnLst/>
            <a:rect l="l" t="t" r="r" b="b"/>
            <a:pathLst>
              <a:path w="1091564" h="86995">
                <a:moveTo>
                  <a:pt x="1004316" y="0"/>
                </a:moveTo>
                <a:lnTo>
                  <a:pt x="1004316" y="86868"/>
                </a:lnTo>
                <a:lnTo>
                  <a:pt x="1062228" y="57912"/>
                </a:lnTo>
                <a:lnTo>
                  <a:pt x="1018794" y="57912"/>
                </a:lnTo>
                <a:lnTo>
                  <a:pt x="1018794" y="28956"/>
                </a:lnTo>
                <a:lnTo>
                  <a:pt x="1062227" y="28956"/>
                </a:lnTo>
                <a:lnTo>
                  <a:pt x="1004316" y="0"/>
                </a:lnTo>
                <a:close/>
              </a:path>
              <a:path w="1091564" h="86995">
                <a:moveTo>
                  <a:pt x="100431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004316" y="57912"/>
                </a:lnTo>
                <a:lnTo>
                  <a:pt x="1004316" y="28956"/>
                </a:lnTo>
                <a:close/>
              </a:path>
              <a:path w="1091564" h="86995">
                <a:moveTo>
                  <a:pt x="1062227" y="28956"/>
                </a:moveTo>
                <a:lnTo>
                  <a:pt x="1018794" y="28956"/>
                </a:lnTo>
                <a:lnTo>
                  <a:pt x="1018794" y="57912"/>
                </a:lnTo>
                <a:lnTo>
                  <a:pt x="1062228" y="57912"/>
                </a:lnTo>
                <a:lnTo>
                  <a:pt x="1091184" y="43434"/>
                </a:lnTo>
                <a:lnTo>
                  <a:pt x="1062227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03626" y="3837432"/>
            <a:ext cx="1088390" cy="86995"/>
          </a:xfrm>
          <a:custGeom>
            <a:avLst/>
            <a:gdLst/>
            <a:ahLst/>
            <a:cxnLst/>
            <a:rect l="l" t="t" r="r" b="b"/>
            <a:pathLst>
              <a:path w="1088389" h="86995">
                <a:moveTo>
                  <a:pt x="1001268" y="0"/>
                </a:moveTo>
                <a:lnTo>
                  <a:pt x="1001268" y="86868"/>
                </a:lnTo>
                <a:lnTo>
                  <a:pt x="1059180" y="57912"/>
                </a:lnTo>
                <a:lnTo>
                  <a:pt x="1015746" y="57912"/>
                </a:lnTo>
                <a:lnTo>
                  <a:pt x="1015746" y="28956"/>
                </a:lnTo>
                <a:lnTo>
                  <a:pt x="1059179" y="28956"/>
                </a:lnTo>
                <a:lnTo>
                  <a:pt x="1001268" y="0"/>
                </a:lnTo>
                <a:close/>
              </a:path>
              <a:path w="1088389" h="86995">
                <a:moveTo>
                  <a:pt x="1001268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001268" y="57912"/>
                </a:lnTo>
                <a:lnTo>
                  <a:pt x="1001268" y="28956"/>
                </a:lnTo>
                <a:close/>
              </a:path>
              <a:path w="1088389" h="86995">
                <a:moveTo>
                  <a:pt x="1059179" y="28956"/>
                </a:moveTo>
                <a:lnTo>
                  <a:pt x="1015746" y="28956"/>
                </a:lnTo>
                <a:lnTo>
                  <a:pt x="1015746" y="57912"/>
                </a:lnTo>
                <a:lnTo>
                  <a:pt x="1059180" y="57912"/>
                </a:lnTo>
                <a:lnTo>
                  <a:pt x="1088136" y="43434"/>
                </a:lnTo>
                <a:lnTo>
                  <a:pt x="1059179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28294" y="3837432"/>
            <a:ext cx="396240" cy="86995"/>
          </a:xfrm>
          <a:custGeom>
            <a:avLst/>
            <a:gdLst/>
            <a:ahLst/>
            <a:cxnLst/>
            <a:rect l="l" t="t" r="r" b="b"/>
            <a:pathLst>
              <a:path w="396240" h="86995">
                <a:moveTo>
                  <a:pt x="309372" y="0"/>
                </a:moveTo>
                <a:lnTo>
                  <a:pt x="309372" y="86868"/>
                </a:lnTo>
                <a:lnTo>
                  <a:pt x="367284" y="57912"/>
                </a:lnTo>
                <a:lnTo>
                  <a:pt x="323850" y="57912"/>
                </a:lnTo>
                <a:lnTo>
                  <a:pt x="323850" y="28956"/>
                </a:lnTo>
                <a:lnTo>
                  <a:pt x="367283" y="28956"/>
                </a:lnTo>
                <a:lnTo>
                  <a:pt x="309372" y="0"/>
                </a:lnTo>
                <a:close/>
              </a:path>
              <a:path w="396240" h="86995">
                <a:moveTo>
                  <a:pt x="3093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309372" y="57912"/>
                </a:lnTo>
                <a:lnTo>
                  <a:pt x="309372" y="28956"/>
                </a:lnTo>
                <a:close/>
              </a:path>
              <a:path w="396240" h="86995">
                <a:moveTo>
                  <a:pt x="367283" y="28956"/>
                </a:moveTo>
                <a:lnTo>
                  <a:pt x="323850" y="28956"/>
                </a:lnTo>
                <a:lnTo>
                  <a:pt x="323850" y="57912"/>
                </a:lnTo>
                <a:lnTo>
                  <a:pt x="367284" y="57912"/>
                </a:lnTo>
                <a:lnTo>
                  <a:pt x="396240" y="43434"/>
                </a:lnTo>
                <a:lnTo>
                  <a:pt x="36728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39150" y="3837432"/>
            <a:ext cx="396240" cy="86995"/>
          </a:xfrm>
          <a:custGeom>
            <a:avLst/>
            <a:gdLst/>
            <a:ahLst/>
            <a:cxnLst/>
            <a:rect l="l" t="t" r="r" b="b"/>
            <a:pathLst>
              <a:path w="396240" h="86995">
                <a:moveTo>
                  <a:pt x="309372" y="0"/>
                </a:moveTo>
                <a:lnTo>
                  <a:pt x="309372" y="86868"/>
                </a:lnTo>
                <a:lnTo>
                  <a:pt x="367284" y="57912"/>
                </a:lnTo>
                <a:lnTo>
                  <a:pt x="323850" y="57912"/>
                </a:lnTo>
                <a:lnTo>
                  <a:pt x="323850" y="28956"/>
                </a:lnTo>
                <a:lnTo>
                  <a:pt x="367284" y="28956"/>
                </a:lnTo>
                <a:lnTo>
                  <a:pt x="309372" y="0"/>
                </a:lnTo>
                <a:close/>
              </a:path>
              <a:path w="396240" h="86995">
                <a:moveTo>
                  <a:pt x="3093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309372" y="57912"/>
                </a:lnTo>
                <a:lnTo>
                  <a:pt x="309372" y="28956"/>
                </a:lnTo>
                <a:close/>
              </a:path>
              <a:path w="396240" h="86995">
                <a:moveTo>
                  <a:pt x="367284" y="28956"/>
                </a:moveTo>
                <a:lnTo>
                  <a:pt x="323850" y="28956"/>
                </a:lnTo>
                <a:lnTo>
                  <a:pt x="323850" y="57912"/>
                </a:lnTo>
                <a:lnTo>
                  <a:pt x="367284" y="57912"/>
                </a:lnTo>
                <a:lnTo>
                  <a:pt x="396240" y="43434"/>
                </a:lnTo>
                <a:lnTo>
                  <a:pt x="3672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65214" y="3837432"/>
            <a:ext cx="1376680" cy="86995"/>
          </a:xfrm>
          <a:custGeom>
            <a:avLst/>
            <a:gdLst/>
            <a:ahLst/>
            <a:cxnLst/>
            <a:rect l="l" t="t" r="r" b="b"/>
            <a:pathLst>
              <a:path w="1376679" h="86995">
                <a:moveTo>
                  <a:pt x="1289303" y="0"/>
                </a:moveTo>
                <a:lnTo>
                  <a:pt x="1289303" y="86868"/>
                </a:lnTo>
                <a:lnTo>
                  <a:pt x="1347215" y="57912"/>
                </a:lnTo>
                <a:lnTo>
                  <a:pt x="1303781" y="57912"/>
                </a:lnTo>
                <a:lnTo>
                  <a:pt x="1303781" y="28956"/>
                </a:lnTo>
                <a:lnTo>
                  <a:pt x="1347215" y="28956"/>
                </a:lnTo>
                <a:lnTo>
                  <a:pt x="1289303" y="0"/>
                </a:lnTo>
                <a:close/>
              </a:path>
              <a:path w="1376679" h="86995">
                <a:moveTo>
                  <a:pt x="1289303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289303" y="57912"/>
                </a:lnTo>
                <a:lnTo>
                  <a:pt x="1289303" y="28956"/>
                </a:lnTo>
                <a:close/>
              </a:path>
              <a:path w="1376679" h="86995">
                <a:moveTo>
                  <a:pt x="1347215" y="28956"/>
                </a:moveTo>
                <a:lnTo>
                  <a:pt x="1303781" y="28956"/>
                </a:lnTo>
                <a:lnTo>
                  <a:pt x="1303781" y="57912"/>
                </a:lnTo>
                <a:lnTo>
                  <a:pt x="1347215" y="57912"/>
                </a:lnTo>
                <a:lnTo>
                  <a:pt x="1376171" y="43434"/>
                </a:lnTo>
                <a:lnTo>
                  <a:pt x="1347215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17461" y="291972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100584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790181" y="2801873"/>
            <a:ext cx="1118870" cy="68135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65"/>
              </a:spcBef>
            </a:pPr>
            <a:r>
              <a:rPr dirty="0" sz="2000" spc="10" b="1">
                <a:latin typeface="Microsoft JhengHei"/>
                <a:cs typeface="Microsoft JhengHei"/>
              </a:rPr>
              <a:t>进程调度</a:t>
            </a:r>
            <a:endParaRPr sz="2000">
              <a:latin typeface="Microsoft JhengHei"/>
              <a:cs typeface="Microsoft JhengHei"/>
            </a:endParaRPr>
          </a:p>
          <a:p>
            <a:pPr marL="46990">
              <a:lnSpc>
                <a:spcPct val="100000"/>
              </a:lnSpc>
            </a:pPr>
            <a:r>
              <a:rPr dirty="0" sz="2000" spc="10" b="1">
                <a:latin typeface="Microsoft JhengHei"/>
                <a:cs typeface="Microsoft JhengHei"/>
              </a:rPr>
              <a:t>中级调度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57821" y="3942715"/>
            <a:ext cx="7937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latin typeface="Microsoft JhengHei"/>
                <a:cs typeface="Microsoft JhengHei"/>
              </a:rPr>
              <a:t>缓输出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51021" y="3942715"/>
            <a:ext cx="53848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latin typeface="Microsoft JhengHei"/>
                <a:cs typeface="Microsoft JhengHei"/>
              </a:rPr>
              <a:t>作业 调度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91716" y="3942715"/>
            <a:ext cx="79375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0335" marR="5080" indent="-12827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latin typeface="Microsoft JhengHei"/>
                <a:cs typeface="Microsoft JhengHei"/>
              </a:rPr>
              <a:t>预输入 </a:t>
            </a:r>
            <a:r>
              <a:rPr dirty="0" sz="2000" spc="10" b="1">
                <a:latin typeface="Microsoft JhengHei"/>
                <a:cs typeface="Microsoft JhengHei"/>
              </a:rPr>
              <a:t>完成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78958" y="3242310"/>
            <a:ext cx="1385570" cy="850900"/>
          </a:xfrm>
          <a:custGeom>
            <a:avLst/>
            <a:gdLst/>
            <a:ahLst/>
            <a:cxnLst/>
            <a:rect l="l" t="t" r="r" b="b"/>
            <a:pathLst>
              <a:path w="1385570" h="850900">
                <a:moveTo>
                  <a:pt x="1385315" y="0"/>
                </a:moveTo>
                <a:lnTo>
                  <a:pt x="0" y="850391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1808" y="807212"/>
            <a:ext cx="511238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/>
              <a:t>批</a:t>
            </a:r>
            <a:r>
              <a:rPr dirty="0" sz="5000" spc="20"/>
              <a:t>处</a:t>
            </a:r>
            <a:r>
              <a:rPr dirty="0" sz="5000"/>
              <a:t>理作业的调度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329590" y="2535173"/>
            <a:ext cx="8354059" cy="222059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285115" marR="5080" indent="-272415">
              <a:lnSpc>
                <a:spcPts val="2560"/>
              </a:lnSpc>
              <a:spcBef>
                <a:spcPts val="4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业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度：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按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定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的策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略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选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取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若干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业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让它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们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入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dirty="0" sz="2400" spc="100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、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构成进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程去竞争处理器以获得运行机会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20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用户立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场：自己作业的周转时间尽可能的小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229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系统立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场：希望进入系统的作业的平均周转时间尽可能的小</a:t>
            </a:r>
            <a:endParaRPr sz="2400">
              <a:latin typeface="Microsoft JhengHei"/>
              <a:cs typeface="Microsoft JhengHei"/>
            </a:endParaRPr>
          </a:p>
          <a:p>
            <a:pPr marL="285115" marR="13335" indent="-272415">
              <a:lnSpc>
                <a:spcPts val="253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适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当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作业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度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算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法必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须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既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考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虑用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户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要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求又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利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效 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率的提高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973" y="807212"/>
            <a:ext cx="637984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/>
              <a:t>批</a:t>
            </a:r>
            <a:r>
              <a:rPr dirty="0" sz="5000" spc="20"/>
              <a:t>处</a:t>
            </a:r>
            <a:r>
              <a:rPr dirty="0" sz="5000"/>
              <a:t>理作业的调</a:t>
            </a:r>
            <a:r>
              <a:rPr dirty="0" sz="5000" spc="-25"/>
              <a:t>度</a:t>
            </a:r>
            <a:r>
              <a:rPr dirty="0" sz="5000"/>
              <a:t>算法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402742" y="2341270"/>
            <a:ext cx="5786120" cy="36106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72110" indent="-359410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372110" algn="l"/>
                <a:tab pos="372745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先来先服务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算法</a:t>
            </a:r>
            <a:endParaRPr sz="2800">
              <a:latin typeface="Microsoft JhengHei"/>
              <a:cs typeface="Microsoft JhengHei"/>
            </a:endParaRPr>
          </a:p>
          <a:p>
            <a:pPr marL="372110" indent="-35941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372110" algn="l"/>
                <a:tab pos="372745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最短作业优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算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法</a:t>
            </a:r>
            <a:endParaRPr sz="2800">
              <a:latin typeface="Microsoft JhengHei"/>
              <a:cs typeface="Microsoft JhengHei"/>
            </a:endParaRPr>
          </a:p>
          <a:p>
            <a:pPr marL="372110" indent="-35941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372110" algn="l"/>
                <a:tab pos="372745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响应比最高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者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优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先算法</a:t>
            </a:r>
            <a:endParaRPr sz="2800">
              <a:latin typeface="Microsoft JhengHei"/>
              <a:cs typeface="Microsoft JhengHei"/>
            </a:endParaRPr>
          </a:p>
          <a:p>
            <a:pPr marL="362585">
              <a:lnSpc>
                <a:spcPct val="100000"/>
              </a:lnSpc>
              <a:spcBef>
                <a:spcPts val="675"/>
              </a:spcBef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响应比</a:t>
            </a:r>
            <a:r>
              <a:rPr dirty="0" sz="2800" spc="245" b="1">
                <a:solidFill>
                  <a:srgbClr val="073D86"/>
                </a:solidFill>
                <a:latin typeface="Microsoft JhengHei"/>
                <a:cs typeface="Microsoft JhengHei"/>
              </a:rPr>
              <a:t>=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已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等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待时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dirty="0" sz="2800" spc="-210" b="1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估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计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计算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endParaRPr sz="2800">
              <a:latin typeface="Microsoft JhengHei"/>
              <a:cs typeface="Microsoft JhengHei"/>
            </a:endParaRPr>
          </a:p>
          <a:p>
            <a:pPr marL="372110" indent="-35941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372110" algn="l"/>
                <a:tab pos="372745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优先数法</a:t>
            </a:r>
            <a:endParaRPr sz="2800">
              <a:latin typeface="Microsoft JhengHei"/>
              <a:cs typeface="Microsoft JhengHei"/>
            </a:endParaRPr>
          </a:p>
          <a:p>
            <a:pPr marL="372110" indent="-35941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372110" algn="l"/>
                <a:tab pos="372745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分类调度算法</a:t>
            </a:r>
            <a:endParaRPr sz="2800">
              <a:latin typeface="Microsoft JhengHei"/>
              <a:cs typeface="Microsoft JhengHei"/>
            </a:endParaRPr>
          </a:p>
          <a:p>
            <a:pPr marL="372110" indent="-35941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372110" algn="l"/>
                <a:tab pos="372745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用磁带与不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带的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业搭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算法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014" y="751458"/>
            <a:ext cx="3205480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/>
              <a:t>本</a:t>
            </a:r>
            <a:r>
              <a:rPr dirty="0" sz="5000" spc="20"/>
              <a:t>主</a:t>
            </a:r>
            <a:r>
              <a:rPr dirty="0" sz="5000"/>
              <a:t>题小结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763016" y="2004796"/>
            <a:ext cx="4704080" cy="2757170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63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调度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层次</a:t>
            </a:r>
            <a:endParaRPr sz="32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53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挂起态</a:t>
            </a:r>
            <a:endParaRPr sz="32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540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低级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度及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其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策略</a:t>
            </a:r>
            <a:endParaRPr sz="32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53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作业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度及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其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策略</a:t>
            </a:r>
            <a:endParaRPr sz="3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795" y="358139"/>
            <a:ext cx="8604504" cy="6499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费翔林</dc:creator>
  <dc:title>CH4 存储管理</dc:title>
  <dcterms:created xsi:type="dcterms:W3CDTF">2019-09-12T16:05:37Z</dcterms:created>
  <dcterms:modified xsi:type="dcterms:W3CDTF">2019-09-12T16:05:37Z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2019-09-12T00:00:00Z</vt:filetime>
  </property>
</Properties>
</file>